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305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동민 국" initials="동국" lastIdx="1" clrIdx="0">
    <p:extLst>
      <p:ext uri="{19B8F6BF-5375-455C-9EA6-DF929625EA0E}">
        <p15:presenceInfo xmlns:p15="http://schemas.microsoft.com/office/powerpoint/2012/main" userId="035a5ecef477350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0879" autoAdjust="0"/>
  </p:normalViewPr>
  <p:slideViewPr>
    <p:cSldViewPr snapToGrid="0">
      <p:cViewPr>
        <p:scale>
          <a:sx n="90" d="100"/>
          <a:sy n="90" d="100"/>
        </p:scale>
        <p:origin x="-282" y="12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5-07-15T17:13:01.332" idx="1">
    <p:pos x="3660" y="1826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F41B49-6BA5-5A2B-379F-6FD7035B89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2501137-5DE5-4827-241F-8E684AF584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9D9430-86E9-3A8E-3F21-45CB7D659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DA21E-6899-4D68-9146-6CDD19191B61}" type="datetimeFigureOut">
              <a:rPr lang="ko-KR" altLang="en-US" smtClean="0"/>
              <a:t>2025-07-17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A598E3-A98E-4189-C1BE-4AAAFFA9D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35F10D-9063-5670-CC95-E11D4BB09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385B6-5090-4858-933C-B12FD3DDB6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7833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3EFDE1-E8A0-C753-020B-A8D2370EE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46C6B65-5126-EC3C-1ACC-38F39A130D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A27A43-459F-B0FA-64DB-8CA5CBCFC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DA21E-6899-4D68-9146-6CDD19191B61}" type="datetimeFigureOut">
              <a:rPr lang="ko-KR" altLang="en-US" smtClean="0"/>
              <a:t>2025-07-17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CA8B2C-4632-9F5A-7BF5-89168777C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A83624-9B54-81B8-F0BC-5BE0AEE62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385B6-5090-4858-933C-B12FD3DDB6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6384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C4BD36D-7F1C-1545-50D2-CAB3B009C2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0404442-641D-5A20-F3DD-8B4BF994D9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9B96B8-65C4-9C14-352C-D0A93F7DA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DA21E-6899-4D68-9146-6CDD19191B61}" type="datetimeFigureOut">
              <a:rPr lang="ko-KR" altLang="en-US" smtClean="0"/>
              <a:t>2025-07-17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DE7576-1852-9F83-FD4F-FCF3F5B3F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A51490-2778-7C8D-1138-FE817CBB2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385B6-5090-4858-933C-B12FD3DDB6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8751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05BF65-F1B5-18A6-4C2F-11781591C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774E73-5A93-5F46-BAD1-A547CA78DC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94D095-417E-D3C8-2BC8-8C275BA23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DA21E-6899-4D68-9146-6CDD19191B61}" type="datetimeFigureOut">
              <a:rPr lang="ko-KR" altLang="en-US" smtClean="0"/>
              <a:t>2025-07-17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ECB093-47D5-86C2-8BC2-22AC5B0D2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D67619-9B20-5D49-8144-1853A1D5B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385B6-5090-4858-933C-B12FD3DDB6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3904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7270F1-A186-92EB-2849-050F86979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2F19724-24B1-3F44-B67C-237CAF4D87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DF910A-81E0-2F82-3A52-1977387C2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DA21E-6899-4D68-9146-6CDD19191B61}" type="datetimeFigureOut">
              <a:rPr lang="ko-KR" altLang="en-US" smtClean="0"/>
              <a:t>2025-07-17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F7B60A-453C-F81C-7A8C-DBD704CE2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07AB13-00C4-7CA2-6791-8B40EB16D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385B6-5090-4858-933C-B12FD3DDB6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1993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739B3B-BDAB-3F4D-462C-623D4B33A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FE4347-A144-1139-6788-E95672AFE1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61E3107-61BA-C2A8-668D-0CD158B66E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F3CF662-2DDD-663A-DCFB-E197390E2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DA21E-6899-4D68-9146-6CDD19191B61}" type="datetimeFigureOut">
              <a:rPr lang="ko-KR" altLang="en-US" smtClean="0"/>
              <a:t>2025-07-17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BEAE6B2-BDA2-468A-51B1-7F07BB201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E20BF2F-AAB8-2918-F9F8-BD7691831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385B6-5090-4858-933C-B12FD3DDB6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1653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4E1140-0EE2-75A7-E2E9-0CE4AB775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0E946A8-533D-3D43-9550-265E1A5096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48A7138-14BB-356B-7B56-F0E5E4F6FB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A7DAD80-E2CC-6FF7-33F5-C8AFCA71B2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447360C-C5C0-9009-12A4-3DD6FA5CEA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D415700-E2D8-0988-BBA0-81F172D11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DA21E-6899-4D68-9146-6CDD19191B61}" type="datetimeFigureOut">
              <a:rPr lang="ko-KR" altLang="en-US" smtClean="0"/>
              <a:t>2025-07-17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DD5F218-EFD0-5BEB-7718-943F7606C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1B3F06E-098E-8CC6-AD97-55A87C8A3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385B6-5090-4858-933C-B12FD3DDB6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6490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5A4323-DCA5-20FF-4D78-C36B7C711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9F0B8CF-D9F4-7245-258A-0A343DFA3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DA21E-6899-4D68-9146-6CDD19191B61}" type="datetimeFigureOut">
              <a:rPr lang="ko-KR" altLang="en-US" smtClean="0"/>
              <a:t>2025-07-17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8A5D7C9-7A1D-15FE-0B98-7BF8A04F1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BF29EE-F23C-5942-AB30-DB1593663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385B6-5090-4858-933C-B12FD3DDB6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5155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1ED3348-6921-5CE7-47DA-2A7F2592F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DA21E-6899-4D68-9146-6CDD19191B61}" type="datetimeFigureOut">
              <a:rPr lang="ko-KR" altLang="en-US" smtClean="0"/>
              <a:t>2025-07-17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BE4242A-F873-6E12-6DAA-669CA3E97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7876C96-52B8-5A75-D1E7-2633EED60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385B6-5090-4858-933C-B12FD3DDB6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9163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4041C7-F567-38DE-31DE-AACA1AD7C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30127C-A881-2208-026A-38796A5928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9DC0CCF-41DB-415A-EBC9-42B92C3DCB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743963E-E9C9-35CC-228C-1287AFCE2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DA21E-6899-4D68-9146-6CDD19191B61}" type="datetimeFigureOut">
              <a:rPr lang="ko-KR" altLang="en-US" smtClean="0"/>
              <a:t>2025-07-17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792B253-FA78-442D-2807-CF1AD5FC9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8BC256D-0334-2FD1-4A8C-AE1A0B9BE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385B6-5090-4858-933C-B12FD3DDB6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6838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DD9B74-0DB3-9557-142B-036879527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E9BAC72-13A8-9257-E069-6568680442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AB9952C-D326-126E-BA6B-B51EAE12A1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38FEBB9-B47B-74D0-BD49-0FFCA67C6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DA21E-6899-4D68-9146-6CDD19191B61}" type="datetimeFigureOut">
              <a:rPr lang="ko-KR" altLang="en-US" smtClean="0"/>
              <a:t>2025-07-17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791C111-D388-31C5-A2FE-6C298100B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7D1759-1766-8A69-2B36-EE10FDB82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385B6-5090-4858-933C-B12FD3DDB6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353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72076A6-37C9-D914-4043-48428B216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CAA88AF-9B47-EB6C-DB1F-27DC2C348B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35C618-9AF8-22E6-2546-478801FC62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8DA21E-6899-4D68-9146-6CDD19191B61}" type="datetimeFigureOut">
              <a:rPr lang="ko-KR" altLang="en-US" smtClean="0"/>
              <a:t>2025-07-17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61E9B5-103B-D901-D40F-A40F713216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E5197B-5F99-BF5E-DEBA-64436ECC92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6385B6-5090-4858-933C-B12FD3DDB6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4094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FB5655E7-2612-7616-A832-D06A0E2C0E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7649583"/>
              </p:ext>
            </p:extLst>
          </p:nvPr>
        </p:nvGraphicFramePr>
        <p:xfrm>
          <a:off x="2054056" y="31230"/>
          <a:ext cx="7146311" cy="6811412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2988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14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39333">
                  <a:extLst>
                    <a:ext uri="{9D8B030D-6E8A-4147-A177-3AD203B41FA5}">
                      <a16:colId xmlns:a16="http://schemas.microsoft.com/office/drawing/2014/main" val="2940779387"/>
                    </a:ext>
                  </a:extLst>
                </a:gridCol>
                <a:gridCol w="1958348">
                  <a:extLst>
                    <a:ext uri="{9D8B030D-6E8A-4147-A177-3AD203B41FA5}">
                      <a16:colId xmlns:a16="http://schemas.microsoft.com/office/drawing/2014/main" val="760462070"/>
                    </a:ext>
                  </a:extLst>
                </a:gridCol>
                <a:gridCol w="1958348">
                  <a:extLst>
                    <a:ext uri="{9D8B030D-6E8A-4147-A177-3AD203B41FA5}">
                      <a16:colId xmlns:a16="http://schemas.microsoft.com/office/drawing/2014/main" val="807737824"/>
                    </a:ext>
                  </a:extLst>
                </a:gridCol>
              </a:tblGrid>
              <a:tr h="192631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800" b="1" i="0" u="none" dirty="0">
                          <a:solidFill>
                            <a:srgbClr val="000000"/>
                          </a:solidFill>
                          <a:latin typeface="원신한 Light"/>
                          <a:ea typeface="원신한 Light"/>
                          <a:cs typeface="Arial"/>
                          <a:sym typeface="Arial"/>
                        </a:rPr>
                        <a:t>메서드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AF6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login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14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lang="ko-KR" altLang="en-US" sz="800" b="1" u="none" dirty="0">
                          <a:latin typeface="원신한 Light"/>
                          <a:ea typeface="원신한 Light"/>
                        </a:rPr>
                        <a:t>기능</a:t>
                      </a:r>
                      <a:endParaRPr lang="ko-KR" altLang="ko-KR" sz="800" b="1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AF6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800" u="none" dirty="0">
                          <a:latin typeface="원신한 Light"/>
                          <a:ea typeface="원신한 Light"/>
                        </a:rPr>
                        <a:t>관리자 로그인 처리</a:t>
                      </a:r>
                    </a:p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ID/</a:t>
                      </a:r>
                      <a:r>
                        <a:rPr lang="ko-KR" altLang="en-US" sz="800" u="none" dirty="0">
                          <a:latin typeface="원신한 Light"/>
                          <a:ea typeface="원신한 Light"/>
                        </a:rPr>
                        <a:t>비밀번호를 </a:t>
                      </a: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POST</a:t>
                      </a:r>
                      <a:r>
                        <a:rPr lang="ko-KR" altLang="en-US" sz="800" u="none" dirty="0">
                          <a:latin typeface="원신한 Light"/>
                          <a:ea typeface="원신한 Light"/>
                        </a:rPr>
                        <a:t>로 받아 인증</a:t>
                      </a:r>
                    </a:p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800" u="none" dirty="0">
                          <a:latin typeface="원신한 Light"/>
                          <a:ea typeface="원신한 Light"/>
                        </a:rPr>
                        <a:t>실패 시 메시지 반환</a:t>
                      </a: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, </a:t>
                      </a:r>
                      <a:r>
                        <a:rPr lang="ko-KR" altLang="en-US" sz="800" u="none" dirty="0">
                          <a:latin typeface="원신한 Light"/>
                          <a:ea typeface="원신한 Light"/>
                        </a:rPr>
                        <a:t>성공 시 사용자 정보 반환</a:t>
                      </a:r>
                      <a:endParaRPr lang="en-US" alt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7404358"/>
                  </a:ext>
                </a:extLst>
              </a:tr>
              <a:tr h="192631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b="1" u="none" dirty="0" err="1">
                          <a:latin typeface="원신한 Light"/>
                          <a:ea typeface="원신한 Light"/>
                        </a:rPr>
                        <a:t>url</a:t>
                      </a:r>
                      <a:endParaRPr lang="ko-KR" sz="800" b="1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rgbClr val="DDEAF6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https:// …. /</a:t>
                      </a:r>
                      <a:r>
                        <a:rPr lang="en-US" altLang="ko-KR" sz="800" u="none" dirty="0" err="1">
                          <a:latin typeface="원신한 Light"/>
                          <a:ea typeface="원신한 Light"/>
                        </a:rPr>
                        <a:t>api</a:t>
                      </a: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/login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2631">
                <a:tc rowSpan="5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lang="en-US" altLang="ko-KR" sz="800" b="1" u="none" dirty="0">
                          <a:latin typeface="원신한 Light"/>
                          <a:ea typeface="원신한 Light"/>
                        </a:rPr>
                        <a:t>Parameters</a:t>
                      </a:r>
                      <a:endParaRPr lang="ko-KR" sz="800" b="1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Key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type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 err="1">
                          <a:latin typeface="원신한 Light"/>
                          <a:ea typeface="원신한 Light"/>
                        </a:rPr>
                        <a:t>Desc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sample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9917101"/>
                  </a:ext>
                </a:extLst>
              </a:tr>
              <a:tr h="19263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email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string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800" u="none" dirty="0">
                          <a:latin typeface="원신한 Light"/>
                          <a:ea typeface="원신한 Light"/>
                        </a:rPr>
                        <a:t>이메일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S1234@gmail.com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2509625"/>
                  </a:ext>
                </a:extLst>
              </a:tr>
              <a:tr h="20216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password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string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800" u="none" dirty="0">
                          <a:latin typeface="원신한 Light"/>
                          <a:ea typeface="원신한 Light"/>
                        </a:rPr>
                        <a:t>비밀번호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a00000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3497633"/>
                  </a:ext>
                </a:extLst>
              </a:tr>
              <a:tr h="20216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 err="1">
                          <a:latin typeface="원신한 Light"/>
                          <a:ea typeface="원신한 Light"/>
                        </a:rPr>
                        <a:t>auto_login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string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800" u="none" dirty="0">
                          <a:latin typeface="원신한 Light"/>
                          <a:ea typeface="원신한 Light"/>
                        </a:rPr>
                        <a:t>자동로그인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1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9635621"/>
                  </a:ext>
                </a:extLst>
              </a:tr>
              <a:tr h="3133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 err="1">
                          <a:latin typeface="원신한 Light"/>
                          <a:ea typeface="원신한 Light"/>
                        </a:rPr>
                        <a:t>login_type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string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800" u="none" dirty="0">
                          <a:latin typeface="원신한 Light"/>
                          <a:ea typeface="원신한 Light"/>
                        </a:rPr>
                        <a:t>로그인 유형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'auth','google','</a:t>
                      </a:r>
                      <a:r>
                        <a:rPr lang="en-US" altLang="ko-KR" sz="800" u="none" dirty="0" err="1">
                          <a:latin typeface="원신한 Light"/>
                          <a:ea typeface="원신한 Light"/>
                        </a:rPr>
                        <a:t>facebook</a:t>
                      </a: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','</a:t>
                      </a:r>
                      <a:r>
                        <a:rPr lang="en-US" altLang="ko-KR" sz="800" u="none" dirty="0" err="1">
                          <a:latin typeface="원신한 Light"/>
                          <a:ea typeface="원신한 Light"/>
                        </a:rPr>
                        <a:t>kakao</a:t>
                      </a: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’,</a:t>
                      </a:r>
                    </a:p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'</a:t>
                      </a:r>
                      <a:r>
                        <a:rPr lang="en-US" altLang="ko-KR" sz="800" u="none" dirty="0" err="1">
                          <a:latin typeface="원신한 Light"/>
                          <a:ea typeface="원신한 Light"/>
                        </a:rPr>
                        <a:t>naver</a:t>
                      </a: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','apple'</a:t>
                      </a:r>
                      <a:endParaRPr lang="ko-KR" alt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1472650"/>
                  </a:ext>
                </a:extLst>
              </a:tr>
              <a:tr h="192631">
                <a:tc gridSpan="5"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b="1" i="0" u="none" dirty="0">
                          <a:solidFill>
                            <a:srgbClr val="000000"/>
                          </a:solidFill>
                          <a:latin typeface="원신한 Light"/>
                          <a:ea typeface="원신한 Light"/>
                          <a:cs typeface="Arial"/>
                          <a:sym typeface="Arial"/>
                        </a:rPr>
                        <a:t>Response Data (</a:t>
                      </a:r>
                      <a:r>
                        <a:rPr lang="en-US" altLang="ko-KR" sz="800" b="1" i="0" u="none" dirty="0" err="1">
                          <a:solidFill>
                            <a:srgbClr val="000000"/>
                          </a:solidFill>
                          <a:latin typeface="원신한 Light"/>
                          <a:ea typeface="원신한 Light"/>
                          <a:cs typeface="Arial"/>
                          <a:sym typeface="Arial"/>
                        </a:rPr>
                        <a:t>Json</a:t>
                      </a:r>
                      <a:r>
                        <a:rPr lang="en-US" altLang="ko-KR" sz="800" b="1" i="0" u="none" dirty="0">
                          <a:solidFill>
                            <a:srgbClr val="000000"/>
                          </a:solidFill>
                          <a:latin typeface="원신한 Light"/>
                          <a:ea typeface="원신한 Light"/>
                          <a:cs typeface="Arial"/>
                          <a:sym typeface="Arial"/>
                        </a:rPr>
                        <a:t>)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rgbClr val="DDEAF6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2631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key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r>
                        <a:rPr lang="en-US" altLang="ko-KR" sz="800" u="none">
                          <a:latin typeface="원신한 Light"/>
                          <a:ea typeface="원신한 Light"/>
                        </a:rPr>
                        <a:t>type</a:t>
                      </a:r>
                      <a:endParaRPr lang="ko-KR" sz="80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u="none">
                          <a:latin typeface="원신한 Light"/>
                          <a:ea typeface="원신한 Light"/>
                        </a:rPr>
                        <a:t>value</a:t>
                      </a:r>
                      <a:endParaRPr lang="ko-KR" altLang="en-US" sz="80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description</a:t>
                      </a:r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2631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 err="1">
                          <a:latin typeface="원신한 Light"/>
                          <a:ea typeface="원신한 Light"/>
                        </a:rPr>
                        <a:t>res_code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u="none">
                          <a:latin typeface="원신한 Light"/>
                          <a:ea typeface="원신한 Light"/>
                        </a:rPr>
                        <a:t>string</a:t>
                      </a:r>
                      <a:endParaRPr lang="ko-KR" altLang="en-US" sz="80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0 /1</a:t>
                      </a:r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값이 </a:t>
                      </a:r>
                      <a:r>
                        <a:rPr lang="en-US" altLang="ko-KR" sz="800" dirty="0"/>
                        <a:t>0</a:t>
                      </a:r>
                      <a:r>
                        <a:rPr lang="ko-KR" altLang="en-US" sz="800" dirty="0"/>
                        <a:t>인 경우 실패</a:t>
                      </a:r>
                      <a:r>
                        <a:rPr lang="en-US" altLang="ko-KR" sz="800" dirty="0"/>
                        <a:t>, 1</a:t>
                      </a:r>
                      <a:r>
                        <a:rPr lang="ko-KR" altLang="en-US" sz="800" dirty="0"/>
                        <a:t>인 경우 성공</a:t>
                      </a: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6694696"/>
                  </a:ext>
                </a:extLst>
              </a:tr>
              <a:tr h="192631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 err="1">
                          <a:latin typeface="원신한 Light"/>
                          <a:ea typeface="원신한 Light"/>
                        </a:rPr>
                        <a:t>res_message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u="none">
                          <a:latin typeface="원신한 Light"/>
                          <a:ea typeface="원신한 Light"/>
                        </a:rPr>
                        <a:t>string</a:t>
                      </a:r>
                      <a:endParaRPr lang="ko-KR" altLang="en-US" sz="80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1847828"/>
                  </a:ext>
                </a:extLst>
              </a:tr>
              <a:tr h="192631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 err="1">
                          <a:latin typeface="원신한 Light"/>
                          <a:ea typeface="원신한 Light"/>
                        </a:rPr>
                        <a:t>res_data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object</a:t>
                      </a:r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결과 데이터</a:t>
                      </a: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3789635"/>
                  </a:ext>
                </a:extLst>
              </a:tr>
              <a:tr h="192631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 err="1">
                          <a:latin typeface="원신한 Light"/>
                          <a:ea typeface="원신한 Light"/>
                        </a:rPr>
                        <a:t>profile_details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object</a:t>
                      </a:r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상세 프로필</a:t>
                      </a: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3128545"/>
                  </a:ext>
                </a:extLst>
              </a:tr>
              <a:tr h="192631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 err="1">
                          <a:latin typeface="원신한 Light"/>
                          <a:ea typeface="원신한 Light"/>
                        </a:rPr>
                        <a:t>user_id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string</a:t>
                      </a:r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사용자 </a:t>
                      </a:r>
                      <a:r>
                        <a:rPr lang="en-US" altLang="ko-KR" sz="800" dirty="0"/>
                        <a:t>ID</a:t>
                      </a:r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0258543"/>
                  </a:ext>
                </a:extLst>
              </a:tr>
              <a:tr h="192631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email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string</a:t>
                      </a:r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이메일</a:t>
                      </a: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3913233"/>
                  </a:ext>
                </a:extLst>
              </a:tr>
              <a:tr h="192631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mobile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string</a:t>
                      </a:r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ko-KR" altLang="en-US" sz="800" dirty="0"/>
                        <a:t>전화번호</a:t>
                      </a:r>
                      <a:endParaRPr lang="en-US" altLang="ko-KR" sz="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2843982"/>
                  </a:ext>
                </a:extLst>
              </a:tr>
              <a:tr h="192631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 err="1">
                          <a:latin typeface="원신한 Light"/>
                          <a:ea typeface="원신한 Light"/>
                        </a:rPr>
                        <a:t>user_type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string</a:t>
                      </a:r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사용자 유형</a:t>
                      </a: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5842500"/>
                  </a:ext>
                </a:extLst>
              </a:tr>
              <a:tr h="192631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 err="1">
                          <a:latin typeface="원신한 Light"/>
                          <a:ea typeface="원신한 Light"/>
                        </a:rPr>
                        <a:t>is_autologin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string</a:t>
                      </a:r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0/1</a:t>
                      </a:r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자동 로그인 여부</a:t>
                      </a:r>
                      <a:r>
                        <a:rPr lang="en-US" altLang="ko-KR" sz="800" dirty="0"/>
                        <a:t>(</a:t>
                      </a:r>
                      <a:r>
                        <a:rPr lang="ko-KR" altLang="en-US" sz="800" dirty="0"/>
                        <a:t>값이 </a:t>
                      </a:r>
                      <a:r>
                        <a:rPr lang="en-US" altLang="ko-KR" sz="800" dirty="0"/>
                        <a:t>1</a:t>
                      </a:r>
                      <a:r>
                        <a:rPr lang="ko-KR" altLang="en-US" sz="800" dirty="0"/>
                        <a:t>인 경우 자동로그인</a:t>
                      </a:r>
                      <a:r>
                        <a:rPr lang="en-US" altLang="ko-KR" sz="800" dirty="0"/>
                        <a:t>)</a:t>
                      </a:r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1346231"/>
                  </a:ext>
                </a:extLst>
              </a:tr>
              <a:tr h="192631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 err="1">
                          <a:latin typeface="원신한 Light"/>
                          <a:ea typeface="원신한 Light"/>
                        </a:rPr>
                        <a:t>social_id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string</a:t>
                      </a:r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SNS ID</a:t>
                      </a:r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2311660"/>
                  </a:ext>
                </a:extLst>
              </a:tr>
              <a:tr h="192631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 err="1">
                          <a:latin typeface="원신한 Light"/>
                          <a:ea typeface="원신한 Light"/>
                        </a:rPr>
                        <a:t>login_type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string</a:t>
                      </a:r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로그인 유형</a:t>
                      </a: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1719159"/>
                  </a:ext>
                </a:extLst>
              </a:tr>
              <a:tr h="192631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name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string</a:t>
                      </a:r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이름</a:t>
                      </a: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4204206"/>
                  </a:ext>
                </a:extLst>
              </a:tr>
              <a:tr h="192631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 err="1">
                          <a:latin typeface="원신한 Light"/>
                          <a:ea typeface="원신한 Light"/>
                        </a:rPr>
                        <a:t>nick_name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string</a:t>
                      </a:r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닉네임</a:t>
                      </a: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8543441"/>
                  </a:ext>
                </a:extLst>
              </a:tr>
              <a:tr h="192631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 err="1">
                          <a:latin typeface="원신한 Light"/>
                          <a:ea typeface="원신한 Light"/>
                        </a:rPr>
                        <a:t>main_image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string</a:t>
                      </a:r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/>
                        <a:t>메인이미지</a:t>
                      </a:r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9153419"/>
                  </a:ext>
                </a:extLst>
              </a:tr>
              <a:tr h="218009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 err="1">
                          <a:latin typeface="원신한 Light"/>
                          <a:ea typeface="원신한 Light"/>
                        </a:rPr>
                        <a:t>thumb_image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string</a:t>
                      </a:r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썸네일이미지</a:t>
                      </a:r>
                      <a:r>
                        <a:rPr lang="en-GB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(contestant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프로필에만 포함</a:t>
                      </a:r>
                      <a:r>
                        <a:rPr lang="en-GB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5839760"/>
                  </a:ext>
                </a:extLst>
              </a:tr>
              <a:tr h="1531802">
                <a:tc gridSpan="5">
                  <a:txBody>
                    <a:bodyPr/>
                    <a:lstStyle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/>
                        <a:t>[sample </a:t>
                      </a:r>
                      <a:r>
                        <a:rPr lang="en-US" altLang="ko-KR" sz="800" u="none" dirty="0" err="1"/>
                        <a:t>json</a:t>
                      </a:r>
                      <a:r>
                        <a:rPr lang="en-US" altLang="ko-KR" sz="800" u="none" dirty="0"/>
                        <a:t>]</a:t>
                      </a:r>
                    </a:p>
                    <a:p>
                      <a:r>
                        <a:rPr lang="en-GB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r>
                        <a:rPr lang="en-GB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"</a:t>
                      </a:r>
                      <a:r>
                        <a:rPr lang="en-GB" altLang="ko-KR" sz="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res_code</a:t>
                      </a:r>
                      <a:r>
                        <a:rPr lang="en-GB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": 1, "</a:t>
                      </a:r>
                      <a:r>
                        <a:rPr lang="en-GB" altLang="ko-KR" sz="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res_message</a:t>
                      </a:r>
                      <a:r>
                        <a:rPr lang="en-GB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": "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로그인 성공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", </a:t>
                      </a:r>
                    </a:p>
                    <a:p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"</a:t>
                      </a:r>
                      <a:r>
                        <a:rPr lang="en-GB" altLang="ko-KR" sz="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res_data</a:t>
                      </a:r>
                      <a:r>
                        <a:rPr lang="en-GB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": {</a:t>
                      </a:r>
                    </a:p>
                    <a:p>
                      <a:r>
                        <a:rPr lang="en-GB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"</a:t>
                      </a:r>
                      <a:r>
                        <a:rPr lang="en-GB" altLang="ko-KR" sz="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profile_details</a:t>
                      </a:r>
                      <a:r>
                        <a:rPr lang="en-GB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": {</a:t>
                      </a:r>
                    </a:p>
                    <a:p>
                      <a:r>
                        <a:rPr lang="en-GB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"</a:t>
                      </a:r>
                      <a:r>
                        <a:rPr lang="en-GB" altLang="ko-KR" sz="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user_id</a:t>
                      </a:r>
                      <a:r>
                        <a:rPr lang="en-GB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": "123", "email": "test@example.com", "mobile": "01012345678", "</a:t>
                      </a:r>
                      <a:r>
                        <a:rPr lang="en-GB" altLang="ko-KR" sz="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user_type</a:t>
                      </a:r>
                      <a:r>
                        <a:rPr lang="en-GB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": "user", “</a:t>
                      </a:r>
                      <a:r>
                        <a:rPr lang="en-GB" altLang="ko-KR" sz="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is_autologin</a:t>
                      </a:r>
                      <a:r>
                        <a:rPr lang="en-GB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": "1", "</a:t>
                      </a:r>
                      <a:r>
                        <a:rPr lang="en-GB" altLang="ko-KR" sz="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social_id</a:t>
                      </a:r>
                      <a:r>
                        <a:rPr lang="en-GB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": "kakao_123",</a:t>
                      </a:r>
                    </a:p>
                    <a:p>
                      <a:r>
                        <a:rPr lang="en-GB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"</a:t>
                      </a:r>
                      <a:r>
                        <a:rPr lang="en-GB" altLang="ko-KR" sz="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login_type</a:t>
                      </a:r>
                      <a:r>
                        <a:rPr lang="en-GB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": "</a:t>
                      </a:r>
                      <a:r>
                        <a:rPr lang="en-GB" altLang="ko-KR" sz="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kakao</a:t>
                      </a:r>
                      <a:r>
                        <a:rPr lang="en-GB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", "name": "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홍길동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", "</a:t>
                      </a:r>
                      <a:r>
                        <a:rPr lang="en-GB" altLang="ko-KR" sz="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nick_name</a:t>
                      </a:r>
                      <a:r>
                        <a:rPr lang="en-GB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": "</a:t>
                      </a:r>
                      <a:r>
                        <a:rPr lang="ko-KR" altLang="en-US" sz="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랭스타유저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", "</a:t>
                      </a:r>
                      <a:r>
                        <a:rPr lang="en-GB" altLang="ko-KR" sz="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main_image</a:t>
                      </a:r>
                      <a:r>
                        <a:rPr lang="en-GB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": "https://example.com/uploads/user.jpg",</a:t>
                      </a:r>
                    </a:p>
                    <a:p>
                      <a:r>
                        <a:rPr lang="en-GB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"</a:t>
                      </a:r>
                      <a:r>
                        <a:rPr lang="en-GB" altLang="ko-KR" sz="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thumb_image</a:t>
                      </a:r>
                      <a:r>
                        <a:rPr lang="en-GB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": "https://example.com/uploads/thumb.jpg"   // ← contestant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만 포함</a:t>
                      </a:r>
                    </a:p>
                    <a:p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}</a:t>
                      </a:r>
                      <a:r>
                        <a:rPr lang="en-GB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</a:p>
                    <a:p>
                      <a:r>
                        <a:rPr lang="en-GB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}</a:t>
                      </a:r>
                    </a:p>
                    <a:p>
                      <a:r>
                        <a:rPr lang="en-GB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ko-KR" altLang="ko-KR" sz="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356" marR="45356" marT="36275" marB="362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41604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305126CB-3FA1-663E-93F0-8B308F8AB4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5367300"/>
              </p:ext>
            </p:extLst>
          </p:nvPr>
        </p:nvGraphicFramePr>
        <p:xfrm>
          <a:off x="2054056" y="31229"/>
          <a:ext cx="7146311" cy="583249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2988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14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39333">
                  <a:extLst>
                    <a:ext uri="{9D8B030D-6E8A-4147-A177-3AD203B41FA5}">
                      <a16:colId xmlns:a16="http://schemas.microsoft.com/office/drawing/2014/main" val="2940779387"/>
                    </a:ext>
                  </a:extLst>
                </a:gridCol>
                <a:gridCol w="1958348">
                  <a:extLst>
                    <a:ext uri="{9D8B030D-6E8A-4147-A177-3AD203B41FA5}">
                      <a16:colId xmlns:a16="http://schemas.microsoft.com/office/drawing/2014/main" val="760462070"/>
                    </a:ext>
                  </a:extLst>
                </a:gridCol>
                <a:gridCol w="1958348">
                  <a:extLst>
                    <a:ext uri="{9D8B030D-6E8A-4147-A177-3AD203B41FA5}">
                      <a16:colId xmlns:a16="http://schemas.microsoft.com/office/drawing/2014/main" val="807737824"/>
                    </a:ext>
                  </a:extLst>
                </a:gridCol>
              </a:tblGrid>
              <a:tr h="1874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800" b="1" i="0" u="none" dirty="0">
                          <a:solidFill>
                            <a:srgbClr val="000000"/>
                          </a:solidFill>
                          <a:latin typeface="원신한 Light"/>
                          <a:ea typeface="원신한 Light"/>
                          <a:cs typeface="Arial"/>
                          <a:sym typeface="Arial"/>
                        </a:rPr>
                        <a:t>메서드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AF6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dirty="0" err="1"/>
                        <a:t>socialLogin</a:t>
                      </a:r>
                      <a:r>
                        <a:rPr lang="en-US" altLang="ko-KR" sz="800" dirty="0"/>
                        <a:t> 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80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lang="ko-KR" altLang="en-US" sz="800" b="1" u="none" dirty="0">
                          <a:latin typeface="원신한 Light"/>
                          <a:ea typeface="원신한 Light"/>
                        </a:rPr>
                        <a:t>기능</a:t>
                      </a:r>
                      <a:endParaRPr lang="ko-KR" altLang="ko-KR" sz="800" b="1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AF6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dirty="0"/>
                        <a:t>SNS </a:t>
                      </a:r>
                      <a:r>
                        <a:rPr lang="ko-KR" altLang="en-US" sz="800" dirty="0"/>
                        <a:t>로그인 시 사용자 존재 여부에 따라 자동 등록 또는 정보 업데이트 수행</a:t>
                      </a:r>
                      <a:endParaRPr lang="en-US" alt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7404358"/>
                  </a:ext>
                </a:extLst>
              </a:tr>
              <a:tr h="1874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b="1" u="none" dirty="0" err="1">
                          <a:latin typeface="원신한 Light"/>
                          <a:ea typeface="원신한 Light"/>
                        </a:rPr>
                        <a:t>url</a:t>
                      </a:r>
                      <a:endParaRPr lang="ko-KR" sz="800" b="1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rgbClr val="DDEAF6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https:// …. </a:t>
                      </a:r>
                      <a:r>
                        <a:rPr lang="en-US" altLang="ko-KR" sz="800" dirty="0"/>
                        <a:t>/</a:t>
                      </a:r>
                      <a:r>
                        <a:rPr lang="en-US" altLang="ko-KR" sz="800" dirty="0" err="1"/>
                        <a:t>api</a:t>
                      </a:r>
                      <a:r>
                        <a:rPr lang="en-US" altLang="ko-KR" sz="800" dirty="0"/>
                        <a:t>/</a:t>
                      </a:r>
                      <a:r>
                        <a:rPr lang="en-US" altLang="ko-KR" sz="800" dirty="0" err="1"/>
                        <a:t>socialLogin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7400">
                <a:tc rowSpan="7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lang="en-US" altLang="ko-KR" sz="800" b="1" u="none" dirty="0">
                          <a:latin typeface="원신한 Light"/>
                          <a:ea typeface="원신한 Light"/>
                        </a:rPr>
                        <a:t>Parameters</a:t>
                      </a:r>
                      <a:endParaRPr lang="ko-KR" sz="800" b="1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Key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type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 err="1">
                          <a:latin typeface="원신한 Light"/>
                          <a:ea typeface="원신한 Light"/>
                        </a:rPr>
                        <a:t>Desc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sample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9917101"/>
                  </a:ext>
                </a:extLst>
              </a:tr>
              <a:tr h="187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dirty="0" err="1"/>
                        <a:t>social_id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string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dirty="0"/>
                        <a:t>SNS </a:t>
                      </a:r>
                      <a:r>
                        <a:rPr lang="ko-KR" altLang="en-US" sz="800" dirty="0"/>
                        <a:t>고유 </a:t>
                      </a:r>
                      <a:r>
                        <a:rPr lang="ko-KR" altLang="en-US" sz="800" dirty="0" err="1"/>
                        <a:t>식별값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dirty="0"/>
                        <a:t>kakao_12345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2509625"/>
                  </a:ext>
                </a:extLst>
              </a:tr>
              <a:tr h="12633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dirty="0"/>
                        <a:t>name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string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800" dirty="0"/>
                        <a:t>사용자 이름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800" u="none" dirty="0">
                          <a:latin typeface="원신한 Light"/>
                          <a:ea typeface="원신한 Light"/>
                        </a:rPr>
                        <a:t>홍길동</a:t>
                      </a:r>
                      <a:endParaRPr lang="ko-KR" alt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3497633"/>
                  </a:ext>
                </a:extLst>
              </a:tr>
              <a:tr h="193358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endParaRPr lang="ko-KR" sz="800" b="1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dirty="0" err="1"/>
                        <a:t>nick_name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string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800" dirty="0"/>
                        <a:t>닉네임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800" dirty="0" err="1"/>
                        <a:t>홍스타</a:t>
                      </a:r>
                      <a:endParaRPr lang="ko-KR" alt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438453"/>
                  </a:ext>
                </a:extLst>
              </a:tr>
              <a:tr h="193358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endParaRPr lang="ko-KR" sz="800" b="1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dirty="0"/>
                        <a:t>email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string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800" u="none" dirty="0">
                          <a:latin typeface="원신한 Light"/>
                          <a:ea typeface="원신한 Light"/>
                        </a:rPr>
                        <a:t>이메일 주소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dirty="0"/>
                        <a:t>test@example.com</a:t>
                      </a:r>
                      <a:endParaRPr lang="ko-KR" alt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1312123"/>
                  </a:ext>
                </a:extLst>
              </a:tr>
              <a:tr h="193358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endParaRPr lang="ko-KR" sz="800" b="1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dirty="0"/>
                        <a:t>mobile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string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800" dirty="0"/>
                        <a:t>휴대폰 번호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dirty="0"/>
                        <a:t>01012345678</a:t>
                      </a:r>
                      <a:endParaRPr lang="ko-KR" alt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2999488"/>
                  </a:ext>
                </a:extLst>
              </a:tr>
              <a:tr h="193358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endParaRPr lang="ko-KR" sz="800" b="1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dirty="0" err="1"/>
                        <a:t>login_type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string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dirty="0"/>
                        <a:t>SNS </a:t>
                      </a:r>
                      <a:r>
                        <a:rPr lang="ko-KR" altLang="en-US" sz="800" dirty="0"/>
                        <a:t>로그인 종류 </a:t>
                      </a:r>
                      <a:r>
                        <a:rPr lang="en-US" altLang="ko-KR" sz="800" dirty="0"/>
                        <a:t>(</a:t>
                      </a:r>
                      <a:r>
                        <a:rPr lang="en-US" altLang="ko-KR" sz="800" dirty="0" err="1"/>
                        <a:t>kakao</a:t>
                      </a:r>
                      <a:r>
                        <a:rPr lang="en-US" altLang="ko-KR" sz="800" dirty="0"/>
                        <a:t>, apple </a:t>
                      </a:r>
                      <a:r>
                        <a:rPr lang="ko-KR" altLang="en-US" sz="800" dirty="0"/>
                        <a:t>등</a:t>
                      </a:r>
                      <a:r>
                        <a:rPr lang="en-US" altLang="ko-KR" sz="800" dirty="0"/>
                        <a:t>)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'auth','google','</a:t>
                      </a:r>
                      <a:r>
                        <a:rPr lang="en-US" altLang="ko-KR" sz="800" u="none" dirty="0" err="1">
                          <a:latin typeface="원신한 Light"/>
                          <a:ea typeface="원신한 Light"/>
                        </a:rPr>
                        <a:t>facebook</a:t>
                      </a: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','</a:t>
                      </a:r>
                      <a:r>
                        <a:rPr lang="en-US" altLang="ko-KR" sz="800" u="none" dirty="0" err="1">
                          <a:latin typeface="원신한 Light"/>
                          <a:ea typeface="원신한 Light"/>
                        </a:rPr>
                        <a:t>kakao</a:t>
                      </a: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’,</a:t>
                      </a:r>
                    </a:p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'</a:t>
                      </a:r>
                      <a:r>
                        <a:rPr lang="en-US" altLang="ko-KR" sz="800" u="none" dirty="0" err="1">
                          <a:latin typeface="원신한 Light"/>
                          <a:ea typeface="원신한 Light"/>
                        </a:rPr>
                        <a:t>naver</a:t>
                      </a: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','apple'</a:t>
                      </a:r>
                      <a:endParaRPr lang="ko-KR" alt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8204542"/>
                  </a:ext>
                </a:extLst>
              </a:tr>
              <a:tr h="187400">
                <a:tc gridSpan="5"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b="1" i="0" u="none" dirty="0">
                          <a:solidFill>
                            <a:srgbClr val="000000"/>
                          </a:solidFill>
                          <a:latin typeface="원신한 Light"/>
                          <a:ea typeface="원신한 Light"/>
                          <a:cs typeface="Arial"/>
                          <a:sym typeface="Arial"/>
                        </a:rPr>
                        <a:t>Response Data (</a:t>
                      </a:r>
                      <a:r>
                        <a:rPr lang="en-US" altLang="ko-KR" sz="800" b="1" i="0" u="none" dirty="0" err="1">
                          <a:solidFill>
                            <a:srgbClr val="000000"/>
                          </a:solidFill>
                          <a:latin typeface="원신한 Light"/>
                          <a:ea typeface="원신한 Light"/>
                          <a:cs typeface="Arial"/>
                          <a:sym typeface="Arial"/>
                        </a:rPr>
                        <a:t>Json</a:t>
                      </a:r>
                      <a:r>
                        <a:rPr lang="en-US" altLang="ko-KR" sz="800" b="1" i="0" u="none" dirty="0">
                          <a:solidFill>
                            <a:srgbClr val="000000"/>
                          </a:solidFill>
                          <a:latin typeface="원신한 Light"/>
                          <a:ea typeface="원신한 Light"/>
                          <a:cs typeface="Arial"/>
                          <a:sym typeface="Arial"/>
                        </a:rPr>
                        <a:t>)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rgbClr val="DDEAF6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74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key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r>
                        <a:rPr lang="en-US" altLang="ko-KR" sz="800" u="none">
                          <a:latin typeface="원신한 Light"/>
                          <a:ea typeface="원신한 Light"/>
                        </a:rPr>
                        <a:t>type</a:t>
                      </a:r>
                      <a:endParaRPr lang="ko-KR" sz="80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u="none">
                          <a:latin typeface="원신한 Light"/>
                          <a:ea typeface="원신한 Light"/>
                        </a:rPr>
                        <a:t>value</a:t>
                      </a:r>
                      <a:endParaRPr lang="ko-KR" altLang="en-US" sz="80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description</a:t>
                      </a:r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74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 err="1">
                          <a:latin typeface="원신한 Light"/>
                          <a:ea typeface="원신한 Light"/>
                        </a:rPr>
                        <a:t>res_code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u="none">
                          <a:latin typeface="원신한 Light"/>
                          <a:ea typeface="원신한 Light"/>
                        </a:rPr>
                        <a:t>string</a:t>
                      </a:r>
                      <a:endParaRPr lang="ko-KR" altLang="en-US" sz="80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0 /1</a:t>
                      </a:r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값이 </a:t>
                      </a:r>
                      <a:r>
                        <a:rPr lang="en-US" altLang="ko-KR" sz="800" dirty="0"/>
                        <a:t>0</a:t>
                      </a:r>
                      <a:r>
                        <a:rPr lang="ko-KR" altLang="en-US" sz="800" dirty="0"/>
                        <a:t>인 경우 실패</a:t>
                      </a:r>
                      <a:r>
                        <a:rPr lang="en-US" altLang="ko-KR" sz="800" dirty="0"/>
                        <a:t>, 1</a:t>
                      </a:r>
                      <a:r>
                        <a:rPr lang="ko-KR" altLang="en-US" sz="800" dirty="0"/>
                        <a:t>인 경우 성공</a:t>
                      </a: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6694696"/>
                  </a:ext>
                </a:extLst>
              </a:tr>
              <a:tr h="1874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 err="1">
                          <a:latin typeface="원신한 Light"/>
                          <a:ea typeface="원신한 Light"/>
                        </a:rPr>
                        <a:t>res_message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u="none">
                          <a:latin typeface="원신한 Light"/>
                          <a:ea typeface="원신한 Light"/>
                        </a:rPr>
                        <a:t>string</a:t>
                      </a:r>
                      <a:endParaRPr lang="ko-KR" altLang="en-US" sz="80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1847828"/>
                  </a:ext>
                </a:extLst>
              </a:tr>
              <a:tr h="1874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 err="1">
                          <a:latin typeface="원신한 Light"/>
                          <a:ea typeface="원신한 Light"/>
                        </a:rPr>
                        <a:t>res_data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object</a:t>
                      </a:r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결과 데이터</a:t>
                      </a: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3789635"/>
                  </a:ext>
                </a:extLst>
              </a:tr>
              <a:tr h="1874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 err="1">
                          <a:latin typeface="원신한 Light"/>
                          <a:ea typeface="원신한 Light"/>
                        </a:rPr>
                        <a:t>profile_details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object</a:t>
                      </a:r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상세 프로필</a:t>
                      </a: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3128545"/>
                  </a:ext>
                </a:extLst>
              </a:tr>
              <a:tr h="1874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 err="1">
                          <a:latin typeface="원신한 Light"/>
                          <a:ea typeface="원신한 Light"/>
                        </a:rPr>
                        <a:t>user_id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string</a:t>
                      </a:r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사용자 </a:t>
                      </a:r>
                      <a:r>
                        <a:rPr lang="en-US" altLang="ko-KR" sz="800" dirty="0"/>
                        <a:t>ID</a:t>
                      </a:r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0258543"/>
                  </a:ext>
                </a:extLst>
              </a:tr>
              <a:tr h="1874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email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string</a:t>
                      </a:r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이메일</a:t>
                      </a: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3913233"/>
                  </a:ext>
                </a:extLst>
              </a:tr>
              <a:tr h="1874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mobile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string</a:t>
                      </a:r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ko-KR" altLang="en-US" sz="800" dirty="0"/>
                        <a:t>전화번호</a:t>
                      </a:r>
                      <a:endParaRPr lang="en-US" altLang="ko-KR" sz="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2843982"/>
                  </a:ext>
                </a:extLst>
              </a:tr>
              <a:tr h="1874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 err="1">
                          <a:latin typeface="원신한 Light"/>
                          <a:ea typeface="원신한 Light"/>
                        </a:rPr>
                        <a:t>user_type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string</a:t>
                      </a:r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사용자 유형</a:t>
                      </a: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5842500"/>
                  </a:ext>
                </a:extLst>
              </a:tr>
              <a:tr h="1874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 err="1">
                          <a:latin typeface="원신한 Light"/>
                          <a:ea typeface="원신한 Light"/>
                        </a:rPr>
                        <a:t>is_autologin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string</a:t>
                      </a:r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0/1</a:t>
                      </a:r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자동 로그인 여부</a:t>
                      </a:r>
                      <a:r>
                        <a:rPr lang="en-US" altLang="ko-KR" sz="800" dirty="0"/>
                        <a:t>(</a:t>
                      </a:r>
                      <a:r>
                        <a:rPr lang="ko-KR" altLang="en-US" sz="800" dirty="0"/>
                        <a:t>값이 </a:t>
                      </a:r>
                      <a:r>
                        <a:rPr lang="en-US" altLang="ko-KR" sz="800" dirty="0"/>
                        <a:t>1</a:t>
                      </a:r>
                      <a:r>
                        <a:rPr lang="ko-KR" altLang="en-US" sz="800" dirty="0"/>
                        <a:t>인 경우 자동로그인</a:t>
                      </a:r>
                      <a:r>
                        <a:rPr lang="en-US" altLang="ko-KR" sz="800" dirty="0"/>
                        <a:t>)</a:t>
                      </a:r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1346231"/>
                  </a:ext>
                </a:extLst>
              </a:tr>
              <a:tr h="1874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 err="1">
                          <a:latin typeface="원신한 Light"/>
                          <a:ea typeface="원신한 Light"/>
                        </a:rPr>
                        <a:t>social_id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string</a:t>
                      </a:r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SNS ID</a:t>
                      </a:r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2311660"/>
                  </a:ext>
                </a:extLst>
              </a:tr>
              <a:tr h="1874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 err="1">
                          <a:latin typeface="원신한 Light"/>
                          <a:ea typeface="원신한 Light"/>
                        </a:rPr>
                        <a:t>login_type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string</a:t>
                      </a:r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로그인 유형</a:t>
                      </a: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1719159"/>
                  </a:ext>
                </a:extLst>
              </a:tr>
              <a:tr h="1874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name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string</a:t>
                      </a:r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이름</a:t>
                      </a: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4204206"/>
                  </a:ext>
                </a:extLst>
              </a:tr>
              <a:tr h="1874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 err="1">
                          <a:latin typeface="원신한 Light"/>
                          <a:ea typeface="원신한 Light"/>
                        </a:rPr>
                        <a:t>nick_name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string</a:t>
                      </a:r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닉네임</a:t>
                      </a: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8543441"/>
                  </a:ext>
                </a:extLst>
              </a:tr>
              <a:tr h="1874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 err="1">
                          <a:latin typeface="원신한 Light"/>
                          <a:ea typeface="원신한 Light"/>
                        </a:rPr>
                        <a:t>main_image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string</a:t>
                      </a:r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/>
                        <a:t>메인이미지</a:t>
                      </a:r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9153419"/>
                  </a:ext>
                </a:extLst>
              </a:tr>
              <a:tr h="208509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dirty="0" err="1"/>
                        <a:t>remaining_star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string</a:t>
                      </a:r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현재 남은 별 개수</a:t>
                      </a: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5839760"/>
                  </a:ext>
                </a:extLst>
              </a:tr>
              <a:tr h="208509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dirty="0" err="1"/>
                        <a:t>is_mobile_valid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string</a:t>
                      </a:r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Apple </a:t>
                      </a:r>
                      <a:r>
                        <a:rPr lang="ko-KR" altLang="en-US" sz="800" dirty="0"/>
                        <a:t>로그인 시 번호 유효성 </a:t>
                      </a:r>
                      <a:r>
                        <a:rPr lang="en-US" altLang="ko-KR" sz="800" dirty="0"/>
                        <a:t>(true/false)</a:t>
                      </a:r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67344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49691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187022DF-6EFC-95DA-B724-4D9B5A2B83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135616"/>
              </p:ext>
            </p:extLst>
          </p:nvPr>
        </p:nvGraphicFramePr>
        <p:xfrm>
          <a:off x="2015146" y="0"/>
          <a:ext cx="7146311" cy="421783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1463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3399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lang="en-US" altLang="ko-KR" sz="800" u="none" dirty="0"/>
                        <a:t>[sample </a:t>
                      </a:r>
                      <a:r>
                        <a:rPr lang="en-US" altLang="ko-KR" sz="800" u="none" dirty="0" err="1"/>
                        <a:t>json</a:t>
                      </a:r>
                      <a:r>
                        <a:rPr lang="en-US" altLang="ko-KR" sz="800" u="none" dirty="0"/>
                        <a:t>]</a:t>
                      </a:r>
                      <a:endParaRPr lang="en-US" altLang="ko-KR" sz="800" dirty="0"/>
                    </a:p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dirty="0"/>
                        <a:t>-</a:t>
                      </a:r>
                      <a:r>
                        <a:rPr lang="ko-KR" altLang="en-US" sz="800" dirty="0"/>
                        <a:t>성공 </a:t>
                      </a:r>
                      <a:r>
                        <a:rPr lang="en-US" altLang="ko-KR" sz="800" dirty="0"/>
                        <a:t>(</a:t>
                      </a:r>
                      <a:r>
                        <a:rPr lang="ko-KR" altLang="en-US" sz="800" dirty="0"/>
                        <a:t>신규 등록 또는 기존 정보 업데이트</a:t>
                      </a:r>
                      <a:r>
                        <a:rPr lang="en-US" altLang="ko-KR" sz="800" dirty="0"/>
                        <a:t>)</a:t>
                      </a:r>
                    </a:p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{</a:t>
                      </a:r>
                    </a:p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  "</a:t>
                      </a:r>
                      <a:r>
                        <a:rPr lang="en-US" altLang="ko-KR" sz="800" u="none" dirty="0" err="1">
                          <a:latin typeface="원신한 Light"/>
                          <a:ea typeface="원신한 Light"/>
                        </a:rPr>
                        <a:t>res_code</a:t>
                      </a: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": "1",</a:t>
                      </a:r>
                    </a:p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  "</a:t>
                      </a:r>
                      <a:r>
                        <a:rPr lang="en-US" altLang="ko-KR" sz="800" u="none" dirty="0" err="1">
                          <a:latin typeface="원신한 Light"/>
                          <a:ea typeface="원신한 Light"/>
                        </a:rPr>
                        <a:t>res_message</a:t>
                      </a: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": "</a:t>
                      </a:r>
                      <a:r>
                        <a:rPr lang="ko-KR" altLang="en-US" sz="800" u="none" dirty="0">
                          <a:latin typeface="원신한 Light"/>
                          <a:ea typeface="원신한 Light"/>
                        </a:rPr>
                        <a:t>로그인 성공</a:t>
                      </a: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",</a:t>
                      </a:r>
                    </a:p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  "</a:t>
                      </a:r>
                      <a:r>
                        <a:rPr lang="en-US" altLang="ko-KR" sz="800" u="none" dirty="0" err="1">
                          <a:latin typeface="원신한 Light"/>
                          <a:ea typeface="원신한 Light"/>
                        </a:rPr>
                        <a:t>res_data</a:t>
                      </a: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": {</a:t>
                      </a:r>
                    </a:p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    "</a:t>
                      </a:r>
                      <a:r>
                        <a:rPr lang="en-US" altLang="ko-KR" sz="800" u="none" dirty="0" err="1">
                          <a:latin typeface="원신한 Light"/>
                          <a:ea typeface="원신한 Light"/>
                        </a:rPr>
                        <a:t>profile_details</a:t>
                      </a: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": {</a:t>
                      </a:r>
                    </a:p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      "</a:t>
                      </a:r>
                      <a:r>
                        <a:rPr lang="en-US" altLang="ko-KR" sz="800" u="none" dirty="0" err="1">
                          <a:latin typeface="원신한 Light"/>
                          <a:ea typeface="원신한 Light"/>
                        </a:rPr>
                        <a:t>user_id</a:t>
                      </a: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": "101",</a:t>
                      </a:r>
                    </a:p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      "email": "test@example.com",</a:t>
                      </a:r>
                    </a:p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      "mobile": "01012345678",</a:t>
                      </a:r>
                    </a:p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      "</a:t>
                      </a:r>
                      <a:r>
                        <a:rPr lang="en-US" altLang="ko-KR" sz="800" u="none" dirty="0" err="1">
                          <a:latin typeface="원신한 Light"/>
                          <a:ea typeface="원신한 Light"/>
                        </a:rPr>
                        <a:t>user_type</a:t>
                      </a: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": "user",</a:t>
                      </a:r>
                    </a:p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      "</a:t>
                      </a:r>
                      <a:r>
                        <a:rPr lang="en-US" altLang="ko-KR" sz="800" u="none" dirty="0" err="1">
                          <a:latin typeface="원신한 Light"/>
                          <a:ea typeface="원신한 Light"/>
                        </a:rPr>
                        <a:t>is_autologin</a:t>
                      </a: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": "0",</a:t>
                      </a:r>
                    </a:p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      "</a:t>
                      </a:r>
                      <a:r>
                        <a:rPr lang="en-US" altLang="ko-KR" sz="800" u="none" dirty="0" err="1">
                          <a:latin typeface="원신한 Light"/>
                          <a:ea typeface="원신한 Light"/>
                        </a:rPr>
                        <a:t>social_id</a:t>
                      </a: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": "kakao_12345",</a:t>
                      </a:r>
                    </a:p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      "</a:t>
                      </a:r>
                      <a:r>
                        <a:rPr lang="en-US" altLang="ko-KR" sz="800" u="none" dirty="0" err="1">
                          <a:latin typeface="원신한 Light"/>
                          <a:ea typeface="원신한 Light"/>
                        </a:rPr>
                        <a:t>login_type</a:t>
                      </a: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": "</a:t>
                      </a:r>
                      <a:r>
                        <a:rPr lang="en-US" altLang="ko-KR" sz="800" u="none" dirty="0" err="1">
                          <a:latin typeface="원신한 Light"/>
                          <a:ea typeface="원신한 Light"/>
                        </a:rPr>
                        <a:t>kakao</a:t>
                      </a: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",</a:t>
                      </a:r>
                    </a:p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      "name": "</a:t>
                      </a:r>
                      <a:r>
                        <a:rPr lang="ko-KR" altLang="en-US" sz="800" u="none" dirty="0">
                          <a:latin typeface="원신한 Light"/>
                          <a:ea typeface="원신한 Light"/>
                        </a:rPr>
                        <a:t>홍길동</a:t>
                      </a: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",</a:t>
                      </a:r>
                    </a:p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      "</a:t>
                      </a:r>
                      <a:r>
                        <a:rPr lang="en-US" altLang="ko-KR" sz="800" u="none" dirty="0" err="1">
                          <a:latin typeface="원신한 Light"/>
                          <a:ea typeface="원신한 Light"/>
                        </a:rPr>
                        <a:t>nick_name</a:t>
                      </a: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": "</a:t>
                      </a:r>
                      <a:r>
                        <a:rPr lang="ko-KR" altLang="en-US" sz="800" u="none" dirty="0" err="1">
                          <a:latin typeface="원신한 Light"/>
                          <a:ea typeface="원신한 Light"/>
                        </a:rPr>
                        <a:t>홍스타</a:t>
                      </a: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",</a:t>
                      </a:r>
                    </a:p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      "</a:t>
                      </a:r>
                      <a:r>
                        <a:rPr lang="en-US" altLang="ko-KR" sz="800" u="none" dirty="0" err="1">
                          <a:latin typeface="원신한 Light"/>
                          <a:ea typeface="원신한 Light"/>
                        </a:rPr>
                        <a:t>main_image</a:t>
                      </a: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": "https://example.com/uploads/img.jpg",</a:t>
                      </a:r>
                    </a:p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      "</a:t>
                      </a:r>
                      <a:r>
                        <a:rPr lang="en-US" altLang="ko-KR" sz="800" u="none" dirty="0" err="1">
                          <a:latin typeface="원신한 Light"/>
                          <a:ea typeface="원신한 Light"/>
                        </a:rPr>
                        <a:t>remaining_star</a:t>
                      </a: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": "15",</a:t>
                      </a:r>
                    </a:p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      "</a:t>
                      </a:r>
                      <a:r>
                        <a:rPr lang="en-US" altLang="ko-KR" sz="800" u="none" dirty="0" err="1">
                          <a:latin typeface="원신한 Light"/>
                          <a:ea typeface="원신한 Light"/>
                        </a:rPr>
                        <a:t>is_mobile_valid</a:t>
                      </a: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": "true"</a:t>
                      </a:r>
                    </a:p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    }</a:t>
                      </a:r>
                    </a:p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  }</a:t>
                      </a:r>
                    </a:p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}</a:t>
                      </a:r>
                    </a:p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en-US" altLang="ko-KR" sz="800" u="none" dirty="0">
                        <a:latin typeface="원신한 Light"/>
                        <a:ea typeface="원신한 Light"/>
                      </a:endParaRPr>
                    </a:p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-</a:t>
                      </a:r>
                      <a:r>
                        <a:rPr lang="ko-KR" altLang="en-US" sz="800" u="none" dirty="0" err="1">
                          <a:latin typeface="원신한 Light"/>
                          <a:ea typeface="원신한 Light"/>
                        </a:rPr>
                        <a:t>실패예시</a:t>
                      </a: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(</a:t>
                      </a:r>
                      <a:r>
                        <a:rPr lang="ko-KR" altLang="en-US" sz="800" u="none" dirty="0">
                          <a:latin typeface="원신한 Light"/>
                          <a:ea typeface="원신한 Light"/>
                        </a:rPr>
                        <a:t>파라미터 누락</a:t>
                      </a: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)</a:t>
                      </a:r>
                    </a:p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{</a:t>
                      </a:r>
                    </a:p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  "</a:t>
                      </a:r>
                      <a:r>
                        <a:rPr lang="en-US" altLang="ko-KR" sz="800" u="none" dirty="0" err="1">
                          <a:latin typeface="원신한 Light"/>
                          <a:ea typeface="원신한 Light"/>
                        </a:rPr>
                        <a:t>res_code</a:t>
                      </a: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": "0",</a:t>
                      </a:r>
                    </a:p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  "</a:t>
                      </a:r>
                      <a:r>
                        <a:rPr lang="en-US" altLang="ko-KR" sz="800" u="none" dirty="0" err="1">
                          <a:latin typeface="원신한 Light"/>
                          <a:ea typeface="원신한 Light"/>
                        </a:rPr>
                        <a:t>res_message</a:t>
                      </a: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": "</a:t>
                      </a:r>
                      <a:r>
                        <a:rPr lang="ko-KR" altLang="en-US" sz="800" u="none" dirty="0">
                          <a:latin typeface="원신한 Light"/>
                          <a:ea typeface="원신한 Light"/>
                        </a:rPr>
                        <a:t>내부 서버 문제입니다</a:t>
                      </a: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."</a:t>
                      </a:r>
                    </a:p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}</a:t>
                      </a:r>
                    </a:p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-</a:t>
                      </a:r>
                      <a:r>
                        <a:rPr lang="ko-KR" altLang="en-US" sz="800" u="none" dirty="0" err="1">
                          <a:latin typeface="원신한 Light"/>
                          <a:ea typeface="원신한 Light"/>
                        </a:rPr>
                        <a:t>실패예시</a:t>
                      </a: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(</a:t>
                      </a:r>
                      <a:r>
                        <a:rPr lang="ko-KR" altLang="en-US" sz="800" dirty="0"/>
                        <a:t>이메일</a:t>
                      </a:r>
                      <a:r>
                        <a:rPr lang="en-US" altLang="ko-KR" sz="800" dirty="0"/>
                        <a:t>/</a:t>
                      </a:r>
                      <a:r>
                        <a:rPr lang="ko-KR" altLang="en-US" sz="800" dirty="0"/>
                        <a:t>휴대폰 중복</a:t>
                      </a: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)</a:t>
                      </a:r>
                    </a:p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{</a:t>
                      </a:r>
                    </a:p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  "</a:t>
                      </a:r>
                      <a:r>
                        <a:rPr lang="en-US" altLang="ko-KR" sz="800" u="none" dirty="0" err="1">
                          <a:latin typeface="원신한 Light"/>
                          <a:ea typeface="원신한 Light"/>
                        </a:rPr>
                        <a:t>res_code</a:t>
                      </a: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": "0",</a:t>
                      </a:r>
                    </a:p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  "</a:t>
                      </a:r>
                      <a:r>
                        <a:rPr lang="en-US" altLang="ko-KR" sz="800" u="none" dirty="0" err="1">
                          <a:latin typeface="원신한 Light"/>
                          <a:ea typeface="원신한 Light"/>
                        </a:rPr>
                        <a:t>res_message</a:t>
                      </a: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": "</a:t>
                      </a:r>
                      <a:r>
                        <a:rPr lang="ko-KR" altLang="en-US" sz="800" u="none" dirty="0">
                          <a:latin typeface="원신한 Light"/>
                          <a:ea typeface="원신한 Light"/>
                        </a:rPr>
                        <a:t>이미 등록된 이메일입니다</a:t>
                      </a: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" // </a:t>
                      </a:r>
                      <a:r>
                        <a:rPr lang="ko-KR" altLang="en-US" sz="800" u="none" dirty="0">
                          <a:latin typeface="원신한 Light"/>
                          <a:ea typeface="원신한 Light"/>
                        </a:rPr>
                        <a:t>또는 </a:t>
                      </a: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"</a:t>
                      </a:r>
                      <a:r>
                        <a:rPr lang="ko-KR" altLang="en-US" sz="800" u="none" dirty="0">
                          <a:latin typeface="원신한 Light"/>
                          <a:ea typeface="원신한 Light"/>
                        </a:rPr>
                        <a:t>이미 등록된 </a:t>
                      </a:r>
                      <a:r>
                        <a:rPr lang="ko-KR" altLang="en-US" sz="800" u="none" dirty="0" err="1">
                          <a:latin typeface="원신한 Light"/>
                          <a:ea typeface="원신한 Light"/>
                        </a:rPr>
                        <a:t>휴대폰번호입니다</a:t>
                      </a: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“</a:t>
                      </a:r>
                    </a:p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}</a:t>
                      </a:r>
                      <a:endParaRPr lang="ko-KR" altLang="ko-KR" sz="800" u="none" dirty="0">
                        <a:latin typeface="원신한 Light"/>
                        <a:ea typeface="원신한 Light"/>
                      </a:endParaRPr>
                    </a:p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87489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538BBFDE-61C3-88C4-9F65-F74A63D7F9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3540847"/>
              </p:ext>
            </p:extLst>
          </p:nvPr>
        </p:nvGraphicFramePr>
        <p:xfrm>
          <a:off x="2054056" y="31229"/>
          <a:ext cx="7146311" cy="602696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2988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14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39333">
                  <a:extLst>
                    <a:ext uri="{9D8B030D-6E8A-4147-A177-3AD203B41FA5}">
                      <a16:colId xmlns:a16="http://schemas.microsoft.com/office/drawing/2014/main" val="2940779387"/>
                    </a:ext>
                  </a:extLst>
                </a:gridCol>
                <a:gridCol w="1958348">
                  <a:extLst>
                    <a:ext uri="{9D8B030D-6E8A-4147-A177-3AD203B41FA5}">
                      <a16:colId xmlns:a16="http://schemas.microsoft.com/office/drawing/2014/main" val="760462070"/>
                    </a:ext>
                  </a:extLst>
                </a:gridCol>
                <a:gridCol w="1958348">
                  <a:extLst>
                    <a:ext uri="{9D8B030D-6E8A-4147-A177-3AD203B41FA5}">
                      <a16:colId xmlns:a16="http://schemas.microsoft.com/office/drawing/2014/main" val="807737824"/>
                    </a:ext>
                  </a:extLst>
                </a:gridCol>
              </a:tblGrid>
              <a:tr h="1874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800" b="1" i="0" u="none" dirty="0">
                          <a:solidFill>
                            <a:srgbClr val="000000"/>
                          </a:solidFill>
                          <a:latin typeface="원신한 Light"/>
                          <a:ea typeface="원신한 Light"/>
                          <a:cs typeface="Arial"/>
                          <a:sym typeface="Arial"/>
                        </a:rPr>
                        <a:t>메서드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AF6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dirty="0" err="1"/>
                        <a:t>socialSignUp</a:t>
                      </a:r>
                      <a:r>
                        <a:rPr lang="en-US" altLang="ko-KR" sz="800" dirty="0"/>
                        <a:t> 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80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lang="ko-KR" altLang="en-US" sz="800" b="1" u="none" dirty="0">
                          <a:latin typeface="원신한 Light"/>
                          <a:ea typeface="원신한 Light"/>
                        </a:rPr>
                        <a:t>기능</a:t>
                      </a:r>
                      <a:endParaRPr lang="ko-KR" altLang="ko-KR" sz="800" b="1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AF6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dirty="0"/>
                        <a:t>SNS </a:t>
                      </a:r>
                      <a:r>
                        <a:rPr lang="ko-KR" altLang="en-US" sz="800" dirty="0"/>
                        <a:t>소셜 로그인 기반 회원가입 처리 </a:t>
                      </a:r>
                      <a:r>
                        <a:rPr lang="en-US" altLang="ko-KR" sz="800" dirty="0"/>
                        <a:t>(</a:t>
                      </a:r>
                      <a:r>
                        <a:rPr lang="ko-KR" altLang="en-US" sz="800" dirty="0"/>
                        <a:t>디바이스 중복 검사 포함</a:t>
                      </a:r>
                      <a:r>
                        <a:rPr lang="en-US" altLang="ko-KR" sz="800" dirty="0"/>
                        <a:t>)</a:t>
                      </a:r>
                      <a:endParaRPr lang="en-US" alt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7404358"/>
                  </a:ext>
                </a:extLst>
              </a:tr>
              <a:tr h="1874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b="1" u="none" dirty="0" err="1">
                          <a:latin typeface="원신한 Light"/>
                          <a:ea typeface="원신한 Light"/>
                        </a:rPr>
                        <a:t>url</a:t>
                      </a:r>
                      <a:endParaRPr lang="ko-KR" sz="800" b="1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rgbClr val="DDEAF6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https:// …. </a:t>
                      </a:r>
                      <a:r>
                        <a:rPr lang="en-US" altLang="ko-KR" sz="800" dirty="0"/>
                        <a:t>/</a:t>
                      </a:r>
                      <a:r>
                        <a:rPr lang="en-US" altLang="ko-KR" sz="800" dirty="0" err="1"/>
                        <a:t>api</a:t>
                      </a:r>
                      <a:r>
                        <a:rPr lang="en-US" altLang="ko-KR" sz="800" dirty="0"/>
                        <a:t>/</a:t>
                      </a:r>
                      <a:r>
                        <a:rPr lang="en-US" altLang="ko-KR" sz="800" dirty="0" err="1"/>
                        <a:t>socialSignUp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7400">
                <a:tc rowSpan="8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lang="en-US" altLang="ko-KR" sz="800" b="1" u="none" dirty="0">
                          <a:latin typeface="원신한 Light"/>
                          <a:ea typeface="원신한 Light"/>
                        </a:rPr>
                        <a:t>Parameters</a:t>
                      </a:r>
                      <a:endParaRPr lang="ko-KR" sz="800" b="1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Key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type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 err="1">
                          <a:latin typeface="원신한 Light"/>
                          <a:ea typeface="원신한 Light"/>
                        </a:rPr>
                        <a:t>Desc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sample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9917101"/>
                  </a:ext>
                </a:extLst>
              </a:tr>
              <a:tr h="187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dirty="0" err="1"/>
                        <a:t>social_id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string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dirty="0"/>
                        <a:t>SNS </a:t>
                      </a:r>
                      <a:r>
                        <a:rPr lang="ko-KR" altLang="en-US" sz="800" dirty="0"/>
                        <a:t>고유 </a:t>
                      </a:r>
                      <a:r>
                        <a:rPr lang="ko-KR" altLang="en-US" sz="800" dirty="0" err="1"/>
                        <a:t>식별값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dirty="0"/>
                        <a:t>kakao_12345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2509625"/>
                  </a:ext>
                </a:extLst>
              </a:tr>
              <a:tr h="12633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dirty="0"/>
                        <a:t>name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string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800" dirty="0"/>
                        <a:t>사용자 이름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800" u="none" dirty="0">
                          <a:latin typeface="원신한 Light"/>
                          <a:ea typeface="원신한 Light"/>
                        </a:rPr>
                        <a:t>홍길동</a:t>
                      </a:r>
                      <a:endParaRPr lang="ko-KR" alt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3497633"/>
                  </a:ext>
                </a:extLst>
              </a:tr>
              <a:tr h="193358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endParaRPr lang="ko-KR" sz="800" b="1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dirty="0" err="1"/>
                        <a:t>nick_name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string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800" dirty="0"/>
                        <a:t>닉네임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800" dirty="0" err="1"/>
                        <a:t>홍스타</a:t>
                      </a:r>
                      <a:endParaRPr lang="ko-KR" alt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438453"/>
                  </a:ext>
                </a:extLst>
              </a:tr>
              <a:tr h="193358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endParaRPr lang="ko-KR" sz="800" b="1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dirty="0"/>
                        <a:t>email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string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800" u="none" dirty="0">
                          <a:latin typeface="원신한 Light"/>
                          <a:ea typeface="원신한 Light"/>
                        </a:rPr>
                        <a:t>이메일 주소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dirty="0"/>
                        <a:t>test@example.com</a:t>
                      </a:r>
                      <a:endParaRPr lang="ko-KR" alt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1312123"/>
                  </a:ext>
                </a:extLst>
              </a:tr>
              <a:tr h="193358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endParaRPr lang="ko-KR" sz="800" b="1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dirty="0"/>
                        <a:t>mobile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string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800" dirty="0"/>
                        <a:t>휴대폰 번호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dirty="0"/>
                        <a:t>01012345678</a:t>
                      </a:r>
                      <a:endParaRPr lang="ko-KR" alt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2999488"/>
                  </a:ext>
                </a:extLst>
              </a:tr>
              <a:tr h="193358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endParaRPr lang="ko-KR" sz="800" b="1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dirty="0" err="1"/>
                        <a:t>login_type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string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dirty="0"/>
                        <a:t>SNS </a:t>
                      </a:r>
                      <a:r>
                        <a:rPr lang="ko-KR" altLang="en-US" sz="800" dirty="0"/>
                        <a:t>로그인 종류 </a:t>
                      </a:r>
                      <a:r>
                        <a:rPr lang="en-US" altLang="ko-KR" sz="800" dirty="0"/>
                        <a:t>(</a:t>
                      </a:r>
                      <a:r>
                        <a:rPr lang="en-US" altLang="ko-KR" sz="800" dirty="0" err="1"/>
                        <a:t>kakao</a:t>
                      </a:r>
                      <a:r>
                        <a:rPr lang="en-US" altLang="ko-KR" sz="800" dirty="0"/>
                        <a:t>, apple </a:t>
                      </a:r>
                      <a:r>
                        <a:rPr lang="ko-KR" altLang="en-US" sz="800" dirty="0"/>
                        <a:t>등</a:t>
                      </a:r>
                      <a:r>
                        <a:rPr lang="en-US" altLang="ko-KR" sz="800" dirty="0"/>
                        <a:t>)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'auth','google','</a:t>
                      </a:r>
                      <a:r>
                        <a:rPr lang="en-US" altLang="ko-KR" sz="800" u="none" dirty="0" err="1">
                          <a:latin typeface="원신한 Light"/>
                          <a:ea typeface="원신한 Light"/>
                        </a:rPr>
                        <a:t>facebook</a:t>
                      </a: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','</a:t>
                      </a:r>
                      <a:r>
                        <a:rPr lang="en-US" altLang="ko-KR" sz="800" u="none" dirty="0" err="1">
                          <a:latin typeface="원신한 Light"/>
                          <a:ea typeface="원신한 Light"/>
                        </a:rPr>
                        <a:t>kakao</a:t>
                      </a: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’,</a:t>
                      </a:r>
                    </a:p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'</a:t>
                      </a:r>
                      <a:r>
                        <a:rPr lang="en-US" altLang="ko-KR" sz="800" u="none" dirty="0" err="1">
                          <a:latin typeface="원신한 Light"/>
                          <a:ea typeface="원신한 Light"/>
                        </a:rPr>
                        <a:t>naver</a:t>
                      </a: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','apple'</a:t>
                      </a:r>
                      <a:endParaRPr lang="ko-KR" alt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8204542"/>
                  </a:ext>
                </a:extLst>
              </a:tr>
              <a:tr h="193358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endParaRPr lang="ko-KR" sz="800" b="1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dirty="0" err="1"/>
                        <a:t>device_id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string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800" u="none" dirty="0">
                          <a:latin typeface="원신한 Light"/>
                          <a:ea typeface="원신한 Light"/>
                        </a:rPr>
                        <a:t>기기 고유 식별자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dirty="0"/>
                        <a:t>abcd1234xyz</a:t>
                      </a:r>
                      <a:endParaRPr lang="ko-KR" alt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5127712"/>
                  </a:ext>
                </a:extLst>
              </a:tr>
              <a:tr h="187400">
                <a:tc gridSpan="5"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b="1" i="0" u="none" dirty="0">
                          <a:solidFill>
                            <a:srgbClr val="000000"/>
                          </a:solidFill>
                          <a:latin typeface="원신한 Light"/>
                          <a:ea typeface="원신한 Light"/>
                          <a:cs typeface="Arial"/>
                          <a:sym typeface="Arial"/>
                        </a:rPr>
                        <a:t>Response Data (</a:t>
                      </a:r>
                      <a:r>
                        <a:rPr lang="en-US" altLang="ko-KR" sz="800" b="1" i="0" u="none" dirty="0" err="1">
                          <a:solidFill>
                            <a:srgbClr val="000000"/>
                          </a:solidFill>
                          <a:latin typeface="원신한 Light"/>
                          <a:ea typeface="원신한 Light"/>
                          <a:cs typeface="Arial"/>
                          <a:sym typeface="Arial"/>
                        </a:rPr>
                        <a:t>Json</a:t>
                      </a:r>
                      <a:r>
                        <a:rPr lang="en-US" altLang="ko-KR" sz="800" b="1" i="0" u="none" dirty="0">
                          <a:solidFill>
                            <a:srgbClr val="000000"/>
                          </a:solidFill>
                          <a:latin typeface="원신한 Light"/>
                          <a:ea typeface="원신한 Light"/>
                          <a:cs typeface="Arial"/>
                          <a:sym typeface="Arial"/>
                        </a:rPr>
                        <a:t>)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rgbClr val="DDEAF6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74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key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r>
                        <a:rPr lang="en-US" altLang="ko-KR" sz="800" u="none">
                          <a:latin typeface="원신한 Light"/>
                          <a:ea typeface="원신한 Light"/>
                        </a:rPr>
                        <a:t>type</a:t>
                      </a:r>
                      <a:endParaRPr lang="ko-KR" sz="80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u="none">
                          <a:latin typeface="원신한 Light"/>
                          <a:ea typeface="원신한 Light"/>
                        </a:rPr>
                        <a:t>value</a:t>
                      </a:r>
                      <a:endParaRPr lang="ko-KR" altLang="en-US" sz="80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description</a:t>
                      </a:r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74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 err="1">
                          <a:latin typeface="원신한 Light"/>
                          <a:ea typeface="원신한 Light"/>
                        </a:rPr>
                        <a:t>res_code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u="none">
                          <a:latin typeface="원신한 Light"/>
                          <a:ea typeface="원신한 Light"/>
                        </a:rPr>
                        <a:t>string</a:t>
                      </a:r>
                      <a:endParaRPr lang="ko-KR" altLang="en-US" sz="80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0 /1</a:t>
                      </a:r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값이 </a:t>
                      </a:r>
                      <a:r>
                        <a:rPr lang="en-US" altLang="ko-KR" sz="800" dirty="0"/>
                        <a:t>0</a:t>
                      </a:r>
                      <a:r>
                        <a:rPr lang="ko-KR" altLang="en-US" sz="800" dirty="0"/>
                        <a:t>인 경우 실패</a:t>
                      </a:r>
                      <a:r>
                        <a:rPr lang="en-US" altLang="ko-KR" sz="800" dirty="0"/>
                        <a:t>, 1</a:t>
                      </a:r>
                      <a:r>
                        <a:rPr lang="ko-KR" altLang="en-US" sz="800" dirty="0"/>
                        <a:t>인 경우 성공</a:t>
                      </a: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6694696"/>
                  </a:ext>
                </a:extLst>
              </a:tr>
              <a:tr h="1874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 err="1">
                          <a:latin typeface="원신한 Light"/>
                          <a:ea typeface="원신한 Light"/>
                        </a:rPr>
                        <a:t>res_message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u="none">
                          <a:latin typeface="원신한 Light"/>
                          <a:ea typeface="원신한 Light"/>
                        </a:rPr>
                        <a:t>string</a:t>
                      </a:r>
                      <a:endParaRPr lang="ko-KR" altLang="en-US" sz="80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1847828"/>
                  </a:ext>
                </a:extLst>
              </a:tr>
              <a:tr h="1874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 err="1">
                          <a:latin typeface="원신한 Light"/>
                          <a:ea typeface="원신한 Light"/>
                        </a:rPr>
                        <a:t>res_data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object</a:t>
                      </a:r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결과 데이터</a:t>
                      </a: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3789635"/>
                  </a:ext>
                </a:extLst>
              </a:tr>
              <a:tr h="1874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 err="1">
                          <a:latin typeface="원신한 Light"/>
                          <a:ea typeface="원신한 Light"/>
                        </a:rPr>
                        <a:t>profile_details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object</a:t>
                      </a:r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상세 프로필</a:t>
                      </a: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3128545"/>
                  </a:ext>
                </a:extLst>
              </a:tr>
              <a:tr h="1874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 err="1">
                          <a:latin typeface="원신한 Light"/>
                          <a:ea typeface="원신한 Light"/>
                        </a:rPr>
                        <a:t>user_id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string</a:t>
                      </a:r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사용자 </a:t>
                      </a:r>
                      <a:r>
                        <a:rPr lang="en-US" altLang="ko-KR" sz="800" dirty="0"/>
                        <a:t>ID</a:t>
                      </a:r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0258543"/>
                  </a:ext>
                </a:extLst>
              </a:tr>
              <a:tr h="1874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email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string</a:t>
                      </a:r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이메일</a:t>
                      </a: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3913233"/>
                  </a:ext>
                </a:extLst>
              </a:tr>
              <a:tr h="1874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mobile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string</a:t>
                      </a:r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ko-KR" altLang="en-US" sz="800" dirty="0"/>
                        <a:t>전화번호</a:t>
                      </a:r>
                      <a:endParaRPr lang="en-US" altLang="ko-KR" sz="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2843982"/>
                  </a:ext>
                </a:extLst>
              </a:tr>
              <a:tr h="1874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 err="1">
                          <a:latin typeface="원신한 Light"/>
                          <a:ea typeface="원신한 Light"/>
                        </a:rPr>
                        <a:t>user_type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string</a:t>
                      </a:r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사용자 유형</a:t>
                      </a: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5842500"/>
                  </a:ext>
                </a:extLst>
              </a:tr>
              <a:tr h="1874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 err="1">
                          <a:latin typeface="원신한 Light"/>
                          <a:ea typeface="원신한 Light"/>
                        </a:rPr>
                        <a:t>is_autologin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string</a:t>
                      </a:r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0/1</a:t>
                      </a:r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자동 로그인 여부</a:t>
                      </a:r>
                      <a:r>
                        <a:rPr lang="en-US" altLang="ko-KR" sz="800" dirty="0"/>
                        <a:t>(</a:t>
                      </a:r>
                      <a:r>
                        <a:rPr lang="ko-KR" altLang="en-US" sz="800" dirty="0"/>
                        <a:t>값이 </a:t>
                      </a:r>
                      <a:r>
                        <a:rPr lang="en-US" altLang="ko-KR" sz="800" dirty="0"/>
                        <a:t>1</a:t>
                      </a:r>
                      <a:r>
                        <a:rPr lang="ko-KR" altLang="en-US" sz="800" dirty="0"/>
                        <a:t>인 경우 자동로그인</a:t>
                      </a:r>
                      <a:r>
                        <a:rPr lang="en-US" altLang="ko-KR" sz="800" dirty="0"/>
                        <a:t>)</a:t>
                      </a:r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1346231"/>
                  </a:ext>
                </a:extLst>
              </a:tr>
              <a:tr h="1874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 err="1">
                          <a:latin typeface="원신한 Light"/>
                          <a:ea typeface="원신한 Light"/>
                        </a:rPr>
                        <a:t>social_id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string</a:t>
                      </a:r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SNS ID</a:t>
                      </a:r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2311660"/>
                  </a:ext>
                </a:extLst>
              </a:tr>
              <a:tr h="1874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 err="1">
                          <a:latin typeface="원신한 Light"/>
                          <a:ea typeface="원신한 Light"/>
                        </a:rPr>
                        <a:t>login_type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string</a:t>
                      </a:r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로그인 유형</a:t>
                      </a: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1719159"/>
                  </a:ext>
                </a:extLst>
              </a:tr>
              <a:tr h="1874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name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string</a:t>
                      </a:r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이름</a:t>
                      </a: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4204206"/>
                  </a:ext>
                </a:extLst>
              </a:tr>
              <a:tr h="1874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 err="1">
                          <a:latin typeface="원신한 Light"/>
                          <a:ea typeface="원신한 Light"/>
                        </a:rPr>
                        <a:t>nick_name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string</a:t>
                      </a:r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닉네임</a:t>
                      </a: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8543441"/>
                  </a:ext>
                </a:extLst>
              </a:tr>
              <a:tr h="1874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 err="1">
                          <a:latin typeface="원신한 Light"/>
                          <a:ea typeface="원신한 Light"/>
                        </a:rPr>
                        <a:t>main_image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string</a:t>
                      </a:r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/>
                        <a:t>메인이미지</a:t>
                      </a:r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9153419"/>
                  </a:ext>
                </a:extLst>
              </a:tr>
              <a:tr h="208509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dirty="0" err="1"/>
                        <a:t>remaining_star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string</a:t>
                      </a:r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현재 남은 별 개수</a:t>
                      </a: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5839760"/>
                  </a:ext>
                </a:extLst>
              </a:tr>
              <a:tr h="208509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dirty="0" err="1"/>
                        <a:t>is_mobile_valid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string</a:t>
                      </a:r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Apple </a:t>
                      </a:r>
                      <a:r>
                        <a:rPr lang="ko-KR" altLang="en-US" sz="800" dirty="0"/>
                        <a:t>로그인 시 번호 유효성 </a:t>
                      </a:r>
                      <a:r>
                        <a:rPr lang="en-US" altLang="ko-KR" sz="800" dirty="0"/>
                        <a:t>(true/false)</a:t>
                      </a:r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67344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19924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7F2B41A8-1229-3174-E500-6A809B97CD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5820490"/>
              </p:ext>
            </p:extLst>
          </p:nvPr>
        </p:nvGraphicFramePr>
        <p:xfrm>
          <a:off x="2015146" y="0"/>
          <a:ext cx="7146311" cy="421783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1463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3399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lang="en-US" altLang="ko-KR" sz="800" u="none" dirty="0"/>
                        <a:t>[sample </a:t>
                      </a:r>
                      <a:r>
                        <a:rPr lang="en-US" altLang="ko-KR" sz="800" u="none" dirty="0" err="1"/>
                        <a:t>json</a:t>
                      </a:r>
                      <a:r>
                        <a:rPr lang="en-US" altLang="ko-KR" sz="800" u="none" dirty="0"/>
                        <a:t>]</a:t>
                      </a:r>
                      <a:endParaRPr lang="en-US" altLang="ko-KR" sz="800" dirty="0"/>
                    </a:p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dirty="0"/>
                        <a:t>-</a:t>
                      </a:r>
                      <a:r>
                        <a:rPr lang="ko-KR" altLang="en-US" sz="800" dirty="0"/>
                        <a:t>성공 </a:t>
                      </a:r>
                      <a:r>
                        <a:rPr lang="en-US" altLang="ko-KR" sz="800" dirty="0"/>
                        <a:t>(</a:t>
                      </a:r>
                      <a:r>
                        <a:rPr lang="ko-KR" altLang="en-US" sz="800" dirty="0"/>
                        <a:t>회원가입 </a:t>
                      </a:r>
                      <a:r>
                        <a:rPr lang="en-US" altLang="ko-KR" sz="800" dirty="0"/>
                        <a:t>or </a:t>
                      </a:r>
                      <a:r>
                        <a:rPr lang="ko-KR" altLang="en-US" sz="800" dirty="0"/>
                        <a:t>정보 업데이트 후</a:t>
                      </a:r>
                      <a:r>
                        <a:rPr lang="en-US" altLang="ko-KR" sz="800" dirty="0"/>
                        <a:t>)</a:t>
                      </a:r>
                    </a:p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{</a:t>
                      </a:r>
                    </a:p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  "</a:t>
                      </a:r>
                      <a:r>
                        <a:rPr lang="en-US" altLang="ko-KR" sz="800" u="none" dirty="0" err="1">
                          <a:latin typeface="원신한 Light"/>
                          <a:ea typeface="원신한 Light"/>
                        </a:rPr>
                        <a:t>res_code</a:t>
                      </a: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": "1",</a:t>
                      </a:r>
                    </a:p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  "</a:t>
                      </a:r>
                      <a:r>
                        <a:rPr lang="en-US" altLang="ko-KR" sz="800" u="none" dirty="0" err="1">
                          <a:latin typeface="원신한 Light"/>
                          <a:ea typeface="원신한 Light"/>
                        </a:rPr>
                        <a:t>res_message</a:t>
                      </a: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": "</a:t>
                      </a:r>
                      <a:r>
                        <a:rPr lang="ko-KR" altLang="en-US" sz="800" u="none" dirty="0">
                          <a:latin typeface="원신한 Light"/>
                          <a:ea typeface="원신한 Light"/>
                        </a:rPr>
                        <a:t>로그인 성공</a:t>
                      </a: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",</a:t>
                      </a:r>
                    </a:p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  "</a:t>
                      </a:r>
                      <a:r>
                        <a:rPr lang="en-US" altLang="ko-KR" sz="800" u="none" dirty="0" err="1">
                          <a:latin typeface="원신한 Light"/>
                          <a:ea typeface="원신한 Light"/>
                        </a:rPr>
                        <a:t>res_data</a:t>
                      </a: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": {</a:t>
                      </a:r>
                    </a:p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    "</a:t>
                      </a:r>
                      <a:r>
                        <a:rPr lang="en-US" altLang="ko-KR" sz="800" u="none" dirty="0" err="1">
                          <a:latin typeface="원신한 Light"/>
                          <a:ea typeface="원신한 Light"/>
                        </a:rPr>
                        <a:t>profile_details</a:t>
                      </a: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": {</a:t>
                      </a:r>
                    </a:p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      "</a:t>
                      </a:r>
                      <a:r>
                        <a:rPr lang="en-US" altLang="ko-KR" sz="800" u="none" dirty="0" err="1">
                          <a:latin typeface="원신한 Light"/>
                          <a:ea typeface="원신한 Light"/>
                        </a:rPr>
                        <a:t>user_id</a:t>
                      </a: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": "101",</a:t>
                      </a:r>
                    </a:p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      "email": "test@example.com",</a:t>
                      </a:r>
                    </a:p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      "mobile": "01012345678",</a:t>
                      </a:r>
                    </a:p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      "</a:t>
                      </a:r>
                      <a:r>
                        <a:rPr lang="en-US" altLang="ko-KR" sz="800" u="none" dirty="0" err="1">
                          <a:latin typeface="원신한 Light"/>
                          <a:ea typeface="원신한 Light"/>
                        </a:rPr>
                        <a:t>user_type</a:t>
                      </a: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": "user",</a:t>
                      </a:r>
                    </a:p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      "</a:t>
                      </a:r>
                      <a:r>
                        <a:rPr lang="en-US" altLang="ko-KR" sz="800" u="none" dirty="0" err="1">
                          <a:latin typeface="원신한 Light"/>
                          <a:ea typeface="원신한 Light"/>
                        </a:rPr>
                        <a:t>is_autologin</a:t>
                      </a: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": "0",</a:t>
                      </a:r>
                    </a:p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      "</a:t>
                      </a:r>
                      <a:r>
                        <a:rPr lang="en-US" altLang="ko-KR" sz="800" u="none" dirty="0" err="1">
                          <a:latin typeface="원신한 Light"/>
                          <a:ea typeface="원신한 Light"/>
                        </a:rPr>
                        <a:t>social_id</a:t>
                      </a: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": "kakao_12345",</a:t>
                      </a:r>
                    </a:p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      "</a:t>
                      </a:r>
                      <a:r>
                        <a:rPr lang="en-US" altLang="ko-KR" sz="800" u="none" dirty="0" err="1">
                          <a:latin typeface="원신한 Light"/>
                          <a:ea typeface="원신한 Light"/>
                        </a:rPr>
                        <a:t>login_type</a:t>
                      </a: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": "</a:t>
                      </a:r>
                      <a:r>
                        <a:rPr lang="en-US" altLang="ko-KR" sz="800" u="none" dirty="0" err="1">
                          <a:latin typeface="원신한 Light"/>
                          <a:ea typeface="원신한 Light"/>
                        </a:rPr>
                        <a:t>kakao</a:t>
                      </a: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",</a:t>
                      </a:r>
                    </a:p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      "name": "</a:t>
                      </a:r>
                      <a:r>
                        <a:rPr lang="ko-KR" altLang="en-US" sz="800" u="none" dirty="0">
                          <a:latin typeface="원신한 Light"/>
                          <a:ea typeface="원신한 Light"/>
                        </a:rPr>
                        <a:t>홍길동</a:t>
                      </a: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",</a:t>
                      </a:r>
                    </a:p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      "</a:t>
                      </a:r>
                      <a:r>
                        <a:rPr lang="en-US" altLang="ko-KR" sz="800" u="none" dirty="0" err="1">
                          <a:latin typeface="원신한 Light"/>
                          <a:ea typeface="원신한 Light"/>
                        </a:rPr>
                        <a:t>nick_name</a:t>
                      </a: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": "</a:t>
                      </a:r>
                      <a:r>
                        <a:rPr lang="ko-KR" altLang="en-US" sz="800" u="none" dirty="0" err="1">
                          <a:latin typeface="원신한 Light"/>
                          <a:ea typeface="원신한 Light"/>
                        </a:rPr>
                        <a:t>홍스타</a:t>
                      </a: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",</a:t>
                      </a:r>
                    </a:p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      "</a:t>
                      </a:r>
                      <a:r>
                        <a:rPr lang="en-US" altLang="ko-KR" sz="800" u="none" dirty="0" err="1">
                          <a:latin typeface="원신한 Light"/>
                          <a:ea typeface="원신한 Light"/>
                        </a:rPr>
                        <a:t>main_image</a:t>
                      </a: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": "img.jpg",</a:t>
                      </a:r>
                    </a:p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      "</a:t>
                      </a:r>
                      <a:r>
                        <a:rPr lang="en-US" altLang="ko-KR" sz="800" u="none" dirty="0" err="1">
                          <a:latin typeface="원신한 Light"/>
                          <a:ea typeface="원신한 Light"/>
                        </a:rPr>
                        <a:t>remaining_star</a:t>
                      </a: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": "15",</a:t>
                      </a:r>
                    </a:p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      "</a:t>
                      </a:r>
                      <a:r>
                        <a:rPr lang="en-US" altLang="ko-KR" sz="800" u="none" dirty="0" err="1">
                          <a:latin typeface="원신한 Light"/>
                          <a:ea typeface="원신한 Light"/>
                        </a:rPr>
                        <a:t>is_mobile_valid</a:t>
                      </a: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": "true"</a:t>
                      </a:r>
                    </a:p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    }</a:t>
                      </a:r>
                    </a:p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  }</a:t>
                      </a:r>
                    </a:p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}</a:t>
                      </a:r>
                    </a:p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en-US" altLang="ko-KR" sz="800" u="none" dirty="0">
                        <a:latin typeface="원신한 Light"/>
                        <a:ea typeface="원신한 Light"/>
                      </a:endParaRPr>
                    </a:p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-</a:t>
                      </a:r>
                      <a:r>
                        <a:rPr lang="ko-KR" altLang="en-US" sz="800" dirty="0"/>
                        <a:t>실패 </a:t>
                      </a:r>
                      <a:r>
                        <a:rPr lang="en-US" altLang="ko-KR" sz="800" dirty="0"/>
                        <a:t>(</a:t>
                      </a:r>
                      <a:r>
                        <a:rPr lang="en-US" altLang="ko-KR" sz="800" dirty="0" err="1"/>
                        <a:t>device_id</a:t>
                      </a:r>
                      <a:r>
                        <a:rPr lang="en-US" altLang="ko-KR" sz="800" dirty="0"/>
                        <a:t> </a:t>
                      </a:r>
                      <a:r>
                        <a:rPr lang="ko-KR" altLang="en-US" sz="800" dirty="0"/>
                        <a:t>중복</a:t>
                      </a:r>
                      <a:r>
                        <a:rPr lang="en-US" altLang="ko-KR" sz="800" dirty="0"/>
                        <a:t>) </a:t>
                      </a:r>
                    </a:p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{</a:t>
                      </a:r>
                    </a:p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  "</a:t>
                      </a:r>
                      <a:r>
                        <a:rPr lang="en-US" altLang="ko-KR" sz="800" u="none" dirty="0" err="1">
                          <a:latin typeface="원신한 Light"/>
                          <a:ea typeface="원신한 Light"/>
                        </a:rPr>
                        <a:t>res_code</a:t>
                      </a: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": "0",</a:t>
                      </a:r>
                    </a:p>
                    <a:p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  "</a:t>
                      </a:r>
                      <a:r>
                        <a:rPr lang="en-US" altLang="ko-KR" sz="800" u="none" dirty="0" err="1">
                          <a:latin typeface="원신한 Light"/>
                          <a:ea typeface="원신한 Light"/>
                        </a:rPr>
                        <a:t>res_message</a:t>
                      </a: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":  “</a:t>
                      </a:r>
                      <a:r>
                        <a:rPr lang="ko-KR" altLang="en-US" sz="800" u="none" dirty="0">
                          <a:latin typeface="원신한 Light"/>
                          <a:ea typeface="원신한 Light"/>
                        </a:rPr>
                        <a:t>이 장치는 이미 사용되었습니다</a:t>
                      </a: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. </a:t>
                      </a:r>
                      <a:r>
                        <a:rPr lang="ko-KR" altLang="en-US" sz="800" u="none" dirty="0">
                          <a:latin typeface="원신한 Light"/>
                          <a:ea typeface="원신한 Light"/>
                        </a:rPr>
                        <a:t>하나의 장치에서 하나의 </a:t>
                      </a: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ID</a:t>
                      </a:r>
                      <a:r>
                        <a:rPr lang="ko-KR" altLang="en-US" sz="800" u="none" dirty="0">
                          <a:latin typeface="원신한 Light"/>
                          <a:ea typeface="원신한 Light"/>
                        </a:rPr>
                        <a:t>만 사용할 수 있습니다</a:t>
                      </a: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.”</a:t>
                      </a:r>
                      <a:endParaRPr lang="en-US" altLang="ko-KR" sz="1800" b="0" u="non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}</a:t>
                      </a:r>
                    </a:p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en-US" altLang="ko-KR" sz="800" u="none" dirty="0">
                        <a:latin typeface="원신한 Light"/>
                        <a:ea typeface="원신한 Light"/>
                      </a:endParaRPr>
                    </a:p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-</a:t>
                      </a:r>
                      <a:r>
                        <a:rPr lang="ko-KR" altLang="en-US" sz="800" u="none" dirty="0" err="1">
                          <a:latin typeface="원신한 Light"/>
                          <a:ea typeface="원신한 Light"/>
                        </a:rPr>
                        <a:t>실패예시</a:t>
                      </a: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(</a:t>
                      </a:r>
                      <a:r>
                        <a:rPr lang="ko-KR" altLang="en-US" sz="800" u="none" dirty="0">
                          <a:latin typeface="원신한 Light"/>
                          <a:ea typeface="원신한 Light"/>
                        </a:rPr>
                        <a:t>그 외</a:t>
                      </a: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)</a:t>
                      </a:r>
                    </a:p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{</a:t>
                      </a:r>
                    </a:p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  "</a:t>
                      </a:r>
                      <a:r>
                        <a:rPr lang="en-US" altLang="ko-KR" sz="800" u="none" dirty="0" err="1">
                          <a:latin typeface="원신한 Light"/>
                          <a:ea typeface="원신한 Light"/>
                        </a:rPr>
                        <a:t>res_code</a:t>
                      </a: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": "0",</a:t>
                      </a:r>
                    </a:p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  "</a:t>
                      </a:r>
                      <a:r>
                        <a:rPr lang="en-US" altLang="ko-KR" sz="800" u="none" dirty="0" err="1">
                          <a:latin typeface="원신한 Light"/>
                          <a:ea typeface="원신한 Light"/>
                        </a:rPr>
                        <a:t>res_message</a:t>
                      </a: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": "</a:t>
                      </a:r>
                      <a:r>
                        <a:rPr lang="ko-KR" altLang="en-US" sz="800" u="none" dirty="0">
                          <a:latin typeface="원신한 Light"/>
                          <a:ea typeface="원신한 Light"/>
                        </a:rPr>
                        <a:t>내부 서버 문제입니다</a:t>
                      </a: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."</a:t>
                      </a:r>
                    </a:p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}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32403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E2921DA-69CE-9015-8614-FA59BCF3CD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983686"/>
              </p:ext>
            </p:extLst>
          </p:nvPr>
        </p:nvGraphicFramePr>
        <p:xfrm>
          <a:off x="2054056" y="31229"/>
          <a:ext cx="7146311" cy="6012921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2988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14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526">
                  <a:extLst>
                    <a:ext uri="{9D8B030D-6E8A-4147-A177-3AD203B41FA5}">
                      <a16:colId xmlns:a16="http://schemas.microsoft.com/office/drawing/2014/main" val="2940779387"/>
                    </a:ext>
                  </a:extLst>
                </a:gridCol>
                <a:gridCol w="1087807">
                  <a:extLst>
                    <a:ext uri="{9D8B030D-6E8A-4147-A177-3AD203B41FA5}">
                      <a16:colId xmlns:a16="http://schemas.microsoft.com/office/drawing/2014/main" val="1781996413"/>
                    </a:ext>
                  </a:extLst>
                </a:gridCol>
                <a:gridCol w="1958348">
                  <a:extLst>
                    <a:ext uri="{9D8B030D-6E8A-4147-A177-3AD203B41FA5}">
                      <a16:colId xmlns:a16="http://schemas.microsoft.com/office/drawing/2014/main" val="760462070"/>
                    </a:ext>
                  </a:extLst>
                </a:gridCol>
                <a:gridCol w="1958348">
                  <a:extLst>
                    <a:ext uri="{9D8B030D-6E8A-4147-A177-3AD203B41FA5}">
                      <a16:colId xmlns:a16="http://schemas.microsoft.com/office/drawing/2014/main" val="807737824"/>
                    </a:ext>
                  </a:extLst>
                </a:gridCol>
              </a:tblGrid>
              <a:tr h="1874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800" b="1" i="0" u="none" dirty="0">
                          <a:solidFill>
                            <a:srgbClr val="000000"/>
                          </a:solidFill>
                          <a:latin typeface="원신한 Light"/>
                          <a:ea typeface="원신한 Light"/>
                          <a:cs typeface="Arial"/>
                          <a:sym typeface="Arial"/>
                        </a:rPr>
                        <a:t>메서드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AF6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dirty="0"/>
                        <a:t>signup 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80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lang="ko-KR" altLang="en-US" sz="800" b="1" u="none" dirty="0">
                          <a:latin typeface="원신한 Light"/>
                          <a:ea typeface="원신한 Light"/>
                        </a:rPr>
                        <a:t>기능</a:t>
                      </a:r>
                      <a:endParaRPr lang="ko-KR" altLang="ko-KR" sz="800" b="1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AF6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800" dirty="0"/>
                        <a:t>이메일 및 비밀번호 기반 기본 회원가입 처리</a:t>
                      </a:r>
                      <a:endParaRPr lang="en-US" alt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7404358"/>
                  </a:ext>
                </a:extLst>
              </a:tr>
              <a:tr h="1874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b="1" u="none" dirty="0" err="1">
                          <a:latin typeface="원신한 Light"/>
                          <a:ea typeface="원신한 Light"/>
                        </a:rPr>
                        <a:t>url</a:t>
                      </a:r>
                      <a:endParaRPr lang="ko-KR" sz="800" b="1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rgbClr val="DDEAF6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https:// …. </a:t>
                      </a:r>
                      <a:r>
                        <a:rPr lang="en-US" altLang="ko-KR" sz="800" dirty="0"/>
                        <a:t>/</a:t>
                      </a:r>
                      <a:r>
                        <a:rPr lang="en-US" altLang="ko-KR" sz="800" dirty="0" err="1"/>
                        <a:t>api</a:t>
                      </a:r>
                      <a:r>
                        <a:rPr lang="en-US" altLang="ko-KR" sz="800" dirty="0"/>
                        <a:t>/signup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7400">
                <a:tc rowSpan="9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lang="en-US" altLang="ko-KR" sz="800" b="1" u="none" dirty="0">
                          <a:latin typeface="원신한 Light"/>
                          <a:ea typeface="원신한 Light"/>
                        </a:rPr>
                        <a:t>Parameters</a:t>
                      </a:r>
                      <a:endParaRPr lang="ko-KR" sz="800" b="1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AF6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Key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type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>
                          <a:latin typeface="원신한 Light"/>
                          <a:ea typeface="원신한 Light"/>
                        </a:rPr>
                        <a:t>type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 err="1">
                          <a:latin typeface="원신한 Light"/>
                          <a:ea typeface="원신한 Light"/>
                        </a:rPr>
                        <a:t>Desc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sample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9917101"/>
                  </a:ext>
                </a:extLst>
              </a:tr>
              <a:tr h="187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dirty="0"/>
                        <a:t>email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string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>
                          <a:latin typeface="원신한 Light"/>
                          <a:ea typeface="원신한 Light"/>
                        </a:rPr>
                        <a:t>string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800" u="none" dirty="0">
                          <a:latin typeface="원신한 Light"/>
                          <a:ea typeface="원신한 Light"/>
                        </a:rPr>
                        <a:t>이메일 주소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dirty="0"/>
                        <a:t>test@example.com</a:t>
                      </a:r>
                      <a:endParaRPr lang="ko-KR" alt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2509625"/>
                  </a:ext>
                </a:extLst>
              </a:tr>
              <a:tr h="12633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password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string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>
                          <a:latin typeface="원신한 Light"/>
                          <a:ea typeface="원신한 Light"/>
                        </a:rPr>
                        <a:t>string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800" u="none" dirty="0">
                          <a:latin typeface="원신한 Light"/>
                          <a:ea typeface="원신한 Light"/>
                        </a:rPr>
                        <a:t>비밀번호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abc123</a:t>
                      </a:r>
                      <a:endParaRPr lang="ko-KR" alt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3497633"/>
                  </a:ext>
                </a:extLst>
              </a:tr>
              <a:tr h="193358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endParaRPr lang="ko-KR" sz="800" b="1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AF6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dirty="0"/>
                        <a:t>mobile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string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>
                          <a:latin typeface="원신한 Light"/>
                          <a:ea typeface="원신한 Light"/>
                        </a:rPr>
                        <a:t>string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800" dirty="0"/>
                        <a:t>휴대폰 번호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dirty="0"/>
                        <a:t>01012345678</a:t>
                      </a:r>
                      <a:endParaRPr lang="ko-KR" alt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438453"/>
                  </a:ext>
                </a:extLst>
              </a:tr>
              <a:tr h="193358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endParaRPr lang="ko-KR" sz="800" b="1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AF6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dirty="0"/>
                        <a:t>name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string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>
                          <a:latin typeface="원신한 Light"/>
                          <a:ea typeface="원신한 Light"/>
                        </a:rPr>
                        <a:t>string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800" dirty="0"/>
                        <a:t>사용자 이름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800" u="none" dirty="0">
                          <a:latin typeface="원신한 Light"/>
                          <a:ea typeface="원신한 Light"/>
                        </a:rPr>
                        <a:t>홍길동</a:t>
                      </a:r>
                      <a:endParaRPr lang="ko-KR" alt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1312123"/>
                  </a:ext>
                </a:extLst>
              </a:tr>
              <a:tr h="193358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endParaRPr lang="ko-KR" sz="800" b="1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AF6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dirty="0" err="1"/>
                        <a:t>nick_name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string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>
                          <a:latin typeface="원신한 Light"/>
                          <a:ea typeface="원신한 Light"/>
                        </a:rPr>
                        <a:t>string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800" u="none" dirty="0">
                          <a:latin typeface="원신한 Light"/>
                          <a:ea typeface="원신한 Light"/>
                        </a:rPr>
                        <a:t>닉네임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800" u="none" dirty="0" err="1">
                          <a:latin typeface="원신한 Light"/>
                          <a:ea typeface="원신한 Light"/>
                        </a:rPr>
                        <a:t>홍스타</a:t>
                      </a:r>
                      <a:endParaRPr lang="ko-KR" alt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2999488"/>
                  </a:ext>
                </a:extLst>
              </a:tr>
              <a:tr h="193358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endParaRPr lang="ko-KR" sz="800" b="1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AF6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dirty="0" err="1"/>
                        <a:t>terms_condition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string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>
                          <a:latin typeface="원신한 Light"/>
                          <a:ea typeface="원신한 Light"/>
                        </a:rPr>
                        <a:t>string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800" dirty="0"/>
                        <a:t>약관 동의 </a:t>
                      </a:r>
                      <a:r>
                        <a:rPr lang="en-US" altLang="ko-KR" sz="800" dirty="0"/>
                        <a:t>(1/0)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1</a:t>
                      </a:r>
                      <a:endParaRPr lang="ko-KR" alt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8204542"/>
                  </a:ext>
                </a:extLst>
              </a:tr>
              <a:tr h="193358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endParaRPr lang="ko-KR" sz="800" b="1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AF6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dirty="0" err="1"/>
                        <a:t>privacy_policy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string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string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800"/>
                        <a:t>개인정보 처리방침 동의 </a:t>
                      </a:r>
                      <a:r>
                        <a:rPr lang="en-US" altLang="ko-KR" sz="800"/>
                        <a:t>(1/0)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dirty="0"/>
                        <a:t>1</a:t>
                      </a:r>
                      <a:endParaRPr lang="ko-KR" alt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5127712"/>
                  </a:ext>
                </a:extLst>
              </a:tr>
              <a:tr h="193358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endParaRPr lang="ko-KR" sz="800" b="1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AF6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dirty="0" err="1"/>
                        <a:t>newslatter_subscribe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string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800" dirty="0"/>
                        <a:t>뉴스레터 수신 동의 </a:t>
                      </a:r>
                      <a:r>
                        <a:rPr lang="en-US" altLang="ko-KR" sz="800" dirty="0"/>
                        <a:t>(1/0)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0</a:t>
                      </a:r>
                      <a:endParaRPr lang="ko-KR" alt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503340"/>
                  </a:ext>
                </a:extLst>
              </a:tr>
              <a:tr h="187400">
                <a:tc gridSpan="6"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b="1" i="0" u="none" dirty="0">
                          <a:solidFill>
                            <a:srgbClr val="000000"/>
                          </a:solidFill>
                          <a:latin typeface="원신한 Light"/>
                          <a:ea typeface="원신한 Light"/>
                          <a:cs typeface="Arial"/>
                          <a:sym typeface="Arial"/>
                        </a:rPr>
                        <a:t>Response Data (</a:t>
                      </a:r>
                      <a:r>
                        <a:rPr lang="en-US" altLang="ko-KR" sz="800" b="1" i="0" u="none" dirty="0" err="1">
                          <a:solidFill>
                            <a:srgbClr val="000000"/>
                          </a:solidFill>
                          <a:latin typeface="원신한 Light"/>
                          <a:ea typeface="원신한 Light"/>
                          <a:cs typeface="Arial"/>
                          <a:sym typeface="Arial"/>
                        </a:rPr>
                        <a:t>Json</a:t>
                      </a:r>
                      <a:r>
                        <a:rPr lang="en-US" altLang="ko-KR" sz="800" b="1" i="0" u="none" dirty="0">
                          <a:solidFill>
                            <a:srgbClr val="000000"/>
                          </a:solidFill>
                          <a:latin typeface="원신한 Light"/>
                          <a:ea typeface="원신한 Light"/>
                          <a:cs typeface="Arial"/>
                          <a:sym typeface="Arial"/>
                        </a:rPr>
                        <a:t>)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rgbClr val="DDEAF6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74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key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r>
                        <a:rPr lang="en-US" altLang="ko-KR" sz="800" u="none">
                          <a:latin typeface="원신한 Light"/>
                          <a:ea typeface="원신한 Light"/>
                        </a:rPr>
                        <a:t>type</a:t>
                      </a:r>
                      <a:endParaRPr lang="ko-KR" sz="80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u="none">
                          <a:latin typeface="원신한 Light"/>
                          <a:ea typeface="원신한 Light"/>
                        </a:rPr>
                        <a:t>value</a:t>
                      </a:r>
                      <a:endParaRPr lang="ko-KR" altLang="en-US" sz="80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description</a:t>
                      </a:r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74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 err="1">
                          <a:latin typeface="원신한 Light"/>
                          <a:ea typeface="원신한 Light"/>
                        </a:rPr>
                        <a:t>res_code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u="none">
                          <a:latin typeface="원신한 Light"/>
                          <a:ea typeface="원신한 Light"/>
                        </a:rPr>
                        <a:t>string</a:t>
                      </a:r>
                      <a:endParaRPr lang="ko-KR" altLang="en-US" sz="80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0 /1</a:t>
                      </a:r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값이 </a:t>
                      </a:r>
                      <a:r>
                        <a:rPr lang="en-US" altLang="ko-KR" sz="800" dirty="0"/>
                        <a:t>0</a:t>
                      </a:r>
                      <a:r>
                        <a:rPr lang="ko-KR" altLang="en-US" sz="800" dirty="0"/>
                        <a:t>인 경우 실패</a:t>
                      </a:r>
                      <a:r>
                        <a:rPr lang="en-US" altLang="ko-KR" sz="800" dirty="0"/>
                        <a:t>, 1</a:t>
                      </a:r>
                      <a:r>
                        <a:rPr lang="ko-KR" altLang="en-US" sz="800" dirty="0"/>
                        <a:t>인 경우 성공</a:t>
                      </a: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6694696"/>
                  </a:ext>
                </a:extLst>
              </a:tr>
              <a:tr h="1874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 err="1">
                          <a:latin typeface="원신한 Light"/>
                          <a:ea typeface="원신한 Light"/>
                        </a:rPr>
                        <a:t>res_message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u="none">
                          <a:latin typeface="원신한 Light"/>
                          <a:ea typeface="원신한 Light"/>
                        </a:rPr>
                        <a:t>string</a:t>
                      </a:r>
                      <a:endParaRPr lang="ko-KR" altLang="en-US" sz="80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1847828"/>
                  </a:ext>
                </a:extLst>
              </a:tr>
              <a:tr h="1874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 err="1">
                          <a:latin typeface="원신한 Light"/>
                          <a:ea typeface="원신한 Light"/>
                        </a:rPr>
                        <a:t>res_data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object</a:t>
                      </a:r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결과 데이터</a:t>
                      </a: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3789635"/>
                  </a:ext>
                </a:extLst>
              </a:tr>
              <a:tr h="1874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 err="1">
                          <a:latin typeface="원신한 Light"/>
                          <a:ea typeface="원신한 Light"/>
                        </a:rPr>
                        <a:t>profile_details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object</a:t>
                      </a:r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상세 프로필</a:t>
                      </a: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3128545"/>
                  </a:ext>
                </a:extLst>
              </a:tr>
              <a:tr h="1874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 err="1">
                          <a:latin typeface="원신한 Light"/>
                          <a:ea typeface="원신한 Light"/>
                        </a:rPr>
                        <a:t>user_id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string</a:t>
                      </a:r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사용자 </a:t>
                      </a:r>
                      <a:r>
                        <a:rPr lang="en-US" altLang="ko-KR" sz="800" dirty="0"/>
                        <a:t>ID</a:t>
                      </a:r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0258543"/>
                  </a:ext>
                </a:extLst>
              </a:tr>
              <a:tr h="1874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email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string</a:t>
                      </a:r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이메일</a:t>
                      </a: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3913233"/>
                  </a:ext>
                </a:extLst>
              </a:tr>
              <a:tr h="1874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mobile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string</a:t>
                      </a:r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ko-KR" altLang="en-US" sz="800" dirty="0"/>
                        <a:t>전화번호</a:t>
                      </a:r>
                      <a:endParaRPr lang="en-US" altLang="ko-KR" sz="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2843982"/>
                  </a:ext>
                </a:extLst>
              </a:tr>
              <a:tr h="1874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 err="1">
                          <a:latin typeface="원신한 Light"/>
                          <a:ea typeface="원신한 Light"/>
                        </a:rPr>
                        <a:t>user_type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string</a:t>
                      </a:r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사용자 유형</a:t>
                      </a: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5842500"/>
                  </a:ext>
                </a:extLst>
              </a:tr>
              <a:tr h="1874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 err="1">
                          <a:latin typeface="원신한 Light"/>
                          <a:ea typeface="원신한 Light"/>
                        </a:rPr>
                        <a:t>is_autologin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string</a:t>
                      </a:r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0/1</a:t>
                      </a:r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자동 로그인 여부</a:t>
                      </a:r>
                      <a:r>
                        <a:rPr lang="en-US" altLang="ko-KR" sz="800" dirty="0"/>
                        <a:t>(</a:t>
                      </a:r>
                      <a:r>
                        <a:rPr lang="ko-KR" altLang="en-US" sz="800" dirty="0"/>
                        <a:t>값이 </a:t>
                      </a:r>
                      <a:r>
                        <a:rPr lang="en-US" altLang="ko-KR" sz="800" dirty="0"/>
                        <a:t>1</a:t>
                      </a:r>
                      <a:r>
                        <a:rPr lang="ko-KR" altLang="en-US" sz="800" dirty="0"/>
                        <a:t>인 경우 자동로그인</a:t>
                      </a:r>
                      <a:r>
                        <a:rPr lang="en-US" altLang="ko-KR" sz="800" dirty="0"/>
                        <a:t>)</a:t>
                      </a:r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1346231"/>
                  </a:ext>
                </a:extLst>
              </a:tr>
              <a:tr h="1874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 err="1">
                          <a:latin typeface="원신한 Light"/>
                          <a:ea typeface="원신한 Light"/>
                        </a:rPr>
                        <a:t>social_id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string</a:t>
                      </a:r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SNS ID</a:t>
                      </a:r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2311660"/>
                  </a:ext>
                </a:extLst>
              </a:tr>
              <a:tr h="1874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 err="1">
                          <a:latin typeface="원신한 Light"/>
                          <a:ea typeface="원신한 Light"/>
                        </a:rPr>
                        <a:t>login_type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string</a:t>
                      </a:r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로그인 유형</a:t>
                      </a: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1719159"/>
                  </a:ext>
                </a:extLst>
              </a:tr>
              <a:tr h="1874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name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string</a:t>
                      </a:r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이름</a:t>
                      </a: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4204206"/>
                  </a:ext>
                </a:extLst>
              </a:tr>
              <a:tr h="1874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 err="1">
                          <a:latin typeface="원신한 Light"/>
                          <a:ea typeface="원신한 Light"/>
                        </a:rPr>
                        <a:t>nick_name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string</a:t>
                      </a:r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닉네임</a:t>
                      </a: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8543441"/>
                  </a:ext>
                </a:extLst>
              </a:tr>
              <a:tr h="1874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 err="1">
                          <a:latin typeface="원신한 Light"/>
                          <a:ea typeface="원신한 Light"/>
                        </a:rPr>
                        <a:t>main_image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string</a:t>
                      </a:r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/>
                        <a:t>메인이미지</a:t>
                      </a:r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9153419"/>
                  </a:ext>
                </a:extLst>
              </a:tr>
              <a:tr h="208509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dirty="0" err="1"/>
                        <a:t>remaining_star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string</a:t>
                      </a:r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현재 남은 별 개수</a:t>
                      </a: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58397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33164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1B37061A-D51C-3134-A9C5-19F1357133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1410619"/>
              </p:ext>
            </p:extLst>
          </p:nvPr>
        </p:nvGraphicFramePr>
        <p:xfrm>
          <a:off x="2015146" y="0"/>
          <a:ext cx="7146311" cy="324247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1463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3399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lang="en-US" altLang="ko-KR" sz="800" u="none" dirty="0"/>
                        <a:t>[sample </a:t>
                      </a:r>
                      <a:r>
                        <a:rPr lang="en-US" altLang="ko-KR" sz="800" u="none" dirty="0" err="1"/>
                        <a:t>json</a:t>
                      </a:r>
                      <a:r>
                        <a:rPr lang="en-US" altLang="ko-KR" sz="800" u="none" dirty="0"/>
                        <a:t>]</a:t>
                      </a:r>
                      <a:endParaRPr lang="en-US" altLang="ko-KR" sz="800" dirty="0"/>
                    </a:p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dirty="0"/>
                        <a:t>-</a:t>
                      </a:r>
                      <a:r>
                        <a:rPr lang="ko-KR" altLang="en-US" sz="800" dirty="0"/>
                        <a:t>성공 </a:t>
                      </a:r>
                      <a:endParaRPr lang="en-US" altLang="ko-KR" sz="800" dirty="0"/>
                    </a:p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{</a:t>
                      </a:r>
                    </a:p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  "</a:t>
                      </a:r>
                      <a:r>
                        <a:rPr lang="en-US" altLang="ko-KR" sz="800" u="none" dirty="0" err="1">
                          <a:latin typeface="원신한 Light"/>
                          <a:ea typeface="원신한 Light"/>
                        </a:rPr>
                        <a:t>res_code</a:t>
                      </a: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": "1",</a:t>
                      </a:r>
                    </a:p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  "</a:t>
                      </a:r>
                      <a:r>
                        <a:rPr lang="en-US" altLang="ko-KR" sz="800" u="none" dirty="0" err="1">
                          <a:latin typeface="원신한 Light"/>
                          <a:ea typeface="원신한 Light"/>
                        </a:rPr>
                        <a:t>res_message</a:t>
                      </a: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": "</a:t>
                      </a:r>
                      <a:r>
                        <a:rPr lang="ko-KR" altLang="en-US" sz="800" u="none" dirty="0">
                          <a:latin typeface="원신한 Light"/>
                          <a:ea typeface="원신한 Light"/>
                        </a:rPr>
                        <a:t>로그인 성공</a:t>
                      </a: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",</a:t>
                      </a:r>
                    </a:p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  "</a:t>
                      </a:r>
                      <a:r>
                        <a:rPr lang="en-US" altLang="ko-KR" sz="800" u="none" dirty="0" err="1">
                          <a:latin typeface="원신한 Light"/>
                          <a:ea typeface="원신한 Light"/>
                        </a:rPr>
                        <a:t>res_data</a:t>
                      </a: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": {</a:t>
                      </a:r>
                    </a:p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    "</a:t>
                      </a:r>
                      <a:r>
                        <a:rPr lang="en-US" altLang="ko-KR" sz="800" u="none" dirty="0" err="1">
                          <a:latin typeface="원신한 Light"/>
                          <a:ea typeface="원신한 Light"/>
                        </a:rPr>
                        <a:t>profile_details</a:t>
                      </a: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": {</a:t>
                      </a:r>
                    </a:p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      "</a:t>
                      </a:r>
                      <a:r>
                        <a:rPr lang="en-US" altLang="ko-KR" sz="800" u="none" dirty="0" err="1">
                          <a:latin typeface="원신한 Light"/>
                          <a:ea typeface="원신한 Light"/>
                        </a:rPr>
                        <a:t>user_id</a:t>
                      </a: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": "101",</a:t>
                      </a:r>
                    </a:p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      "email": "test@example.com",</a:t>
                      </a:r>
                    </a:p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      "mobile": "01012345678",</a:t>
                      </a:r>
                    </a:p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      "</a:t>
                      </a:r>
                      <a:r>
                        <a:rPr lang="en-US" altLang="ko-KR" sz="800" u="none" dirty="0" err="1">
                          <a:latin typeface="원신한 Light"/>
                          <a:ea typeface="원신한 Light"/>
                        </a:rPr>
                        <a:t>user_type</a:t>
                      </a: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": "user",</a:t>
                      </a:r>
                    </a:p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      "</a:t>
                      </a:r>
                      <a:r>
                        <a:rPr lang="en-US" altLang="ko-KR" sz="800" u="none" dirty="0" err="1">
                          <a:latin typeface="원신한 Light"/>
                          <a:ea typeface="원신한 Light"/>
                        </a:rPr>
                        <a:t>is_autologin</a:t>
                      </a: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": "0",</a:t>
                      </a:r>
                    </a:p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      "</a:t>
                      </a:r>
                      <a:r>
                        <a:rPr lang="en-US" altLang="ko-KR" sz="800" u="none" dirty="0" err="1">
                          <a:latin typeface="원신한 Light"/>
                          <a:ea typeface="원신한 Light"/>
                        </a:rPr>
                        <a:t>social_id</a:t>
                      </a: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": "kakao_12345",</a:t>
                      </a:r>
                    </a:p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      "</a:t>
                      </a:r>
                      <a:r>
                        <a:rPr lang="en-US" altLang="ko-KR" sz="800" u="none" dirty="0" err="1">
                          <a:latin typeface="원신한 Light"/>
                          <a:ea typeface="원신한 Light"/>
                        </a:rPr>
                        <a:t>login_type</a:t>
                      </a: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": "</a:t>
                      </a:r>
                      <a:r>
                        <a:rPr lang="en-US" altLang="ko-KR" sz="800" u="none" dirty="0" err="1">
                          <a:latin typeface="원신한 Light"/>
                          <a:ea typeface="원신한 Light"/>
                        </a:rPr>
                        <a:t>kakao</a:t>
                      </a: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",</a:t>
                      </a:r>
                    </a:p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      "name": "</a:t>
                      </a:r>
                      <a:r>
                        <a:rPr lang="ko-KR" altLang="en-US" sz="800" u="none" dirty="0">
                          <a:latin typeface="원신한 Light"/>
                          <a:ea typeface="원신한 Light"/>
                        </a:rPr>
                        <a:t>홍길동</a:t>
                      </a: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",</a:t>
                      </a:r>
                    </a:p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      "</a:t>
                      </a:r>
                      <a:r>
                        <a:rPr lang="en-US" altLang="ko-KR" sz="800" u="none" dirty="0" err="1">
                          <a:latin typeface="원신한 Light"/>
                          <a:ea typeface="원신한 Light"/>
                        </a:rPr>
                        <a:t>nick_name</a:t>
                      </a: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": "</a:t>
                      </a:r>
                      <a:r>
                        <a:rPr lang="ko-KR" altLang="en-US" sz="800" u="none" dirty="0" err="1">
                          <a:latin typeface="원신한 Light"/>
                          <a:ea typeface="원신한 Light"/>
                        </a:rPr>
                        <a:t>홍스타</a:t>
                      </a: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",</a:t>
                      </a:r>
                    </a:p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      "</a:t>
                      </a:r>
                      <a:r>
                        <a:rPr lang="en-US" altLang="ko-KR" sz="800" u="none" dirty="0" err="1">
                          <a:latin typeface="원신한 Light"/>
                          <a:ea typeface="원신한 Light"/>
                        </a:rPr>
                        <a:t>main_image</a:t>
                      </a: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": "img.jpg",</a:t>
                      </a:r>
                    </a:p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      "</a:t>
                      </a:r>
                      <a:r>
                        <a:rPr lang="en-US" altLang="ko-KR" sz="800" u="none" dirty="0" err="1">
                          <a:latin typeface="원신한 Light"/>
                          <a:ea typeface="원신한 Light"/>
                        </a:rPr>
                        <a:t>remaining_star</a:t>
                      </a: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": "15" }</a:t>
                      </a:r>
                    </a:p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  }</a:t>
                      </a:r>
                    </a:p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}</a:t>
                      </a:r>
                    </a:p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en-US" altLang="ko-KR" sz="800" u="none" dirty="0">
                        <a:latin typeface="원신한 Light"/>
                        <a:ea typeface="원신한 Light"/>
                      </a:endParaRPr>
                    </a:p>
                    <a:p>
                      <a:r>
                        <a:rPr lang="en-US" altLang="ko-KR" sz="800" b="0" dirty="0"/>
                        <a:t>-</a:t>
                      </a:r>
                      <a:r>
                        <a:rPr lang="ko-KR" altLang="en-US" sz="800" b="0" dirty="0"/>
                        <a:t>이메일 중복</a:t>
                      </a:r>
                    </a:p>
                    <a:p>
                      <a:pPr rtl="0"/>
                      <a:r>
                        <a:rPr lang="en-US" altLang="ko-KR" sz="800" dirty="0"/>
                        <a:t>{ "</a:t>
                      </a:r>
                      <a:r>
                        <a:rPr lang="en-US" altLang="ko-KR" sz="800" dirty="0" err="1"/>
                        <a:t>res_code</a:t>
                      </a:r>
                      <a:r>
                        <a:rPr lang="en-US" altLang="ko-KR" sz="800" dirty="0"/>
                        <a:t>": "0", "</a:t>
                      </a:r>
                      <a:r>
                        <a:rPr lang="en-US" altLang="ko-KR" sz="800" dirty="0" err="1"/>
                        <a:t>res_message</a:t>
                      </a:r>
                      <a:r>
                        <a:rPr lang="en-US" altLang="ko-KR" sz="800" dirty="0"/>
                        <a:t>": "</a:t>
                      </a:r>
                      <a:r>
                        <a:rPr lang="ko-KR" altLang="en-US" sz="800" dirty="0"/>
                        <a:t>이미 등록된 이메일입니다</a:t>
                      </a:r>
                      <a:r>
                        <a:rPr lang="en-US" altLang="ko-KR" sz="800" dirty="0"/>
                        <a:t>" } </a:t>
                      </a:r>
                    </a:p>
                    <a:p>
                      <a:endParaRPr lang="en-US" altLang="ko-KR" sz="800" b="0" dirty="0"/>
                    </a:p>
                    <a:p>
                      <a:r>
                        <a:rPr lang="en-US" altLang="ko-KR" sz="800" b="0" dirty="0"/>
                        <a:t>-</a:t>
                      </a:r>
                      <a:r>
                        <a:rPr lang="ko-KR" altLang="en-US" sz="800" b="0" dirty="0"/>
                        <a:t>휴대폰 중복</a:t>
                      </a:r>
                    </a:p>
                    <a:p>
                      <a:pPr rtl="0"/>
                      <a:r>
                        <a:rPr lang="en-US" altLang="ko-KR" sz="800" dirty="0"/>
                        <a:t>{ "</a:t>
                      </a:r>
                      <a:r>
                        <a:rPr lang="en-US" altLang="ko-KR" sz="800" dirty="0" err="1"/>
                        <a:t>res_code</a:t>
                      </a:r>
                      <a:r>
                        <a:rPr lang="en-US" altLang="ko-KR" sz="800" dirty="0"/>
                        <a:t>": "0", "</a:t>
                      </a:r>
                      <a:r>
                        <a:rPr lang="en-US" altLang="ko-KR" sz="800" dirty="0" err="1"/>
                        <a:t>res_message</a:t>
                      </a:r>
                      <a:r>
                        <a:rPr lang="en-US" altLang="ko-KR" sz="800" dirty="0"/>
                        <a:t>": "</a:t>
                      </a:r>
                      <a:r>
                        <a:rPr lang="ko-KR" altLang="en-US" sz="800" dirty="0"/>
                        <a:t>이미 등록된 </a:t>
                      </a:r>
                      <a:r>
                        <a:rPr lang="ko-KR" altLang="en-US" sz="800" dirty="0" err="1"/>
                        <a:t>휴대폰번호입니다</a:t>
                      </a:r>
                      <a:r>
                        <a:rPr lang="en-US" altLang="ko-KR" sz="800" dirty="0"/>
                        <a:t>" }</a:t>
                      </a:r>
                    </a:p>
                  </a:txBody>
                  <a:tcPr marL="45356" marR="45356" marT="36275" marB="362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44192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1A4C93B2-134F-6A53-3BCC-C47F9A1698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3372003"/>
              </p:ext>
            </p:extLst>
          </p:nvPr>
        </p:nvGraphicFramePr>
        <p:xfrm>
          <a:off x="2054056" y="31229"/>
          <a:ext cx="7146311" cy="6207391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2988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14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526">
                  <a:extLst>
                    <a:ext uri="{9D8B030D-6E8A-4147-A177-3AD203B41FA5}">
                      <a16:colId xmlns:a16="http://schemas.microsoft.com/office/drawing/2014/main" val="2940779387"/>
                    </a:ext>
                  </a:extLst>
                </a:gridCol>
                <a:gridCol w="1087807">
                  <a:extLst>
                    <a:ext uri="{9D8B030D-6E8A-4147-A177-3AD203B41FA5}">
                      <a16:colId xmlns:a16="http://schemas.microsoft.com/office/drawing/2014/main" val="1781996413"/>
                    </a:ext>
                  </a:extLst>
                </a:gridCol>
                <a:gridCol w="1958348">
                  <a:extLst>
                    <a:ext uri="{9D8B030D-6E8A-4147-A177-3AD203B41FA5}">
                      <a16:colId xmlns:a16="http://schemas.microsoft.com/office/drawing/2014/main" val="760462070"/>
                    </a:ext>
                  </a:extLst>
                </a:gridCol>
                <a:gridCol w="1958348">
                  <a:extLst>
                    <a:ext uri="{9D8B030D-6E8A-4147-A177-3AD203B41FA5}">
                      <a16:colId xmlns:a16="http://schemas.microsoft.com/office/drawing/2014/main" val="807737824"/>
                    </a:ext>
                  </a:extLst>
                </a:gridCol>
              </a:tblGrid>
              <a:tr h="1874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800" b="1" i="0" u="none" dirty="0">
                          <a:solidFill>
                            <a:srgbClr val="000000"/>
                          </a:solidFill>
                          <a:latin typeface="원신한 Light"/>
                          <a:ea typeface="원신한 Light"/>
                          <a:cs typeface="Arial"/>
                          <a:sym typeface="Arial"/>
                        </a:rPr>
                        <a:t>메서드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AF6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dirty="0" err="1"/>
                        <a:t>userSignUp</a:t>
                      </a:r>
                      <a:r>
                        <a:rPr lang="en-US" altLang="ko-KR" sz="800" dirty="0"/>
                        <a:t> 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80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lang="ko-KR" altLang="en-US" sz="800" b="1" u="none" dirty="0">
                          <a:latin typeface="원신한 Light"/>
                          <a:ea typeface="원신한 Light"/>
                        </a:rPr>
                        <a:t>기능</a:t>
                      </a:r>
                      <a:endParaRPr lang="ko-KR" altLang="ko-KR" sz="800" b="1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AF6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800" dirty="0"/>
                        <a:t>이메일</a:t>
                      </a:r>
                      <a:r>
                        <a:rPr lang="en-US" altLang="ko-KR" sz="800" dirty="0"/>
                        <a:t>/</a:t>
                      </a:r>
                      <a:r>
                        <a:rPr lang="ko-KR" altLang="en-US" sz="800" dirty="0"/>
                        <a:t>비밀번호를 이용한 일반 사용자 회원가입 처리</a:t>
                      </a:r>
                      <a:endParaRPr lang="en-US" alt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7404358"/>
                  </a:ext>
                </a:extLst>
              </a:tr>
              <a:tr h="1874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b="1" u="none" dirty="0" err="1">
                          <a:latin typeface="원신한 Light"/>
                          <a:ea typeface="원신한 Light"/>
                        </a:rPr>
                        <a:t>url</a:t>
                      </a:r>
                      <a:endParaRPr lang="ko-KR" sz="800" b="1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rgbClr val="DDEAF6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https:// …. </a:t>
                      </a:r>
                      <a:r>
                        <a:rPr lang="en-US" altLang="ko-KR" sz="800" dirty="0"/>
                        <a:t>/</a:t>
                      </a:r>
                      <a:r>
                        <a:rPr lang="en-US" altLang="ko-KR" sz="800" dirty="0" err="1"/>
                        <a:t>api</a:t>
                      </a:r>
                      <a:r>
                        <a:rPr lang="en-US" altLang="ko-KR" sz="800" dirty="0"/>
                        <a:t>/</a:t>
                      </a:r>
                      <a:r>
                        <a:rPr lang="en-US" altLang="ko-KR" sz="800" dirty="0" err="1"/>
                        <a:t>userSignUp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7400">
                <a:tc rowSpan="10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lang="en-US" altLang="ko-KR" sz="800" b="1" u="none" dirty="0">
                          <a:latin typeface="원신한 Light"/>
                          <a:ea typeface="원신한 Light"/>
                        </a:rPr>
                        <a:t>Parameters</a:t>
                      </a:r>
                      <a:endParaRPr lang="ko-KR" sz="800" b="1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AF6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Key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type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>
                          <a:latin typeface="원신한 Light"/>
                          <a:ea typeface="원신한 Light"/>
                        </a:rPr>
                        <a:t>type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 err="1">
                          <a:latin typeface="원신한 Light"/>
                          <a:ea typeface="원신한 Light"/>
                        </a:rPr>
                        <a:t>Desc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sample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9917101"/>
                  </a:ext>
                </a:extLst>
              </a:tr>
              <a:tr h="187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dirty="0"/>
                        <a:t>email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string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>
                          <a:latin typeface="원신한 Light"/>
                          <a:ea typeface="원신한 Light"/>
                        </a:rPr>
                        <a:t>string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800" u="none" dirty="0">
                          <a:latin typeface="원신한 Light"/>
                          <a:ea typeface="원신한 Light"/>
                        </a:rPr>
                        <a:t>이메일 주소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dirty="0"/>
                        <a:t>test@example.com</a:t>
                      </a:r>
                      <a:endParaRPr lang="ko-KR" alt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2509625"/>
                  </a:ext>
                </a:extLst>
              </a:tr>
              <a:tr h="12633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password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string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>
                          <a:latin typeface="원신한 Light"/>
                          <a:ea typeface="원신한 Light"/>
                        </a:rPr>
                        <a:t>string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800" u="none" dirty="0">
                          <a:latin typeface="원신한 Light"/>
                          <a:ea typeface="원신한 Light"/>
                        </a:rPr>
                        <a:t>비밀번호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abc123</a:t>
                      </a:r>
                      <a:endParaRPr lang="ko-KR" alt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3497633"/>
                  </a:ext>
                </a:extLst>
              </a:tr>
              <a:tr h="193358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endParaRPr lang="ko-KR" sz="800" b="1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AF6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dirty="0"/>
                        <a:t>mobile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string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>
                          <a:latin typeface="원신한 Light"/>
                          <a:ea typeface="원신한 Light"/>
                        </a:rPr>
                        <a:t>string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800" dirty="0"/>
                        <a:t>휴대폰 번호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dirty="0"/>
                        <a:t>01012345678</a:t>
                      </a:r>
                      <a:endParaRPr lang="ko-KR" alt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438453"/>
                  </a:ext>
                </a:extLst>
              </a:tr>
              <a:tr h="193358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endParaRPr lang="ko-KR" sz="800" b="1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AF6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dirty="0"/>
                        <a:t>name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string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>
                          <a:latin typeface="원신한 Light"/>
                          <a:ea typeface="원신한 Light"/>
                        </a:rPr>
                        <a:t>string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800" dirty="0"/>
                        <a:t>사용자 이름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800" u="none" dirty="0">
                          <a:latin typeface="원신한 Light"/>
                          <a:ea typeface="원신한 Light"/>
                        </a:rPr>
                        <a:t>홍길동</a:t>
                      </a:r>
                      <a:endParaRPr lang="ko-KR" alt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1312123"/>
                  </a:ext>
                </a:extLst>
              </a:tr>
              <a:tr h="193358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endParaRPr lang="ko-KR" sz="800" b="1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AF6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dirty="0" err="1"/>
                        <a:t>nick_name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string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>
                          <a:latin typeface="원신한 Light"/>
                          <a:ea typeface="원신한 Light"/>
                        </a:rPr>
                        <a:t>string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800" u="none" dirty="0">
                          <a:latin typeface="원신한 Light"/>
                          <a:ea typeface="원신한 Light"/>
                        </a:rPr>
                        <a:t>닉네임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800" u="none" dirty="0" err="1">
                          <a:latin typeface="원신한 Light"/>
                          <a:ea typeface="원신한 Light"/>
                        </a:rPr>
                        <a:t>홍스타</a:t>
                      </a:r>
                      <a:endParaRPr lang="ko-KR" alt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2999488"/>
                  </a:ext>
                </a:extLst>
              </a:tr>
              <a:tr h="193358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endParaRPr lang="ko-KR" sz="800" b="1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AF6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dirty="0" err="1"/>
                        <a:t>terms_condition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string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>
                          <a:latin typeface="원신한 Light"/>
                          <a:ea typeface="원신한 Light"/>
                        </a:rPr>
                        <a:t>string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800" dirty="0"/>
                        <a:t>약관 동의 </a:t>
                      </a:r>
                      <a:r>
                        <a:rPr lang="en-US" altLang="ko-KR" sz="800" dirty="0"/>
                        <a:t>(1/0)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1</a:t>
                      </a:r>
                      <a:endParaRPr lang="ko-KR" alt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8204542"/>
                  </a:ext>
                </a:extLst>
              </a:tr>
              <a:tr h="193358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endParaRPr lang="ko-KR" sz="800" b="1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AF6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dirty="0" err="1"/>
                        <a:t>privacy_policy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string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string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800"/>
                        <a:t>개인정보 처리방침 동의 </a:t>
                      </a:r>
                      <a:r>
                        <a:rPr lang="en-US" altLang="ko-KR" sz="800"/>
                        <a:t>(1/0)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dirty="0"/>
                        <a:t>1</a:t>
                      </a:r>
                      <a:endParaRPr lang="ko-KR" alt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5127712"/>
                  </a:ext>
                </a:extLst>
              </a:tr>
              <a:tr h="193358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endParaRPr lang="ko-KR" sz="800" b="1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AF6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dirty="0" err="1"/>
                        <a:t>newslatter_subscribe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string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800" dirty="0"/>
                        <a:t>뉴스레터 수신 동의 </a:t>
                      </a:r>
                      <a:r>
                        <a:rPr lang="en-US" altLang="ko-KR" sz="800" dirty="0"/>
                        <a:t>(1/0)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0</a:t>
                      </a:r>
                      <a:endParaRPr lang="ko-KR" alt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503340"/>
                  </a:ext>
                </a:extLst>
              </a:tr>
              <a:tr h="193358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endParaRPr lang="ko-KR" sz="800" b="1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AF6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dirty="0" err="1"/>
                        <a:t>device_id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string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800" u="none" dirty="0">
                          <a:latin typeface="원신한 Light"/>
                          <a:ea typeface="원신한 Light"/>
                        </a:rPr>
                        <a:t>기기 </a:t>
                      </a:r>
                      <a:r>
                        <a:rPr lang="ko-KR" altLang="en-US" sz="800" dirty="0"/>
                        <a:t>식별자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dirty="0"/>
                        <a:t>abc123xyz</a:t>
                      </a:r>
                      <a:endParaRPr lang="ko-KR" alt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9408840"/>
                  </a:ext>
                </a:extLst>
              </a:tr>
              <a:tr h="187400">
                <a:tc gridSpan="6"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b="1" i="0" u="none" dirty="0">
                          <a:solidFill>
                            <a:srgbClr val="000000"/>
                          </a:solidFill>
                          <a:latin typeface="원신한 Light"/>
                          <a:ea typeface="원신한 Light"/>
                          <a:cs typeface="Arial"/>
                          <a:sym typeface="Arial"/>
                        </a:rPr>
                        <a:t>Response Data (</a:t>
                      </a:r>
                      <a:r>
                        <a:rPr lang="en-US" altLang="ko-KR" sz="800" b="1" i="0" u="none" dirty="0" err="1">
                          <a:solidFill>
                            <a:srgbClr val="000000"/>
                          </a:solidFill>
                          <a:latin typeface="원신한 Light"/>
                          <a:ea typeface="원신한 Light"/>
                          <a:cs typeface="Arial"/>
                          <a:sym typeface="Arial"/>
                        </a:rPr>
                        <a:t>Json</a:t>
                      </a:r>
                      <a:r>
                        <a:rPr lang="en-US" altLang="ko-KR" sz="800" b="1" i="0" u="none" dirty="0">
                          <a:solidFill>
                            <a:srgbClr val="000000"/>
                          </a:solidFill>
                          <a:latin typeface="원신한 Light"/>
                          <a:ea typeface="원신한 Light"/>
                          <a:cs typeface="Arial"/>
                          <a:sym typeface="Arial"/>
                        </a:rPr>
                        <a:t>)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rgbClr val="DDEAF6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74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key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r>
                        <a:rPr lang="en-US" altLang="ko-KR" sz="800" u="none">
                          <a:latin typeface="원신한 Light"/>
                          <a:ea typeface="원신한 Light"/>
                        </a:rPr>
                        <a:t>type</a:t>
                      </a:r>
                      <a:endParaRPr lang="ko-KR" sz="80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u="none">
                          <a:latin typeface="원신한 Light"/>
                          <a:ea typeface="원신한 Light"/>
                        </a:rPr>
                        <a:t>value</a:t>
                      </a:r>
                      <a:endParaRPr lang="ko-KR" altLang="en-US" sz="80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description</a:t>
                      </a:r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74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 err="1">
                          <a:latin typeface="원신한 Light"/>
                          <a:ea typeface="원신한 Light"/>
                        </a:rPr>
                        <a:t>res_code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u="none">
                          <a:latin typeface="원신한 Light"/>
                          <a:ea typeface="원신한 Light"/>
                        </a:rPr>
                        <a:t>string</a:t>
                      </a:r>
                      <a:endParaRPr lang="ko-KR" altLang="en-US" sz="80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0 /1</a:t>
                      </a:r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값이 </a:t>
                      </a:r>
                      <a:r>
                        <a:rPr lang="en-US" altLang="ko-KR" sz="800" dirty="0"/>
                        <a:t>0</a:t>
                      </a:r>
                      <a:r>
                        <a:rPr lang="ko-KR" altLang="en-US" sz="800" dirty="0"/>
                        <a:t>인 경우 실패</a:t>
                      </a:r>
                      <a:r>
                        <a:rPr lang="en-US" altLang="ko-KR" sz="800" dirty="0"/>
                        <a:t>, 1</a:t>
                      </a:r>
                      <a:r>
                        <a:rPr lang="ko-KR" altLang="en-US" sz="800" dirty="0"/>
                        <a:t>인 경우 성공</a:t>
                      </a: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6694696"/>
                  </a:ext>
                </a:extLst>
              </a:tr>
              <a:tr h="1874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 err="1">
                          <a:latin typeface="원신한 Light"/>
                          <a:ea typeface="원신한 Light"/>
                        </a:rPr>
                        <a:t>res_message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u="none">
                          <a:latin typeface="원신한 Light"/>
                          <a:ea typeface="원신한 Light"/>
                        </a:rPr>
                        <a:t>string</a:t>
                      </a:r>
                      <a:endParaRPr lang="ko-KR" altLang="en-US" sz="80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1847828"/>
                  </a:ext>
                </a:extLst>
              </a:tr>
              <a:tr h="1874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 err="1">
                          <a:latin typeface="원신한 Light"/>
                          <a:ea typeface="원신한 Light"/>
                        </a:rPr>
                        <a:t>res_data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object</a:t>
                      </a:r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결과 데이터</a:t>
                      </a: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3789635"/>
                  </a:ext>
                </a:extLst>
              </a:tr>
              <a:tr h="1874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 err="1">
                          <a:latin typeface="원신한 Light"/>
                          <a:ea typeface="원신한 Light"/>
                        </a:rPr>
                        <a:t>profile_details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object</a:t>
                      </a:r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상세 프로필</a:t>
                      </a: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3128545"/>
                  </a:ext>
                </a:extLst>
              </a:tr>
              <a:tr h="1874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 err="1">
                          <a:latin typeface="원신한 Light"/>
                          <a:ea typeface="원신한 Light"/>
                        </a:rPr>
                        <a:t>user_id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string</a:t>
                      </a:r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사용자 </a:t>
                      </a:r>
                      <a:r>
                        <a:rPr lang="en-US" altLang="ko-KR" sz="800" dirty="0"/>
                        <a:t>ID</a:t>
                      </a:r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0258543"/>
                  </a:ext>
                </a:extLst>
              </a:tr>
              <a:tr h="1874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email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string</a:t>
                      </a:r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이메일</a:t>
                      </a: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3913233"/>
                  </a:ext>
                </a:extLst>
              </a:tr>
              <a:tr h="1874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mobile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string</a:t>
                      </a:r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ko-KR" altLang="en-US" sz="800" dirty="0"/>
                        <a:t>전화번호</a:t>
                      </a:r>
                      <a:endParaRPr lang="en-US" altLang="ko-KR" sz="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2843982"/>
                  </a:ext>
                </a:extLst>
              </a:tr>
              <a:tr h="1874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 err="1">
                          <a:latin typeface="원신한 Light"/>
                          <a:ea typeface="원신한 Light"/>
                        </a:rPr>
                        <a:t>user_type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string</a:t>
                      </a:r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사용자 유형</a:t>
                      </a: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5842500"/>
                  </a:ext>
                </a:extLst>
              </a:tr>
              <a:tr h="1874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 err="1">
                          <a:latin typeface="원신한 Light"/>
                          <a:ea typeface="원신한 Light"/>
                        </a:rPr>
                        <a:t>is_autologin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string</a:t>
                      </a:r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0/1</a:t>
                      </a:r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자동 로그인 여부</a:t>
                      </a:r>
                      <a:r>
                        <a:rPr lang="en-US" altLang="ko-KR" sz="800" dirty="0"/>
                        <a:t>(</a:t>
                      </a:r>
                      <a:r>
                        <a:rPr lang="ko-KR" altLang="en-US" sz="800" dirty="0"/>
                        <a:t>값이 </a:t>
                      </a:r>
                      <a:r>
                        <a:rPr lang="en-US" altLang="ko-KR" sz="800" dirty="0"/>
                        <a:t>1</a:t>
                      </a:r>
                      <a:r>
                        <a:rPr lang="ko-KR" altLang="en-US" sz="800" dirty="0"/>
                        <a:t>인 경우 자동로그인</a:t>
                      </a:r>
                      <a:r>
                        <a:rPr lang="en-US" altLang="ko-KR" sz="800" dirty="0"/>
                        <a:t>)</a:t>
                      </a:r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1346231"/>
                  </a:ext>
                </a:extLst>
              </a:tr>
              <a:tr h="1874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 err="1">
                          <a:latin typeface="원신한 Light"/>
                          <a:ea typeface="원신한 Light"/>
                        </a:rPr>
                        <a:t>social_id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string</a:t>
                      </a:r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SNS ID</a:t>
                      </a:r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2311660"/>
                  </a:ext>
                </a:extLst>
              </a:tr>
              <a:tr h="1874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 err="1">
                          <a:latin typeface="원신한 Light"/>
                          <a:ea typeface="원신한 Light"/>
                        </a:rPr>
                        <a:t>login_type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string</a:t>
                      </a:r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로그인 유형</a:t>
                      </a: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1719159"/>
                  </a:ext>
                </a:extLst>
              </a:tr>
              <a:tr h="1874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name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string</a:t>
                      </a:r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이름</a:t>
                      </a: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4204206"/>
                  </a:ext>
                </a:extLst>
              </a:tr>
              <a:tr h="1874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 err="1">
                          <a:latin typeface="원신한 Light"/>
                          <a:ea typeface="원신한 Light"/>
                        </a:rPr>
                        <a:t>nick_name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string</a:t>
                      </a:r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닉네임</a:t>
                      </a: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8543441"/>
                  </a:ext>
                </a:extLst>
              </a:tr>
              <a:tr h="1874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 err="1">
                          <a:latin typeface="원신한 Light"/>
                          <a:ea typeface="원신한 Light"/>
                        </a:rPr>
                        <a:t>main_image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string</a:t>
                      </a:r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/>
                        <a:t>메인이미지</a:t>
                      </a:r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9153419"/>
                  </a:ext>
                </a:extLst>
              </a:tr>
              <a:tr h="208509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dirty="0" err="1"/>
                        <a:t>remaining_star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string</a:t>
                      </a:r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현재 남은 별 개수</a:t>
                      </a: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58397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21508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6667665C-E76C-0143-A390-215F28F053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816270"/>
              </p:ext>
            </p:extLst>
          </p:nvPr>
        </p:nvGraphicFramePr>
        <p:xfrm>
          <a:off x="2015146" y="0"/>
          <a:ext cx="7146311" cy="37301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1463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3399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lang="en-US" altLang="ko-KR" sz="800" u="none" dirty="0"/>
                        <a:t>[sample </a:t>
                      </a:r>
                      <a:r>
                        <a:rPr lang="en-US" altLang="ko-KR" sz="800" u="none" dirty="0" err="1"/>
                        <a:t>json</a:t>
                      </a:r>
                      <a:r>
                        <a:rPr lang="en-US" altLang="ko-KR" sz="800" u="none" dirty="0"/>
                        <a:t>]</a:t>
                      </a:r>
                      <a:endParaRPr lang="en-US" altLang="ko-KR" sz="800" dirty="0"/>
                    </a:p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dirty="0"/>
                        <a:t>-</a:t>
                      </a:r>
                      <a:r>
                        <a:rPr lang="ko-KR" altLang="en-US" sz="800" dirty="0"/>
                        <a:t>성공 </a:t>
                      </a:r>
                      <a:endParaRPr lang="en-US" altLang="ko-KR" sz="800" dirty="0"/>
                    </a:p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{</a:t>
                      </a:r>
                    </a:p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  "</a:t>
                      </a:r>
                      <a:r>
                        <a:rPr lang="en-US" altLang="ko-KR" sz="800" u="none" dirty="0" err="1">
                          <a:latin typeface="원신한 Light"/>
                          <a:ea typeface="원신한 Light"/>
                        </a:rPr>
                        <a:t>res_code</a:t>
                      </a: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": "1",</a:t>
                      </a:r>
                    </a:p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  "</a:t>
                      </a:r>
                      <a:r>
                        <a:rPr lang="en-US" altLang="ko-KR" sz="800" u="none" dirty="0" err="1">
                          <a:latin typeface="원신한 Light"/>
                          <a:ea typeface="원신한 Light"/>
                        </a:rPr>
                        <a:t>res_message</a:t>
                      </a: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": "</a:t>
                      </a:r>
                      <a:r>
                        <a:rPr lang="ko-KR" altLang="en-US" sz="800" u="none" dirty="0">
                          <a:latin typeface="원신한 Light"/>
                          <a:ea typeface="원신한 Light"/>
                        </a:rPr>
                        <a:t>로그인 성공</a:t>
                      </a: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",</a:t>
                      </a:r>
                    </a:p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  "</a:t>
                      </a:r>
                      <a:r>
                        <a:rPr lang="en-US" altLang="ko-KR" sz="800" u="none" dirty="0" err="1">
                          <a:latin typeface="원신한 Light"/>
                          <a:ea typeface="원신한 Light"/>
                        </a:rPr>
                        <a:t>res_data</a:t>
                      </a: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": {</a:t>
                      </a:r>
                    </a:p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    "</a:t>
                      </a:r>
                      <a:r>
                        <a:rPr lang="en-US" altLang="ko-KR" sz="800" u="none" dirty="0" err="1">
                          <a:latin typeface="원신한 Light"/>
                          <a:ea typeface="원신한 Light"/>
                        </a:rPr>
                        <a:t>profile_details</a:t>
                      </a: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": {</a:t>
                      </a:r>
                    </a:p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      "</a:t>
                      </a:r>
                      <a:r>
                        <a:rPr lang="en-US" altLang="ko-KR" sz="800" u="none" dirty="0" err="1">
                          <a:latin typeface="원신한 Light"/>
                          <a:ea typeface="원신한 Light"/>
                        </a:rPr>
                        <a:t>user_id</a:t>
                      </a: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": "101",</a:t>
                      </a:r>
                    </a:p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      "email": "test@example.com",</a:t>
                      </a:r>
                    </a:p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      "mobile": "01012345678",</a:t>
                      </a:r>
                    </a:p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      "</a:t>
                      </a:r>
                      <a:r>
                        <a:rPr lang="en-US" altLang="ko-KR" sz="800" u="none" dirty="0" err="1">
                          <a:latin typeface="원신한 Light"/>
                          <a:ea typeface="원신한 Light"/>
                        </a:rPr>
                        <a:t>user_type</a:t>
                      </a: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": "user",</a:t>
                      </a:r>
                    </a:p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      "</a:t>
                      </a:r>
                      <a:r>
                        <a:rPr lang="en-US" altLang="ko-KR" sz="800" u="none" dirty="0" err="1">
                          <a:latin typeface="원신한 Light"/>
                          <a:ea typeface="원신한 Light"/>
                        </a:rPr>
                        <a:t>is_autologin</a:t>
                      </a: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": "0",</a:t>
                      </a:r>
                    </a:p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      "</a:t>
                      </a:r>
                      <a:r>
                        <a:rPr lang="en-US" altLang="ko-KR" sz="800" u="none" dirty="0" err="1">
                          <a:latin typeface="원신한 Light"/>
                          <a:ea typeface="원신한 Light"/>
                        </a:rPr>
                        <a:t>social_id</a:t>
                      </a: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": "kakao_12345",</a:t>
                      </a:r>
                    </a:p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      "</a:t>
                      </a:r>
                      <a:r>
                        <a:rPr lang="en-US" altLang="ko-KR" sz="800" u="none" dirty="0" err="1">
                          <a:latin typeface="원신한 Light"/>
                          <a:ea typeface="원신한 Light"/>
                        </a:rPr>
                        <a:t>login_type</a:t>
                      </a: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": "</a:t>
                      </a:r>
                      <a:r>
                        <a:rPr lang="en-US" altLang="ko-KR" sz="800" u="none" dirty="0" err="1">
                          <a:latin typeface="원신한 Light"/>
                          <a:ea typeface="원신한 Light"/>
                        </a:rPr>
                        <a:t>kakao</a:t>
                      </a: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",</a:t>
                      </a:r>
                    </a:p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      "name": "</a:t>
                      </a:r>
                      <a:r>
                        <a:rPr lang="ko-KR" altLang="en-US" sz="800" u="none" dirty="0">
                          <a:latin typeface="원신한 Light"/>
                          <a:ea typeface="원신한 Light"/>
                        </a:rPr>
                        <a:t>홍길동</a:t>
                      </a: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",</a:t>
                      </a:r>
                    </a:p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      "</a:t>
                      </a:r>
                      <a:r>
                        <a:rPr lang="en-US" altLang="ko-KR" sz="800" u="none" dirty="0" err="1">
                          <a:latin typeface="원신한 Light"/>
                          <a:ea typeface="원신한 Light"/>
                        </a:rPr>
                        <a:t>nick_name</a:t>
                      </a: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": "</a:t>
                      </a:r>
                      <a:r>
                        <a:rPr lang="ko-KR" altLang="en-US" sz="800" u="none" dirty="0" err="1">
                          <a:latin typeface="원신한 Light"/>
                          <a:ea typeface="원신한 Light"/>
                        </a:rPr>
                        <a:t>홍스타</a:t>
                      </a: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",</a:t>
                      </a:r>
                    </a:p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      "</a:t>
                      </a:r>
                      <a:r>
                        <a:rPr lang="en-US" altLang="ko-KR" sz="800" u="none" dirty="0" err="1">
                          <a:latin typeface="원신한 Light"/>
                          <a:ea typeface="원신한 Light"/>
                        </a:rPr>
                        <a:t>main_image</a:t>
                      </a: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": "img.jpg",</a:t>
                      </a:r>
                    </a:p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      "</a:t>
                      </a:r>
                      <a:r>
                        <a:rPr lang="en-US" altLang="ko-KR" sz="800" u="none" dirty="0" err="1">
                          <a:latin typeface="원신한 Light"/>
                          <a:ea typeface="원신한 Light"/>
                        </a:rPr>
                        <a:t>remaining_star</a:t>
                      </a: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": "15“</a:t>
                      </a:r>
                    </a:p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    }</a:t>
                      </a:r>
                    </a:p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  }</a:t>
                      </a:r>
                    </a:p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}</a:t>
                      </a:r>
                    </a:p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en-US" altLang="ko-KR" sz="800" u="none" dirty="0">
                        <a:latin typeface="원신한 Light"/>
                        <a:ea typeface="원신한 Light"/>
                      </a:endParaRPr>
                    </a:p>
                    <a:p>
                      <a:r>
                        <a:rPr lang="en-US" altLang="ko-KR" sz="800" b="0" dirty="0"/>
                        <a:t>-</a:t>
                      </a:r>
                      <a:r>
                        <a:rPr lang="en-US" altLang="ko-KR" sz="800" b="0" dirty="0" err="1"/>
                        <a:t>device_id</a:t>
                      </a:r>
                      <a:r>
                        <a:rPr lang="en-US" altLang="ko-KR" sz="800" b="0" dirty="0"/>
                        <a:t> </a:t>
                      </a:r>
                      <a:r>
                        <a:rPr lang="ko-KR" altLang="en-US" sz="800" b="0" dirty="0"/>
                        <a:t>중복 </a:t>
                      </a:r>
                      <a:endParaRPr lang="en-US" altLang="ko-KR" sz="800" b="0" dirty="0"/>
                    </a:p>
                    <a:p>
                      <a:r>
                        <a:rPr lang="en-US" altLang="ko-KR" sz="800" dirty="0"/>
                        <a:t>{ "</a:t>
                      </a:r>
                      <a:r>
                        <a:rPr lang="en-US" altLang="ko-KR" sz="800" dirty="0" err="1"/>
                        <a:t>res_code</a:t>
                      </a:r>
                      <a:r>
                        <a:rPr lang="en-US" altLang="ko-KR" sz="800" dirty="0"/>
                        <a:t>": "0", "</a:t>
                      </a:r>
                      <a:r>
                        <a:rPr lang="en-US" altLang="ko-KR" sz="800" dirty="0" err="1"/>
                        <a:t>res_message</a:t>
                      </a:r>
                      <a:r>
                        <a:rPr lang="en-US" altLang="ko-KR" sz="800" dirty="0"/>
                        <a:t>": "</a:t>
                      </a:r>
                      <a:r>
                        <a:rPr lang="ko-KR" altLang="en-US" sz="800" u="none" dirty="0">
                          <a:latin typeface="원신한 Light"/>
                          <a:ea typeface="원신한 Light"/>
                        </a:rPr>
                        <a:t>이 장치는 이미 사용되었습니다</a:t>
                      </a: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. </a:t>
                      </a:r>
                      <a:r>
                        <a:rPr lang="ko-KR" altLang="en-US" sz="800" u="none" dirty="0">
                          <a:latin typeface="원신한 Light"/>
                          <a:ea typeface="원신한 Light"/>
                        </a:rPr>
                        <a:t>하나의 장치에서 하나의 </a:t>
                      </a: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ID</a:t>
                      </a:r>
                      <a:r>
                        <a:rPr lang="ko-KR" altLang="en-US" sz="800" u="none" dirty="0">
                          <a:latin typeface="원신한 Light"/>
                          <a:ea typeface="원신한 Light"/>
                        </a:rPr>
                        <a:t>만 사용할 수 있습니다</a:t>
                      </a: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.</a:t>
                      </a:r>
                      <a:r>
                        <a:rPr lang="en-US" altLang="ko-KR" sz="800" dirty="0"/>
                        <a:t>" }</a:t>
                      </a:r>
                      <a:endParaRPr lang="en-US" altLang="ko-KR" sz="800" u="none" dirty="0">
                        <a:latin typeface="원신한 Light"/>
                        <a:ea typeface="원신한 Light"/>
                      </a:endParaRPr>
                    </a:p>
                    <a:p>
                      <a:endParaRPr lang="en-US" altLang="ko-KR" sz="800" b="0" dirty="0"/>
                    </a:p>
                    <a:p>
                      <a:r>
                        <a:rPr lang="en-US" altLang="ko-KR" sz="800" b="0" dirty="0"/>
                        <a:t>-</a:t>
                      </a:r>
                      <a:r>
                        <a:rPr lang="ko-KR" altLang="en-US" sz="800" b="0" dirty="0"/>
                        <a:t>이메일 중복</a:t>
                      </a:r>
                    </a:p>
                    <a:p>
                      <a:pPr rtl="0"/>
                      <a:r>
                        <a:rPr lang="en-US" altLang="ko-KR" sz="800" dirty="0"/>
                        <a:t>{ "</a:t>
                      </a:r>
                      <a:r>
                        <a:rPr lang="en-US" altLang="ko-KR" sz="800" dirty="0" err="1"/>
                        <a:t>res_code</a:t>
                      </a:r>
                      <a:r>
                        <a:rPr lang="en-US" altLang="ko-KR" sz="800" dirty="0"/>
                        <a:t>": "0", "</a:t>
                      </a:r>
                      <a:r>
                        <a:rPr lang="en-US" altLang="ko-KR" sz="800" dirty="0" err="1"/>
                        <a:t>res_message</a:t>
                      </a:r>
                      <a:r>
                        <a:rPr lang="en-US" altLang="ko-KR" sz="800" dirty="0"/>
                        <a:t>": "</a:t>
                      </a:r>
                      <a:r>
                        <a:rPr lang="ko-KR" altLang="en-US" sz="800" dirty="0"/>
                        <a:t>이미 등록된 이메일입니다</a:t>
                      </a:r>
                      <a:r>
                        <a:rPr lang="en-US" altLang="ko-KR" sz="800" dirty="0"/>
                        <a:t>" } </a:t>
                      </a:r>
                    </a:p>
                    <a:p>
                      <a:endParaRPr lang="en-US" altLang="ko-KR" sz="800" b="0" dirty="0"/>
                    </a:p>
                    <a:p>
                      <a:r>
                        <a:rPr lang="en-US" altLang="ko-KR" sz="800" b="0" dirty="0"/>
                        <a:t>-</a:t>
                      </a:r>
                      <a:r>
                        <a:rPr lang="ko-KR" altLang="en-US" sz="800" b="0" dirty="0"/>
                        <a:t>휴대폰 중복</a:t>
                      </a:r>
                    </a:p>
                    <a:p>
                      <a:pPr rtl="0"/>
                      <a:r>
                        <a:rPr lang="en-US" altLang="ko-KR" sz="800" dirty="0"/>
                        <a:t>{ "</a:t>
                      </a:r>
                      <a:r>
                        <a:rPr lang="en-US" altLang="ko-KR" sz="800" dirty="0" err="1"/>
                        <a:t>res_code</a:t>
                      </a:r>
                      <a:r>
                        <a:rPr lang="en-US" altLang="ko-KR" sz="800" dirty="0"/>
                        <a:t>": "0", "</a:t>
                      </a:r>
                      <a:r>
                        <a:rPr lang="en-US" altLang="ko-KR" sz="800" dirty="0" err="1"/>
                        <a:t>res_message</a:t>
                      </a:r>
                      <a:r>
                        <a:rPr lang="en-US" altLang="ko-KR" sz="800" dirty="0"/>
                        <a:t>": "</a:t>
                      </a:r>
                      <a:r>
                        <a:rPr lang="ko-KR" altLang="en-US" sz="800" dirty="0"/>
                        <a:t>이미 등록된 </a:t>
                      </a:r>
                      <a:r>
                        <a:rPr lang="ko-KR" altLang="en-US" sz="800" dirty="0" err="1"/>
                        <a:t>휴대폰번호입니다</a:t>
                      </a:r>
                      <a:r>
                        <a:rPr lang="en-US" altLang="ko-KR" sz="800" dirty="0"/>
                        <a:t>" }</a:t>
                      </a:r>
                    </a:p>
                  </a:txBody>
                  <a:tcPr marL="45356" marR="45356" marT="36275" marB="362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73692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0CFAF884-FDF0-0594-83DD-BEF286B4CB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7195587"/>
              </p:ext>
            </p:extLst>
          </p:nvPr>
        </p:nvGraphicFramePr>
        <p:xfrm>
          <a:off x="2054056" y="31229"/>
          <a:ext cx="7146311" cy="5891001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2988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14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7415">
                  <a:extLst>
                    <a:ext uri="{9D8B030D-6E8A-4147-A177-3AD203B41FA5}">
                      <a16:colId xmlns:a16="http://schemas.microsoft.com/office/drawing/2014/main" val="2940779387"/>
                    </a:ext>
                  </a:extLst>
                </a:gridCol>
                <a:gridCol w="821918">
                  <a:extLst>
                    <a:ext uri="{9D8B030D-6E8A-4147-A177-3AD203B41FA5}">
                      <a16:colId xmlns:a16="http://schemas.microsoft.com/office/drawing/2014/main" val="1781996413"/>
                    </a:ext>
                  </a:extLst>
                </a:gridCol>
                <a:gridCol w="1958348">
                  <a:extLst>
                    <a:ext uri="{9D8B030D-6E8A-4147-A177-3AD203B41FA5}">
                      <a16:colId xmlns:a16="http://schemas.microsoft.com/office/drawing/2014/main" val="760462070"/>
                    </a:ext>
                  </a:extLst>
                </a:gridCol>
                <a:gridCol w="1958348">
                  <a:extLst>
                    <a:ext uri="{9D8B030D-6E8A-4147-A177-3AD203B41FA5}">
                      <a16:colId xmlns:a16="http://schemas.microsoft.com/office/drawing/2014/main" val="807737824"/>
                    </a:ext>
                  </a:extLst>
                </a:gridCol>
              </a:tblGrid>
              <a:tr h="1874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800" b="1" i="0" u="none" dirty="0">
                          <a:solidFill>
                            <a:srgbClr val="000000"/>
                          </a:solidFill>
                          <a:latin typeface="원신한 Light"/>
                          <a:ea typeface="원신한 Light"/>
                          <a:cs typeface="Arial"/>
                          <a:sym typeface="Arial"/>
                        </a:rPr>
                        <a:t>메서드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AF6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dirty="0" err="1"/>
                        <a:t>editUserProfile</a:t>
                      </a:r>
                      <a:r>
                        <a:rPr lang="en-US" altLang="ko-KR" sz="800" dirty="0"/>
                        <a:t> 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80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lang="ko-KR" altLang="en-US" sz="800" b="1" u="none" dirty="0">
                          <a:latin typeface="원신한 Light"/>
                          <a:ea typeface="원신한 Light"/>
                        </a:rPr>
                        <a:t>기능</a:t>
                      </a:r>
                      <a:endParaRPr lang="ko-KR" altLang="ko-KR" sz="800" b="1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AF6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800" dirty="0"/>
                        <a:t>사용자 프로필 수정 </a:t>
                      </a:r>
                      <a:r>
                        <a:rPr lang="en-US" altLang="ko-KR" sz="800" dirty="0"/>
                        <a:t>(</a:t>
                      </a:r>
                      <a:r>
                        <a:rPr lang="ko-KR" altLang="en-US" sz="800" dirty="0"/>
                        <a:t>비밀번호</a:t>
                      </a:r>
                      <a:r>
                        <a:rPr lang="en-US" altLang="ko-KR" sz="800" dirty="0"/>
                        <a:t>, </a:t>
                      </a:r>
                      <a:r>
                        <a:rPr lang="ko-KR" altLang="en-US" sz="800" dirty="0"/>
                        <a:t>이메일</a:t>
                      </a:r>
                      <a:r>
                        <a:rPr lang="en-US" altLang="ko-KR" sz="800" dirty="0"/>
                        <a:t>, </a:t>
                      </a:r>
                      <a:r>
                        <a:rPr lang="ko-KR" altLang="en-US" sz="800" dirty="0"/>
                        <a:t>휴대폰번호 등</a:t>
                      </a:r>
                      <a:r>
                        <a:rPr lang="en-US" altLang="ko-KR" sz="800" dirty="0"/>
                        <a:t>)</a:t>
                      </a:r>
                      <a:endParaRPr lang="en-US" alt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7404358"/>
                  </a:ext>
                </a:extLst>
              </a:tr>
              <a:tr h="1874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b="1" u="none" dirty="0" err="1">
                          <a:latin typeface="원신한 Light"/>
                          <a:ea typeface="원신한 Light"/>
                        </a:rPr>
                        <a:t>url</a:t>
                      </a:r>
                      <a:endParaRPr lang="ko-KR" sz="800" b="1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rgbClr val="DDEAF6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https:// …. </a:t>
                      </a:r>
                      <a:r>
                        <a:rPr lang="en-US" altLang="ko-KR" sz="800" dirty="0"/>
                        <a:t>/</a:t>
                      </a:r>
                      <a:r>
                        <a:rPr lang="en-US" altLang="ko-KR" sz="800" dirty="0" err="1"/>
                        <a:t>api</a:t>
                      </a:r>
                      <a:r>
                        <a:rPr lang="en-US" altLang="ko-KR" sz="800" dirty="0"/>
                        <a:t>/</a:t>
                      </a:r>
                      <a:r>
                        <a:rPr lang="en-US" altLang="ko-KR" sz="800" dirty="0" err="1"/>
                        <a:t>editUserProfile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7400">
                <a:tc rowSpan="9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lang="en-US" altLang="ko-KR" sz="800" b="1" u="none" dirty="0">
                          <a:latin typeface="원신한 Light"/>
                          <a:ea typeface="원신한 Light"/>
                        </a:rPr>
                        <a:t>Parameters</a:t>
                      </a:r>
                      <a:endParaRPr lang="ko-KR" sz="800" b="1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AF6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Key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type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type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 err="1">
                          <a:latin typeface="원신한 Light"/>
                          <a:ea typeface="원신한 Light"/>
                        </a:rPr>
                        <a:t>Desc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sample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9917101"/>
                  </a:ext>
                </a:extLst>
              </a:tr>
              <a:tr h="187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dirty="0" err="1"/>
                        <a:t>user_id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string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string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800" dirty="0"/>
                        <a:t>사용자 </a:t>
                      </a:r>
                      <a:r>
                        <a:rPr lang="en-US" altLang="ko-KR" sz="800" dirty="0"/>
                        <a:t>ID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123</a:t>
                      </a:r>
                      <a:endParaRPr lang="ko-KR" alt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2509625"/>
                  </a:ext>
                </a:extLst>
              </a:tr>
              <a:tr h="12633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dirty="0" err="1"/>
                        <a:t>user_type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string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>
                          <a:latin typeface="원신한 Light"/>
                          <a:ea typeface="원신한 Light"/>
                        </a:rPr>
                        <a:t>string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800" dirty="0"/>
                        <a:t>사용자 유형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'</a:t>
                      </a:r>
                      <a:r>
                        <a:rPr lang="en-US" altLang="ko-KR" sz="800" u="none" dirty="0" err="1">
                          <a:latin typeface="원신한 Light"/>
                          <a:ea typeface="원신한 Light"/>
                        </a:rPr>
                        <a:t>admin','manager','contestant','user</a:t>
                      </a: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'</a:t>
                      </a:r>
                      <a:endParaRPr lang="ko-KR" alt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3497633"/>
                  </a:ext>
                </a:extLst>
              </a:tr>
              <a:tr h="193358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endParaRPr lang="ko-KR" sz="800" b="1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AF6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dirty="0"/>
                        <a:t>name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string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>
                          <a:latin typeface="원신한 Light"/>
                          <a:ea typeface="원신한 Light"/>
                        </a:rPr>
                        <a:t>string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800" dirty="0"/>
                        <a:t>사용자 이름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800" u="none" dirty="0">
                          <a:latin typeface="원신한 Light"/>
                          <a:ea typeface="원신한 Light"/>
                        </a:rPr>
                        <a:t>홍길동</a:t>
                      </a:r>
                      <a:endParaRPr lang="ko-KR" alt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438453"/>
                  </a:ext>
                </a:extLst>
              </a:tr>
              <a:tr h="193358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endParaRPr lang="ko-KR" sz="800" b="1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AF6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/>
                        <a:t>nick_name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string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string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800" u="none" dirty="0">
                          <a:latin typeface="원신한 Light"/>
                          <a:ea typeface="원신한 Light"/>
                        </a:rPr>
                        <a:t>닉네임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800" u="none" dirty="0" err="1">
                          <a:latin typeface="원신한 Light"/>
                          <a:ea typeface="원신한 Light"/>
                        </a:rPr>
                        <a:t>홍스타</a:t>
                      </a:r>
                      <a:endParaRPr lang="ko-KR" alt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1312123"/>
                  </a:ext>
                </a:extLst>
              </a:tr>
              <a:tr h="193358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endParaRPr lang="ko-KR" sz="800" b="1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AF6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dirty="0"/>
                        <a:t>email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string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string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800" dirty="0"/>
                        <a:t>수정할 이메일 주소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dirty="0"/>
                        <a:t>new@example.com</a:t>
                      </a:r>
                      <a:endParaRPr lang="ko-KR" alt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2999488"/>
                  </a:ext>
                </a:extLst>
              </a:tr>
              <a:tr h="193358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endParaRPr lang="ko-KR" sz="800" b="1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AF6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dirty="0"/>
                        <a:t>mobile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string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>
                          <a:latin typeface="원신한 Light"/>
                          <a:ea typeface="원신한 Light"/>
                        </a:rPr>
                        <a:t>string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800" dirty="0"/>
                        <a:t>수정할 휴대폰 번호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dirty="0"/>
                        <a:t>01098765432</a:t>
                      </a:r>
                      <a:endParaRPr lang="ko-KR" alt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8204542"/>
                  </a:ext>
                </a:extLst>
              </a:tr>
              <a:tr h="193358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endParaRPr lang="ko-KR" sz="800" b="1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AF6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dirty="0" err="1"/>
                        <a:t>current_password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string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string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800" dirty="0"/>
                        <a:t>현재 비밀번호 </a:t>
                      </a:r>
                      <a:r>
                        <a:rPr lang="en-US" altLang="ko-KR" sz="800" dirty="0"/>
                        <a:t>(</a:t>
                      </a:r>
                      <a:r>
                        <a:rPr lang="ko-KR" altLang="en-US" sz="800" dirty="0"/>
                        <a:t>비밀번호 변경 시 필수</a:t>
                      </a:r>
                      <a:r>
                        <a:rPr lang="en-US" altLang="ko-KR" sz="800" dirty="0"/>
                        <a:t>)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dirty="0"/>
                        <a:t>oldpass123</a:t>
                      </a:r>
                      <a:endParaRPr lang="ko-KR" alt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5127712"/>
                  </a:ext>
                </a:extLst>
              </a:tr>
              <a:tr h="193358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endParaRPr lang="ko-KR" sz="800" b="1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AF6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dirty="0"/>
                        <a:t>password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string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800" dirty="0"/>
                        <a:t>새 비밀번호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dirty="0"/>
                        <a:t>newpass456</a:t>
                      </a:r>
                      <a:endParaRPr lang="ko-KR" alt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503340"/>
                  </a:ext>
                </a:extLst>
              </a:tr>
              <a:tr h="187400">
                <a:tc gridSpan="6"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b="1" i="0" u="none" dirty="0">
                          <a:solidFill>
                            <a:srgbClr val="000000"/>
                          </a:solidFill>
                          <a:latin typeface="원신한 Light"/>
                          <a:ea typeface="원신한 Light"/>
                          <a:cs typeface="Arial"/>
                          <a:sym typeface="Arial"/>
                        </a:rPr>
                        <a:t>Response Data (</a:t>
                      </a:r>
                      <a:r>
                        <a:rPr lang="en-US" altLang="ko-KR" sz="800" b="1" i="0" u="none" dirty="0" err="1">
                          <a:solidFill>
                            <a:srgbClr val="000000"/>
                          </a:solidFill>
                          <a:latin typeface="원신한 Light"/>
                          <a:ea typeface="원신한 Light"/>
                          <a:cs typeface="Arial"/>
                          <a:sym typeface="Arial"/>
                        </a:rPr>
                        <a:t>Json</a:t>
                      </a:r>
                      <a:r>
                        <a:rPr lang="en-US" altLang="ko-KR" sz="800" b="1" i="0" u="none" dirty="0">
                          <a:solidFill>
                            <a:srgbClr val="000000"/>
                          </a:solidFill>
                          <a:latin typeface="원신한 Light"/>
                          <a:ea typeface="원신한 Light"/>
                          <a:cs typeface="Arial"/>
                          <a:sym typeface="Arial"/>
                        </a:rPr>
                        <a:t>)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rgbClr val="DDEAF6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74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key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r>
                        <a:rPr lang="en-US" altLang="ko-KR" sz="800" u="none">
                          <a:latin typeface="원신한 Light"/>
                          <a:ea typeface="원신한 Light"/>
                        </a:rPr>
                        <a:t>type</a:t>
                      </a:r>
                      <a:endParaRPr lang="ko-KR" sz="80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u="none">
                          <a:latin typeface="원신한 Light"/>
                          <a:ea typeface="원신한 Light"/>
                        </a:rPr>
                        <a:t>value</a:t>
                      </a:r>
                      <a:endParaRPr lang="ko-KR" altLang="en-US" sz="80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description</a:t>
                      </a:r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74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 err="1">
                          <a:latin typeface="원신한 Light"/>
                          <a:ea typeface="원신한 Light"/>
                        </a:rPr>
                        <a:t>res_code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u="none">
                          <a:latin typeface="원신한 Light"/>
                          <a:ea typeface="원신한 Light"/>
                        </a:rPr>
                        <a:t>string</a:t>
                      </a:r>
                      <a:endParaRPr lang="ko-KR" altLang="en-US" sz="80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0 /1</a:t>
                      </a:r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값이 </a:t>
                      </a:r>
                      <a:r>
                        <a:rPr lang="en-US" altLang="ko-KR" sz="800" dirty="0"/>
                        <a:t>0</a:t>
                      </a:r>
                      <a:r>
                        <a:rPr lang="ko-KR" altLang="en-US" sz="800" dirty="0"/>
                        <a:t>인 경우 실패</a:t>
                      </a:r>
                      <a:r>
                        <a:rPr lang="en-US" altLang="ko-KR" sz="800" dirty="0"/>
                        <a:t>, 1</a:t>
                      </a:r>
                      <a:r>
                        <a:rPr lang="ko-KR" altLang="en-US" sz="800" dirty="0"/>
                        <a:t>인 경우 성공</a:t>
                      </a: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6694696"/>
                  </a:ext>
                </a:extLst>
              </a:tr>
              <a:tr h="1874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 err="1">
                          <a:latin typeface="원신한 Light"/>
                          <a:ea typeface="원신한 Light"/>
                        </a:rPr>
                        <a:t>res_message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u="none">
                          <a:latin typeface="원신한 Light"/>
                          <a:ea typeface="원신한 Light"/>
                        </a:rPr>
                        <a:t>string</a:t>
                      </a:r>
                      <a:endParaRPr lang="ko-KR" altLang="en-US" sz="80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1847828"/>
                  </a:ext>
                </a:extLst>
              </a:tr>
              <a:tr h="1874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 err="1">
                          <a:latin typeface="원신한 Light"/>
                          <a:ea typeface="원신한 Light"/>
                        </a:rPr>
                        <a:t>res_data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object</a:t>
                      </a:r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결과 데이터</a:t>
                      </a: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3789635"/>
                  </a:ext>
                </a:extLst>
              </a:tr>
              <a:tr h="1874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 err="1">
                          <a:latin typeface="원신한 Light"/>
                          <a:ea typeface="원신한 Light"/>
                        </a:rPr>
                        <a:t>profile_details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object</a:t>
                      </a:r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상세 프로필</a:t>
                      </a: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3128545"/>
                  </a:ext>
                </a:extLst>
              </a:tr>
              <a:tr h="1874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 err="1">
                          <a:latin typeface="원신한 Light"/>
                          <a:ea typeface="원신한 Light"/>
                        </a:rPr>
                        <a:t>user_id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string</a:t>
                      </a:r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사용자 </a:t>
                      </a:r>
                      <a:r>
                        <a:rPr lang="en-US" altLang="ko-KR" sz="800" dirty="0"/>
                        <a:t>ID</a:t>
                      </a:r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0258543"/>
                  </a:ext>
                </a:extLst>
              </a:tr>
              <a:tr h="1874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email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string</a:t>
                      </a:r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이메일</a:t>
                      </a: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3913233"/>
                  </a:ext>
                </a:extLst>
              </a:tr>
              <a:tr h="1874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mobile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string</a:t>
                      </a:r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ko-KR" altLang="en-US" sz="800" dirty="0"/>
                        <a:t>전화번호</a:t>
                      </a:r>
                      <a:endParaRPr lang="en-US" altLang="ko-KR" sz="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2843982"/>
                  </a:ext>
                </a:extLst>
              </a:tr>
              <a:tr h="1874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 err="1">
                          <a:latin typeface="원신한 Light"/>
                          <a:ea typeface="원신한 Light"/>
                        </a:rPr>
                        <a:t>user_type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string</a:t>
                      </a:r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사용자 유형</a:t>
                      </a: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5842500"/>
                  </a:ext>
                </a:extLst>
              </a:tr>
              <a:tr h="1874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 err="1">
                          <a:latin typeface="원신한 Light"/>
                          <a:ea typeface="원신한 Light"/>
                        </a:rPr>
                        <a:t>is_autologin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string</a:t>
                      </a:r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0/1</a:t>
                      </a:r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자동 로그인 여부</a:t>
                      </a:r>
                      <a:r>
                        <a:rPr lang="en-US" altLang="ko-KR" sz="800" dirty="0"/>
                        <a:t>(</a:t>
                      </a:r>
                      <a:r>
                        <a:rPr lang="ko-KR" altLang="en-US" sz="800" dirty="0"/>
                        <a:t>값이 </a:t>
                      </a:r>
                      <a:r>
                        <a:rPr lang="en-US" altLang="ko-KR" sz="800" dirty="0"/>
                        <a:t>1</a:t>
                      </a:r>
                      <a:r>
                        <a:rPr lang="ko-KR" altLang="en-US" sz="800" dirty="0"/>
                        <a:t>인 경우 자동로그인</a:t>
                      </a:r>
                      <a:r>
                        <a:rPr lang="en-US" altLang="ko-KR" sz="800" dirty="0"/>
                        <a:t>)</a:t>
                      </a:r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1346231"/>
                  </a:ext>
                </a:extLst>
              </a:tr>
              <a:tr h="1874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 err="1">
                          <a:latin typeface="원신한 Light"/>
                          <a:ea typeface="원신한 Light"/>
                        </a:rPr>
                        <a:t>social_id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string</a:t>
                      </a:r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SNS ID</a:t>
                      </a:r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2311660"/>
                  </a:ext>
                </a:extLst>
              </a:tr>
              <a:tr h="1874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 err="1">
                          <a:latin typeface="원신한 Light"/>
                          <a:ea typeface="원신한 Light"/>
                        </a:rPr>
                        <a:t>login_type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string</a:t>
                      </a:r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로그인 유형</a:t>
                      </a: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1719159"/>
                  </a:ext>
                </a:extLst>
              </a:tr>
              <a:tr h="1874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name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string</a:t>
                      </a:r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이름</a:t>
                      </a: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4204206"/>
                  </a:ext>
                </a:extLst>
              </a:tr>
              <a:tr h="1874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 err="1">
                          <a:latin typeface="원신한 Light"/>
                          <a:ea typeface="원신한 Light"/>
                        </a:rPr>
                        <a:t>nick_name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string</a:t>
                      </a:r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닉네임</a:t>
                      </a: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8543441"/>
                  </a:ext>
                </a:extLst>
              </a:tr>
              <a:tr h="1874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 err="1">
                          <a:latin typeface="원신한 Light"/>
                          <a:ea typeface="원신한 Light"/>
                        </a:rPr>
                        <a:t>main_image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string</a:t>
                      </a:r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/>
                        <a:t>메인이미지</a:t>
                      </a:r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9153419"/>
                  </a:ext>
                </a:extLst>
              </a:tr>
              <a:tr h="208509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dirty="0" err="1"/>
                        <a:t>remaining_star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string</a:t>
                      </a:r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현재 남은 별 개수</a:t>
                      </a: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58397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61731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511D1875-807D-32FF-359A-DCCAE86D98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5309385"/>
              </p:ext>
            </p:extLst>
          </p:nvPr>
        </p:nvGraphicFramePr>
        <p:xfrm>
          <a:off x="2015146" y="0"/>
          <a:ext cx="7146311" cy="360823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1463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3399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lang="en-US" altLang="ko-KR" sz="800" u="none" dirty="0"/>
                        <a:t>[sample </a:t>
                      </a:r>
                      <a:r>
                        <a:rPr lang="en-US" altLang="ko-KR" sz="800" u="none" dirty="0" err="1"/>
                        <a:t>json</a:t>
                      </a:r>
                      <a:r>
                        <a:rPr lang="en-US" altLang="ko-KR" sz="800" u="none" dirty="0"/>
                        <a:t>]</a:t>
                      </a:r>
                      <a:endParaRPr lang="en-US" altLang="ko-KR" sz="800" dirty="0"/>
                    </a:p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dirty="0"/>
                        <a:t>-</a:t>
                      </a:r>
                      <a:r>
                        <a:rPr lang="ko-KR" altLang="en-US" sz="800" dirty="0"/>
                        <a:t>성공 </a:t>
                      </a:r>
                      <a:endParaRPr lang="en-US" altLang="ko-KR" sz="800" dirty="0"/>
                    </a:p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{</a:t>
                      </a:r>
                    </a:p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  "</a:t>
                      </a:r>
                      <a:r>
                        <a:rPr lang="en-US" altLang="ko-KR" sz="800" u="none" dirty="0" err="1">
                          <a:latin typeface="원신한 Light"/>
                          <a:ea typeface="원신한 Light"/>
                        </a:rPr>
                        <a:t>res_code</a:t>
                      </a: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": "1",</a:t>
                      </a:r>
                    </a:p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  "</a:t>
                      </a:r>
                      <a:r>
                        <a:rPr lang="en-US" altLang="ko-KR" sz="800" u="none" dirty="0" err="1">
                          <a:latin typeface="원신한 Light"/>
                          <a:ea typeface="원신한 Light"/>
                        </a:rPr>
                        <a:t>res_message</a:t>
                      </a: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": "</a:t>
                      </a:r>
                      <a:r>
                        <a:rPr lang="ko-KR" altLang="en-US" sz="800" u="none" dirty="0">
                          <a:latin typeface="원신한 Light"/>
                          <a:ea typeface="원신한 Light"/>
                        </a:rPr>
                        <a:t>로그인 성공</a:t>
                      </a: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",</a:t>
                      </a:r>
                    </a:p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  "</a:t>
                      </a:r>
                      <a:r>
                        <a:rPr lang="en-US" altLang="ko-KR" sz="800" u="none" dirty="0" err="1">
                          <a:latin typeface="원신한 Light"/>
                          <a:ea typeface="원신한 Light"/>
                        </a:rPr>
                        <a:t>res_data</a:t>
                      </a: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": {</a:t>
                      </a:r>
                    </a:p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    "</a:t>
                      </a:r>
                      <a:r>
                        <a:rPr lang="en-US" altLang="ko-KR" sz="800" u="none" dirty="0" err="1">
                          <a:latin typeface="원신한 Light"/>
                          <a:ea typeface="원신한 Light"/>
                        </a:rPr>
                        <a:t>profile_details</a:t>
                      </a: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": {</a:t>
                      </a:r>
                    </a:p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      "</a:t>
                      </a:r>
                      <a:r>
                        <a:rPr lang="en-US" altLang="ko-KR" sz="800" u="none" dirty="0" err="1">
                          <a:latin typeface="원신한 Light"/>
                          <a:ea typeface="원신한 Light"/>
                        </a:rPr>
                        <a:t>user_id</a:t>
                      </a: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": "101",</a:t>
                      </a:r>
                    </a:p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      "email": "test@example.com",</a:t>
                      </a:r>
                    </a:p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      "mobile": "01012345678",</a:t>
                      </a:r>
                    </a:p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      "</a:t>
                      </a:r>
                      <a:r>
                        <a:rPr lang="en-US" altLang="ko-KR" sz="800" u="none" dirty="0" err="1">
                          <a:latin typeface="원신한 Light"/>
                          <a:ea typeface="원신한 Light"/>
                        </a:rPr>
                        <a:t>user_type</a:t>
                      </a: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": "user",</a:t>
                      </a:r>
                    </a:p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      "</a:t>
                      </a:r>
                      <a:r>
                        <a:rPr lang="en-US" altLang="ko-KR" sz="800" u="none" dirty="0" err="1">
                          <a:latin typeface="원신한 Light"/>
                          <a:ea typeface="원신한 Light"/>
                        </a:rPr>
                        <a:t>is_autologin</a:t>
                      </a: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": "0",</a:t>
                      </a:r>
                    </a:p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      "</a:t>
                      </a:r>
                      <a:r>
                        <a:rPr lang="en-US" altLang="ko-KR" sz="800" u="none" dirty="0" err="1">
                          <a:latin typeface="원신한 Light"/>
                          <a:ea typeface="원신한 Light"/>
                        </a:rPr>
                        <a:t>social_id</a:t>
                      </a: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": "kakao_12345",</a:t>
                      </a:r>
                    </a:p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      "</a:t>
                      </a:r>
                      <a:r>
                        <a:rPr lang="en-US" altLang="ko-KR" sz="800" u="none" dirty="0" err="1">
                          <a:latin typeface="원신한 Light"/>
                          <a:ea typeface="원신한 Light"/>
                        </a:rPr>
                        <a:t>login_type</a:t>
                      </a: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": "</a:t>
                      </a:r>
                      <a:r>
                        <a:rPr lang="en-US" altLang="ko-KR" sz="800" u="none" dirty="0" err="1">
                          <a:latin typeface="원신한 Light"/>
                          <a:ea typeface="원신한 Light"/>
                        </a:rPr>
                        <a:t>kakao</a:t>
                      </a: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",</a:t>
                      </a:r>
                    </a:p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      "name": "</a:t>
                      </a:r>
                      <a:r>
                        <a:rPr lang="ko-KR" altLang="en-US" sz="800" u="none" dirty="0">
                          <a:latin typeface="원신한 Light"/>
                          <a:ea typeface="원신한 Light"/>
                        </a:rPr>
                        <a:t>홍길동</a:t>
                      </a: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",</a:t>
                      </a:r>
                    </a:p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      "</a:t>
                      </a:r>
                      <a:r>
                        <a:rPr lang="en-US" altLang="ko-KR" sz="800" u="none" dirty="0" err="1">
                          <a:latin typeface="원신한 Light"/>
                          <a:ea typeface="원신한 Light"/>
                        </a:rPr>
                        <a:t>nick_name</a:t>
                      </a: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": "</a:t>
                      </a:r>
                      <a:r>
                        <a:rPr lang="ko-KR" altLang="en-US" sz="800" u="none" dirty="0" err="1">
                          <a:latin typeface="원신한 Light"/>
                          <a:ea typeface="원신한 Light"/>
                        </a:rPr>
                        <a:t>홍스타</a:t>
                      </a: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",</a:t>
                      </a:r>
                    </a:p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      "</a:t>
                      </a:r>
                      <a:r>
                        <a:rPr lang="en-US" altLang="ko-KR" sz="800" u="none" dirty="0" err="1">
                          <a:latin typeface="원신한 Light"/>
                          <a:ea typeface="원신한 Light"/>
                        </a:rPr>
                        <a:t>main_image</a:t>
                      </a: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": "img.jpg",</a:t>
                      </a:r>
                    </a:p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      "</a:t>
                      </a:r>
                      <a:r>
                        <a:rPr lang="en-US" altLang="ko-KR" sz="800" u="none" dirty="0" err="1">
                          <a:latin typeface="원신한 Light"/>
                          <a:ea typeface="원신한 Light"/>
                        </a:rPr>
                        <a:t>remaining_star</a:t>
                      </a: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": "15“</a:t>
                      </a:r>
                    </a:p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    }</a:t>
                      </a:r>
                    </a:p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  }</a:t>
                      </a:r>
                    </a:p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}</a:t>
                      </a:r>
                    </a:p>
                    <a:p>
                      <a:endParaRPr lang="en-US" altLang="ko-KR" sz="800" b="0" dirty="0"/>
                    </a:p>
                    <a:p>
                      <a:r>
                        <a:rPr lang="en-US" altLang="ko-KR" sz="800" b="0" dirty="0"/>
                        <a:t>-</a:t>
                      </a:r>
                      <a:r>
                        <a:rPr lang="ko-KR" altLang="en-US" sz="800" b="0" dirty="0"/>
                        <a:t>이메일 중복</a:t>
                      </a:r>
                    </a:p>
                    <a:p>
                      <a:pPr rtl="0"/>
                      <a:r>
                        <a:rPr lang="en-US" altLang="ko-KR" sz="800" dirty="0"/>
                        <a:t>{ "</a:t>
                      </a:r>
                      <a:r>
                        <a:rPr lang="en-US" altLang="ko-KR" sz="800" dirty="0" err="1"/>
                        <a:t>res_code</a:t>
                      </a:r>
                      <a:r>
                        <a:rPr lang="en-US" altLang="ko-KR" sz="800" dirty="0"/>
                        <a:t>": "0", "</a:t>
                      </a:r>
                      <a:r>
                        <a:rPr lang="en-US" altLang="ko-KR" sz="800" dirty="0" err="1"/>
                        <a:t>res_message</a:t>
                      </a:r>
                      <a:r>
                        <a:rPr lang="en-US" altLang="ko-KR" sz="800" dirty="0"/>
                        <a:t>": "</a:t>
                      </a:r>
                      <a:r>
                        <a:rPr lang="ko-KR" altLang="en-US" sz="800" dirty="0"/>
                        <a:t>이미 등록된 이메일입니다</a:t>
                      </a:r>
                      <a:r>
                        <a:rPr lang="en-US" altLang="ko-KR" sz="800" dirty="0"/>
                        <a:t>" } </a:t>
                      </a:r>
                    </a:p>
                    <a:p>
                      <a:endParaRPr lang="en-US" altLang="ko-KR" sz="800" b="0" dirty="0"/>
                    </a:p>
                    <a:p>
                      <a:r>
                        <a:rPr lang="en-US" altLang="ko-KR" sz="800" b="0" dirty="0"/>
                        <a:t>-</a:t>
                      </a:r>
                      <a:r>
                        <a:rPr lang="ko-KR" altLang="en-US" sz="800" b="0" dirty="0"/>
                        <a:t>현재 비밀번호 불일치</a:t>
                      </a:r>
                    </a:p>
                    <a:p>
                      <a:pPr rtl="0"/>
                      <a:r>
                        <a:rPr lang="en-US" altLang="ko-KR" sz="800" dirty="0"/>
                        <a:t>{</a:t>
                      </a:r>
                    </a:p>
                    <a:p>
                      <a:pPr rtl="0"/>
                      <a:r>
                        <a:rPr lang="en-US" altLang="ko-KR" sz="800" dirty="0"/>
                        <a:t>  "</a:t>
                      </a:r>
                      <a:r>
                        <a:rPr lang="en-US" altLang="ko-KR" sz="800" dirty="0" err="1"/>
                        <a:t>res_code</a:t>
                      </a:r>
                      <a:r>
                        <a:rPr lang="en-US" altLang="ko-KR" sz="800" dirty="0"/>
                        <a:t>": "0", "</a:t>
                      </a:r>
                      <a:r>
                        <a:rPr lang="en-US" altLang="ko-KR" sz="800" dirty="0" err="1"/>
                        <a:t>res_message</a:t>
                      </a:r>
                      <a:r>
                        <a:rPr lang="en-US" altLang="ko-KR" sz="800" dirty="0"/>
                        <a:t>": "</a:t>
                      </a:r>
                      <a:r>
                        <a:rPr lang="ko-KR" altLang="en-US" sz="800" dirty="0"/>
                        <a:t>현재 비밀번호가 유효하지 않음</a:t>
                      </a:r>
                      <a:r>
                        <a:rPr lang="en-US" altLang="ko-KR" sz="800" dirty="0"/>
                        <a:t>"</a:t>
                      </a:r>
                    </a:p>
                    <a:p>
                      <a:pPr rtl="0"/>
                      <a:r>
                        <a:rPr lang="en-US" altLang="ko-KR" sz="800" dirty="0"/>
                        <a:t>}</a:t>
                      </a:r>
                    </a:p>
                  </a:txBody>
                  <a:tcPr marL="45356" marR="45356" marT="36275" marB="362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2104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DF6DFE32-4CC7-13B7-50F9-300D068C93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7255817"/>
              </p:ext>
            </p:extLst>
          </p:nvPr>
        </p:nvGraphicFramePr>
        <p:xfrm>
          <a:off x="2054056" y="31229"/>
          <a:ext cx="7146311" cy="6820817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2988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14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39333">
                  <a:extLst>
                    <a:ext uri="{9D8B030D-6E8A-4147-A177-3AD203B41FA5}">
                      <a16:colId xmlns:a16="http://schemas.microsoft.com/office/drawing/2014/main" val="2940779387"/>
                    </a:ext>
                  </a:extLst>
                </a:gridCol>
                <a:gridCol w="1958348">
                  <a:extLst>
                    <a:ext uri="{9D8B030D-6E8A-4147-A177-3AD203B41FA5}">
                      <a16:colId xmlns:a16="http://schemas.microsoft.com/office/drawing/2014/main" val="760462070"/>
                    </a:ext>
                  </a:extLst>
                </a:gridCol>
                <a:gridCol w="1958348">
                  <a:extLst>
                    <a:ext uri="{9D8B030D-6E8A-4147-A177-3AD203B41FA5}">
                      <a16:colId xmlns:a16="http://schemas.microsoft.com/office/drawing/2014/main" val="807737824"/>
                    </a:ext>
                  </a:extLst>
                </a:gridCol>
              </a:tblGrid>
              <a:tr h="191776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800" b="1" i="0" u="none" dirty="0">
                          <a:solidFill>
                            <a:srgbClr val="000000"/>
                          </a:solidFill>
                          <a:latin typeface="원신한 Light"/>
                          <a:ea typeface="원신한 Light"/>
                          <a:cs typeface="Arial"/>
                          <a:sym typeface="Arial"/>
                        </a:rPr>
                        <a:t>메서드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AF6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dirty="0" err="1"/>
                        <a:t>userLogin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328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lang="ko-KR" altLang="en-US" sz="800" b="1" u="none" dirty="0">
                          <a:latin typeface="원신한 Light"/>
                          <a:ea typeface="원신한 Light"/>
                        </a:rPr>
                        <a:t>기능</a:t>
                      </a:r>
                      <a:endParaRPr lang="ko-KR" altLang="ko-KR" sz="800" b="1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AF6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800" dirty="0"/>
                        <a:t>사용자 로그인 처리 </a:t>
                      </a:r>
                      <a:r>
                        <a:rPr lang="en-US" altLang="ko-KR" sz="800" dirty="0"/>
                        <a:t>(</a:t>
                      </a:r>
                      <a:r>
                        <a:rPr lang="ko-KR" altLang="en-US" sz="800" dirty="0"/>
                        <a:t>이메일</a:t>
                      </a:r>
                      <a:r>
                        <a:rPr lang="en-US" altLang="ko-KR" sz="800" dirty="0"/>
                        <a:t>, </a:t>
                      </a:r>
                      <a:r>
                        <a:rPr lang="ko-KR" altLang="en-US" sz="800" dirty="0"/>
                        <a:t>비밀번호</a:t>
                      </a:r>
                      <a:r>
                        <a:rPr lang="en-US" altLang="ko-KR" sz="800" dirty="0"/>
                        <a:t>, </a:t>
                      </a:r>
                      <a:r>
                        <a:rPr lang="ko-KR" altLang="en-US" sz="800" dirty="0"/>
                        <a:t>로그인 유형 기반</a:t>
                      </a:r>
                      <a:r>
                        <a:rPr lang="en-US" altLang="ko-KR" sz="800" dirty="0"/>
                        <a:t>)</a:t>
                      </a:r>
                      <a:endParaRPr lang="en-US" alt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7404358"/>
                  </a:ext>
                </a:extLst>
              </a:tr>
              <a:tr h="191776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b="1" u="none" dirty="0" err="1">
                          <a:latin typeface="원신한 Light"/>
                          <a:ea typeface="원신한 Light"/>
                        </a:rPr>
                        <a:t>url</a:t>
                      </a:r>
                      <a:endParaRPr lang="ko-KR" sz="800" b="1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rgbClr val="DDEAF6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https:// …. </a:t>
                      </a:r>
                      <a:r>
                        <a:rPr lang="en-US" altLang="ko-KR" sz="800" dirty="0"/>
                        <a:t>/</a:t>
                      </a:r>
                      <a:r>
                        <a:rPr lang="en-US" altLang="ko-KR" sz="800" dirty="0" err="1"/>
                        <a:t>api</a:t>
                      </a:r>
                      <a:r>
                        <a:rPr lang="en-US" altLang="ko-KR" sz="800" dirty="0"/>
                        <a:t>/</a:t>
                      </a:r>
                      <a:r>
                        <a:rPr lang="en-US" altLang="ko-KR" sz="800" dirty="0" err="1"/>
                        <a:t>userLogin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1776">
                <a:tc rowSpan="5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lang="en-US" altLang="ko-KR" sz="800" b="1" u="none" dirty="0">
                          <a:latin typeface="원신한 Light"/>
                          <a:ea typeface="원신한 Light"/>
                        </a:rPr>
                        <a:t>Parameters</a:t>
                      </a:r>
                      <a:endParaRPr lang="ko-KR" sz="800" b="1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Key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type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 err="1">
                          <a:latin typeface="원신한 Light"/>
                          <a:ea typeface="원신한 Light"/>
                        </a:rPr>
                        <a:t>Desc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sample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9917101"/>
                  </a:ext>
                </a:extLst>
              </a:tr>
              <a:tr h="19177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e</a:t>
                      </a:r>
                      <a:r>
                        <a:rPr lang="en-US" altLang="ko-KR" sz="800" u="none">
                          <a:latin typeface="원신한 Light"/>
                          <a:ea typeface="원신한 Light"/>
                        </a:rPr>
                        <a:t>mail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string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800" u="none" dirty="0">
                          <a:latin typeface="원신한 Light"/>
                          <a:ea typeface="원신한 Light"/>
                        </a:rPr>
                        <a:t>이메일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S1234@gmail.com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2509625"/>
                  </a:ext>
                </a:extLst>
              </a:tr>
              <a:tr h="19177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password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string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800" u="none" dirty="0">
                          <a:latin typeface="원신한 Light"/>
                          <a:ea typeface="원신한 Light"/>
                        </a:rPr>
                        <a:t>비밀번호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a00000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3497633"/>
                  </a:ext>
                </a:extLst>
              </a:tr>
              <a:tr h="19177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 err="1">
                          <a:latin typeface="원신한 Light"/>
                          <a:ea typeface="원신한 Light"/>
                        </a:rPr>
                        <a:t>auto_login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string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800" u="none" dirty="0">
                          <a:latin typeface="원신한 Light"/>
                          <a:ea typeface="원신한 Light"/>
                        </a:rPr>
                        <a:t>자동로그인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1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9635621"/>
                  </a:ext>
                </a:extLst>
              </a:tr>
              <a:tr h="3120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 err="1">
                          <a:latin typeface="원신한 Light"/>
                          <a:ea typeface="원신한 Light"/>
                        </a:rPr>
                        <a:t>login_type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string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800" u="none" dirty="0">
                          <a:latin typeface="원신한 Light"/>
                          <a:ea typeface="원신한 Light"/>
                        </a:rPr>
                        <a:t>로그인 유형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'auth','google','</a:t>
                      </a:r>
                      <a:r>
                        <a:rPr lang="en-US" altLang="ko-KR" sz="800" u="none" dirty="0" err="1">
                          <a:latin typeface="원신한 Light"/>
                          <a:ea typeface="원신한 Light"/>
                        </a:rPr>
                        <a:t>facebook</a:t>
                      </a: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','</a:t>
                      </a:r>
                      <a:r>
                        <a:rPr lang="en-US" altLang="ko-KR" sz="800" u="none" dirty="0" err="1">
                          <a:latin typeface="원신한 Light"/>
                          <a:ea typeface="원신한 Light"/>
                        </a:rPr>
                        <a:t>kakao</a:t>
                      </a: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’,</a:t>
                      </a:r>
                    </a:p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'</a:t>
                      </a:r>
                      <a:r>
                        <a:rPr lang="en-US" altLang="ko-KR" sz="800" u="none" dirty="0" err="1">
                          <a:latin typeface="원신한 Light"/>
                          <a:ea typeface="원신한 Light"/>
                        </a:rPr>
                        <a:t>naver</a:t>
                      </a: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','apple'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1472650"/>
                  </a:ext>
                </a:extLst>
              </a:tr>
              <a:tr h="191776">
                <a:tc gridSpan="5"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b="1" i="0" u="none" dirty="0">
                          <a:solidFill>
                            <a:srgbClr val="000000"/>
                          </a:solidFill>
                          <a:latin typeface="원신한 Light"/>
                          <a:ea typeface="원신한 Light"/>
                          <a:cs typeface="Arial"/>
                          <a:sym typeface="Arial"/>
                        </a:rPr>
                        <a:t>Response Data (</a:t>
                      </a:r>
                      <a:r>
                        <a:rPr lang="en-US" altLang="ko-KR" sz="800" b="1" i="0" u="none" dirty="0" err="1">
                          <a:solidFill>
                            <a:srgbClr val="000000"/>
                          </a:solidFill>
                          <a:latin typeface="원신한 Light"/>
                          <a:ea typeface="원신한 Light"/>
                          <a:cs typeface="Arial"/>
                          <a:sym typeface="Arial"/>
                        </a:rPr>
                        <a:t>Json</a:t>
                      </a:r>
                      <a:r>
                        <a:rPr lang="en-US" altLang="ko-KR" sz="800" b="1" i="0" u="none" dirty="0">
                          <a:solidFill>
                            <a:srgbClr val="000000"/>
                          </a:solidFill>
                          <a:latin typeface="원신한 Light"/>
                          <a:ea typeface="원신한 Light"/>
                          <a:cs typeface="Arial"/>
                          <a:sym typeface="Arial"/>
                        </a:rPr>
                        <a:t>)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rgbClr val="DDEAF6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1776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key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r>
                        <a:rPr lang="en-US" altLang="ko-KR" sz="800" u="none">
                          <a:latin typeface="원신한 Light"/>
                          <a:ea typeface="원신한 Light"/>
                        </a:rPr>
                        <a:t>type</a:t>
                      </a:r>
                      <a:endParaRPr lang="ko-KR" sz="80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u="none">
                          <a:latin typeface="원신한 Light"/>
                          <a:ea typeface="원신한 Light"/>
                        </a:rPr>
                        <a:t>value</a:t>
                      </a:r>
                      <a:endParaRPr lang="ko-KR" altLang="en-US" sz="80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description</a:t>
                      </a:r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1776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 err="1">
                          <a:latin typeface="원신한 Light"/>
                          <a:ea typeface="원신한 Light"/>
                        </a:rPr>
                        <a:t>res_code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u="none">
                          <a:latin typeface="원신한 Light"/>
                          <a:ea typeface="원신한 Light"/>
                        </a:rPr>
                        <a:t>string</a:t>
                      </a:r>
                      <a:endParaRPr lang="ko-KR" altLang="en-US" sz="80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0 /1</a:t>
                      </a:r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값이 </a:t>
                      </a:r>
                      <a:r>
                        <a:rPr lang="en-US" altLang="ko-KR" sz="800" dirty="0"/>
                        <a:t>0</a:t>
                      </a:r>
                      <a:r>
                        <a:rPr lang="ko-KR" altLang="en-US" sz="800" dirty="0"/>
                        <a:t>인 경우 실패</a:t>
                      </a:r>
                      <a:r>
                        <a:rPr lang="en-US" altLang="ko-KR" sz="800" dirty="0"/>
                        <a:t>, 1</a:t>
                      </a:r>
                      <a:r>
                        <a:rPr lang="ko-KR" altLang="en-US" sz="800" dirty="0"/>
                        <a:t>인 경우 성공</a:t>
                      </a: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6694696"/>
                  </a:ext>
                </a:extLst>
              </a:tr>
              <a:tr h="191776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 err="1">
                          <a:latin typeface="원신한 Light"/>
                          <a:ea typeface="원신한 Light"/>
                        </a:rPr>
                        <a:t>res_message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u="none">
                          <a:latin typeface="원신한 Light"/>
                          <a:ea typeface="원신한 Light"/>
                        </a:rPr>
                        <a:t>string</a:t>
                      </a:r>
                      <a:endParaRPr lang="ko-KR" altLang="en-US" sz="80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1847828"/>
                  </a:ext>
                </a:extLst>
              </a:tr>
              <a:tr h="191776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 err="1">
                          <a:latin typeface="원신한 Light"/>
                          <a:ea typeface="원신한 Light"/>
                        </a:rPr>
                        <a:t>res_data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object</a:t>
                      </a:r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결과 데이터</a:t>
                      </a: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3789635"/>
                  </a:ext>
                </a:extLst>
              </a:tr>
              <a:tr h="191776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 err="1">
                          <a:latin typeface="원신한 Light"/>
                          <a:ea typeface="원신한 Light"/>
                        </a:rPr>
                        <a:t>profile_details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object</a:t>
                      </a:r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상세 프로필</a:t>
                      </a: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3128545"/>
                  </a:ext>
                </a:extLst>
              </a:tr>
              <a:tr h="191776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 err="1">
                          <a:latin typeface="원신한 Light"/>
                          <a:ea typeface="원신한 Light"/>
                        </a:rPr>
                        <a:t>user_id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string</a:t>
                      </a:r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사용자 </a:t>
                      </a:r>
                      <a:r>
                        <a:rPr lang="en-US" altLang="ko-KR" sz="800" dirty="0"/>
                        <a:t>ID</a:t>
                      </a:r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0258543"/>
                  </a:ext>
                </a:extLst>
              </a:tr>
              <a:tr h="191776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email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string</a:t>
                      </a:r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이메일</a:t>
                      </a: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3913233"/>
                  </a:ext>
                </a:extLst>
              </a:tr>
              <a:tr h="191776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mobile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string</a:t>
                      </a:r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ko-KR" altLang="en-US" sz="800" dirty="0"/>
                        <a:t>전화번호</a:t>
                      </a:r>
                      <a:endParaRPr lang="en-US" altLang="ko-KR" sz="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2843982"/>
                  </a:ext>
                </a:extLst>
              </a:tr>
              <a:tr h="191776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 err="1">
                          <a:latin typeface="원신한 Light"/>
                          <a:ea typeface="원신한 Light"/>
                        </a:rPr>
                        <a:t>user_type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string</a:t>
                      </a:r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사용자 유형</a:t>
                      </a: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5842500"/>
                  </a:ext>
                </a:extLst>
              </a:tr>
              <a:tr h="191776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 err="1">
                          <a:latin typeface="원신한 Light"/>
                          <a:ea typeface="원신한 Light"/>
                        </a:rPr>
                        <a:t>is_autologin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string</a:t>
                      </a:r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0/1</a:t>
                      </a:r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자동 로그인 여부</a:t>
                      </a:r>
                      <a:r>
                        <a:rPr lang="en-US" altLang="ko-KR" sz="800" dirty="0"/>
                        <a:t>(</a:t>
                      </a:r>
                      <a:r>
                        <a:rPr lang="ko-KR" altLang="en-US" sz="800" dirty="0"/>
                        <a:t>값이 </a:t>
                      </a:r>
                      <a:r>
                        <a:rPr lang="en-US" altLang="ko-KR" sz="800" dirty="0"/>
                        <a:t>1</a:t>
                      </a:r>
                      <a:r>
                        <a:rPr lang="ko-KR" altLang="en-US" sz="800" dirty="0"/>
                        <a:t>인 경우 자동로그인</a:t>
                      </a:r>
                      <a:r>
                        <a:rPr lang="en-US" altLang="ko-KR" sz="800" dirty="0"/>
                        <a:t>)</a:t>
                      </a:r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1346231"/>
                  </a:ext>
                </a:extLst>
              </a:tr>
              <a:tr h="191776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 err="1">
                          <a:latin typeface="원신한 Light"/>
                          <a:ea typeface="원신한 Light"/>
                        </a:rPr>
                        <a:t>social_id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string</a:t>
                      </a:r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SNS ID</a:t>
                      </a:r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2311660"/>
                  </a:ext>
                </a:extLst>
              </a:tr>
              <a:tr h="191776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 err="1">
                          <a:latin typeface="원신한 Light"/>
                          <a:ea typeface="원신한 Light"/>
                        </a:rPr>
                        <a:t>login_type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string</a:t>
                      </a:r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로그인 유형</a:t>
                      </a: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1719159"/>
                  </a:ext>
                </a:extLst>
              </a:tr>
              <a:tr h="191776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name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string</a:t>
                      </a:r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이름</a:t>
                      </a: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4204206"/>
                  </a:ext>
                </a:extLst>
              </a:tr>
              <a:tr h="191776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 err="1">
                          <a:latin typeface="원신한 Light"/>
                          <a:ea typeface="원신한 Light"/>
                        </a:rPr>
                        <a:t>nick_name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string</a:t>
                      </a:r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닉네임</a:t>
                      </a: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8543441"/>
                  </a:ext>
                </a:extLst>
              </a:tr>
              <a:tr h="191776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 err="1">
                          <a:latin typeface="원신한 Light"/>
                          <a:ea typeface="원신한 Light"/>
                        </a:rPr>
                        <a:t>main_image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string</a:t>
                      </a:r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/>
                        <a:t>메인이미지</a:t>
                      </a:r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9153419"/>
                  </a:ext>
                </a:extLst>
              </a:tr>
              <a:tr h="199567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 err="1">
                          <a:latin typeface="원신한 Light"/>
                          <a:ea typeface="원신한 Light"/>
                        </a:rPr>
                        <a:t>thumb_image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string</a:t>
                      </a:r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썸네일이미지</a:t>
                      </a:r>
                      <a:r>
                        <a:rPr lang="en-GB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(contestant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프로필에만 포함</a:t>
                      </a:r>
                      <a:r>
                        <a:rPr lang="en-GB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5839760"/>
                  </a:ext>
                </a:extLst>
              </a:tr>
              <a:tr h="199567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dirty="0" err="1"/>
                        <a:t>remaining_star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string</a:t>
                      </a:r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현재 남은 별 개수</a:t>
                      </a: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6734441"/>
                  </a:ext>
                </a:extLst>
              </a:tr>
              <a:tr h="1402222">
                <a:tc gridSpan="5">
                  <a:txBody>
                    <a:bodyPr/>
                    <a:lstStyle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/>
                        <a:t>[sample </a:t>
                      </a:r>
                      <a:r>
                        <a:rPr lang="en-US" altLang="ko-KR" sz="800" u="none" dirty="0" err="1"/>
                        <a:t>json</a:t>
                      </a:r>
                      <a:r>
                        <a:rPr lang="en-US" altLang="ko-KR" sz="800" u="none" dirty="0"/>
                        <a:t>]</a:t>
                      </a:r>
                    </a:p>
                    <a:p>
                      <a:r>
                        <a:rPr lang="en-GB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r>
                        <a:rPr lang="en-GB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"</a:t>
                      </a:r>
                      <a:r>
                        <a:rPr lang="en-GB" altLang="ko-KR" sz="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res_code</a:t>
                      </a:r>
                      <a:r>
                        <a:rPr lang="en-GB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": 1, "</a:t>
                      </a:r>
                      <a:r>
                        <a:rPr lang="en-GB" altLang="ko-KR" sz="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res_message</a:t>
                      </a:r>
                      <a:r>
                        <a:rPr lang="en-GB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": "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로그인 성공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", </a:t>
                      </a:r>
                    </a:p>
                    <a:p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"</a:t>
                      </a:r>
                      <a:r>
                        <a:rPr lang="en-GB" altLang="ko-KR" sz="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res_data</a:t>
                      </a:r>
                      <a:r>
                        <a:rPr lang="en-GB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": {</a:t>
                      </a:r>
                    </a:p>
                    <a:p>
                      <a:r>
                        <a:rPr lang="en-GB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"</a:t>
                      </a:r>
                      <a:r>
                        <a:rPr lang="en-GB" altLang="ko-KR" sz="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profile_details</a:t>
                      </a:r>
                      <a:r>
                        <a:rPr lang="en-GB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": {</a:t>
                      </a:r>
                    </a:p>
                    <a:p>
                      <a:r>
                        <a:rPr lang="en-GB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"</a:t>
                      </a:r>
                      <a:r>
                        <a:rPr lang="en-GB" altLang="ko-KR" sz="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user_id</a:t>
                      </a:r>
                      <a:r>
                        <a:rPr lang="en-GB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": "123", "email": "test@example.com", "mobile": "01012345678", "</a:t>
                      </a:r>
                      <a:r>
                        <a:rPr lang="en-GB" altLang="ko-KR" sz="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user_type</a:t>
                      </a:r>
                      <a:r>
                        <a:rPr lang="en-GB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": "user", “</a:t>
                      </a:r>
                      <a:r>
                        <a:rPr lang="en-GB" altLang="ko-KR" sz="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is_autologin</a:t>
                      </a:r>
                      <a:r>
                        <a:rPr lang="en-GB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": "1", "</a:t>
                      </a:r>
                      <a:r>
                        <a:rPr lang="en-GB" altLang="ko-KR" sz="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social_id</a:t>
                      </a:r>
                      <a:r>
                        <a:rPr lang="en-GB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": "kakao_123",</a:t>
                      </a:r>
                    </a:p>
                    <a:p>
                      <a:r>
                        <a:rPr lang="en-GB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"</a:t>
                      </a:r>
                      <a:r>
                        <a:rPr lang="en-GB" altLang="ko-KR" sz="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login_type</a:t>
                      </a:r>
                      <a:r>
                        <a:rPr lang="en-GB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": "</a:t>
                      </a:r>
                      <a:r>
                        <a:rPr lang="en-GB" altLang="ko-KR" sz="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kakao</a:t>
                      </a:r>
                      <a:r>
                        <a:rPr lang="en-GB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", "name": "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홍길동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", "</a:t>
                      </a:r>
                      <a:r>
                        <a:rPr lang="en-GB" altLang="ko-KR" sz="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nick_name</a:t>
                      </a:r>
                      <a:r>
                        <a:rPr lang="en-GB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": "</a:t>
                      </a:r>
                      <a:r>
                        <a:rPr lang="ko-KR" altLang="en-US" sz="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랭스타유저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", "</a:t>
                      </a:r>
                      <a:r>
                        <a:rPr lang="en-GB" altLang="ko-KR" sz="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main_image</a:t>
                      </a:r>
                      <a:r>
                        <a:rPr lang="en-GB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": "https://example.com/uploads/user.jpg",</a:t>
                      </a:r>
                    </a:p>
                    <a:p>
                      <a:r>
                        <a:rPr lang="en-GB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"</a:t>
                      </a:r>
                      <a:r>
                        <a:rPr lang="en-GB" altLang="ko-KR" sz="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thumb_image</a:t>
                      </a:r>
                      <a:r>
                        <a:rPr lang="en-GB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": "https://example.com/uploads/thumb.jpg"   // ← contestant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만 포함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"</a:t>
                      </a:r>
                      <a:r>
                        <a:rPr lang="en-US" altLang="ko-KR" sz="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remaining_star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": 12</a:t>
                      </a:r>
                      <a:endParaRPr lang="ko-KR" altLang="en-US" sz="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}</a:t>
                      </a:r>
                      <a:r>
                        <a:rPr lang="en-GB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</a:p>
                    <a:p>
                      <a:r>
                        <a:rPr lang="en-GB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}</a:t>
                      </a:r>
                    </a:p>
                    <a:p>
                      <a:r>
                        <a:rPr lang="en-GB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ko-KR" altLang="ko-KR" sz="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356" marR="45356" marT="36275" marB="362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03423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7257BCDB-83F1-9DF8-07E3-0BF7FEDC3E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0230160"/>
              </p:ext>
            </p:extLst>
          </p:nvPr>
        </p:nvGraphicFramePr>
        <p:xfrm>
          <a:off x="2054056" y="31229"/>
          <a:ext cx="7146311" cy="4521969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2988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14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39333">
                  <a:extLst>
                    <a:ext uri="{9D8B030D-6E8A-4147-A177-3AD203B41FA5}">
                      <a16:colId xmlns:a16="http://schemas.microsoft.com/office/drawing/2014/main" val="2940779387"/>
                    </a:ext>
                  </a:extLst>
                </a:gridCol>
                <a:gridCol w="1958348">
                  <a:extLst>
                    <a:ext uri="{9D8B030D-6E8A-4147-A177-3AD203B41FA5}">
                      <a16:colId xmlns:a16="http://schemas.microsoft.com/office/drawing/2014/main" val="760462070"/>
                    </a:ext>
                  </a:extLst>
                </a:gridCol>
                <a:gridCol w="1958348">
                  <a:extLst>
                    <a:ext uri="{9D8B030D-6E8A-4147-A177-3AD203B41FA5}">
                      <a16:colId xmlns:a16="http://schemas.microsoft.com/office/drawing/2014/main" val="807737824"/>
                    </a:ext>
                  </a:extLst>
                </a:gridCol>
              </a:tblGrid>
              <a:tr h="191776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800" b="1" i="0" u="none" dirty="0">
                          <a:solidFill>
                            <a:srgbClr val="000000"/>
                          </a:solidFill>
                          <a:latin typeface="원신한 Light"/>
                          <a:ea typeface="원신한 Light"/>
                          <a:cs typeface="Arial"/>
                          <a:sym typeface="Arial"/>
                        </a:rPr>
                        <a:t>메서드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AF6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dirty="0" err="1"/>
                        <a:t>pushSetting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328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lang="ko-KR" altLang="en-US" sz="800" b="1" u="none" dirty="0">
                          <a:latin typeface="원신한 Light"/>
                          <a:ea typeface="원신한 Light"/>
                        </a:rPr>
                        <a:t>기능</a:t>
                      </a:r>
                      <a:endParaRPr lang="ko-KR" altLang="ko-KR" sz="800" b="1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AF6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800" dirty="0"/>
                        <a:t>사용자 푸시 알림 설정 저장 </a:t>
                      </a:r>
                      <a:r>
                        <a:rPr lang="en-US" altLang="ko-KR" sz="800" dirty="0"/>
                        <a:t>(</a:t>
                      </a:r>
                      <a:r>
                        <a:rPr lang="ko-KR" altLang="en-US" sz="800" dirty="0"/>
                        <a:t>알림</a:t>
                      </a:r>
                      <a:r>
                        <a:rPr lang="en-US" altLang="ko-KR" sz="800" dirty="0"/>
                        <a:t>, </a:t>
                      </a:r>
                      <a:r>
                        <a:rPr lang="ko-KR" altLang="en-US" sz="800" dirty="0"/>
                        <a:t>사운드</a:t>
                      </a:r>
                      <a:r>
                        <a:rPr lang="en-US" altLang="ko-KR" sz="800" dirty="0"/>
                        <a:t>, </a:t>
                      </a:r>
                      <a:r>
                        <a:rPr lang="ko-KR" altLang="en-US" sz="800" dirty="0"/>
                        <a:t>진동</a:t>
                      </a:r>
                      <a:r>
                        <a:rPr lang="en-US" altLang="ko-KR" sz="800" dirty="0"/>
                        <a:t>)</a:t>
                      </a:r>
                      <a:endParaRPr lang="en-US" alt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7404358"/>
                  </a:ext>
                </a:extLst>
              </a:tr>
              <a:tr h="191776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b="1" u="none" dirty="0" err="1">
                          <a:latin typeface="원신한 Light"/>
                          <a:ea typeface="원신한 Light"/>
                        </a:rPr>
                        <a:t>url</a:t>
                      </a:r>
                      <a:endParaRPr lang="ko-KR" sz="800" b="1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rgbClr val="DDEAF6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https:// …. </a:t>
                      </a:r>
                      <a:r>
                        <a:rPr lang="en-US" altLang="ko-KR" sz="800" dirty="0"/>
                        <a:t>/</a:t>
                      </a:r>
                      <a:r>
                        <a:rPr lang="en-US" altLang="ko-KR" sz="800" dirty="0" err="1"/>
                        <a:t>api</a:t>
                      </a:r>
                      <a:r>
                        <a:rPr lang="en-US" altLang="ko-KR" sz="800" dirty="0"/>
                        <a:t>/</a:t>
                      </a:r>
                      <a:r>
                        <a:rPr lang="en-US" altLang="ko-KR" sz="800" dirty="0" err="1"/>
                        <a:t>pushSetting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1776">
                <a:tc rowSpan="5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lang="en-US" altLang="ko-KR" sz="800" b="1" u="none" dirty="0">
                          <a:latin typeface="원신한 Light"/>
                          <a:ea typeface="원신한 Light"/>
                        </a:rPr>
                        <a:t>Parameters</a:t>
                      </a:r>
                      <a:endParaRPr lang="ko-KR" sz="800" b="1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Key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type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 err="1">
                          <a:latin typeface="원신한 Light"/>
                          <a:ea typeface="원신한 Light"/>
                        </a:rPr>
                        <a:t>Desc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sample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9917101"/>
                  </a:ext>
                </a:extLst>
              </a:tr>
              <a:tr h="19177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dirty="0" err="1"/>
                        <a:t>user_id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string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800" u="none" dirty="0">
                          <a:latin typeface="원신한 Light"/>
                          <a:ea typeface="원신한 Light"/>
                        </a:rPr>
                        <a:t>사용자 </a:t>
                      </a: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ID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123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2509625"/>
                  </a:ext>
                </a:extLst>
              </a:tr>
              <a:tr h="19177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dirty="0" err="1"/>
                        <a:t>push_alert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string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800" dirty="0"/>
                        <a:t>푸시 알림 허용 여부 </a:t>
                      </a:r>
                      <a:r>
                        <a:rPr lang="en-US" altLang="ko-KR" sz="800" dirty="0"/>
                        <a:t>(1: </a:t>
                      </a:r>
                      <a:r>
                        <a:rPr lang="ko-KR" altLang="en-US" sz="800" dirty="0"/>
                        <a:t>허용</a:t>
                      </a:r>
                      <a:r>
                        <a:rPr lang="en-US" altLang="ko-KR" sz="800" dirty="0"/>
                        <a:t>, 0: </a:t>
                      </a:r>
                      <a:r>
                        <a:rPr lang="ko-KR" altLang="en-US" sz="800" dirty="0"/>
                        <a:t>차단</a:t>
                      </a:r>
                      <a:r>
                        <a:rPr lang="en-US" altLang="ko-KR" sz="800" dirty="0"/>
                        <a:t>)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1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3497633"/>
                  </a:ext>
                </a:extLst>
              </a:tr>
              <a:tr h="19177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dirty="0" err="1"/>
                        <a:t>push_sound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string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800" dirty="0"/>
                        <a:t>푸시 사운드 설정 </a:t>
                      </a:r>
                      <a:r>
                        <a:rPr lang="en-US" altLang="ko-KR" sz="800" dirty="0"/>
                        <a:t>(1: ON, 0: OFF)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1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9635621"/>
                  </a:ext>
                </a:extLst>
              </a:tr>
              <a:tr h="3120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dirty="0" err="1"/>
                        <a:t>push_vibrate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string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800" dirty="0"/>
                        <a:t>진동 설정 </a:t>
                      </a:r>
                      <a:r>
                        <a:rPr lang="en-US" altLang="ko-KR" sz="800" dirty="0"/>
                        <a:t>(1: ON, 0: OFF)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0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1472650"/>
                  </a:ext>
                </a:extLst>
              </a:tr>
              <a:tr h="191776">
                <a:tc gridSpan="5"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b="1" i="0" u="none" dirty="0">
                          <a:solidFill>
                            <a:srgbClr val="000000"/>
                          </a:solidFill>
                          <a:latin typeface="원신한 Light"/>
                          <a:ea typeface="원신한 Light"/>
                          <a:cs typeface="Arial"/>
                          <a:sym typeface="Arial"/>
                        </a:rPr>
                        <a:t>Response Data (</a:t>
                      </a:r>
                      <a:r>
                        <a:rPr lang="en-US" altLang="ko-KR" sz="800" b="1" i="0" u="none" dirty="0" err="1">
                          <a:solidFill>
                            <a:srgbClr val="000000"/>
                          </a:solidFill>
                          <a:latin typeface="원신한 Light"/>
                          <a:ea typeface="원신한 Light"/>
                          <a:cs typeface="Arial"/>
                          <a:sym typeface="Arial"/>
                        </a:rPr>
                        <a:t>Json</a:t>
                      </a:r>
                      <a:r>
                        <a:rPr lang="en-US" altLang="ko-KR" sz="800" b="1" i="0" u="none" dirty="0">
                          <a:solidFill>
                            <a:srgbClr val="000000"/>
                          </a:solidFill>
                          <a:latin typeface="원신한 Light"/>
                          <a:ea typeface="원신한 Light"/>
                          <a:cs typeface="Arial"/>
                          <a:sym typeface="Arial"/>
                        </a:rPr>
                        <a:t>)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rgbClr val="DDEAF6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1776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key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r>
                        <a:rPr lang="en-US" altLang="ko-KR" sz="800" u="none">
                          <a:latin typeface="원신한 Light"/>
                          <a:ea typeface="원신한 Light"/>
                        </a:rPr>
                        <a:t>type</a:t>
                      </a:r>
                      <a:endParaRPr lang="ko-KR" sz="80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u="none">
                          <a:latin typeface="원신한 Light"/>
                          <a:ea typeface="원신한 Light"/>
                        </a:rPr>
                        <a:t>value</a:t>
                      </a:r>
                      <a:endParaRPr lang="ko-KR" altLang="en-US" sz="80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description</a:t>
                      </a:r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1776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 err="1">
                          <a:latin typeface="원신한 Light"/>
                          <a:ea typeface="원신한 Light"/>
                        </a:rPr>
                        <a:t>res_code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u="none">
                          <a:latin typeface="원신한 Light"/>
                          <a:ea typeface="원신한 Light"/>
                        </a:rPr>
                        <a:t>string</a:t>
                      </a:r>
                      <a:endParaRPr lang="ko-KR" altLang="en-US" sz="80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0 /1</a:t>
                      </a:r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값이 </a:t>
                      </a:r>
                      <a:r>
                        <a:rPr lang="en-US" altLang="ko-KR" sz="800" dirty="0"/>
                        <a:t>0</a:t>
                      </a:r>
                      <a:r>
                        <a:rPr lang="ko-KR" altLang="en-US" sz="800" dirty="0"/>
                        <a:t>인 경우 실패</a:t>
                      </a:r>
                      <a:r>
                        <a:rPr lang="en-US" altLang="ko-KR" sz="800" dirty="0"/>
                        <a:t>, 1</a:t>
                      </a:r>
                      <a:r>
                        <a:rPr lang="ko-KR" altLang="en-US" sz="800" dirty="0"/>
                        <a:t>인 경우 성공</a:t>
                      </a: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6694696"/>
                  </a:ext>
                </a:extLst>
              </a:tr>
              <a:tr h="191776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 err="1">
                          <a:latin typeface="원신한 Light"/>
                          <a:ea typeface="원신한 Light"/>
                        </a:rPr>
                        <a:t>res_message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u="none">
                          <a:latin typeface="원신한 Light"/>
                          <a:ea typeface="원신한 Light"/>
                        </a:rPr>
                        <a:t>string</a:t>
                      </a:r>
                      <a:endParaRPr lang="ko-KR" altLang="en-US" sz="80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1847828"/>
                  </a:ext>
                </a:extLst>
              </a:tr>
              <a:tr h="191776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 err="1">
                          <a:latin typeface="원신한 Light"/>
                          <a:ea typeface="원신한 Light"/>
                        </a:rPr>
                        <a:t>res_data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object</a:t>
                      </a:r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결과 데이터</a:t>
                      </a: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3789635"/>
                  </a:ext>
                </a:extLst>
              </a:tr>
              <a:tr h="1402222">
                <a:tc gridSpan="5">
                  <a:txBody>
                    <a:bodyPr/>
                    <a:lstStyle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/>
                        <a:t>[sample </a:t>
                      </a:r>
                      <a:r>
                        <a:rPr lang="en-US" altLang="ko-KR" sz="800" u="none" dirty="0" err="1"/>
                        <a:t>json</a:t>
                      </a:r>
                      <a:r>
                        <a:rPr lang="en-US" altLang="ko-KR" sz="800" u="none" dirty="0"/>
                        <a:t>]</a:t>
                      </a:r>
                    </a:p>
                    <a:p>
                      <a:r>
                        <a:rPr lang="en-GB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성공</a:t>
                      </a:r>
                      <a:endParaRPr lang="en-GB" altLang="ko-KR" sz="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GB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r>
                        <a:rPr lang="en-GB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"</a:t>
                      </a:r>
                      <a:r>
                        <a:rPr lang="en-GB" altLang="ko-KR" sz="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res_code</a:t>
                      </a:r>
                      <a:r>
                        <a:rPr lang="en-GB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": "1",</a:t>
                      </a:r>
                    </a:p>
                    <a:p>
                      <a:r>
                        <a:rPr lang="en-GB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"</a:t>
                      </a:r>
                      <a:r>
                        <a:rPr lang="en-GB" altLang="ko-KR" sz="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res_message</a:t>
                      </a:r>
                      <a:r>
                        <a:rPr lang="en-GB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": "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저장 설정 중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",</a:t>
                      </a:r>
                    </a:p>
                    <a:p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"</a:t>
                      </a:r>
                      <a:r>
                        <a:rPr lang="en-GB" altLang="ko-KR" sz="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res_data</a:t>
                      </a:r>
                      <a:r>
                        <a:rPr lang="en-GB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": {}</a:t>
                      </a:r>
                    </a:p>
                    <a:p>
                      <a:r>
                        <a:rPr lang="en-GB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en-GB" altLang="ko-KR" sz="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GB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ko-KR" altLang="en-US" sz="800" dirty="0"/>
                        <a:t>실패 </a:t>
                      </a:r>
                      <a:r>
                        <a:rPr lang="en-US" altLang="ko-KR" sz="800" dirty="0"/>
                        <a:t>(</a:t>
                      </a:r>
                      <a:r>
                        <a:rPr lang="en-US" altLang="ko-KR" sz="800" dirty="0" err="1"/>
                        <a:t>user_id</a:t>
                      </a:r>
                      <a:r>
                        <a:rPr lang="en-US" altLang="ko-KR" sz="800" dirty="0"/>
                        <a:t> </a:t>
                      </a:r>
                      <a:r>
                        <a:rPr lang="ko-KR" altLang="en-US" sz="800" dirty="0"/>
                        <a:t>누락</a:t>
                      </a:r>
                      <a:r>
                        <a:rPr lang="en-US" altLang="ko-KR" sz="800" dirty="0"/>
                        <a:t>)</a:t>
                      </a:r>
                    </a:p>
                    <a:p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"</a:t>
                      </a:r>
                      <a:r>
                        <a:rPr lang="en-US" altLang="ko-KR" sz="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res_code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": "0",</a:t>
                      </a:r>
                    </a:p>
                    <a:p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"</a:t>
                      </a:r>
                      <a:r>
                        <a:rPr lang="en-US" altLang="ko-KR" sz="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res_message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": "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내부 서버 문제입니다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."</a:t>
                      </a:r>
                    </a:p>
                    <a:p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ko-KR" altLang="ko-KR" sz="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356" marR="45356" marT="36275" marB="362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38196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09DB91BE-CCA5-2934-CDBC-20F90ADA71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861403"/>
              </p:ext>
            </p:extLst>
          </p:nvPr>
        </p:nvGraphicFramePr>
        <p:xfrm>
          <a:off x="2054056" y="50685"/>
          <a:ext cx="7146311" cy="6080462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2988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14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39333">
                  <a:extLst>
                    <a:ext uri="{9D8B030D-6E8A-4147-A177-3AD203B41FA5}">
                      <a16:colId xmlns:a16="http://schemas.microsoft.com/office/drawing/2014/main" val="2940779387"/>
                    </a:ext>
                  </a:extLst>
                </a:gridCol>
                <a:gridCol w="1958348">
                  <a:extLst>
                    <a:ext uri="{9D8B030D-6E8A-4147-A177-3AD203B41FA5}">
                      <a16:colId xmlns:a16="http://schemas.microsoft.com/office/drawing/2014/main" val="760462070"/>
                    </a:ext>
                  </a:extLst>
                </a:gridCol>
                <a:gridCol w="1958348">
                  <a:extLst>
                    <a:ext uri="{9D8B030D-6E8A-4147-A177-3AD203B41FA5}">
                      <a16:colId xmlns:a16="http://schemas.microsoft.com/office/drawing/2014/main" val="807737824"/>
                    </a:ext>
                  </a:extLst>
                </a:gridCol>
              </a:tblGrid>
              <a:tr h="1874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800" b="1" i="0" u="none" dirty="0">
                          <a:solidFill>
                            <a:srgbClr val="000000"/>
                          </a:solidFill>
                          <a:latin typeface="원신한 Light"/>
                          <a:ea typeface="원신한 Light"/>
                          <a:cs typeface="Arial"/>
                          <a:sym typeface="Arial"/>
                        </a:rPr>
                        <a:t>메서드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AF6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dirty="0" err="1"/>
                        <a:t>getPushSetting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80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lang="ko-KR" altLang="en-US" sz="800" b="1" u="none" dirty="0">
                          <a:latin typeface="원신한 Light"/>
                          <a:ea typeface="원신한 Light"/>
                        </a:rPr>
                        <a:t>기능</a:t>
                      </a:r>
                      <a:endParaRPr lang="ko-KR" altLang="ko-KR" sz="800" b="1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AF6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800" dirty="0"/>
                        <a:t>사용자의 푸시 알림 설정 정보 조회</a:t>
                      </a:r>
                      <a:endParaRPr lang="en-US" alt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7404358"/>
                  </a:ext>
                </a:extLst>
              </a:tr>
              <a:tr h="1874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b="1" u="none" dirty="0" err="1">
                          <a:latin typeface="원신한 Light"/>
                          <a:ea typeface="원신한 Light"/>
                        </a:rPr>
                        <a:t>url</a:t>
                      </a:r>
                      <a:endParaRPr lang="ko-KR" sz="800" b="1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rgbClr val="DDEAF6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https:// …. </a:t>
                      </a:r>
                      <a:r>
                        <a:rPr lang="en-US" altLang="ko-KR" sz="800" dirty="0"/>
                        <a:t>/</a:t>
                      </a:r>
                      <a:r>
                        <a:rPr lang="en-US" altLang="ko-KR" sz="800" dirty="0" err="1"/>
                        <a:t>api</a:t>
                      </a:r>
                      <a:r>
                        <a:rPr lang="en-US" altLang="ko-KR" sz="800" dirty="0"/>
                        <a:t>/</a:t>
                      </a:r>
                      <a:r>
                        <a:rPr lang="en-US" altLang="ko-KR" sz="800" dirty="0" err="1"/>
                        <a:t>getPushSetting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740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lang="en-US" altLang="ko-KR" sz="800" b="1" u="none" dirty="0">
                          <a:latin typeface="원신한 Light"/>
                          <a:ea typeface="원신한 Light"/>
                        </a:rPr>
                        <a:t>Parameters</a:t>
                      </a:r>
                      <a:endParaRPr lang="ko-KR" sz="800" b="1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Key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type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 err="1">
                          <a:latin typeface="원신한 Light"/>
                          <a:ea typeface="원신한 Light"/>
                        </a:rPr>
                        <a:t>Desc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sample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9917101"/>
                  </a:ext>
                </a:extLst>
              </a:tr>
              <a:tr h="187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dirty="0" err="1"/>
                        <a:t>user_id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string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800" dirty="0"/>
                        <a:t>사용자 </a:t>
                      </a:r>
                      <a:r>
                        <a:rPr lang="en-US" altLang="ko-KR" sz="800" dirty="0"/>
                        <a:t>ID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123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2509625"/>
                  </a:ext>
                </a:extLst>
              </a:tr>
              <a:tr h="187400">
                <a:tc gridSpan="5"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b="1" i="0" u="none" dirty="0">
                          <a:solidFill>
                            <a:srgbClr val="000000"/>
                          </a:solidFill>
                          <a:latin typeface="원신한 Light"/>
                          <a:ea typeface="원신한 Light"/>
                          <a:cs typeface="Arial"/>
                          <a:sym typeface="Arial"/>
                        </a:rPr>
                        <a:t>Response Data (</a:t>
                      </a:r>
                      <a:r>
                        <a:rPr lang="en-US" altLang="ko-KR" sz="800" b="1" i="0" u="none" dirty="0" err="1">
                          <a:solidFill>
                            <a:srgbClr val="000000"/>
                          </a:solidFill>
                          <a:latin typeface="원신한 Light"/>
                          <a:ea typeface="원신한 Light"/>
                          <a:cs typeface="Arial"/>
                          <a:sym typeface="Arial"/>
                        </a:rPr>
                        <a:t>Json</a:t>
                      </a:r>
                      <a:r>
                        <a:rPr lang="en-US" altLang="ko-KR" sz="800" b="1" i="0" u="none" dirty="0">
                          <a:solidFill>
                            <a:srgbClr val="000000"/>
                          </a:solidFill>
                          <a:latin typeface="원신한 Light"/>
                          <a:ea typeface="원신한 Light"/>
                          <a:cs typeface="Arial"/>
                          <a:sym typeface="Arial"/>
                        </a:rPr>
                        <a:t>)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rgbClr val="DDEAF6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74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key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r>
                        <a:rPr lang="en-US" altLang="ko-KR" sz="800" u="none">
                          <a:latin typeface="원신한 Light"/>
                          <a:ea typeface="원신한 Light"/>
                        </a:rPr>
                        <a:t>type</a:t>
                      </a:r>
                      <a:endParaRPr lang="ko-KR" sz="80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u="none">
                          <a:latin typeface="원신한 Light"/>
                          <a:ea typeface="원신한 Light"/>
                        </a:rPr>
                        <a:t>value</a:t>
                      </a:r>
                      <a:endParaRPr lang="ko-KR" altLang="en-US" sz="80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description</a:t>
                      </a:r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74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 err="1">
                          <a:latin typeface="원신한 Light"/>
                          <a:ea typeface="원신한 Light"/>
                        </a:rPr>
                        <a:t>res_code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u="none">
                          <a:latin typeface="원신한 Light"/>
                          <a:ea typeface="원신한 Light"/>
                        </a:rPr>
                        <a:t>string</a:t>
                      </a:r>
                      <a:endParaRPr lang="ko-KR" altLang="en-US" sz="80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0 /1</a:t>
                      </a:r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"1": </a:t>
                      </a:r>
                      <a:r>
                        <a:rPr lang="ko-KR" altLang="en-US" sz="800" dirty="0"/>
                        <a:t>성공</a:t>
                      </a:r>
                      <a:r>
                        <a:rPr lang="en-US" altLang="ko-KR" sz="800" dirty="0"/>
                        <a:t>, "0": </a:t>
                      </a:r>
                      <a:r>
                        <a:rPr lang="ko-KR" altLang="en-US" sz="800" dirty="0"/>
                        <a:t>실패</a:t>
                      </a: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6694696"/>
                  </a:ext>
                </a:extLst>
              </a:tr>
              <a:tr h="1874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 err="1">
                          <a:latin typeface="원신한 Light"/>
                          <a:ea typeface="원신한 Light"/>
                        </a:rPr>
                        <a:t>res_message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string</a:t>
                      </a:r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메시지</a:t>
                      </a: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"</a:t>
                      </a:r>
                      <a:r>
                        <a:rPr lang="ko-KR" altLang="en-US" sz="800" dirty="0"/>
                        <a:t>설정이 조회되었습니다</a:t>
                      </a:r>
                      <a:r>
                        <a:rPr lang="en-US" altLang="ko-KR" sz="800" dirty="0"/>
                        <a:t>" </a:t>
                      </a:r>
                      <a:r>
                        <a:rPr lang="ko-KR" altLang="en-US" sz="800" dirty="0"/>
                        <a:t>또는 </a:t>
                      </a:r>
                      <a:r>
                        <a:rPr lang="en-US" altLang="ko-KR" sz="800" dirty="0"/>
                        <a:t>"</a:t>
                      </a:r>
                      <a:r>
                        <a:rPr lang="ko-KR" altLang="en-US" sz="800" dirty="0"/>
                        <a:t>설정을 찾을 수 없습니다</a:t>
                      </a:r>
                      <a:r>
                        <a:rPr lang="en-US" altLang="ko-KR" sz="800" dirty="0"/>
                        <a:t>"</a:t>
                      </a:r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1847828"/>
                  </a:ext>
                </a:extLst>
              </a:tr>
              <a:tr h="1874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 err="1">
                          <a:latin typeface="원신한 Light"/>
                          <a:ea typeface="원신한 Light"/>
                        </a:rPr>
                        <a:t>res_data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object</a:t>
                      </a:r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성공 시 </a:t>
                      </a:r>
                      <a:r>
                        <a:rPr lang="en-US" altLang="ko-KR" sz="800" dirty="0" err="1"/>
                        <a:t>push_setting</a:t>
                      </a:r>
                      <a:r>
                        <a:rPr lang="en-US" altLang="ko-KR" sz="800" dirty="0"/>
                        <a:t> </a:t>
                      </a:r>
                      <a:r>
                        <a:rPr lang="ko-KR" altLang="en-US" sz="800" dirty="0"/>
                        <a:t>포함</a:t>
                      </a: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3789635"/>
                  </a:ext>
                </a:extLst>
              </a:tr>
              <a:tr h="1874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dirty="0" err="1"/>
                        <a:t>push_setting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object</a:t>
                      </a:r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설정 정보</a:t>
                      </a: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4976978"/>
                  </a:ext>
                </a:extLst>
              </a:tr>
              <a:tr h="1874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dirty="0" err="1"/>
                        <a:t>push_alert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string</a:t>
                      </a:r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"1" or "0"</a:t>
                      </a:r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6965391"/>
                  </a:ext>
                </a:extLst>
              </a:tr>
              <a:tr h="1874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dirty="0" err="1"/>
                        <a:t>push_sound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string</a:t>
                      </a:r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"1" or "0"</a:t>
                      </a:r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9245864"/>
                  </a:ext>
                </a:extLst>
              </a:tr>
              <a:tr h="1874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dirty="0" err="1"/>
                        <a:t>push_vibrate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string</a:t>
                      </a:r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"1" or "0"</a:t>
                      </a:r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635540"/>
                  </a:ext>
                </a:extLst>
              </a:tr>
              <a:tr h="1465051">
                <a:tc gridSpan="5">
                  <a:txBody>
                    <a:bodyPr/>
                    <a:lstStyle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/>
                        <a:t>[sample </a:t>
                      </a:r>
                      <a:r>
                        <a:rPr lang="en-US" altLang="ko-KR" sz="800" u="none" dirty="0" err="1"/>
                        <a:t>json</a:t>
                      </a:r>
                      <a:r>
                        <a:rPr lang="en-US" altLang="ko-KR" sz="800" u="none" dirty="0"/>
                        <a:t>]</a:t>
                      </a:r>
                    </a:p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/>
                        <a:t>-</a:t>
                      </a:r>
                      <a:r>
                        <a:rPr lang="ko-KR" altLang="en-US" sz="800" u="none" dirty="0"/>
                        <a:t>성공</a:t>
                      </a:r>
                      <a:endParaRPr lang="en-US" altLang="ko-KR" sz="800" u="none" dirty="0"/>
                    </a:p>
                    <a:p>
                      <a:r>
                        <a:rPr lang="en-GB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r>
                        <a:rPr lang="en-GB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"</a:t>
                      </a:r>
                      <a:r>
                        <a:rPr lang="en-GB" altLang="ko-KR" sz="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res_code</a:t>
                      </a:r>
                      <a:r>
                        <a:rPr lang="en-GB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": "1",</a:t>
                      </a:r>
                    </a:p>
                    <a:p>
                      <a:r>
                        <a:rPr lang="en-GB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"</a:t>
                      </a:r>
                      <a:r>
                        <a:rPr lang="en-GB" altLang="ko-KR" sz="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res_message</a:t>
                      </a:r>
                      <a:r>
                        <a:rPr lang="en-GB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": "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설정이 조회되었습니다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",</a:t>
                      </a:r>
                    </a:p>
                    <a:p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"</a:t>
                      </a:r>
                      <a:r>
                        <a:rPr lang="en-GB" altLang="ko-KR" sz="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res_data</a:t>
                      </a:r>
                      <a:r>
                        <a:rPr lang="en-GB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": {</a:t>
                      </a:r>
                    </a:p>
                    <a:p>
                      <a:r>
                        <a:rPr lang="en-GB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"</a:t>
                      </a:r>
                      <a:r>
                        <a:rPr lang="en-GB" altLang="ko-KR" sz="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push_setting</a:t>
                      </a:r>
                      <a:r>
                        <a:rPr lang="en-GB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": {</a:t>
                      </a:r>
                    </a:p>
                    <a:p>
                      <a:r>
                        <a:rPr lang="en-GB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"</a:t>
                      </a:r>
                      <a:r>
                        <a:rPr lang="en-GB" altLang="ko-KR" sz="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push_alert</a:t>
                      </a:r>
                      <a:r>
                        <a:rPr lang="en-GB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": "1",</a:t>
                      </a:r>
                    </a:p>
                    <a:p>
                      <a:r>
                        <a:rPr lang="en-GB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"</a:t>
                      </a:r>
                      <a:r>
                        <a:rPr lang="en-GB" altLang="ko-KR" sz="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push_sound</a:t>
                      </a:r>
                      <a:r>
                        <a:rPr lang="en-GB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": "0",</a:t>
                      </a:r>
                    </a:p>
                    <a:p>
                      <a:r>
                        <a:rPr lang="en-GB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"</a:t>
                      </a:r>
                      <a:r>
                        <a:rPr lang="en-GB" altLang="ko-KR" sz="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push_vibrate</a:t>
                      </a:r>
                      <a:r>
                        <a:rPr lang="en-GB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": "1"</a:t>
                      </a:r>
                    </a:p>
                    <a:p>
                      <a:r>
                        <a:rPr lang="en-GB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r>
                        <a:rPr lang="en-GB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}</a:t>
                      </a:r>
                    </a:p>
                    <a:p>
                      <a:r>
                        <a:rPr lang="en-GB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en-GB" altLang="ko-KR" sz="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GB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실패 </a:t>
                      </a:r>
                      <a:r>
                        <a:rPr lang="en-US" altLang="ko-KR" sz="800" dirty="0"/>
                        <a:t>(</a:t>
                      </a:r>
                      <a:r>
                        <a:rPr lang="ko-KR" altLang="en-US" sz="800" dirty="0"/>
                        <a:t>설정 없음</a:t>
                      </a:r>
                      <a:r>
                        <a:rPr lang="en-US" altLang="ko-KR" sz="800" dirty="0"/>
                        <a:t>)</a:t>
                      </a:r>
                      <a:endParaRPr lang="en-US" altLang="ko-KR" sz="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"</a:t>
                      </a:r>
                      <a:r>
                        <a:rPr lang="en-US" altLang="ko-KR" sz="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res_code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": "0",</a:t>
                      </a:r>
                    </a:p>
                    <a:p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"</a:t>
                      </a:r>
                      <a:r>
                        <a:rPr lang="en-US" altLang="ko-KR" sz="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res_message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": "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설정을 찾을 수 없습니다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</a:p>
                    <a:p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en-US" altLang="ko-KR" sz="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실패 </a:t>
                      </a:r>
                      <a:r>
                        <a:rPr lang="en-US" altLang="ko-KR" sz="800" dirty="0"/>
                        <a:t>(</a:t>
                      </a:r>
                      <a:r>
                        <a:rPr lang="en-US" altLang="ko-KR" sz="800" dirty="0" err="1"/>
                        <a:t>user_id</a:t>
                      </a:r>
                      <a:r>
                        <a:rPr lang="en-US" altLang="ko-KR" sz="800" dirty="0"/>
                        <a:t> </a:t>
                      </a:r>
                      <a:r>
                        <a:rPr lang="ko-KR" altLang="en-US" sz="800" dirty="0"/>
                        <a:t>누락</a:t>
                      </a:r>
                      <a:r>
                        <a:rPr lang="en-US" altLang="ko-KR" sz="800" dirty="0"/>
                        <a:t>)</a:t>
                      </a:r>
                      <a:endParaRPr lang="en-US" altLang="ko-KR" sz="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"</a:t>
                      </a:r>
                      <a:r>
                        <a:rPr lang="en-US" altLang="ko-KR" sz="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res_code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": "0",</a:t>
                      </a:r>
                    </a:p>
                    <a:p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"</a:t>
                      </a:r>
                      <a:r>
                        <a:rPr lang="en-US" altLang="ko-KR" sz="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res_message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": "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내부 서버 문제입니다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.“</a:t>
                      </a:r>
                    </a:p>
                    <a:p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ko-KR" altLang="ko-KR" sz="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356" marR="45356" marT="36275" marB="362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87935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828197DA-50CF-8012-D013-90BD356018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9215592"/>
              </p:ext>
            </p:extLst>
          </p:nvPr>
        </p:nvGraphicFramePr>
        <p:xfrm>
          <a:off x="2054056" y="50685"/>
          <a:ext cx="7146311" cy="6518772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2988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14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39333">
                  <a:extLst>
                    <a:ext uri="{9D8B030D-6E8A-4147-A177-3AD203B41FA5}">
                      <a16:colId xmlns:a16="http://schemas.microsoft.com/office/drawing/2014/main" val="2940779387"/>
                    </a:ext>
                  </a:extLst>
                </a:gridCol>
                <a:gridCol w="1958348">
                  <a:extLst>
                    <a:ext uri="{9D8B030D-6E8A-4147-A177-3AD203B41FA5}">
                      <a16:colId xmlns:a16="http://schemas.microsoft.com/office/drawing/2014/main" val="760462070"/>
                    </a:ext>
                  </a:extLst>
                </a:gridCol>
                <a:gridCol w="1958348">
                  <a:extLst>
                    <a:ext uri="{9D8B030D-6E8A-4147-A177-3AD203B41FA5}">
                      <a16:colId xmlns:a16="http://schemas.microsoft.com/office/drawing/2014/main" val="807737824"/>
                    </a:ext>
                  </a:extLst>
                </a:gridCol>
              </a:tblGrid>
              <a:tr h="1874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800" b="1" i="0" u="none" dirty="0">
                          <a:solidFill>
                            <a:srgbClr val="000000"/>
                          </a:solidFill>
                          <a:latin typeface="원신한 Light"/>
                          <a:ea typeface="원신한 Light"/>
                          <a:cs typeface="Arial"/>
                          <a:sym typeface="Arial"/>
                        </a:rPr>
                        <a:t>메서드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AF6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dirty="0" err="1"/>
                        <a:t>getBannerList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80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lang="ko-KR" altLang="en-US" sz="800" b="1" u="none" dirty="0">
                          <a:latin typeface="원신한 Light"/>
                          <a:ea typeface="원신한 Light"/>
                        </a:rPr>
                        <a:t>기능</a:t>
                      </a:r>
                      <a:endParaRPr lang="ko-KR" altLang="ko-KR" sz="800" b="1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AF6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800" dirty="0"/>
                        <a:t>메인 화면 또는 슬라이더에 사용할 콘테스트 배너 목록 조회</a:t>
                      </a:r>
                      <a:endParaRPr lang="en-US" alt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7404358"/>
                  </a:ext>
                </a:extLst>
              </a:tr>
              <a:tr h="1874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b="1" u="none" dirty="0" err="1">
                          <a:latin typeface="원신한 Light"/>
                          <a:ea typeface="원신한 Light"/>
                        </a:rPr>
                        <a:t>url</a:t>
                      </a:r>
                      <a:endParaRPr lang="ko-KR" sz="800" b="1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rgbClr val="DDEAF6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https:// …. </a:t>
                      </a:r>
                      <a:r>
                        <a:rPr lang="en-US" altLang="ko-KR" sz="800" dirty="0"/>
                        <a:t>/</a:t>
                      </a:r>
                      <a:r>
                        <a:rPr lang="en-US" altLang="ko-KR" sz="800" dirty="0" err="1"/>
                        <a:t>api</a:t>
                      </a:r>
                      <a:r>
                        <a:rPr lang="en-US" altLang="ko-KR" sz="800" dirty="0"/>
                        <a:t>/</a:t>
                      </a:r>
                      <a:r>
                        <a:rPr lang="en-US" altLang="ko-KR" sz="800" dirty="0" err="1"/>
                        <a:t>getBannerList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740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lang="en-US" altLang="ko-KR" sz="800" b="1" u="none" dirty="0">
                          <a:latin typeface="원신한 Light"/>
                          <a:ea typeface="원신한 Light"/>
                        </a:rPr>
                        <a:t>Parameters</a:t>
                      </a:r>
                      <a:endParaRPr lang="ko-KR" sz="800" b="1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Key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type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 err="1">
                          <a:latin typeface="원신한 Light"/>
                          <a:ea typeface="원신한 Light"/>
                        </a:rPr>
                        <a:t>Desc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sample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9917101"/>
                  </a:ext>
                </a:extLst>
              </a:tr>
              <a:tr h="187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2509625"/>
                  </a:ext>
                </a:extLst>
              </a:tr>
              <a:tr h="187400">
                <a:tc gridSpan="5"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b="1" i="0" u="none" dirty="0">
                          <a:solidFill>
                            <a:srgbClr val="000000"/>
                          </a:solidFill>
                          <a:latin typeface="원신한 Light"/>
                          <a:ea typeface="원신한 Light"/>
                          <a:cs typeface="Arial"/>
                          <a:sym typeface="Arial"/>
                        </a:rPr>
                        <a:t>Response Data (</a:t>
                      </a:r>
                      <a:r>
                        <a:rPr lang="en-US" altLang="ko-KR" sz="800" b="1" i="0" u="none" dirty="0" err="1">
                          <a:solidFill>
                            <a:srgbClr val="000000"/>
                          </a:solidFill>
                          <a:latin typeface="원신한 Light"/>
                          <a:ea typeface="원신한 Light"/>
                          <a:cs typeface="Arial"/>
                          <a:sym typeface="Arial"/>
                        </a:rPr>
                        <a:t>Json</a:t>
                      </a:r>
                      <a:r>
                        <a:rPr lang="en-US" altLang="ko-KR" sz="800" b="1" i="0" u="none" dirty="0">
                          <a:solidFill>
                            <a:srgbClr val="000000"/>
                          </a:solidFill>
                          <a:latin typeface="원신한 Light"/>
                          <a:ea typeface="원신한 Light"/>
                          <a:cs typeface="Arial"/>
                          <a:sym typeface="Arial"/>
                        </a:rPr>
                        <a:t>)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rgbClr val="DDEAF6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74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key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r>
                        <a:rPr lang="en-US" altLang="ko-KR" sz="800" u="none">
                          <a:latin typeface="원신한 Light"/>
                          <a:ea typeface="원신한 Light"/>
                        </a:rPr>
                        <a:t>type</a:t>
                      </a:r>
                      <a:endParaRPr lang="ko-KR" sz="80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u="none">
                          <a:latin typeface="원신한 Light"/>
                          <a:ea typeface="원신한 Light"/>
                        </a:rPr>
                        <a:t>value</a:t>
                      </a:r>
                      <a:endParaRPr lang="ko-KR" altLang="en-US" sz="80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description</a:t>
                      </a:r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74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 err="1">
                          <a:latin typeface="원신한 Light"/>
                          <a:ea typeface="원신한 Light"/>
                        </a:rPr>
                        <a:t>res_code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u="none">
                          <a:latin typeface="원신한 Light"/>
                          <a:ea typeface="원신한 Light"/>
                        </a:rPr>
                        <a:t>string</a:t>
                      </a:r>
                      <a:endParaRPr lang="ko-KR" altLang="en-US" sz="80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0 /1</a:t>
                      </a:r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"1": </a:t>
                      </a:r>
                      <a:r>
                        <a:rPr lang="ko-KR" altLang="en-US" sz="800" dirty="0"/>
                        <a:t>성공</a:t>
                      </a:r>
                      <a:r>
                        <a:rPr lang="en-US" altLang="ko-KR" sz="800" dirty="0"/>
                        <a:t>, "0": </a:t>
                      </a:r>
                      <a:r>
                        <a:rPr lang="ko-KR" altLang="en-US" sz="800" dirty="0"/>
                        <a:t>실패</a:t>
                      </a: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6694696"/>
                  </a:ext>
                </a:extLst>
              </a:tr>
              <a:tr h="1874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 err="1">
                          <a:latin typeface="원신한 Light"/>
                          <a:ea typeface="원신한 Light"/>
                        </a:rPr>
                        <a:t>res_message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string</a:t>
                      </a:r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메시지</a:t>
                      </a: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"</a:t>
                      </a:r>
                      <a:r>
                        <a:rPr lang="ko-KR" altLang="en-US" sz="800" dirty="0"/>
                        <a:t>배너 목록</a:t>
                      </a:r>
                      <a:r>
                        <a:rPr lang="en-US" altLang="ko-KR" sz="800" dirty="0"/>
                        <a:t>" </a:t>
                      </a:r>
                      <a:r>
                        <a:rPr lang="ko-KR" altLang="en-US" sz="800" dirty="0"/>
                        <a:t>또는 </a:t>
                      </a:r>
                      <a:r>
                        <a:rPr lang="en-US" altLang="ko-KR" sz="800" dirty="0"/>
                        <a:t>"</a:t>
                      </a:r>
                      <a:r>
                        <a:rPr lang="ko-KR" altLang="en-US" sz="800" dirty="0"/>
                        <a:t>배너 목록을 찾을 수 없음</a:t>
                      </a:r>
                      <a:r>
                        <a:rPr lang="en-US" altLang="ko-KR" sz="800" dirty="0"/>
                        <a:t>"</a:t>
                      </a:r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1847828"/>
                  </a:ext>
                </a:extLst>
              </a:tr>
              <a:tr h="1874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 err="1">
                          <a:latin typeface="원신한 Light"/>
                          <a:ea typeface="원신한 Light"/>
                        </a:rPr>
                        <a:t>res_data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object</a:t>
                      </a:r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3789635"/>
                  </a:ext>
                </a:extLst>
              </a:tr>
              <a:tr h="1874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dirty="0" err="1"/>
                        <a:t>banner_list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array</a:t>
                      </a:r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콘테스트 배너 배열</a:t>
                      </a: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4976978"/>
                  </a:ext>
                </a:extLst>
              </a:tr>
              <a:tr h="1874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dirty="0" err="1"/>
                        <a:t>contest_id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string</a:t>
                      </a:r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콘테스트 </a:t>
                      </a:r>
                      <a:r>
                        <a:rPr lang="en-US" altLang="ko-KR" sz="800" dirty="0"/>
                        <a:t>ID</a:t>
                      </a:r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6965391"/>
                  </a:ext>
                </a:extLst>
              </a:tr>
              <a:tr h="1874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dirty="0"/>
                        <a:t>title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string</a:t>
                      </a:r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콘테스트 제목</a:t>
                      </a: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9245864"/>
                  </a:ext>
                </a:extLst>
              </a:tr>
              <a:tr h="1874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dirty="0" err="1"/>
                        <a:t>main_banner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string</a:t>
                      </a:r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메인 배너 이미지 </a:t>
                      </a:r>
                      <a:r>
                        <a:rPr lang="en-US" altLang="ko-KR" sz="800" dirty="0"/>
                        <a:t>URL</a:t>
                      </a:r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635540"/>
                  </a:ext>
                </a:extLst>
              </a:tr>
              <a:tr h="1874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dirty="0" err="1"/>
                        <a:t>show_main_banner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string</a:t>
                      </a:r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"true" or "false"</a:t>
                      </a:r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211437"/>
                  </a:ext>
                </a:extLst>
              </a:tr>
              <a:tr h="1465051">
                <a:tc gridSpan="5">
                  <a:txBody>
                    <a:bodyPr/>
                    <a:lstStyle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/>
                        <a:t>[sample </a:t>
                      </a:r>
                      <a:r>
                        <a:rPr lang="en-US" altLang="ko-KR" sz="800" u="none" dirty="0" err="1"/>
                        <a:t>json</a:t>
                      </a:r>
                      <a:r>
                        <a:rPr lang="en-US" altLang="ko-KR" sz="800" u="none" dirty="0"/>
                        <a:t>]</a:t>
                      </a:r>
                    </a:p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/>
                        <a:t>-</a:t>
                      </a:r>
                      <a:r>
                        <a:rPr lang="ko-KR" altLang="en-US" sz="800" u="none" dirty="0"/>
                        <a:t>성공</a:t>
                      </a:r>
                      <a:endParaRPr lang="en-US" altLang="ko-KR" sz="800" u="none" dirty="0"/>
                    </a:p>
                    <a:p>
                      <a:r>
                        <a:rPr lang="en-GB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r>
                        <a:rPr lang="en-GB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"</a:t>
                      </a:r>
                      <a:r>
                        <a:rPr lang="en-GB" altLang="ko-KR" sz="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res_code</a:t>
                      </a:r>
                      <a:r>
                        <a:rPr lang="en-GB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": "1",</a:t>
                      </a:r>
                    </a:p>
                    <a:p>
                      <a:r>
                        <a:rPr lang="en-GB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"</a:t>
                      </a:r>
                      <a:r>
                        <a:rPr lang="en-GB" altLang="ko-KR" sz="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res_message</a:t>
                      </a:r>
                      <a:r>
                        <a:rPr lang="en-GB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": "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배너 목록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",</a:t>
                      </a:r>
                    </a:p>
                    <a:p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"</a:t>
                      </a:r>
                      <a:r>
                        <a:rPr lang="en-GB" altLang="ko-KR" sz="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res_data</a:t>
                      </a:r>
                      <a:r>
                        <a:rPr lang="en-GB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": {</a:t>
                      </a:r>
                    </a:p>
                    <a:p>
                      <a:r>
                        <a:rPr lang="en-GB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"</a:t>
                      </a:r>
                      <a:r>
                        <a:rPr lang="en-GB" altLang="ko-KR" sz="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banner_list</a:t>
                      </a:r>
                      <a:r>
                        <a:rPr lang="en-GB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": [</a:t>
                      </a:r>
                    </a:p>
                    <a:p>
                      <a:r>
                        <a:rPr lang="en-GB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{</a:t>
                      </a:r>
                    </a:p>
                    <a:p>
                      <a:r>
                        <a:rPr lang="en-GB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"</a:t>
                      </a:r>
                      <a:r>
                        <a:rPr lang="en-GB" altLang="ko-KR" sz="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contest_id</a:t>
                      </a:r>
                      <a:r>
                        <a:rPr lang="en-GB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": "101",</a:t>
                      </a:r>
                    </a:p>
                    <a:p>
                      <a:r>
                        <a:rPr lang="en-GB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"title": "7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월 댄스 콘테스트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",</a:t>
                      </a:r>
                    </a:p>
                    <a:p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"</a:t>
                      </a:r>
                      <a:r>
                        <a:rPr lang="en-GB" altLang="ko-KR" sz="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main_banner</a:t>
                      </a:r>
                      <a:r>
                        <a:rPr lang="en-GB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": "https://example.com/uploads/banner1.jpg",</a:t>
                      </a:r>
                    </a:p>
                    <a:p>
                      <a:r>
                        <a:rPr lang="en-GB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"</a:t>
                      </a:r>
                      <a:r>
                        <a:rPr lang="en-GB" altLang="ko-KR" sz="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show_main_banner</a:t>
                      </a:r>
                      <a:r>
                        <a:rPr lang="en-GB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": "true"</a:t>
                      </a:r>
                    </a:p>
                    <a:p>
                      <a:r>
                        <a:rPr lang="en-GB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},</a:t>
                      </a:r>
                    </a:p>
                    <a:p>
                      <a:r>
                        <a:rPr lang="en-GB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{</a:t>
                      </a:r>
                    </a:p>
                    <a:p>
                      <a:r>
                        <a:rPr lang="en-GB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"</a:t>
                      </a:r>
                      <a:r>
                        <a:rPr lang="en-GB" altLang="ko-KR" sz="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contest_id</a:t>
                      </a:r>
                      <a:r>
                        <a:rPr lang="en-GB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": "102",</a:t>
                      </a:r>
                    </a:p>
                    <a:p>
                      <a:r>
                        <a:rPr lang="en-GB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"title": "K-POP 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챌린지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",</a:t>
                      </a:r>
                    </a:p>
                    <a:p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"</a:t>
                      </a:r>
                      <a:r>
                        <a:rPr lang="en-GB" altLang="ko-KR" sz="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main_banner</a:t>
                      </a:r>
                      <a:r>
                        <a:rPr lang="en-GB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": "",</a:t>
                      </a:r>
                    </a:p>
                    <a:p>
                      <a:r>
                        <a:rPr lang="en-GB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"</a:t>
                      </a:r>
                      <a:r>
                        <a:rPr lang="en-GB" altLang="ko-KR" sz="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show_main_banner</a:t>
                      </a:r>
                      <a:r>
                        <a:rPr lang="en-GB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": "false"</a:t>
                      </a:r>
                    </a:p>
                    <a:p>
                      <a:r>
                        <a:rPr lang="en-GB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}</a:t>
                      </a:r>
                    </a:p>
                    <a:p>
                      <a:r>
                        <a:rPr lang="en-GB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]</a:t>
                      </a:r>
                    </a:p>
                    <a:p>
                      <a:r>
                        <a:rPr lang="en-GB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}</a:t>
                      </a:r>
                    </a:p>
                    <a:p>
                      <a:r>
                        <a:rPr lang="en-GB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r>
                        <a:rPr lang="en-GB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실패 </a:t>
                      </a:r>
                      <a:r>
                        <a:rPr lang="en-US" altLang="ko-KR" sz="800" dirty="0"/>
                        <a:t>(</a:t>
                      </a:r>
                      <a:r>
                        <a:rPr lang="ko-KR" altLang="en-US" sz="800" dirty="0"/>
                        <a:t>배너 없음</a:t>
                      </a:r>
                      <a:r>
                        <a:rPr lang="en-US" altLang="ko-KR" sz="800" dirty="0"/>
                        <a:t>)</a:t>
                      </a:r>
                      <a:endParaRPr lang="en-US" altLang="ko-KR" sz="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"</a:t>
                      </a:r>
                      <a:r>
                        <a:rPr lang="en-US" altLang="ko-KR" sz="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res_code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": "0",</a:t>
                      </a:r>
                    </a:p>
                    <a:p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"</a:t>
                      </a:r>
                      <a:r>
                        <a:rPr lang="en-US" altLang="ko-KR" sz="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res_message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": "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배너 목록을 찾을 수 없음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</a:p>
                    <a:p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ko-KR" altLang="ko-KR" sz="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356" marR="45356" marT="36275" marB="362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05064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5B6C87CA-F4A0-BA32-DB01-2AEC2B51B9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4930518"/>
              </p:ext>
            </p:extLst>
          </p:nvPr>
        </p:nvGraphicFramePr>
        <p:xfrm>
          <a:off x="2054056" y="50685"/>
          <a:ext cx="7146311" cy="6179202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2988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14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39333">
                  <a:extLst>
                    <a:ext uri="{9D8B030D-6E8A-4147-A177-3AD203B41FA5}">
                      <a16:colId xmlns:a16="http://schemas.microsoft.com/office/drawing/2014/main" val="2940779387"/>
                    </a:ext>
                  </a:extLst>
                </a:gridCol>
                <a:gridCol w="1958348">
                  <a:extLst>
                    <a:ext uri="{9D8B030D-6E8A-4147-A177-3AD203B41FA5}">
                      <a16:colId xmlns:a16="http://schemas.microsoft.com/office/drawing/2014/main" val="760462070"/>
                    </a:ext>
                  </a:extLst>
                </a:gridCol>
                <a:gridCol w="1958348">
                  <a:extLst>
                    <a:ext uri="{9D8B030D-6E8A-4147-A177-3AD203B41FA5}">
                      <a16:colId xmlns:a16="http://schemas.microsoft.com/office/drawing/2014/main" val="807737824"/>
                    </a:ext>
                  </a:extLst>
                </a:gridCol>
              </a:tblGrid>
              <a:tr h="1874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800" b="1" i="0" u="none" dirty="0">
                          <a:solidFill>
                            <a:srgbClr val="000000"/>
                          </a:solidFill>
                          <a:latin typeface="원신한 Light"/>
                          <a:ea typeface="원신한 Light"/>
                          <a:cs typeface="Arial"/>
                          <a:sym typeface="Arial"/>
                        </a:rPr>
                        <a:t>메서드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AF6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dirty="0" err="1"/>
                        <a:t>getContestList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80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lang="ko-KR" altLang="en-US" sz="800" b="1" u="none" dirty="0">
                          <a:latin typeface="원신한 Light"/>
                          <a:ea typeface="원신한 Light"/>
                        </a:rPr>
                        <a:t>기능</a:t>
                      </a:r>
                      <a:endParaRPr lang="ko-KR" altLang="ko-KR" sz="800" b="1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AF6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800" dirty="0"/>
                        <a:t>콘테스트 목록 조회 </a:t>
                      </a:r>
                      <a:r>
                        <a:rPr lang="en-US" altLang="ko-KR" sz="800" dirty="0"/>
                        <a:t>(</a:t>
                      </a:r>
                      <a:r>
                        <a:rPr lang="ko-KR" altLang="en-US" sz="800" dirty="0" err="1"/>
                        <a:t>페이지네이션</a:t>
                      </a:r>
                      <a:r>
                        <a:rPr lang="ko-KR" altLang="en-US" sz="800" dirty="0"/>
                        <a:t> 지원</a:t>
                      </a:r>
                      <a:r>
                        <a:rPr lang="en-US" altLang="ko-KR" sz="800" dirty="0"/>
                        <a:t>)</a:t>
                      </a:r>
                      <a:endParaRPr lang="en-US" alt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7404358"/>
                  </a:ext>
                </a:extLst>
              </a:tr>
              <a:tr h="1874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b="1" u="none" dirty="0" err="1">
                          <a:latin typeface="원신한 Light"/>
                          <a:ea typeface="원신한 Light"/>
                        </a:rPr>
                        <a:t>url</a:t>
                      </a:r>
                      <a:endParaRPr lang="ko-KR" sz="800" b="1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rgbClr val="DDEAF6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https:// …. </a:t>
                      </a:r>
                      <a:r>
                        <a:rPr lang="en-US" altLang="ko-KR" sz="800" dirty="0"/>
                        <a:t>/</a:t>
                      </a:r>
                      <a:r>
                        <a:rPr lang="en-US" altLang="ko-KR" sz="800" dirty="0" err="1"/>
                        <a:t>api</a:t>
                      </a:r>
                      <a:r>
                        <a:rPr lang="en-US" altLang="ko-KR" sz="800" dirty="0"/>
                        <a:t>/</a:t>
                      </a:r>
                      <a:r>
                        <a:rPr lang="en-US" altLang="ko-KR" sz="800" dirty="0" err="1"/>
                        <a:t>getContestList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740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lang="en-US" altLang="ko-KR" sz="800" b="1" u="none" dirty="0">
                          <a:latin typeface="원신한 Light"/>
                          <a:ea typeface="원신한 Light"/>
                        </a:rPr>
                        <a:t>Parameters</a:t>
                      </a:r>
                      <a:endParaRPr lang="ko-KR" sz="800" b="1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Key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type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 err="1">
                          <a:latin typeface="원신한 Light"/>
                          <a:ea typeface="원신한 Light"/>
                        </a:rPr>
                        <a:t>Desc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sample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9917101"/>
                  </a:ext>
                </a:extLst>
              </a:tr>
              <a:tr h="187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dirty="0"/>
                        <a:t>page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String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800" dirty="0"/>
                        <a:t>조회할 페이지 번호 </a:t>
                      </a:r>
                      <a:r>
                        <a:rPr lang="en-US" altLang="ko-KR" sz="800" dirty="0"/>
                        <a:t>(1</a:t>
                      </a:r>
                      <a:r>
                        <a:rPr lang="ko-KR" altLang="en-US" sz="800" dirty="0"/>
                        <a:t>부터 시작</a:t>
                      </a:r>
                      <a:r>
                        <a:rPr lang="en-US" altLang="ko-KR" sz="800" dirty="0"/>
                        <a:t>)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1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2509625"/>
                  </a:ext>
                </a:extLst>
              </a:tr>
              <a:tr h="187400">
                <a:tc gridSpan="5"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b="1" i="0" u="none" dirty="0">
                          <a:solidFill>
                            <a:srgbClr val="000000"/>
                          </a:solidFill>
                          <a:latin typeface="원신한 Light"/>
                          <a:ea typeface="원신한 Light"/>
                          <a:cs typeface="Arial"/>
                          <a:sym typeface="Arial"/>
                        </a:rPr>
                        <a:t>Response Data (</a:t>
                      </a:r>
                      <a:r>
                        <a:rPr lang="en-US" altLang="ko-KR" sz="800" b="1" i="0" u="none" dirty="0" err="1">
                          <a:solidFill>
                            <a:srgbClr val="000000"/>
                          </a:solidFill>
                          <a:latin typeface="원신한 Light"/>
                          <a:ea typeface="원신한 Light"/>
                          <a:cs typeface="Arial"/>
                          <a:sym typeface="Arial"/>
                        </a:rPr>
                        <a:t>Json</a:t>
                      </a:r>
                      <a:r>
                        <a:rPr lang="en-US" altLang="ko-KR" sz="800" b="1" i="0" u="none" dirty="0">
                          <a:solidFill>
                            <a:srgbClr val="000000"/>
                          </a:solidFill>
                          <a:latin typeface="원신한 Light"/>
                          <a:ea typeface="원신한 Light"/>
                          <a:cs typeface="Arial"/>
                          <a:sym typeface="Arial"/>
                        </a:rPr>
                        <a:t>)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rgbClr val="DDEAF6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74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key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r>
                        <a:rPr lang="en-US" altLang="ko-KR" sz="800" u="none">
                          <a:latin typeface="원신한 Light"/>
                          <a:ea typeface="원신한 Light"/>
                        </a:rPr>
                        <a:t>type</a:t>
                      </a:r>
                      <a:endParaRPr lang="ko-KR" sz="80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u="none">
                          <a:latin typeface="원신한 Light"/>
                          <a:ea typeface="원신한 Light"/>
                        </a:rPr>
                        <a:t>value</a:t>
                      </a:r>
                      <a:endParaRPr lang="ko-KR" altLang="en-US" sz="80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description</a:t>
                      </a:r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74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 err="1">
                          <a:latin typeface="원신한 Light"/>
                          <a:ea typeface="원신한 Light"/>
                        </a:rPr>
                        <a:t>res_code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u="none">
                          <a:latin typeface="원신한 Light"/>
                          <a:ea typeface="원신한 Light"/>
                        </a:rPr>
                        <a:t>string</a:t>
                      </a:r>
                      <a:endParaRPr lang="ko-KR" altLang="en-US" sz="80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0 /1</a:t>
                      </a:r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"1": </a:t>
                      </a:r>
                      <a:r>
                        <a:rPr lang="ko-KR" altLang="en-US" sz="800" dirty="0"/>
                        <a:t>성공</a:t>
                      </a:r>
                      <a:r>
                        <a:rPr lang="en-US" altLang="ko-KR" sz="800" dirty="0"/>
                        <a:t>, "0": </a:t>
                      </a:r>
                      <a:r>
                        <a:rPr lang="ko-KR" altLang="en-US" sz="800" dirty="0"/>
                        <a:t>실패</a:t>
                      </a: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6694696"/>
                  </a:ext>
                </a:extLst>
              </a:tr>
              <a:tr h="1874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 err="1">
                          <a:latin typeface="원신한 Light"/>
                          <a:ea typeface="원신한 Light"/>
                        </a:rPr>
                        <a:t>res_message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string</a:t>
                      </a:r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메시지</a:t>
                      </a: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"</a:t>
                      </a:r>
                      <a:r>
                        <a:rPr lang="ko-KR" altLang="en-US" sz="800" dirty="0"/>
                        <a:t>대회 목록</a:t>
                      </a:r>
                      <a:r>
                        <a:rPr lang="en-US" altLang="ko-KR" sz="800" dirty="0"/>
                        <a:t>" </a:t>
                      </a:r>
                      <a:r>
                        <a:rPr lang="ko-KR" altLang="en-US" sz="800" dirty="0"/>
                        <a:t>또는 </a:t>
                      </a:r>
                      <a:r>
                        <a:rPr lang="en-US" altLang="ko-KR" sz="800" dirty="0"/>
                        <a:t>"</a:t>
                      </a:r>
                      <a:r>
                        <a:rPr lang="ko-KR" altLang="en-US" sz="800" dirty="0"/>
                        <a:t>대회 목록을 찾을 수 없습니다</a:t>
                      </a:r>
                      <a:r>
                        <a:rPr lang="en-US" altLang="ko-KR" sz="800" dirty="0"/>
                        <a:t>"</a:t>
                      </a:r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1847828"/>
                  </a:ext>
                </a:extLst>
              </a:tr>
              <a:tr h="1874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 err="1">
                          <a:latin typeface="원신한 Light"/>
                          <a:ea typeface="원신한 Light"/>
                        </a:rPr>
                        <a:t>res_data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object</a:t>
                      </a:r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결과 데이터</a:t>
                      </a: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3789635"/>
                  </a:ext>
                </a:extLst>
              </a:tr>
              <a:tr h="1874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dirty="0" err="1"/>
                        <a:t>contest_list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array</a:t>
                      </a:r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콘테스트 목록</a:t>
                      </a: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4976978"/>
                  </a:ext>
                </a:extLst>
              </a:tr>
              <a:tr h="1874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dirty="0" err="1"/>
                        <a:t>has_more_page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string</a:t>
                      </a:r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"true" </a:t>
                      </a:r>
                      <a:r>
                        <a:rPr lang="ko-KR" altLang="en-US" sz="800" dirty="0"/>
                        <a:t>또는 </a:t>
                      </a:r>
                      <a:r>
                        <a:rPr lang="en-US" altLang="ko-KR" sz="800" dirty="0"/>
                        <a:t>"false"</a:t>
                      </a:r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6965391"/>
                  </a:ext>
                </a:extLst>
              </a:tr>
              <a:tr h="1465051">
                <a:tc gridSpan="5">
                  <a:txBody>
                    <a:bodyPr/>
                    <a:lstStyle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/>
                        <a:t>[sample </a:t>
                      </a:r>
                      <a:r>
                        <a:rPr lang="en-US" altLang="ko-KR" sz="800" u="none" dirty="0" err="1"/>
                        <a:t>json</a:t>
                      </a:r>
                      <a:r>
                        <a:rPr lang="en-US" altLang="ko-KR" sz="800" u="none" dirty="0"/>
                        <a:t>]</a:t>
                      </a:r>
                    </a:p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/>
                        <a:t>-</a:t>
                      </a:r>
                      <a:r>
                        <a:rPr lang="ko-KR" altLang="en-US" sz="800" u="none" dirty="0"/>
                        <a:t>성공</a:t>
                      </a:r>
                      <a:endParaRPr lang="en-US" altLang="ko-KR" sz="800" u="none" dirty="0"/>
                    </a:p>
                    <a:p>
                      <a:r>
                        <a:rPr lang="en-GB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r>
                        <a:rPr lang="en-GB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"</a:t>
                      </a:r>
                      <a:r>
                        <a:rPr lang="en-GB" altLang="ko-KR" sz="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res_code</a:t>
                      </a:r>
                      <a:r>
                        <a:rPr lang="en-GB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": "1",</a:t>
                      </a:r>
                    </a:p>
                    <a:p>
                      <a:r>
                        <a:rPr lang="en-GB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"</a:t>
                      </a:r>
                      <a:r>
                        <a:rPr lang="en-GB" altLang="ko-KR" sz="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res_message</a:t>
                      </a:r>
                      <a:r>
                        <a:rPr lang="en-GB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": "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대회 목록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",</a:t>
                      </a:r>
                    </a:p>
                    <a:p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"</a:t>
                      </a:r>
                      <a:r>
                        <a:rPr lang="en-GB" altLang="ko-KR" sz="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res_data</a:t>
                      </a:r>
                      <a:r>
                        <a:rPr lang="en-GB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": {</a:t>
                      </a:r>
                    </a:p>
                    <a:p>
                      <a:r>
                        <a:rPr lang="en-GB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"</a:t>
                      </a:r>
                      <a:r>
                        <a:rPr lang="en-GB" altLang="ko-KR" sz="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contest_list</a:t>
                      </a:r>
                      <a:r>
                        <a:rPr lang="en-GB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": [</a:t>
                      </a:r>
                    </a:p>
                    <a:p>
                      <a:r>
                        <a:rPr lang="en-GB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{</a:t>
                      </a:r>
                    </a:p>
                    <a:p>
                      <a:r>
                        <a:rPr lang="en-GB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"</a:t>
                      </a:r>
                      <a:r>
                        <a:rPr lang="en-GB" altLang="ko-KR" sz="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contest_id</a:t>
                      </a:r>
                      <a:r>
                        <a:rPr lang="en-GB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": "C1001",</a:t>
                      </a:r>
                    </a:p>
                    <a:p>
                      <a:r>
                        <a:rPr lang="en-GB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"title": "7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월 </a:t>
                      </a:r>
                      <a:r>
                        <a:rPr lang="en-GB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K-POP 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콘테스트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",</a:t>
                      </a:r>
                    </a:p>
                    <a:p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"</a:t>
                      </a:r>
                      <a:r>
                        <a:rPr lang="en-GB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status": "open",</a:t>
                      </a:r>
                    </a:p>
                    <a:p>
                      <a:r>
                        <a:rPr lang="en-GB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"</a:t>
                      </a:r>
                      <a:r>
                        <a:rPr lang="en-GB" altLang="ko-KR" sz="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status_label</a:t>
                      </a:r>
                      <a:r>
                        <a:rPr lang="en-GB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": "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참가 가능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</a:p>
                    <a:p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},</a:t>
                      </a:r>
                    </a:p>
                    <a:p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{</a:t>
                      </a:r>
                    </a:p>
                    <a:p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"</a:t>
                      </a:r>
                      <a:r>
                        <a:rPr lang="en-GB" altLang="ko-KR" sz="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contest_id</a:t>
                      </a:r>
                      <a:r>
                        <a:rPr lang="en-GB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": "C1002",</a:t>
                      </a:r>
                    </a:p>
                    <a:p>
                      <a:r>
                        <a:rPr lang="en-GB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"title": "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댄스 배틀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",</a:t>
                      </a:r>
                    </a:p>
                    <a:p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"</a:t>
                      </a:r>
                      <a:r>
                        <a:rPr lang="en-GB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status": "closed",</a:t>
                      </a:r>
                    </a:p>
                    <a:p>
                      <a:r>
                        <a:rPr lang="en-GB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"</a:t>
                      </a:r>
                      <a:r>
                        <a:rPr lang="en-GB" altLang="ko-KR" sz="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status_label</a:t>
                      </a:r>
                      <a:r>
                        <a:rPr lang="en-GB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": "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종료됨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</a:p>
                    <a:p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}</a:t>
                      </a:r>
                    </a:p>
                    <a:p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],</a:t>
                      </a:r>
                    </a:p>
                    <a:p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"</a:t>
                      </a:r>
                      <a:r>
                        <a:rPr lang="en-GB" altLang="ko-KR" sz="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has_more_page</a:t>
                      </a:r>
                      <a:r>
                        <a:rPr lang="en-GB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": "true"</a:t>
                      </a:r>
                    </a:p>
                    <a:p>
                      <a:r>
                        <a:rPr lang="en-GB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}</a:t>
                      </a:r>
                    </a:p>
                    <a:p>
                      <a:r>
                        <a:rPr lang="en-GB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en-GB" altLang="ko-KR" sz="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GB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실패</a:t>
                      </a:r>
                      <a:endParaRPr lang="en-GB" altLang="ko-KR" sz="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GB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r>
                        <a:rPr lang="en-GB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"</a:t>
                      </a:r>
                      <a:r>
                        <a:rPr lang="en-GB" altLang="ko-KR" sz="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res_code</a:t>
                      </a:r>
                      <a:r>
                        <a:rPr lang="en-GB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": "0",</a:t>
                      </a:r>
                    </a:p>
                    <a:p>
                      <a:r>
                        <a:rPr lang="en-GB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"</a:t>
                      </a:r>
                      <a:r>
                        <a:rPr lang="en-GB" altLang="ko-KR" sz="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res_message</a:t>
                      </a:r>
                      <a:r>
                        <a:rPr lang="en-GB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": "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대회 목록을 찾을 수 없습니다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</a:p>
                    <a:p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ko-KR" altLang="ko-KR" sz="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356" marR="45356" marT="36275" marB="362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94372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F82D6196-ED42-A619-CF1C-A47D6CCC8E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1384273"/>
              </p:ext>
            </p:extLst>
          </p:nvPr>
        </p:nvGraphicFramePr>
        <p:xfrm>
          <a:off x="2054056" y="50685"/>
          <a:ext cx="7146311" cy="3717622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2988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14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39333">
                  <a:extLst>
                    <a:ext uri="{9D8B030D-6E8A-4147-A177-3AD203B41FA5}">
                      <a16:colId xmlns:a16="http://schemas.microsoft.com/office/drawing/2014/main" val="2940779387"/>
                    </a:ext>
                  </a:extLst>
                </a:gridCol>
                <a:gridCol w="1958348">
                  <a:extLst>
                    <a:ext uri="{9D8B030D-6E8A-4147-A177-3AD203B41FA5}">
                      <a16:colId xmlns:a16="http://schemas.microsoft.com/office/drawing/2014/main" val="760462070"/>
                    </a:ext>
                  </a:extLst>
                </a:gridCol>
                <a:gridCol w="1958348">
                  <a:extLst>
                    <a:ext uri="{9D8B030D-6E8A-4147-A177-3AD203B41FA5}">
                      <a16:colId xmlns:a16="http://schemas.microsoft.com/office/drawing/2014/main" val="807737824"/>
                    </a:ext>
                  </a:extLst>
                </a:gridCol>
              </a:tblGrid>
              <a:tr h="1874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800" b="1" i="0" u="none" dirty="0">
                          <a:solidFill>
                            <a:srgbClr val="000000"/>
                          </a:solidFill>
                          <a:latin typeface="원신한 Light"/>
                          <a:ea typeface="원신한 Light"/>
                          <a:cs typeface="Arial"/>
                          <a:sym typeface="Arial"/>
                        </a:rPr>
                        <a:t>메서드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AF6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dirty="0" err="1"/>
                        <a:t>deleteContest</a:t>
                      </a:r>
                      <a:r>
                        <a:rPr lang="en-US" altLang="ko-KR" sz="800" dirty="0"/>
                        <a:t> 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80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lang="ko-KR" altLang="en-US" sz="800" b="1" u="none" dirty="0">
                          <a:latin typeface="원신한 Light"/>
                          <a:ea typeface="원신한 Light"/>
                        </a:rPr>
                        <a:t>기능</a:t>
                      </a:r>
                      <a:endParaRPr lang="ko-KR" altLang="ko-KR" sz="800" b="1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AF6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800" dirty="0"/>
                        <a:t>콘테스트 삭제</a:t>
                      </a:r>
                      <a:endParaRPr lang="en-US" alt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7404358"/>
                  </a:ext>
                </a:extLst>
              </a:tr>
              <a:tr h="1874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b="1" u="none" dirty="0" err="1">
                          <a:latin typeface="원신한 Light"/>
                          <a:ea typeface="원신한 Light"/>
                        </a:rPr>
                        <a:t>url</a:t>
                      </a:r>
                      <a:endParaRPr lang="ko-KR" sz="800" b="1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rgbClr val="DDEAF6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https:// …. </a:t>
                      </a:r>
                      <a:r>
                        <a:rPr lang="en-US" altLang="ko-KR" sz="800" dirty="0"/>
                        <a:t>/</a:t>
                      </a:r>
                      <a:r>
                        <a:rPr lang="en-US" altLang="ko-KR" sz="800" dirty="0" err="1"/>
                        <a:t>api</a:t>
                      </a:r>
                      <a:r>
                        <a:rPr lang="en-US" altLang="ko-KR" sz="800" dirty="0"/>
                        <a:t>/</a:t>
                      </a:r>
                      <a:r>
                        <a:rPr lang="en-US" altLang="ko-KR" sz="800" dirty="0" err="1"/>
                        <a:t>deleteContest</a:t>
                      </a:r>
                      <a:r>
                        <a:rPr lang="en-US" altLang="ko-KR" sz="800" dirty="0"/>
                        <a:t> 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740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lang="en-US" altLang="ko-KR" sz="800" b="1" u="none" dirty="0">
                          <a:latin typeface="원신한 Light"/>
                          <a:ea typeface="원신한 Light"/>
                        </a:rPr>
                        <a:t>Parameters</a:t>
                      </a:r>
                      <a:endParaRPr lang="ko-KR" sz="800" b="1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Key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type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 err="1">
                          <a:latin typeface="원신한 Light"/>
                          <a:ea typeface="원신한 Light"/>
                        </a:rPr>
                        <a:t>Desc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sample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9917101"/>
                  </a:ext>
                </a:extLst>
              </a:tr>
              <a:tr h="187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dirty="0" err="1"/>
                        <a:t>contestId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String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800" dirty="0"/>
                        <a:t>콘테스트 </a:t>
                      </a:r>
                      <a:r>
                        <a:rPr lang="en-US" altLang="ko-KR" sz="800" dirty="0"/>
                        <a:t>ID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123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2509625"/>
                  </a:ext>
                </a:extLst>
              </a:tr>
              <a:tr h="187400">
                <a:tc gridSpan="5"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b="1" i="0" u="none" dirty="0">
                          <a:solidFill>
                            <a:srgbClr val="000000"/>
                          </a:solidFill>
                          <a:latin typeface="원신한 Light"/>
                          <a:ea typeface="원신한 Light"/>
                          <a:cs typeface="Arial"/>
                          <a:sym typeface="Arial"/>
                        </a:rPr>
                        <a:t>Response Data (</a:t>
                      </a:r>
                      <a:r>
                        <a:rPr lang="en-US" altLang="ko-KR" sz="800" b="1" i="0" u="none" dirty="0" err="1">
                          <a:solidFill>
                            <a:srgbClr val="000000"/>
                          </a:solidFill>
                          <a:latin typeface="원신한 Light"/>
                          <a:ea typeface="원신한 Light"/>
                          <a:cs typeface="Arial"/>
                          <a:sym typeface="Arial"/>
                        </a:rPr>
                        <a:t>Json</a:t>
                      </a:r>
                      <a:r>
                        <a:rPr lang="en-US" altLang="ko-KR" sz="800" b="1" i="0" u="none" dirty="0">
                          <a:solidFill>
                            <a:srgbClr val="000000"/>
                          </a:solidFill>
                          <a:latin typeface="원신한 Light"/>
                          <a:ea typeface="원신한 Light"/>
                          <a:cs typeface="Arial"/>
                          <a:sym typeface="Arial"/>
                        </a:rPr>
                        <a:t>)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rgbClr val="DDEAF6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74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key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r>
                        <a:rPr lang="en-US" altLang="ko-KR" sz="800" u="none">
                          <a:latin typeface="원신한 Light"/>
                          <a:ea typeface="원신한 Light"/>
                        </a:rPr>
                        <a:t>type</a:t>
                      </a:r>
                      <a:endParaRPr lang="ko-KR" sz="80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u="none">
                          <a:latin typeface="원신한 Light"/>
                          <a:ea typeface="원신한 Light"/>
                        </a:rPr>
                        <a:t>value</a:t>
                      </a:r>
                      <a:endParaRPr lang="ko-KR" altLang="en-US" sz="80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description</a:t>
                      </a:r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74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 err="1">
                          <a:latin typeface="원신한 Light"/>
                          <a:ea typeface="원신한 Light"/>
                        </a:rPr>
                        <a:t>res_code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u="none">
                          <a:latin typeface="원신한 Light"/>
                          <a:ea typeface="원신한 Light"/>
                        </a:rPr>
                        <a:t>string</a:t>
                      </a:r>
                      <a:endParaRPr lang="ko-KR" altLang="en-US" sz="80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0 /1</a:t>
                      </a:r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"1": </a:t>
                      </a:r>
                      <a:r>
                        <a:rPr lang="ko-KR" altLang="en-US" sz="800" dirty="0"/>
                        <a:t>성공</a:t>
                      </a:r>
                      <a:r>
                        <a:rPr lang="en-US" altLang="ko-KR" sz="800" dirty="0"/>
                        <a:t>, "0": </a:t>
                      </a:r>
                      <a:r>
                        <a:rPr lang="ko-KR" altLang="en-US" sz="800" dirty="0"/>
                        <a:t>실패</a:t>
                      </a: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6694696"/>
                  </a:ext>
                </a:extLst>
              </a:tr>
              <a:tr h="1874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 err="1">
                          <a:latin typeface="원신한 Light"/>
                          <a:ea typeface="원신한 Light"/>
                        </a:rPr>
                        <a:t>res_message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string</a:t>
                      </a:r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메시지</a:t>
                      </a: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"</a:t>
                      </a:r>
                      <a:r>
                        <a:rPr lang="ko-KR" altLang="en-US" sz="800" dirty="0"/>
                        <a:t>콘테스트가 삭제되었습니다</a:t>
                      </a:r>
                      <a:r>
                        <a:rPr lang="en-US" altLang="ko-KR" sz="800" dirty="0"/>
                        <a:t>" </a:t>
                      </a:r>
                      <a:r>
                        <a:rPr lang="ko-KR" altLang="en-US" sz="800" dirty="0"/>
                        <a:t>또는 </a:t>
                      </a:r>
                      <a:r>
                        <a:rPr lang="en-US" altLang="ko-KR" sz="800" dirty="0"/>
                        <a:t>"</a:t>
                      </a:r>
                      <a:r>
                        <a:rPr lang="ko-KR" altLang="en-US" sz="800" dirty="0"/>
                        <a:t>콘테스트 삭제에 실패했습니다</a:t>
                      </a:r>
                      <a:r>
                        <a:rPr lang="en-US" altLang="ko-KR" sz="800" dirty="0"/>
                        <a:t>"</a:t>
                      </a:r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1847828"/>
                  </a:ext>
                </a:extLst>
              </a:tr>
              <a:tr h="1874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 err="1">
                          <a:latin typeface="원신한 Light"/>
                          <a:ea typeface="원신한 Light"/>
                        </a:rPr>
                        <a:t>res_data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object</a:t>
                      </a:r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{} </a:t>
                      </a:r>
                      <a:r>
                        <a:rPr lang="ko-KR" altLang="en-US" sz="800" dirty="0"/>
                        <a:t>빈 객체</a:t>
                      </a: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3789635"/>
                  </a:ext>
                </a:extLst>
              </a:tr>
              <a:tr h="1465051">
                <a:tc gridSpan="5">
                  <a:txBody>
                    <a:bodyPr/>
                    <a:lstStyle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/>
                        <a:t>[sample </a:t>
                      </a:r>
                      <a:r>
                        <a:rPr lang="en-US" altLang="ko-KR" sz="800" u="none" dirty="0" err="1"/>
                        <a:t>json</a:t>
                      </a:r>
                      <a:r>
                        <a:rPr lang="en-US" altLang="ko-KR" sz="800" u="none" dirty="0"/>
                        <a:t>]</a:t>
                      </a:r>
                    </a:p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/>
                        <a:t>-</a:t>
                      </a:r>
                      <a:r>
                        <a:rPr lang="ko-KR" altLang="en-US" sz="800" u="none" dirty="0"/>
                        <a:t>성공</a:t>
                      </a:r>
                      <a:endParaRPr lang="en-US" altLang="ko-KR" sz="800" u="none" dirty="0"/>
                    </a:p>
                    <a:p>
                      <a:r>
                        <a:rPr lang="en-GB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r>
                        <a:rPr lang="en-GB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"</a:t>
                      </a:r>
                      <a:r>
                        <a:rPr lang="en-GB" altLang="ko-KR" sz="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res_code</a:t>
                      </a:r>
                      <a:r>
                        <a:rPr lang="en-GB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": "1",</a:t>
                      </a:r>
                    </a:p>
                    <a:p>
                      <a:r>
                        <a:rPr lang="en-GB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"</a:t>
                      </a:r>
                      <a:r>
                        <a:rPr lang="en-GB" altLang="ko-KR" sz="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res_message</a:t>
                      </a:r>
                      <a:r>
                        <a:rPr lang="en-GB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": "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콘테스트가 삭제되었습니다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",</a:t>
                      </a:r>
                    </a:p>
                    <a:p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"</a:t>
                      </a:r>
                      <a:r>
                        <a:rPr lang="en-GB" altLang="ko-KR" sz="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res_data</a:t>
                      </a:r>
                      <a:r>
                        <a:rPr lang="en-GB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": {}</a:t>
                      </a:r>
                    </a:p>
                    <a:p>
                      <a:r>
                        <a:rPr lang="en-GB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r>
                        <a:rPr lang="en-GB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실패</a:t>
                      </a:r>
                      <a:endParaRPr lang="en-GB" altLang="ko-KR" sz="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GB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r>
                        <a:rPr lang="en-GB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"</a:t>
                      </a:r>
                      <a:r>
                        <a:rPr lang="en-GB" altLang="ko-KR" sz="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res_code</a:t>
                      </a:r>
                      <a:r>
                        <a:rPr lang="en-GB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": "0",</a:t>
                      </a:r>
                    </a:p>
                    <a:p>
                      <a:r>
                        <a:rPr lang="en-GB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"</a:t>
                      </a:r>
                      <a:r>
                        <a:rPr lang="en-GB" altLang="ko-KR" sz="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res_message</a:t>
                      </a:r>
                      <a:r>
                        <a:rPr lang="en-GB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": "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콘테스트 삭제에 실패했습니다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</a:p>
                    <a:p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ko-KR" altLang="ko-KR" sz="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356" marR="45356" marT="36275" marB="362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90400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9DE47AC6-08D8-8473-0CF8-68305585ED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0663247"/>
              </p:ext>
            </p:extLst>
          </p:nvPr>
        </p:nvGraphicFramePr>
        <p:xfrm>
          <a:off x="2054056" y="50685"/>
          <a:ext cx="7146311" cy="3839542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2988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14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39333">
                  <a:extLst>
                    <a:ext uri="{9D8B030D-6E8A-4147-A177-3AD203B41FA5}">
                      <a16:colId xmlns:a16="http://schemas.microsoft.com/office/drawing/2014/main" val="2940779387"/>
                    </a:ext>
                  </a:extLst>
                </a:gridCol>
                <a:gridCol w="1958348">
                  <a:extLst>
                    <a:ext uri="{9D8B030D-6E8A-4147-A177-3AD203B41FA5}">
                      <a16:colId xmlns:a16="http://schemas.microsoft.com/office/drawing/2014/main" val="760462070"/>
                    </a:ext>
                  </a:extLst>
                </a:gridCol>
                <a:gridCol w="1958348">
                  <a:extLst>
                    <a:ext uri="{9D8B030D-6E8A-4147-A177-3AD203B41FA5}">
                      <a16:colId xmlns:a16="http://schemas.microsoft.com/office/drawing/2014/main" val="807737824"/>
                    </a:ext>
                  </a:extLst>
                </a:gridCol>
              </a:tblGrid>
              <a:tr h="1874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800" b="1" i="0" u="none" dirty="0">
                          <a:solidFill>
                            <a:srgbClr val="000000"/>
                          </a:solidFill>
                          <a:latin typeface="원신한 Light"/>
                          <a:ea typeface="원신한 Light"/>
                          <a:cs typeface="Arial"/>
                          <a:sym typeface="Arial"/>
                        </a:rPr>
                        <a:t>메서드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AF6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dirty="0" err="1"/>
                        <a:t>deleteContestant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80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lang="ko-KR" altLang="en-US" sz="800" b="1" u="none" dirty="0">
                          <a:latin typeface="원신한 Light"/>
                          <a:ea typeface="원신한 Light"/>
                        </a:rPr>
                        <a:t>기능</a:t>
                      </a:r>
                      <a:endParaRPr lang="ko-KR" altLang="ko-KR" sz="800" b="1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AF6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800" dirty="0"/>
                        <a:t>참가자 삭제</a:t>
                      </a:r>
                      <a:endParaRPr lang="en-US" alt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7404358"/>
                  </a:ext>
                </a:extLst>
              </a:tr>
              <a:tr h="1874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b="1" u="none" dirty="0" err="1">
                          <a:latin typeface="원신한 Light"/>
                          <a:ea typeface="원신한 Light"/>
                        </a:rPr>
                        <a:t>url</a:t>
                      </a:r>
                      <a:endParaRPr lang="ko-KR" sz="800" b="1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rgbClr val="DDEAF6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https:// …. </a:t>
                      </a:r>
                      <a:r>
                        <a:rPr lang="en-US" altLang="ko-KR" sz="800" dirty="0"/>
                        <a:t>/</a:t>
                      </a:r>
                      <a:r>
                        <a:rPr lang="en-US" altLang="ko-KR" sz="800" dirty="0" err="1"/>
                        <a:t>api</a:t>
                      </a:r>
                      <a:r>
                        <a:rPr lang="en-US" altLang="ko-KR" sz="800" dirty="0"/>
                        <a:t>/</a:t>
                      </a:r>
                      <a:r>
                        <a:rPr lang="en-US" altLang="ko-KR" sz="800" dirty="0" err="1"/>
                        <a:t>deleteContestant</a:t>
                      </a:r>
                      <a:r>
                        <a:rPr lang="en-US" altLang="ko-KR" sz="800" dirty="0"/>
                        <a:t> 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740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lang="en-US" altLang="ko-KR" sz="800" b="1" u="none" dirty="0">
                          <a:latin typeface="원신한 Light"/>
                          <a:ea typeface="원신한 Light"/>
                        </a:rPr>
                        <a:t>Parameters</a:t>
                      </a:r>
                      <a:endParaRPr lang="ko-KR" sz="800" b="1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Key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type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 err="1">
                          <a:latin typeface="원신한 Light"/>
                          <a:ea typeface="원신한 Light"/>
                        </a:rPr>
                        <a:t>Desc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sample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9917101"/>
                  </a:ext>
                </a:extLst>
              </a:tr>
              <a:tr h="187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dirty="0" err="1"/>
                        <a:t>contestantId</a:t>
                      </a:r>
                      <a:r>
                        <a:rPr lang="en-US" altLang="ko-KR" sz="800" dirty="0"/>
                        <a:t> 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String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800" dirty="0"/>
                        <a:t>콘테스트 </a:t>
                      </a:r>
                      <a:r>
                        <a:rPr lang="en-US" altLang="ko-KR" sz="800" dirty="0"/>
                        <a:t>ID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123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2509625"/>
                  </a:ext>
                </a:extLst>
              </a:tr>
              <a:tr h="187400">
                <a:tc gridSpan="5"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b="1" i="0" u="none" dirty="0">
                          <a:solidFill>
                            <a:srgbClr val="000000"/>
                          </a:solidFill>
                          <a:latin typeface="원신한 Light"/>
                          <a:ea typeface="원신한 Light"/>
                          <a:cs typeface="Arial"/>
                          <a:sym typeface="Arial"/>
                        </a:rPr>
                        <a:t>Response Data (</a:t>
                      </a:r>
                      <a:r>
                        <a:rPr lang="en-US" altLang="ko-KR" sz="800" b="1" i="0" u="none" dirty="0" err="1">
                          <a:solidFill>
                            <a:srgbClr val="000000"/>
                          </a:solidFill>
                          <a:latin typeface="원신한 Light"/>
                          <a:ea typeface="원신한 Light"/>
                          <a:cs typeface="Arial"/>
                          <a:sym typeface="Arial"/>
                        </a:rPr>
                        <a:t>Json</a:t>
                      </a:r>
                      <a:r>
                        <a:rPr lang="en-US" altLang="ko-KR" sz="800" b="1" i="0" u="none" dirty="0">
                          <a:solidFill>
                            <a:srgbClr val="000000"/>
                          </a:solidFill>
                          <a:latin typeface="원신한 Light"/>
                          <a:ea typeface="원신한 Light"/>
                          <a:cs typeface="Arial"/>
                          <a:sym typeface="Arial"/>
                        </a:rPr>
                        <a:t>)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rgbClr val="DDEAF6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74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key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r>
                        <a:rPr lang="en-US" altLang="ko-KR" sz="800" u="none">
                          <a:latin typeface="원신한 Light"/>
                          <a:ea typeface="원신한 Light"/>
                        </a:rPr>
                        <a:t>type</a:t>
                      </a:r>
                      <a:endParaRPr lang="ko-KR" sz="80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u="none">
                          <a:latin typeface="원신한 Light"/>
                          <a:ea typeface="원신한 Light"/>
                        </a:rPr>
                        <a:t>value</a:t>
                      </a:r>
                      <a:endParaRPr lang="ko-KR" altLang="en-US" sz="80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description</a:t>
                      </a:r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74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 err="1">
                          <a:latin typeface="원신한 Light"/>
                          <a:ea typeface="원신한 Light"/>
                        </a:rPr>
                        <a:t>res_code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u="none">
                          <a:latin typeface="원신한 Light"/>
                          <a:ea typeface="원신한 Light"/>
                        </a:rPr>
                        <a:t>string</a:t>
                      </a:r>
                      <a:endParaRPr lang="ko-KR" altLang="en-US" sz="80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0 /1</a:t>
                      </a:r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"1": </a:t>
                      </a:r>
                      <a:r>
                        <a:rPr lang="ko-KR" altLang="en-US" sz="800" dirty="0"/>
                        <a:t>성공</a:t>
                      </a:r>
                      <a:r>
                        <a:rPr lang="en-US" altLang="ko-KR" sz="800" dirty="0"/>
                        <a:t>, "0": </a:t>
                      </a:r>
                      <a:r>
                        <a:rPr lang="ko-KR" altLang="en-US" sz="800" dirty="0"/>
                        <a:t>실패</a:t>
                      </a: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6694696"/>
                  </a:ext>
                </a:extLst>
              </a:tr>
              <a:tr h="1874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 err="1">
                          <a:latin typeface="원신한 Light"/>
                          <a:ea typeface="원신한 Light"/>
                        </a:rPr>
                        <a:t>res_message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string</a:t>
                      </a:r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메시지</a:t>
                      </a: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"</a:t>
                      </a:r>
                      <a:r>
                        <a:rPr lang="ko-KR" altLang="en-US" sz="800" dirty="0"/>
                        <a:t>참가자가 삭제되었습니다</a:t>
                      </a:r>
                      <a:r>
                        <a:rPr lang="en-US" altLang="ko-KR" sz="800" dirty="0"/>
                        <a:t>" </a:t>
                      </a:r>
                      <a:r>
                        <a:rPr lang="ko-KR" altLang="en-US" sz="800" dirty="0"/>
                        <a:t>또는 </a:t>
                      </a:r>
                      <a:r>
                        <a:rPr lang="en-US" altLang="ko-KR" sz="800" dirty="0"/>
                        <a:t>"</a:t>
                      </a:r>
                      <a:r>
                        <a:rPr lang="ko-KR" altLang="en-US" sz="800" dirty="0"/>
                        <a:t>참가자 삭제에 실패했습니다</a:t>
                      </a:r>
                      <a:r>
                        <a:rPr lang="en-US" altLang="ko-KR" sz="800" dirty="0"/>
                        <a:t>"</a:t>
                      </a:r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1847828"/>
                  </a:ext>
                </a:extLst>
              </a:tr>
              <a:tr h="1874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 err="1">
                          <a:latin typeface="원신한 Light"/>
                          <a:ea typeface="원신한 Light"/>
                        </a:rPr>
                        <a:t>res_data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object</a:t>
                      </a:r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{} </a:t>
                      </a:r>
                      <a:r>
                        <a:rPr lang="ko-KR" altLang="en-US" sz="800" dirty="0"/>
                        <a:t>빈 객체</a:t>
                      </a: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3789635"/>
                  </a:ext>
                </a:extLst>
              </a:tr>
              <a:tr h="1465051">
                <a:tc gridSpan="5">
                  <a:txBody>
                    <a:bodyPr/>
                    <a:lstStyle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/>
                        <a:t>[sample </a:t>
                      </a:r>
                      <a:r>
                        <a:rPr lang="en-US" altLang="ko-KR" sz="800" u="none" dirty="0" err="1"/>
                        <a:t>json</a:t>
                      </a:r>
                      <a:r>
                        <a:rPr lang="en-US" altLang="ko-KR" sz="800" u="none" dirty="0"/>
                        <a:t>]</a:t>
                      </a:r>
                    </a:p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/>
                        <a:t>-</a:t>
                      </a:r>
                      <a:r>
                        <a:rPr lang="ko-KR" altLang="en-US" sz="800" u="none" dirty="0"/>
                        <a:t>성공</a:t>
                      </a:r>
                      <a:endParaRPr lang="en-US" altLang="ko-KR" sz="800" u="none" dirty="0"/>
                    </a:p>
                    <a:p>
                      <a:r>
                        <a:rPr lang="en-GB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r>
                        <a:rPr lang="en-GB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"</a:t>
                      </a:r>
                      <a:r>
                        <a:rPr lang="en-GB" altLang="ko-KR" sz="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res_code</a:t>
                      </a:r>
                      <a:r>
                        <a:rPr lang="en-GB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": "1",</a:t>
                      </a:r>
                    </a:p>
                    <a:p>
                      <a:r>
                        <a:rPr lang="en-GB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"</a:t>
                      </a:r>
                      <a:r>
                        <a:rPr lang="en-GB" altLang="ko-KR" sz="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res_message</a:t>
                      </a:r>
                      <a:r>
                        <a:rPr lang="en-GB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": "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참가자가 삭제되었습니다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",</a:t>
                      </a:r>
                    </a:p>
                    <a:p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"</a:t>
                      </a:r>
                      <a:r>
                        <a:rPr lang="en-GB" altLang="ko-KR" sz="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res_data</a:t>
                      </a:r>
                      <a:r>
                        <a:rPr lang="en-GB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": {}</a:t>
                      </a:r>
                    </a:p>
                    <a:p>
                      <a:r>
                        <a:rPr lang="en-GB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en-GB" altLang="ko-KR" sz="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GB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실패</a:t>
                      </a:r>
                      <a:endParaRPr lang="en-GB" altLang="ko-KR" sz="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GB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r>
                        <a:rPr lang="en-GB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"</a:t>
                      </a:r>
                      <a:r>
                        <a:rPr lang="en-GB" altLang="ko-KR" sz="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res_code</a:t>
                      </a:r>
                      <a:r>
                        <a:rPr lang="en-GB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": "0",</a:t>
                      </a:r>
                    </a:p>
                    <a:p>
                      <a:r>
                        <a:rPr lang="en-GB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"</a:t>
                      </a:r>
                      <a:r>
                        <a:rPr lang="en-GB" altLang="ko-KR" sz="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res_message</a:t>
                      </a:r>
                      <a:r>
                        <a:rPr lang="en-GB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": "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참가자 삭제에 실패했습니다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</a:p>
                    <a:p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ko-KR" altLang="ko-KR" sz="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356" marR="45356" marT="36275" marB="362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46187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123981CA-BAA0-0344-0192-1FEB6708CA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5217288"/>
              </p:ext>
            </p:extLst>
          </p:nvPr>
        </p:nvGraphicFramePr>
        <p:xfrm>
          <a:off x="2054056" y="50685"/>
          <a:ext cx="7146311" cy="3717622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2988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14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39333">
                  <a:extLst>
                    <a:ext uri="{9D8B030D-6E8A-4147-A177-3AD203B41FA5}">
                      <a16:colId xmlns:a16="http://schemas.microsoft.com/office/drawing/2014/main" val="2940779387"/>
                    </a:ext>
                  </a:extLst>
                </a:gridCol>
                <a:gridCol w="1958348">
                  <a:extLst>
                    <a:ext uri="{9D8B030D-6E8A-4147-A177-3AD203B41FA5}">
                      <a16:colId xmlns:a16="http://schemas.microsoft.com/office/drawing/2014/main" val="760462070"/>
                    </a:ext>
                  </a:extLst>
                </a:gridCol>
                <a:gridCol w="1958348">
                  <a:extLst>
                    <a:ext uri="{9D8B030D-6E8A-4147-A177-3AD203B41FA5}">
                      <a16:colId xmlns:a16="http://schemas.microsoft.com/office/drawing/2014/main" val="807737824"/>
                    </a:ext>
                  </a:extLst>
                </a:gridCol>
              </a:tblGrid>
              <a:tr h="1874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800" b="1" i="0" u="none" dirty="0">
                          <a:solidFill>
                            <a:srgbClr val="000000"/>
                          </a:solidFill>
                          <a:latin typeface="원신한 Light"/>
                          <a:ea typeface="원신한 Light"/>
                          <a:cs typeface="Arial"/>
                          <a:sym typeface="Arial"/>
                        </a:rPr>
                        <a:t>메서드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AF6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dirty="0" err="1"/>
                        <a:t>deleteNotice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80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lang="ko-KR" altLang="en-US" sz="800" b="1" u="none" dirty="0">
                          <a:latin typeface="원신한 Light"/>
                          <a:ea typeface="원신한 Light"/>
                        </a:rPr>
                        <a:t>기능</a:t>
                      </a:r>
                      <a:endParaRPr lang="ko-KR" altLang="ko-KR" sz="800" b="1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AF6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800" dirty="0"/>
                        <a:t>공지사항 삭제 처리 </a:t>
                      </a:r>
                      <a:r>
                        <a:rPr lang="en-US" altLang="ko-KR" sz="800" dirty="0"/>
                        <a:t>(status</a:t>
                      </a:r>
                      <a:r>
                        <a:rPr lang="ko-KR" altLang="en-US" sz="800" dirty="0"/>
                        <a:t>를 </a:t>
                      </a:r>
                      <a:r>
                        <a:rPr lang="en-US" altLang="ko-KR" sz="800" dirty="0"/>
                        <a:t>'</a:t>
                      </a:r>
                      <a:r>
                        <a:rPr lang="en-US" altLang="ko-KR" sz="800" dirty="0" err="1"/>
                        <a:t>deactive</a:t>
                      </a:r>
                      <a:r>
                        <a:rPr lang="en-US" altLang="ko-KR" sz="800" dirty="0"/>
                        <a:t>'</a:t>
                      </a:r>
                      <a:r>
                        <a:rPr lang="ko-KR" altLang="en-US" sz="800" dirty="0"/>
                        <a:t>로 변경</a:t>
                      </a:r>
                      <a:r>
                        <a:rPr lang="en-US" altLang="ko-KR" sz="800" dirty="0"/>
                        <a:t>)</a:t>
                      </a:r>
                      <a:endParaRPr lang="en-US" alt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7404358"/>
                  </a:ext>
                </a:extLst>
              </a:tr>
              <a:tr h="1874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b="1" u="none" dirty="0" err="1">
                          <a:latin typeface="원신한 Light"/>
                          <a:ea typeface="원신한 Light"/>
                        </a:rPr>
                        <a:t>url</a:t>
                      </a:r>
                      <a:endParaRPr lang="ko-KR" sz="800" b="1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rgbClr val="DDEAF6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https:// …. </a:t>
                      </a:r>
                      <a:r>
                        <a:rPr lang="en-US" altLang="ko-KR" sz="800" dirty="0"/>
                        <a:t>/</a:t>
                      </a:r>
                      <a:r>
                        <a:rPr lang="en-US" altLang="ko-KR" sz="800" dirty="0" err="1"/>
                        <a:t>api</a:t>
                      </a:r>
                      <a:r>
                        <a:rPr lang="en-US" altLang="ko-KR" sz="800" dirty="0"/>
                        <a:t>/</a:t>
                      </a:r>
                      <a:r>
                        <a:rPr lang="en-US" altLang="ko-KR" sz="800" dirty="0" err="1"/>
                        <a:t>deleteNotice</a:t>
                      </a:r>
                      <a:r>
                        <a:rPr lang="en-US" altLang="ko-KR" sz="800" dirty="0"/>
                        <a:t> 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740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lang="en-US" altLang="ko-KR" sz="800" b="1" u="none" dirty="0">
                          <a:latin typeface="원신한 Light"/>
                          <a:ea typeface="원신한 Light"/>
                        </a:rPr>
                        <a:t>Parameters</a:t>
                      </a:r>
                      <a:endParaRPr lang="ko-KR" sz="800" b="1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Key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type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 err="1">
                          <a:latin typeface="원신한 Light"/>
                          <a:ea typeface="원신한 Light"/>
                        </a:rPr>
                        <a:t>Desc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sample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9917101"/>
                  </a:ext>
                </a:extLst>
              </a:tr>
              <a:tr h="187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dirty="0" err="1"/>
                        <a:t>noticeId</a:t>
                      </a:r>
                      <a:r>
                        <a:rPr lang="en-US" altLang="ko-KR" sz="800" dirty="0"/>
                        <a:t>  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String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800" dirty="0"/>
                        <a:t>공지사항 </a:t>
                      </a:r>
                      <a:r>
                        <a:rPr lang="en-US" altLang="ko-KR" sz="800" dirty="0"/>
                        <a:t>ID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123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2509625"/>
                  </a:ext>
                </a:extLst>
              </a:tr>
              <a:tr h="187400">
                <a:tc gridSpan="5"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b="1" i="0" u="none" dirty="0">
                          <a:solidFill>
                            <a:srgbClr val="000000"/>
                          </a:solidFill>
                          <a:latin typeface="원신한 Light"/>
                          <a:ea typeface="원신한 Light"/>
                          <a:cs typeface="Arial"/>
                          <a:sym typeface="Arial"/>
                        </a:rPr>
                        <a:t>Response Data (</a:t>
                      </a:r>
                      <a:r>
                        <a:rPr lang="en-US" altLang="ko-KR" sz="800" b="1" i="0" u="none" dirty="0" err="1">
                          <a:solidFill>
                            <a:srgbClr val="000000"/>
                          </a:solidFill>
                          <a:latin typeface="원신한 Light"/>
                          <a:ea typeface="원신한 Light"/>
                          <a:cs typeface="Arial"/>
                          <a:sym typeface="Arial"/>
                        </a:rPr>
                        <a:t>Json</a:t>
                      </a:r>
                      <a:r>
                        <a:rPr lang="en-US" altLang="ko-KR" sz="800" b="1" i="0" u="none" dirty="0">
                          <a:solidFill>
                            <a:srgbClr val="000000"/>
                          </a:solidFill>
                          <a:latin typeface="원신한 Light"/>
                          <a:ea typeface="원신한 Light"/>
                          <a:cs typeface="Arial"/>
                          <a:sym typeface="Arial"/>
                        </a:rPr>
                        <a:t>)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rgbClr val="DDEAF6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74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key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r>
                        <a:rPr lang="en-US" altLang="ko-KR" sz="800" u="none">
                          <a:latin typeface="원신한 Light"/>
                          <a:ea typeface="원신한 Light"/>
                        </a:rPr>
                        <a:t>type</a:t>
                      </a:r>
                      <a:endParaRPr lang="ko-KR" sz="80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u="none">
                          <a:latin typeface="원신한 Light"/>
                          <a:ea typeface="원신한 Light"/>
                        </a:rPr>
                        <a:t>value</a:t>
                      </a:r>
                      <a:endParaRPr lang="ko-KR" altLang="en-US" sz="80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description</a:t>
                      </a:r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74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 err="1">
                          <a:latin typeface="원신한 Light"/>
                          <a:ea typeface="원신한 Light"/>
                        </a:rPr>
                        <a:t>res_code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u="none">
                          <a:latin typeface="원신한 Light"/>
                          <a:ea typeface="원신한 Light"/>
                        </a:rPr>
                        <a:t>string</a:t>
                      </a:r>
                      <a:endParaRPr lang="ko-KR" altLang="en-US" sz="80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0 /1</a:t>
                      </a:r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"1": </a:t>
                      </a:r>
                      <a:r>
                        <a:rPr lang="ko-KR" altLang="en-US" sz="800" dirty="0"/>
                        <a:t>성공</a:t>
                      </a:r>
                      <a:r>
                        <a:rPr lang="en-US" altLang="ko-KR" sz="800" dirty="0"/>
                        <a:t>, "0": </a:t>
                      </a:r>
                      <a:r>
                        <a:rPr lang="ko-KR" altLang="en-US" sz="800" dirty="0"/>
                        <a:t>실패</a:t>
                      </a: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6694696"/>
                  </a:ext>
                </a:extLst>
              </a:tr>
              <a:tr h="1874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 err="1">
                          <a:latin typeface="원신한 Light"/>
                          <a:ea typeface="원신한 Light"/>
                        </a:rPr>
                        <a:t>res_message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string</a:t>
                      </a:r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메시지</a:t>
                      </a: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"</a:t>
                      </a:r>
                      <a:r>
                        <a:rPr lang="ko-KR" altLang="en-US" sz="800" dirty="0"/>
                        <a:t>공지사항이 삭제되었습니다</a:t>
                      </a:r>
                      <a:r>
                        <a:rPr lang="en-US" altLang="ko-KR" sz="800" dirty="0"/>
                        <a:t>" </a:t>
                      </a:r>
                      <a:r>
                        <a:rPr lang="ko-KR" altLang="en-US" sz="800" dirty="0"/>
                        <a:t>또는 </a:t>
                      </a:r>
                      <a:r>
                        <a:rPr lang="en-US" altLang="ko-KR" sz="800" dirty="0"/>
                        <a:t>"</a:t>
                      </a:r>
                      <a:r>
                        <a:rPr lang="ko-KR" altLang="en-US" sz="800" dirty="0"/>
                        <a:t>공지사항 삭제에 실패했습니다</a:t>
                      </a:r>
                      <a:r>
                        <a:rPr lang="en-US" altLang="ko-KR" sz="800" dirty="0"/>
                        <a:t>"</a:t>
                      </a:r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1847828"/>
                  </a:ext>
                </a:extLst>
              </a:tr>
              <a:tr h="1874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 err="1">
                          <a:latin typeface="원신한 Light"/>
                          <a:ea typeface="원신한 Light"/>
                        </a:rPr>
                        <a:t>res_data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object</a:t>
                      </a:r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{} </a:t>
                      </a:r>
                      <a:r>
                        <a:rPr lang="ko-KR" altLang="en-US" sz="800" dirty="0"/>
                        <a:t>빈 객체</a:t>
                      </a: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3789635"/>
                  </a:ext>
                </a:extLst>
              </a:tr>
              <a:tr h="1465051">
                <a:tc gridSpan="5">
                  <a:txBody>
                    <a:bodyPr/>
                    <a:lstStyle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/>
                        <a:t>[sample </a:t>
                      </a:r>
                      <a:r>
                        <a:rPr lang="en-US" altLang="ko-KR" sz="800" u="none" dirty="0" err="1"/>
                        <a:t>json</a:t>
                      </a:r>
                      <a:r>
                        <a:rPr lang="en-US" altLang="ko-KR" sz="800" u="none" dirty="0"/>
                        <a:t>]</a:t>
                      </a:r>
                    </a:p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/>
                        <a:t>-</a:t>
                      </a:r>
                      <a:r>
                        <a:rPr lang="ko-KR" altLang="en-US" sz="800" u="none" dirty="0"/>
                        <a:t>성공</a:t>
                      </a:r>
                      <a:endParaRPr lang="en-US" altLang="ko-KR" sz="800" u="none" dirty="0"/>
                    </a:p>
                    <a:p>
                      <a:r>
                        <a:rPr lang="en-GB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r>
                        <a:rPr lang="en-GB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"</a:t>
                      </a:r>
                      <a:r>
                        <a:rPr lang="en-GB" altLang="ko-KR" sz="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res_code</a:t>
                      </a:r>
                      <a:r>
                        <a:rPr lang="en-GB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": "1",</a:t>
                      </a:r>
                    </a:p>
                    <a:p>
                      <a:r>
                        <a:rPr lang="en-GB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"</a:t>
                      </a:r>
                      <a:r>
                        <a:rPr lang="en-US" altLang="ko-KR" sz="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res_message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": "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공지사항이 삭제되었습니다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",  "</a:t>
                      </a:r>
                      <a:r>
                        <a:rPr lang="en-GB" altLang="ko-KR" sz="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res_data</a:t>
                      </a:r>
                      <a:r>
                        <a:rPr lang="en-GB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": {}</a:t>
                      </a:r>
                    </a:p>
                    <a:p>
                      <a:r>
                        <a:rPr lang="en-GB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en-GB" altLang="ko-KR" sz="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GB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실패</a:t>
                      </a:r>
                      <a:endParaRPr lang="en-GB" altLang="ko-KR" sz="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GB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r>
                        <a:rPr lang="en-GB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"</a:t>
                      </a:r>
                      <a:r>
                        <a:rPr lang="en-GB" altLang="ko-KR" sz="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res_code</a:t>
                      </a:r>
                      <a:r>
                        <a:rPr lang="en-GB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": "0",</a:t>
                      </a:r>
                    </a:p>
                    <a:p>
                      <a:r>
                        <a:rPr lang="en-GB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"</a:t>
                      </a:r>
                      <a:r>
                        <a:rPr lang="en-US" altLang="ko-KR" sz="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res_message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": "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공지사항 삭제에 실패했습니다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</a:t>
                      </a:r>
                    </a:p>
                    <a:p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ko-KR" altLang="ko-KR" sz="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356" marR="45356" marT="36275" marB="362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44193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CDA9B4B9-19BA-23B9-D732-7014FEE688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0356555"/>
              </p:ext>
            </p:extLst>
          </p:nvPr>
        </p:nvGraphicFramePr>
        <p:xfrm>
          <a:off x="2054056" y="50685"/>
          <a:ext cx="7146311" cy="6321292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2988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14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39333">
                  <a:extLst>
                    <a:ext uri="{9D8B030D-6E8A-4147-A177-3AD203B41FA5}">
                      <a16:colId xmlns:a16="http://schemas.microsoft.com/office/drawing/2014/main" val="2940779387"/>
                    </a:ext>
                  </a:extLst>
                </a:gridCol>
                <a:gridCol w="1958348">
                  <a:extLst>
                    <a:ext uri="{9D8B030D-6E8A-4147-A177-3AD203B41FA5}">
                      <a16:colId xmlns:a16="http://schemas.microsoft.com/office/drawing/2014/main" val="760462070"/>
                    </a:ext>
                  </a:extLst>
                </a:gridCol>
                <a:gridCol w="1958348">
                  <a:extLst>
                    <a:ext uri="{9D8B030D-6E8A-4147-A177-3AD203B41FA5}">
                      <a16:colId xmlns:a16="http://schemas.microsoft.com/office/drawing/2014/main" val="807737824"/>
                    </a:ext>
                  </a:extLst>
                </a:gridCol>
              </a:tblGrid>
              <a:tr h="1874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800" b="1" i="0" u="none" dirty="0">
                          <a:solidFill>
                            <a:srgbClr val="000000"/>
                          </a:solidFill>
                          <a:latin typeface="원신한 Light"/>
                          <a:ea typeface="원신한 Light"/>
                          <a:cs typeface="Arial"/>
                          <a:sym typeface="Arial"/>
                        </a:rPr>
                        <a:t>메서드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AF6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dirty="0" err="1"/>
                        <a:t>contestantBySearch</a:t>
                      </a:r>
                      <a:r>
                        <a:rPr lang="en-US" altLang="ko-KR" sz="800" dirty="0"/>
                        <a:t> 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80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lang="ko-KR" altLang="en-US" sz="800" b="1" u="none" dirty="0">
                          <a:latin typeface="원신한 Light"/>
                          <a:ea typeface="원신한 Light"/>
                        </a:rPr>
                        <a:t>기능</a:t>
                      </a:r>
                      <a:endParaRPr lang="ko-KR" altLang="ko-KR" sz="800" b="1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AF6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800" dirty="0"/>
                        <a:t>참가자 검색 </a:t>
                      </a:r>
                      <a:r>
                        <a:rPr lang="en-US" altLang="ko-KR" sz="800" dirty="0"/>
                        <a:t>(</a:t>
                      </a:r>
                      <a:r>
                        <a:rPr lang="ko-KR" altLang="en-US" sz="800" dirty="0"/>
                        <a:t>이름 또는 키워드 기준</a:t>
                      </a:r>
                      <a:r>
                        <a:rPr lang="en-US" altLang="ko-KR" sz="800" dirty="0"/>
                        <a:t>, </a:t>
                      </a:r>
                      <a:r>
                        <a:rPr lang="ko-KR" altLang="en-US" sz="800" dirty="0" err="1"/>
                        <a:t>페이징</a:t>
                      </a:r>
                      <a:r>
                        <a:rPr lang="ko-KR" altLang="en-US" sz="800" dirty="0"/>
                        <a:t> 포함</a:t>
                      </a:r>
                      <a:r>
                        <a:rPr lang="en-US" altLang="ko-KR" sz="800" dirty="0"/>
                        <a:t>)</a:t>
                      </a:r>
                      <a:endParaRPr lang="en-US" alt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7404358"/>
                  </a:ext>
                </a:extLst>
              </a:tr>
              <a:tr h="1874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b="1" u="none" dirty="0" err="1">
                          <a:latin typeface="원신한 Light"/>
                          <a:ea typeface="원신한 Light"/>
                        </a:rPr>
                        <a:t>url</a:t>
                      </a:r>
                      <a:endParaRPr lang="ko-KR" sz="800" b="1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rgbClr val="DDEAF6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https:// …. </a:t>
                      </a:r>
                      <a:r>
                        <a:rPr lang="en-US" altLang="ko-KR" sz="800" dirty="0"/>
                        <a:t>/</a:t>
                      </a:r>
                      <a:r>
                        <a:rPr lang="en-US" altLang="ko-KR" sz="800" dirty="0" err="1"/>
                        <a:t>api</a:t>
                      </a:r>
                      <a:r>
                        <a:rPr lang="en-US" altLang="ko-KR" sz="800" dirty="0"/>
                        <a:t>/</a:t>
                      </a:r>
                      <a:r>
                        <a:rPr lang="en-US" altLang="ko-KR" sz="800" dirty="0" err="1"/>
                        <a:t>contestantBySearch</a:t>
                      </a:r>
                      <a:r>
                        <a:rPr lang="en-US" altLang="ko-KR" sz="800" dirty="0"/>
                        <a:t>  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7400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lang="en-US" altLang="ko-KR" sz="800" b="1" u="none" dirty="0">
                          <a:latin typeface="원신한 Light"/>
                          <a:ea typeface="원신한 Light"/>
                        </a:rPr>
                        <a:t>Parameters</a:t>
                      </a:r>
                      <a:endParaRPr lang="ko-KR" sz="800" b="1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Key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type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 err="1">
                          <a:latin typeface="원신한 Light"/>
                          <a:ea typeface="원신한 Light"/>
                        </a:rPr>
                        <a:t>Desc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sample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9917101"/>
                  </a:ext>
                </a:extLst>
              </a:tr>
              <a:tr h="187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dirty="0" err="1"/>
                        <a:t>searchTerm</a:t>
                      </a:r>
                      <a:r>
                        <a:rPr lang="en-US" altLang="ko-KR" sz="800" dirty="0"/>
                        <a:t>  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String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800" dirty="0"/>
                        <a:t>검색 키워드 </a:t>
                      </a:r>
                      <a:r>
                        <a:rPr lang="en-US" altLang="ko-KR" sz="800" dirty="0"/>
                        <a:t>(</a:t>
                      </a:r>
                      <a:r>
                        <a:rPr lang="ko-KR" altLang="en-US" sz="800" dirty="0"/>
                        <a:t>참가자 이름 등</a:t>
                      </a:r>
                      <a:r>
                        <a:rPr lang="en-US" altLang="ko-KR" sz="800" dirty="0"/>
                        <a:t>)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800" u="none" dirty="0">
                          <a:latin typeface="원신한 Light"/>
                          <a:ea typeface="원신한 Light"/>
                        </a:rPr>
                        <a:t>홍길동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2509625"/>
                  </a:ext>
                </a:extLst>
              </a:tr>
              <a:tr h="18740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endParaRPr lang="ko-KR" sz="800" b="1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dirty="0"/>
                        <a:t>page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String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800" dirty="0"/>
                        <a:t>페이지 번호 </a:t>
                      </a:r>
                      <a:r>
                        <a:rPr lang="en-US" altLang="ko-KR" sz="800" dirty="0"/>
                        <a:t>(1</a:t>
                      </a:r>
                      <a:r>
                        <a:rPr lang="ko-KR" altLang="en-US" sz="800" dirty="0"/>
                        <a:t>부터 시작</a:t>
                      </a:r>
                      <a:r>
                        <a:rPr lang="en-US" altLang="ko-KR" sz="800" dirty="0"/>
                        <a:t>)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1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7021548"/>
                  </a:ext>
                </a:extLst>
              </a:tr>
              <a:tr h="187400">
                <a:tc gridSpan="5"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b="1" i="0" u="none" dirty="0">
                          <a:solidFill>
                            <a:srgbClr val="000000"/>
                          </a:solidFill>
                          <a:latin typeface="원신한 Light"/>
                          <a:ea typeface="원신한 Light"/>
                          <a:cs typeface="Arial"/>
                          <a:sym typeface="Arial"/>
                        </a:rPr>
                        <a:t>Response Data (</a:t>
                      </a:r>
                      <a:r>
                        <a:rPr lang="en-US" altLang="ko-KR" sz="800" b="1" i="0" u="none" dirty="0" err="1">
                          <a:solidFill>
                            <a:srgbClr val="000000"/>
                          </a:solidFill>
                          <a:latin typeface="원신한 Light"/>
                          <a:ea typeface="원신한 Light"/>
                          <a:cs typeface="Arial"/>
                          <a:sym typeface="Arial"/>
                        </a:rPr>
                        <a:t>Json</a:t>
                      </a:r>
                      <a:r>
                        <a:rPr lang="en-US" altLang="ko-KR" sz="800" b="1" i="0" u="none" dirty="0">
                          <a:solidFill>
                            <a:srgbClr val="000000"/>
                          </a:solidFill>
                          <a:latin typeface="원신한 Light"/>
                          <a:ea typeface="원신한 Light"/>
                          <a:cs typeface="Arial"/>
                          <a:sym typeface="Arial"/>
                        </a:rPr>
                        <a:t>)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rgbClr val="DDEAF6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74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key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r>
                        <a:rPr lang="en-US" altLang="ko-KR" sz="800" u="none">
                          <a:latin typeface="원신한 Light"/>
                          <a:ea typeface="원신한 Light"/>
                        </a:rPr>
                        <a:t>type</a:t>
                      </a:r>
                      <a:endParaRPr lang="ko-KR" sz="80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u="none">
                          <a:latin typeface="원신한 Light"/>
                          <a:ea typeface="원신한 Light"/>
                        </a:rPr>
                        <a:t>value</a:t>
                      </a:r>
                      <a:endParaRPr lang="ko-KR" altLang="en-US" sz="80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description</a:t>
                      </a:r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74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 err="1">
                          <a:latin typeface="원신한 Light"/>
                          <a:ea typeface="원신한 Light"/>
                        </a:rPr>
                        <a:t>res_code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u="none">
                          <a:latin typeface="원신한 Light"/>
                          <a:ea typeface="원신한 Light"/>
                        </a:rPr>
                        <a:t>string</a:t>
                      </a:r>
                      <a:endParaRPr lang="ko-KR" altLang="en-US" sz="80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0 /1</a:t>
                      </a:r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"1": </a:t>
                      </a:r>
                      <a:r>
                        <a:rPr lang="ko-KR" altLang="en-US" sz="800" dirty="0"/>
                        <a:t>성공</a:t>
                      </a:r>
                      <a:r>
                        <a:rPr lang="en-US" altLang="ko-KR" sz="800" dirty="0"/>
                        <a:t>, "0": </a:t>
                      </a:r>
                      <a:r>
                        <a:rPr lang="ko-KR" altLang="en-US" sz="800" dirty="0"/>
                        <a:t>실패</a:t>
                      </a: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6694696"/>
                  </a:ext>
                </a:extLst>
              </a:tr>
              <a:tr h="1874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 err="1">
                          <a:latin typeface="원신한 Light"/>
                          <a:ea typeface="원신한 Light"/>
                        </a:rPr>
                        <a:t>res_message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string</a:t>
                      </a:r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메시지</a:t>
                      </a: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"</a:t>
                      </a:r>
                      <a:r>
                        <a:rPr lang="ko-KR" altLang="en-US" sz="800" dirty="0"/>
                        <a:t>검색 결과가 있습니다</a:t>
                      </a:r>
                      <a:r>
                        <a:rPr lang="en-US" altLang="ko-KR" sz="800" dirty="0"/>
                        <a:t>" </a:t>
                      </a:r>
                      <a:r>
                        <a:rPr lang="ko-KR" altLang="en-US" sz="800" dirty="0"/>
                        <a:t>또는 </a:t>
                      </a:r>
                      <a:r>
                        <a:rPr lang="en-US" altLang="ko-KR" sz="800" dirty="0"/>
                        <a:t>"</a:t>
                      </a:r>
                      <a:r>
                        <a:rPr lang="ko-KR" altLang="en-US" sz="800" dirty="0"/>
                        <a:t>검색 결과가 없습니다</a:t>
                      </a:r>
                      <a:r>
                        <a:rPr lang="en-US" altLang="ko-KR" sz="800" dirty="0"/>
                        <a:t>"</a:t>
                      </a:r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1847828"/>
                  </a:ext>
                </a:extLst>
              </a:tr>
              <a:tr h="1874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 err="1">
                          <a:latin typeface="원신한 Light"/>
                          <a:ea typeface="원신한 Light"/>
                        </a:rPr>
                        <a:t>res_data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object</a:t>
                      </a:r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결과값</a:t>
                      </a: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3789635"/>
                  </a:ext>
                </a:extLst>
              </a:tr>
              <a:tr h="1874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dirty="0" err="1"/>
                        <a:t>contestant_list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array</a:t>
                      </a:r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참가자 목록</a:t>
                      </a: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6771142"/>
                  </a:ext>
                </a:extLst>
              </a:tr>
              <a:tr h="1874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dirty="0" err="1"/>
                        <a:t>contestant_id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string</a:t>
                      </a:r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참가자 </a:t>
                      </a:r>
                      <a:r>
                        <a:rPr lang="en-US" altLang="ko-KR" sz="800" dirty="0"/>
                        <a:t>ID</a:t>
                      </a:r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1381798"/>
                  </a:ext>
                </a:extLst>
              </a:tr>
              <a:tr h="1874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dirty="0"/>
                        <a:t>name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string</a:t>
                      </a:r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참가자 이름</a:t>
                      </a: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2443050"/>
                  </a:ext>
                </a:extLst>
              </a:tr>
              <a:tr h="1874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dirty="0" err="1"/>
                        <a:t>contest_id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string</a:t>
                      </a:r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참가자가 속한 콘테스트 </a:t>
                      </a:r>
                      <a:r>
                        <a:rPr lang="en-US" altLang="ko-KR" sz="800" dirty="0"/>
                        <a:t>ID</a:t>
                      </a:r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2399196"/>
                  </a:ext>
                </a:extLst>
              </a:tr>
              <a:tr h="1874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dirty="0" err="1"/>
                        <a:t>contest_name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string</a:t>
                      </a:r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콘테스트 이름</a:t>
                      </a: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1762159"/>
                  </a:ext>
                </a:extLst>
              </a:tr>
              <a:tr h="1874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dirty="0" err="1"/>
                        <a:t>main_image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string</a:t>
                      </a:r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메인 이미지 </a:t>
                      </a: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6265538"/>
                  </a:ext>
                </a:extLst>
              </a:tr>
              <a:tr h="1874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dirty="0" err="1"/>
                        <a:t>thumb_image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string</a:t>
                      </a:r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썸네일 이미지 </a:t>
                      </a: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2323048"/>
                  </a:ext>
                </a:extLst>
              </a:tr>
              <a:tr h="1874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dirty="0" err="1"/>
                        <a:t>has_more_page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string</a:t>
                      </a:r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“true” : </a:t>
                      </a:r>
                      <a:r>
                        <a:rPr lang="ko-KR" altLang="en-US" sz="800" dirty="0"/>
                        <a:t>다음 페이지 존재</a:t>
                      </a:r>
                      <a:r>
                        <a:rPr lang="en-US" altLang="ko-KR" sz="800" dirty="0"/>
                        <a:t>, “false” : </a:t>
                      </a:r>
                      <a:r>
                        <a:rPr lang="ko-KR" altLang="en-US" sz="800" dirty="0"/>
                        <a:t>마지막 페이지</a:t>
                      </a: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7777570"/>
                  </a:ext>
                </a:extLst>
              </a:tr>
              <a:tr h="1465051">
                <a:tc gridSpan="5">
                  <a:txBody>
                    <a:bodyPr/>
                    <a:lstStyle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/>
                        <a:t>[sample </a:t>
                      </a:r>
                      <a:r>
                        <a:rPr lang="en-US" altLang="ko-KR" sz="800" u="none" dirty="0" err="1"/>
                        <a:t>json</a:t>
                      </a:r>
                      <a:r>
                        <a:rPr lang="en-US" altLang="ko-KR" sz="800" u="none" dirty="0"/>
                        <a:t>]</a:t>
                      </a:r>
                    </a:p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/>
                        <a:t>-</a:t>
                      </a:r>
                      <a:r>
                        <a:rPr lang="ko-KR" altLang="en-US" sz="800" u="none" dirty="0"/>
                        <a:t>성공</a:t>
                      </a:r>
                      <a:endParaRPr lang="en-US" altLang="ko-KR" sz="800" u="none" dirty="0"/>
                    </a:p>
                    <a:p>
                      <a:r>
                        <a:rPr lang="en-GB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r>
                        <a:rPr lang="en-GB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"</a:t>
                      </a:r>
                      <a:r>
                        <a:rPr lang="en-GB" altLang="ko-KR" sz="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res_code</a:t>
                      </a:r>
                      <a:r>
                        <a:rPr lang="en-GB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": "1",</a:t>
                      </a:r>
                    </a:p>
                    <a:p>
                      <a:r>
                        <a:rPr lang="en-GB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"</a:t>
                      </a:r>
                      <a:r>
                        <a:rPr lang="en-GB" altLang="ko-KR" sz="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res_message</a:t>
                      </a:r>
                      <a:r>
                        <a:rPr lang="en-GB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": "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검색 결과가 존재합니다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",</a:t>
                      </a:r>
                    </a:p>
                    <a:p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"</a:t>
                      </a:r>
                      <a:r>
                        <a:rPr lang="en-GB" altLang="ko-KR" sz="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res_data</a:t>
                      </a:r>
                      <a:r>
                        <a:rPr lang="en-GB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": {</a:t>
                      </a:r>
                    </a:p>
                    <a:p>
                      <a:r>
                        <a:rPr lang="en-GB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"</a:t>
                      </a:r>
                      <a:r>
                        <a:rPr lang="en-GB" altLang="ko-KR" sz="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contestant_list</a:t>
                      </a:r>
                      <a:r>
                        <a:rPr lang="en-GB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": [</a:t>
                      </a:r>
                    </a:p>
                    <a:p>
                      <a:r>
                        <a:rPr lang="en-GB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{</a:t>
                      </a:r>
                    </a:p>
                    <a:p>
                      <a:r>
                        <a:rPr lang="en-GB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"</a:t>
                      </a:r>
                      <a:r>
                        <a:rPr lang="en-GB" altLang="ko-KR" sz="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contestant_id</a:t>
                      </a:r>
                      <a:r>
                        <a:rPr lang="en-GB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": "CST1234",</a:t>
                      </a:r>
                    </a:p>
                    <a:p>
                      <a:r>
                        <a:rPr lang="en-GB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"name": "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지민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",</a:t>
                      </a:r>
                    </a:p>
                    <a:p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"</a:t>
                      </a:r>
                      <a:r>
                        <a:rPr lang="en-GB" altLang="ko-KR" sz="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contest_id</a:t>
                      </a:r>
                      <a:r>
                        <a:rPr lang="en-GB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": "CT1001",</a:t>
                      </a:r>
                    </a:p>
                    <a:p>
                      <a:r>
                        <a:rPr lang="en-GB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"</a:t>
                      </a:r>
                      <a:r>
                        <a:rPr lang="en-GB" altLang="ko-KR" sz="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contest_name</a:t>
                      </a:r>
                      <a:r>
                        <a:rPr lang="en-GB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": "7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월 콘테스트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",</a:t>
                      </a:r>
                    </a:p>
                    <a:p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"</a:t>
                      </a:r>
                      <a:r>
                        <a:rPr lang="en-GB" altLang="ko-KR" sz="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main_image</a:t>
                      </a:r>
                      <a:r>
                        <a:rPr lang="en-GB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": "https://cdn.example.com/upload/contestant/main123.jpg",</a:t>
                      </a:r>
                    </a:p>
                    <a:p>
                      <a:r>
                        <a:rPr lang="en-GB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"</a:t>
                      </a:r>
                      <a:r>
                        <a:rPr lang="en-GB" altLang="ko-KR" sz="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thumb_image</a:t>
                      </a:r>
                      <a:r>
                        <a:rPr lang="en-GB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": "https://cdn.example.com/upload/contestant/thumb123.jpg"</a:t>
                      </a:r>
                    </a:p>
                    <a:p>
                      <a:r>
                        <a:rPr lang="en-GB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}</a:t>
                      </a:r>
                    </a:p>
                    <a:p>
                      <a:r>
                        <a:rPr lang="en-GB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],</a:t>
                      </a:r>
                    </a:p>
                    <a:p>
                      <a:r>
                        <a:rPr lang="en-GB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"</a:t>
                      </a:r>
                      <a:r>
                        <a:rPr lang="en-GB" altLang="ko-KR" sz="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has_more_page</a:t>
                      </a:r>
                      <a:r>
                        <a:rPr lang="en-GB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": "true"</a:t>
                      </a:r>
                    </a:p>
                    <a:p>
                      <a:r>
                        <a:rPr lang="en-GB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}</a:t>
                      </a:r>
                    </a:p>
                    <a:p>
                      <a:r>
                        <a:rPr lang="en-GB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 marL="45356" marR="45356" marT="36275" marB="362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69557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0E25DA25-E406-235C-D831-A7CE366D76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7646304"/>
              </p:ext>
            </p:extLst>
          </p:nvPr>
        </p:nvGraphicFramePr>
        <p:xfrm>
          <a:off x="2015146" y="0"/>
          <a:ext cx="7146311" cy="2833993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1463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3399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lang="en-US" altLang="ko-KR" sz="800" u="none" dirty="0"/>
                        <a:t>-</a:t>
                      </a:r>
                      <a:r>
                        <a:rPr lang="en-US" altLang="ko-KR" sz="800" dirty="0"/>
                        <a:t>Sample JSON (</a:t>
                      </a:r>
                      <a:r>
                        <a:rPr lang="ko-KR" altLang="en-US" sz="800" dirty="0"/>
                        <a:t>검색 결과 없음</a:t>
                      </a:r>
                      <a:r>
                        <a:rPr lang="en-US" altLang="ko-KR" sz="800" dirty="0"/>
                        <a:t>)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lang="en-US" altLang="ko-KR" sz="800" u="none" dirty="0"/>
                        <a:t>{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lang="en-US" altLang="ko-KR" sz="800" u="none" dirty="0"/>
                        <a:t>  "</a:t>
                      </a:r>
                      <a:r>
                        <a:rPr lang="en-US" altLang="ko-KR" sz="800" u="none" dirty="0" err="1"/>
                        <a:t>res_code</a:t>
                      </a:r>
                      <a:r>
                        <a:rPr lang="en-US" altLang="ko-KR" sz="800" u="none" dirty="0"/>
                        <a:t>": "1",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lang="en-US" altLang="ko-KR" sz="800" u="none" dirty="0"/>
                        <a:t>  "</a:t>
                      </a:r>
                      <a:r>
                        <a:rPr lang="en-US" altLang="ko-KR" sz="800" u="none" dirty="0" err="1"/>
                        <a:t>res_message</a:t>
                      </a:r>
                      <a:r>
                        <a:rPr lang="en-US" altLang="ko-KR" sz="800" u="none" dirty="0"/>
                        <a:t>": "</a:t>
                      </a:r>
                      <a:r>
                        <a:rPr lang="ko-KR" altLang="en-US" sz="800" u="none" dirty="0"/>
                        <a:t>검색 결과가 존재하지 않습니다</a:t>
                      </a:r>
                      <a:r>
                        <a:rPr lang="en-US" altLang="ko-KR" sz="800" u="none" dirty="0"/>
                        <a:t>",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lang="en-US" altLang="ko-KR" sz="800" u="none" dirty="0"/>
                        <a:t>  "</a:t>
                      </a:r>
                      <a:r>
                        <a:rPr lang="en-US" altLang="ko-KR" sz="800" u="none" dirty="0" err="1"/>
                        <a:t>res_data</a:t>
                      </a:r>
                      <a:r>
                        <a:rPr lang="en-US" altLang="ko-KR" sz="800" u="none" dirty="0"/>
                        <a:t>": {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lang="en-US" altLang="ko-KR" sz="800" u="none" dirty="0"/>
                        <a:t>    "</a:t>
                      </a:r>
                      <a:r>
                        <a:rPr lang="en-US" altLang="ko-KR" sz="800" u="none" dirty="0" err="1"/>
                        <a:t>contestant_list</a:t>
                      </a:r>
                      <a:r>
                        <a:rPr lang="en-US" altLang="ko-KR" sz="800" u="none" dirty="0"/>
                        <a:t>": [],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lang="en-US" altLang="ko-KR" sz="800" u="none" dirty="0"/>
                        <a:t>    "</a:t>
                      </a:r>
                      <a:r>
                        <a:rPr lang="en-US" altLang="ko-KR" sz="800" u="none" dirty="0" err="1"/>
                        <a:t>has_more_page</a:t>
                      </a:r>
                      <a:r>
                        <a:rPr lang="en-US" altLang="ko-KR" sz="800" u="none" dirty="0"/>
                        <a:t>": "false"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lang="en-US" altLang="ko-KR" sz="800" u="none" dirty="0"/>
                        <a:t>  }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lang="en-US" altLang="ko-KR" sz="800" u="none" dirty="0"/>
                        <a:t>}</a:t>
                      </a:r>
                      <a:r>
                        <a:rPr lang="en-US" altLang="ko-KR" sz="800" dirty="0"/>
                        <a:t>}</a:t>
                      </a:r>
                    </a:p>
                  </a:txBody>
                  <a:tcPr marL="45356" marR="45356" marT="36275" marB="362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5124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FE2D9A-D4B9-9F29-CE30-D2AA0A80BD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1312CE45-9387-3E72-DC87-993DB961F4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4282014"/>
              </p:ext>
            </p:extLst>
          </p:nvPr>
        </p:nvGraphicFramePr>
        <p:xfrm>
          <a:off x="2054056" y="50685"/>
          <a:ext cx="7146311" cy="6704212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2988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14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39333">
                  <a:extLst>
                    <a:ext uri="{9D8B030D-6E8A-4147-A177-3AD203B41FA5}">
                      <a16:colId xmlns:a16="http://schemas.microsoft.com/office/drawing/2014/main" val="2940779387"/>
                    </a:ext>
                  </a:extLst>
                </a:gridCol>
                <a:gridCol w="1958348">
                  <a:extLst>
                    <a:ext uri="{9D8B030D-6E8A-4147-A177-3AD203B41FA5}">
                      <a16:colId xmlns:a16="http://schemas.microsoft.com/office/drawing/2014/main" val="760462070"/>
                    </a:ext>
                  </a:extLst>
                </a:gridCol>
                <a:gridCol w="1958348">
                  <a:extLst>
                    <a:ext uri="{9D8B030D-6E8A-4147-A177-3AD203B41FA5}">
                      <a16:colId xmlns:a16="http://schemas.microsoft.com/office/drawing/2014/main" val="807737824"/>
                    </a:ext>
                  </a:extLst>
                </a:gridCol>
              </a:tblGrid>
              <a:tr h="1874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800" b="1" i="0" u="none" dirty="0">
                          <a:solidFill>
                            <a:srgbClr val="000000"/>
                          </a:solidFill>
                          <a:latin typeface="원신한 Light"/>
                          <a:ea typeface="원신한 Light"/>
                          <a:cs typeface="Arial"/>
                          <a:sym typeface="Arial"/>
                        </a:rPr>
                        <a:t>메서드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AF6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dirty="0" err="1"/>
                        <a:t>getContestDetails</a:t>
                      </a:r>
                      <a:r>
                        <a:rPr lang="en-US" altLang="ko-KR" sz="800" dirty="0"/>
                        <a:t> 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80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lang="ko-KR" altLang="en-US" sz="800" b="1" u="none" dirty="0">
                          <a:latin typeface="원신한 Light"/>
                          <a:ea typeface="원신한 Light"/>
                        </a:rPr>
                        <a:t>기능</a:t>
                      </a:r>
                      <a:endParaRPr lang="ko-KR" altLang="ko-KR" sz="800" b="1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AF6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800" dirty="0"/>
                        <a:t>콘테스트 상세 정보 </a:t>
                      </a:r>
                      <a:r>
                        <a:rPr lang="en-US" altLang="ko-KR" sz="800" dirty="0"/>
                        <a:t>+ </a:t>
                      </a:r>
                      <a:r>
                        <a:rPr lang="ko-KR" altLang="en-US" sz="800" dirty="0"/>
                        <a:t>참가자 순위 </a:t>
                      </a:r>
                      <a:r>
                        <a:rPr lang="en-US" altLang="ko-KR" sz="800" dirty="0"/>
                        <a:t>+ </a:t>
                      </a:r>
                      <a:r>
                        <a:rPr lang="ko-KR" altLang="en-US" sz="800" dirty="0"/>
                        <a:t>카테고리 항목 조회</a:t>
                      </a:r>
                      <a:endParaRPr lang="en-US" alt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7404358"/>
                  </a:ext>
                </a:extLst>
              </a:tr>
              <a:tr h="1874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b="1" u="none" dirty="0" err="1">
                          <a:latin typeface="원신한 Light"/>
                          <a:ea typeface="원신한 Light"/>
                        </a:rPr>
                        <a:t>url</a:t>
                      </a:r>
                      <a:endParaRPr lang="ko-KR" sz="800" b="1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rgbClr val="DDEAF6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https:// …. </a:t>
                      </a:r>
                      <a:r>
                        <a:rPr lang="en-US" altLang="ko-KR" sz="800" dirty="0"/>
                        <a:t>/</a:t>
                      </a:r>
                      <a:r>
                        <a:rPr lang="en-US" altLang="ko-KR" sz="800" dirty="0" err="1"/>
                        <a:t>api</a:t>
                      </a:r>
                      <a:r>
                        <a:rPr lang="en-US" altLang="ko-KR" sz="800" dirty="0"/>
                        <a:t>/</a:t>
                      </a:r>
                      <a:r>
                        <a:rPr lang="en-US" altLang="ko-KR" sz="800" dirty="0" err="1"/>
                        <a:t>getContestDetails</a:t>
                      </a:r>
                      <a:r>
                        <a:rPr lang="en-US" altLang="ko-KR" sz="800" dirty="0"/>
                        <a:t>  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740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lang="en-US" altLang="ko-KR" sz="800" b="1" u="none" dirty="0">
                          <a:latin typeface="원신한 Light"/>
                          <a:ea typeface="원신한 Light"/>
                        </a:rPr>
                        <a:t>Parameters</a:t>
                      </a:r>
                      <a:endParaRPr lang="ko-KR" sz="800" b="1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Key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type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 err="1">
                          <a:latin typeface="원신한 Light"/>
                          <a:ea typeface="원신한 Light"/>
                        </a:rPr>
                        <a:t>Desc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sample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9917101"/>
                  </a:ext>
                </a:extLst>
              </a:tr>
              <a:tr h="187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dirty="0" err="1"/>
                        <a:t>contest_id</a:t>
                      </a:r>
                      <a:r>
                        <a:rPr lang="en-US" altLang="ko-KR" sz="800" dirty="0"/>
                        <a:t>  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string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800" dirty="0"/>
                        <a:t>콘테스트 </a:t>
                      </a:r>
                      <a:r>
                        <a:rPr lang="en-US" altLang="ko-KR" sz="800" dirty="0"/>
                        <a:t>ID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123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2509625"/>
                  </a:ext>
                </a:extLst>
              </a:tr>
              <a:tr h="187400">
                <a:tc gridSpan="5"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b="1" i="0" u="none" dirty="0">
                          <a:solidFill>
                            <a:srgbClr val="000000"/>
                          </a:solidFill>
                          <a:latin typeface="원신한 Light"/>
                          <a:ea typeface="원신한 Light"/>
                          <a:cs typeface="Arial"/>
                          <a:sym typeface="Arial"/>
                        </a:rPr>
                        <a:t>Response Data (</a:t>
                      </a:r>
                      <a:r>
                        <a:rPr lang="en-US" altLang="ko-KR" sz="800" b="1" i="0" u="none" dirty="0" err="1">
                          <a:solidFill>
                            <a:srgbClr val="000000"/>
                          </a:solidFill>
                          <a:latin typeface="원신한 Light"/>
                          <a:ea typeface="원신한 Light"/>
                          <a:cs typeface="Arial"/>
                          <a:sym typeface="Arial"/>
                        </a:rPr>
                        <a:t>Json</a:t>
                      </a:r>
                      <a:r>
                        <a:rPr lang="en-US" altLang="ko-KR" sz="800" b="1" i="0" u="none" dirty="0">
                          <a:solidFill>
                            <a:srgbClr val="000000"/>
                          </a:solidFill>
                          <a:latin typeface="원신한 Light"/>
                          <a:ea typeface="원신한 Light"/>
                          <a:cs typeface="Arial"/>
                          <a:sym typeface="Arial"/>
                        </a:rPr>
                        <a:t>)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rgbClr val="DDEAF6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74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key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r>
                        <a:rPr lang="en-US" altLang="ko-KR" sz="800" u="none">
                          <a:latin typeface="원신한 Light"/>
                          <a:ea typeface="원신한 Light"/>
                        </a:rPr>
                        <a:t>type</a:t>
                      </a:r>
                      <a:endParaRPr lang="ko-KR" sz="80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u="none">
                          <a:latin typeface="원신한 Light"/>
                          <a:ea typeface="원신한 Light"/>
                        </a:rPr>
                        <a:t>value</a:t>
                      </a:r>
                      <a:endParaRPr lang="ko-KR" altLang="en-US" sz="80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description</a:t>
                      </a:r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74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 err="1">
                          <a:latin typeface="원신한 Light"/>
                          <a:ea typeface="원신한 Light"/>
                        </a:rPr>
                        <a:t>res_code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u="none">
                          <a:latin typeface="원신한 Light"/>
                          <a:ea typeface="원신한 Light"/>
                        </a:rPr>
                        <a:t>string</a:t>
                      </a:r>
                      <a:endParaRPr lang="ko-KR" altLang="en-US" sz="80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0 /1</a:t>
                      </a:r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"1": </a:t>
                      </a:r>
                      <a:r>
                        <a:rPr lang="ko-KR" altLang="en-US" sz="800" dirty="0"/>
                        <a:t>성공</a:t>
                      </a:r>
                      <a:r>
                        <a:rPr lang="en-US" altLang="ko-KR" sz="800" dirty="0"/>
                        <a:t>, "0": </a:t>
                      </a:r>
                      <a:r>
                        <a:rPr lang="ko-KR" altLang="en-US" sz="800" dirty="0"/>
                        <a:t>실패</a:t>
                      </a: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6694696"/>
                  </a:ext>
                </a:extLst>
              </a:tr>
              <a:tr h="1874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 err="1">
                          <a:latin typeface="원신한 Light"/>
                          <a:ea typeface="원신한 Light"/>
                        </a:rPr>
                        <a:t>res_message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string</a:t>
                      </a:r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메시지</a:t>
                      </a: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"</a:t>
                      </a:r>
                      <a:r>
                        <a:rPr lang="ko-KR" altLang="en-US" sz="800" dirty="0"/>
                        <a:t>콘테스트 상세정보입니다</a:t>
                      </a:r>
                      <a:r>
                        <a:rPr lang="en-US" altLang="ko-KR" sz="800" dirty="0"/>
                        <a:t>" </a:t>
                      </a:r>
                      <a:r>
                        <a:rPr lang="ko-KR" altLang="en-US" sz="800" dirty="0"/>
                        <a:t>또는 </a:t>
                      </a:r>
                      <a:r>
                        <a:rPr lang="en-US" altLang="ko-KR" sz="800" dirty="0"/>
                        <a:t>"</a:t>
                      </a:r>
                      <a:r>
                        <a:rPr lang="ko-KR" altLang="en-US" sz="800" dirty="0"/>
                        <a:t>콘테스트 정보가 존재하지 않습니다</a:t>
                      </a:r>
                      <a:r>
                        <a:rPr lang="en-US" altLang="ko-KR" sz="800" dirty="0"/>
                        <a:t>" </a:t>
                      </a:r>
                      <a:r>
                        <a:rPr lang="ko-KR" altLang="en-US" sz="800" dirty="0"/>
                        <a:t>등</a:t>
                      </a: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1847828"/>
                  </a:ext>
                </a:extLst>
              </a:tr>
              <a:tr h="1874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 err="1">
                          <a:latin typeface="원신한 Light"/>
                          <a:ea typeface="원신한 Light"/>
                        </a:rPr>
                        <a:t>res_data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object</a:t>
                      </a:r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결과값</a:t>
                      </a: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3789635"/>
                  </a:ext>
                </a:extLst>
              </a:tr>
              <a:tr h="1874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dirty="0" err="1"/>
                        <a:t>contest_details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array</a:t>
                      </a:r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참가자 목록</a:t>
                      </a: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6771142"/>
                  </a:ext>
                </a:extLst>
              </a:tr>
              <a:tr h="1874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dirty="0" err="1"/>
                        <a:t>contestant_id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string</a:t>
                      </a:r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참가자 </a:t>
                      </a:r>
                      <a:r>
                        <a:rPr lang="en-US" altLang="ko-KR" sz="800" dirty="0"/>
                        <a:t>ID</a:t>
                      </a:r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1381798"/>
                  </a:ext>
                </a:extLst>
              </a:tr>
              <a:tr h="1874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dirty="0" err="1"/>
                        <a:t>contest_name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string</a:t>
                      </a:r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참가자 이름</a:t>
                      </a: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2443050"/>
                  </a:ext>
                </a:extLst>
              </a:tr>
              <a:tr h="1874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dirty="0"/>
                        <a:t>description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string</a:t>
                      </a:r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참가자가 속한 콘테스트 </a:t>
                      </a:r>
                      <a:r>
                        <a:rPr lang="en-US" altLang="ko-KR" sz="800" dirty="0"/>
                        <a:t>ID</a:t>
                      </a:r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2399196"/>
                  </a:ext>
                </a:extLst>
              </a:tr>
              <a:tr h="1874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dirty="0"/>
                        <a:t>address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string</a:t>
                      </a:r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콘테스트 이름</a:t>
                      </a: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1762159"/>
                  </a:ext>
                </a:extLst>
              </a:tr>
              <a:tr h="1874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dirty="0" err="1"/>
                        <a:t>vote_open_date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string (datetime)</a:t>
                      </a:r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메인 이미지 </a:t>
                      </a: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6265538"/>
                  </a:ext>
                </a:extLst>
              </a:tr>
              <a:tr h="1874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dirty="0" err="1"/>
                        <a:t>vote_close_date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string (datetime)</a:t>
                      </a:r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0176409"/>
                  </a:ext>
                </a:extLst>
              </a:tr>
              <a:tr h="1874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dirty="0"/>
                        <a:t>status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string</a:t>
                      </a:r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콘테스트 상태 </a:t>
                      </a:r>
                      <a:r>
                        <a:rPr lang="en-US" altLang="ko-KR" sz="800" dirty="0"/>
                        <a:t>(open, close, preparing, delete)</a:t>
                      </a:r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8599505"/>
                  </a:ext>
                </a:extLst>
              </a:tr>
              <a:tr h="1874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dirty="0" err="1"/>
                        <a:t>main_banner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string</a:t>
                      </a:r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메인 배너 이미지</a:t>
                      </a: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5537973"/>
                  </a:ext>
                </a:extLst>
              </a:tr>
              <a:tr h="1874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dirty="0" err="1"/>
                        <a:t>sub_banner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서브 배너 이미지</a:t>
                      </a: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92640"/>
                  </a:ext>
                </a:extLst>
              </a:tr>
              <a:tr h="1874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dirty="0" err="1"/>
                        <a:t>show_main_banner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"true" </a:t>
                      </a:r>
                      <a:r>
                        <a:rPr lang="ko-KR" altLang="en-US" sz="800" dirty="0"/>
                        <a:t>또는 </a:t>
                      </a:r>
                      <a:r>
                        <a:rPr lang="en-US" altLang="ko-KR" sz="800" dirty="0"/>
                        <a:t>"false" – </a:t>
                      </a:r>
                      <a:r>
                        <a:rPr lang="ko-KR" altLang="en-US" sz="800" dirty="0"/>
                        <a:t>메인 배너 노출 여부</a:t>
                      </a: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2055760"/>
                  </a:ext>
                </a:extLst>
              </a:tr>
              <a:tr h="1874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dirty="0" err="1"/>
                        <a:t>hide_contest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"Show" </a:t>
                      </a:r>
                      <a:r>
                        <a:rPr lang="ko-KR" altLang="en-US" sz="800" dirty="0"/>
                        <a:t>또는 </a:t>
                      </a:r>
                      <a:r>
                        <a:rPr lang="en-US" altLang="ko-KR" sz="800" dirty="0"/>
                        <a:t>"Hide" – </a:t>
                      </a:r>
                      <a:r>
                        <a:rPr lang="ko-KR" altLang="en-US" sz="800" dirty="0"/>
                        <a:t>숨김 여부</a:t>
                      </a: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5664025"/>
                  </a:ext>
                </a:extLst>
              </a:tr>
              <a:tr h="1874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dirty="0" err="1"/>
                        <a:t>home_page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콘테스트 홈 페이지 내용 </a:t>
                      </a:r>
                      <a:r>
                        <a:rPr lang="en-US" altLang="ko-KR" sz="800" dirty="0"/>
                        <a:t>(</a:t>
                      </a:r>
                      <a:r>
                        <a:rPr lang="ko-KR" altLang="en-US" sz="800" dirty="0"/>
                        <a:t>텍스트 또는 </a:t>
                      </a:r>
                      <a:r>
                        <a:rPr lang="en-US" altLang="ko-KR" sz="800" dirty="0"/>
                        <a:t>HTML </a:t>
                      </a:r>
                      <a:r>
                        <a:rPr lang="ko-KR" altLang="en-US" sz="800" dirty="0"/>
                        <a:t>등</a:t>
                      </a:r>
                      <a:r>
                        <a:rPr lang="en-US" altLang="ko-KR" sz="800" dirty="0"/>
                        <a:t>)</a:t>
                      </a:r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0708779"/>
                  </a:ext>
                </a:extLst>
              </a:tr>
              <a:tr h="1874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dirty="0" err="1"/>
                        <a:t>web_page_url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콘테스트 웹 상세 페이지 주소</a:t>
                      </a: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8887839"/>
                  </a:ext>
                </a:extLst>
              </a:tr>
              <a:tr h="1874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dirty="0" err="1"/>
                        <a:t>home_page_image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홈 페이지용 이미지</a:t>
                      </a: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1922308"/>
                  </a:ext>
                </a:extLst>
              </a:tr>
              <a:tr h="1874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dirty="0"/>
                        <a:t>partner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파트너 정보</a:t>
                      </a: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5798201"/>
                  </a:ext>
                </a:extLst>
              </a:tr>
              <a:tr h="1874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dirty="0"/>
                        <a:t>cost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참가 비용</a:t>
                      </a: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0888814"/>
                  </a:ext>
                </a:extLst>
              </a:tr>
              <a:tr h="1874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dirty="0" err="1"/>
                        <a:t>fees_percent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수수료 비율</a:t>
                      </a: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4892929"/>
                  </a:ext>
                </a:extLst>
              </a:tr>
              <a:tr h="1874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dirty="0"/>
                        <a:t>memo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관리자 메모</a:t>
                      </a: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0727147"/>
                  </a:ext>
                </a:extLst>
              </a:tr>
              <a:tr h="1874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dirty="0" err="1"/>
                        <a:t>created_date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생성일</a:t>
                      </a: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3012588"/>
                  </a:ext>
                </a:extLst>
              </a:tr>
              <a:tr h="1874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dirty="0" err="1"/>
                        <a:t>updated_date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수정일</a:t>
                      </a: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1765688"/>
                  </a:ext>
                </a:extLst>
              </a:tr>
              <a:tr h="1874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dirty="0" err="1"/>
                        <a:t>total_vote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누적 총 득표 수</a:t>
                      </a: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99669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1776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50AC777-017E-A523-8767-8067FABBE8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4388319"/>
              </p:ext>
            </p:extLst>
          </p:nvPr>
        </p:nvGraphicFramePr>
        <p:xfrm>
          <a:off x="2054056" y="31229"/>
          <a:ext cx="7146311" cy="644128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2988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14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39333">
                  <a:extLst>
                    <a:ext uri="{9D8B030D-6E8A-4147-A177-3AD203B41FA5}">
                      <a16:colId xmlns:a16="http://schemas.microsoft.com/office/drawing/2014/main" val="2940779387"/>
                    </a:ext>
                  </a:extLst>
                </a:gridCol>
                <a:gridCol w="1958348">
                  <a:extLst>
                    <a:ext uri="{9D8B030D-6E8A-4147-A177-3AD203B41FA5}">
                      <a16:colId xmlns:a16="http://schemas.microsoft.com/office/drawing/2014/main" val="760462070"/>
                    </a:ext>
                  </a:extLst>
                </a:gridCol>
                <a:gridCol w="1958348">
                  <a:extLst>
                    <a:ext uri="{9D8B030D-6E8A-4147-A177-3AD203B41FA5}">
                      <a16:colId xmlns:a16="http://schemas.microsoft.com/office/drawing/2014/main" val="807737824"/>
                    </a:ext>
                  </a:extLst>
                </a:gridCol>
              </a:tblGrid>
              <a:tr h="1874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800" b="1" i="0" u="none" dirty="0">
                          <a:solidFill>
                            <a:srgbClr val="000000"/>
                          </a:solidFill>
                          <a:latin typeface="원신한 Light"/>
                          <a:ea typeface="원신한 Light"/>
                          <a:cs typeface="Arial"/>
                          <a:sym typeface="Arial"/>
                        </a:rPr>
                        <a:t>메서드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AF6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dirty="0" err="1"/>
                        <a:t>getProfileDetails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534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lang="ko-KR" altLang="en-US" sz="800" b="1" u="none" dirty="0">
                          <a:latin typeface="원신한 Light"/>
                          <a:ea typeface="원신한 Light"/>
                        </a:rPr>
                        <a:t>기능</a:t>
                      </a:r>
                      <a:endParaRPr lang="ko-KR" altLang="ko-KR" sz="800" b="1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AF6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800" dirty="0"/>
                        <a:t>사용자 또는 참가자의 상세 프로필 조회</a:t>
                      </a:r>
                      <a:endParaRPr lang="en-US" alt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7404358"/>
                  </a:ext>
                </a:extLst>
              </a:tr>
              <a:tr h="1874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b="1" u="none" dirty="0" err="1">
                          <a:latin typeface="원신한 Light"/>
                          <a:ea typeface="원신한 Light"/>
                        </a:rPr>
                        <a:t>url</a:t>
                      </a:r>
                      <a:endParaRPr lang="ko-KR" sz="800" b="1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rgbClr val="DDEAF6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https:// …. </a:t>
                      </a:r>
                      <a:r>
                        <a:rPr lang="en-US" altLang="ko-KR" sz="800" dirty="0"/>
                        <a:t>/</a:t>
                      </a:r>
                      <a:r>
                        <a:rPr lang="en-US" altLang="ko-KR" sz="800" dirty="0" err="1"/>
                        <a:t>api</a:t>
                      </a:r>
                      <a:r>
                        <a:rPr lang="en-US" altLang="ko-KR" sz="800" dirty="0"/>
                        <a:t>/</a:t>
                      </a:r>
                      <a:r>
                        <a:rPr lang="en-US" altLang="ko-KR" sz="800" dirty="0" err="1"/>
                        <a:t>getProfileDetails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7400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lang="en-US" altLang="ko-KR" sz="800" b="1" u="none" dirty="0">
                          <a:latin typeface="원신한 Light"/>
                          <a:ea typeface="원신한 Light"/>
                        </a:rPr>
                        <a:t>Parameters</a:t>
                      </a:r>
                      <a:endParaRPr lang="ko-KR" sz="800" b="1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Key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type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 err="1">
                          <a:latin typeface="원신한 Light"/>
                          <a:ea typeface="원신한 Light"/>
                        </a:rPr>
                        <a:t>Desc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sample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9917101"/>
                  </a:ext>
                </a:extLst>
              </a:tr>
              <a:tr h="187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dirty="0" err="1"/>
                        <a:t>user_id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string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800" u="none" dirty="0">
                          <a:latin typeface="원신한 Light"/>
                          <a:ea typeface="원신한 Light"/>
                        </a:rPr>
                        <a:t>이메일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S1234@gmail.com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2509625"/>
                  </a:ext>
                </a:extLst>
              </a:tr>
              <a:tr h="1933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dirty="0" err="1"/>
                        <a:t>user_type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string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800" u="none" dirty="0">
                          <a:latin typeface="원신한 Light"/>
                          <a:ea typeface="원신한 Light"/>
                        </a:rPr>
                        <a:t>비밀번호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'</a:t>
                      </a:r>
                      <a:r>
                        <a:rPr lang="en-US" altLang="ko-KR" sz="800" u="none" dirty="0" err="1">
                          <a:latin typeface="원신한 Light"/>
                          <a:ea typeface="원신한 Light"/>
                        </a:rPr>
                        <a:t>admin','manager','contestant','user</a:t>
                      </a: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'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3497633"/>
                  </a:ext>
                </a:extLst>
              </a:tr>
              <a:tr h="187400">
                <a:tc gridSpan="5"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b="1" i="0" u="none" dirty="0">
                          <a:solidFill>
                            <a:srgbClr val="000000"/>
                          </a:solidFill>
                          <a:latin typeface="원신한 Light"/>
                          <a:ea typeface="원신한 Light"/>
                          <a:cs typeface="Arial"/>
                          <a:sym typeface="Arial"/>
                        </a:rPr>
                        <a:t>Response Data (</a:t>
                      </a:r>
                      <a:r>
                        <a:rPr lang="en-US" altLang="ko-KR" sz="800" b="1" i="0" u="none" dirty="0" err="1">
                          <a:solidFill>
                            <a:srgbClr val="000000"/>
                          </a:solidFill>
                          <a:latin typeface="원신한 Light"/>
                          <a:ea typeface="원신한 Light"/>
                          <a:cs typeface="Arial"/>
                          <a:sym typeface="Arial"/>
                        </a:rPr>
                        <a:t>Json</a:t>
                      </a:r>
                      <a:r>
                        <a:rPr lang="en-US" altLang="ko-KR" sz="800" b="1" i="0" u="none" dirty="0">
                          <a:solidFill>
                            <a:srgbClr val="000000"/>
                          </a:solidFill>
                          <a:latin typeface="원신한 Light"/>
                          <a:ea typeface="원신한 Light"/>
                          <a:cs typeface="Arial"/>
                          <a:sym typeface="Arial"/>
                        </a:rPr>
                        <a:t>)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rgbClr val="DDEAF6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74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key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r>
                        <a:rPr lang="en-US" altLang="ko-KR" sz="800" u="none">
                          <a:latin typeface="원신한 Light"/>
                          <a:ea typeface="원신한 Light"/>
                        </a:rPr>
                        <a:t>type</a:t>
                      </a:r>
                      <a:endParaRPr lang="ko-KR" sz="80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u="none">
                          <a:latin typeface="원신한 Light"/>
                          <a:ea typeface="원신한 Light"/>
                        </a:rPr>
                        <a:t>value</a:t>
                      </a:r>
                      <a:endParaRPr lang="ko-KR" altLang="en-US" sz="80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description</a:t>
                      </a:r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74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 err="1">
                          <a:latin typeface="원신한 Light"/>
                          <a:ea typeface="원신한 Light"/>
                        </a:rPr>
                        <a:t>res_code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u="none">
                          <a:latin typeface="원신한 Light"/>
                          <a:ea typeface="원신한 Light"/>
                        </a:rPr>
                        <a:t>string</a:t>
                      </a:r>
                      <a:endParaRPr lang="ko-KR" altLang="en-US" sz="80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0 /1</a:t>
                      </a:r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값이 </a:t>
                      </a:r>
                      <a:r>
                        <a:rPr lang="en-US" altLang="ko-KR" sz="800" dirty="0"/>
                        <a:t>0</a:t>
                      </a:r>
                      <a:r>
                        <a:rPr lang="ko-KR" altLang="en-US" sz="800" dirty="0"/>
                        <a:t>인 경우 실패</a:t>
                      </a:r>
                      <a:r>
                        <a:rPr lang="en-US" altLang="ko-KR" sz="800" dirty="0"/>
                        <a:t>, 1</a:t>
                      </a:r>
                      <a:r>
                        <a:rPr lang="ko-KR" altLang="en-US" sz="800" dirty="0"/>
                        <a:t>인 경우 성공</a:t>
                      </a: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6694696"/>
                  </a:ext>
                </a:extLst>
              </a:tr>
              <a:tr h="1874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 err="1">
                          <a:latin typeface="원신한 Light"/>
                          <a:ea typeface="원신한 Light"/>
                        </a:rPr>
                        <a:t>res_message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u="none">
                          <a:latin typeface="원신한 Light"/>
                          <a:ea typeface="원신한 Light"/>
                        </a:rPr>
                        <a:t>string</a:t>
                      </a:r>
                      <a:endParaRPr lang="ko-KR" altLang="en-US" sz="80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1847828"/>
                  </a:ext>
                </a:extLst>
              </a:tr>
              <a:tr h="1874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 err="1">
                          <a:latin typeface="원신한 Light"/>
                          <a:ea typeface="원신한 Light"/>
                        </a:rPr>
                        <a:t>res_data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object</a:t>
                      </a:r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결과 데이터</a:t>
                      </a: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3789635"/>
                  </a:ext>
                </a:extLst>
              </a:tr>
              <a:tr h="1874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 err="1">
                          <a:latin typeface="원신한 Light"/>
                          <a:ea typeface="원신한 Light"/>
                        </a:rPr>
                        <a:t>profile_details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object</a:t>
                      </a:r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상세 프로필</a:t>
                      </a: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3128545"/>
                  </a:ext>
                </a:extLst>
              </a:tr>
              <a:tr h="1874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 err="1">
                          <a:latin typeface="원신한 Light"/>
                          <a:ea typeface="원신한 Light"/>
                        </a:rPr>
                        <a:t>user_id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string</a:t>
                      </a:r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사용자 </a:t>
                      </a:r>
                      <a:r>
                        <a:rPr lang="en-US" altLang="ko-KR" sz="800" dirty="0"/>
                        <a:t>ID</a:t>
                      </a:r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0258543"/>
                  </a:ext>
                </a:extLst>
              </a:tr>
              <a:tr h="1874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email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string</a:t>
                      </a:r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이메일</a:t>
                      </a: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3913233"/>
                  </a:ext>
                </a:extLst>
              </a:tr>
              <a:tr h="1874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mobile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string</a:t>
                      </a:r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ko-KR" altLang="en-US" sz="800" dirty="0"/>
                        <a:t>전화번호</a:t>
                      </a:r>
                      <a:endParaRPr lang="en-US" altLang="ko-KR" sz="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2843982"/>
                  </a:ext>
                </a:extLst>
              </a:tr>
              <a:tr h="1874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 err="1">
                          <a:latin typeface="원신한 Light"/>
                          <a:ea typeface="원신한 Light"/>
                        </a:rPr>
                        <a:t>user_type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string</a:t>
                      </a:r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사용자 유형</a:t>
                      </a: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5842500"/>
                  </a:ext>
                </a:extLst>
              </a:tr>
              <a:tr h="1874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 err="1">
                          <a:latin typeface="원신한 Light"/>
                          <a:ea typeface="원신한 Light"/>
                        </a:rPr>
                        <a:t>is_autologin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string</a:t>
                      </a:r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0/1</a:t>
                      </a:r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자동 로그인 여부</a:t>
                      </a:r>
                      <a:r>
                        <a:rPr lang="en-US" altLang="ko-KR" sz="800" dirty="0"/>
                        <a:t>(</a:t>
                      </a:r>
                      <a:r>
                        <a:rPr lang="ko-KR" altLang="en-US" sz="800" dirty="0"/>
                        <a:t>값이 </a:t>
                      </a:r>
                      <a:r>
                        <a:rPr lang="en-US" altLang="ko-KR" sz="800" dirty="0"/>
                        <a:t>1</a:t>
                      </a:r>
                      <a:r>
                        <a:rPr lang="ko-KR" altLang="en-US" sz="800" dirty="0"/>
                        <a:t>인 경우 자동로그인</a:t>
                      </a:r>
                      <a:r>
                        <a:rPr lang="en-US" altLang="ko-KR" sz="800" dirty="0"/>
                        <a:t>)</a:t>
                      </a:r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1346231"/>
                  </a:ext>
                </a:extLst>
              </a:tr>
              <a:tr h="1874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 err="1">
                          <a:latin typeface="원신한 Light"/>
                          <a:ea typeface="원신한 Light"/>
                        </a:rPr>
                        <a:t>social_id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string</a:t>
                      </a:r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SNS ID</a:t>
                      </a:r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2311660"/>
                  </a:ext>
                </a:extLst>
              </a:tr>
              <a:tr h="1874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 err="1">
                          <a:latin typeface="원신한 Light"/>
                          <a:ea typeface="원신한 Light"/>
                        </a:rPr>
                        <a:t>login_type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string</a:t>
                      </a:r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로그인 유형</a:t>
                      </a: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1719159"/>
                  </a:ext>
                </a:extLst>
              </a:tr>
              <a:tr h="1874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name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string</a:t>
                      </a:r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이름</a:t>
                      </a: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4204206"/>
                  </a:ext>
                </a:extLst>
              </a:tr>
              <a:tr h="1874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 err="1">
                          <a:latin typeface="원신한 Light"/>
                          <a:ea typeface="원신한 Light"/>
                        </a:rPr>
                        <a:t>nick_name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string</a:t>
                      </a:r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닉네임</a:t>
                      </a: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8543441"/>
                  </a:ext>
                </a:extLst>
              </a:tr>
              <a:tr h="1874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 err="1">
                          <a:latin typeface="원신한 Light"/>
                          <a:ea typeface="원신한 Light"/>
                        </a:rPr>
                        <a:t>main_image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string</a:t>
                      </a:r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/>
                        <a:t>메인이미지</a:t>
                      </a:r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9153419"/>
                  </a:ext>
                </a:extLst>
              </a:tr>
              <a:tr h="208509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 err="1">
                          <a:latin typeface="원신한 Light"/>
                          <a:ea typeface="원신한 Light"/>
                        </a:rPr>
                        <a:t>thumb_image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string</a:t>
                      </a:r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썸네일이미지</a:t>
                      </a:r>
                      <a:r>
                        <a:rPr lang="en-GB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(contestant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프로필에만 포함</a:t>
                      </a:r>
                      <a:r>
                        <a:rPr lang="en-GB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5839760"/>
                  </a:ext>
                </a:extLst>
              </a:tr>
              <a:tr h="208509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dirty="0" err="1"/>
                        <a:t>remaining_star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string</a:t>
                      </a:r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현재 남은 별 개수</a:t>
                      </a: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6734441"/>
                  </a:ext>
                </a:extLst>
              </a:tr>
              <a:tr h="1465051">
                <a:tc gridSpan="5">
                  <a:txBody>
                    <a:bodyPr/>
                    <a:lstStyle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/>
                        <a:t>[sample </a:t>
                      </a:r>
                      <a:r>
                        <a:rPr lang="en-US" altLang="ko-KR" sz="800" u="none" dirty="0" err="1"/>
                        <a:t>json</a:t>
                      </a:r>
                      <a:r>
                        <a:rPr lang="en-US" altLang="ko-KR" sz="800" u="none" dirty="0"/>
                        <a:t>]</a:t>
                      </a:r>
                    </a:p>
                    <a:p>
                      <a:r>
                        <a:rPr lang="en-GB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r>
                        <a:rPr lang="en-GB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"</a:t>
                      </a:r>
                      <a:r>
                        <a:rPr lang="en-GB" altLang="ko-KR" sz="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res_code</a:t>
                      </a:r>
                      <a:r>
                        <a:rPr lang="en-GB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": 1, "</a:t>
                      </a:r>
                      <a:r>
                        <a:rPr lang="en-GB" altLang="ko-KR" sz="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res_message</a:t>
                      </a:r>
                      <a:r>
                        <a:rPr lang="en-GB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": "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로그인 성공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", </a:t>
                      </a:r>
                    </a:p>
                    <a:p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"</a:t>
                      </a:r>
                      <a:r>
                        <a:rPr lang="en-GB" altLang="ko-KR" sz="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res_data</a:t>
                      </a:r>
                      <a:r>
                        <a:rPr lang="en-GB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": {</a:t>
                      </a:r>
                    </a:p>
                    <a:p>
                      <a:r>
                        <a:rPr lang="en-GB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"</a:t>
                      </a:r>
                      <a:r>
                        <a:rPr lang="en-GB" altLang="ko-KR" sz="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profile_details</a:t>
                      </a:r>
                      <a:r>
                        <a:rPr lang="en-GB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": {</a:t>
                      </a:r>
                    </a:p>
                    <a:p>
                      <a:r>
                        <a:rPr lang="en-GB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"</a:t>
                      </a:r>
                      <a:r>
                        <a:rPr lang="en-GB" altLang="ko-KR" sz="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user_id</a:t>
                      </a:r>
                      <a:r>
                        <a:rPr lang="en-GB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": "123", "email": "test@example.com", "mobile": "01012345678", "</a:t>
                      </a:r>
                      <a:r>
                        <a:rPr lang="en-GB" altLang="ko-KR" sz="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user_type</a:t>
                      </a:r>
                      <a:r>
                        <a:rPr lang="en-GB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": "user", “</a:t>
                      </a:r>
                      <a:r>
                        <a:rPr lang="en-GB" altLang="ko-KR" sz="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is_autologin</a:t>
                      </a:r>
                      <a:r>
                        <a:rPr lang="en-GB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": "1", "</a:t>
                      </a:r>
                      <a:r>
                        <a:rPr lang="en-GB" altLang="ko-KR" sz="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social_id</a:t>
                      </a:r>
                      <a:r>
                        <a:rPr lang="en-GB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": "kakao_123",</a:t>
                      </a:r>
                    </a:p>
                    <a:p>
                      <a:r>
                        <a:rPr lang="en-GB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"</a:t>
                      </a:r>
                      <a:r>
                        <a:rPr lang="en-GB" altLang="ko-KR" sz="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login_type</a:t>
                      </a:r>
                      <a:r>
                        <a:rPr lang="en-GB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": "</a:t>
                      </a:r>
                      <a:r>
                        <a:rPr lang="en-GB" altLang="ko-KR" sz="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kakao</a:t>
                      </a:r>
                      <a:r>
                        <a:rPr lang="en-GB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", "name": "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홍길동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", "</a:t>
                      </a:r>
                      <a:r>
                        <a:rPr lang="en-GB" altLang="ko-KR" sz="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nick_name</a:t>
                      </a:r>
                      <a:r>
                        <a:rPr lang="en-GB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": "</a:t>
                      </a:r>
                      <a:r>
                        <a:rPr lang="ko-KR" altLang="en-US" sz="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랭스타유저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", "</a:t>
                      </a:r>
                      <a:r>
                        <a:rPr lang="en-GB" altLang="ko-KR" sz="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main_image</a:t>
                      </a:r>
                      <a:r>
                        <a:rPr lang="en-GB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": "https://example.com/uploads/user.jpg",</a:t>
                      </a:r>
                    </a:p>
                    <a:p>
                      <a:r>
                        <a:rPr lang="en-GB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"</a:t>
                      </a:r>
                      <a:r>
                        <a:rPr lang="en-GB" altLang="ko-KR" sz="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thumb_image</a:t>
                      </a:r>
                      <a:r>
                        <a:rPr lang="en-GB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": "https://example.com/uploads/thumb.jpg"   // ← contestant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만 포함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"</a:t>
                      </a:r>
                      <a:r>
                        <a:rPr lang="en-US" altLang="ko-KR" sz="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remaining_star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": 12</a:t>
                      </a:r>
                      <a:endParaRPr lang="ko-KR" altLang="en-US" sz="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}</a:t>
                      </a:r>
                      <a:r>
                        <a:rPr lang="en-GB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</a:p>
                    <a:p>
                      <a:r>
                        <a:rPr lang="en-GB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}</a:t>
                      </a:r>
                    </a:p>
                    <a:p>
                      <a:r>
                        <a:rPr lang="en-GB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ko-KR" altLang="ko-KR" sz="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356" marR="45356" marT="36275" marB="362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87769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569E65D2-A1D7-583A-A399-EFC5AB013E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8599300"/>
              </p:ext>
            </p:extLst>
          </p:nvPr>
        </p:nvGraphicFramePr>
        <p:xfrm>
          <a:off x="2057400" y="45396"/>
          <a:ext cx="7146311" cy="328153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298810">
                  <a:extLst>
                    <a:ext uri="{9D8B030D-6E8A-4147-A177-3AD203B41FA5}">
                      <a16:colId xmlns:a16="http://schemas.microsoft.com/office/drawing/2014/main" val="714879879"/>
                    </a:ext>
                  </a:extLst>
                </a:gridCol>
                <a:gridCol w="691472">
                  <a:extLst>
                    <a:ext uri="{9D8B030D-6E8A-4147-A177-3AD203B41FA5}">
                      <a16:colId xmlns:a16="http://schemas.microsoft.com/office/drawing/2014/main" val="30824980"/>
                    </a:ext>
                  </a:extLst>
                </a:gridCol>
                <a:gridCol w="1239333">
                  <a:extLst>
                    <a:ext uri="{9D8B030D-6E8A-4147-A177-3AD203B41FA5}">
                      <a16:colId xmlns:a16="http://schemas.microsoft.com/office/drawing/2014/main" val="1455414879"/>
                    </a:ext>
                  </a:extLst>
                </a:gridCol>
                <a:gridCol w="3916696">
                  <a:extLst>
                    <a:ext uri="{9D8B030D-6E8A-4147-A177-3AD203B41FA5}">
                      <a16:colId xmlns:a16="http://schemas.microsoft.com/office/drawing/2014/main" val="4105138387"/>
                    </a:ext>
                  </a:extLst>
                </a:gridCol>
              </a:tblGrid>
              <a:tr h="1874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key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r>
                        <a:rPr lang="en-US" altLang="ko-KR" sz="800" u="none">
                          <a:latin typeface="원신한 Light"/>
                          <a:ea typeface="원신한 Light"/>
                        </a:rPr>
                        <a:t>type</a:t>
                      </a:r>
                      <a:endParaRPr lang="ko-KR" sz="80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u="none">
                          <a:latin typeface="원신한 Light"/>
                          <a:ea typeface="원신한 Light"/>
                        </a:rPr>
                        <a:t>value</a:t>
                      </a:r>
                      <a:endParaRPr lang="ko-KR" altLang="en-US" sz="80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description</a:t>
                      </a:r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3626974"/>
                  </a:ext>
                </a:extLst>
              </a:tr>
              <a:tr h="1874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dirty="0" err="1"/>
                        <a:t>contestant_details</a:t>
                      </a:r>
                      <a:r>
                        <a:rPr lang="en-US" altLang="ko-KR" sz="800" dirty="0"/>
                        <a:t> 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array</a:t>
                      </a:r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/>
                        <a:t> 콘테스트 참가자 순위 목록</a:t>
                      </a: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0280114"/>
                  </a:ext>
                </a:extLst>
              </a:tr>
              <a:tr h="1874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dirty="0" err="1"/>
                        <a:t>contestant_id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string</a:t>
                      </a:r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ko-KR" altLang="en-US" sz="800" dirty="0"/>
                        <a:t>참가자 고유 </a:t>
                      </a:r>
                      <a:r>
                        <a:rPr lang="en-US" sz="800" dirty="0"/>
                        <a:t>ID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384304"/>
                  </a:ext>
                </a:extLst>
              </a:tr>
              <a:tr h="1874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dirty="0"/>
                        <a:t>name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string</a:t>
                      </a:r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ko-KR" altLang="en-US" sz="800" dirty="0"/>
                        <a:t>참가자 이름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4461712"/>
                  </a:ext>
                </a:extLst>
              </a:tr>
              <a:tr h="1874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dirty="0" err="1"/>
                        <a:t>total_vote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string</a:t>
                      </a:r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ko-KR" altLang="en-US" sz="800" dirty="0"/>
                        <a:t>총 득표 수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1818893"/>
                  </a:ext>
                </a:extLst>
              </a:tr>
              <a:tr h="1874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dirty="0" err="1"/>
                        <a:t>main_image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string</a:t>
                      </a:r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ko-KR" altLang="en-US" sz="800" dirty="0"/>
                        <a:t>메인 이미지</a:t>
                      </a:r>
                      <a:endParaRPr lang="en-US" sz="800" dirty="0"/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4754522"/>
                  </a:ext>
                </a:extLst>
              </a:tr>
              <a:tr h="1874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dirty="0" err="1"/>
                        <a:t>thumb_image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string</a:t>
                      </a:r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ko-KR" altLang="en-US" sz="800" dirty="0"/>
                        <a:t>썸네일 이미지</a:t>
                      </a:r>
                      <a:endParaRPr lang="en-US" sz="800" dirty="0"/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8651993"/>
                  </a:ext>
                </a:extLst>
              </a:tr>
              <a:tr h="1874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dirty="0" err="1"/>
                        <a:t>current_ranking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string</a:t>
                      </a:r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ko-KR" altLang="en-US" sz="800" dirty="0"/>
                        <a:t>현재 순위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515451"/>
                  </a:ext>
                </a:extLst>
              </a:tr>
              <a:tr h="1874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dirty="0" err="1"/>
                        <a:t>previous_ranking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string</a:t>
                      </a:r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ko-KR" altLang="en-US" sz="800" dirty="0"/>
                        <a:t>이전 순위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2317220"/>
                  </a:ext>
                </a:extLst>
              </a:tr>
              <a:tr h="1874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dirty="0" err="1"/>
                        <a:t>contest_id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string</a:t>
                      </a:r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ko-KR" altLang="en-US" sz="800" dirty="0"/>
                        <a:t>해당 콘테스트 </a:t>
                      </a:r>
                      <a:r>
                        <a:rPr lang="en-US" altLang="ko-KR" sz="800" dirty="0"/>
                        <a:t>ID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127108"/>
                  </a:ext>
                </a:extLst>
              </a:tr>
              <a:tr h="1874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dirty="0" err="1"/>
                        <a:t>contest_category_id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string</a:t>
                      </a:r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/>
                        <a:t>콘테스트 카테고리 </a:t>
                      </a:r>
                      <a:r>
                        <a:rPr lang="en-US" altLang="ko-KR" sz="800" dirty="0"/>
                        <a:t>ID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2632027"/>
                  </a:ext>
                </a:extLst>
              </a:tr>
              <a:tr h="1874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dirty="0" err="1"/>
                        <a:t>categoryItems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array</a:t>
                      </a:r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7679978"/>
                  </a:ext>
                </a:extLst>
              </a:tr>
              <a:tr h="1874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dirty="0" err="1"/>
                        <a:t>contest_category_id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string</a:t>
                      </a:r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 </a:t>
                      </a:r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/>
                        <a:t> 콘테스트 카테고리 </a:t>
                      </a:r>
                      <a:r>
                        <a:rPr lang="en-US" altLang="ko-KR" sz="800" dirty="0"/>
                        <a:t>ID</a:t>
                      </a: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1884339"/>
                  </a:ext>
                </a:extLst>
              </a:tr>
              <a:tr h="1874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dirty="0" err="1"/>
                        <a:t>contest_id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string</a:t>
                      </a:r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 </a:t>
                      </a:r>
                      <a:r>
                        <a:rPr lang="ko-KR" altLang="en-US" sz="800" dirty="0"/>
                        <a:t>콘테스트 </a:t>
                      </a:r>
                      <a:r>
                        <a:rPr lang="en-US" altLang="ko-KR" sz="800" dirty="0"/>
                        <a:t>ID</a:t>
                      </a:r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5663706"/>
                  </a:ext>
                </a:extLst>
              </a:tr>
              <a:tr h="1874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dirty="0" err="1"/>
                        <a:t>category_name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string</a:t>
                      </a:r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 </a:t>
                      </a:r>
                      <a:r>
                        <a:rPr lang="ko-KR" altLang="en-US" sz="800" dirty="0"/>
                        <a:t>카테고리 이름</a:t>
                      </a: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6625137"/>
                  </a:ext>
                </a:extLst>
              </a:tr>
              <a:tr h="1874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dirty="0"/>
                        <a:t>status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string</a:t>
                      </a:r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 </a:t>
                      </a:r>
                      <a:r>
                        <a:rPr lang="ko-KR" altLang="en-US" sz="800" dirty="0" err="1"/>
                        <a:t>상태값</a:t>
                      </a:r>
                      <a:r>
                        <a:rPr lang="ko-KR" altLang="en-US" sz="800" dirty="0"/>
                        <a:t> </a:t>
                      </a:r>
                      <a:r>
                        <a:rPr lang="en-US" altLang="ko-KR" sz="800" dirty="0"/>
                        <a:t>(active</a:t>
                      </a:r>
                      <a:r>
                        <a:rPr lang="ko-KR" altLang="en-US" sz="800" dirty="0"/>
                        <a:t>만 조회됨</a:t>
                      </a:r>
                      <a:r>
                        <a:rPr lang="en-US" altLang="ko-KR" sz="800" dirty="0"/>
                        <a:t>)</a:t>
                      </a:r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30515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84077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43ABE73E-04CF-0480-6795-B943BE4DD9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8066101"/>
              </p:ext>
            </p:extLst>
          </p:nvPr>
        </p:nvGraphicFramePr>
        <p:xfrm>
          <a:off x="2015146" y="0"/>
          <a:ext cx="7146311" cy="668614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1463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8614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lang="en-US" altLang="ko-KR" sz="800" u="none" dirty="0"/>
                        <a:t>-</a:t>
                      </a:r>
                      <a:r>
                        <a:rPr lang="en-US" altLang="ko-KR" sz="800" dirty="0"/>
                        <a:t>Sample JSON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lang="en-US" altLang="ko-KR" sz="800" u="none" dirty="0"/>
                        <a:t>{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lang="en-US" altLang="ko-KR" sz="800" u="none" dirty="0"/>
                        <a:t>  "</a:t>
                      </a:r>
                      <a:r>
                        <a:rPr lang="en-US" altLang="ko-KR" sz="800" u="none" dirty="0" err="1"/>
                        <a:t>res_code</a:t>
                      </a:r>
                      <a:r>
                        <a:rPr lang="en-US" altLang="ko-KR" sz="800" u="none" dirty="0"/>
                        <a:t>": "1",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lang="en-US" altLang="ko-KR" sz="800" u="none" dirty="0"/>
                        <a:t>  "</a:t>
                      </a:r>
                      <a:r>
                        <a:rPr lang="en-US" altLang="ko-KR" sz="800" u="none" dirty="0" err="1"/>
                        <a:t>res_message</a:t>
                      </a:r>
                      <a:r>
                        <a:rPr lang="en-US" altLang="ko-KR" sz="800" u="none" dirty="0"/>
                        <a:t>": "</a:t>
                      </a:r>
                      <a:r>
                        <a:rPr lang="ko-KR" altLang="en-US" sz="800" u="none" dirty="0"/>
                        <a:t>콘테스트 상세정보입니다</a:t>
                      </a:r>
                      <a:r>
                        <a:rPr lang="en-US" altLang="ko-KR" sz="800" u="none" dirty="0"/>
                        <a:t>",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lang="en-US" altLang="ko-KR" sz="800" u="none" dirty="0"/>
                        <a:t>  "</a:t>
                      </a:r>
                      <a:r>
                        <a:rPr lang="en-US" altLang="ko-KR" sz="800" u="none" dirty="0" err="1"/>
                        <a:t>res_data</a:t>
                      </a:r>
                      <a:r>
                        <a:rPr lang="en-US" altLang="ko-KR" sz="800" u="none" dirty="0"/>
                        <a:t>": {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lang="en-US" altLang="ko-KR" sz="800" u="none" dirty="0"/>
                        <a:t>    "</a:t>
                      </a:r>
                      <a:r>
                        <a:rPr lang="en-US" altLang="ko-KR" sz="800" u="none" dirty="0" err="1"/>
                        <a:t>contest_details</a:t>
                      </a:r>
                      <a:r>
                        <a:rPr lang="en-US" altLang="ko-KR" sz="800" u="none" dirty="0"/>
                        <a:t>": [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lang="en-US" altLang="ko-KR" sz="800" u="none" dirty="0"/>
                        <a:t>     {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lang="en-US" altLang="ko-KR" sz="800" u="none" dirty="0"/>
                        <a:t>          "</a:t>
                      </a:r>
                      <a:r>
                        <a:rPr lang="en-US" altLang="ko-KR" sz="800" u="none" dirty="0" err="1"/>
                        <a:t>contest_id</a:t>
                      </a:r>
                      <a:r>
                        <a:rPr lang="en-US" altLang="ko-KR" sz="800" u="none" dirty="0"/>
                        <a:t>": “123",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lang="en-US" altLang="ko-KR" sz="800" u="none" dirty="0"/>
                        <a:t>          "</a:t>
                      </a:r>
                      <a:r>
                        <a:rPr lang="en-US" altLang="ko-KR" sz="800" u="none" dirty="0" err="1"/>
                        <a:t>contest_name</a:t>
                      </a:r>
                      <a:r>
                        <a:rPr lang="en-US" altLang="ko-KR" sz="800" u="none" dirty="0"/>
                        <a:t>": "</a:t>
                      </a:r>
                      <a:r>
                        <a:rPr lang="ko-KR" altLang="en-US" sz="800" u="none" dirty="0"/>
                        <a:t>여름댄스 콘테스트</a:t>
                      </a:r>
                      <a:r>
                        <a:rPr lang="en-US" altLang="ko-KR" sz="800" u="none" dirty="0"/>
                        <a:t>",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lang="en-US" altLang="ko-KR" sz="800" u="none" dirty="0"/>
                        <a:t>          "description": "</a:t>
                      </a:r>
                      <a:r>
                        <a:rPr lang="ko-KR" altLang="en-US" sz="800" u="none" dirty="0"/>
                        <a:t>국내 최고의 댄스 실력을 겨루는 대회</a:t>
                      </a:r>
                      <a:r>
                        <a:rPr lang="en-US" altLang="ko-KR" sz="800" u="none" dirty="0"/>
                        <a:t>",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lang="en-US" altLang="ko-KR" sz="800" u="none" dirty="0"/>
                        <a:t>          "</a:t>
                      </a:r>
                      <a:r>
                        <a:rPr lang="en-US" altLang="ko-KR" sz="800" u="none" dirty="0" err="1"/>
                        <a:t>start_date</a:t>
                      </a:r>
                      <a:r>
                        <a:rPr lang="en-US" altLang="ko-KR" sz="800" u="none" dirty="0"/>
                        <a:t>": "2025-07-01",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lang="en-US" altLang="ko-KR" sz="800" u="none" dirty="0"/>
                        <a:t>          "</a:t>
                      </a:r>
                      <a:r>
                        <a:rPr lang="en-US" altLang="ko-KR" sz="800" u="none" dirty="0" err="1"/>
                        <a:t>end_date</a:t>
                      </a:r>
                      <a:r>
                        <a:rPr lang="en-US" altLang="ko-KR" sz="800" u="none" dirty="0"/>
                        <a:t>": "2025-07-31",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lang="en-US" altLang="ko-KR" sz="800" u="none" dirty="0"/>
                        <a:t>          "</a:t>
                      </a:r>
                      <a:r>
                        <a:rPr lang="en-US" altLang="ko-KR" sz="800" u="none" dirty="0" err="1"/>
                        <a:t>total_vote</a:t>
                      </a:r>
                      <a:r>
                        <a:rPr lang="en-US" altLang="ko-KR" sz="800" u="none" dirty="0"/>
                        <a:t>": "5678",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lang="en-US" altLang="ko-KR" sz="800" u="none" dirty="0"/>
                        <a:t>          "</a:t>
                      </a:r>
                      <a:r>
                        <a:rPr lang="en-US" altLang="ko-KR" sz="800" u="none" dirty="0" err="1"/>
                        <a:t>web_page_url</a:t>
                      </a:r>
                      <a:r>
                        <a:rPr lang="en-US" altLang="ko-KR" sz="800" u="none" dirty="0"/>
                        <a:t>": "https://domain.com/view/CT202507",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lang="en-US" altLang="ko-KR" sz="800" u="none" dirty="0"/>
                        <a:t>          "</a:t>
                      </a:r>
                      <a:r>
                        <a:rPr lang="en-US" altLang="ko-KR" sz="800" u="none" dirty="0" err="1"/>
                        <a:t>main_banner</a:t>
                      </a:r>
                      <a:r>
                        <a:rPr lang="en-US" altLang="ko-KR" sz="800" u="none" dirty="0"/>
                        <a:t>": "main_banner_01.jpg",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lang="en-US" altLang="ko-KR" sz="800" u="none" dirty="0"/>
                        <a:t>          “</a:t>
                      </a:r>
                      <a:r>
                        <a:rPr lang="en-US" altLang="ko-KR" sz="800" u="none" dirty="0" err="1"/>
                        <a:t>sub_banner</a:t>
                      </a:r>
                      <a:r>
                        <a:rPr lang="en-US" altLang="ko-KR" sz="800" u="none" dirty="0"/>
                        <a:t>": "sub_banner_01.jpg",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lang="en-US" altLang="ko-KR" sz="800" u="none" dirty="0"/>
                        <a:t>          “status": "active",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lang="en-US" altLang="ko-KR" sz="800" u="none" dirty="0"/>
                        <a:t>          "</a:t>
                      </a:r>
                      <a:r>
                        <a:rPr lang="en-US" altLang="ko-KR" sz="800" u="none" dirty="0" err="1"/>
                        <a:t>hide_contest</a:t>
                      </a:r>
                      <a:r>
                        <a:rPr lang="en-US" altLang="ko-KR" sz="800" u="none" dirty="0"/>
                        <a:t>": "Show"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lang="en-US" altLang="ko-KR" sz="800" u="none" dirty="0"/>
                        <a:t>      }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lang="en-US" altLang="ko-KR" sz="800" u="none" dirty="0"/>
                        <a:t>    ]   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lang="en-US" altLang="ko-KR" sz="800" u="none" dirty="0"/>
                        <a:t>    "</a:t>
                      </a:r>
                      <a:r>
                        <a:rPr lang="en-US" altLang="ko-KR" sz="800" u="none" dirty="0" err="1"/>
                        <a:t>contestant_details</a:t>
                      </a:r>
                      <a:r>
                        <a:rPr lang="en-US" altLang="ko-KR" sz="800" u="none" dirty="0"/>
                        <a:t>": [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lang="en-US" altLang="ko-KR" sz="800" u="none" dirty="0"/>
                        <a:t>      {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lang="en-US" altLang="ko-KR" sz="800" u="none" dirty="0"/>
                        <a:t>        "</a:t>
                      </a:r>
                      <a:r>
                        <a:rPr lang="en-US" altLang="ko-KR" sz="800" u="none" dirty="0" err="1"/>
                        <a:t>contestant_id</a:t>
                      </a:r>
                      <a:r>
                        <a:rPr lang="en-US" altLang="ko-KR" sz="800" u="none" dirty="0"/>
                        <a:t>": “123",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lang="en-US" altLang="ko-KR" sz="800" u="none" dirty="0"/>
                        <a:t>        "name": "</a:t>
                      </a:r>
                      <a:r>
                        <a:rPr lang="ko-KR" altLang="en-US" sz="800" u="none" dirty="0"/>
                        <a:t>지민</a:t>
                      </a:r>
                      <a:r>
                        <a:rPr lang="en-US" altLang="ko-KR" sz="800" u="none" dirty="0"/>
                        <a:t>",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lang="en-US" altLang="ko-KR" sz="800" u="none" dirty="0"/>
                        <a:t>        "</a:t>
                      </a:r>
                      <a:r>
                        <a:rPr lang="en-US" altLang="ko-KR" sz="800" u="none" dirty="0" err="1"/>
                        <a:t>total_vote</a:t>
                      </a:r>
                      <a:r>
                        <a:rPr lang="en-US" altLang="ko-KR" sz="800" u="none" dirty="0"/>
                        <a:t>": "1234",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lang="en-US" altLang="ko-KR" sz="800" u="none" dirty="0"/>
                        <a:t>        "</a:t>
                      </a:r>
                      <a:r>
                        <a:rPr lang="en-US" altLang="ko-KR" sz="800" u="none" dirty="0" err="1"/>
                        <a:t>main_image</a:t>
                      </a:r>
                      <a:r>
                        <a:rPr lang="en-US" altLang="ko-KR" sz="800" u="none" dirty="0"/>
                        <a:t>": "main123.jpg",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lang="en-US" altLang="ko-KR" sz="800" u="none" dirty="0"/>
                        <a:t>        "</a:t>
                      </a:r>
                      <a:r>
                        <a:rPr lang="en-US" altLang="ko-KR" sz="800" u="none" dirty="0" err="1"/>
                        <a:t>thumb_image</a:t>
                      </a:r>
                      <a:r>
                        <a:rPr lang="en-US" altLang="ko-KR" sz="800" u="none" dirty="0"/>
                        <a:t>": "thumb123.jpg",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lang="en-US" altLang="ko-KR" sz="800" u="none" dirty="0"/>
                        <a:t>        "</a:t>
                      </a:r>
                      <a:r>
                        <a:rPr lang="en-US" altLang="ko-KR" sz="800" u="none" dirty="0" err="1"/>
                        <a:t>current_ranking</a:t>
                      </a:r>
                      <a:r>
                        <a:rPr lang="en-US" altLang="ko-KR" sz="800" u="none" dirty="0"/>
                        <a:t>": "1",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lang="en-US" altLang="ko-KR" sz="800" u="none" dirty="0"/>
                        <a:t>        "</a:t>
                      </a:r>
                      <a:r>
                        <a:rPr lang="en-US" altLang="ko-KR" sz="800" u="none" dirty="0" err="1"/>
                        <a:t>previous_ranking</a:t>
                      </a:r>
                      <a:r>
                        <a:rPr lang="en-US" altLang="ko-KR" sz="800" u="none" dirty="0"/>
                        <a:t>": "2",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lang="en-US" altLang="ko-KR" sz="800" u="none" dirty="0"/>
                        <a:t>        "</a:t>
                      </a:r>
                      <a:r>
                        <a:rPr lang="en-US" altLang="ko-KR" sz="800" u="none" dirty="0" err="1"/>
                        <a:t>contest_id</a:t>
                      </a:r>
                      <a:r>
                        <a:rPr lang="en-US" altLang="ko-KR" sz="800" u="none" dirty="0"/>
                        <a:t>": “123",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lang="en-US" altLang="ko-KR" sz="800" u="none" dirty="0"/>
                        <a:t>        "</a:t>
                      </a:r>
                      <a:r>
                        <a:rPr lang="en-US" altLang="ko-KR" sz="800" u="none" dirty="0" err="1"/>
                        <a:t>contest_category_id</a:t>
                      </a:r>
                      <a:r>
                        <a:rPr lang="en-US" altLang="ko-KR" sz="800" u="none" dirty="0"/>
                        <a:t>": “123"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lang="en-US" altLang="ko-KR" sz="800" u="none" dirty="0"/>
                        <a:t>      }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lang="en-US" altLang="ko-KR" sz="800" u="none" dirty="0"/>
                        <a:t>    ],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lang="en-US" altLang="ko-KR" sz="800" u="none" dirty="0"/>
                        <a:t>    "</a:t>
                      </a:r>
                      <a:r>
                        <a:rPr lang="en-US" altLang="ko-KR" sz="800" u="none" dirty="0" err="1"/>
                        <a:t>categoryItems</a:t>
                      </a:r>
                      <a:r>
                        <a:rPr lang="en-US" altLang="ko-KR" sz="800" u="none" dirty="0"/>
                        <a:t>": [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lang="en-US" altLang="ko-KR" sz="800" u="none" dirty="0"/>
                        <a:t>      {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lang="en-US" altLang="ko-KR" sz="800" u="none" dirty="0"/>
                        <a:t>        "</a:t>
                      </a:r>
                      <a:r>
                        <a:rPr lang="en-US" altLang="ko-KR" sz="800" u="none" dirty="0" err="1"/>
                        <a:t>contest_category_id</a:t>
                      </a:r>
                      <a:r>
                        <a:rPr lang="en-US" altLang="ko-KR" sz="800" u="none" dirty="0"/>
                        <a:t>": “123",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lang="en-US" altLang="ko-KR" sz="800" u="none" dirty="0"/>
                        <a:t>        "</a:t>
                      </a:r>
                      <a:r>
                        <a:rPr lang="en-US" altLang="ko-KR" sz="800" u="none" dirty="0" err="1"/>
                        <a:t>contest_id</a:t>
                      </a:r>
                      <a:r>
                        <a:rPr lang="en-US" altLang="ko-KR" sz="800" u="none" dirty="0"/>
                        <a:t>": “123",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lang="en-US" altLang="ko-KR" sz="800" u="none" dirty="0"/>
                        <a:t>        "</a:t>
                      </a:r>
                      <a:r>
                        <a:rPr lang="en-US" altLang="ko-KR" sz="800" u="none" dirty="0" err="1"/>
                        <a:t>category_name</a:t>
                      </a:r>
                      <a:r>
                        <a:rPr lang="en-US" altLang="ko-KR" sz="800" u="none" dirty="0"/>
                        <a:t>": "</a:t>
                      </a:r>
                      <a:r>
                        <a:rPr lang="ko-KR" altLang="en-US" sz="800" u="none" dirty="0"/>
                        <a:t>댄스</a:t>
                      </a:r>
                      <a:r>
                        <a:rPr lang="en-US" altLang="ko-KR" sz="800" u="none" dirty="0"/>
                        <a:t>",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lang="en-US" altLang="ko-KR" sz="800" u="none" dirty="0"/>
                        <a:t>        "status": "active"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lang="en-US" altLang="ko-KR" sz="800" u="none" dirty="0"/>
                        <a:t>      }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lang="en-US" altLang="ko-KR" sz="800" u="none" dirty="0"/>
                        <a:t>    ]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lang="en-US" altLang="ko-KR" sz="800" u="none" dirty="0"/>
                        <a:t>  }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lang="en-US" altLang="ko-KR" sz="800" u="none" dirty="0"/>
                        <a:t>}</a:t>
                      </a:r>
                      <a:endParaRPr lang="en-US" altLang="ko-KR" sz="800" dirty="0"/>
                    </a:p>
                  </a:txBody>
                  <a:tcPr marL="45356" marR="45356" marT="36275" marB="362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81757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806AF6F6-96AE-02EA-1AA9-EC8E0AE484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4664848"/>
              </p:ext>
            </p:extLst>
          </p:nvPr>
        </p:nvGraphicFramePr>
        <p:xfrm>
          <a:off x="2054056" y="50685"/>
          <a:ext cx="7245937" cy="598487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296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99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0226">
                  <a:extLst>
                    <a:ext uri="{9D8B030D-6E8A-4147-A177-3AD203B41FA5}">
                      <a16:colId xmlns:a16="http://schemas.microsoft.com/office/drawing/2014/main" val="2940779387"/>
                    </a:ext>
                  </a:extLst>
                </a:gridCol>
                <a:gridCol w="1111366">
                  <a:extLst>
                    <a:ext uri="{9D8B030D-6E8A-4147-A177-3AD203B41FA5}">
                      <a16:colId xmlns:a16="http://schemas.microsoft.com/office/drawing/2014/main" val="633138055"/>
                    </a:ext>
                  </a:extLst>
                </a:gridCol>
                <a:gridCol w="1954160">
                  <a:extLst>
                    <a:ext uri="{9D8B030D-6E8A-4147-A177-3AD203B41FA5}">
                      <a16:colId xmlns:a16="http://schemas.microsoft.com/office/drawing/2014/main" val="760462070"/>
                    </a:ext>
                  </a:extLst>
                </a:gridCol>
                <a:gridCol w="1954160">
                  <a:extLst>
                    <a:ext uri="{9D8B030D-6E8A-4147-A177-3AD203B41FA5}">
                      <a16:colId xmlns:a16="http://schemas.microsoft.com/office/drawing/2014/main" val="807737824"/>
                    </a:ext>
                  </a:extLst>
                </a:gridCol>
              </a:tblGrid>
              <a:tr h="1874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800" b="1" i="0" u="none" dirty="0">
                          <a:solidFill>
                            <a:srgbClr val="000000"/>
                          </a:solidFill>
                          <a:latin typeface="원신한 Light"/>
                          <a:ea typeface="원신한 Light"/>
                          <a:cs typeface="Arial"/>
                          <a:sym typeface="Arial"/>
                        </a:rPr>
                        <a:t>메서드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AF6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dirty="0" err="1"/>
                        <a:t>getContestantDetails</a:t>
                      </a:r>
                      <a:r>
                        <a:rPr lang="en-US" altLang="ko-KR" sz="800" dirty="0"/>
                        <a:t> 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80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lang="ko-KR" altLang="en-US" sz="800" b="1" u="none" dirty="0">
                          <a:latin typeface="원신한 Light"/>
                          <a:ea typeface="원신한 Light"/>
                        </a:rPr>
                        <a:t>기능</a:t>
                      </a:r>
                      <a:endParaRPr lang="ko-KR" altLang="ko-KR" sz="800" b="1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AF6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800" dirty="0"/>
                        <a:t>콘테스트 참가자의 상세 정보</a:t>
                      </a:r>
                      <a:endParaRPr lang="en-US" alt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547404358"/>
                  </a:ext>
                </a:extLst>
              </a:tr>
              <a:tr h="1874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b="1" u="none" dirty="0" err="1">
                          <a:latin typeface="원신한 Light"/>
                          <a:ea typeface="원신한 Light"/>
                        </a:rPr>
                        <a:t>url</a:t>
                      </a:r>
                      <a:endParaRPr lang="ko-KR" sz="800" b="1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rgbClr val="DDEAF6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https:// …. </a:t>
                      </a:r>
                      <a:r>
                        <a:rPr lang="en-US" altLang="ko-KR" sz="800" dirty="0"/>
                        <a:t>/</a:t>
                      </a:r>
                      <a:r>
                        <a:rPr lang="en-US" altLang="ko-KR" sz="800" dirty="0" err="1"/>
                        <a:t>api</a:t>
                      </a:r>
                      <a:r>
                        <a:rPr lang="en-US" altLang="ko-KR" sz="800" dirty="0"/>
                        <a:t>/</a:t>
                      </a:r>
                      <a:r>
                        <a:rPr lang="en-US" altLang="ko-KR" sz="800" dirty="0" err="1"/>
                        <a:t>getContestantDetails</a:t>
                      </a:r>
                      <a:r>
                        <a:rPr lang="en-US" altLang="ko-KR" sz="800" dirty="0"/>
                        <a:t>  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7400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lang="en-US" altLang="ko-KR" sz="800" b="1" u="none" dirty="0">
                          <a:latin typeface="원신한 Light"/>
                          <a:ea typeface="원신한 Light"/>
                        </a:rPr>
                        <a:t>Parameters</a:t>
                      </a:r>
                      <a:endParaRPr lang="ko-KR" sz="800" b="1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AF6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Key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type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>
                          <a:latin typeface="원신한 Light"/>
                          <a:ea typeface="원신한 Light"/>
                        </a:rPr>
                        <a:t>type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 err="1">
                          <a:latin typeface="원신한 Light"/>
                          <a:ea typeface="원신한 Light"/>
                        </a:rPr>
                        <a:t>Desc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sample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9917101"/>
                  </a:ext>
                </a:extLst>
              </a:tr>
              <a:tr h="187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dirty="0" err="1"/>
                        <a:t>contest_id</a:t>
                      </a:r>
                      <a:r>
                        <a:rPr lang="en-US" altLang="ko-KR" sz="800" dirty="0"/>
                        <a:t>  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String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string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800" dirty="0"/>
                        <a:t>콘테스트 </a:t>
                      </a:r>
                      <a:r>
                        <a:rPr lang="en-US" altLang="ko-KR" sz="800" dirty="0"/>
                        <a:t>ID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46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2509625"/>
                  </a:ext>
                </a:extLst>
              </a:tr>
              <a:tr h="18740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endParaRPr lang="ko-KR" sz="800" b="1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AF6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dirty="0" err="1"/>
                        <a:t>contestant_id</a:t>
                      </a:r>
                      <a:r>
                        <a:rPr lang="en-US" altLang="ko-KR" sz="800" dirty="0"/>
                        <a:t> 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string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800" dirty="0"/>
                        <a:t>참가자 </a:t>
                      </a:r>
                      <a:r>
                        <a:rPr lang="en-US" altLang="ko-KR" sz="800" dirty="0"/>
                        <a:t>ID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256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1511918"/>
                  </a:ext>
                </a:extLst>
              </a:tr>
              <a:tr h="187400">
                <a:tc gridSpan="6"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b="1" i="0" u="none" dirty="0">
                          <a:solidFill>
                            <a:srgbClr val="000000"/>
                          </a:solidFill>
                          <a:latin typeface="원신한 Light"/>
                          <a:ea typeface="원신한 Light"/>
                          <a:cs typeface="Arial"/>
                          <a:sym typeface="Arial"/>
                        </a:rPr>
                        <a:t>Response Data (</a:t>
                      </a:r>
                      <a:r>
                        <a:rPr lang="en-US" altLang="ko-KR" sz="800" b="1" i="0" u="none" dirty="0" err="1">
                          <a:solidFill>
                            <a:srgbClr val="000000"/>
                          </a:solidFill>
                          <a:latin typeface="원신한 Light"/>
                          <a:ea typeface="원신한 Light"/>
                          <a:cs typeface="Arial"/>
                          <a:sym typeface="Arial"/>
                        </a:rPr>
                        <a:t>Json</a:t>
                      </a:r>
                      <a:r>
                        <a:rPr lang="en-US" altLang="ko-KR" sz="800" b="1" i="0" u="none" dirty="0">
                          <a:solidFill>
                            <a:srgbClr val="000000"/>
                          </a:solidFill>
                          <a:latin typeface="원신한 Light"/>
                          <a:ea typeface="원신한 Light"/>
                          <a:cs typeface="Arial"/>
                          <a:sym typeface="Arial"/>
                        </a:rPr>
                        <a:t>)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rgbClr val="DDEAF6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74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key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r>
                        <a:rPr lang="en-US" altLang="ko-KR" sz="800" u="none">
                          <a:latin typeface="원신한 Light"/>
                          <a:ea typeface="원신한 Light"/>
                        </a:rPr>
                        <a:t>type</a:t>
                      </a:r>
                      <a:endParaRPr lang="ko-KR" sz="80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value</a:t>
                      </a:r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description</a:t>
                      </a:r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7400"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 err="1">
                          <a:latin typeface="원신한 Light"/>
                          <a:ea typeface="원신한 Light"/>
                        </a:rPr>
                        <a:t>res_code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u="none">
                          <a:latin typeface="원신한 Light"/>
                          <a:ea typeface="원신한 Light"/>
                        </a:rPr>
                        <a:t>string</a:t>
                      </a:r>
                      <a:endParaRPr lang="ko-KR" altLang="en-US" sz="80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u="none">
                          <a:latin typeface="원신한 Light"/>
                          <a:ea typeface="원신한 Light"/>
                        </a:rPr>
                        <a:t>0 /1</a:t>
                      </a:r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"1": </a:t>
                      </a:r>
                      <a:r>
                        <a:rPr lang="ko-KR" altLang="en-US" sz="800" dirty="0"/>
                        <a:t>성공</a:t>
                      </a:r>
                      <a:r>
                        <a:rPr lang="en-US" altLang="ko-KR" sz="800" dirty="0"/>
                        <a:t>, "0": </a:t>
                      </a:r>
                      <a:r>
                        <a:rPr lang="ko-KR" altLang="en-US" sz="800" dirty="0"/>
                        <a:t>실패</a:t>
                      </a:r>
                    </a:p>
                  </a:txBody>
                  <a:tcPr marL="45356" marR="45356" marT="36275" marB="36275" anchor="ctr"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"1": </a:t>
                      </a:r>
                      <a:r>
                        <a:rPr lang="ko-KR" altLang="en-US" sz="800" dirty="0"/>
                        <a:t>성공</a:t>
                      </a:r>
                      <a:r>
                        <a:rPr lang="en-US" altLang="ko-KR" sz="800" dirty="0"/>
                        <a:t>, "0": </a:t>
                      </a:r>
                      <a:r>
                        <a:rPr lang="ko-KR" altLang="en-US" sz="800" dirty="0"/>
                        <a:t>실패</a:t>
                      </a:r>
                      <a:endParaRPr lang="ko-KR" altLang="en-US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45356" marR="45356" marT="36275" marB="36275" anchor="ctr"/>
                </a:tc>
                <a:extLst>
                  <a:ext uri="{0D108BD9-81ED-4DB2-BD59-A6C34878D82A}">
                    <a16:rowId xmlns:a16="http://schemas.microsoft.com/office/drawing/2014/main" val="728451174"/>
                  </a:ext>
                </a:extLst>
              </a:tr>
              <a:tr h="187400"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 err="1">
                          <a:latin typeface="원신한 Light"/>
                          <a:ea typeface="원신한 Light"/>
                        </a:rPr>
                        <a:t>res_message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string</a:t>
                      </a:r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메시지</a:t>
                      </a: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"</a:t>
                      </a:r>
                      <a:r>
                        <a:rPr lang="ko-KR" altLang="en-US" sz="800" dirty="0"/>
                        <a:t>콘테스트 상세정보입니다</a:t>
                      </a:r>
                      <a:r>
                        <a:rPr lang="en-US" altLang="ko-KR" sz="800" dirty="0"/>
                        <a:t>" </a:t>
                      </a:r>
                      <a:r>
                        <a:rPr lang="ko-KR" altLang="en-US" sz="800" dirty="0"/>
                        <a:t>또는 </a:t>
                      </a:r>
                      <a:r>
                        <a:rPr lang="en-US" altLang="ko-KR" sz="800" dirty="0"/>
                        <a:t>"</a:t>
                      </a:r>
                      <a:r>
                        <a:rPr lang="ko-KR" altLang="en-US" sz="800" dirty="0"/>
                        <a:t>콘테스트 정보가 존재하지 않습니다</a:t>
                      </a:r>
                      <a:r>
                        <a:rPr lang="en-US" altLang="ko-KR" sz="800" dirty="0"/>
                        <a:t>" </a:t>
                      </a:r>
                      <a:r>
                        <a:rPr lang="ko-KR" altLang="en-US" sz="800" dirty="0"/>
                        <a:t>등</a:t>
                      </a:r>
                    </a:p>
                  </a:txBody>
                  <a:tcPr marL="45356" marR="45356" marT="36275" marB="36275" anchor="ctr"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"</a:t>
                      </a:r>
                      <a:r>
                        <a:rPr lang="ko-KR" altLang="en-US" sz="800" dirty="0"/>
                        <a:t>콘테스트 상세정보입니다</a:t>
                      </a:r>
                      <a:r>
                        <a:rPr lang="en-US" altLang="ko-KR" sz="800" dirty="0"/>
                        <a:t>" </a:t>
                      </a:r>
                      <a:r>
                        <a:rPr lang="ko-KR" altLang="en-US" sz="800" dirty="0"/>
                        <a:t>또는 </a:t>
                      </a:r>
                      <a:r>
                        <a:rPr lang="en-US" altLang="ko-KR" sz="800" dirty="0"/>
                        <a:t>"</a:t>
                      </a:r>
                      <a:r>
                        <a:rPr lang="ko-KR" altLang="en-US" sz="800" dirty="0"/>
                        <a:t>콘테스트 정보가 존재하지 않습니다</a:t>
                      </a:r>
                      <a:r>
                        <a:rPr lang="en-US" altLang="ko-KR" sz="800" dirty="0"/>
                        <a:t>" </a:t>
                      </a:r>
                      <a:r>
                        <a:rPr lang="ko-KR" altLang="en-US" sz="800" dirty="0"/>
                        <a:t>등</a:t>
                      </a:r>
                      <a:endParaRPr lang="ko-KR" altLang="en-US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45356" marR="45356" marT="36275" marB="36275" anchor="ctr"/>
                </a:tc>
                <a:extLst>
                  <a:ext uri="{0D108BD9-81ED-4DB2-BD59-A6C34878D82A}">
                    <a16:rowId xmlns:a16="http://schemas.microsoft.com/office/drawing/2014/main" val="548035473"/>
                  </a:ext>
                </a:extLst>
              </a:tr>
              <a:tr h="187400"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 err="1">
                          <a:latin typeface="원신한 Light"/>
                          <a:ea typeface="원신한 Light"/>
                        </a:rPr>
                        <a:t>res_data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object</a:t>
                      </a:r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결과값</a:t>
                      </a:r>
                    </a:p>
                  </a:txBody>
                  <a:tcPr marL="45356" marR="45356" marT="36275" marB="36275" anchor="ctr"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결과값</a:t>
                      </a:r>
                      <a:endParaRPr lang="ko-KR" altLang="en-US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45356" marR="45356" marT="36275" marB="36275" anchor="ctr"/>
                </a:tc>
                <a:extLst>
                  <a:ext uri="{0D108BD9-81ED-4DB2-BD59-A6C34878D82A}">
                    <a16:rowId xmlns:a16="http://schemas.microsoft.com/office/drawing/2014/main" val="849227824"/>
                  </a:ext>
                </a:extLst>
              </a:tr>
              <a:tr h="1874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800" dirty="0" err="1"/>
                        <a:t>contestant_id</a:t>
                      </a:r>
                      <a:endParaRPr lang="en-US" sz="800" dirty="0"/>
                    </a:p>
                  </a:txBody>
                  <a:tcPr marL="35091" marR="35091" marT="17546" marB="1754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800"/>
                        <a:t>string</a:t>
                      </a:r>
                    </a:p>
                  </a:txBody>
                  <a:tcPr marL="35091" marR="35091" marT="17546" marB="1754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ko-KR" sz="800" dirty="0"/>
                        <a:t>"256"</a:t>
                      </a:r>
                    </a:p>
                  </a:txBody>
                  <a:tcPr marL="35091" marR="35091" marT="17546" marB="1754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None/>
                      </a:pPr>
                      <a:endParaRPr lang="en-US" sz="700" dirty="0"/>
                    </a:p>
                  </a:txBody>
                  <a:tcPr marL="35091" marR="35091" marT="17546" marB="17546" anchor="ctr"/>
                </a:tc>
                <a:tc gridSpan="2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800" dirty="0"/>
                        <a:t>참가자 고유 </a:t>
                      </a:r>
                      <a:r>
                        <a:rPr lang="en-US" sz="800" dirty="0"/>
                        <a:t>ID</a:t>
                      </a:r>
                    </a:p>
                  </a:txBody>
                  <a:tcPr marL="35091" marR="35091" marT="17546" marB="1754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35091" marR="35091" marT="17546" marB="17546" anchor="ctr"/>
                </a:tc>
                <a:extLst>
                  <a:ext uri="{0D108BD9-81ED-4DB2-BD59-A6C34878D82A}">
                    <a16:rowId xmlns:a16="http://schemas.microsoft.com/office/drawing/2014/main" val="3608168228"/>
                  </a:ext>
                </a:extLst>
              </a:tr>
              <a:tr h="1874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800" dirty="0" err="1"/>
                        <a:t>user_id</a:t>
                      </a:r>
                      <a:endParaRPr lang="en-US" sz="800" dirty="0"/>
                    </a:p>
                  </a:txBody>
                  <a:tcPr marL="35091" marR="35091" marT="17546" marB="1754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800" dirty="0"/>
                        <a:t>string</a:t>
                      </a:r>
                    </a:p>
                  </a:txBody>
                  <a:tcPr marL="35091" marR="35091" marT="17546" marB="1754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ko-KR" sz="800" dirty="0"/>
                        <a:t>"56523"</a:t>
                      </a:r>
                    </a:p>
                  </a:txBody>
                  <a:tcPr marL="35091" marR="35091" marT="17546" marB="1754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None/>
                      </a:pPr>
                      <a:endParaRPr lang="en-US" altLang="ko-KR" sz="700" dirty="0"/>
                    </a:p>
                  </a:txBody>
                  <a:tcPr marL="35091" marR="35091" marT="17546" marB="1754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800" dirty="0"/>
                        <a:t>참가자의 사용자 </a:t>
                      </a:r>
                      <a:r>
                        <a:rPr lang="en-US" altLang="ko-KR" sz="800" dirty="0"/>
                        <a:t>ID</a:t>
                      </a:r>
                    </a:p>
                  </a:txBody>
                  <a:tcPr marL="35091" marR="35091" marT="17546" marB="1754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None/>
                      </a:pPr>
                      <a:endParaRPr lang="en-US" sz="700" dirty="0"/>
                    </a:p>
                  </a:txBody>
                  <a:tcPr marL="35091" marR="35091" marT="17546" marB="1754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963789635"/>
                  </a:ext>
                </a:extLst>
              </a:tr>
              <a:tr h="1874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800"/>
                        <a:t>name</a:t>
                      </a:r>
                    </a:p>
                  </a:txBody>
                  <a:tcPr marL="35091" marR="35091" marT="17546" marB="1754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800" dirty="0"/>
                        <a:t>string</a:t>
                      </a:r>
                    </a:p>
                  </a:txBody>
                  <a:tcPr marL="35091" marR="35091" marT="17546" marB="1754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ko-KR" sz="800" dirty="0"/>
                        <a:t>"</a:t>
                      </a:r>
                      <a:r>
                        <a:rPr lang="ko-KR" altLang="en-US" sz="800" dirty="0"/>
                        <a:t>홍길동</a:t>
                      </a:r>
                      <a:r>
                        <a:rPr lang="en-US" altLang="ko-KR" sz="800" dirty="0"/>
                        <a:t>"</a:t>
                      </a:r>
                    </a:p>
                  </a:txBody>
                  <a:tcPr marL="35091" marR="35091" marT="17546" marB="1754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None/>
                      </a:pPr>
                      <a:endParaRPr lang="ko-KR" altLang="en-US" sz="700" dirty="0"/>
                    </a:p>
                  </a:txBody>
                  <a:tcPr marL="35091" marR="35091" marT="17546" marB="1754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800" dirty="0"/>
                        <a:t>참가자 이름</a:t>
                      </a:r>
                    </a:p>
                  </a:txBody>
                  <a:tcPr marL="35091" marR="35091" marT="17546" marB="1754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None/>
                      </a:pPr>
                      <a:endParaRPr lang="en-US" sz="700" dirty="0"/>
                    </a:p>
                  </a:txBody>
                  <a:tcPr marL="35091" marR="35091" marT="17546" marB="1754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856771142"/>
                  </a:ext>
                </a:extLst>
              </a:tr>
              <a:tr h="1874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800"/>
                        <a:t>nick_name</a:t>
                      </a:r>
                    </a:p>
                  </a:txBody>
                  <a:tcPr marL="35091" marR="35091" marT="17546" marB="1754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800"/>
                        <a:t>string</a:t>
                      </a:r>
                    </a:p>
                  </a:txBody>
                  <a:tcPr marL="35091" marR="35091" marT="17546" marB="1754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ko-KR" sz="800" dirty="0"/>
                        <a:t>“</a:t>
                      </a:r>
                      <a:r>
                        <a:rPr lang="ko-KR" altLang="en-US" sz="800" dirty="0" err="1"/>
                        <a:t>홍스타</a:t>
                      </a:r>
                      <a:r>
                        <a:rPr lang="en-US" altLang="ko-KR" sz="800" dirty="0"/>
                        <a:t>"</a:t>
                      </a:r>
                    </a:p>
                  </a:txBody>
                  <a:tcPr marL="35091" marR="35091" marT="17546" marB="1754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None/>
                      </a:pPr>
                      <a:endParaRPr lang="en-US" altLang="ko-KR" sz="700" dirty="0"/>
                    </a:p>
                  </a:txBody>
                  <a:tcPr marL="35091" marR="35091" marT="17546" marB="1754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800" dirty="0"/>
                        <a:t>닉네임 </a:t>
                      </a:r>
                      <a:r>
                        <a:rPr lang="en-US" altLang="ko-KR" sz="800" dirty="0"/>
                        <a:t>(</a:t>
                      </a:r>
                      <a:r>
                        <a:rPr lang="ko-KR" altLang="en-US" sz="800" dirty="0"/>
                        <a:t>없을 수 있음</a:t>
                      </a:r>
                      <a:r>
                        <a:rPr lang="en-US" altLang="ko-KR" sz="800" dirty="0"/>
                        <a:t>)</a:t>
                      </a:r>
                    </a:p>
                  </a:txBody>
                  <a:tcPr marL="35091" marR="35091" marT="17546" marB="1754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None/>
                      </a:pPr>
                      <a:endParaRPr lang="en-US" sz="700" dirty="0"/>
                    </a:p>
                  </a:txBody>
                  <a:tcPr marL="35091" marR="35091" marT="17546" marB="1754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371381798"/>
                  </a:ext>
                </a:extLst>
              </a:tr>
              <a:tr h="1874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800" dirty="0" err="1"/>
                        <a:t>main_image</a:t>
                      </a:r>
                      <a:endParaRPr lang="en-US" sz="800" dirty="0"/>
                    </a:p>
                  </a:txBody>
                  <a:tcPr marL="35091" marR="35091" marT="17546" marB="1754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800" dirty="0"/>
                        <a:t>string</a:t>
                      </a:r>
                    </a:p>
                  </a:txBody>
                  <a:tcPr marL="35091" marR="35091" marT="17546" marB="1754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800" dirty="0"/>
                        <a:t>"http://localhost:3003/assets/</a:t>
                      </a:r>
                      <a:r>
                        <a:rPr lang="en-US" sz="800" dirty="0" err="1"/>
                        <a:t>contestant_banner</a:t>
                      </a:r>
                      <a:r>
                        <a:rPr lang="en-US" sz="800" dirty="0"/>
                        <a:t>/256_1646668669.jpg"</a:t>
                      </a:r>
                    </a:p>
                  </a:txBody>
                  <a:tcPr marL="35091" marR="35091" marT="17546" marB="1754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None/>
                      </a:pPr>
                      <a:endParaRPr lang="en-US" sz="700" dirty="0"/>
                    </a:p>
                  </a:txBody>
                  <a:tcPr marL="35091" marR="35091" marT="17546" marB="1754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800" dirty="0"/>
                        <a:t>대표 이미지 </a:t>
                      </a:r>
                      <a:r>
                        <a:rPr lang="en-US" sz="800" dirty="0"/>
                        <a:t>URL</a:t>
                      </a:r>
                    </a:p>
                  </a:txBody>
                  <a:tcPr marL="35091" marR="35091" marT="17546" marB="1754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None/>
                      </a:pPr>
                      <a:endParaRPr lang="en-US" sz="700" dirty="0"/>
                    </a:p>
                  </a:txBody>
                  <a:tcPr marL="35091" marR="35091" marT="17546" marB="1754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42443050"/>
                  </a:ext>
                </a:extLst>
              </a:tr>
              <a:tr h="23655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800"/>
                        <a:t>thumb_image</a:t>
                      </a:r>
                    </a:p>
                  </a:txBody>
                  <a:tcPr marL="35091" marR="35091" marT="17546" marB="1754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800" dirty="0"/>
                        <a:t>string</a:t>
                      </a:r>
                    </a:p>
                  </a:txBody>
                  <a:tcPr marL="35091" marR="35091" marT="17546" marB="1754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800" dirty="0"/>
                        <a:t>"http://localhost:3003/assets/</a:t>
                      </a:r>
                      <a:r>
                        <a:rPr lang="en-US" sz="800" dirty="0" err="1"/>
                        <a:t>contestant_banner</a:t>
                      </a:r>
                      <a:r>
                        <a:rPr lang="en-US" sz="800" dirty="0"/>
                        <a:t>/256_1646668669_thumb.jpg"</a:t>
                      </a:r>
                    </a:p>
                  </a:txBody>
                  <a:tcPr marL="35091" marR="35091" marT="17546" marB="1754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None/>
                      </a:pPr>
                      <a:endParaRPr lang="en-US" altLang="ko-KR" sz="700" dirty="0"/>
                    </a:p>
                  </a:txBody>
                  <a:tcPr marL="35091" marR="35091" marT="17546" marB="17546" anchor="ctr"/>
                </a:tc>
                <a:tc gridSpan="2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800" dirty="0"/>
                        <a:t>썸네일 이미지 </a:t>
                      </a:r>
                      <a:r>
                        <a:rPr lang="en-US" altLang="ko-KR" sz="800" dirty="0"/>
                        <a:t>URL</a:t>
                      </a:r>
                    </a:p>
                  </a:txBody>
                  <a:tcPr marL="35091" marR="35091" marT="17546" marB="17546" anchor="ctr"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None/>
                      </a:pPr>
                      <a:endParaRPr lang="en-US" sz="700" dirty="0"/>
                    </a:p>
                  </a:txBody>
                  <a:tcPr marL="35091" marR="35091" marT="17546" marB="1754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636714615"/>
                  </a:ext>
                </a:extLst>
              </a:tr>
              <a:tr h="1874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800"/>
                        <a:t>age</a:t>
                      </a:r>
                    </a:p>
                  </a:txBody>
                  <a:tcPr marL="35091" marR="35091" marT="17546" marB="1754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800"/>
                        <a:t>string</a:t>
                      </a:r>
                    </a:p>
                  </a:txBody>
                  <a:tcPr marL="35091" marR="35091" marT="17546" marB="1754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ko-KR" sz="800" dirty="0"/>
                        <a:t>"55"</a:t>
                      </a:r>
                    </a:p>
                  </a:txBody>
                  <a:tcPr marL="35091" marR="35091" marT="17546" marB="1754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None/>
                      </a:pPr>
                      <a:endParaRPr lang="ko-KR" altLang="en-US" sz="700" dirty="0"/>
                    </a:p>
                  </a:txBody>
                  <a:tcPr marL="35091" marR="35091" marT="17546" marB="1754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800" dirty="0"/>
                        <a:t>나이</a:t>
                      </a:r>
                    </a:p>
                  </a:txBody>
                  <a:tcPr marL="35091" marR="35091" marT="17546" marB="1754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None/>
                      </a:pPr>
                      <a:endParaRPr lang="en-US" sz="700" dirty="0"/>
                    </a:p>
                  </a:txBody>
                  <a:tcPr marL="35091" marR="35091" marT="17546" marB="17546" anchor="ctr"/>
                </a:tc>
                <a:extLst>
                  <a:ext uri="{0D108BD9-81ED-4DB2-BD59-A6C34878D82A}">
                    <a16:rowId xmlns:a16="http://schemas.microsoft.com/office/drawing/2014/main" val="592399196"/>
                  </a:ext>
                </a:extLst>
              </a:tr>
              <a:tr h="1874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800"/>
                        <a:t>height</a:t>
                      </a:r>
                    </a:p>
                  </a:txBody>
                  <a:tcPr marL="35091" marR="35091" marT="17546" marB="1754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800" dirty="0"/>
                        <a:t>string</a:t>
                      </a:r>
                    </a:p>
                  </a:txBody>
                  <a:tcPr marL="35091" marR="35091" marT="17546" marB="1754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ko-KR" sz="800" dirty="0"/>
                        <a:t>"162"</a:t>
                      </a:r>
                    </a:p>
                  </a:txBody>
                  <a:tcPr marL="35091" marR="35091" marT="17546" marB="1754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None/>
                      </a:pPr>
                      <a:endParaRPr lang="en-US" sz="700" dirty="0"/>
                    </a:p>
                  </a:txBody>
                  <a:tcPr marL="35091" marR="35091" marT="17546" marB="1754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800" dirty="0"/>
                        <a:t>키 </a:t>
                      </a:r>
                      <a:r>
                        <a:rPr lang="en-US" altLang="ko-KR" sz="800" dirty="0"/>
                        <a:t>(</a:t>
                      </a:r>
                      <a:r>
                        <a:rPr lang="en-US" sz="800" dirty="0"/>
                        <a:t>cm)</a:t>
                      </a:r>
                    </a:p>
                  </a:txBody>
                  <a:tcPr marL="35091" marR="35091" marT="17546" marB="1754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None/>
                      </a:pPr>
                      <a:endParaRPr lang="en-US" sz="700" dirty="0"/>
                    </a:p>
                  </a:txBody>
                  <a:tcPr marL="35091" marR="35091" marT="17546" marB="17546" anchor="ctr"/>
                </a:tc>
                <a:extLst>
                  <a:ext uri="{0D108BD9-81ED-4DB2-BD59-A6C34878D82A}">
                    <a16:rowId xmlns:a16="http://schemas.microsoft.com/office/drawing/2014/main" val="2331762159"/>
                  </a:ext>
                </a:extLst>
              </a:tr>
              <a:tr h="1874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800"/>
                        <a:t>weight</a:t>
                      </a:r>
                    </a:p>
                  </a:txBody>
                  <a:tcPr marL="35091" marR="35091" marT="17546" marB="1754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800" dirty="0"/>
                        <a:t>string</a:t>
                      </a:r>
                    </a:p>
                  </a:txBody>
                  <a:tcPr marL="35091" marR="35091" marT="17546" marB="1754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ko-KR" sz="800" dirty="0"/>
                        <a:t>"**"</a:t>
                      </a:r>
                    </a:p>
                  </a:txBody>
                  <a:tcPr marL="35091" marR="35091" marT="17546" marB="1754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None/>
                      </a:pPr>
                      <a:endParaRPr lang="en-US" altLang="ko-KR" sz="700" dirty="0"/>
                    </a:p>
                  </a:txBody>
                  <a:tcPr marL="35091" marR="35091" marT="17546" marB="1754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800" dirty="0"/>
                        <a:t>몸무게 </a:t>
                      </a:r>
                      <a:r>
                        <a:rPr lang="en-US" altLang="ko-KR" sz="800" dirty="0"/>
                        <a:t>(** </a:t>
                      </a:r>
                      <a:r>
                        <a:rPr lang="ko-KR" altLang="en-US" sz="800" dirty="0"/>
                        <a:t>비공개 처리 가능</a:t>
                      </a:r>
                      <a:r>
                        <a:rPr lang="en-US" altLang="ko-KR" sz="800" dirty="0"/>
                        <a:t>)</a:t>
                      </a:r>
                    </a:p>
                  </a:txBody>
                  <a:tcPr marL="35091" marR="35091" marT="17546" marB="1754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None/>
                      </a:pPr>
                      <a:endParaRPr lang="en-US" sz="700" dirty="0"/>
                    </a:p>
                  </a:txBody>
                  <a:tcPr marL="35091" marR="35091" marT="17546" marB="1754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786265538"/>
                  </a:ext>
                </a:extLst>
              </a:tr>
              <a:tr h="1874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800"/>
                        <a:t>profile_2</a:t>
                      </a:r>
                    </a:p>
                  </a:txBody>
                  <a:tcPr marL="35091" marR="35091" marT="17546" marB="1754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800"/>
                        <a:t>object</a:t>
                      </a:r>
                    </a:p>
                  </a:txBody>
                  <a:tcPr marL="35091" marR="35091" marT="17546" marB="1754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ko-KR" sz="800" dirty="0"/>
                        <a:t>{ "</a:t>
                      </a:r>
                      <a:r>
                        <a:rPr lang="ko-KR" altLang="en-US" sz="800" dirty="0"/>
                        <a:t>직업</a:t>
                      </a:r>
                      <a:r>
                        <a:rPr lang="en-US" altLang="ko-KR" sz="800" dirty="0"/>
                        <a:t>": "</a:t>
                      </a:r>
                      <a:r>
                        <a:rPr lang="ko-KR" altLang="en-US" sz="800" dirty="0"/>
                        <a:t>모델</a:t>
                      </a:r>
                      <a:r>
                        <a:rPr lang="en-US" altLang="ko-KR" sz="800" dirty="0"/>
                        <a:t>/ </a:t>
                      </a:r>
                      <a:r>
                        <a:rPr lang="ko-KR" altLang="en-US" sz="800" dirty="0"/>
                        <a:t>주부</a:t>
                      </a:r>
                      <a:r>
                        <a:rPr lang="en-US" altLang="ko-KR" sz="800" dirty="0"/>
                        <a:t>", "</a:t>
                      </a:r>
                      <a:r>
                        <a:rPr lang="ko-KR" altLang="en-US" sz="800" dirty="0"/>
                        <a:t>특기</a:t>
                      </a:r>
                      <a:r>
                        <a:rPr lang="en-US" altLang="ko-KR" sz="800" dirty="0"/>
                        <a:t>": "</a:t>
                      </a:r>
                      <a:r>
                        <a:rPr lang="ko-KR" altLang="en-US" sz="800" dirty="0"/>
                        <a:t>필라테스</a:t>
                      </a:r>
                      <a:r>
                        <a:rPr lang="en-US" altLang="ko-KR" sz="800" dirty="0"/>
                        <a:t>, </a:t>
                      </a:r>
                      <a:r>
                        <a:rPr lang="ko-KR" altLang="en-US" sz="800" dirty="0"/>
                        <a:t>골프</a:t>
                      </a:r>
                      <a:r>
                        <a:rPr lang="en-US" altLang="ko-KR" sz="800" dirty="0"/>
                        <a:t>" }</a:t>
                      </a:r>
                    </a:p>
                  </a:txBody>
                  <a:tcPr marL="35091" marR="35091" marT="17546" marB="1754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None/>
                      </a:pPr>
                      <a:endParaRPr lang="en-US" sz="700" dirty="0"/>
                    </a:p>
                  </a:txBody>
                  <a:tcPr marL="35091" marR="35091" marT="17546" marB="1754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800" dirty="0"/>
                        <a:t>프로필 원본 </a:t>
                      </a:r>
                      <a:r>
                        <a:rPr lang="en-US" sz="800" dirty="0"/>
                        <a:t>JSON</a:t>
                      </a:r>
                    </a:p>
                  </a:txBody>
                  <a:tcPr marL="35091" marR="35091" marT="17546" marB="1754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None/>
                      </a:pPr>
                      <a:endParaRPr lang="en-US" sz="700" dirty="0"/>
                    </a:p>
                  </a:txBody>
                  <a:tcPr marL="35091" marR="35091" marT="17546" marB="1754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690176409"/>
                  </a:ext>
                </a:extLst>
              </a:tr>
              <a:tr h="1874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800"/>
                        <a:t>profile_formatted</a:t>
                      </a:r>
                    </a:p>
                  </a:txBody>
                  <a:tcPr marL="35091" marR="35091" marT="17546" marB="1754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800" dirty="0"/>
                        <a:t>array</a:t>
                      </a:r>
                    </a:p>
                  </a:txBody>
                  <a:tcPr marL="35091" marR="35091" marT="17546" marB="1754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ko-KR" sz="800" dirty="0"/>
                        <a:t>[{"</a:t>
                      </a:r>
                      <a:r>
                        <a:rPr lang="ko-KR" altLang="en-US" sz="800" dirty="0"/>
                        <a:t>직업</a:t>
                      </a:r>
                      <a:r>
                        <a:rPr lang="en-US" altLang="ko-KR" sz="800" dirty="0"/>
                        <a:t>": "</a:t>
                      </a:r>
                      <a:r>
                        <a:rPr lang="ko-KR" altLang="en-US" sz="800" dirty="0"/>
                        <a:t>모델</a:t>
                      </a:r>
                      <a:r>
                        <a:rPr lang="en-US" altLang="ko-KR" sz="800" dirty="0"/>
                        <a:t>/ </a:t>
                      </a:r>
                      <a:r>
                        <a:rPr lang="ko-KR" altLang="en-US" sz="800" dirty="0"/>
                        <a:t>주부</a:t>
                      </a:r>
                      <a:r>
                        <a:rPr lang="en-US" altLang="ko-KR" sz="800" dirty="0"/>
                        <a:t>"}, {"</a:t>
                      </a:r>
                      <a:r>
                        <a:rPr lang="ko-KR" altLang="en-US" sz="800" dirty="0"/>
                        <a:t>특기</a:t>
                      </a:r>
                      <a:r>
                        <a:rPr lang="en-US" altLang="ko-KR" sz="800" dirty="0"/>
                        <a:t>": "</a:t>
                      </a:r>
                      <a:r>
                        <a:rPr lang="ko-KR" altLang="en-US" sz="800" dirty="0"/>
                        <a:t>필라테스</a:t>
                      </a:r>
                      <a:r>
                        <a:rPr lang="en-US" altLang="ko-KR" sz="800" dirty="0"/>
                        <a:t>, </a:t>
                      </a:r>
                      <a:r>
                        <a:rPr lang="ko-KR" altLang="en-US" sz="800" dirty="0"/>
                        <a:t>골프</a:t>
                      </a:r>
                      <a:r>
                        <a:rPr lang="en-US" altLang="ko-KR" sz="800" dirty="0"/>
                        <a:t>"}]</a:t>
                      </a:r>
                    </a:p>
                  </a:txBody>
                  <a:tcPr marL="35091" marR="35091" marT="17546" marB="1754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None/>
                      </a:pPr>
                      <a:endParaRPr lang="ko-KR" altLang="en-US" sz="700" dirty="0"/>
                    </a:p>
                  </a:txBody>
                  <a:tcPr marL="35091" marR="35091" marT="17546" marB="1754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800" dirty="0"/>
                        <a:t>배열 형태로 변환된 프로필</a:t>
                      </a:r>
                    </a:p>
                  </a:txBody>
                  <a:tcPr marL="35091" marR="35091" marT="17546" marB="1754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None/>
                      </a:pPr>
                      <a:endParaRPr lang="en-US" sz="700" dirty="0"/>
                    </a:p>
                  </a:txBody>
                  <a:tcPr marL="35091" marR="35091" marT="17546" marB="1754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668599505"/>
                  </a:ext>
                </a:extLst>
              </a:tr>
              <a:tr h="1874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800"/>
                        <a:t>introduction</a:t>
                      </a:r>
                    </a:p>
                  </a:txBody>
                  <a:tcPr marL="35091" marR="35091" marT="17546" marB="1754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800" dirty="0"/>
                        <a:t>string</a:t>
                      </a:r>
                    </a:p>
                  </a:txBody>
                  <a:tcPr marL="35091" marR="35091" marT="17546" marB="1754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ko-KR" sz="800" dirty="0"/>
                        <a:t>"</a:t>
                      </a:r>
                      <a:r>
                        <a:rPr lang="ko-KR" altLang="en-US" sz="800" dirty="0"/>
                        <a:t>늘 밝고 건강하게</a:t>
                      </a:r>
                      <a:r>
                        <a:rPr lang="en-US" altLang="ko-KR" sz="800" dirty="0"/>
                        <a:t>..."</a:t>
                      </a:r>
                    </a:p>
                  </a:txBody>
                  <a:tcPr marL="35091" marR="35091" marT="17546" marB="1754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None/>
                      </a:pPr>
                      <a:endParaRPr lang="ko-KR" altLang="en-US" sz="700" dirty="0"/>
                    </a:p>
                  </a:txBody>
                  <a:tcPr marL="35091" marR="35091" marT="17546" marB="1754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800" dirty="0"/>
                        <a:t>자기소개 글</a:t>
                      </a:r>
                    </a:p>
                  </a:txBody>
                  <a:tcPr marL="35091" marR="35091" marT="17546" marB="1754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None/>
                      </a:pPr>
                      <a:endParaRPr lang="en-US" sz="700" dirty="0"/>
                    </a:p>
                  </a:txBody>
                  <a:tcPr marL="35091" marR="35091" marT="17546" marB="1754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585537973"/>
                  </a:ext>
                </a:extLst>
              </a:tr>
              <a:tr h="1874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800"/>
                        <a:t>status</a:t>
                      </a:r>
                    </a:p>
                  </a:txBody>
                  <a:tcPr marL="35091" marR="35091" marT="17546" marB="1754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800" dirty="0"/>
                        <a:t>string</a:t>
                      </a:r>
                    </a:p>
                  </a:txBody>
                  <a:tcPr marL="35091" marR="35091" marT="17546" marB="1754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800" dirty="0"/>
                        <a:t>"active"</a:t>
                      </a:r>
                    </a:p>
                  </a:txBody>
                  <a:tcPr marL="35091" marR="35091" marT="17546" marB="1754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None/>
                      </a:pPr>
                      <a:endParaRPr lang="en-US" altLang="ko-KR" sz="700" dirty="0"/>
                    </a:p>
                  </a:txBody>
                  <a:tcPr marL="35091" marR="35091" marT="17546" marB="1754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800" dirty="0"/>
                        <a:t>참가자 상태 </a:t>
                      </a:r>
                      <a:r>
                        <a:rPr lang="en-US" altLang="ko-KR" sz="800" dirty="0"/>
                        <a:t>(active, inactive </a:t>
                      </a:r>
                      <a:r>
                        <a:rPr lang="ko-KR" altLang="en-US" sz="800" dirty="0"/>
                        <a:t>등</a:t>
                      </a:r>
                      <a:r>
                        <a:rPr lang="en-US" altLang="ko-KR" sz="800" dirty="0"/>
                        <a:t>)</a:t>
                      </a:r>
                    </a:p>
                  </a:txBody>
                  <a:tcPr marL="35091" marR="35091" marT="17546" marB="1754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None/>
                      </a:pPr>
                      <a:endParaRPr lang="en-US" sz="700" dirty="0"/>
                    </a:p>
                  </a:txBody>
                  <a:tcPr marL="35091" marR="35091" marT="17546" marB="1754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37992640"/>
                  </a:ext>
                </a:extLst>
              </a:tr>
              <a:tr h="1874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800"/>
                        <a:t>created_date</a:t>
                      </a:r>
                    </a:p>
                  </a:txBody>
                  <a:tcPr marL="35091" marR="35091" marT="17546" marB="1754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800"/>
                        <a:t>string</a:t>
                      </a:r>
                    </a:p>
                  </a:txBody>
                  <a:tcPr marL="35091" marR="35091" marT="17546" marB="1754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ko-KR" sz="800" dirty="0"/>
                        <a:t>"2022-03-08 00:57:49"</a:t>
                      </a:r>
                    </a:p>
                  </a:txBody>
                  <a:tcPr marL="35091" marR="35091" marT="17546" marB="1754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None/>
                      </a:pPr>
                      <a:endParaRPr lang="ko-KR" altLang="en-US" sz="700" dirty="0"/>
                    </a:p>
                  </a:txBody>
                  <a:tcPr marL="35091" marR="35091" marT="17546" marB="1754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800" dirty="0"/>
                        <a:t>생성일시</a:t>
                      </a:r>
                    </a:p>
                  </a:txBody>
                  <a:tcPr marL="35091" marR="35091" marT="17546" marB="1754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None/>
                      </a:pPr>
                      <a:endParaRPr lang="en-US" sz="700" dirty="0"/>
                    </a:p>
                  </a:txBody>
                  <a:tcPr marL="35091" marR="35091" marT="17546" marB="1754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762055760"/>
                  </a:ext>
                </a:extLst>
              </a:tr>
              <a:tr h="1874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800"/>
                        <a:t>updated_date</a:t>
                      </a:r>
                    </a:p>
                  </a:txBody>
                  <a:tcPr marL="35091" marR="35091" marT="17546" marB="1754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800"/>
                        <a:t>string</a:t>
                      </a:r>
                    </a:p>
                  </a:txBody>
                  <a:tcPr marL="35091" marR="35091" marT="17546" marB="1754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ko-KR" sz="800" dirty="0"/>
                        <a:t>"2022-03-08 01:32:15"</a:t>
                      </a:r>
                    </a:p>
                  </a:txBody>
                  <a:tcPr marL="35091" marR="35091" marT="17546" marB="1754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None/>
                      </a:pPr>
                      <a:endParaRPr lang="ko-KR" altLang="en-US" sz="700" dirty="0"/>
                    </a:p>
                  </a:txBody>
                  <a:tcPr marL="35091" marR="35091" marT="17546" marB="1754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800" dirty="0"/>
                        <a:t>수정일시</a:t>
                      </a:r>
                    </a:p>
                  </a:txBody>
                  <a:tcPr marL="35091" marR="35091" marT="17546" marB="1754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None/>
                      </a:pPr>
                      <a:endParaRPr lang="en-US" sz="700" dirty="0"/>
                    </a:p>
                  </a:txBody>
                  <a:tcPr marL="35091" marR="35091" marT="17546" marB="1754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985664025"/>
                  </a:ext>
                </a:extLst>
              </a:tr>
              <a:tr h="1874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800"/>
                        <a:t>total_vote</a:t>
                      </a:r>
                    </a:p>
                  </a:txBody>
                  <a:tcPr marL="35091" marR="35091" marT="17546" marB="1754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800"/>
                        <a:t>string</a:t>
                      </a:r>
                    </a:p>
                  </a:txBody>
                  <a:tcPr marL="35091" marR="35091" marT="17546" marB="1754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ko-KR" sz="800" dirty="0"/>
                        <a:t>"1303"</a:t>
                      </a:r>
                    </a:p>
                  </a:txBody>
                  <a:tcPr marL="35091" marR="35091" marT="17546" marB="1754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None/>
                      </a:pPr>
                      <a:endParaRPr lang="ko-KR" altLang="en-US" sz="700" dirty="0"/>
                    </a:p>
                  </a:txBody>
                  <a:tcPr marL="35091" marR="35091" marT="17546" marB="1754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800" dirty="0"/>
                        <a:t>총 득표 수</a:t>
                      </a:r>
                    </a:p>
                  </a:txBody>
                  <a:tcPr marL="35091" marR="35091" marT="17546" marB="1754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None/>
                      </a:pPr>
                      <a:endParaRPr lang="en-US" sz="700" dirty="0"/>
                    </a:p>
                  </a:txBody>
                  <a:tcPr marL="35091" marR="35091" marT="17546" marB="1754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007087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3265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E8CC5A06-F25B-AB07-FE02-D28620D01C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8730335"/>
              </p:ext>
            </p:extLst>
          </p:nvPr>
        </p:nvGraphicFramePr>
        <p:xfrm>
          <a:off x="2015146" y="0"/>
          <a:ext cx="7146311" cy="668614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1463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8614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lang="en-US" altLang="ko-KR" sz="800" u="none" dirty="0"/>
                        <a:t>-</a:t>
                      </a:r>
                      <a:r>
                        <a:rPr lang="en-US" altLang="ko-KR" sz="800" dirty="0"/>
                        <a:t>Sample JSON </a:t>
                      </a:r>
                    </a:p>
                    <a:p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"</a:t>
                      </a:r>
                      <a:r>
                        <a:rPr lang="en-US" altLang="ko-KR" sz="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res_code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": 1,</a:t>
                      </a:r>
                    </a:p>
                    <a:p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"</a:t>
                      </a:r>
                      <a:r>
                        <a:rPr lang="en-US" altLang="ko-KR" sz="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res_message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": "</a:t>
                      </a:r>
                      <a:r>
                        <a:rPr lang="ko-KR" altLang="en-US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참가자 정보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",</a:t>
                      </a:r>
                    </a:p>
                    <a:p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"</a:t>
                      </a:r>
                      <a:r>
                        <a:rPr lang="en-US" altLang="ko-KR" sz="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res_data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": {</a:t>
                      </a:r>
                    </a:p>
                    <a:p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"</a:t>
                      </a:r>
                      <a:r>
                        <a:rPr lang="en-US" altLang="ko-KR" sz="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contestant_details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": [</a:t>
                      </a:r>
                    </a:p>
                    <a:p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    {</a:t>
                      </a:r>
                    </a:p>
                    <a:p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        "</a:t>
                      </a:r>
                      <a:r>
                        <a:rPr lang="en-US" altLang="ko-KR" sz="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contestant_id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": "256",</a:t>
                      </a:r>
                    </a:p>
                    <a:p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        "</a:t>
                      </a:r>
                      <a:r>
                        <a:rPr lang="en-US" altLang="ko-KR" sz="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user_id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": "56523",</a:t>
                      </a:r>
                    </a:p>
                    <a:p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        "name": ＂</a:t>
                      </a:r>
                      <a:r>
                        <a:rPr lang="ko-KR" altLang="en-US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홍길동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＂,</a:t>
                      </a:r>
                    </a:p>
                    <a:p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        “</a:t>
                      </a:r>
                      <a:r>
                        <a:rPr lang="en-US" altLang="ko-KR" sz="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nick_name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": "</a:t>
                      </a:r>
                      <a:r>
                        <a:rPr lang="ko-KR" altLang="en-US" sz="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홍스타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",</a:t>
                      </a:r>
                    </a:p>
                    <a:p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        "</a:t>
                      </a:r>
                      <a:r>
                        <a:rPr lang="en-US" altLang="ko-KR" sz="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main_image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": "http://localhost:3003/assets/</a:t>
                      </a:r>
                      <a:r>
                        <a:rPr lang="en-US" altLang="ko-KR" sz="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contestant_banner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/256_1646668669.jpg",</a:t>
                      </a:r>
                    </a:p>
                    <a:p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        "</a:t>
                      </a:r>
                      <a:r>
                        <a:rPr lang="en-US" altLang="ko-KR" sz="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thumb_image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": "http://localhost:3003/assets/</a:t>
                      </a:r>
                      <a:r>
                        <a:rPr lang="en-US" altLang="ko-KR" sz="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contestant_banner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/256_1646668669_thumb.jpg",</a:t>
                      </a:r>
                    </a:p>
                    <a:p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        "age": "55",</a:t>
                      </a:r>
                    </a:p>
                    <a:p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        "height": "162",</a:t>
                      </a:r>
                    </a:p>
                    <a:p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        "weight": "**",</a:t>
                      </a:r>
                    </a:p>
                    <a:p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        "profile_2": {</a:t>
                      </a:r>
                    </a:p>
                    <a:p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            "</a:t>
                      </a:r>
                      <a:r>
                        <a:rPr lang="ko-KR" altLang="en-US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직업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": "</a:t>
                      </a:r>
                      <a:r>
                        <a:rPr lang="ko-KR" altLang="en-US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모델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 </a:t>
                      </a:r>
                      <a:r>
                        <a:rPr lang="ko-KR" altLang="en-US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주부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",</a:t>
                      </a:r>
                    </a:p>
                    <a:p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            "</a:t>
                      </a:r>
                      <a:r>
                        <a:rPr lang="ko-KR" altLang="en-US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특기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": "</a:t>
                      </a:r>
                      <a:r>
                        <a:rPr lang="ko-KR" altLang="en-US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필라테스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골프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옷 </a:t>
                      </a:r>
                      <a:r>
                        <a:rPr lang="ko-KR" altLang="en-US" sz="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리폼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ko-KR" altLang="en-US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        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},</a:t>
                      </a:r>
                    </a:p>
                    <a:p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        "introduction": "</a:t>
                      </a:r>
                      <a:r>
                        <a:rPr lang="ko-KR" altLang="en-US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늘 밝고 건강하게 스스로를 나태하지 않게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긴장감을 </a:t>
                      </a:r>
                      <a:r>
                        <a:rPr lang="ko-KR" altLang="en-US" sz="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늦추지않고</a:t>
                      </a:r>
                      <a:r>
                        <a:rPr lang="ko-KR" altLang="en-US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하루하루를 즐겁게 살아가며 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",</a:t>
                      </a:r>
                    </a:p>
                    <a:p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        "status": "active",</a:t>
                      </a:r>
                    </a:p>
                    <a:p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        "</a:t>
                      </a:r>
                      <a:r>
                        <a:rPr lang="en-US" altLang="ko-KR" sz="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created_date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": "2022-03-08 00:57:49",</a:t>
                      </a:r>
                    </a:p>
                    <a:p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        "</a:t>
                      </a:r>
                      <a:r>
                        <a:rPr lang="en-US" altLang="ko-KR" sz="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updated_date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": "2022-03-08 01:32:15",</a:t>
                      </a:r>
                    </a:p>
                    <a:p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        "</a:t>
                      </a:r>
                      <a:r>
                        <a:rPr lang="en-US" altLang="ko-KR" sz="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total_vote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": "1303",</a:t>
                      </a:r>
                    </a:p>
                    <a:p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        "</a:t>
                      </a:r>
                      <a:r>
                        <a:rPr lang="en-US" altLang="ko-KR" sz="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current_ranking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": "33",</a:t>
                      </a:r>
                    </a:p>
                    <a:p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        "</a:t>
                      </a:r>
                      <a:r>
                        <a:rPr lang="en-US" altLang="ko-KR" sz="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previous_ranking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": "33",</a:t>
                      </a:r>
                    </a:p>
                    <a:p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        "</a:t>
                      </a:r>
                      <a:r>
                        <a:rPr lang="en-US" altLang="ko-KR" sz="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contest_id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": "46",</a:t>
                      </a:r>
                    </a:p>
                    <a:p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        "</a:t>
                      </a:r>
                      <a:r>
                        <a:rPr lang="en-US" altLang="ko-KR" sz="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contest_name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": "</a:t>
                      </a:r>
                      <a:r>
                        <a:rPr lang="ko-KR" altLang="en-US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골드클래스 궁중복식대전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",</a:t>
                      </a:r>
                    </a:p>
                    <a:p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        "</a:t>
                      </a:r>
                      <a:r>
                        <a:rPr lang="en-US" altLang="ko-KR" sz="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contest_status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": "close",</a:t>
                      </a:r>
                    </a:p>
                    <a:p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        "</a:t>
                      </a:r>
                      <a:r>
                        <a:rPr lang="en-US" altLang="ko-KR" sz="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profile_formatted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": [</a:t>
                      </a:r>
                    </a:p>
                    <a:p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            {</a:t>
                      </a:r>
                    </a:p>
                    <a:p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                "</a:t>
                      </a:r>
                      <a:r>
                        <a:rPr lang="ko-KR" altLang="en-US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직업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": "</a:t>
                      </a:r>
                      <a:r>
                        <a:rPr lang="ko-KR" altLang="en-US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모델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 </a:t>
                      </a:r>
                      <a:r>
                        <a:rPr lang="ko-KR" altLang="en-US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주부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ko-KR" altLang="en-US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            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},</a:t>
                      </a:r>
                    </a:p>
                    <a:p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            {</a:t>
                      </a:r>
                    </a:p>
                    <a:p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                "</a:t>
                      </a:r>
                      <a:r>
                        <a:rPr lang="ko-KR" altLang="en-US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특기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": "</a:t>
                      </a:r>
                      <a:r>
                        <a:rPr lang="ko-KR" altLang="en-US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필라테스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골프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옷 </a:t>
                      </a:r>
                      <a:r>
                        <a:rPr lang="ko-KR" altLang="en-US" sz="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리폼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ko-KR" altLang="en-US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            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        ]</a:t>
                      </a:r>
                    </a:p>
                    <a:p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    }</a:t>
                      </a:r>
                    </a:p>
                    <a:p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]</a:t>
                      </a:r>
                    </a:p>
                    <a:p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}</a:t>
                      </a:r>
                    </a:p>
                    <a:p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endParaRPr lang="en-US" altLang="ko-KR" sz="800" dirty="0"/>
                    </a:p>
                  </a:txBody>
                  <a:tcPr marL="45356" marR="45356" marT="36275" marB="362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09390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A82698D2-E02A-17DD-1A73-075FE44458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5411565"/>
              </p:ext>
            </p:extLst>
          </p:nvPr>
        </p:nvGraphicFramePr>
        <p:xfrm>
          <a:off x="2054056" y="50685"/>
          <a:ext cx="7245937" cy="1598622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296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99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0226">
                  <a:extLst>
                    <a:ext uri="{9D8B030D-6E8A-4147-A177-3AD203B41FA5}">
                      <a16:colId xmlns:a16="http://schemas.microsoft.com/office/drawing/2014/main" val="2940779387"/>
                    </a:ext>
                  </a:extLst>
                </a:gridCol>
                <a:gridCol w="1111366">
                  <a:extLst>
                    <a:ext uri="{9D8B030D-6E8A-4147-A177-3AD203B41FA5}">
                      <a16:colId xmlns:a16="http://schemas.microsoft.com/office/drawing/2014/main" val="633138055"/>
                    </a:ext>
                  </a:extLst>
                </a:gridCol>
                <a:gridCol w="1954160">
                  <a:extLst>
                    <a:ext uri="{9D8B030D-6E8A-4147-A177-3AD203B41FA5}">
                      <a16:colId xmlns:a16="http://schemas.microsoft.com/office/drawing/2014/main" val="760462070"/>
                    </a:ext>
                  </a:extLst>
                </a:gridCol>
                <a:gridCol w="1954160">
                  <a:extLst>
                    <a:ext uri="{9D8B030D-6E8A-4147-A177-3AD203B41FA5}">
                      <a16:colId xmlns:a16="http://schemas.microsoft.com/office/drawing/2014/main" val="807737824"/>
                    </a:ext>
                  </a:extLst>
                </a:gridCol>
              </a:tblGrid>
              <a:tr h="1874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800" b="1" i="0" u="none" dirty="0">
                          <a:solidFill>
                            <a:srgbClr val="000000"/>
                          </a:solidFill>
                          <a:latin typeface="원신한 Light"/>
                          <a:ea typeface="원신한 Light"/>
                          <a:cs typeface="Arial"/>
                          <a:sym typeface="Arial"/>
                        </a:rPr>
                        <a:t>메서드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AF6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getContestantMediaGallary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80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lang="ko-KR" altLang="en-US" sz="800" b="1" u="none" dirty="0">
                          <a:latin typeface="원신한 Light"/>
                          <a:ea typeface="원신한 Light"/>
                        </a:rPr>
                        <a:t>기능</a:t>
                      </a:r>
                      <a:endParaRPr lang="ko-KR" altLang="ko-KR" sz="800" b="1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AF6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800" dirty="0"/>
                        <a:t>콘테스트 참가자 갤러리</a:t>
                      </a:r>
                      <a:endParaRPr lang="en-US" alt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547404358"/>
                  </a:ext>
                </a:extLst>
              </a:tr>
              <a:tr h="1874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b="1" u="none" dirty="0" err="1">
                          <a:latin typeface="원신한 Light"/>
                          <a:ea typeface="원신한 Light"/>
                        </a:rPr>
                        <a:t>url</a:t>
                      </a:r>
                      <a:endParaRPr lang="ko-KR" sz="800" b="1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rgbClr val="DDEAF6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https:// …. </a:t>
                      </a:r>
                      <a:r>
                        <a:rPr lang="en-US" altLang="ko-KR" sz="800" dirty="0"/>
                        <a:t>/</a:t>
                      </a:r>
                      <a:r>
                        <a:rPr lang="en-US" altLang="ko-KR" sz="800" dirty="0" err="1"/>
                        <a:t>api</a:t>
                      </a:r>
                      <a:r>
                        <a:rPr lang="en-US" altLang="ko-KR" sz="800" dirty="0"/>
                        <a:t>/</a:t>
                      </a:r>
                      <a:r>
                        <a:rPr lang="en-US" altLang="ko-KR" sz="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getContestantMediaGallary</a:t>
                      </a:r>
                      <a:r>
                        <a:rPr lang="en-US" altLang="ko-KR" sz="800" dirty="0"/>
                        <a:t>  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740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lang="en-US" altLang="ko-KR" sz="800" b="1" u="none" dirty="0">
                          <a:latin typeface="원신한 Light"/>
                          <a:ea typeface="원신한 Light"/>
                        </a:rPr>
                        <a:t>Parameters</a:t>
                      </a:r>
                      <a:endParaRPr lang="ko-KR" sz="800" b="1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AF6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Key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type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>
                          <a:latin typeface="원신한 Light"/>
                          <a:ea typeface="원신한 Light"/>
                        </a:rPr>
                        <a:t>type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 err="1">
                          <a:latin typeface="원신한 Light"/>
                          <a:ea typeface="원신한 Light"/>
                        </a:rPr>
                        <a:t>Desc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sample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9917101"/>
                  </a:ext>
                </a:extLst>
              </a:tr>
              <a:tr h="18740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endParaRPr lang="ko-KR" sz="800" b="1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AF6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dirty="0" err="1"/>
                        <a:t>contestant_id</a:t>
                      </a:r>
                      <a:r>
                        <a:rPr lang="en-US" altLang="ko-KR" sz="800" dirty="0"/>
                        <a:t> 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string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800" dirty="0"/>
                        <a:t>참가자 </a:t>
                      </a:r>
                      <a:r>
                        <a:rPr lang="en-US" altLang="ko-KR" sz="800" dirty="0"/>
                        <a:t>ID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256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1511918"/>
                  </a:ext>
                </a:extLst>
              </a:tr>
              <a:tr h="187400">
                <a:tc gridSpan="6"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b="1" i="0" u="none" dirty="0">
                          <a:solidFill>
                            <a:srgbClr val="000000"/>
                          </a:solidFill>
                          <a:latin typeface="원신한 Light"/>
                          <a:ea typeface="원신한 Light"/>
                          <a:cs typeface="Arial"/>
                          <a:sym typeface="Arial"/>
                        </a:rPr>
                        <a:t>Response Data (</a:t>
                      </a:r>
                      <a:r>
                        <a:rPr lang="en-US" altLang="ko-KR" sz="800" b="1" i="0" u="none" dirty="0" err="1">
                          <a:solidFill>
                            <a:srgbClr val="000000"/>
                          </a:solidFill>
                          <a:latin typeface="원신한 Light"/>
                          <a:ea typeface="원신한 Light"/>
                          <a:cs typeface="Arial"/>
                          <a:sym typeface="Arial"/>
                        </a:rPr>
                        <a:t>Json</a:t>
                      </a:r>
                      <a:r>
                        <a:rPr lang="en-US" altLang="ko-KR" sz="800" b="1" i="0" u="none" dirty="0">
                          <a:solidFill>
                            <a:srgbClr val="000000"/>
                          </a:solidFill>
                          <a:latin typeface="원신한 Light"/>
                          <a:ea typeface="원신한 Light"/>
                          <a:cs typeface="Arial"/>
                          <a:sym typeface="Arial"/>
                        </a:rPr>
                        <a:t>)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rgbClr val="DDEAF6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74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key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type</a:t>
                      </a:r>
                      <a:endParaRPr lang="ko-KR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value</a:t>
                      </a:r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description</a:t>
                      </a:r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58E7E231-6D2B-6F5C-D5C3-70F8AC4EC0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9968545"/>
              </p:ext>
            </p:extLst>
          </p:nvPr>
        </p:nvGraphicFramePr>
        <p:xfrm>
          <a:off x="2054056" y="1649307"/>
          <a:ext cx="7245937" cy="4951520"/>
        </p:xfrm>
        <a:graphic>
          <a:graphicData uri="http://schemas.openxmlformats.org/drawingml/2006/table">
            <a:tbl>
              <a:tblPr/>
              <a:tblGrid>
                <a:gridCol w="1298743">
                  <a:extLst>
                    <a:ext uri="{9D8B030D-6E8A-4147-A177-3AD203B41FA5}">
                      <a16:colId xmlns:a16="http://schemas.microsoft.com/office/drawing/2014/main" val="1974804695"/>
                    </a:ext>
                  </a:extLst>
                </a:gridCol>
                <a:gridCol w="687421">
                  <a:extLst>
                    <a:ext uri="{9D8B030D-6E8A-4147-A177-3AD203B41FA5}">
                      <a16:colId xmlns:a16="http://schemas.microsoft.com/office/drawing/2014/main" val="2216543702"/>
                    </a:ext>
                  </a:extLst>
                </a:gridCol>
                <a:gridCol w="1348903">
                  <a:extLst>
                    <a:ext uri="{9D8B030D-6E8A-4147-A177-3AD203B41FA5}">
                      <a16:colId xmlns:a16="http://schemas.microsoft.com/office/drawing/2014/main" val="4163312681"/>
                    </a:ext>
                  </a:extLst>
                </a:gridCol>
                <a:gridCol w="3910870">
                  <a:extLst>
                    <a:ext uri="{9D8B030D-6E8A-4147-A177-3AD203B41FA5}">
                      <a16:colId xmlns:a16="http://schemas.microsoft.com/office/drawing/2014/main" val="511841334"/>
                    </a:ext>
                  </a:extLst>
                </a:gridCol>
              </a:tblGrid>
              <a:tr h="300092"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 err="1">
                          <a:latin typeface="원신한 Light"/>
                          <a:ea typeface="원신한 Light"/>
                        </a:rPr>
                        <a:t>res_code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string</a:t>
                      </a:r>
                    </a:p>
                  </a:txBody>
                  <a:tcPr marL="75023" marR="75023" marT="37512" marB="375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ko-KR" sz="800" dirty="0"/>
                        <a:t>0/1</a:t>
                      </a:r>
                    </a:p>
                  </a:txBody>
                  <a:tcPr marL="75023" marR="75023" marT="37512" marB="375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ko-KR" sz="800" dirty="0"/>
                        <a:t>"1": </a:t>
                      </a:r>
                      <a:r>
                        <a:rPr lang="ko-KR" altLang="en-US" sz="800" dirty="0"/>
                        <a:t>성공</a:t>
                      </a:r>
                      <a:r>
                        <a:rPr lang="en-US" altLang="ko-KR" sz="800" dirty="0"/>
                        <a:t>, "0": </a:t>
                      </a:r>
                      <a:r>
                        <a:rPr lang="ko-KR" altLang="en-US" sz="800" dirty="0"/>
                        <a:t>실패</a:t>
                      </a:r>
                      <a:endParaRPr lang="en-US" sz="800" dirty="0"/>
                    </a:p>
                  </a:txBody>
                  <a:tcPr marL="75023" marR="75023" marT="37512" marB="375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4219661"/>
                  </a:ext>
                </a:extLst>
              </a:tr>
              <a:tr h="300092"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 err="1">
                          <a:latin typeface="원신한 Light"/>
                          <a:ea typeface="원신한 Light"/>
                        </a:rPr>
                        <a:t>res_message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string</a:t>
                      </a:r>
                    </a:p>
                  </a:txBody>
                  <a:tcPr marL="75023" marR="75023" marT="37512" marB="375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800" dirty="0" err="1"/>
                        <a:t>메세지</a:t>
                      </a:r>
                      <a:endParaRPr lang="en-US" altLang="ko-KR" sz="800" dirty="0"/>
                    </a:p>
                  </a:txBody>
                  <a:tcPr marL="75023" marR="75023" marT="37512" marB="375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800" dirty="0" err="1"/>
                        <a:t>메세지</a:t>
                      </a:r>
                      <a:endParaRPr lang="en-US" sz="800" dirty="0"/>
                    </a:p>
                  </a:txBody>
                  <a:tcPr marL="75023" marR="75023" marT="37512" marB="375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666538"/>
                  </a:ext>
                </a:extLst>
              </a:tr>
              <a:tr h="300092"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 err="1">
                          <a:latin typeface="원신한 Light"/>
                          <a:ea typeface="원신한 Light"/>
                        </a:rPr>
                        <a:t>res_data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string</a:t>
                      </a:r>
                    </a:p>
                  </a:txBody>
                  <a:tcPr marL="75023" marR="75023" marT="37512" marB="375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ko-KR" sz="800" dirty="0"/>
                    </a:p>
                  </a:txBody>
                  <a:tcPr marL="75023" marR="75023" marT="37512" marB="375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800" dirty="0"/>
                        <a:t>결과값</a:t>
                      </a:r>
                      <a:endParaRPr lang="en-US" sz="800" dirty="0"/>
                    </a:p>
                  </a:txBody>
                  <a:tcPr marL="75023" marR="75023" marT="37512" marB="375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3941522"/>
                  </a:ext>
                </a:extLst>
              </a:tr>
              <a:tr h="30009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800" dirty="0" err="1"/>
                        <a:t>media_id</a:t>
                      </a:r>
                      <a:endParaRPr lang="en-US" sz="800" dirty="0"/>
                    </a:p>
                  </a:txBody>
                  <a:tcPr marL="75023" marR="75023" marT="37512" marB="375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800" dirty="0"/>
                        <a:t>string</a:t>
                      </a:r>
                    </a:p>
                  </a:txBody>
                  <a:tcPr marL="75023" marR="75023" marT="37512" marB="375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ko-KR" sz="800" dirty="0"/>
                        <a:t>"3691"</a:t>
                      </a:r>
                    </a:p>
                  </a:txBody>
                  <a:tcPr marL="75023" marR="75023" marT="37512" marB="375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800" dirty="0"/>
                        <a:t>미디어 고유 </a:t>
                      </a:r>
                      <a:r>
                        <a:rPr lang="en-US" sz="800" dirty="0"/>
                        <a:t>ID</a:t>
                      </a:r>
                    </a:p>
                  </a:txBody>
                  <a:tcPr marL="75023" marR="75023" marT="37512" marB="375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1757740"/>
                  </a:ext>
                </a:extLst>
              </a:tr>
              <a:tr h="30009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800" dirty="0" err="1"/>
                        <a:t>contestant_id</a:t>
                      </a:r>
                      <a:endParaRPr lang="en-US" sz="800" dirty="0"/>
                    </a:p>
                  </a:txBody>
                  <a:tcPr marL="75023" marR="75023" marT="37512" marB="375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800"/>
                        <a:t>string</a:t>
                      </a:r>
                    </a:p>
                  </a:txBody>
                  <a:tcPr marL="75023" marR="75023" marT="37512" marB="375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ko-KR" sz="800"/>
                        <a:t>"256"</a:t>
                      </a:r>
                    </a:p>
                  </a:txBody>
                  <a:tcPr marL="75023" marR="75023" marT="37512" marB="375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800" dirty="0"/>
                        <a:t>참가자 고유 </a:t>
                      </a:r>
                      <a:r>
                        <a:rPr lang="en-US" sz="800" dirty="0"/>
                        <a:t>ID</a:t>
                      </a:r>
                    </a:p>
                  </a:txBody>
                  <a:tcPr marL="75023" marR="75023" marT="37512" marB="375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9697507"/>
                  </a:ext>
                </a:extLst>
              </a:tr>
              <a:tr h="52516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800" dirty="0" err="1"/>
                        <a:t>media_name</a:t>
                      </a:r>
                      <a:endParaRPr lang="en-US" sz="800" dirty="0"/>
                    </a:p>
                  </a:txBody>
                  <a:tcPr marL="75023" marR="75023" marT="37512" marB="375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800"/>
                        <a:t>string</a:t>
                      </a:r>
                    </a:p>
                  </a:txBody>
                  <a:tcPr marL="75023" marR="75023" marT="37512" marB="375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800" dirty="0"/>
                        <a:t>"image_1646670717.jpg"</a:t>
                      </a:r>
                    </a:p>
                  </a:txBody>
                  <a:tcPr marL="75023" marR="75023" marT="37512" marB="375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800" dirty="0" err="1"/>
                        <a:t>업로드된</a:t>
                      </a:r>
                      <a:r>
                        <a:rPr lang="ko-KR" altLang="en-US" sz="800" dirty="0"/>
                        <a:t> 미디어 파일명</a:t>
                      </a:r>
                    </a:p>
                  </a:txBody>
                  <a:tcPr marL="75023" marR="75023" marT="37512" marB="375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3173930"/>
                  </a:ext>
                </a:extLst>
              </a:tr>
              <a:tr h="75023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800" dirty="0" err="1"/>
                        <a:t>media_path</a:t>
                      </a:r>
                      <a:endParaRPr lang="en-US" sz="800" dirty="0"/>
                    </a:p>
                  </a:txBody>
                  <a:tcPr marL="75023" marR="75023" marT="37512" marB="375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800" dirty="0"/>
                        <a:t>string</a:t>
                      </a:r>
                    </a:p>
                  </a:txBody>
                  <a:tcPr marL="75023" marR="75023" marT="37512" marB="375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800" dirty="0"/>
                        <a:t>"http://localhost:3003/assets/</a:t>
                      </a:r>
                      <a:r>
                        <a:rPr lang="en-US" sz="800" dirty="0" err="1"/>
                        <a:t>gallary</a:t>
                      </a:r>
                      <a:r>
                        <a:rPr lang="en-US" sz="800" dirty="0"/>
                        <a:t>/image_1646670717.jpg"</a:t>
                      </a:r>
                    </a:p>
                  </a:txBody>
                  <a:tcPr marL="75023" marR="75023" marT="37512" marB="375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800" dirty="0"/>
                        <a:t>원본 이미지 전체 </a:t>
                      </a:r>
                      <a:r>
                        <a:rPr lang="en-US" altLang="ko-KR" sz="800" dirty="0"/>
                        <a:t>URL</a:t>
                      </a:r>
                    </a:p>
                  </a:txBody>
                  <a:tcPr marL="75023" marR="75023" marT="37512" marB="375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5158180"/>
                  </a:ext>
                </a:extLst>
              </a:tr>
              <a:tr h="30009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800"/>
                        <a:t>media_type</a:t>
                      </a:r>
                    </a:p>
                  </a:txBody>
                  <a:tcPr marL="75023" marR="75023" marT="37512" marB="375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800" dirty="0"/>
                        <a:t>string</a:t>
                      </a:r>
                    </a:p>
                  </a:txBody>
                  <a:tcPr marL="75023" marR="75023" marT="37512" marB="375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800"/>
                        <a:t>"image"</a:t>
                      </a:r>
                    </a:p>
                  </a:txBody>
                  <a:tcPr marL="75023" marR="75023" marT="37512" marB="375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800" dirty="0"/>
                        <a:t>미디어 유형 </a:t>
                      </a:r>
                      <a:r>
                        <a:rPr lang="en-US" altLang="ko-KR" sz="800" dirty="0"/>
                        <a:t>(image </a:t>
                      </a:r>
                      <a:r>
                        <a:rPr lang="ko-KR" altLang="en-US" sz="800" dirty="0"/>
                        <a:t>등</a:t>
                      </a:r>
                      <a:r>
                        <a:rPr lang="en-US" altLang="ko-KR" sz="800" dirty="0"/>
                        <a:t>)</a:t>
                      </a:r>
                    </a:p>
                  </a:txBody>
                  <a:tcPr marL="75023" marR="75023" marT="37512" marB="375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8120615"/>
                  </a:ext>
                </a:extLst>
              </a:tr>
              <a:tr h="9753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800"/>
                        <a:t>thumb_path</a:t>
                      </a:r>
                    </a:p>
                  </a:txBody>
                  <a:tcPr marL="75023" marR="75023" marT="37512" marB="375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800" dirty="0"/>
                        <a:t>string</a:t>
                      </a:r>
                    </a:p>
                  </a:txBody>
                  <a:tcPr marL="75023" marR="75023" marT="37512" marB="375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800" dirty="0"/>
                        <a:t>"http://localhost:3003/assets/</a:t>
                      </a:r>
                      <a:r>
                        <a:rPr lang="en-US" sz="800" dirty="0" err="1"/>
                        <a:t>gallary</a:t>
                      </a:r>
                      <a:r>
                        <a:rPr lang="en-US" sz="800" dirty="0"/>
                        <a:t>/thumb/image_1646670717_thumb.jpg"</a:t>
                      </a:r>
                    </a:p>
                  </a:txBody>
                  <a:tcPr marL="75023" marR="75023" marT="37512" marB="375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800" dirty="0"/>
                        <a:t>썸네일 이미지 전체 </a:t>
                      </a:r>
                      <a:r>
                        <a:rPr lang="en-US" altLang="ko-KR" sz="800" dirty="0"/>
                        <a:t>URL</a:t>
                      </a:r>
                    </a:p>
                  </a:txBody>
                  <a:tcPr marL="75023" marR="75023" marT="37512" marB="375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7254992"/>
                  </a:ext>
                </a:extLst>
              </a:tr>
              <a:tr h="30009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800"/>
                        <a:t>status</a:t>
                      </a:r>
                    </a:p>
                  </a:txBody>
                  <a:tcPr marL="75023" marR="75023" marT="37512" marB="375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800"/>
                        <a:t>string</a:t>
                      </a:r>
                    </a:p>
                  </a:txBody>
                  <a:tcPr marL="75023" marR="75023" marT="37512" marB="375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800"/>
                        <a:t>"active"</a:t>
                      </a:r>
                    </a:p>
                  </a:txBody>
                  <a:tcPr marL="75023" marR="75023" marT="37512" marB="375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800" dirty="0"/>
                        <a:t>미디어 상태</a:t>
                      </a:r>
                    </a:p>
                  </a:txBody>
                  <a:tcPr marL="75023" marR="75023" marT="37512" marB="375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5292456"/>
                  </a:ext>
                </a:extLst>
              </a:tr>
              <a:tr h="30009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800"/>
                        <a:t>created_date</a:t>
                      </a:r>
                    </a:p>
                  </a:txBody>
                  <a:tcPr marL="75023" marR="75023" marT="37512" marB="375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800"/>
                        <a:t>string</a:t>
                      </a:r>
                    </a:p>
                  </a:txBody>
                  <a:tcPr marL="75023" marR="75023" marT="37512" marB="375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ko-KR" sz="800"/>
                        <a:t>"2022-03-08 01:31:57"</a:t>
                      </a:r>
                    </a:p>
                  </a:txBody>
                  <a:tcPr marL="75023" marR="75023" marT="37512" marB="375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800" dirty="0"/>
                        <a:t>생성일시</a:t>
                      </a:r>
                    </a:p>
                  </a:txBody>
                  <a:tcPr marL="75023" marR="75023" marT="37512" marB="375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3001514"/>
                  </a:ext>
                </a:extLst>
              </a:tr>
              <a:tr h="30009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800"/>
                        <a:t>updated_date</a:t>
                      </a:r>
                    </a:p>
                  </a:txBody>
                  <a:tcPr marL="75023" marR="75023" marT="37512" marB="375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800" dirty="0"/>
                        <a:t>string</a:t>
                      </a:r>
                    </a:p>
                  </a:txBody>
                  <a:tcPr marL="75023" marR="75023" marT="37512" marB="375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ko-KR" sz="800"/>
                        <a:t>"2022-03-08 01:31:57"</a:t>
                      </a:r>
                    </a:p>
                  </a:txBody>
                  <a:tcPr marL="75023" marR="75023" marT="37512" marB="375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800" dirty="0"/>
                        <a:t>최종수정일시</a:t>
                      </a:r>
                    </a:p>
                  </a:txBody>
                  <a:tcPr marL="75023" marR="75023" marT="37512" marB="375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26411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527492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BA4362F3-3724-504F-37E0-B28D47186E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1045704"/>
              </p:ext>
            </p:extLst>
          </p:nvPr>
        </p:nvGraphicFramePr>
        <p:xfrm>
          <a:off x="2015146" y="0"/>
          <a:ext cx="7146311" cy="668614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1463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8614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lang="en-US" altLang="ko-KR" sz="800" u="none" dirty="0"/>
                        <a:t>-</a:t>
                      </a:r>
                      <a:r>
                        <a:rPr lang="en-US" altLang="ko-KR" sz="800" dirty="0"/>
                        <a:t>Sample JSON </a:t>
                      </a:r>
                    </a:p>
                    <a:p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"</a:t>
                      </a:r>
                      <a:r>
                        <a:rPr lang="en-US" altLang="ko-KR" sz="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res_code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": 1,</a:t>
                      </a:r>
                    </a:p>
                    <a:p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"</a:t>
                      </a:r>
                      <a:r>
                        <a:rPr lang="en-US" altLang="ko-KR" sz="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res_message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": "</a:t>
                      </a:r>
                      <a:r>
                        <a:rPr lang="ko-KR" altLang="en-US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참가자 정보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",</a:t>
                      </a:r>
                    </a:p>
                    <a:p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"</a:t>
                      </a:r>
                      <a:r>
                        <a:rPr lang="en-US" altLang="ko-KR" sz="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res_data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": {</a:t>
                      </a:r>
                    </a:p>
                    <a:p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"</a:t>
                      </a:r>
                      <a:r>
                        <a:rPr lang="en-US" altLang="ko-KR" sz="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contestant_details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": [</a:t>
                      </a:r>
                    </a:p>
                    <a:p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    {</a:t>
                      </a:r>
                    </a:p>
                    <a:p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        "</a:t>
                      </a:r>
                      <a:r>
                        <a:rPr lang="en-US" altLang="ko-KR" sz="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contestant_id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": "256",</a:t>
                      </a:r>
                    </a:p>
                    <a:p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        "</a:t>
                      </a:r>
                      <a:r>
                        <a:rPr lang="en-US" altLang="ko-KR" sz="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user_id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": "56523",</a:t>
                      </a:r>
                    </a:p>
                    <a:p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        "name": ＂</a:t>
                      </a:r>
                      <a:r>
                        <a:rPr lang="ko-KR" altLang="en-US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홍길동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＂,</a:t>
                      </a:r>
                    </a:p>
                    <a:p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        “</a:t>
                      </a:r>
                      <a:r>
                        <a:rPr lang="en-US" altLang="ko-KR" sz="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nick_name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": "</a:t>
                      </a:r>
                      <a:r>
                        <a:rPr lang="ko-KR" altLang="en-US" sz="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홍스타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",</a:t>
                      </a:r>
                    </a:p>
                    <a:p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        "</a:t>
                      </a:r>
                      <a:r>
                        <a:rPr lang="en-US" altLang="ko-KR" sz="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main_image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": "http://localhost:3003/assets/</a:t>
                      </a:r>
                      <a:r>
                        <a:rPr lang="en-US" altLang="ko-KR" sz="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contestant_banner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/256_1646668669.jpg",</a:t>
                      </a:r>
                    </a:p>
                    <a:p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        "</a:t>
                      </a:r>
                      <a:r>
                        <a:rPr lang="en-US" altLang="ko-KR" sz="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thumb_image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": "http://localhost:3003/assets/</a:t>
                      </a:r>
                      <a:r>
                        <a:rPr lang="en-US" altLang="ko-KR" sz="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contestant_banner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/256_1646668669_thumb.jpg",</a:t>
                      </a:r>
                    </a:p>
                    <a:p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        "age": "55",</a:t>
                      </a:r>
                    </a:p>
                    <a:p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        "height": "162",</a:t>
                      </a:r>
                    </a:p>
                    <a:p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        "weight": "**",</a:t>
                      </a:r>
                    </a:p>
                    <a:p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        "profile_2": {</a:t>
                      </a:r>
                    </a:p>
                    <a:p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            "</a:t>
                      </a:r>
                      <a:r>
                        <a:rPr lang="ko-KR" altLang="en-US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직업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": "</a:t>
                      </a:r>
                      <a:r>
                        <a:rPr lang="ko-KR" altLang="en-US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모델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 </a:t>
                      </a:r>
                      <a:r>
                        <a:rPr lang="ko-KR" altLang="en-US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주부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",</a:t>
                      </a:r>
                    </a:p>
                    <a:p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            "</a:t>
                      </a:r>
                      <a:r>
                        <a:rPr lang="ko-KR" altLang="en-US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특기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": "</a:t>
                      </a:r>
                      <a:r>
                        <a:rPr lang="ko-KR" altLang="en-US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필라테스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골프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옷 </a:t>
                      </a:r>
                      <a:r>
                        <a:rPr lang="ko-KR" altLang="en-US" sz="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리폼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ko-KR" altLang="en-US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        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},</a:t>
                      </a:r>
                    </a:p>
                    <a:p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        "introduction": "</a:t>
                      </a:r>
                      <a:r>
                        <a:rPr lang="ko-KR" altLang="en-US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늘 밝고 건강하게 스스로를 나태하지 않게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긴장감을 </a:t>
                      </a:r>
                      <a:r>
                        <a:rPr lang="ko-KR" altLang="en-US" sz="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늦추지않고</a:t>
                      </a:r>
                      <a:r>
                        <a:rPr lang="ko-KR" altLang="en-US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하루하루를 즐겁게 살아가며 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",</a:t>
                      </a:r>
                    </a:p>
                    <a:p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        "status": "active",</a:t>
                      </a:r>
                    </a:p>
                    <a:p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        "</a:t>
                      </a:r>
                      <a:r>
                        <a:rPr lang="en-US" altLang="ko-KR" sz="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created_date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": "2022-03-08 00:57:49",</a:t>
                      </a:r>
                    </a:p>
                    <a:p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        "</a:t>
                      </a:r>
                      <a:r>
                        <a:rPr lang="en-US" altLang="ko-KR" sz="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updated_date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": "2022-03-08 01:32:15",</a:t>
                      </a:r>
                    </a:p>
                    <a:p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        "</a:t>
                      </a:r>
                      <a:r>
                        <a:rPr lang="en-US" altLang="ko-KR" sz="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total_vote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": "1303",</a:t>
                      </a:r>
                    </a:p>
                    <a:p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        "</a:t>
                      </a:r>
                      <a:r>
                        <a:rPr lang="en-US" altLang="ko-KR" sz="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current_ranking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": "33",</a:t>
                      </a:r>
                    </a:p>
                    <a:p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        "</a:t>
                      </a:r>
                      <a:r>
                        <a:rPr lang="en-US" altLang="ko-KR" sz="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previous_ranking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": "33",</a:t>
                      </a:r>
                    </a:p>
                    <a:p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        "</a:t>
                      </a:r>
                      <a:r>
                        <a:rPr lang="en-US" altLang="ko-KR" sz="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contest_id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": "46",</a:t>
                      </a:r>
                    </a:p>
                    <a:p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        "</a:t>
                      </a:r>
                      <a:r>
                        <a:rPr lang="en-US" altLang="ko-KR" sz="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contest_name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": "</a:t>
                      </a:r>
                      <a:r>
                        <a:rPr lang="ko-KR" altLang="en-US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골드클래스 궁중복식대전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",</a:t>
                      </a:r>
                    </a:p>
                    <a:p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        "</a:t>
                      </a:r>
                      <a:r>
                        <a:rPr lang="en-US" altLang="ko-KR" sz="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contest_status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": "close",</a:t>
                      </a:r>
                    </a:p>
                    <a:p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        "</a:t>
                      </a:r>
                      <a:r>
                        <a:rPr lang="en-US" altLang="ko-KR" sz="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profile_formatted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": [</a:t>
                      </a:r>
                    </a:p>
                    <a:p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            {</a:t>
                      </a:r>
                    </a:p>
                    <a:p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                "</a:t>
                      </a:r>
                      <a:r>
                        <a:rPr lang="ko-KR" altLang="en-US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직업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": "</a:t>
                      </a:r>
                      <a:r>
                        <a:rPr lang="ko-KR" altLang="en-US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모델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 </a:t>
                      </a:r>
                      <a:r>
                        <a:rPr lang="ko-KR" altLang="en-US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주부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ko-KR" altLang="en-US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            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},</a:t>
                      </a:r>
                    </a:p>
                    <a:p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            {</a:t>
                      </a:r>
                    </a:p>
                    <a:p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                "</a:t>
                      </a:r>
                      <a:r>
                        <a:rPr lang="ko-KR" altLang="en-US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특기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": "</a:t>
                      </a:r>
                      <a:r>
                        <a:rPr lang="ko-KR" altLang="en-US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필라테스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골프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옷 </a:t>
                      </a:r>
                      <a:r>
                        <a:rPr lang="ko-KR" altLang="en-US" sz="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리폼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ko-KR" altLang="en-US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            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        ]</a:t>
                      </a:r>
                    </a:p>
                    <a:p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    }</a:t>
                      </a:r>
                    </a:p>
                    <a:p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]</a:t>
                      </a:r>
                    </a:p>
                    <a:p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}</a:t>
                      </a:r>
                    </a:p>
                    <a:p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endParaRPr lang="en-US" altLang="ko-KR" sz="800" dirty="0"/>
                    </a:p>
                  </a:txBody>
                  <a:tcPr marL="45356" marR="45356" marT="36275" marB="362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700806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2C66AC99-6CF7-A796-D189-30F54B56A9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4184116"/>
              </p:ext>
            </p:extLst>
          </p:nvPr>
        </p:nvGraphicFramePr>
        <p:xfrm>
          <a:off x="2054056" y="50685"/>
          <a:ext cx="7245937" cy="1598622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296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99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0226">
                  <a:extLst>
                    <a:ext uri="{9D8B030D-6E8A-4147-A177-3AD203B41FA5}">
                      <a16:colId xmlns:a16="http://schemas.microsoft.com/office/drawing/2014/main" val="2940779387"/>
                    </a:ext>
                  </a:extLst>
                </a:gridCol>
                <a:gridCol w="1111366">
                  <a:extLst>
                    <a:ext uri="{9D8B030D-6E8A-4147-A177-3AD203B41FA5}">
                      <a16:colId xmlns:a16="http://schemas.microsoft.com/office/drawing/2014/main" val="633138055"/>
                    </a:ext>
                  </a:extLst>
                </a:gridCol>
                <a:gridCol w="1954160">
                  <a:extLst>
                    <a:ext uri="{9D8B030D-6E8A-4147-A177-3AD203B41FA5}">
                      <a16:colId xmlns:a16="http://schemas.microsoft.com/office/drawing/2014/main" val="760462070"/>
                    </a:ext>
                  </a:extLst>
                </a:gridCol>
                <a:gridCol w="1954160">
                  <a:extLst>
                    <a:ext uri="{9D8B030D-6E8A-4147-A177-3AD203B41FA5}">
                      <a16:colId xmlns:a16="http://schemas.microsoft.com/office/drawing/2014/main" val="807737824"/>
                    </a:ext>
                  </a:extLst>
                </a:gridCol>
              </a:tblGrid>
              <a:tr h="1874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800" b="1" i="0" u="none" dirty="0">
                          <a:solidFill>
                            <a:srgbClr val="000000"/>
                          </a:solidFill>
                          <a:latin typeface="원신한 Light"/>
                          <a:ea typeface="원신한 Light"/>
                          <a:cs typeface="Arial"/>
                          <a:sym typeface="Arial"/>
                        </a:rPr>
                        <a:t>메서드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AF6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dirty="0" err="1"/>
                        <a:t>getCommentList</a:t>
                      </a:r>
                      <a:r>
                        <a:rPr lang="en-US" altLang="ko-KR" sz="800" dirty="0"/>
                        <a:t> 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80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lang="ko-KR" altLang="en-US" sz="800" b="1" u="none" dirty="0">
                          <a:latin typeface="원신한 Light"/>
                          <a:ea typeface="원신한 Light"/>
                        </a:rPr>
                        <a:t>기능</a:t>
                      </a:r>
                      <a:endParaRPr lang="ko-KR" altLang="ko-KR" sz="800" b="1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AF6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800" dirty="0"/>
                        <a:t>콘테스트 참가자 갤러리</a:t>
                      </a:r>
                      <a:endParaRPr lang="en-US" alt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547404358"/>
                  </a:ext>
                </a:extLst>
              </a:tr>
              <a:tr h="1874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b="1" u="none" dirty="0" err="1">
                          <a:latin typeface="원신한 Light"/>
                          <a:ea typeface="원신한 Light"/>
                        </a:rPr>
                        <a:t>url</a:t>
                      </a:r>
                      <a:endParaRPr lang="ko-KR" sz="800" b="1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rgbClr val="DDEAF6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https:// …. </a:t>
                      </a:r>
                      <a:r>
                        <a:rPr lang="en-US" altLang="ko-KR" sz="800" dirty="0"/>
                        <a:t>/</a:t>
                      </a:r>
                      <a:r>
                        <a:rPr lang="en-US" altLang="ko-KR" sz="800" dirty="0" err="1"/>
                        <a:t>api</a:t>
                      </a:r>
                      <a:r>
                        <a:rPr lang="en-US" altLang="ko-KR" sz="800" dirty="0"/>
                        <a:t>/</a:t>
                      </a:r>
                      <a:r>
                        <a:rPr lang="en-US" altLang="ko-KR" sz="800" dirty="0" err="1"/>
                        <a:t>getCommentList</a:t>
                      </a:r>
                      <a:r>
                        <a:rPr lang="en-US" altLang="ko-KR" sz="800" dirty="0"/>
                        <a:t>  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740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lang="en-US" altLang="ko-KR" sz="800" b="1" u="none" dirty="0">
                          <a:latin typeface="원신한 Light"/>
                          <a:ea typeface="원신한 Light"/>
                        </a:rPr>
                        <a:t>Parameters</a:t>
                      </a:r>
                      <a:endParaRPr lang="ko-KR" sz="800" b="1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AF6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Key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type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>
                          <a:latin typeface="원신한 Light"/>
                          <a:ea typeface="원신한 Light"/>
                        </a:rPr>
                        <a:t>type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 err="1">
                          <a:latin typeface="원신한 Light"/>
                          <a:ea typeface="원신한 Light"/>
                        </a:rPr>
                        <a:t>Desc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sample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9917101"/>
                  </a:ext>
                </a:extLst>
              </a:tr>
              <a:tr h="139748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endParaRPr lang="ko-KR" sz="800" b="1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AF6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dirty="0" err="1"/>
                        <a:t>contestant_id</a:t>
                      </a:r>
                      <a:r>
                        <a:rPr lang="en-US" altLang="ko-KR" sz="800" dirty="0"/>
                        <a:t> 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string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800" dirty="0"/>
                        <a:t>참가자 </a:t>
                      </a:r>
                      <a:r>
                        <a:rPr lang="en-US" altLang="ko-KR" sz="800" dirty="0"/>
                        <a:t>ID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256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1511918"/>
                  </a:ext>
                </a:extLst>
              </a:tr>
              <a:tr h="187400">
                <a:tc gridSpan="6"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b="1" i="0" u="none" dirty="0">
                          <a:solidFill>
                            <a:srgbClr val="000000"/>
                          </a:solidFill>
                          <a:latin typeface="원신한 Light"/>
                          <a:ea typeface="원신한 Light"/>
                          <a:cs typeface="Arial"/>
                          <a:sym typeface="Arial"/>
                        </a:rPr>
                        <a:t>Response Data (</a:t>
                      </a:r>
                      <a:r>
                        <a:rPr lang="en-US" altLang="ko-KR" sz="800" b="1" i="0" u="none" dirty="0" err="1">
                          <a:solidFill>
                            <a:srgbClr val="000000"/>
                          </a:solidFill>
                          <a:latin typeface="원신한 Light"/>
                          <a:ea typeface="원신한 Light"/>
                          <a:cs typeface="Arial"/>
                          <a:sym typeface="Arial"/>
                        </a:rPr>
                        <a:t>Json</a:t>
                      </a:r>
                      <a:r>
                        <a:rPr lang="en-US" altLang="ko-KR" sz="800" b="1" i="0" u="none" dirty="0">
                          <a:solidFill>
                            <a:srgbClr val="000000"/>
                          </a:solidFill>
                          <a:latin typeface="원신한 Light"/>
                          <a:ea typeface="원신한 Light"/>
                          <a:cs typeface="Arial"/>
                          <a:sym typeface="Arial"/>
                        </a:rPr>
                        <a:t>)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rgbClr val="DDEAF6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74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key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type</a:t>
                      </a:r>
                      <a:endParaRPr lang="ko-KR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value</a:t>
                      </a:r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description</a:t>
                      </a:r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FB3BCF10-F27C-8D9D-B7CE-B76A48618A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2474209"/>
              </p:ext>
            </p:extLst>
          </p:nvPr>
        </p:nvGraphicFramePr>
        <p:xfrm>
          <a:off x="2054056" y="1649307"/>
          <a:ext cx="7245937" cy="4651428"/>
        </p:xfrm>
        <a:graphic>
          <a:graphicData uri="http://schemas.openxmlformats.org/drawingml/2006/table">
            <a:tbl>
              <a:tblPr/>
              <a:tblGrid>
                <a:gridCol w="1298743">
                  <a:extLst>
                    <a:ext uri="{9D8B030D-6E8A-4147-A177-3AD203B41FA5}">
                      <a16:colId xmlns:a16="http://schemas.microsoft.com/office/drawing/2014/main" val="1974804695"/>
                    </a:ext>
                  </a:extLst>
                </a:gridCol>
                <a:gridCol w="687421">
                  <a:extLst>
                    <a:ext uri="{9D8B030D-6E8A-4147-A177-3AD203B41FA5}">
                      <a16:colId xmlns:a16="http://schemas.microsoft.com/office/drawing/2014/main" val="2216543702"/>
                    </a:ext>
                  </a:extLst>
                </a:gridCol>
                <a:gridCol w="1348903">
                  <a:extLst>
                    <a:ext uri="{9D8B030D-6E8A-4147-A177-3AD203B41FA5}">
                      <a16:colId xmlns:a16="http://schemas.microsoft.com/office/drawing/2014/main" val="4163312681"/>
                    </a:ext>
                  </a:extLst>
                </a:gridCol>
                <a:gridCol w="3910870">
                  <a:extLst>
                    <a:ext uri="{9D8B030D-6E8A-4147-A177-3AD203B41FA5}">
                      <a16:colId xmlns:a16="http://schemas.microsoft.com/office/drawing/2014/main" val="511841334"/>
                    </a:ext>
                  </a:extLst>
                </a:gridCol>
              </a:tblGrid>
              <a:tr h="300092"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 err="1">
                          <a:latin typeface="원신한 Light"/>
                          <a:ea typeface="원신한 Light"/>
                        </a:rPr>
                        <a:t>res_code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string</a:t>
                      </a:r>
                    </a:p>
                  </a:txBody>
                  <a:tcPr marL="75023" marR="75023" marT="37512" marB="375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ko-KR" sz="800" dirty="0"/>
                        <a:t>0/1</a:t>
                      </a:r>
                    </a:p>
                  </a:txBody>
                  <a:tcPr marL="75023" marR="75023" marT="37512" marB="375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ko-KR" sz="800" dirty="0"/>
                        <a:t>"1": </a:t>
                      </a:r>
                      <a:r>
                        <a:rPr lang="ko-KR" altLang="en-US" sz="800" dirty="0"/>
                        <a:t>성공</a:t>
                      </a:r>
                      <a:r>
                        <a:rPr lang="en-US" altLang="ko-KR" sz="800" dirty="0"/>
                        <a:t>, "0": </a:t>
                      </a:r>
                      <a:r>
                        <a:rPr lang="ko-KR" altLang="en-US" sz="800" dirty="0"/>
                        <a:t>실패</a:t>
                      </a:r>
                      <a:endParaRPr lang="en-US" sz="800" dirty="0"/>
                    </a:p>
                  </a:txBody>
                  <a:tcPr marL="75023" marR="75023" marT="37512" marB="375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7864837"/>
                  </a:ext>
                </a:extLst>
              </a:tr>
              <a:tr h="300092"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 err="1">
                          <a:latin typeface="원신한 Light"/>
                          <a:ea typeface="원신한 Light"/>
                        </a:rPr>
                        <a:t>res_message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string</a:t>
                      </a:r>
                    </a:p>
                  </a:txBody>
                  <a:tcPr marL="75023" marR="75023" marT="37512" marB="375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800" dirty="0" err="1"/>
                        <a:t>메세지</a:t>
                      </a:r>
                      <a:endParaRPr lang="en-US" altLang="ko-KR" sz="800" dirty="0"/>
                    </a:p>
                  </a:txBody>
                  <a:tcPr marL="75023" marR="75023" marT="37512" marB="375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800" dirty="0" err="1"/>
                        <a:t>메세지</a:t>
                      </a:r>
                      <a:endParaRPr lang="en-US" sz="800" dirty="0"/>
                    </a:p>
                  </a:txBody>
                  <a:tcPr marL="75023" marR="75023" marT="37512" marB="375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2761098"/>
                  </a:ext>
                </a:extLst>
              </a:tr>
              <a:tr h="300092"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 err="1">
                          <a:latin typeface="원신한 Light"/>
                          <a:ea typeface="원신한 Light"/>
                        </a:rPr>
                        <a:t>res_data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string</a:t>
                      </a:r>
                    </a:p>
                  </a:txBody>
                  <a:tcPr marL="75023" marR="75023" marT="37512" marB="375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ko-KR" sz="800" dirty="0"/>
                    </a:p>
                  </a:txBody>
                  <a:tcPr marL="75023" marR="75023" marT="37512" marB="375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800" dirty="0"/>
                        <a:t>결과값</a:t>
                      </a:r>
                      <a:endParaRPr lang="en-US" sz="800" dirty="0"/>
                    </a:p>
                  </a:txBody>
                  <a:tcPr marL="75023" marR="75023" marT="37512" marB="375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6152474"/>
                  </a:ext>
                </a:extLst>
              </a:tr>
              <a:tr h="30009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800" dirty="0" err="1"/>
                        <a:t>comment_id</a:t>
                      </a:r>
                      <a:endParaRPr 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800"/>
                        <a:t>string</a:t>
                      </a:r>
                    </a:p>
                  </a:txBody>
                  <a:tcPr marL="75023" marR="75023" marT="37512" marB="375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ko-KR" sz="800" dirty="0"/>
                        <a:t>"3691"</a:t>
                      </a:r>
                    </a:p>
                  </a:txBody>
                  <a:tcPr marL="75023" marR="75023" marT="37512" marB="375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800" dirty="0"/>
                        <a:t>댓글 고유 </a:t>
                      </a:r>
                      <a:r>
                        <a:rPr lang="en-US" sz="800" dirty="0"/>
                        <a:t>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1757740"/>
                  </a:ext>
                </a:extLst>
              </a:tr>
              <a:tr h="30009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800" dirty="0" err="1"/>
                        <a:t>user_id</a:t>
                      </a:r>
                      <a:endParaRPr 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800"/>
                        <a:t>string</a:t>
                      </a:r>
                    </a:p>
                  </a:txBody>
                  <a:tcPr marL="75023" marR="75023" marT="37512" marB="375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ko-KR" sz="800"/>
                        <a:t>"256"</a:t>
                      </a:r>
                    </a:p>
                  </a:txBody>
                  <a:tcPr marL="75023" marR="75023" marT="37512" marB="375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800" dirty="0"/>
                        <a:t>댓글 작성자 </a:t>
                      </a:r>
                      <a:r>
                        <a:rPr lang="en-US" sz="800" dirty="0"/>
                        <a:t>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9697507"/>
                  </a:ext>
                </a:extLst>
              </a:tr>
              <a:tr h="52516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800"/>
                        <a:t>contestant_id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800"/>
                        <a:t>string</a:t>
                      </a:r>
                    </a:p>
                  </a:txBody>
                  <a:tcPr marL="75023" marR="75023" marT="37512" marB="375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800" dirty="0"/>
                        <a:t>"image_1646670717.jpg"</a:t>
                      </a:r>
                    </a:p>
                  </a:txBody>
                  <a:tcPr marL="75023" marR="75023" marT="37512" marB="375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800" dirty="0"/>
                        <a:t>댓글이 달린 참가자 </a:t>
                      </a:r>
                      <a:r>
                        <a:rPr lang="en-US" altLang="ko-KR" sz="800" dirty="0"/>
                        <a:t>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3173930"/>
                  </a:ext>
                </a:extLst>
              </a:tr>
              <a:tr h="75023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800"/>
                        <a:t>comment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800" dirty="0"/>
                        <a:t>string</a:t>
                      </a:r>
                    </a:p>
                  </a:txBody>
                  <a:tcPr marL="75023" marR="75023" marT="37512" marB="375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800" dirty="0"/>
                        <a:t>"http://localhost:3003/assets/</a:t>
                      </a:r>
                      <a:r>
                        <a:rPr lang="en-US" sz="800" dirty="0" err="1"/>
                        <a:t>gallary</a:t>
                      </a:r>
                      <a:r>
                        <a:rPr lang="en-US" sz="800" dirty="0"/>
                        <a:t>/image_1646670717.jpg"</a:t>
                      </a:r>
                    </a:p>
                  </a:txBody>
                  <a:tcPr marL="75023" marR="75023" marT="37512" marB="375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800" dirty="0"/>
                        <a:t>댓글 본문 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5158180"/>
                  </a:ext>
                </a:extLst>
              </a:tr>
              <a:tr h="30009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800"/>
                        <a:t>status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800" dirty="0"/>
                        <a:t>string</a:t>
                      </a:r>
                    </a:p>
                  </a:txBody>
                  <a:tcPr marL="75023" marR="75023" marT="37512" marB="375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800"/>
                        <a:t>"image"</a:t>
                      </a:r>
                    </a:p>
                  </a:txBody>
                  <a:tcPr marL="75023" marR="75023" marT="37512" marB="375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800" dirty="0"/>
                        <a:t>댓글 상태 </a:t>
                      </a:r>
                      <a:r>
                        <a:rPr lang="en-US" altLang="ko-KR" sz="800" dirty="0"/>
                        <a:t>(</a:t>
                      </a:r>
                      <a:r>
                        <a:rPr lang="en-US" sz="800" dirty="0"/>
                        <a:t>active, delete </a:t>
                      </a:r>
                      <a:r>
                        <a:rPr lang="ko-KR" altLang="en-US" sz="800" dirty="0"/>
                        <a:t>등</a:t>
                      </a:r>
                      <a:r>
                        <a:rPr lang="en-US" altLang="ko-KR" sz="800" dirty="0"/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8120615"/>
                  </a:ext>
                </a:extLst>
              </a:tr>
              <a:tr h="9753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800"/>
                        <a:t>created_date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800" dirty="0"/>
                        <a:t>string</a:t>
                      </a:r>
                    </a:p>
                  </a:txBody>
                  <a:tcPr marL="75023" marR="75023" marT="37512" marB="375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800" dirty="0"/>
                        <a:t>"http://localhost:3003/assets/</a:t>
                      </a:r>
                      <a:r>
                        <a:rPr lang="en-US" sz="800" dirty="0" err="1"/>
                        <a:t>gallary</a:t>
                      </a:r>
                      <a:r>
                        <a:rPr lang="en-US" sz="800" dirty="0"/>
                        <a:t>/thumb/image_1646670717_thumb.jpg"</a:t>
                      </a:r>
                    </a:p>
                  </a:txBody>
                  <a:tcPr marL="75023" marR="75023" marT="37512" marB="375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800" dirty="0"/>
                        <a:t>댓글 생성일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7254992"/>
                  </a:ext>
                </a:extLst>
              </a:tr>
              <a:tr h="30009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800"/>
                        <a:t>updated_date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800"/>
                        <a:t>string</a:t>
                      </a:r>
                    </a:p>
                  </a:txBody>
                  <a:tcPr marL="75023" marR="75023" marT="37512" marB="375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800"/>
                        <a:t>"active"</a:t>
                      </a:r>
                    </a:p>
                  </a:txBody>
                  <a:tcPr marL="75023" marR="75023" marT="37512" marB="375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800" dirty="0"/>
                        <a:t>댓글 수정일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5292456"/>
                  </a:ext>
                </a:extLst>
              </a:tr>
              <a:tr h="30009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800" dirty="0" err="1"/>
                        <a:t>like_count</a:t>
                      </a:r>
                      <a:endParaRPr 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800"/>
                        <a:t>string</a:t>
                      </a:r>
                    </a:p>
                  </a:txBody>
                  <a:tcPr marL="75023" marR="75023" marT="37512" marB="375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ko-KR" sz="800"/>
                        <a:t>"2022-03-08 01:31:57"</a:t>
                      </a:r>
                    </a:p>
                  </a:txBody>
                  <a:tcPr marL="75023" marR="75023" marT="37512" marB="375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800" dirty="0"/>
                        <a:t>해당 댓글의 좋아요 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30015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635776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0AD9D9E4-29CC-B1DD-E46C-B325360B27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8228052"/>
              </p:ext>
            </p:extLst>
          </p:nvPr>
        </p:nvGraphicFramePr>
        <p:xfrm>
          <a:off x="2015146" y="1"/>
          <a:ext cx="7146311" cy="397399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1463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835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lang="en-US" altLang="ko-KR" sz="800" dirty="0"/>
                        <a:t>Sample JSON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lang="en-US" altLang="ko-KR" sz="800" dirty="0"/>
                        <a:t>-</a:t>
                      </a:r>
                      <a:r>
                        <a:rPr lang="ko-KR" altLang="en-US" sz="800" dirty="0"/>
                        <a:t>성공</a:t>
                      </a:r>
                      <a:endParaRPr lang="en-US" altLang="ko-KR" sz="800" dirty="0"/>
                    </a:p>
                    <a:p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"</a:t>
                      </a:r>
                      <a:r>
                        <a:rPr lang="en-US" altLang="ko-KR" sz="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res_code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": 1,</a:t>
                      </a:r>
                    </a:p>
                    <a:p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"</a:t>
                      </a:r>
                      <a:r>
                        <a:rPr lang="en-US" altLang="ko-KR" sz="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res_message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": "</a:t>
                      </a:r>
                      <a:r>
                        <a:rPr lang="ko-KR" altLang="en-US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미디어 정보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",</a:t>
                      </a:r>
                    </a:p>
                    <a:p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"</a:t>
                      </a:r>
                      <a:r>
                        <a:rPr lang="en-US" altLang="ko-KR" sz="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res_data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": {</a:t>
                      </a:r>
                    </a:p>
                    <a:p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"</a:t>
                      </a:r>
                      <a:r>
                        <a:rPr lang="en-US" altLang="ko-KR" sz="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media_details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": [</a:t>
                      </a:r>
                    </a:p>
                    <a:p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    {</a:t>
                      </a:r>
                    </a:p>
                    <a:p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        "</a:t>
                      </a:r>
                      <a:r>
                        <a:rPr lang="en-US" altLang="ko-KR" sz="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media_id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": "3691",</a:t>
                      </a:r>
                    </a:p>
                    <a:p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        "</a:t>
                      </a:r>
                      <a:r>
                        <a:rPr lang="en-US" altLang="ko-KR" sz="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contestant_id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": "256",</a:t>
                      </a:r>
                    </a:p>
                    <a:p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        "</a:t>
                      </a:r>
                      <a:r>
                        <a:rPr lang="en-US" altLang="ko-KR" sz="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media_name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": "image_1646670717.jpg",</a:t>
                      </a:r>
                    </a:p>
                    <a:p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        "</a:t>
                      </a:r>
                      <a:r>
                        <a:rPr lang="en-US" altLang="ko-KR" sz="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media_path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": "http://localhost:3003/assets/</a:t>
                      </a:r>
                      <a:r>
                        <a:rPr lang="en-US" altLang="ko-KR" sz="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gallary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/image_1646670717.jpg",</a:t>
                      </a:r>
                    </a:p>
                    <a:p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        "</a:t>
                      </a:r>
                      <a:r>
                        <a:rPr lang="en-US" altLang="ko-KR" sz="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media_type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": "image",</a:t>
                      </a:r>
                    </a:p>
                    <a:p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        "</a:t>
                      </a:r>
                      <a:r>
                        <a:rPr lang="en-US" altLang="ko-KR" sz="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thumb_path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": "http://localhost:3003/assets/</a:t>
                      </a:r>
                      <a:r>
                        <a:rPr lang="en-US" altLang="ko-KR" sz="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gallary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/thumb/image_1646670717_thumb.jpg",</a:t>
                      </a:r>
                    </a:p>
                    <a:p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        "status": "active",</a:t>
                      </a:r>
                    </a:p>
                    <a:p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        "</a:t>
                      </a:r>
                      <a:r>
                        <a:rPr lang="en-US" altLang="ko-KR" sz="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created_date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": "2022-03-08 01:31:57",</a:t>
                      </a:r>
                    </a:p>
                    <a:p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        "</a:t>
                      </a:r>
                      <a:r>
                        <a:rPr lang="en-US" altLang="ko-KR" sz="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updated_date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": "2022-03-08 01:31:57"</a:t>
                      </a:r>
                    </a:p>
                    <a:p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    },</a:t>
                      </a:r>
                    </a:p>
                    <a:p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    {</a:t>
                      </a:r>
                    </a:p>
                    <a:p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        "</a:t>
                      </a:r>
                      <a:r>
                        <a:rPr lang="en-US" altLang="ko-KR" sz="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media_id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": "3692",</a:t>
                      </a:r>
                    </a:p>
                    <a:p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        "</a:t>
                      </a:r>
                      <a:r>
                        <a:rPr lang="en-US" altLang="ko-KR" sz="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contestant_id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": "256",</a:t>
                      </a:r>
                    </a:p>
                    <a:p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        "</a:t>
                      </a:r>
                      <a:r>
                        <a:rPr lang="en-US" altLang="ko-KR" sz="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media_name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": "image_1646670723.jpg",</a:t>
                      </a:r>
                    </a:p>
                    <a:p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        "</a:t>
                      </a:r>
                      <a:r>
                        <a:rPr lang="en-US" altLang="ko-KR" sz="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media_path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": "http://localhost:3003/assets/</a:t>
                      </a:r>
                      <a:r>
                        <a:rPr lang="en-US" altLang="ko-KR" sz="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gallary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/image_1646670723.jpg",</a:t>
                      </a:r>
                    </a:p>
                    <a:p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        "</a:t>
                      </a:r>
                      <a:r>
                        <a:rPr lang="en-US" altLang="ko-KR" sz="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media_type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": "image",</a:t>
                      </a:r>
                    </a:p>
                    <a:p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        "</a:t>
                      </a:r>
                      <a:r>
                        <a:rPr lang="en-US" altLang="ko-KR" sz="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thumb_path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": "http://localhost:3003/assets/</a:t>
                      </a:r>
                      <a:r>
                        <a:rPr lang="en-US" altLang="ko-KR" sz="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gallary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/thumb/image_1646670723_thumb.jpg",</a:t>
                      </a:r>
                    </a:p>
                    <a:p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        "status": "active",</a:t>
                      </a:r>
                    </a:p>
                    <a:p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        "</a:t>
                      </a:r>
                      <a:r>
                        <a:rPr lang="en-US" altLang="ko-KR" sz="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created_date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": "2022-03-08 01:32:03",</a:t>
                      </a:r>
                    </a:p>
                    <a:p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        "</a:t>
                      </a:r>
                      <a:r>
                        <a:rPr lang="en-US" altLang="ko-KR" sz="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updated_date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": "2022-03-08 01:32:03"</a:t>
                      </a:r>
                    </a:p>
                    <a:p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    }</a:t>
                      </a:r>
                    </a:p>
                    <a:p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]</a:t>
                      </a:r>
                    </a:p>
                    <a:p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 marL="45356" marR="45356" marT="36275" marB="362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093410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C153B89B-F804-B232-BE75-DF79FF92CF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1173822"/>
              </p:ext>
            </p:extLst>
          </p:nvPr>
        </p:nvGraphicFramePr>
        <p:xfrm>
          <a:off x="2054056" y="50685"/>
          <a:ext cx="7146311" cy="4350402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2988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14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0981">
                  <a:extLst>
                    <a:ext uri="{9D8B030D-6E8A-4147-A177-3AD203B41FA5}">
                      <a16:colId xmlns:a16="http://schemas.microsoft.com/office/drawing/2014/main" val="2940779387"/>
                    </a:ext>
                  </a:extLst>
                </a:gridCol>
                <a:gridCol w="1068352">
                  <a:extLst>
                    <a:ext uri="{9D8B030D-6E8A-4147-A177-3AD203B41FA5}">
                      <a16:colId xmlns:a16="http://schemas.microsoft.com/office/drawing/2014/main" val="1613113832"/>
                    </a:ext>
                  </a:extLst>
                </a:gridCol>
                <a:gridCol w="1958348">
                  <a:extLst>
                    <a:ext uri="{9D8B030D-6E8A-4147-A177-3AD203B41FA5}">
                      <a16:colId xmlns:a16="http://schemas.microsoft.com/office/drawing/2014/main" val="760462070"/>
                    </a:ext>
                  </a:extLst>
                </a:gridCol>
                <a:gridCol w="1958348">
                  <a:extLst>
                    <a:ext uri="{9D8B030D-6E8A-4147-A177-3AD203B41FA5}">
                      <a16:colId xmlns:a16="http://schemas.microsoft.com/office/drawing/2014/main" val="807737824"/>
                    </a:ext>
                  </a:extLst>
                </a:gridCol>
              </a:tblGrid>
              <a:tr h="1874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800" b="1" i="0" u="none" dirty="0">
                          <a:solidFill>
                            <a:srgbClr val="000000"/>
                          </a:solidFill>
                          <a:latin typeface="원신한 Light"/>
                          <a:ea typeface="원신한 Light"/>
                          <a:cs typeface="Arial"/>
                          <a:sym typeface="Arial"/>
                        </a:rPr>
                        <a:t>메서드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AF6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dirty="0" err="1"/>
                        <a:t>addComment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80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lang="ko-KR" altLang="en-US" sz="800" b="1" u="none" dirty="0">
                          <a:latin typeface="원신한 Light"/>
                          <a:ea typeface="원신한 Light"/>
                        </a:rPr>
                        <a:t>기능</a:t>
                      </a:r>
                      <a:endParaRPr lang="ko-KR" altLang="ko-KR" sz="800" b="1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AF6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800" dirty="0"/>
                        <a:t>지정된 참가자에게 댓글을 등록</a:t>
                      </a:r>
                      <a:endParaRPr lang="en-US" alt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7404358"/>
                  </a:ext>
                </a:extLst>
              </a:tr>
              <a:tr h="1874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b="1" u="none" dirty="0" err="1">
                          <a:latin typeface="원신한 Light"/>
                          <a:ea typeface="원신한 Light"/>
                        </a:rPr>
                        <a:t>url</a:t>
                      </a:r>
                      <a:endParaRPr lang="ko-KR" sz="800" b="1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rgbClr val="DDEAF6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https:// …. </a:t>
                      </a:r>
                      <a:r>
                        <a:rPr lang="en-US" altLang="ko-KR" sz="800" dirty="0"/>
                        <a:t>/</a:t>
                      </a:r>
                      <a:r>
                        <a:rPr lang="en-US" altLang="ko-KR" sz="800" dirty="0" err="1"/>
                        <a:t>api</a:t>
                      </a:r>
                      <a:r>
                        <a:rPr lang="en-US" altLang="ko-KR" sz="800" dirty="0"/>
                        <a:t>/</a:t>
                      </a:r>
                      <a:r>
                        <a:rPr lang="en-US" altLang="ko-KR" sz="800" dirty="0" err="1"/>
                        <a:t>addComment</a:t>
                      </a:r>
                      <a:r>
                        <a:rPr lang="en-US" altLang="ko-KR" sz="800" dirty="0"/>
                        <a:t> 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7400"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lang="en-US" altLang="ko-KR" sz="800" b="1" u="none" dirty="0">
                          <a:latin typeface="원신한 Light"/>
                          <a:ea typeface="원신한 Light"/>
                        </a:rPr>
                        <a:t>Parameters</a:t>
                      </a:r>
                      <a:endParaRPr lang="ko-KR" sz="800" b="1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AF6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Key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type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Type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 err="1">
                          <a:latin typeface="원신한 Light"/>
                          <a:ea typeface="원신한 Light"/>
                        </a:rPr>
                        <a:t>Desc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sample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9917101"/>
                  </a:ext>
                </a:extLst>
              </a:tr>
              <a:tr h="187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dirty="0" err="1"/>
                        <a:t>contestant_id</a:t>
                      </a:r>
                      <a:r>
                        <a:rPr lang="en-US" altLang="ko-KR" sz="800" dirty="0"/>
                        <a:t>  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String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string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800" dirty="0"/>
                        <a:t>댓글 대상 참가자 </a:t>
                      </a:r>
                      <a:r>
                        <a:rPr lang="en-US" altLang="ko-KR" sz="800" dirty="0"/>
                        <a:t>ID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123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2509625"/>
                  </a:ext>
                </a:extLst>
              </a:tr>
              <a:tr h="18740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endParaRPr lang="ko-KR" sz="800" b="1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AF6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dirty="0" err="1"/>
                        <a:t>comment_text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string</a:t>
                      </a:r>
                      <a:endParaRPr lang="ko-KR" alt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800" dirty="0"/>
                        <a:t>댓글 내용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“</a:t>
                      </a:r>
                      <a:r>
                        <a:rPr lang="ko-KR" altLang="en-US" sz="800" u="none" dirty="0">
                          <a:latin typeface="원신한 Light"/>
                          <a:ea typeface="원신한 Light"/>
                        </a:rPr>
                        <a:t>댓글내용</a:t>
                      </a: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”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4411664"/>
                  </a:ext>
                </a:extLst>
              </a:tr>
              <a:tr h="18740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endParaRPr lang="ko-KR" sz="800" b="1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AF6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dirty="0" err="1"/>
                        <a:t>commented_by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String</a:t>
                      </a:r>
                      <a:endParaRPr lang="ko-KR" alt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800" dirty="0"/>
                        <a:t>댓글 작성자 </a:t>
                      </a:r>
                      <a:r>
                        <a:rPr lang="en-US" altLang="ko-KR" sz="800" dirty="0"/>
                        <a:t>ID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1234</a:t>
                      </a: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8884705"/>
                  </a:ext>
                </a:extLst>
              </a:tr>
              <a:tr h="187400">
                <a:tc gridSpan="6"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b="1" i="0" u="none" dirty="0">
                          <a:solidFill>
                            <a:srgbClr val="000000"/>
                          </a:solidFill>
                          <a:latin typeface="원신한 Light"/>
                          <a:ea typeface="원신한 Light"/>
                          <a:cs typeface="Arial"/>
                          <a:sym typeface="Arial"/>
                        </a:rPr>
                        <a:t>Response Data (</a:t>
                      </a:r>
                      <a:r>
                        <a:rPr lang="en-US" altLang="ko-KR" sz="800" b="1" i="0" u="none" dirty="0" err="1">
                          <a:solidFill>
                            <a:srgbClr val="000000"/>
                          </a:solidFill>
                          <a:latin typeface="원신한 Light"/>
                          <a:ea typeface="원신한 Light"/>
                          <a:cs typeface="Arial"/>
                          <a:sym typeface="Arial"/>
                        </a:rPr>
                        <a:t>Json</a:t>
                      </a:r>
                      <a:r>
                        <a:rPr lang="en-US" altLang="ko-KR" sz="800" b="1" i="0" u="none" dirty="0">
                          <a:solidFill>
                            <a:srgbClr val="000000"/>
                          </a:solidFill>
                          <a:latin typeface="원신한 Light"/>
                          <a:ea typeface="원신한 Light"/>
                          <a:cs typeface="Arial"/>
                          <a:sym typeface="Arial"/>
                        </a:rPr>
                        <a:t>)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rgbClr val="DDEAF6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74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key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r>
                        <a:rPr lang="en-US" altLang="ko-KR" sz="800" u="none">
                          <a:latin typeface="원신한 Light"/>
                          <a:ea typeface="원신한 Light"/>
                        </a:rPr>
                        <a:t>type</a:t>
                      </a:r>
                      <a:endParaRPr lang="ko-KR" sz="80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u="none">
                          <a:latin typeface="원신한 Light"/>
                          <a:ea typeface="원신한 Light"/>
                        </a:rPr>
                        <a:t>value</a:t>
                      </a:r>
                      <a:endParaRPr lang="ko-KR" altLang="en-US" sz="80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description</a:t>
                      </a:r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74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 err="1">
                          <a:latin typeface="원신한 Light"/>
                          <a:ea typeface="원신한 Light"/>
                        </a:rPr>
                        <a:t>res_code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u="none">
                          <a:latin typeface="원신한 Light"/>
                          <a:ea typeface="원신한 Light"/>
                        </a:rPr>
                        <a:t>string</a:t>
                      </a:r>
                      <a:endParaRPr lang="ko-KR" altLang="en-US" sz="80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0 /1</a:t>
                      </a:r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"1": </a:t>
                      </a:r>
                      <a:r>
                        <a:rPr lang="ko-KR" altLang="en-US" sz="800" dirty="0"/>
                        <a:t>성공</a:t>
                      </a:r>
                      <a:r>
                        <a:rPr lang="en-US" altLang="ko-KR" sz="800" dirty="0"/>
                        <a:t>, "0": </a:t>
                      </a:r>
                      <a:r>
                        <a:rPr lang="ko-KR" altLang="en-US" sz="800" dirty="0"/>
                        <a:t>실패</a:t>
                      </a: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6694696"/>
                  </a:ext>
                </a:extLst>
              </a:tr>
              <a:tr h="1874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 err="1">
                          <a:latin typeface="원신한 Light"/>
                          <a:ea typeface="원신한 Light"/>
                        </a:rPr>
                        <a:t>res_message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string</a:t>
                      </a:r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메시지</a:t>
                      </a: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결과 메시지 </a:t>
                      </a:r>
                      <a:r>
                        <a:rPr lang="en-US" altLang="ko-KR" sz="800" dirty="0"/>
                        <a:t>(</a:t>
                      </a:r>
                      <a:r>
                        <a:rPr lang="ko-KR" altLang="en-US" sz="800" dirty="0"/>
                        <a:t>성공</a:t>
                      </a:r>
                      <a:r>
                        <a:rPr lang="en-US" altLang="ko-KR" sz="800" dirty="0"/>
                        <a:t>, </a:t>
                      </a:r>
                      <a:r>
                        <a:rPr lang="ko-KR" altLang="en-US" sz="800" dirty="0"/>
                        <a:t>실패</a:t>
                      </a:r>
                      <a:r>
                        <a:rPr lang="en-US" altLang="ko-KR" sz="800" dirty="0"/>
                        <a:t>, </a:t>
                      </a:r>
                      <a:r>
                        <a:rPr lang="ko-KR" altLang="en-US" sz="800" dirty="0"/>
                        <a:t>파라미터 오류</a:t>
                      </a:r>
                      <a:r>
                        <a:rPr lang="en-US" altLang="ko-KR" sz="800" dirty="0"/>
                        <a:t>)</a:t>
                      </a:r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1847828"/>
                  </a:ext>
                </a:extLst>
              </a:tr>
              <a:tr h="1874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 err="1">
                          <a:latin typeface="원신한 Light"/>
                          <a:ea typeface="원신한 Light"/>
                        </a:rPr>
                        <a:t>res_data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object</a:t>
                      </a:r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{} </a:t>
                      </a:r>
                      <a:r>
                        <a:rPr lang="ko-KR" altLang="en-US" sz="800" dirty="0"/>
                        <a:t>빈 객체</a:t>
                      </a: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3789635"/>
                  </a:ext>
                </a:extLst>
              </a:tr>
              <a:tr h="1465051">
                <a:tc gridSpan="6">
                  <a:txBody>
                    <a:bodyPr/>
                    <a:lstStyle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/>
                        <a:t>[sample </a:t>
                      </a:r>
                      <a:r>
                        <a:rPr lang="en-US" altLang="ko-KR" sz="800" u="none" dirty="0" err="1"/>
                        <a:t>json</a:t>
                      </a:r>
                      <a:r>
                        <a:rPr lang="en-US" altLang="ko-KR" sz="800" u="none" dirty="0"/>
                        <a:t>]</a:t>
                      </a:r>
                    </a:p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/>
                        <a:t>-</a:t>
                      </a:r>
                      <a:r>
                        <a:rPr lang="ko-KR" altLang="en-US" sz="800" u="none" dirty="0"/>
                        <a:t>성공</a:t>
                      </a:r>
                      <a:endParaRPr lang="en-US" altLang="ko-KR" sz="800" u="none" dirty="0"/>
                    </a:p>
                    <a:p>
                      <a:r>
                        <a:rPr lang="en-GB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r>
                        <a:rPr lang="en-GB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"</a:t>
                      </a:r>
                      <a:r>
                        <a:rPr lang="en-GB" altLang="ko-KR" sz="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res_code</a:t>
                      </a:r>
                      <a:r>
                        <a:rPr lang="en-GB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": 1,</a:t>
                      </a:r>
                    </a:p>
                    <a:p>
                      <a:r>
                        <a:rPr lang="en-GB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"</a:t>
                      </a:r>
                      <a:r>
                        <a:rPr lang="en-GB" altLang="ko-KR" sz="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res_message</a:t>
                      </a:r>
                      <a:r>
                        <a:rPr lang="en-GB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": "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댓글이 성공적으로 등록되었습니다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",</a:t>
                      </a:r>
                    </a:p>
                    <a:p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"</a:t>
                      </a:r>
                      <a:r>
                        <a:rPr lang="en-GB" altLang="ko-KR" sz="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res_data</a:t>
                      </a:r>
                      <a:r>
                        <a:rPr lang="en-GB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": []</a:t>
                      </a:r>
                    </a:p>
                    <a:p>
                      <a:r>
                        <a:rPr lang="en-GB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en-GB" altLang="ko-KR" sz="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GB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실패</a:t>
                      </a:r>
                      <a:endParaRPr lang="en-GB" altLang="ko-KR" sz="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GB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r>
                        <a:rPr lang="en-GB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"</a:t>
                      </a:r>
                      <a:r>
                        <a:rPr lang="en-GB" altLang="ko-KR" sz="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res_code</a:t>
                      </a:r>
                      <a:r>
                        <a:rPr lang="en-GB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": 0,</a:t>
                      </a:r>
                    </a:p>
                    <a:p>
                      <a:r>
                        <a:rPr lang="en-GB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"</a:t>
                      </a:r>
                      <a:r>
                        <a:rPr lang="en-GB" altLang="ko-KR" sz="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res_message</a:t>
                      </a:r>
                      <a:r>
                        <a:rPr lang="en-GB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": "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댓글 등록에 실패했습니다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",</a:t>
                      </a:r>
                    </a:p>
                    <a:p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"</a:t>
                      </a:r>
                      <a:r>
                        <a:rPr lang="en-GB" altLang="ko-KR" sz="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res_data</a:t>
                      </a:r>
                      <a:r>
                        <a:rPr lang="en-GB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": []</a:t>
                      </a:r>
                    </a:p>
                    <a:p>
                      <a:r>
                        <a:rPr lang="en-GB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ko-KR" altLang="ko-KR" sz="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356" marR="45356" marT="36275" marB="362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365946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CE29ADDD-C5CB-7E71-A0D7-5324A00C35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3379542"/>
              </p:ext>
            </p:extLst>
          </p:nvPr>
        </p:nvGraphicFramePr>
        <p:xfrm>
          <a:off x="2054056" y="50685"/>
          <a:ext cx="7146311" cy="4407072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2988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14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0981">
                  <a:extLst>
                    <a:ext uri="{9D8B030D-6E8A-4147-A177-3AD203B41FA5}">
                      <a16:colId xmlns:a16="http://schemas.microsoft.com/office/drawing/2014/main" val="2940779387"/>
                    </a:ext>
                  </a:extLst>
                </a:gridCol>
                <a:gridCol w="1068352">
                  <a:extLst>
                    <a:ext uri="{9D8B030D-6E8A-4147-A177-3AD203B41FA5}">
                      <a16:colId xmlns:a16="http://schemas.microsoft.com/office/drawing/2014/main" val="1613113832"/>
                    </a:ext>
                  </a:extLst>
                </a:gridCol>
                <a:gridCol w="1958348">
                  <a:extLst>
                    <a:ext uri="{9D8B030D-6E8A-4147-A177-3AD203B41FA5}">
                      <a16:colId xmlns:a16="http://schemas.microsoft.com/office/drawing/2014/main" val="760462070"/>
                    </a:ext>
                  </a:extLst>
                </a:gridCol>
                <a:gridCol w="1958348">
                  <a:extLst>
                    <a:ext uri="{9D8B030D-6E8A-4147-A177-3AD203B41FA5}">
                      <a16:colId xmlns:a16="http://schemas.microsoft.com/office/drawing/2014/main" val="807737824"/>
                    </a:ext>
                  </a:extLst>
                </a:gridCol>
              </a:tblGrid>
              <a:tr h="1874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800" b="1" i="0" u="none" dirty="0">
                          <a:solidFill>
                            <a:srgbClr val="000000"/>
                          </a:solidFill>
                          <a:latin typeface="원신한 Light"/>
                          <a:ea typeface="원신한 Light"/>
                          <a:cs typeface="Arial"/>
                          <a:sym typeface="Arial"/>
                        </a:rPr>
                        <a:t>메서드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AF6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dirty="0" err="1"/>
                        <a:t>likeUnlikeComment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80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lang="ko-KR" altLang="en-US" sz="800" b="1" u="none" dirty="0">
                          <a:latin typeface="원신한 Light"/>
                          <a:ea typeface="원신한 Light"/>
                        </a:rPr>
                        <a:t>기능</a:t>
                      </a:r>
                      <a:endParaRPr lang="ko-KR" altLang="ko-KR" sz="800" b="1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AF6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800" dirty="0"/>
                        <a:t>특정 댓글에 </a:t>
                      </a:r>
                      <a:r>
                        <a:rPr lang="ko-KR" altLang="en-US" sz="800" dirty="0" err="1"/>
                        <a:t>좋아요를</a:t>
                      </a:r>
                      <a:r>
                        <a:rPr lang="ko-KR" altLang="en-US" sz="800" dirty="0"/>
                        <a:t> 누르거나 취소합니다</a:t>
                      </a:r>
                      <a:r>
                        <a:rPr lang="en-US" altLang="ko-KR" sz="800" dirty="0"/>
                        <a:t>.</a:t>
                      </a:r>
                      <a:endParaRPr lang="en-US" alt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7404358"/>
                  </a:ext>
                </a:extLst>
              </a:tr>
              <a:tr h="1874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b="1" u="none" dirty="0" err="1">
                          <a:latin typeface="원신한 Light"/>
                          <a:ea typeface="원신한 Light"/>
                        </a:rPr>
                        <a:t>url</a:t>
                      </a:r>
                      <a:endParaRPr lang="ko-KR" sz="800" b="1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rgbClr val="DDEAF6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https:// …. </a:t>
                      </a:r>
                      <a:r>
                        <a:rPr lang="en-US" altLang="ko-KR" sz="800" dirty="0"/>
                        <a:t>/</a:t>
                      </a:r>
                      <a:r>
                        <a:rPr lang="en-US" altLang="ko-KR" sz="800" dirty="0" err="1"/>
                        <a:t>api</a:t>
                      </a:r>
                      <a:r>
                        <a:rPr lang="en-US" altLang="ko-KR" sz="800" dirty="0"/>
                        <a:t>/</a:t>
                      </a:r>
                      <a:r>
                        <a:rPr lang="en-US" altLang="ko-KR" sz="800" dirty="0" err="1"/>
                        <a:t>likeUnlikeComment</a:t>
                      </a:r>
                      <a:r>
                        <a:rPr lang="en-US" altLang="ko-KR" sz="800" dirty="0"/>
                        <a:t> 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7400"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lang="en-US" altLang="ko-KR" sz="800" b="1" u="none" dirty="0">
                          <a:latin typeface="원신한 Light"/>
                          <a:ea typeface="원신한 Light"/>
                        </a:rPr>
                        <a:t>Parameters</a:t>
                      </a:r>
                      <a:endParaRPr lang="ko-KR" sz="800" b="1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AF6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Key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type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Type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 err="1">
                          <a:latin typeface="원신한 Light"/>
                          <a:ea typeface="원신한 Light"/>
                        </a:rPr>
                        <a:t>Desc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sample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9917101"/>
                  </a:ext>
                </a:extLst>
              </a:tr>
              <a:tr h="187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800" dirty="0" err="1"/>
                        <a:t>comment_id</a:t>
                      </a:r>
                      <a:endParaRPr lang="en-US" sz="800" dirty="0"/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None/>
                      </a:pPr>
                      <a:endParaRPr lang="en-US" sz="800" dirty="0"/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string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ko-KR" altLang="en-US" sz="800" dirty="0"/>
                        <a:t>대상 댓글의 </a:t>
                      </a:r>
                      <a:r>
                        <a:rPr lang="en-US" altLang="ko-KR" sz="800" dirty="0"/>
                        <a:t>ID</a:t>
                      </a: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123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2509625"/>
                  </a:ext>
                </a:extLst>
              </a:tr>
              <a:tr h="18740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endParaRPr lang="ko-KR" sz="800" b="1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AF6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800" dirty="0" err="1"/>
                        <a:t>liked_by</a:t>
                      </a:r>
                      <a:endParaRPr lang="en-US" sz="800" dirty="0"/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None/>
                      </a:pP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string</a:t>
                      </a:r>
                      <a:endParaRPr lang="ko-KR" alt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ko-KR" altLang="en-US" sz="800" dirty="0"/>
                        <a:t>좋아요 누른 사용자 </a:t>
                      </a:r>
                      <a:r>
                        <a:rPr lang="en-US" altLang="ko-KR" sz="800" dirty="0"/>
                        <a:t>ID</a:t>
                      </a: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1234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4411664"/>
                  </a:ext>
                </a:extLst>
              </a:tr>
              <a:tr h="18740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endParaRPr lang="ko-KR" sz="800" b="1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AF6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800" dirty="0" err="1"/>
                        <a:t>like_status</a:t>
                      </a:r>
                      <a:endParaRPr lang="en-US" sz="800" dirty="0"/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None/>
                      </a:pP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String</a:t>
                      </a:r>
                      <a:endParaRPr lang="ko-KR" alt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ko-KR" altLang="en-US" sz="800" dirty="0"/>
                        <a:t>상태 값</a:t>
                      </a:r>
                      <a:endParaRPr lang="en-US" altLang="ko-KR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“like”</a:t>
                      </a: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8884705"/>
                  </a:ext>
                </a:extLst>
              </a:tr>
              <a:tr h="187400">
                <a:tc gridSpan="6"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b="1" i="0" u="none" dirty="0">
                          <a:solidFill>
                            <a:srgbClr val="000000"/>
                          </a:solidFill>
                          <a:latin typeface="원신한 Light"/>
                          <a:ea typeface="원신한 Light"/>
                          <a:cs typeface="Arial"/>
                          <a:sym typeface="Arial"/>
                        </a:rPr>
                        <a:t>Response Data (</a:t>
                      </a:r>
                      <a:r>
                        <a:rPr lang="en-US" altLang="ko-KR" sz="800" b="1" i="0" u="none" dirty="0" err="1">
                          <a:solidFill>
                            <a:srgbClr val="000000"/>
                          </a:solidFill>
                          <a:latin typeface="원신한 Light"/>
                          <a:ea typeface="원신한 Light"/>
                          <a:cs typeface="Arial"/>
                          <a:sym typeface="Arial"/>
                        </a:rPr>
                        <a:t>Json</a:t>
                      </a:r>
                      <a:r>
                        <a:rPr lang="en-US" altLang="ko-KR" sz="800" b="1" i="0" u="none" dirty="0">
                          <a:solidFill>
                            <a:srgbClr val="000000"/>
                          </a:solidFill>
                          <a:latin typeface="원신한 Light"/>
                          <a:ea typeface="원신한 Light"/>
                          <a:cs typeface="Arial"/>
                          <a:sym typeface="Arial"/>
                        </a:rPr>
                        <a:t>)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rgbClr val="DDEAF6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74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key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r>
                        <a:rPr lang="en-US" altLang="ko-KR" sz="800" u="none">
                          <a:latin typeface="원신한 Light"/>
                          <a:ea typeface="원신한 Light"/>
                        </a:rPr>
                        <a:t>type</a:t>
                      </a:r>
                      <a:endParaRPr lang="ko-KR" sz="80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u="none">
                          <a:latin typeface="원신한 Light"/>
                          <a:ea typeface="원신한 Light"/>
                        </a:rPr>
                        <a:t>value</a:t>
                      </a:r>
                      <a:endParaRPr lang="ko-KR" altLang="en-US" sz="80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description</a:t>
                      </a:r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74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 err="1">
                          <a:latin typeface="원신한 Light"/>
                          <a:ea typeface="원신한 Light"/>
                        </a:rPr>
                        <a:t>res_code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u="none">
                          <a:latin typeface="원신한 Light"/>
                          <a:ea typeface="원신한 Light"/>
                        </a:rPr>
                        <a:t>string</a:t>
                      </a:r>
                      <a:endParaRPr lang="ko-KR" altLang="en-US" sz="80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0 /1</a:t>
                      </a:r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"1": </a:t>
                      </a:r>
                      <a:r>
                        <a:rPr lang="ko-KR" altLang="en-US" sz="800" dirty="0"/>
                        <a:t>성공</a:t>
                      </a:r>
                      <a:r>
                        <a:rPr lang="en-US" altLang="ko-KR" sz="800" dirty="0"/>
                        <a:t>, "0": </a:t>
                      </a:r>
                      <a:r>
                        <a:rPr lang="ko-KR" altLang="en-US" sz="800" dirty="0"/>
                        <a:t>실패</a:t>
                      </a: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6694696"/>
                  </a:ext>
                </a:extLst>
              </a:tr>
              <a:tr h="1874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 err="1">
                          <a:latin typeface="원신한 Light"/>
                          <a:ea typeface="원신한 Light"/>
                        </a:rPr>
                        <a:t>res_message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string</a:t>
                      </a:r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메시지</a:t>
                      </a: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결과 메시지 </a:t>
                      </a:r>
                      <a:r>
                        <a:rPr lang="en-US" altLang="ko-KR" sz="800" dirty="0"/>
                        <a:t>(</a:t>
                      </a:r>
                      <a:r>
                        <a:rPr lang="ko-KR" altLang="en-US" sz="800" dirty="0"/>
                        <a:t>성공</a:t>
                      </a:r>
                      <a:r>
                        <a:rPr lang="en-US" altLang="ko-KR" sz="800" dirty="0"/>
                        <a:t>, </a:t>
                      </a:r>
                      <a:r>
                        <a:rPr lang="ko-KR" altLang="en-US" sz="800" dirty="0"/>
                        <a:t>실패</a:t>
                      </a:r>
                      <a:r>
                        <a:rPr lang="en-US" altLang="ko-KR" sz="800" dirty="0"/>
                        <a:t>, </a:t>
                      </a:r>
                      <a:r>
                        <a:rPr lang="ko-KR" altLang="en-US" sz="800" dirty="0"/>
                        <a:t>파라미터 오류</a:t>
                      </a:r>
                      <a:r>
                        <a:rPr lang="en-US" altLang="ko-KR" sz="800" dirty="0"/>
                        <a:t>)</a:t>
                      </a:r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1847828"/>
                  </a:ext>
                </a:extLst>
              </a:tr>
              <a:tr h="1874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 err="1">
                          <a:latin typeface="원신한 Light"/>
                          <a:ea typeface="원신한 Light"/>
                        </a:rPr>
                        <a:t>res_data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object</a:t>
                      </a:r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{} </a:t>
                      </a:r>
                      <a:r>
                        <a:rPr lang="ko-KR" altLang="en-US" sz="800" dirty="0"/>
                        <a:t>빈 객체</a:t>
                      </a: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3789635"/>
                  </a:ext>
                </a:extLst>
              </a:tr>
              <a:tr h="1465051">
                <a:tc gridSpan="6">
                  <a:txBody>
                    <a:bodyPr/>
                    <a:lstStyle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/>
                        <a:t>[sample </a:t>
                      </a:r>
                      <a:r>
                        <a:rPr lang="en-US" altLang="ko-KR" sz="800" u="none" dirty="0" err="1"/>
                        <a:t>json</a:t>
                      </a:r>
                      <a:r>
                        <a:rPr lang="en-US" altLang="ko-KR" sz="800" u="none" dirty="0"/>
                        <a:t>]</a:t>
                      </a:r>
                    </a:p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/>
                        <a:t>-</a:t>
                      </a:r>
                      <a:r>
                        <a:rPr lang="ko-KR" altLang="en-US" sz="800" u="none" dirty="0"/>
                        <a:t>성공</a:t>
                      </a:r>
                      <a:endParaRPr lang="en-US" altLang="ko-KR" sz="800" u="none" dirty="0"/>
                    </a:p>
                    <a:p>
                      <a:r>
                        <a:rPr lang="en-GB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r>
                        <a:rPr lang="en-GB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"</a:t>
                      </a:r>
                      <a:r>
                        <a:rPr lang="en-GB" altLang="ko-KR" sz="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res_code</a:t>
                      </a:r>
                      <a:r>
                        <a:rPr lang="en-GB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": 1,</a:t>
                      </a:r>
                    </a:p>
                    <a:p>
                      <a:r>
                        <a:rPr lang="en-GB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"</a:t>
                      </a:r>
                      <a:r>
                        <a:rPr lang="en-GB" altLang="ko-KR" sz="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res_message</a:t>
                      </a:r>
                      <a:r>
                        <a:rPr lang="en-GB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": "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댓글이 성공적으로 등록되었습니다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",</a:t>
                      </a:r>
                    </a:p>
                    <a:p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"</a:t>
                      </a:r>
                      <a:r>
                        <a:rPr lang="en-GB" altLang="ko-KR" sz="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res_data</a:t>
                      </a:r>
                      <a:r>
                        <a:rPr lang="en-GB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": []</a:t>
                      </a:r>
                    </a:p>
                    <a:p>
                      <a:r>
                        <a:rPr lang="en-GB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en-GB" altLang="ko-KR" sz="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GB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실패</a:t>
                      </a:r>
                      <a:endParaRPr lang="en-GB" altLang="ko-KR" sz="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GB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r>
                        <a:rPr lang="en-GB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"</a:t>
                      </a:r>
                      <a:r>
                        <a:rPr lang="en-GB" altLang="ko-KR" sz="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res_code</a:t>
                      </a:r>
                      <a:r>
                        <a:rPr lang="en-GB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": 0,</a:t>
                      </a:r>
                    </a:p>
                    <a:p>
                      <a:r>
                        <a:rPr lang="en-GB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"</a:t>
                      </a:r>
                      <a:r>
                        <a:rPr lang="en-GB" altLang="ko-KR" sz="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res_message</a:t>
                      </a:r>
                      <a:r>
                        <a:rPr lang="en-GB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": "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댓글 등록에 실패했습니다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",</a:t>
                      </a:r>
                    </a:p>
                    <a:p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"</a:t>
                      </a:r>
                      <a:r>
                        <a:rPr lang="en-GB" altLang="ko-KR" sz="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res_data</a:t>
                      </a:r>
                      <a:r>
                        <a:rPr lang="en-GB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": []</a:t>
                      </a:r>
                    </a:p>
                    <a:p>
                      <a:r>
                        <a:rPr lang="en-GB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ko-KR" altLang="ko-KR" sz="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356" marR="45356" marT="36275" marB="362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13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953D68D4-27D7-E282-B269-C93A07FE48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4508771"/>
              </p:ext>
            </p:extLst>
          </p:nvPr>
        </p:nvGraphicFramePr>
        <p:xfrm>
          <a:off x="2054056" y="50685"/>
          <a:ext cx="7146311" cy="3647083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2988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14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39333">
                  <a:extLst>
                    <a:ext uri="{9D8B030D-6E8A-4147-A177-3AD203B41FA5}">
                      <a16:colId xmlns:a16="http://schemas.microsoft.com/office/drawing/2014/main" val="2940779387"/>
                    </a:ext>
                  </a:extLst>
                </a:gridCol>
                <a:gridCol w="1958348">
                  <a:extLst>
                    <a:ext uri="{9D8B030D-6E8A-4147-A177-3AD203B41FA5}">
                      <a16:colId xmlns:a16="http://schemas.microsoft.com/office/drawing/2014/main" val="760462070"/>
                    </a:ext>
                  </a:extLst>
                </a:gridCol>
                <a:gridCol w="1958348">
                  <a:extLst>
                    <a:ext uri="{9D8B030D-6E8A-4147-A177-3AD203B41FA5}">
                      <a16:colId xmlns:a16="http://schemas.microsoft.com/office/drawing/2014/main" val="807737824"/>
                    </a:ext>
                  </a:extLst>
                </a:gridCol>
              </a:tblGrid>
              <a:tr h="1874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800" b="1" i="0" u="none" dirty="0">
                          <a:solidFill>
                            <a:srgbClr val="000000"/>
                          </a:solidFill>
                          <a:latin typeface="원신한 Light"/>
                          <a:ea typeface="원신한 Light"/>
                          <a:cs typeface="Arial"/>
                          <a:sym typeface="Arial"/>
                        </a:rPr>
                        <a:t>메서드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AF6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dirty="0" err="1"/>
                        <a:t>checkEmailExists</a:t>
                      </a:r>
                      <a:r>
                        <a:rPr lang="en-US" altLang="ko-KR" sz="800" dirty="0"/>
                        <a:t> 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80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lang="ko-KR" altLang="en-US" sz="800" b="1" u="none" dirty="0">
                          <a:latin typeface="원신한 Light"/>
                          <a:ea typeface="원신한 Light"/>
                        </a:rPr>
                        <a:t>기능</a:t>
                      </a:r>
                      <a:endParaRPr lang="ko-KR" altLang="ko-KR" sz="800" b="1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AF6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800" dirty="0"/>
                        <a:t>입력한 이메일이 이미 등록되어 있는지 확인</a:t>
                      </a:r>
                      <a:endParaRPr lang="en-US" alt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7404358"/>
                  </a:ext>
                </a:extLst>
              </a:tr>
              <a:tr h="1874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b="1" u="none" dirty="0" err="1">
                          <a:latin typeface="원신한 Light"/>
                          <a:ea typeface="원신한 Light"/>
                        </a:rPr>
                        <a:t>url</a:t>
                      </a:r>
                      <a:endParaRPr lang="ko-KR" sz="800" b="1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rgbClr val="DDEAF6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https:// …. </a:t>
                      </a:r>
                      <a:r>
                        <a:rPr lang="en-US" altLang="ko-KR" sz="800" dirty="0"/>
                        <a:t>/</a:t>
                      </a:r>
                      <a:r>
                        <a:rPr lang="en-US" altLang="ko-KR" sz="800" dirty="0" err="1"/>
                        <a:t>api</a:t>
                      </a:r>
                      <a:r>
                        <a:rPr lang="en-US" altLang="ko-KR" sz="800" dirty="0"/>
                        <a:t>/</a:t>
                      </a:r>
                      <a:r>
                        <a:rPr lang="en-US" altLang="ko-KR" sz="800" dirty="0" err="1"/>
                        <a:t>checkEmailExists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740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lang="en-US" altLang="ko-KR" sz="800" b="1" u="none" dirty="0">
                          <a:latin typeface="원신한 Light"/>
                          <a:ea typeface="원신한 Light"/>
                        </a:rPr>
                        <a:t>Parameters</a:t>
                      </a:r>
                      <a:endParaRPr lang="ko-KR" sz="800" b="1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Key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type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 err="1">
                          <a:latin typeface="원신한 Light"/>
                          <a:ea typeface="원신한 Light"/>
                        </a:rPr>
                        <a:t>Desc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sample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9917101"/>
                  </a:ext>
                </a:extLst>
              </a:tr>
              <a:tr h="187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dirty="0"/>
                        <a:t>email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string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800" dirty="0"/>
                        <a:t>중복 여부를 확인할 이메일 주소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S1234@gmail.com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2509625"/>
                  </a:ext>
                </a:extLst>
              </a:tr>
              <a:tr h="187400">
                <a:tc gridSpan="5"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b="1" i="0" u="none" dirty="0">
                          <a:solidFill>
                            <a:srgbClr val="000000"/>
                          </a:solidFill>
                          <a:latin typeface="원신한 Light"/>
                          <a:ea typeface="원신한 Light"/>
                          <a:cs typeface="Arial"/>
                          <a:sym typeface="Arial"/>
                        </a:rPr>
                        <a:t>Response Data (</a:t>
                      </a:r>
                      <a:r>
                        <a:rPr lang="en-US" altLang="ko-KR" sz="800" b="1" i="0" u="none" dirty="0" err="1">
                          <a:solidFill>
                            <a:srgbClr val="000000"/>
                          </a:solidFill>
                          <a:latin typeface="원신한 Light"/>
                          <a:ea typeface="원신한 Light"/>
                          <a:cs typeface="Arial"/>
                          <a:sym typeface="Arial"/>
                        </a:rPr>
                        <a:t>Json</a:t>
                      </a:r>
                      <a:r>
                        <a:rPr lang="en-US" altLang="ko-KR" sz="800" b="1" i="0" u="none" dirty="0">
                          <a:solidFill>
                            <a:srgbClr val="000000"/>
                          </a:solidFill>
                          <a:latin typeface="원신한 Light"/>
                          <a:ea typeface="원신한 Light"/>
                          <a:cs typeface="Arial"/>
                          <a:sym typeface="Arial"/>
                        </a:rPr>
                        <a:t>)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rgbClr val="DDEAF6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74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key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r>
                        <a:rPr lang="en-US" altLang="ko-KR" sz="800" u="none">
                          <a:latin typeface="원신한 Light"/>
                          <a:ea typeface="원신한 Light"/>
                        </a:rPr>
                        <a:t>type</a:t>
                      </a:r>
                      <a:endParaRPr lang="ko-KR" sz="80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u="none">
                          <a:latin typeface="원신한 Light"/>
                          <a:ea typeface="원신한 Light"/>
                        </a:rPr>
                        <a:t>value</a:t>
                      </a:r>
                      <a:endParaRPr lang="ko-KR" altLang="en-US" sz="80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description</a:t>
                      </a:r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74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 err="1">
                          <a:latin typeface="원신한 Light"/>
                          <a:ea typeface="원신한 Light"/>
                        </a:rPr>
                        <a:t>res_code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u="none">
                          <a:latin typeface="원신한 Light"/>
                          <a:ea typeface="원신한 Light"/>
                        </a:rPr>
                        <a:t>string</a:t>
                      </a:r>
                      <a:endParaRPr lang="ko-KR" altLang="en-US" sz="80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0 /1</a:t>
                      </a:r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"1"</a:t>
                      </a:r>
                      <a:r>
                        <a:rPr lang="ko-KR" altLang="en-US" sz="800" dirty="0"/>
                        <a:t>이면 사용 가능</a:t>
                      </a: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6694696"/>
                  </a:ext>
                </a:extLst>
              </a:tr>
              <a:tr h="1874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 err="1">
                          <a:latin typeface="원신한 Light"/>
                          <a:ea typeface="원신한 Light"/>
                        </a:rPr>
                        <a:t>res_message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u="none">
                          <a:latin typeface="원신한 Light"/>
                          <a:ea typeface="원신한 Light"/>
                        </a:rPr>
                        <a:t>string</a:t>
                      </a:r>
                      <a:endParaRPr lang="ko-KR" altLang="en-US" sz="80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메시지</a:t>
                      </a: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"</a:t>
                      </a:r>
                      <a:r>
                        <a:rPr lang="ko-KR" altLang="en-US" sz="800" dirty="0"/>
                        <a:t>사용 가능한 이메일입니다</a:t>
                      </a:r>
                      <a:r>
                        <a:rPr lang="en-US" altLang="ko-KR" sz="800" dirty="0"/>
                        <a:t>" </a:t>
                      </a:r>
                      <a:r>
                        <a:rPr lang="ko-KR" altLang="en-US" sz="800" dirty="0"/>
                        <a:t>또는 </a:t>
                      </a:r>
                      <a:r>
                        <a:rPr lang="en-US" altLang="ko-KR" sz="800" dirty="0"/>
                        <a:t>"</a:t>
                      </a:r>
                      <a:r>
                        <a:rPr lang="ko-KR" altLang="en-US" sz="800" dirty="0"/>
                        <a:t>이미 등록된 이메일입니다</a:t>
                      </a:r>
                      <a:r>
                        <a:rPr lang="en-US" altLang="ko-KR" sz="800" dirty="0"/>
                        <a:t>"</a:t>
                      </a:r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1847828"/>
                  </a:ext>
                </a:extLst>
              </a:tr>
              <a:tr h="1874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 err="1">
                          <a:latin typeface="원신한 Light"/>
                          <a:ea typeface="원신한 Light"/>
                        </a:rPr>
                        <a:t>res_data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object</a:t>
                      </a:r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없음</a:t>
                      </a: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이 </a:t>
                      </a:r>
                      <a:r>
                        <a:rPr lang="en-US" altLang="ko-KR" sz="800" dirty="0"/>
                        <a:t>API</a:t>
                      </a:r>
                      <a:r>
                        <a:rPr lang="ko-KR" altLang="en-US" sz="800" dirty="0"/>
                        <a:t>는 별도 데이터 본문 없음</a:t>
                      </a: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3789635"/>
                  </a:ext>
                </a:extLst>
              </a:tr>
              <a:tr h="1465051">
                <a:tc gridSpan="5">
                  <a:txBody>
                    <a:bodyPr/>
                    <a:lstStyle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/>
                        <a:t>[sample </a:t>
                      </a:r>
                      <a:r>
                        <a:rPr lang="en-US" altLang="ko-KR" sz="800" u="none" dirty="0" err="1"/>
                        <a:t>json</a:t>
                      </a:r>
                      <a:r>
                        <a:rPr lang="en-US" altLang="ko-KR" sz="800" u="none" dirty="0"/>
                        <a:t>]</a:t>
                      </a:r>
                    </a:p>
                    <a:p>
                      <a:r>
                        <a:rPr lang="en-GB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r>
                        <a:rPr lang="en-GB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"</a:t>
                      </a:r>
                      <a:r>
                        <a:rPr lang="en-GB" altLang="ko-KR" sz="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res_code</a:t>
                      </a:r>
                      <a:r>
                        <a:rPr lang="en-GB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": "1",</a:t>
                      </a:r>
                    </a:p>
                    <a:p>
                      <a:r>
                        <a:rPr lang="en-GB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"</a:t>
                      </a:r>
                      <a:r>
                        <a:rPr lang="en-GB" altLang="ko-KR" sz="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res_message</a:t>
                      </a:r>
                      <a:r>
                        <a:rPr lang="en-GB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": "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 가능한 이메일입니다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</a:p>
                    <a:p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ko-KR" altLang="ko-KR" sz="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356" marR="45356" marT="36275" marB="362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911398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829BAEFD-CA0F-2E4F-7315-354AB9DBD9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1147938"/>
              </p:ext>
            </p:extLst>
          </p:nvPr>
        </p:nvGraphicFramePr>
        <p:xfrm>
          <a:off x="2054056" y="31229"/>
          <a:ext cx="7146311" cy="4022459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2988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14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7415">
                  <a:extLst>
                    <a:ext uri="{9D8B030D-6E8A-4147-A177-3AD203B41FA5}">
                      <a16:colId xmlns:a16="http://schemas.microsoft.com/office/drawing/2014/main" val="2940779387"/>
                    </a:ext>
                  </a:extLst>
                </a:gridCol>
                <a:gridCol w="821918">
                  <a:extLst>
                    <a:ext uri="{9D8B030D-6E8A-4147-A177-3AD203B41FA5}">
                      <a16:colId xmlns:a16="http://schemas.microsoft.com/office/drawing/2014/main" val="1781996413"/>
                    </a:ext>
                  </a:extLst>
                </a:gridCol>
                <a:gridCol w="1958348">
                  <a:extLst>
                    <a:ext uri="{9D8B030D-6E8A-4147-A177-3AD203B41FA5}">
                      <a16:colId xmlns:a16="http://schemas.microsoft.com/office/drawing/2014/main" val="760462070"/>
                    </a:ext>
                  </a:extLst>
                </a:gridCol>
                <a:gridCol w="1958348">
                  <a:extLst>
                    <a:ext uri="{9D8B030D-6E8A-4147-A177-3AD203B41FA5}">
                      <a16:colId xmlns:a16="http://schemas.microsoft.com/office/drawing/2014/main" val="807737824"/>
                    </a:ext>
                  </a:extLst>
                </a:gridCol>
              </a:tblGrid>
              <a:tr h="1874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800" b="1" i="0" u="none" dirty="0">
                          <a:solidFill>
                            <a:srgbClr val="000000"/>
                          </a:solidFill>
                          <a:latin typeface="원신한 Light"/>
                          <a:ea typeface="원신한 Light"/>
                          <a:cs typeface="Arial"/>
                          <a:sym typeface="Arial"/>
                        </a:rPr>
                        <a:t>메서드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AF6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dirty="0" err="1"/>
                        <a:t>editContestantDetail</a:t>
                      </a:r>
                      <a:r>
                        <a:rPr lang="en-US" altLang="ko-KR" sz="800" dirty="0"/>
                        <a:t> 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80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lang="ko-KR" altLang="en-US" sz="800" b="1" u="none" dirty="0">
                          <a:latin typeface="원신한 Light"/>
                          <a:ea typeface="원신한 Light"/>
                        </a:rPr>
                        <a:t>기능</a:t>
                      </a:r>
                      <a:endParaRPr lang="ko-KR" altLang="ko-KR" sz="800" b="1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AF6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800" dirty="0"/>
                        <a:t>참가자의 자기소개</a:t>
                      </a:r>
                      <a:r>
                        <a:rPr lang="en-US" altLang="ko-KR" sz="800" dirty="0"/>
                        <a:t>, </a:t>
                      </a:r>
                      <a:r>
                        <a:rPr lang="ko-KR" altLang="en-US" sz="800" dirty="0"/>
                        <a:t>대표 이미지</a:t>
                      </a:r>
                      <a:r>
                        <a:rPr lang="en-US" altLang="ko-KR" sz="800" dirty="0"/>
                        <a:t>, </a:t>
                      </a:r>
                      <a:r>
                        <a:rPr lang="ko-KR" altLang="en-US" sz="800" dirty="0"/>
                        <a:t>유튜브 영상 정보</a:t>
                      </a:r>
                      <a:r>
                        <a:rPr lang="en-US" altLang="ko-KR" sz="800" dirty="0"/>
                        <a:t>(</a:t>
                      </a:r>
                      <a:r>
                        <a:rPr lang="ko-KR" altLang="en-US" sz="800" dirty="0"/>
                        <a:t>최대 </a:t>
                      </a:r>
                      <a:r>
                        <a:rPr lang="en-US" altLang="ko-KR" sz="800" dirty="0"/>
                        <a:t>3</a:t>
                      </a:r>
                      <a:r>
                        <a:rPr lang="ko-KR" altLang="en-US" sz="800" dirty="0"/>
                        <a:t>개</a:t>
                      </a:r>
                      <a:r>
                        <a:rPr lang="en-US" altLang="ko-KR" sz="800" dirty="0"/>
                        <a:t>) </a:t>
                      </a:r>
                      <a:r>
                        <a:rPr lang="ko-KR" altLang="en-US" sz="800" dirty="0"/>
                        <a:t>수정</a:t>
                      </a:r>
                      <a:endParaRPr lang="en-US" alt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7404358"/>
                  </a:ext>
                </a:extLst>
              </a:tr>
              <a:tr h="1874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b="1" u="none" dirty="0" err="1">
                          <a:latin typeface="원신한 Light"/>
                          <a:ea typeface="원신한 Light"/>
                        </a:rPr>
                        <a:t>url</a:t>
                      </a:r>
                      <a:endParaRPr lang="ko-KR" sz="800" b="1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rgbClr val="DDEAF6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https:// …. </a:t>
                      </a:r>
                      <a:r>
                        <a:rPr lang="en-US" altLang="ko-KR" sz="800" dirty="0"/>
                        <a:t>/</a:t>
                      </a:r>
                      <a:r>
                        <a:rPr lang="en-US" altLang="ko-KR" sz="800" dirty="0" err="1"/>
                        <a:t>api</a:t>
                      </a:r>
                      <a:r>
                        <a:rPr lang="en-US" altLang="ko-KR" sz="800" dirty="0"/>
                        <a:t>/</a:t>
                      </a:r>
                      <a:r>
                        <a:rPr lang="en-US" altLang="ko-KR" sz="800" dirty="0" err="1"/>
                        <a:t>editUserProfile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7400">
                <a:tc rowSpan="10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lang="en-US" altLang="ko-KR" sz="800" b="1" u="none" dirty="0">
                          <a:latin typeface="원신한 Light"/>
                          <a:ea typeface="원신한 Light"/>
                        </a:rPr>
                        <a:t>Parameters</a:t>
                      </a:r>
                      <a:endParaRPr lang="ko-KR" sz="800" b="1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AF6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Key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type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type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 err="1">
                          <a:latin typeface="원신한 Light"/>
                          <a:ea typeface="원신한 Light"/>
                        </a:rPr>
                        <a:t>Desc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sample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9917101"/>
                  </a:ext>
                </a:extLst>
              </a:tr>
              <a:tr h="187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800" dirty="0" err="1"/>
                        <a:t>contestant_id</a:t>
                      </a:r>
                      <a:endParaRPr lang="en-US" sz="800" dirty="0"/>
                    </a:p>
                  </a:txBody>
                  <a:tcPr marL="71333" marR="71333" marT="35667" marB="356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None/>
                      </a:pPr>
                      <a:endParaRPr lang="en-US" sz="800" dirty="0"/>
                    </a:p>
                  </a:txBody>
                  <a:tcPr marL="71333" marR="71333" marT="35667" marB="356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string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800" dirty="0"/>
                        <a:t>수정 대상 참가자 </a:t>
                      </a:r>
                      <a:r>
                        <a:rPr lang="en-US" altLang="ko-KR" sz="800" dirty="0"/>
                        <a:t>ID</a:t>
                      </a:r>
                    </a:p>
                  </a:txBody>
                  <a:tcPr marL="71333" marR="71333" marT="35667" marB="356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1234</a:t>
                      </a:r>
                      <a:endParaRPr lang="ko-KR" alt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2509625"/>
                  </a:ext>
                </a:extLst>
              </a:tr>
              <a:tr h="12633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800" dirty="0"/>
                        <a:t>introduction</a:t>
                      </a:r>
                    </a:p>
                  </a:txBody>
                  <a:tcPr marL="71333" marR="71333" marT="35667" marB="356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None/>
                      </a:pPr>
                      <a:endParaRPr lang="en-US" sz="800" dirty="0"/>
                    </a:p>
                  </a:txBody>
                  <a:tcPr marL="71333" marR="71333" marT="35667" marB="356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string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800" dirty="0"/>
                        <a:t>참가자 소개 문장</a:t>
                      </a:r>
                    </a:p>
                  </a:txBody>
                  <a:tcPr marL="71333" marR="71333" marT="35667" marB="356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“”</a:t>
                      </a:r>
                      <a:endParaRPr lang="ko-KR" alt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3497633"/>
                  </a:ext>
                </a:extLst>
              </a:tr>
              <a:tr h="193358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endParaRPr lang="ko-KR" sz="800" b="1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AF6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800" dirty="0" err="1"/>
                        <a:t>main_image</a:t>
                      </a:r>
                      <a:endParaRPr lang="en-US" sz="800" dirty="0"/>
                    </a:p>
                  </a:txBody>
                  <a:tcPr marL="71333" marR="71333" marT="35667" marB="356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None/>
                      </a:pPr>
                      <a:endParaRPr lang="en-US" sz="800" dirty="0"/>
                    </a:p>
                  </a:txBody>
                  <a:tcPr marL="71333" marR="71333" marT="35667" marB="356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dirty="0"/>
                        <a:t>file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800" dirty="0"/>
                        <a:t>업로드할 메인 이미지 </a:t>
                      </a:r>
                      <a:r>
                        <a:rPr lang="en-US" altLang="ko-KR" sz="800" dirty="0"/>
                        <a:t>(</a:t>
                      </a:r>
                      <a:r>
                        <a:rPr lang="ko-KR" altLang="en-US" sz="800" dirty="0"/>
                        <a:t>선택</a:t>
                      </a:r>
                      <a:r>
                        <a:rPr lang="en-US" altLang="ko-KR" sz="800" dirty="0"/>
                        <a:t>)</a:t>
                      </a:r>
                    </a:p>
                  </a:txBody>
                  <a:tcPr marL="71333" marR="71333" marT="35667" marB="356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alt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438453"/>
                  </a:ext>
                </a:extLst>
              </a:tr>
              <a:tr h="193358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endParaRPr lang="ko-KR" sz="800" b="1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AF6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800" dirty="0"/>
                        <a:t>youtube_id_1</a:t>
                      </a:r>
                    </a:p>
                  </a:txBody>
                  <a:tcPr marL="71333" marR="71333" marT="35667" marB="356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None/>
                      </a:pPr>
                      <a:endParaRPr lang="en-US" sz="800" dirty="0"/>
                    </a:p>
                  </a:txBody>
                  <a:tcPr marL="71333" marR="71333" marT="35667" marB="356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string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800" dirty="0"/>
                        <a:t>첫 번째 유튜브 </a:t>
                      </a:r>
                      <a:r>
                        <a:rPr lang="en-US" altLang="ko-KR" sz="800" dirty="0" err="1"/>
                        <a:t>media_id</a:t>
                      </a:r>
                      <a:r>
                        <a:rPr lang="en-US" altLang="ko-KR" sz="800" dirty="0"/>
                        <a:t> (</a:t>
                      </a:r>
                      <a:r>
                        <a:rPr lang="ko-KR" altLang="en-US" sz="800" dirty="0"/>
                        <a:t>수정</a:t>
                      </a:r>
                      <a:r>
                        <a:rPr lang="en-US" altLang="ko-KR" sz="800" dirty="0"/>
                        <a:t>/</a:t>
                      </a:r>
                      <a:r>
                        <a:rPr lang="ko-KR" altLang="en-US" sz="800" dirty="0"/>
                        <a:t>삭제 시 필요</a:t>
                      </a:r>
                      <a:r>
                        <a:rPr lang="en-US" altLang="ko-KR" sz="800" dirty="0"/>
                        <a:t>)</a:t>
                      </a:r>
                    </a:p>
                  </a:txBody>
                  <a:tcPr marL="71333" marR="71333" marT="35667" marB="356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alt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1312123"/>
                  </a:ext>
                </a:extLst>
              </a:tr>
              <a:tr h="193358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endParaRPr lang="ko-KR" sz="800" b="1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AF6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800" dirty="0"/>
                        <a:t>youtube_url_1</a:t>
                      </a:r>
                    </a:p>
                  </a:txBody>
                  <a:tcPr marL="71333" marR="71333" marT="35667" marB="356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None/>
                      </a:pPr>
                      <a:endParaRPr lang="en-US" sz="800" dirty="0"/>
                    </a:p>
                  </a:txBody>
                  <a:tcPr marL="71333" marR="71333" marT="35667" marB="356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string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800" dirty="0"/>
                        <a:t>첫 번째 유튜브 링크 </a:t>
                      </a:r>
                      <a:r>
                        <a:rPr lang="en-US" altLang="ko-KR" sz="800" dirty="0"/>
                        <a:t>(</a:t>
                      </a:r>
                      <a:r>
                        <a:rPr lang="ko-KR" altLang="en-US" sz="800" dirty="0"/>
                        <a:t>추가</a:t>
                      </a:r>
                      <a:r>
                        <a:rPr lang="en-US" altLang="ko-KR" sz="800" dirty="0"/>
                        <a:t>/</a:t>
                      </a:r>
                      <a:r>
                        <a:rPr lang="ko-KR" altLang="en-US" sz="800" dirty="0"/>
                        <a:t>수정</a:t>
                      </a:r>
                      <a:r>
                        <a:rPr lang="en-US" altLang="ko-KR" sz="800" dirty="0"/>
                        <a:t>/</a:t>
                      </a:r>
                      <a:r>
                        <a:rPr lang="ko-KR" altLang="en-US" sz="800" dirty="0"/>
                        <a:t>삭제 시 사용</a:t>
                      </a:r>
                      <a:r>
                        <a:rPr lang="en-US" altLang="ko-KR" sz="800" dirty="0"/>
                        <a:t>)</a:t>
                      </a:r>
                    </a:p>
                  </a:txBody>
                  <a:tcPr marL="71333" marR="71333" marT="35667" marB="356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alt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2999488"/>
                  </a:ext>
                </a:extLst>
              </a:tr>
              <a:tr h="193358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endParaRPr lang="ko-KR" sz="800" b="1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AF6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800" dirty="0"/>
                        <a:t>youtube_id_2</a:t>
                      </a:r>
                    </a:p>
                  </a:txBody>
                  <a:tcPr marL="71333" marR="71333" marT="35667" marB="356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None/>
                      </a:pPr>
                      <a:endParaRPr lang="en-US" sz="800" dirty="0"/>
                    </a:p>
                  </a:txBody>
                  <a:tcPr marL="71333" marR="71333" marT="35667" marB="356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>
                          <a:latin typeface="원신한 Light"/>
                          <a:ea typeface="원신한 Light"/>
                        </a:rPr>
                        <a:t>string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800" dirty="0"/>
                        <a:t>두 번째 유튜브 </a:t>
                      </a:r>
                      <a:r>
                        <a:rPr lang="en-US" altLang="ko-KR" sz="800" dirty="0" err="1"/>
                        <a:t>media_id</a:t>
                      </a:r>
                      <a:endParaRPr lang="en-US" altLang="ko-KR" sz="800" dirty="0"/>
                    </a:p>
                  </a:txBody>
                  <a:tcPr marL="71333" marR="71333" marT="35667" marB="356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alt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8204542"/>
                  </a:ext>
                </a:extLst>
              </a:tr>
              <a:tr h="193358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endParaRPr lang="ko-KR" sz="800" b="1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AF6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800" dirty="0"/>
                        <a:t>youtube_url_2</a:t>
                      </a:r>
                    </a:p>
                  </a:txBody>
                  <a:tcPr marL="71333" marR="71333" marT="35667" marB="356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None/>
                      </a:pPr>
                      <a:endParaRPr lang="en-US" sz="800" dirty="0"/>
                    </a:p>
                  </a:txBody>
                  <a:tcPr marL="71333" marR="71333" marT="35667" marB="356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string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800" dirty="0"/>
                        <a:t>수정 대상 참가자 </a:t>
                      </a:r>
                      <a:r>
                        <a:rPr lang="en-US" altLang="ko-KR" sz="800" dirty="0"/>
                        <a:t>ID</a:t>
                      </a:r>
                    </a:p>
                  </a:txBody>
                  <a:tcPr marL="71333" marR="71333" marT="35667" marB="356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alt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5127712"/>
                  </a:ext>
                </a:extLst>
              </a:tr>
              <a:tr h="237729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endParaRPr lang="ko-KR" sz="800" b="1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AF6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800" dirty="0"/>
                        <a:t>youtube_id_3</a:t>
                      </a:r>
                    </a:p>
                  </a:txBody>
                  <a:tcPr marL="71333" marR="71333" marT="35667" marB="356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None/>
                      </a:pPr>
                      <a:endParaRPr lang="en-US" sz="800" dirty="0"/>
                    </a:p>
                  </a:txBody>
                  <a:tcPr marL="71333" marR="71333" marT="35667" marB="35667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string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800" dirty="0"/>
                        <a:t>참가자 소개 문장</a:t>
                      </a:r>
                    </a:p>
                  </a:txBody>
                  <a:tcPr marL="71333" marR="71333" marT="35667" marB="356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alt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503340"/>
                  </a:ext>
                </a:extLst>
              </a:tr>
              <a:tr h="193358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endParaRPr lang="ko-KR" sz="800" b="1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AF6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ko-KR" sz="800" dirty="0"/>
                        <a:t>youtube_url_3</a:t>
                      </a:r>
                      <a:endParaRPr lang="en-US" sz="800" dirty="0"/>
                    </a:p>
                  </a:txBody>
                  <a:tcPr marL="71333" marR="71333" marT="35667" marB="356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None/>
                      </a:pPr>
                      <a:endParaRPr lang="en-US" sz="800" dirty="0"/>
                    </a:p>
                  </a:txBody>
                  <a:tcPr marL="71333" marR="71333" marT="35667" marB="356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string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800" dirty="0"/>
                        <a:t>업로드할 메인 이미지 </a:t>
                      </a:r>
                      <a:r>
                        <a:rPr lang="en-US" altLang="ko-KR" sz="800" dirty="0"/>
                        <a:t>(</a:t>
                      </a:r>
                      <a:r>
                        <a:rPr lang="ko-KR" altLang="en-US" sz="800" dirty="0"/>
                        <a:t>선택</a:t>
                      </a:r>
                      <a:r>
                        <a:rPr lang="en-US" altLang="ko-KR" sz="800" dirty="0"/>
                        <a:t>)</a:t>
                      </a:r>
                    </a:p>
                  </a:txBody>
                  <a:tcPr marL="71333" marR="71333" marT="35667" marB="35667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alt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952428"/>
                  </a:ext>
                </a:extLst>
              </a:tr>
              <a:tr h="187400">
                <a:tc gridSpan="6"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b="1" i="0" u="none" dirty="0">
                          <a:solidFill>
                            <a:srgbClr val="000000"/>
                          </a:solidFill>
                          <a:latin typeface="원신한 Light"/>
                          <a:ea typeface="원신한 Light"/>
                          <a:cs typeface="Arial"/>
                          <a:sym typeface="Arial"/>
                        </a:rPr>
                        <a:t>Response Data (</a:t>
                      </a:r>
                      <a:r>
                        <a:rPr lang="en-US" altLang="ko-KR" sz="800" b="1" i="0" u="none" dirty="0" err="1">
                          <a:solidFill>
                            <a:srgbClr val="000000"/>
                          </a:solidFill>
                          <a:latin typeface="원신한 Light"/>
                          <a:ea typeface="원신한 Light"/>
                          <a:cs typeface="Arial"/>
                          <a:sym typeface="Arial"/>
                        </a:rPr>
                        <a:t>Json</a:t>
                      </a:r>
                      <a:r>
                        <a:rPr lang="en-US" altLang="ko-KR" sz="800" b="1" i="0" u="none" dirty="0">
                          <a:solidFill>
                            <a:srgbClr val="000000"/>
                          </a:solidFill>
                          <a:latin typeface="원신한 Light"/>
                          <a:ea typeface="원신한 Light"/>
                          <a:cs typeface="Arial"/>
                          <a:sym typeface="Arial"/>
                        </a:rPr>
                        <a:t>)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rgbClr val="DDEAF6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74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key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r>
                        <a:rPr lang="en-US" altLang="ko-KR" sz="800" u="none">
                          <a:latin typeface="원신한 Light"/>
                          <a:ea typeface="원신한 Light"/>
                        </a:rPr>
                        <a:t>type</a:t>
                      </a:r>
                      <a:endParaRPr lang="ko-KR" sz="80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u="none">
                          <a:latin typeface="원신한 Light"/>
                          <a:ea typeface="원신한 Light"/>
                        </a:rPr>
                        <a:t>value</a:t>
                      </a:r>
                      <a:endParaRPr lang="ko-KR" altLang="en-US" sz="80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description</a:t>
                      </a:r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74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 err="1">
                          <a:latin typeface="원신한 Light"/>
                          <a:ea typeface="원신한 Light"/>
                        </a:rPr>
                        <a:t>res_code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u="none">
                          <a:latin typeface="원신한 Light"/>
                          <a:ea typeface="원신한 Light"/>
                        </a:rPr>
                        <a:t>string</a:t>
                      </a:r>
                      <a:endParaRPr lang="ko-KR" altLang="en-US" sz="80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0 /1</a:t>
                      </a:r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"1": </a:t>
                      </a:r>
                      <a:r>
                        <a:rPr lang="ko-KR" altLang="en-US" sz="800" dirty="0"/>
                        <a:t>성공</a:t>
                      </a:r>
                      <a:r>
                        <a:rPr lang="en-US" altLang="ko-KR" sz="800" dirty="0"/>
                        <a:t>, "0": </a:t>
                      </a:r>
                      <a:r>
                        <a:rPr lang="ko-KR" altLang="en-US" sz="800" dirty="0"/>
                        <a:t>실패</a:t>
                      </a: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6694696"/>
                  </a:ext>
                </a:extLst>
              </a:tr>
              <a:tr h="1874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 err="1">
                          <a:latin typeface="원신한 Light"/>
                          <a:ea typeface="원신한 Light"/>
                        </a:rPr>
                        <a:t>res_message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string</a:t>
                      </a:r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메시지</a:t>
                      </a: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결과 메시지 </a:t>
                      </a:r>
                      <a:r>
                        <a:rPr lang="en-US" altLang="ko-KR" sz="800" dirty="0"/>
                        <a:t>(</a:t>
                      </a:r>
                      <a:r>
                        <a:rPr lang="ko-KR" altLang="en-US" sz="800" dirty="0"/>
                        <a:t>성공</a:t>
                      </a:r>
                      <a:r>
                        <a:rPr lang="en-US" altLang="ko-KR" sz="800" dirty="0"/>
                        <a:t>, </a:t>
                      </a:r>
                      <a:r>
                        <a:rPr lang="ko-KR" altLang="en-US" sz="800" dirty="0"/>
                        <a:t>실패</a:t>
                      </a:r>
                      <a:r>
                        <a:rPr lang="en-US" altLang="ko-KR" sz="800" dirty="0"/>
                        <a:t>, </a:t>
                      </a:r>
                      <a:r>
                        <a:rPr lang="ko-KR" altLang="en-US" sz="800" dirty="0"/>
                        <a:t>파라미터 오류</a:t>
                      </a:r>
                      <a:r>
                        <a:rPr lang="en-US" altLang="ko-KR" sz="800" dirty="0"/>
                        <a:t>)</a:t>
                      </a:r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1847828"/>
                  </a:ext>
                </a:extLst>
              </a:tr>
              <a:tr h="1874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 err="1">
                          <a:latin typeface="원신한 Light"/>
                          <a:ea typeface="원신한 Light"/>
                        </a:rPr>
                        <a:t>res_data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object</a:t>
                      </a:r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{} </a:t>
                      </a:r>
                      <a:r>
                        <a:rPr lang="ko-KR" altLang="en-US" sz="800" dirty="0"/>
                        <a:t>빈 객체</a:t>
                      </a: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3789635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83EAC9B1-2D37-71AF-0C66-D2B521D9F1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1723568"/>
              </p:ext>
            </p:extLst>
          </p:nvPr>
        </p:nvGraphicFramePr>
        <p:xfrm>
          <a:off x="2054055" y="4053688"/>
          <a:ext cx="7146311" cy="2773083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1463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7308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lang="en-US" altLang="ko-KR" sz="800" dirty="0"/>
                        <a:t>Sample JSON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lang="en-US" altLang="ko-KR" sz="800" dirty="0"/>
                        <a:t>-</a:t>
                      </a:r>
                      <a:r>
                        <a:rPr lang="ko-KR" altLang="en-US" sz="800" dirty="0"/>
                        <a:t>성공</a:t>
                      </a:r>
                      <a:endParaRPr lang="en-US" altLang="ko-KR" sz="8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lang="en-US" altLang="ko-KR" sz="800" dirty="0"/>
                        <a:t>{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lang="en-US" altLang="ko-KR" sz="800" dirty="0"/>
                        <a:t>  "</a:t>
                      </a:r>
                      <a:r>
                        <a:rPr lang="en-US" altLang="ko-KR" sz="800" dirty="0" err="1"/>
                        <a:t>res_code</a:t>
                      </a:r>
                      <a:r>
                        <a:rPr lang="en-US" altLang="ko-KR" sz="800" dirty="0"/>
                        <a:t>": 1,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lang="en-US" altLang="ko-KR" sz="800" dirty="0"/>
                        <a:t>  "</a:t>
                      </a:r>
                      <a:r>
                        <a:rPr lang="en-US" altLang="ko-KR" sz="800" dirty="0" err="1"/>
                        <a:t>res_message</a:t>
                      </a:r>
                      <a:r>
                        <a:rPr lang="en-US" altLang="ko-KR" sz="800" dirty="0"/>
                        <a:t>": "</a:t>
                      </a:r>
                      <a:r>
                        <a:rPr lang="ko-KR" altLang="en-US" sz="800" dirty="0"/>
                        <a:t>프로필 수정 성공</a:t>
                      </a:r>
                      <a:r>
                        <a:rPr lang="en-US" altLang="ko-KR" sz="800" dirty="0"/>
                        <a:t>",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lang="en-US" altLang="ko-KR" sz="800" dirty="0"/>
                        <a:t>  "</a:t>
                      </a:r>
                      <a:r>
                        <a:rPr lang="en-US" altLang="ko-KR" sz="800" dirty="0" err="1"/>
                        <a:t>res_data</a:t>
                      </a:r>
                      <a:r>
                        <a:rPr lang="en-US" altLang="ko-KR" sz="800" dirty="0"/>
                        <a:t>": []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lang="en-US" altLang="ko-KR" sz="800" dirty="0"/>
                        <a:t>}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endParaRPr lang="en-US" altLang="ko-KR" sz="8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lang="en-US" altLang="ko-KR" sz="800" dirty="0"/>
                        <a:t>-</a:t>
                      </a:r>
                      <a:r>
                        <a:rPr lang="ko-KR" altLang="en-US" sz="800" dirty="0"/>
                        <a:t>실패</a:t>
                      </a:r>
                      <a:endParaRPr lang="en-US" altLang="ko-KR" sz="8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lang="en-US" altLang="ko-KR" sz="800" dirty="0"/>
                        <a:t>{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lang="en-US" altLang="ko-KR" sz="800" dirty="0"/>
                        <a:t>  "</a:t>
                      </a:r>
                      <a:r>
                        <a:rPr lang="en-US" altLang="ko-KR" sz="800" dirty="0" err="1"/>
                        <a:t>res_code</a:t>
                      </a:r>
                      <a:r>
                        <a:rPr lang="en-US" altLang="ko-KR" sz="800" dirty="0"/>
                        <a:t>": 0,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lang="en-US" altLang="ko-KR" sz="800" dirty="0"/>
                        <a:t>  "</a:t>
                      </a:r>
                      <a:r>
                        <a:rPr lang="en-US" altLang="ko-KR" sz="800" dirty="0" err="1"/>
                        <a:t>res_message</a:t>
                      </a:r>
                      <a:r>
                        <a:rPr lang="en-US" altLang="ko-KR" sz="800" dirty="0"/>
                        <a:t>": “</a:t>
                      </a:r>
                      <a:r>
                        <a:rPr lang="ko-KR" altLang="en-US" sz="800" dirty="0"/>
                        <a:t>실패사유</a:t>
                      </a:r>
                      <a:r>
                        <a:rPr lang="en-US" altLang="ko-KR" sz="800" dirty="0"/>
                        <a:t>",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lang="en-US" altLang="ko-KR" sz="800" dirty="0"/>
                        <a:t>  "</a:t>
                      </a:r>
                      <a:r>
                        <a:rPr lang="en-US" altLang="ko-KR" sz="800" dirty="0" err="1"/>
                        <a:t>res_data</a:t>
                      </a:r>
                      <a:r>
                        <a:rPr lang="en-US" altLang="ko-KR" sz="800" dirty="0"/>
                        <a:t>": []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lang="en-US" altLang="ko-KR" sz="800" dirty="0"/>
                        <a:t>}</a:t>
                      </a:r>
                    </a:p>
                  </a:txBody>
                  <a:tcPr marL="45356" marR="45356" marT="36275" marB="362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557857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B8204B93-3F83-28A9-FA22-87F6A9D078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0134547"/>
              </p:ext>
            </p:extLst>
          </p:nvPr>
        </p:nvGraphicFramePr>
        <p:xfrm>
          <a:off x="2054056" y="31229"/>
          <a:ext cx="7146311" cy="497907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2988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14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5585">
                  <a:extLst>
                    <a:ext uri="{9D8B030D-6E8A-4147-A177-3AD203B41FA5}">
                      <a16:colId xmlns:a16="http://schemas.microsoft.com/office/drawing/2014/main" val="2940779387"/>
                    </a:ext>
                  </a:extLst>
                </a:gridCol>
                <a:gridCol w="1113748">
                  <a:extLst>
                    <a:ext uri="{9D8B030D-6E8A-4147-A177-3AD203B41FA5}">
                      <a16:colId xmlns:a16="http://schemas.microsoft.com/office/drawing/2014/main" val="2947784454"/>
                    </a:ext>
                  </a:extLst>
                </a:gridCol>
                <a:gridCol w="1958348">
                  <a:extLst>
                    <a:ext uri="{9D8B030D-6E8A-4147-A177-3AD203B41FA5}">
                      <a16:colId xmlns:a16="http://schemas.microsoft.com/office/drawing/2014/main" val="760462070"/>
                    </a:ext>
                  </a:extLst>
                </a:gridCol>
                <a:gridCol w="1958348">
                  <a:extLst>
                    <a:ext uri="{9D8B030D-6E8A-4147-A177-3AD203B41FA5}">
                      <a16:colId xmlns:a16="http://schemas.microsoft.com/office/drawing/2014/main" val="807737824"/>
                    </a:ext>
                  </a:extLst>
                </a:gridCol>
              </a:tblGrid>
              <a:tr h="191776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800" b="1" i="0" u="none" dirty="0">
                          <a:solidFill>
                            <a:srgbClr val="000000"/>
                          </a:solidFill>
                          <a:latin typeface="원신한 Light"/>
                          <a:ea typeface="원신한 Light"/>
                          <a:cs typeface="Arial"/>
                          <a:sym typeface="Arial"/>
                        </a:rPr>
                        <a:t>메서드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AF6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dirty="0" err="1"/>
                        <a:t>addVote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328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lang="ko-KR" altLang="en-US" sz="800" b="1" u="none" dirty="0">
                          <a:latin typeface="원신한 Light"/>
                          <a:ea typeface="원신한 Light"/>
                        </a:rPr>
                        <a:t>기능</a:t>
                      </a:r>
                      <a:endParaRPr lang="ko-KR" altLang="ko-KR" sz="800" b="1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AF6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800" u="none" dirty="0">
                          <a:latin typeface="원신한 Light"/>
                          <a:ea typeface="원신한 Light"/>
                        </a:rPr>
                        <a:t>투표 기록 저장</a:t>
                      </a:r>
                      <a:endParaRPr lang="en-US" alt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7404358"/>
                  </a:ext>
                </a:extLst>
              </a:tr>
              <a:tr h="191776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b="1" u="none" dirty="0" err="1">
                          <a:latin typeface="원신한 Light"/>
                          <a:ea typeface="원신한 Light"/>
                        </a:rPr>
                        <a:t>url</a:t>
                      </a:r>
                      <a:endParaRPr lang="ko-KR" sz="800" b="1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rgbClr val="DDEAF6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https:// …. </a:t>
                      </a:r>
                      <a:r>
                        <a:rPr lang="en-US" altLang="ko-KR" sz="800" dirty="0"/>
                        <a:t>/</a:t>
                      </a:r>
                      <a:r>
                        <a:rPr lang="en-US" altLang="ko-KR" sz="800" dirty="0" err="1"/>
                        <a:t>api</a:t>
                      </a:r>
                      <a:r>
                        <a:rPr lang="en-US" altLang="ko-KR" sz="800" dirty="0"/>
                        <a:t>/</a:t>
                      </a:r>
                      <a:r>
                        <a:rPr lang="en-US" altLang="ko-KR" sz="800" dirty="0" err="1"/>
                        <a:t>addVote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1776">
                <a:tc rowSpan="6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lang="en-US" altLang="ko-KR" sz="800" b="1" u="none" dirty="0">
                          <a:latin typeface="원신한 Light"/>
                          <a:ea typeface="원신한 Light"/>
                        </a:rPr>
                        <a:t>Parameters</a:t>
                      </a:r>
                      <a:endParaRPr lang="ko-KR" sz="800" b="1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AF6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Key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type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>
                          <a:latin typeface="원신한 Light"/>
                          <a:ea typeface="원신한 Light"/>
                        </a:rPr>
                        <a:t>type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 err="1">
                          <a:latin typeface="원신한 Light"/>
                          <a:ea typeface="원신한 Light"/>
                        </a:rPr>
                        <a:t>Desc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sample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9917101"/>
                  </a:ext>
                </a:extLst>
              </a:tr>
              <a:tr h="19177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dirty="0" err="1"/>
                        <a:t>contest_id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string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>
                          <a:latin typeface="원신한 Light"/>
                          <a:ea typeface="원신한 Light"/>
                        </a:rPr>
                        <a:t>string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800" dirty="0"/>
                        <a:t>투표 대상이 되는 콘테스트 </a:t>
                      </a:r>
                      <a:r>
                        <a:rPr lang="en-US" altLang="ko-KR" sz="800" dirty="0"/>
                        <a:t>ID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dirty="0"/>
                        <a:t>101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2509625"/>
                  </a:ext>
                </a:extLst>
              </a:tr>
              <a:tr h="19177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ko-KR" sz="800" dirty="0" err="1"/>
                        <a:t>contestant_id</a:t>
                      </a:r>
                      <a:endParaRPr lang="en-US" altLang="ko-KR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string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>
                          <a:latin typeface="원신한 Light"/>
                          <a:ea typeface="원신한 Light"/>
                        </a:rPr>
                        <a:t>string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800" dirty="0"/>
                        <a:t>투표 대상 참가자 </a:t>
                      </a:r>
                      <a:r>
                        <a:rPr lang="en-US" altLang="ko-KR" sz="800" dirty="0"/>
                        <a:t>ID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dirty="0"/>
                        <a:t>5032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3497633"/>
                  </a:ext>
                </a:extLst>
              </a:tr>
              <a:tr h="19177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ko-KR" sz="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voter_id</a:t>
                      </a:r>
                      <a:endParaRPr lang="en-US" altLang="ko-KR" sz="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string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>
                          <a:latin typeface="원신한 Light"/>
                          <a:ea typeface="원신한 Light"/>
                        </a:rPr>
                        <a:t>string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800" dirty="0"/>
                        <a:t>투표를 수행한 사용자 </a:t>
                      </a:r>
                      <a:r>
                        <a:rPr lang="en-US" altLang="ko-KR" sz="800" dirty="0"/>
                        <a:t>ID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dirty="0"/>
                        <a:t>3001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9635621"/>
                  </a:ext>
                </a:extLst>
              </a:tr>
              <a:tr h="3120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lang="en-US" altLang="ko-KR" sz="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voter_name</a:t>
                      </a:r>
                      <a:endParaRPr lang="en-US" altLang="ko-KR" sz="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string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string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800" dirty="0"/>
                        <a:t>투표자 이름 </a:t>
                      </a:r>
                      <a:r>
                        <a:rPr lang="en-US" altLang="ko-KR" sz="800" dirty="0"/>
                        <a:t>(</a:t>
                      </a:r>
                      <a:r>
                        <a:rPr lang="ko-KR" altLang="en-US" sz="800" dirty="0"/>
                        <a:t>푸시 메시지에 사용</a:t>
                      </a:r>
                      <a:r>
                        <a:rPr lang="en-US" altLang="ko-KR" sz="800" dirty="0"/>
                        <a:t>)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800" u="none" dirty="0">
                          <a:latin typeface="원신한 Light"/>
                          <a:ea typeface="원신한 Light"/>
                        </a:rPr>
                        <a:t>홍길동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1472650"/>
                  </a:ext>
                </a:extLst>
              </a:tr>
              <a:tr h="312006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endParaRPr lang="ko-KR" sz="800" b="1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AF6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vote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string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800" dirty="0"/>
                        <a:t>투표 수 </a:t>
                      </a:r>
                      <a:r>
                        <a:rPr lang="en-US" altLang="ko-KR" sz="800" dirty="0"/>
                        <a:t>(</a:t>
                      </a:r>
                      <a:r>
                        <a:rPr lang="ko-KR" altLang="en-US" sz="800" dirty="0"/>
                        <a:t>하루 </a:t>
                      </a:r>
                      <a:r>
                        <a:rPr lang="en-US" altLang="ko-KR" sz="800" dirty="0"/>
                        <a:t>1000</a:t>
                      </a:r>
                      <a:r>
                        <a:rPr lang="ko-KR" altLang="en-US" sz="800" dirty="0"/>
                        <a:t>개 이하만 허용</a:t>
                      </a:r>
                      <a:r>
                        <a:rPr lang="en-US" altLang="ko-KR" sz="800" dirty="0"/>
                        <a:t>)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dirty="0"/>
                        <a:t>5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8633218"/>
                  </a:ext>
                </a:extLst>
              </a:tr>
              <a:tr h="191776">
                <a:tc gridSpan="6"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b="1" i="0" u="none" dirty="0">
                          <a:solidFill>
                            <a:srgbClr val="000000"/>
                          </a:solidFill>
                          <a:latin typeface="원신한 Light"/>
                          <a:ea typeface="원신한 Light"/>
                          <a:cs typeface="Arial"/>
                          <a:sym typeface="Arial"/>
                        </a:rPr>
                        <a:t>Response Data (</a:t>
                      </a:r>
                      <a:r>
                        <a:rPr lang="en-US" altLang="ko-KR" sz="800" b="1" i="0" u="none" dirty="0" err="1">
                          <a:solidFill>
                            <a:srgbClr val="000000"/>
                          </a:solidFill>
                          <a:latin typeface="원신한 Light"/>
                          <a:ea typeface="원신한 Light"/>
                          <a:cs typeface="Arial"/>
                          <a:sym typeface="Arial"/>
                        </a:rPr>
                        <a:t>Json</a:t>
                      </a:r>
                      <a:r>
                        <a:rPr lang="en-US" altLang="ko-KR" sz="800" b="1" i="0" u="none" dirty="0">
                          <a:solidFill>
                            <a:srgbClr val="000000"/>
                          </a:solidFill>
                          <a:latin typeface="원신한 Light"/>
                          <a:ea typeface="원신한 Light"/>
                          <a:cs typeface="Arial"/>
                          <a:sym typeface="Arial"/>
                        </a:rPr>
                        <a:t>)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rgbClr val="DDEAF6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1776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key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r>
                        <a:rPr lang="en-US" altLang="ko-KR" sz="800" u="none">
                          <a:latin typeface="원신한 Light"/>
                          <a:ea typeface="원신한 Light"/>
                        </a:rPr>
                        <a:t>type</a:t>
                      </a:r>
                      <a:endParaRPr lang="ko-KR" sz="80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u="none">
                          <a:latin typeface="원신한 Light"/>
                          <a:ea typeface="원신한 Light"/>
                        </a:rPr>
                        <a:t>value</a:t>
                      </a:r>
                      <a:endParaRPr lang="ko-KR" altLang="en-US" sz="80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description</a:t>
                      </a:r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1776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 err="1">
                          <a:latin typeface="원신한 Light"/>
                          <a:ea typeface="원신한 Light"/>
                        </a:rPr>
                        <a:t>res_code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u="none">
                          <a:latin typeface="원신한 Light"/>
                          <a:ea typeface="원신한 Light"/>
                        </a:rPr>
                        <a:t>string</a:t>
                      </a:r>
                      <a:endParaRPr lang="ko-KR" altLang="en-US" sz="80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0 /1</a:t>
                      </a:r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값이 </a:t>
                      </a:r>
                      <a:r>
                        <a:rPr lang="en-US" altLang="ko-KR" sz="800" dirty="0"/>
                        <a:t>0</a:t>
                      </a:r>
                      <a:r>
                        <a:rPr lang="ko-KR" altLang="en-US" sz="800" dirty="0"/>
                        <a:t>인 경우 실패</a:t>
                      </a:r>
                      <a:r>
                        <a:rPr lang="en-US" altLang="ko-KR" sz="800" dirty="0"/>
                        <a:t>, 1</a:t>
                      </a:r>
                      <a:r>
                        <a:rPr lang="ko-KR" altLang="en-US" sz="800" dirty="0"/>
                        <a:t>인 경우 성공</a:t>
                      </a: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6694696"/>
                  </a:ext>
                </a:extLst>
              </a:tr>
              <a:tr h="191776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 err="1">
                          <a:latin typeface="원신한 Light"/>
                          <a:ea typeface="원신한 Light"/>
                        </a:rPr>
                        <a:t>res_message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u="none">
                          <a:latin typeface="원신한 Light"/>
                          <a:ea typeface="원신한 Light"/>
                        </a:rPr>
                        <a:t>string</a:t>
                      </a:r>
                      <a:endParaRPr lang="ko-KR" altLang="en-US" sz="80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1847828"/>
                  </a:ext>
                </a:extLst>
              </a:tr>
              <a:tr h="191776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 err="1">
                          <a:latin typeface="원신한 Light"/>
                          <a:ea typeface="원신한 Light"/>
                        </a:rPr>
                        <a:t>res_data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object</a:t>
                      </a:r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결과 데이터</a:t>
                      </a: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3789635"/>
                  </a:ext>
                </a:extLst>
              </a:tr>
              <a:tr h="191776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dirty="0" err="1"/>
                        <a:t>star_details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array</a:t>
                      </a:r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507098"/>
                  </a:ext>
                </a:extLst>
              </a:tr>
              <a:tr h="191776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dirty="0" err="1"/>
                        <a:t>remaining_star</a:t>
                      </a:r>
                      <a:r>
                        <a:rPr lang="en-US" altLang="ko-KR" sz="800" dirty="0"/>
                        <a:t> 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string</a:t>
                      </a:r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/>
                        <a:t>현재 남은 별 개수</a:t>
                      </a: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2550633"/>
                  </a:ext>
                </a:extLst>
              </a:tr>
              <a:tr h="1402222">
                <a:tc gridSpan="6">
                  <a:txBody>
                    <a:bodyPr/>
                    <a:lstStyle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/>
                        <a:t>[sample </a:t>
                      </a:r>
                      <a:r>
                        <a:rPr lang="en-US" altLang="ko-KR" sz="800" u="none" dirty="0" err="1"/>
                        <a:t>json</a:t>
                      </a:r>
                      <a:r>
                        <a:rPr lang="en-US" altLang="ko-KR" sz="800" u="none" dirty="0"/>
                        <a:t>]</a:t>
                      </a:r>
                    </a:p>
                    <a:p>
                      <a:endParaRPr lang="en-GB" altLang="ko-KR" sz="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GB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r>
                        <a:rPr lang="en-GB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"</a:t>
                      </a:r>
                      <a:r>
                        <a:rPr lang="en-GB" altLang="ko-KR" sz="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res_code</a:t>
                      </a:r>
                      <a:r>
                        <a:rPr lang="en-GB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": 1,</a:t>
                      </a:r>
                    </a:p>
                    <a:p>
                      <a:r>
                        <a:rPr lang="en-GB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"</a:t>
                      </a:r>
                      <a:r>
                        <a:rPr lang="en-GB" altLang="ko-KR" sz="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res_message</a:t>
                      </a:r>
                      <a:r>
                        <a:rPr lang="en-GB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": "MSG_VOTE_SUCCESS",</a:t>
                      </a:r>
                    </a:p>
                    <a:p>
                      <a:r>
                        <a:rPr lang="en-GB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"</a:t>
                      </a:r>
                      <a:r>
                        <a:rPr lang="en-GB" altLang="ko-KR" sz="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res_data</a:t>
                      </a:r>
                      <a:r>
                        <a:rPr lang="en-GB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": {</a:t>
                      </a:r>
                    </a:p>
                    <a:p>
                      <a:r>
                        <a:rPr lang="en-GB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"</a:t>
                      </a:r>
                      <a:r>
                        <a:rPr lang="en-GB" altLang="ko-KR" sz="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star_details</a:t>
                      </a:r>
                      <a:r>
                        <a:rPr lang="en-GB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": {</a:t>
                      </a:r>
                    </a:p>
                    <a:p>
                      <a:r>
                        <a:rPr lang="en-GB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"</a:t>
                      </a:r>
                      <a:r>
                        <a:rPr lang="en-GB" altLang="ko-KR" sz="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remaining_star</a:t>
                      </a:r>
                      <a:r>
                        <a:rPr lang="en-GB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": 95</a:t>
                      </a:r>
                    </a:p>
                    <a:p>
                      <a:r>
                        <a:rPr lang="en-GB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r>
                        <a:rPr lang="en-GB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}</a:t>
                      </a:r>
                    </a:p>
                    <a:p>
                      <a:r>
                        <a:rPr lang="en-GB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ko-KR" altLang="ko-KR" sz="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356" marR="45356" marT="36275" marB="362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916411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836BA063-9BD9-189C-B8BF-B255AA3D30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4551126"/>
              </p:ext>
            </p:extLst>
          </p:nvPr>
        </p:nvGraphicFramePr>
        <p:xfrm>
          <a:off x="2054056" y="50685"/>
          <a:ext cx="7146311" cy="6607202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2988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14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0981">
                  <a:extLst>
                    <a:ext uri="{9D8B030D-6E8A-4147-A177-3AD203B41FA5}">
                      <a16:colId xmlns:a16="http://schemas.microsoft.com/office/drawing/2014/main" val="2940779387"/>
                    </a:ext>
                  </a:extLst>
                </a:gridCol>
                <a:gridCol w="1068352">
                  <a:extLst>
                    <a:ext uri="{9D8B030D-6E8A-4147-A177-3AD203B41FA5}">
                      <a16:colId xmlns:a16="http://schemas.microsoft.com/office/drawing/2014/main" val="1613113832"/>
                    </a:ext>
                  </a:extLst>
                </a:gridCol>
                <a:gridCol w="1958348">
                  <a:extLst>
                    <a:ext uri="{9D8B030D-6E8A-4147-A177-3AD203B41FA5}">
                      <a16:colId xmlns:a16="http://schemas.microsoft.com/office/drawing/2014/main" val="760462070"/>
                    </a:ext>
                  </a:extLst>
                </a:gridCol>
                <a:gridCol w="1958348">
                  <a:extLst>
                    <a:ext uri="{9D8B030D-6E8A-4147-A177-3AD203B41FA5}">
                      <a16:colId xmlns:a16="http://schemas.microsoft.com/office/drawing/2014/main" val="807737824"/>
                    </a:ext>
                  </a:extLst>
                </a:gridCol>
              </a:tblGrid>
              <a:tr h="1874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800" b="1" i="0" u="none" dirty="0">
                          <a:solidFill>
                            <a:srgbClr val="000000"/>
                          </a:solidFill>
                          <a:latin typeface="원신한 Light"/>
                          <a:ea typeface="원신한 Light"/>
                          <a:cs typeface="Arial"/>
                          <a:sym typeface="Arial"/>
                        </a:rPr>
                        <a:t>메서드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AF6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dirty="0" err="1"/>
                        <a:t>votingHistory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80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lang="ko-KR" altLang="en-US" sz="800" b="1" u="none" dirty="0">
                          <a:latin typeface="원신한 Light"/>
                          <a:ea typeface="원신한 Light"/>
                        </a:rPr>
                        <a:t>기능</a:t>
                      </a:r>
                      <a:endParaRPr lang="ko-KR" altLang="ko-KR" sz="800" b="1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AF6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800" dirty="0"/>
                        <a:t>투표 이력 조회</a:t>
                      </a:r>
                      <a:endParaRPr lang="en-US" alt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7404358"/>
                  </a:ext>
                </a:extLst>
              </a:tr>
              <a:tr h="1874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b="1" u="none" dirty="0" err="1">
                          <a:latin typeface="원신한 Light"/>
                          <a:ea typeface="원신한 Light"/>
                        </a:rPr>
                        <a:t>url</a:t>
                      </a:r>
                      <a:endParaRPr lang="ko-KR" sz="800" b="1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rgbClr val="DDEAF6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https:// …. </a:t>
                      </a:r>
                      <a:r>
                        <a:rPr lang="en-US" altLang="ko-KR" sz="800" dirty="0"/>
                        <a:t>/</a:t>
                      </a:r>
                      <a:r>
                        <a:rPr lang="en-US" altLang="ko-KR" sz="800" dirty="0" err="1"/>
                        <a:t>api</a:t>
                      </a:r>
                      <a:r>
                        <a:rPr lang="en-US" altLang="ko-KR" sz="800" dirty="0"/>
                        <a:t>/</a:t>
                      </a:r>
                      <a:r>
                        <a:rPr lang="en-US" altLang="ko-KR" sz="800" dirty="0" err="1"/>
                        <a:t>votingHistory</a:t>
                      </a:r>
                      <a:r>
                        <a:rPr lang="en-US" altLang="ko-KR" sz="800" dirty="0"/>
                        <a:t> 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7400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lang="en-US" altLang="ko-KR" sz="800" b="1" u="none" dirty="0">
                          <a:latin typeface="원신한 Light"/>
                          <a:ea typeface="원신한 Light"/>
                        </a:rPr>
                        <a:t>Parameters</a:t>
                      </a:r>
                      <a:endParaRPr lang="ko-KR" sz="800" b="1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AF6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Key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type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Type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 err="1">
                          <a:latin typeface="원신한 Light"/>
                          <a:ea typeface="원신한 Light"/>
                        </a:rPr>
                        <a:t>Desc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sample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9917101"/>
                  </a:ext>
                </a:extLst>
              </a:tr>
              <a:tr h="187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dirty="0" err="1"/>
                        <a:t>contest_id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String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string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ko-KR" altLang="en-US" sz="800" dirty="0"/>
                        <a:t>콘테스트 </a:t>
                      </a:r>
                      <a:r>
                        <a:rPr lang="en-US" sz="800" dirty="0"/>
                        <a:t>ID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123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2509625"/>
                  </a:ext>
                </a:extLst>
              </a:tr>
              <a:tr h="18740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endParaRPr lang="ko-KR" sz="800" b="1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AF6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dirty="0" err="1"/>
                        <a:t>contestant_id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string</a:t>
                      </a:r>
                      <a:endParaRPr lang="ko-KR" alt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800" dirty="0"/>
                        <a:t>참가자 </a:t>
                      </a:r>
                      <a:r>
                        <a:rPr lang="en-US" altLang="ko-KR" sz="800" dirty="0"/>
                        <a:t>ID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1234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4411664"/>
                  </a:ext>
                </a:extLst>
              </a:tr>
              <a:tr h="187400">
                <a:tc gridSpan="6"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b="1" i="0" u="none" dirty="0">
                          <a:solidFill>
                            <a:srgbClr val="000000"/>
                          </a:solidFill>
                          <a:latin typeface="원신한 Light"/>
                          <a:ea typeface="원신한 Light"/>
                          <a:cs typeface="Arial"/>
                          <a:sym typeface="Arial"/>
                        </a:rPr>
                        <a:t>Response Data (</a:t>
                      </a:r>
                      <a:r>
                        <a:rPr lang="en-US" altLang="ko-KR" sz="800" b="1" i="0" u="none" dirty="0" err="1">
                          <a:solidFill>
                            <a:srgbClr val="000000"/>
                          </a:solidFill>
                          <a:latin typeface="원신한 Light"/>
                          <a:ea typeface="원신한 Light"/>
                          <a:cs typeface="Arial"/>
                          <a:sym typeface="Arial"/>
                        </a:rPr>
                        <a:t>Json</a:t>
                      </a:r>
                      <a:r>
                        <a:rPr lang="en-US" altLang="ko-KR" sz="800" b="1" i="0" u="none" dirty="0">
                          <a:solidFill>
                            <a:srgbClr val="000000"/>
                          </a:solidFill>
                          <a:latin typeface="원신한 Light"/>
                          <a:ea typeface="원신한 Light"/>
                          <a:cs typeface="Arial"/>
                          <a:sym typeface="Arial"/>
                        </a:rPr>
                        <a:t>)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rgbClr val="DDEAF6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74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key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r>
                        <a:rPr lang="en-US" altLang="ko-KR" sz="800" u="none">
                          <a:latin typeface="원신한 Light"/>
                          <a:ea typeface="원신한 Light"/>
                        </a:rPr>
                        <a:t>type</a:t>
                      </a:r>
                      <a:endParaRPr lang="ko-KR" sz="80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u="none">
                          <a:latin typeface="원신한 Light"/>
                          <a:ea typeface="원신한 Light"/>
                        </a:rPr>
                        <a:t>value</a:t>
                      </a:r>
                      <a:endParaRPr lang="ko-KR" altLang="en-US" sz="80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description</a:t>
                      </a:r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74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 err="1">
                          <a:latin typeface="원신한 Light"/>
                          <a:ea typeface="원신한 Light"/>
                        </a:rPr>
                        <a:t>res_code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u="none">
                          <a:latin typeface="원신한 Light"/>
                          <a:ea typeface="원신한 Light"/>
                        </a:rPr>
                        <a:t>string</a:t>
                      </a:r>
                      <a:endParaRPr lang="ko-KR" altLang="en-US" sz="80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0 /1</a:t>
                      </a:r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"1": </a:t>
                      </a:r>
                      <a:r>
                        <a:rPr lang="ko-KR" altLang="en-US" sz="800" dirty="0"/>
                        <a:t>성공</a:t>
                      </a:r>
                      <a:r>
                        <a:rPr lang="en-US" altLang="ko-KR" sz="800" dirty="0"/>
                        <a:t>, "0": </a:t>
                      </a:r>
                      <a:r>
                        <a:rPr lang="ko-KR" altLang="en-US" sz="800" dirty="0"/>
                        <a:t>실패</a:t>
                      </a: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6694696"/>
                  </a:ext>
                </a:extLst>
              </a:tr>
              <a:tr h="1874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 err="1">
                          <a:latin typeface="원신한 Light"/>
                          <a:ea typeface="원신한 Light"/>
                        </a:rPr>
                        <a:t>res_message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string</a:t>
                      </a:r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메시지</a:t>
                      </a: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결과 메시지 </a:t>
                      </a:r>
                      <a:r>
                        <a:rPr lang="en-US" altLang="ko-KR" sz="800" dirty="0"/>
                        <a:t>(</a:t>
                      </a:r>
                      <a:r>
                        <a:rPr lang="ko-KR" altLang="en-US" sz="800" dirty="0"/>
                        <a:t>성공</a:t>
                      </a:r>
                      <a:r>
                        <a:rPr lang="en-US" altLang="ko-KR" sz="800" dirty="0"/>
                        <a:t>, </a:t>
                      </a:r>
                      <a:r>
                        <a:rPr lang="ko-KR" altLang="en-US" sz="800" dirty="0"/>
                        <a:t>실패</a:t>
                      </a:r>
                      <a:r>
                        <a:rPr lang="en-US" altLang="ko-KR" sz="800" dirty="0"/>
                        <a:t>, </a:t>
                      </a:r>
                      <a:r>
                        <a:rPr lang="ko-KR" altLang="en-US" sz="800" dirty="0"/>
                        <a:t>파라미터 오류</a:t>
                      </a:r>
                      <a:r>
                        <a:rPr lang="en-US" altLang="ko-KR" sz="800" dirty="0"/>
                        <a:t>)</a:t>
                      </a:r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1847828"/>
                  </a:ext>
                </a:extLst>
              </a:tr>
              <a:tr h="1874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 err="1">
                          <a:latin typeface="원신한 Light"/>
                          <a:ea typeface="원신한 Light"/>
                        </a:rPr>
                        <a:t>res_data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object</a:t>
                      </a:r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/>
                        <a:t>결과 데이터</a:t>
                      </a: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3789635"/>
                  </a:ext>
                </a:extLst>
              </a:tr>
              <a:tr h="1874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 err="1">
                          <a:latin typeface="원신한 Light"/>
                          <a:ea typeface="원신한 Light"/>
                        </a:rPr>
                        <a:t>banner_list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object</a:t>
                      </a:r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배너리스트</a:t>
                      </a: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2761302"/>
                  </a:ext>
                </a:extLst>
              </a:tr>
              <a:tr h="1874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 err="1">
                          <a:latin typeface="원신한 Light"/>
                          <a:ea typeface="원신한 Light"/>
                        </a:rPr>
                        <a:t>sub_banner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string</a:t>
                      </a:r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/>
                        <a:t>서브배너</a:t>
                      </a:r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9157698"/>
                  </a:ext>
                </a:extLst>
              </a:tr>
              <a:tr h="1874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 err="1">
                          <a:latin typeface="원신한 Light"/>
                          <a:ea typeface="원신한 Light"/>
                        </a:rPr>
                        <a:t>voting_history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array</a:t>
                      </a:r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투표 히스토리</a:t>
                      </a: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5006448"/>
                  </a:ext>
                </a:extLst>
              </a:tr>
              <a:tr h="1874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 err="1">
                          <a:latin typeface="원신한 Light"/>
                          <a:ea typeface="원신한 Light"/>
                        </a:rPr>
                        <a:t>voter_id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string</a:t>
                      </a:r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투표자 </a:t>
                      </a:r>
                      <a:r>
                        <a:rPr lang="en-US" altLang="ko-KR" sz="800" dirty="0"/>
                        <a:t>ID</a:t>
                      </a:r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3803579"/>
                  </a:ext>
                </a:extLst>
              </a:tr>
              <a:tr h="1874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vote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string</a:t>
                      </a:r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투표 수</a:t>
                      </a: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55657"/>
                  </a:ext>
                </a:extLst>
              </a:tr>
              <a:tr h="1874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 err="1">
                          <a:latin typeface="원신한 Light"/>
                          <a:ea typeface="원신한 Light"/>
                        </a:rPr>
                        <a:t>user_type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string</a:t>
                      </a:r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사용자 타입</a:t>
                      </a: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7308169"/>
                  </a:ext>
                </a:extLst>
              </a:tr>
              <a:tr h="1874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name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string</a:t>
                      </a:r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이름</a:t>
                      </a: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1271823"/>
                  </a:ext>
                </a:extLst>
              </a:tr>
              <a:tr h="1874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 err="1">
                          <a:latin typeface="원신한 Light"/>
                          <a:ea typeface="원신한 Light"/>
                        </a:rPr>
                        <a:t>nick_name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string</a:t>
                      </a:r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닉네임</a:t>
                      </a: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9533556"/>
                  </a:ext>
                </a:extLst>
              </a:tr>
              <a:tr h="1874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 err="1">
                          <a:latin typeface="원신한 Light"/>
                          <a:ea typeface="원신한 Light"/>
                        </a:rPr>
                        <a:t>main_image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string</a:t>
                      </a:r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대표 이미지</a:t>
                      </a: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7021433"/>
                  </a:ext>
                </a:extLst>
              </a:tr>
              <a:tr h="1874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ranking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string</a:t>
                      </a:r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랭킹</a:t>
                      </a: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6528889"/>
                  </a:ext>
                </a:extLst>
              </a:tr>
              <a:tr h="1465051">
                <a:tc gridSpan="6">
                  <a:txBody>
                    <a:bodyPr/>
                    <a:lstStyle/>
                    <a:p>
                      <a:r>
                        <a:rPr lang="en-US" altLang="ko-KR" sz="800" u="none" dirty="0"/>
                        <a:t>[sample </a:t>
                      </a:r>
                      <a:r>
                        <a:rPr lang="en-US" altLang="ko-KR" sz="800" u="none" dirty="0" err="1"/>
                        <a:t>json</a:t>
                      </a:r>
                      <a:r>
                        <a:rPr lang="en-US" altLang="ko-KR" sz="800" u="none" dirty="0"/>
                        <a:t>]</a:t>
                      </a:r>
                    </a:p>
                    <a:p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"</a:t>
                      </a:r>
                      <a:r>
                        <a:rPr lang="en-US" altLang="ko-KR" sz="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res_code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": 1,</a:t>
                      </a:r>
                    </a:p>
                    <a:p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"</a:t>
                      </a:r>
                      <a:r>
                        <a:rPr lang="en-US" altLang="ko-KR" sz="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res_message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": "</a:t>
                      </a:r>
                      <a:r>
                        <a:rPr lang="ko-KR" altLang="en-US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투표 기록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",</a:t>
                      </a:r>
                    </a:p>
                    <a:p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"</a:t>
                      </a:r>
                      <a:r>
                        <a:rPr lang="en-US" altLang="ko-KR" sz="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res_data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": {</a:t>
                      </a:r>
                    </a:p>
                    <a:p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"</a:t>
                      </a:r>
                      <a:r>
                        <a:rPr lang="en-US" altLang="ko-KR" sz="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banner_list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": {</a:t>
                      </a:r>
                    </a:p>
                    <a:p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    "</a:t>
                      </a:r>
                      <a:r>
                        <a:rPr lang="en-US" altLang="ko-KR" sz="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sub_banner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": "http://localhost:3003/assets/</a:t>
                      </a:r>
                      <a:r>
                        <a:rPr lang="en-US" altLang="ko-KR" sz="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contest_banner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/sub_banner_1589466868.png"</a:t>
                      </a:r>
                    </a:p>
                    <a:p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},</a:t>
                      </a:r>
                    </a:p>
                    <a:p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"</a:t>
                      </a:r>
                      <a:r>
                        <a:rPr lang="en-US" altLang="ko-KR" sz="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voting_history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": [</a:t>
                      </a:r>
                    </a:p>
                    <a:p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    {</a:t>
                      </a:r>
                    </a:p>
                    <a:p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        "</a:t>
                      </a:r>
                      <a:r>
                        <a:rPr lang="en-US" altLang="ko-KR" sz="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voter_id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": "902", "vote": "14985", "</a:t>
                      </a:r>
                      <a:r>
                        <a:rPr lang="en-US" altLang="ko-KR" sz="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user_type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": "user", "name": "</a:t>
                      </a:r>
                      <a:r>
                        <a:rPr lang="ko-KR" altLang="en-US" sz="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김우연</a:t>
                      </a:r>
                      <a:r>
                        <a:rPr lang="ko-KR" altLang="en-US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", "</a:t>
                      </a:r>
                      <a:r>
                        <a:rPr lang="en-US" altLang="ko-KR" sz="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nick_name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": "</a:t>
                      </a:r>
                      <a:r>
                        <a:rPr lang="ko-KR" altLang="en-US" sz="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김우연</a:t>
                      </a:r>
                      <a:r>
                        <a:rPr lang="ko-KR" altLang="en-US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", "</a:t>
                      </a:r>
                      <a:r>
                        <a:rPr lang="en-US" altLang="ko-KR" sz="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main_image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": "", "ranking": "1"</a:t>
                      </a:r>
                    </a:p>
                    <a:p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    },</a:t>
                      </a:r>
                    </a:p>
                    <a:p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    {</a:t>
                      </a:r>
                    </a:p>
                    <a:p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        "</a:t>
                      </a:r>
                      <a:r>
                        <a:rPr lang="en-US" altLang="ko-KR" sz="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voter_id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": "1110", "vote": "14985", "</a:t>
                      </a:r>
                      <a:r>
                        <a:rPr lang="en-US" altLang="ko-KR" sz="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user_type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": "user", "name": "</a:t>
                      </a:r>
                      <a:r>
                        <a:rPr lang="ko-KR" altLang="en-US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소리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", "</a:t>
                      </a:r>
                      <a:r>
                        <a:rPr lang="en-US" altLang="ko-KR" sz="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nick_name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": "</a:t>
                      </a:r>
                      <a:r>
                        <a:rPr lang="ko-KR" altLang="en-US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소리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", "</a:t>
                      </a:r>
                      <a:r>
                        <a:rPr lang="en-US" altLang="ko-KR" sz="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main_image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": "", "ranking": "2"</a:t>
                      </a:r>
                    </a:p>
                    <a:p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    }</a:t>
                      </a:r>
                    </a:p>
                    <a:p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]</a:t>
                      </a:r>
                    </a:p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/>
                        <a:t>     }</a:t>
                      </a:r>
                    </a:p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/>
                        <a:t>}</a:t>
                      </a:r>
                    </a:p>
                  </a:txBody>
                  <a:tcPr marL="45356" marR="45356" marT="36275" marB="362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89413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288EF235-E0E1-948D-8D31-7EB17C16C1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1347554"/>
              </p:ext>
            </p:extLst>
          </p:nvPr>
        </p:nvGraphicFramePr>
        <p:xfrm>
          <a:off x="2054056" y="50685"/>
          <a:ext cx="7146311" cy="6630382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2988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14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39333">
                  <a:extLst>
                    <a:ext uri="{9D8B030D-6E8A-4147-A177-3AD203B41FA5}">
                      <a16:colId xmlns:a16="http://schemas.microsoft.com/office/drawing/2014/main" val="2940779387"/>
                    </a:ext>
                  </a:extLst>
                </a:gridCol>
                <a:gridCol w="1958348">
                  <a:extLst>
                    <a:ext uri="{9D8B030D-6E8A-4147-A177-3AD203B41FA5}">
                      <a16:colId xmlns:a16="http://schemas.microsoft.com/office/drawing/2014/main" val="760462070"/>
                    </a:ext>
                  </a:extLst>
                </a:gridCol>
                <a:gridCol w="1958348">
                  <a:extLst>
                    <a:ext uri="{9D8B030D-6E8A-4147-A177-3AD203B41FA5}">
                      <a16:colId xmlns:a16="http://schemas.microsoft.com/office/drawing/2014/main" val="807737824"/>
                    </a:ext>
                  </a:extLst>
                </a:gridCol>
              </a:tblGrid>
              <a:tr h="1874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800" b="1" i="0" u="none" dirty="0">
                          <a:solidFill>
                            <a:srgbClr val="000000"/>
                          </a:solidFill>
                          <a:latin typeface="원신한 Light"/>
                          <a:ea typeface="원신한 Light"/>
                          <a:cs typeface="Arial"/>
                          <a:sym typeface="Arial"/>
                        </a:rPr>
                        <a:t>메서드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AF6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lang="en-US" altLang="ko-KR" sz="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starHistory</a:t>
                      </a:r>
                      <a:endParaRPr lang="en-US" altLang="ko-KR" sz="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80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lang="ko-KR" altLang="en-US" sz="800" b="1" u="none" dirty="0">
                          <a:latin typeface="원신한 Light"/>
                          <a:ea typeface="원신한 Light"/>
                        </a:rPr>
                        <a:t>기능</a:t>
                      </a:r>
                      <a:endParaRPr lang="ko-KR" altLang="ko-KR" sz="800" b="1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AF6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800" dirty="0"/>
                        <a:t>스타 구매</a:t>
                      </a:r>
                      <a:r>
                        <a:rPr lang="en-US" altLang="ko-KR" sz="800" dirty="0"/>
                        <a:t>/</a:t>
                      </a:r>
                      <a:r>
                        <a:rPr lang="ko-KR" altLang="en-US" sz="800" dirty="0"/>
                        <a:t>사용 이력 목록</a:t>
                      </a:r>
                      <a:endParaRPr lang="en-US" alt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547404358"/>
                  </a:ext>
                </a:extLst>
              </a:tr>
              <a:tr h="1874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b="1" u="none" dirty="0" err="1">
                          <a:latin typeface="원신한 Light"/>
                          <a:ea typeface="원신한 Light"/>
                        </a:rPr>
                        <a:t>url</a:t>
                      </a:r>
                      <a:endParaRPr lang="ko-KR" sz="800" b="1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rgbClr val="DDEAF6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https:// …. </a:t>
                      </a:r>
                      <a:r>
                        <a:rPr lang="en-US" altLang="ko-KR" sz="800" dirty="0"/>
                        <a:t>/</a:t>
                      </a:r>
                      <a:r>
                        <a:rPr lang="en-US" altLang="ko-KR" sz="800" dirty="0" err="1"/>
                        <a:t>api</a:t>
                      </a:r>
                      <a:r>
                        <a:rPr lang="en-US" altLang="ko-KR" sz="800" dirty="0"/>
                        <a:t>/</a:t>
                      </a:r>
                      <a:r>
                        <a:rPr lang="en-US" altLang="ko-KR" sz="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starHistory</a:t>
                      </a:r>
                      <a:r>
                        <a:rPr lang="en-US" altLang="ko-KR" sz="800" dirty="0"/>
                        <a:t>  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740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lang="en-US" altLang="ko-KR" sz="800" b="1" u="none" dirty="0">
                          <a:latin typeface="원신한 Light"/>
                          <a:ea typeface="원신한 Light"/>
                        </a:rPr>
                        <a:t>Parameters</a:t>
                      </a:r>
                      <a:endParaRPr lang="ko-KR" sz="800" b="1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Key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type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 err="1">
                          <a:latin typeface="원신한 Light"/>
                          <a:ea typeface="원신한 Light"/>
                        </a:rPr>
                        <a:t>Desc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sample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9917101"/>
                  </a:ext>
                </a:extLst>
              </a:tr>
              <a:tr h="187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dirty="0" err="1"/>
                        <a:t>user_id</a:t>
                      </a:r>
                      <a:r>
                        <a:rPr lang="en-US" altLang="ko-KR" sz="800" dirty="0"/>
                        <a:t>  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string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800" dirty="0"/>
                        <a:t>사용자 </a:t>
                      </a:r>
                      <a:r>
                        <a:rPr lang="en-US" altLang="ko-KR" sz="800" dirty="0"/>
                        <a:t>ID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123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2509625"/>
                  </a:ext>
                </a:extLst>
              </a:tr>
              <a:tr h="187400">
                <a:tc gridSpan="5"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b="1" i="0" u="none" dirty="0">
                          <a:solidFill>
                            <a:srgbClr val="000000"/>
                          </a:solidFill>
                          <a:latin typeface="원신한 Light"/>
                          <a:ea typeface="원신한 Light"/>
                          <a:cs typeface="Arial"/>
                          <a:sym typeface="Arial"/>
                        </a:rPr>
                        <a:t>Response Data (</a:t>
                      </a:r>
                      <a:r>
                        <a:rPr lang="en-US" altLang="ko-KR" sz="800" b="1" i="0" u="none" dirty="0" err="1">
                          <a:solidFill>
                            <a:srgbClr val="000000"/>
                          </a:solidFill>
                          <a:latin typeface="원신한 Light"/>
                          <a:ea typeface="원신한 Light"/>
                          <a:cs typeface="Arial"/>
                          <a:sym typeface="Arial"/>
                        </a:rPr>
                        <a:t>Json</a:t>
                      </a:r>
                      <a:r>
                        <a:rPr lang="en-US" altLang="ko-KR" sz="800" b="1" i="0" u="none" dirty="0">
                          <a:solidFill>
                            <a:srgbClr val="000000"/>
                          </a:solidFill>
                          <a:latin typeface="원신한 Light"/>
                          <a:ea typeface="원신한 Light"/>
                          <a:cs typeface="Arial"/>
                          <a:sym typeface="Arial"/>
                        </a:rPr>
                        <a:t>)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rgbClr val="DDEAF6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74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key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r>
                        <a:rPr lang="en-US" altLang="ko-KR" sz="800" u="none">
                          <a:latin typeface="원신한 Light"/>
                          <a:ea typeface="원신한 Light"/>
                        </a:rPr>
                        <a:t>type</a:t>
                      </a:r>
                      <a:endParaRPr lang="ko-KR" sz="80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u="none">
                          <a:latin typeface="원신한 Light"/>
                          <a:ea typeface="원신한 Light"/>
                        </a:rPr>
                        <a:t>value</a:t>
                      </a:r>
                      <a:endParaRPr lang="ko-KR" altLang="en-US" sz="80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description</a:t>
                      </a:r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74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 err="1">
                          <a:latin typeface="원신한 Light"/>
                          <a:ea typeface="원신한 Light"/>
                        </a:rPr>
                        <a:t>res_code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u="none">
                          <a:latin typeface="원신한 Light"/>
                          <a:ea typeface="원신한 Light"/>
                        </a:rPr>
                        <a:t>string</a:t>
                      </a:r>
                      <a:endParaRPr lang="ko-KR" altLang="en-US" sz="80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0 /1</a:t>
                      </a:r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"1": </a:t>
                      </a:r>
                      <a:r>
                        <a:rPr lang="ko-KR" altLang="en-US" sz="800" dirty="0"/>
                        <a:t>성공</a:t>
                      </a:r>
                      <a:r>
                        <a:rPr lang="en-US" altLang="ko-KR" sz="800" dirty="0"/>
                        <a:t>, "0": </a:t>
                      </a:r>
                      <a:r>
                        <a:rPr lang="ko-KR" altLang="en-US" sz="800" dirty="0"/>
                        <a:t>실패</a:t>
                      </a: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076694696"/>
                  </a:ext>
                </a:extLst>
              </a:tr>
              <a:tr h="1874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 err="1">
                          <a:latin typeface="원신한 Light"/>
                          <a:ea typeface="원신한 Light"/>
                        </a:rPr>
                        <a:t>res_message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string</a:t>
                      </a:r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메시지</a:t>
                      </a: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"</a:t>
                      </a:r>
                      <a:r>
                        <a:rPr lang="ko-KR" altLang="en-US" sz="800" dirty="0"/>
                        <a:t>콘테스트 상세정보입니다</a:t>
                      </a:r>
                      <a:r>
                        <a:rPr lang="en-US" altLang="ko-KR" sz="800" dirty="0"/>
                        <a:t>" </a:t>
                      </a:r>
                      <a:r>
                        <a:rPr lang="ko-KR" altLang="en-US" sz="800" dirty="0"/>
                        <a:t>또는 </a:t>
                      </a:r>
                      <a:r>
                        <a:rPr lang="en-US" altLang="ko-KR" sz="800" dirty="0"/>
                        <a:t>"</a:t>
                      </a:r>
                      <a:r>
                        <a:rPr lang="ko-KR" altLang="en-US" sz="800" dirty="0"/>
                        <a:t>콘테스트 정보가 존재하지 않습니다</a:t>
                      </a:r>
                      <a:r>
                        <a:rPr lang="en-US" altLang="ko-KR" sz="800" dirty="0"/>
                        <a:t>" </a:t>
                      </a:r>
                      <a:r>
                        <a:rPr lang="ko-KR" altLang="en-US" sz="800" dirty="0"/>
                        <a:t>등</a:t>
                      </a: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721847828"/>
                  </a:ext>
                </a:extLst>
              </a:tr>
              <a:tr h="1874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 err="1">
                          <a:latin typeface="원신한 Light"/>
                          <a:ea typeface="원신한 Light"/>
                        </a:rPr>
                        <a:t>res_data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object</a:t>
                      </a:r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결과값</a:t>
                      </a: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963789635"/>
                  </a:ext>
                </a:extLst>
              </a:tr>
              <a:tr h="1874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dirty="0" err="1"/>
                        <a:t>remaining_star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string</a:t>
                      </a:r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현재 사용 가능한 스타 수량</a:t>
                      </a: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856771142"/>
                  </a:ext>
                </a:extLst>
              </a:tr>
              <a:tr h="1874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dirty="0" err="1"/>
                        <a:t>usage_history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array</a:t>
                      </a:r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스타 사용 내역</a:t>
                      </a: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371381798"/>
                  </a:ext>
                </a:extLst>
              </a:tr>
              <a:tr h="1874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800" dirty="0" err="1"/>
                        <a:t>receiver_id</a:t>
                      </a:r>
                      <a:endParaRPr lang="en-US" sz="800" dirty="0"/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string</a:t>
                      </a:r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ko-KR" sz="800" dirty="0"/>
                        <a:t>"122"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800" dirty="0"/>
                        <a:t>스타 수신자 </a:t>
                      </a:r>
                      <a:r>
                        <a:rPr lang="en-US" sz="800" dirty="0"/>
                        <a:t>ID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None/>
                      </a:pPr>
                      <a:endParaRPr 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2443050"/>
                  </a:ext>
                </a:extLst>
              </a:tr>
              <a:tr h="1874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800"/>
                        <a:t>sender_id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string</a:t>
                      </a:r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ko-KR" sz="800" dirty="0"/>
                        <a:t>"3"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800" dirty="0"/>
                        <a:t>스타 </a:t>
                      </a:r>
                      <a:r>
                        <a:rPr lang="ko-KR" altLang="en-US" sz="800" dirty="0" err="1"/>
                        <a:t>전송자</a:t>
                      </a:r>
                      <a:r>
                        <a:rPr lang="ko-KR" altLang="en-US" sz="800" dirty="0"/>
                        <a:t> </a:t>
                      </a:r>
                      <a:r>
                        <a:rPr lang="en-US" sz="800" dirty="0"/>
                        <a:t>ID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None/>
                      </a:pPr>
                      <a:endParaRPr 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92399196"/>
                  </a:ext>
                </a:extLst>
              </a:tr>
              <a:tr h="1874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800" dirty="0"/>
                        <a:t>star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string</a:t>
                      </a:r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ko-KR" sz="800" dirty="0"/>
                        <a:t>"15"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800" dirty="0"/>
                        <a:t>사용된 스타 수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None/>
                      </a:pP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1762159"/>
                  </a:ext>
                </a:extLst>
              </a:tr>
              <a:tr h="1874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800"/>
                        <a:t>description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string</a:t>
                      </a:r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800" dirty="0"/>
                        <a:t>"Vote"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800" dirty="0"/>
                        <a:t>사용 목적 </a:t>
                      </a:r>
                      <a:r>
                        <a:rPr lang="en-US" altLang="ko-KR" sz="800" dirty="0"/>
                        <a:t>(</a:t>
                      </a:r>
                      <a:r>
                        <a:rPr lang="en-US" sz="800" dirty="0"/>
                        <a:t>Vote, Gift </a:t>
                      </a:r>
                      <a:r>
                        <a:rPr lang="ko-KR" altLang="en-US" sz="800" dirty="0"/>
                        <a:t>등</a:t>
                      </a:r>
                      <a:r>
                        <a:rPr lang="en-US" altLang="ko-KR" sz="800" dirty="0"/>
                        <a:t>)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None/>
                      </a:pPr>
                      <a:endParaRPr lang="en-US" altLang="ko-KR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6265538"/>
                  </a:ext>
                </a:extLst>
              </a:tr>
              <a:tr h="1874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800"/>
                        <a:t>date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string</a:t>
                      </a:r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ko-KR" sz="800" dirty="0"/>
                        <a:t>"2020-08-18 23:18:35"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800" dirty="0"/>
                        <a:t>사용 일시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None/>
                      </a:pP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90176409"/>
                  </a:ext>
                </a:extLst>
              </a:tr>
              <a:tr h="1874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800"/>
                        <a:t>contest_id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string</a:t>
                      </a:r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ko-KR" sz="800" dirty="0"/>
                        <a:t>"39"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800" dirty="0"/>
                        <a:t>관련된 콘테스트 </a:t>
                      </a:r>
                      <a:r>
                        <a:rPr lang="en-US" altLang="ko-KR" sz="800" dirty="0"/>
                        <a:t>ID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None/>
                      </a:pPr>
                      <a:endParaRPr lang="en-US" altLang="ko-KR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68599505"/>
                  </a:ext>
                </a:extLst>
              </a:tr>
              <a:tr h="1874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800"/>
                        <a:t>receiver_name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string</a:t>
                      </a:r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ko-KR" sz="800" dirty="0"/>
                        <a:t>"</a:t>
                      </a:r>
                      <a:r>
                        <a:rPr lang="ko-KR" altLang="en-US" sz="800" dirty="0" err="1"/>
                        <a:t>박영서</a:t>
                      </a:r>
                      <a:r>
                        <a:rPr lang="en-US" altLang="ko-KR" sz="800" dirty="0"/>
                        <a:t>"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800" dirty="0"/>
                        <a:t>스타 수신자 이름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None/>
                      </a:pP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85537973"/>
                  </a:ext>
                </a:extLst>
              </a:tr>
              <a:tr h="1874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800"/>
                        <a:t>contest_name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string</a:t>
                      </a:r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ko-KR" sz="800" dirty="0"/>
                        <a:t>"2020 </a:t>
                      </a:r>
                      <a:r>
                        <a:rPr lang="ko-KR" altLang="en-US" sz="800" dirty="0" err="1"/>
                        <a:t>미스중국</a:t>
                      </a:r>
                      <a:r>
                        <a:rPr lang="ko-KR" altLang="en-US" sz="800" dirty="0"/>
                        <a:t> </a:t>
                      </a:r>
                      <a:r>
                        <a:rPr lang="en-US" altLang="ko-KR" sz="800" dirty="0"/>
                        <a:t>"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800" dirty="0"/>
                        <a:t>콘테스트 이름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None/>
                      </a:pP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7992640"/>
                  </a:ext>
                </a:extLst>
              </a:tr>
              <a:tr h="1874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800" dirty="0"/>
                        <a:t>type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string</a:t>
                      </a:r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ko-KR" sz="800" dirty="0"/>
                        <a:t>"</a:t>
                      </a:r>
                      <a:r>
                        <a:rPr lang="ko-KR" altLang="en-US" sz="800" dirty="0"/>
                        <a:t>투표</a:t>
                      </a:r>
                      <a:r>
                        <a:rPr lang="en-US" altLang="ko-KR" sz="800" dirty="0"/>
                        <a:t>"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800" dirty="0"/>
                        <a:t>번역된 사용 유형 </a:t>
                      </a:r>
                      <a:r>
                        <a:rPr lang="en-US" altLang="ko-KR" sz="800" dirty="0"/>
                        <a:t>(lang </a:t>
                      </a:r>
                      <a:r>
                        <a:rPr lang="ko-KR" altLang="en-US" sz="800" dirty="0"/>
                        <a:t>처리 결과</a:t>
                      </a:r>
                      <a:r>
                        <a:rPr lang="en-US" altLang="ko-KR" sz="800" dirty="0"/>
                        <a:t>)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None/>
                      </a:pPr>
                      <a:endParaRPr lang="en-US" altLang="ko-KR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2055760"/>
                  </a:ext>
                </a:extLst>
              </a:tr>
              <a:tr h="1874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800" dirty="0" err="1"/>
                        <a:t>purchase_id</a:t>
                      </a:r>
                      <a:endParaRPr lang="en-US" sz="800" dirty="0"/>
                    </a:p>
                  </a:txBody>
                  <a:tcPr marL="51802" marR="51802" marT="25901" marB="2590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ko-KR" sz="800" dirty="0"/>
                        <a:t>"747990"</a:t>
                      </a:r>
                    </a:p>
                  </a:txBody>
                  <a:tcPr marL="51802" marR="51802" marT="25901" marB="2590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800" dirty="0"/>
                        <a:t>구매 내역 고유 </a:t>
                      </a:r>
                      <a:r>
                        <a:rPr lang="en-US" altLang="ko-KR" sz="800" dirty="0"/>
                        <a:t>ID</a:t>
                      </a:r>
                    </a:p>
                  </a:txBody>
                  <a:tcPr marL="51802" marR="51802" marT="25901" marB="2590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None/>
                      </a:pPr>
                      <a:endParaRPr lang="en-US" altLang="ko-KR" sz="800" dirty="0"/>
                    </a:p>
                  </a:txBody>
                  <a:tcPr marL="51802" marR="51802" marT="25901" marB="2590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985664025"/>
                  </a:ext>
                </a:extLst>
              </a:tr>
              <a:tr h="1874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800" dirty="0" err="1"/>
                        <a:t>user_id</a:t>
                      </a:r>
                      <a:endParaRPr lang="en-US" sz="800" dirty="0"/>
                    </a:p>
                  </a:txBody>
                  <a:tcPr marL="51802" marR="51802" marT="25901" marB="2590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ko-KR" sz="800" dirty="0"/>
                        <a:t>"3"</a:t>
                      </a:r>
                    </a:p>
                  </a:txBody>
                  <a:tcPr marL="51802" marR="51802" marT="25901" marB="2590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800" dirty="0"/>
                        <a:t>사용자 </a:t>
                      </a:r>
                      <a:r>
                        <a:rPr lang="en-US" sz="800" dirty="0"/>
                        <a:t>ID</a:t>
                      </a:r>
                    </a:p>
                  </a:txBody>
                  <a:tcPr marL="51802" marR="51802" marT="25901" marB="2590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None/>
                      </a:pPr>
                      <a:endParaRPr lang="en-US" sz="800" dirty="0"/>
                    </a:p>
                  </a:txBody>
                  <a:tcPr marL="51802" marR="51802" marT="25901" marB="2590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00708779"/>
                  </a:ext>
                </a:extLst>
              </a:tr>
              <a:tr h="1874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800" dirty="0" err="1"/>
                        <a:t>contest_id</a:t>
                      </a:r>
                      <a:endParaRPr lang="en-US" sz="800" dirty="0"/>
                    </a:p>
                  </a:txBody>
                  <a:tcPr marL="51802" marR="51802" marT="25901" marB="2590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ko-KR" sz="800" dirty="0"/>
                        <a:t>"0"</a:t>
                      </a:r>
                    </a:p>
                  </a:txBody>
                  <a:tcPr marL="51802" marR="51802" marT="25901" marB="2590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800" dirty="0"/>
                        <a:t>콘테스트 </a:t>
                      </a:r>
                      <a:r>
                        <a:rPr lang="en-US" altLang="ko-KR" sz="800" dirty="0"/>
                        <a:t>ID (0</a:t>
                      </a:r>
                      <a:r>
                        <a:rPr lang="ko-KR" altLang="en-US" sz="800" dirty="0"/>
                        <a:t>은 공통</a:t>
                      </a:r>
                      <a:r>
                        <a:rPr lang="en-US" altLang="ko-KR" sz="800" dirty="0"/>
                        <a:t>/</a:t>
                      </a:r>
                      <a:r>
                        <a:rPr lang="ko-KR" altLang="en-US" sz="800" dirty="0"/>
                        <a:t>없음 의미</a:t>
                      </a:r>
                      <a:r>
                        <a:rPr lang="en-US" altLang="ko-KR" sz="800" dirty="0"/>
                        <a:t>)</a:t>
                      </a:r>
                    </a:p>
                  </a:txBody>
                  <a:tcPr marL="51802" marR="51802" marT="25901" marB="2590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None/>
                      </a:pPr>
                      <a:endParaRPr lang="en-US" altLang="ko-KR" sz="800" dirty="0"/>
                    </a:p>
                  </a:txBody>
                  <a:tcPr marL="51802" marR="51802" marT="25901" marB="2590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688887839"/>
                  </a:ext>
                </a:extLst>
              </a:tr>
              <a:tr h="1874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800" dirty="0"/>
                        <a:t>star</a:t>
                      </a:r>
                    </a:p>
                  </a:txBody>
                  <a:tcPr marL="51802" marR="51802" marT="25901" marB="2590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ko-KR" sz="800"/>
                        <a:t>"10"</a:t>
                      </a:r>
                    </a:p>
                  </a:txBody>
                  <a:tcPr marL="51802" marR="51802" marT="25901" marB="2590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800" dirty="0"/>
                        <a:t>충전된 스타 수량</a:t>
                      </a:r>
                    </a:p>
                  </a:txBody>
                  <a:tcPr marL="51802" marR="51802" marT="25901" marB="2590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None/>
                      </a:pPr>
                      <a:endParaRPr lang="ko-KR" altLang="en-US" sz="800" dirty="0"/>
                    </a:p>
                  </a:txBody>
                  <a:tcPr marL="51802" marR="51802" marT="25901" marB="2590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31922308"/>
                  </a:ext>
                </a:extLst>
              </a:tr>
              <a:tr h="1874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800" dirty="0"/>
                        <a:t>amount</a:t>
                      </a:r>
                    </a:p>
                  </a:txBody>
                  <a:tcPr marL="51802" marR="51802" marT="25901" marB="2590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ko-KR" sz="800" dirty="0"/>
                        <a:t>"0"</a:t>
                      </a:r>
                    </a:p>
                  </a:txBody>
                  <a:tcPr marL="51802" marR="51802" marT="25901" marB="2590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800" dirty="0"/>
                        <a:t>지불한 금액</a:t>
                      </a:r>
                    </a:p>
                  </a:txBody>
                  <a:tcPr marL="51802" marR="51802" marT="25901" marB="2590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None/>
                      </a:pPr>
                      <a:endParaRPr lang="ko-KR" altLang="en-US" sz="800" dirty="0"/>
                    </a:p>
                  </a:txBody>
                  <a:tcPr marL="51802" marR="51802" marT="25901" marB="2590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125798201"/>
                  </a:ext>
                </a:extLst>
              </a:tr>
              <a:tr h="1874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800" dirty="0"/>
                        <a:t>refund</a:t>
                      </a:r>
                    </a:p>
                  </a:txBody>
                  <a:tcPr marL="51802" marR="51802" marT="25901" marB="2590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ko-KR" sz="800" dirty="0"/>
                        <a:t>"0"</a:t>
                      </a:r>
                    </a:p>
                  </a:txBody>
                  <a:tcPr marL="51802" marR="51802" marT="25901" marB="2590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800" dirty="0"/>
                        <a:t>환불 여부</a:t>
                      </a:r>
                    </a:p>
                  </a:txBody>
                  <a:tcPr marL="51802" marR="51802" marT="25901" marB="2590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None/>
                      </a:pPr>
                      <a:endParaRPr lang="ko-KR" altLang="en-US" sz="800" dirty="0"/>
                    </a:p>
                  </a:txBody>
                  <a:tcPr marL="51802" marR="51802" marT="25901" marB="2590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840888814"/>
                  </a:ext>
                </a:extLst>
              </a:tr>
              <a:tr h="1874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800" dirty="0" err="1"/>
                        <a:t>transaction_id</a:t>
                      </a:r>
                      <a:endParaRPr lang="en-US" sz="800" dirty="0"/>
                    </a:p>
                  </a:txBody>
                  <a:tcPr marL="51802" marR="51802" marT="25901" marB="2590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ko-KR" sz="800" dirty="0"/>
                        <a:t>"0"</a:t>
                      </a:r>
                    </a:p>
                  </a:txBody>
                  <a:tcPr marL="51802" marR="51802" marT="25901" marB="2590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800" dirty="0"/>
                        <a:t>트랜잭션 </a:t>
                      </a:r>
                      <a:r>
                        <a:rPr lang="en-US" sz="800" dirty="0"/>
                        <a:t>ID</a:t>
                      </a:r>
                    </a:p>
                  </a:txBody>
                  <a:tcPr marL="51802" marR="51802" marT="25901" marB="2590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None/>
                      </a:pPr>
                      <a:endParaRPr lang="en-US" sz="800" dirty="0"/>
                    </a:p>
                  </a:txBody>
                  <a:tcPr marL="51802" marR="51802" marT="25901" marB="2590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494892929"/>
                  </a:ext>
                </a:extLst>
              </a:tr>
              <a:tr h="1874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800" dirty="0" err="1"/>
                        <a:t>gift_id</a:t>
                      </a:r>
                      <a:endParaRPr lang="en-US" sz="800" dirty="0"/>
                    </a:p>
                  </a:txBody>
                  <a:tcPr marL="51802" marR="51802" marT="25901" marB="2590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ko-KR" sz="800" dirty="0"/>
                        <a:t>"0"</a:t>
                      </a:r>
                    </a:p>
                  </a:txBody>
                  <a:tcPr marL="51802" marR="51802" marT="25901" marB="2590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800" dirty="0"/>
                        <a:t>선물 관련 </a:t>
                      </a:r>
                      <a:r>
                        <a:rPr lang="en-US" sz="800" dirty="0"/>
                        <a:t>ID</a:t>
                      </a:r>
                    </a:p>
                  </a:txBody>
                  <a:tcPr marL="51802" marR="51802" marT="25901" marB="2590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None/>
                      </a:pPr>
                      <a:endParaRPr lang="en-US" sz="800" dirty="0"/>
                    </a:p>
                  </a:txBody>
                  <a:tcPr marL="51802" marR="51802" marT="25901" marB="2590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610727147"/>
                  </a:ext>
                </a:extLst>
              </a:tr>
              <a:tr h="1874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800" dirty="0" err="1"/>
                        <a:t>refund_date</a:t>
                      </a:r>
                      <a:endParaRPr lang="en-US" sz="800" dirty="0"/>
                    </a:p>
                  </a:txBody>
                  <a:tcPr marL="51802" marR="51802" marT="25901" marB="2590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800" dirty="0"/>
                        <a:t>null</a:t>
                      </a:r>
                    </a:p>
                  </a:txBody>
                  <a:tcPr marL="51802" marR="51802" marT="25901" marB="2590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800" dirty="0"/>
                        <a:t>환불 일자</a:t>
                      </a:r>
                    </a:p>
                  </a:txBody>
                  <a:tcPr marL="51802" marR="51802" marT="25901" marB="2590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None/>
                      </a:pPr>
                      <a:endParaRPr lang="ko-KR" altLang="en-US" sz="800" dirty="0"/>
                    </a:p>
                  </a:txBody>
                  <a:tcPr marL="51802" marR="51802" marT="25901" marB="2590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663012588"/>
                  </a:ext>
                </a:extLst>
              </a:tr>
              <a:tr h="1874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800" dirty="0"/>
                        <a:t>description</a:t>
                      </a:r>
                    </a:p>
                  </a:txBody>
                  <a:tcPr marL="51802" marR="51802" marT="25901" marB="2590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ko-KR" sz="800" dirty="0"/>
                        <a:t>"</a:t>
                      </a:r>
                      <a:r>
                        <a:rPr lang="ko-KR" altLang="en-US" sz="800" dirty="0"/>
                        <a:t>무료 충전소 적립</a:t>
                      </a:r>
                      <a:r>
                        <a:rPr lang="en-US" altLang="ko-KR" sz="800" dirty="0"/>
                        <a:t>"</a:t>
                      </a:r>
                    </a:p>
                  </a:txBody>
                  <a:tcPr marL="51802" marR="51802" marT="25901" marB="2590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800" dirty="0"/>
                        <a:t>적립 사유 또는 유형</a:t>
                      </a:r>
                    </a:p>
                  </a:txBody>
                  <a:tcPr marL="51802" marR="51802" marT="25901" marB="2590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None/>
                      </a:pPr>
                      <a:endParaRPr lang="ko-KR" altLang="en-US" sz="800" dirty="0"/>
                    </a:p>
                  </a:txBody>
                  <a:tcPr marL="51802" marR="51802" marT="25901" marB="2590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31765688"/>
                  </a:ext>
                </a:extLst>
              </a:tr>
              <a:tr h="1874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800" dirty="0"/>
                        <a:t>type</a:t>
                      </a:r>
                    </a:p>
                  </a:txBody>
                  <a:tcPr marL="51802" marR="51802" marT="25901" marB="2590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800" dirty="0"/>
                        <a:t>"free"</a:t>
                      </a:r>
                    </a:p>
                  </a:txBody>
                  <a:tcPr marL="51802" marR="51802" marT="25901" marB="2590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800" dirty="0"/>
                        <a:t>적립 유형 </a:t>
                      </a:r>
                      <a:r>
                        <a:rPr lang="en-US" altLang="ko-KR" sz="800" dirty="0"/>
                        <a:t>(</a:t>
                      </a:r>
                      <a:r>
                        <a:rPr lang="en-US" sz="800" dirty="0"/>
                        <a:t>free, daily, </a:t>
                      </a:r>
                      <a:r>
                        <a:rPr lang="en-US" sz="800" dirty="0" err="1"/>
                        <a:t>starshop</a:t>
                      </a:r>
                      <a:r>
                        <a:rPr lang="en-US" sz="800" dirty="0"/>
                        <a:t> </a:t>
                      </a:r>
                      <a:r>
                        <a:rPr lang="ko-KR" altLang="en-US" sz="800" dirty="0"/>
                        <a:t>등</a:t>
                      </a:r>
                      <a:r>
                        <a:rPr lang="en-US" altLang="ko-KR" sz="800" dirty="0"/>
                        <a:t>)</a:t>
                      </a:r>
                    </a:p>
                  </a:txBody>
                  <a:tcPr marL="51802" marR="51802" marT="25901" marB="2590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None/>
                      </a:pPr>
                      <a:endParaRPr lang="en-US" altLang="ko-KR" sz="800" dirty="0"/>
                    </a:p>
                  </a:txBody>
                  <a:tcPr marL="51802" marR="51802" marT="25901" marB="2590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8599669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802373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9C5050D4-ED73-6A80-AF51-DD0ADA5BAB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34750"/>
              </p:ext>
            </p:extLst>
          </p:nvPr>
        </p:nvGraphicFramePr>
        <p:xfrm>
          <a:off x="2021630" y="58366"/>
          <a:ext cx="7146311" cy="1684267"/>
        </p:xfrm>
        <a:graphic>
          <a:graphicData uri="http://schemas.openxmlformats.org/drawingml/2006/table">
            <a:tbl>
              <a:tblPr/>
              <a:tblGrid>
                <a:gridCol w="1280886">
                  <a:extLst>
                    <a:ext uri="{9D8B030D-6E8A-4147-A177-3AD203B41FA5}">
                      <a16:colId xmlns:a16="http://schemas.microsoft.com/office/drawing/2014/main" val="1974804695"/>
                    </a:ext>
                  </a:extLst>
                </a:gridCol>
                <a:gridCol w="677969">
                  <a:extLst>
                    <a:ext uri="{9D8B030D-6E8A-4147-A177-3AD203B41FA5}">
                      <a16:colId xmlns:a16="http://schemas.microsoft.com/office/drawing/2014/main" val="2216543702"/>
                    </a:ext>
                  </a:extLst>
                </a:gridCol>
                <a:gridCol w="1330357">
                  <a:extLst>
                    <a:ext uri="{9D8B030D-6E8A-4147-A177-3AD203B41FA5}">
                      <a16:colId xmlns:a16="http://schemas.microsoft.com/office/drawing/2014/main" val="4163312681"/>
                    </a:ext>
                  </a:extLst>
                </a:gridCol>
                <a:gridCol w="3857099">
                  <a:extLst>
                    <a:ext uri="{9D8B030D-6E8A-4147-A177-3AD203B41FA5}">
                      <a16:colId xmlns:a16="http://schemas.microsoft.com/office/drawing/2014/main" val="511841334"/>
                    </a:ext>
                  </a:extLst>
                </a:gridCol>
              </a:tblGrid>
              <a:tr h="181583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key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r>
                        <a:rPr lang="en-US" altLang="ko-KR" sz="800" u="none">
                          <a:latin typeface="원신한 Light"/>
                          <a:ea typeface="원신한 Light"/>
                        </a:rPr>
                        <a:t>type</a:t>
                      </a:r>
                      <a:endParaRPr lang="ko-KR" sz="800"/>
                    </a:p>
                  </a:txBody>
                  <a:tcPr marL="45356" marR="45356" marT="36275" marB="362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u="none">
                          <a:latin typeface="원신한 Light"/>
                          <a:ea typeface="원신한 Light"/>
                        </a:rPr>
                        <a:t>value</a:t>
                      </a:r>
                      <a:endParaRPr lang="ko-KR" altLang="en-US" sz="800"/>
                    </a:p>
                  </a:txBody>
                  <a:tcPr marL="45356" marR="45356" marT="36275" marB="362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description</a:t>
                      </a:r>
                      <a:endParaRPr lang="ko-KR" altLang="en-US" sz="800" dirty="0"/>
                    </a:p>
                  </a:txBody>
                  <a:tcPr marL="45356" marR="45356" marT="36275" marB="362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1757740"/>
                  </a:ext>
                </a:extLst>
              </a:tr>
              <a:tr h="30009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800" dirty="0" err="1"/>
                        <a:t>purchase_date</a:t>
                      </a:r>
                      <a:endParaRPr lang="en-US" sz="800" dirty="0"/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800" dirty="0"/>
                        <a:t>string</a:t>
                      </a:r>
                    </a:p>
                  </a:txBody>
                  <a:tcPr marL="75023" marR="75023" marT="37512" marB="375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ko-KR" sz="800" dirty="0"/>
                        <a:t>"2022-06-23"</a:t>
                      </a: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800" dirty="0"/>
                        <a:t>적립 일자</a:t>
                      </a: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9697507"/>
                  </a:ext>
                </a:extLst>
              </a:tr>
              <a:tr h="23639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800"/>
                        <a:t>device_id</a:t>
                      </a: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ko-KR" sz="800" dirty="0"/>
                        <a:t>string</a:t>
                      </a:r>
                      <a:endParaRPr lang="en-US" sz="800" dirty="0"/>
                    </a:p>
                  </a:txBody>
                  <a:tcPr marL="75023" marR="75023" marT="37512" marB="375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ko-KR" sz="800" dirty="0"/>
                        <a:t>""</a:t>
                      </a: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800"/>
                        <a:t>디바이스 </a:t>
                      </a:r>
                      <a:r>
                        <a:rPr lang="en-US" sz="800"/>
                        <a:t>ID</a:t>
                      </a: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3173930"/>
                  </a:ext>
                </a:extLst>
              </a:tr>
              <a:tr h="23652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800"/>
                        <a:t>created_date</a:t>
                      </a: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ko-KR" sz="800" dirty="0"/>
                        <a:t>string</a:t>
                      </a:r>
                      <a:endParaRPr lang="en-US" sz="800" dirty="0"/>
                    </a:p>
                  </a:txBody>
                  <a:tcPr marL="75023" marR="75023" marT="37512" marB="375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ko-KR" sz="800" dirty="0"/>
                        <a:t>"2022-06-23 14:12:54"</a:t>
                      </a: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800"/>
                        <a:t>생성 일시</a:t>
                      </a: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5158180"/>
                  </a:ext>
                </a:extLst>
              </a:tr>
              <a:tr h="23688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800"/>
                        <a:t>updated_date</a:t>
                      </a: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ko-KR" sz="800" dirty="0"/>
                        <a:t>string</a:t>
                      </a:r>
                      <a:endParaRPr lang="en-US" sz="800" dirty="0"/>
                    </a:p>
                  </a:txBody>
                  <a:tcPr marL="75023" marR="75023" marT="37512" marB="375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ko-KR" sz="800" dirty="0"/>
                        <a:t>"2022-06-23 14:12:54"</a:t>
                      </a: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800"/>
                        <a:t>수정 일시</a:t>
                      </a: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8120615"/>
                  </a:ext>
                </a:extLst>
              </a:tr>
              <a:tr h="24976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800"/>
                        <a:t>contest_name</a:t>
                      </a: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ko-KR" sz="800" dirty="0"/>
                        <a:t>string</a:t>
                      </a:r>
                      <a:endParaRPr lang="en-US" sz="800" dirty="0"/>
                    </a:p>
                  </a:txBody>
                  <a:tcPr marL="75023" marR="75023" marT="37512" marB="375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ko-KR" sz="800" dirty="0"/>
                        <a:t>""</a:t>
                      </a: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800" dirty="0"/>
                        <a:t>관련 콘테스트 이름 </a:t>
                      </a:r>
                      <a:r>
                        <a:rPr lang="en-US" altLang="ko-KR" sz="800" dirty="0"/>
                        <a:t>(</a:t>
                      </a:r>
                      <a:r>
                        <a:rPr lang="ko-KR" altLang="en-US" sz="800" dirty="0"/>
                        <a:t>없을 수 있음</a:t>
                      </a:r>
                      <a:r>
                        <a:rPr lang="en-US" altLang="ko-KR" sz="800" dirty="0"/>
                        <a:t>)</a:t>
                      </a: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7254992"/>
                  </a:ext>
                </a:extLst>
              </a:tr>
              <a:tr h="23013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800" dirty="0" err="1"/>
                        <a:t>Sender_name</a:t>
                      </a:r>
                      <a:endParaRPr lang="en-US" sz="800" dirty="0"/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ko-KR" sz="800" dirty="0"/>
                        <a:t>string</a:t>
                      </a:r>
                      <a:endParaRPr lang="en-US" sz="800" dirty="0"/>
                    </a:p>
                  </a:txBody>
                  <a:tcPr marL="75023" marR="75023" marT="37512" marB="375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ko-KR" sz="800" dirty="0"/>
                        <a:t>""</a:t>
                      </a: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800" dirty="0"/>
                        <a:t>선물 보낸 사용자 이름 </a:t>
                      </a:r>
                      <a:r>
                        <a:rPr lang="en-US" altLang="ko-KR" sz="800" dirty="0"/>
                        <a:t>(</a:t>
                      </a:r>
                      <a:r>
                        <a:rPr lang="ko-KR" altLang="en-US" sz="800" dirty="0"/>
                        <a:t>옵션</a:t>
                      </a:r>
                      <a:r>
                        <a:rPr lang="en-US" altLang="ko-KR" sz="800" dirty="0"/>
                        <a:t>)</a:t>
                      </a: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5292456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6F8A3D8A-5017-EFFB-FF6D-5F364338B7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3027820"/>
              </p:ext>
            </p:extLst>
          </p:nvPr>
        </p:nvGraphicFramePr>
        <p:xfrm>
          <a:off x="2021630" y="1742633"/>
          <a:ext cx="7146311" cy="507127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1463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83540">
                <a:tc>
                  <a:txBody>
                    <a:bodyPr/>
                    <a:lstStyle/>
                    <a:p>
                      <a:r>
                        <a:rPr lang="en-US" altLang="ko-KR" sz="800" dirty="0"/>
                        <a:t>Sample JSON 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"</a:t>
                      </a:r>
                      <a:r>
                        <a:rPr lang="en-US" altLang="ko-KR" sz="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res_code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": 1,</a:t>
                      </a:r>
                    </a:p>
                    <a:p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"</a:t>
                      </a:r>
                      <a:r>
                        <a:rPr lang="en-US" altLang="ko-KR" sz="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res_message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": "</a:t>
                      </a:r>
                      <a:r>
                        <a:rPr lang="ko-KR" altLang="en-US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별 기록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",</a:t>
                      </a:r>
                    </a:p>
                    <a:p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"</a:t>
                      </a:r>
                      <a:r>
                        <a:rPr lang="en-US" altLang="ko-KR" sz="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res_data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": {</a:t>
                      </a:r>
                    </a:p>
                    <a:p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"</a:t>
                      </a:r>
                      <a:r>
                        <a:rPr lang="en-US" altLang="ko-KR" sz="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remaining_star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": "5035",</a:t>
                      </a:r>
                    </a:p>
                    <a:p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"</a:t>
                      </a:r>
                      <a:r>
                        <a:rPr lang="en-US" altLang="ko-KR" sz="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usage_history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": [</a:t>
                      </a:r>
                    </a:p>
                    <a:p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    {</a:t>
                      </a:r>
                    </a:p>
                    <a:p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        "</a:t>
                      </a:r>
                      <a:r>
                        <a:rPr lang="en-US" altLang="ko-KR" sz="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receiver_id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": "122",</a:t>
                      </a:r>
                    </a:p>
                    <a:p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        "</a:t>
                      </a:r>
                      <a:r>
                        <a:rPr lang="en-US" altLang="ko-KR" sz="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sender_id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": "3",</a:t>
                      </a:r>
                    </a:p>
                    <a:p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        "star": "15",</a:t>
                      </a:r>
                    </a:p>
                    <a:p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        "description": "Vote",</a:t>
                      </a:r>
                    </a:p>
                    <a:p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        "date": "2020-08-18 23:18:35",</a:t>
                      </a:r>
                    </a:p>
                    <a:p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        "</a:t>
                      </a:r>
                      <a:r>
                        <a:rPr lang="en-US" altLang="ko-KR" sz="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contest_id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": "39",</a:t>
                      </a:r>
                    </a:p>
                    <a:p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        "</a:t>
                      </a:r>
                      <a:r>
                        <a:rPr lang="en-US" altLang="ko-KR" sz="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receiver_name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": "</a:t>
                      </a:r>
                      <a:r>
                        <a:rPr lang="ko-KR" altLang="en-US" sz="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박영서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",</a:t>
                      </a:r>
                    </a:p>
                    <a:p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        "</a:t>
                      </a:r>
                      <a:r>
                        <a:rPr lang="en-US" altLang="ko-KR" sz="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contest_name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": "2020 </a:t>
                      </a:r>
                      <a:r>
                        <a:rPr lang="ko-KR" altLang="en-US" sz="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미스중국</a:t>
                      </a:r>
                      <a:r>
                        <a:rPr lang="ko-KR" altLang="en-US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선발대회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",</a:t>
                      </a:r>
                    </a:p>
                    <a:p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        "type": "</a:t>
                      </a:r>
                      <a:r>
                        <a:rPr lang="ko-KR" altLang="en-US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투표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ko-KR" altLang="en-US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    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},</a:t>
                      </a:r>
                    </a:p>
                    <a:p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    {</a:t>
                      </a:r>
                    </a:p>
                    <a:p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        "</a:t>
                      </a:r>
                      <a:r>
                        <a:rPr lang="en-US" altLang="ko-KR" sz="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receiver_id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": "122",</a:t>
                      </a:r>
                    </a:p>
                    <a:p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        "</a:t>
                      </a:r>
                      <a:r>
                        <a:rPr lang="en-US" altLang="ko-KR" sz="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sender_id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": "3",</a:t>
                      </a:r>
                    </a:p>
                    <a:p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        "star": "10",</a:t>
                      </a:r>
                    </a:p>
                    <a:p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        "description": "Vote",</a:t>
                      </a:r>
                    </a:p>
                    <a:p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        "date": "2020-08-18 21:36:36",</a:t>
                      </a:r>
                    </a:p>
                    <a:p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        "</a:t>
                      </a:r>
                      <a:r>
                        <a:rPr lang="en-US" altLang="ko-KR" sz="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contest_id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": "39",</a:t>
                      </a:r>
                    </a:p>
                    <a:p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        "</a:t>
                      </a:r>
                      <a:r>
                        <a:rPr lang="en-US" altLang="ko-KR" sz="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receiver_name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": "</a:t>
                      </a:r>
                      <a:r>
                        <a:rPr lang="ko-KR" altLang="en-US" sz="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박영서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",</a:t>
                      </a:r>
                    </a:p>
                    <a:p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        "</a:t>
                      </a:r>
                      <a:r>
                        <a:rPr lang="en-US" altLang="ko-KR" sz="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contest_name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": "2020 </a:t>
                      </a:r>
                      <a:r>
                        <a:rPr lang="ko-KR" altLang="en-US" sz="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미스중국</a:t>
                      </a:r>
                      <a:r>
                        <a:rPr lang="ko-KR" altLang="en-US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선발대회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",</a:t>
                      </a:r>
                    </a:p>
                    <a:p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        "type": "</a:t>
                      </a:r>
                      <a:r>
                        <a:rPr lang="ko-KR" altLang="en-US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투표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ko-KR" altLang="en-US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    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},</a:t>
                      </a:r>
                    </a:p>
                    <a:p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],</a:t>
                      </a:r>
                    </a:p>
                    <a:p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"</a:t>
                      </a:r>
                      <a:r>
                        <a:rPr lang="en-US" altLang="ko-KR" sz="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purchase_history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": [</a:t>
                      </a:r>
                    </a:p>
                    <a:p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    {</a:t>
                      </a:r>
                    </a:p>
                    <a:p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        "</a:t>
                      </a:r>
                      <a:r>
                        <a:rPr lang="en-US" altLang="ko-KR" sz="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purchase_id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": "747990",  "</a:t>
                      </a:r>
                      <a:r>
                        <a:rPr lang="en-US" altLang="ko-KR" sz="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user_id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": "3", "</a:t>
                      </a:r>
                      <a:r>
                        <a:rPr lang="en-US" altLang="ko-KR" sz="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contest_id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": "0", "star": "10", "amount": "0", "refund": "0", "</a:t>
                      </a:r>
                      <a:r>
                        <a:rPr lang="en-US" altLang="ko-KR" sz="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transaction_id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": "0",</a:t>
                      </a:r>
                    </a:p>
                    <a:p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        "</a:t>
                      </a:r>
                      <a:r>
                        <a:rPr lang="en-US" altLang="ko-KR" sz="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gift_id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": "0", "</a:t>
                      </a:r>
                      <a:r>
                        <a:rPr lang="en-US" altLang="ko-KR" sz="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refund_date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": 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null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"description": "</a:t>
                      </a:r>
                      <a:r>
                        <a:rPr lang="ko-KR" altLang="en-US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무료 충전소 적립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", "type": "free", "</a:t>
                      </a:r>
                      <a:r>
                        <a:rPr lang="en-US" altLang="ko-KR" sz="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purchase_date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": "2022-06-23",</a:t>
                      </a:r>
                    </a:p>
                    <a:p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        "</a:t>
                      </a:r>
                      <a:r>
                        <a:rPr lang="en-US" altLang="ko-KR" sz="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device_id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": "", "</a:t>
                      </a:r>
                      <a:r>
                        <a:rPr lang="en-US" altLang="ko-KR" sz="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created_date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": "2022-06-23 14:12:54",</a:t>
                      </a:r>
                    </a:p>
                    <a:p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        "</a:t>
                      </a:r>
                      <a:r>
                        <a:rPr lang="en-US" altLang="ko-KR" sz="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updated_date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": "2022-06-23 14:12:54",</a:t>
                      </a:r>
                    </a:p>
                    <a:p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        "</a:t>
                      </a:r>
                      <a:r>
                        <a:rPr lang="en-US" altLang="ko-KR" sz="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contest_name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": "",</a:t>
                      </a:r>
                    </a:p>
                    <a:p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        "</a:t>
                      </a:r>
                      <a:r>
                        <a:rPr lang="en-US" altLang="ko-KR" sz="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Sender_name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": ""</a:t>
                      </a:r>
                    </a:p>
                    <a:p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    }        </a:t>
                      </a:r>
                    </a:p>
                    <a:p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]</a:t>
                      </a:r>
                    </a:p>
                    <a:p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}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lang="en-US" altLang="ko-KR" sz="800" dirty="0"/>
                        <a:t>}</a:t>
                      </a:r>
                    </a:p>
                  </a:txBody>
                  <a:tcPr marL="45356" marR="45356" marT="36275" marB="362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374849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B43485DF-04C9-C786-867F-D086F3F7C9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9833757"/>
              </p:ext>
            </p:extLst>
          </p:nvPr>
        </p:nvGraphicFramePr>
        <p:xfrm>
          <a:off x="2054056" y="50685"/>
          <a:ext cx="7146311" cy="4638323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2988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14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0981">
                  <a:extLst>
                    <a:ext uri="{9D8B030D-6E8A-4147-A177-3AD203B41FA5}">
                      <a16:colId xmlns:a16="http://schemas.microsoft.com/office/drawing/2014/main" val="2940779387"/>
                    </a:ext>
                  </a:extLst>
                </a:gridCol>
                <a:gridCol w="1068352">
                  <a:extLst>
                    <a:ext uri="{9D8B030D-6E8A-4147-A177-3AD203B41FA5}">
                      <a16:colId xmlns:a16="http://schemas.microsoft.com/office/drawing/2014/main" val="1613113832"/>
                    </a:ext>
                  </a:extLst>
                </a:gridCol>
                <a:gridCol w="1958348">
                  <a:extLst>
                    <a:ext uri="{9D8B030D-6E8A-4147-A177-3AD203B41FA5}">
                      <a16:colId xmlns:a16="http://schemas.microsoft.com/office/drawing/2014/main" val="760462070"/>
                    </a:ext>
                  </a:extLst>
                </a:gridCol>
                <a:gridCol w="1958348">
                  <a:extLst>
                    <a:ext uri="{9D8B030D-6E8A-4147-A177-3AD203B41FA5}">
                      <a16:colId xmlns:a16="http://schemas.microsoft.com/office/drawing/2014/main" val="807737824"/>
                    </a:ext>
                  </a:extLst>
                </a:gridCol>
              </a:tblGrid>
              <a:tr h="1874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800" b="1" i="0" u="none" dirty="0">
                          <a:solidFill>
                            <a:srgbClr val="000000"/>
                          </a:solidFill>
                          <a:latin typeface="원신한 Light"/>
                          <a:ea typeface="원신한 Light"/>
                          <a:cs typeface="Arial"/>
                          <a:sym typeface="Arial"/>
                        </a:rPr>
                        <a:t>메서드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AF6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lang="en-US" altLang="ko-KR" sz="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registerDevice</a:t>
                      </a:r>
                      <a:endParaRPr lang="en-US" altLang="ko-KR" sz="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80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lang="ko-KR" altLang="en-US" sz="800" b="1" u="none" dirty="0">
                          <a:latin typeface="원신한 Light"/>
                          <a:ea typeface="원신한 Light"/>
                        </a:rPr>
                        <a:t>기능</a:t>
                      </a:r>
                      <a:endParaRPr lang="ko-KR" altLang="ko-KR" sz="800" b="1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AF6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800" dirty="0"/>
                        <a:t>사용자 앱을 설치 후 기기를 등록</a:t>
                      </a:r>
                      <a:r>
                        <a:rPr lang="en-US" altLang="ko-KR" sz="800" dirty="0"/>
                        <a:t>, </a:t>
                      </a:r>
                      <a:r>
                        <a:rPr lang="ko-KR" altLang="en-US" sz="800" dirty="0"/>
                        <a:t>회원가입 보너스 스타 지급</a:t>
                      </a:r>
                      <a:endParaRPr lang="en-US" alt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7404358"/>
                  </a:ext>
                </a:extLst>
              </a:tr>
              <a:tr h="1874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b="1" u="none" dirty="0" err="1">
                          <a:latin typeface="원신한 Light"/>
                          <a:ea typeface="원신한 Light"/>
                        </a:rPr>
                        <a:t>url</a:t>
                      </a:r>
                      <a:endParaRPr lang="ko-KR" sz="800" b="1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rgbClr val="DDEAF6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https:// …. </a:t>
                      </a:r>
                      <a:r>
                        <a:rPr lang="en-US" altLang="ko-KR" sz="800" dirty="0"/>
                        <a:t>/</a:t>
                      </a:r>
                      <a:r>
                        <a:rPr lang="en-US" altLang="ko-KR" sz="800" dirty="0" err="1"/>
                        <a:t>api</a:t>
                      </a:r>
                      <a:r>
                        <a:rPr lang="en-US" altLang="ko-KR" sz="800" dirty="0"/>
                        <a:t>/</a:t>
                      </a:r>
                      <a:r>
                        <a:rPr lang="en-US" altLang="ko-KR" sz="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registerDevice</a:t>
                      </a:r>
                      <a:r>
                        <a:rPr lang="en-US" altLang="ko-KR" sz="800" dirty="0"/>
                        <a:t> 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7400">
                <a:tc rowSpan="7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lang="en-US" altLang="ko-KR" sz="800" b="1" u="none" dirty="0">
                          <a:latin typeface="원신한 Light"/>
                          <a:ea typeface="원신한 Light"/>
                        </a:rPr>
                        <a:t>Parameters</a:t>
                      </a:r>
                      <a:endParaRPr lang="ko-KR" sz="800" b="1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AF6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Key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type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Type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 err="1">
                          <a:latin typeface="원신한 Light"/>
                          <a:ea typeface="원신한 Light"/>
                        </a:rPr>
                        <a:t>Desc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sample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9917101"/>
                  </a:ext>
                </a:extLst>
              </a:tr>
              <a:tr h="187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dirty="0" err="1"/>
                        <a:t>app_name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String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string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ko-KR" altLang="en-US" sz="800" dirty="0"/>
                        <a:t>앱 이름</a:t>
                      </a:r>
                      <a:endParaRPr lang="en-US" sz="800" dirty="0"/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123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2509625"/>
                  </a:ext>
                </a:extLst>
              </a:tr>
              <a:tr h="18740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endParaRPr lang="ko-KR" sz="800" b="1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AF6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dirty="0" err="1"/>
                        <a:t>device_token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string</a:t>
                      </a:r>
                      <a:endParaRPr lang="ko-KR" alt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800" u="none" dirty="0">
                          <a:latin typeface="원신한 Light"/>
                          <a:ea typeface="원신한 Light"/>
                        </a:rPr>
                        <a:t>디바이스 고유 푸시 토큰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“000362fd2e5b0….”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4411664"/>
                  </a:ext>
                </a:extLst>
              </a:tr>
              <a:tr h="18740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endParaRPr lang="ko-KR" sz="800" b="1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AF6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dirty="0" err="1"/>
                        <a:t>client_id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string</a:t>
                      </a:r>
                      <a:endParaRPr lang="ko-KR" alt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800" dirty="0"/>
                        <a:t>클라이언트 식별자 </a:t>
                      </a:r>
                      <a:r>
                        <a:rPr lang="en-US" altLang="ko-KR" sz="800" dirty="0"/>
                        <a:t>(</a:t>
                      </a:r>
                      <a:r>
                        <a:rPr lang="ko-KR" altLang="en-US" sz="800" dirty="0"/>
                        <a:t>푸시 관련</a:t>
                      </a:r>
                      <a:r>
                        <a:rPr lang="en-US" altLang="ko-KR" sz="800" dirty="0"/>
                        <a:t>)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“</a:t>
                      </a:r>
                      <a:r>
                        <a:rPr lang="en-US" altLang="ko-KR" sz="800" u="none" dirty="0" err="1">
                          <a:latin typeface="원신한 Light"/>
                          <a:ea typeface="원신한 Light"/>
                        </a:rPr>
                        <a:t>rankingstar</a:t>
                      </a: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”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9808327"/>
                  </a:ext>
                </a:extLst>
              </a:tr>
              <a:tr h="18740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endParaRPr lang="ko-KR" sz="800" b="1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AF6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dirty="0"/>
                        <a:t>environment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string</a:t>
                      </a:r>
                      <a:endParaRPr lang="ko-KR" alt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800" dirty="0"/>
                        <a:t>환경 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“</a:t>
                      </a:r>
                      <a:r>
                        <a:rPr lang="en-US" altLang="ko-KR" sz="800" dirty="0"/>
                        <a:t>sandbox”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5443133"/>
                  </a:ext>
                </a:extLst>
              </a:tr>
              <a:tr h="18740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endParaRPr lang="ko-KR" sz="800" b="1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AF6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dirty="0" err="1"/>
                        <a:t>os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string</a:t>
                      </a:r>
                      <a:endParaRPr lang="ko-KR" alt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800" dirty="0"/>
                        <a:t>운영체제 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“</a:t>
                      </a:r>
                      <a:r>
                        <a:rPr lang="en-US" altLang="ko-KR" sz="800" dirty="0"/>
                        <a:t>Android”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4195850"/>
                  </a:ext>
                </a:extLst>
              </a:tr>
              <a:tr h="18740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endParaRPr lang="ko-KR" sz="800" b="1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AF6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dirty="0" err="1"/>
                        <a:t>user_id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string</a:t>
                      </a:r>
                      <a:endParaRPr lang="ko-KR" alt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800" u="none" dirty="0">
                          <a:latin typeface="원신한 Light"/>
                          <a:ea typeface="원신한 Light"/>
                        </a:rPr>
                        <a:t>사용자 </a:t>
                      </a: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ID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123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7279127"/>
                  </a:ext>
                </a:extLst>
              </a:tr>
              <a:tr h="187400">
                <a:tc gridSpan="6"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b="1" i="0" u="none" dirty="0">
                          <a:solidFill>
                            <a:srgbClr val="000000"/>
                          </a:solidFill>
                          <a:latin typeface="원신한 Light"/>
                          <a:ea typeface="원신한 Light"/>
                          <a:cs typeface="Arial"/>
                          <a:sym typeface="Arial"/>
                        </a:rPr>
                        <a:t>Response Data (</a:t>
                      </a:r>
                      <a:r>
                        <a:rPr lang="en-US" altLang="ko-KR" sz="800" b="1" i="0" u="none" dirty="0" err="1">
                          <a:solidFill>
                            <a:srgbClr val="000000"/>
                          </a:solidFill>
                          <a:latin typeface="원신한 Light"/>
                          <a:ea typeface="원신한 Light"/>
                          <a:cs typeface="Arial"/>
                          <a:sym typeface="Arial"/>
                        </a:rPr>
                        <a:t>Json</a:t>
                      </a:r>
                      <a:r>
                        <a:rPr lang="en-US" altLang="ko-KR" sz="800" b="1" i="0" u="none" dirty="0">
                          <a:solidFill>
                            <a:srgbClr val="000000"/>
                          </a:solidFill>
                          <a:latin typeface="원신한 Light"/>
                          <a:ea typeface="원신한 Light"/>
                          <a:cs typeface="Arial"/>
                          <a:sym typeface="Arial"/>
                        </a:rPr>
                        <a:t>)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rgbClr val="DDEAF6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74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key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r>
                        <a:rPr lang="en-US" altLang="ko-KR" sz="800" u="none">
                          <a:latin typeface="원신한 Light"/>
                          <a:ea typeface="원신한 Light"/>
                        </a:rPr>
                        <a:t>type</a:t>
                      </a:r>
                      <a:endParaRPr lang="ko-KR" sz="80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u="none">
                          <a:latin typeface="원신한 Light"/>
                          <a:ea typeface="원신한 Light"/>
                        </a:rPr>
                        <a:t>value</a:t>
                      </a:r>
                      <a:endParaRPr lang="ko-KR" altLang="en-US" sz="80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description</a:t>
                      </a:r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74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 err="1">
                          <a:latin typeface="원신한 Light"/>
                          <a:ea typeface="원신한 Light"/>
                        </a:rPr>
                        <a:t>res_code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u="none">
                          <a:latin typeface="원신한 Light"/>
                          <a:ea typeface="원신한 Light"/>
                        </a:rPr>
                        <a:t>string</a:t>
                      </a:r>
                      <a:endParaRPr lang="ko-KR" altLang="en-US" sz="80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0 /1</a:t>
                      </a:r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"1": </a:t>
                      </a:r>
                      <a:r>
                        <a:rPr lang="ko-KR" altLang="en-US" sz="800" dirty="0"/>
                        <a:t>성공</a:t>
                      </a:r>
                      <a:r>
                        <a:rPr lang="en-US" altLang="ko-KR" sz="800" dirty="0"/>
                        <a:t>, "0": </a:t>
                      </a:r>
                      <a:r>
                        <a:rPr lang="ko-KR" altLang="en-US" sz="800" dirty="0"/>
                        <a:t>실패</a:t>
                      </a: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6694696"/>
                  </a:ext>
                </a:extLst>
              </a:tr>
              <a:tr h="1874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 err="1">
                          <a:latin typeface="원신한 Light"/>
                          <a:ea typeface="원신한 Light"/>
                        </a:rPr>
                        <a:t>res_message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string</a:t>
                      </a:r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메시지</a:t>
                      </a: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결과 메시지 </a:t>
                      </a:r>
                      <a:r>
                        <a:rPr lang="en-US" altLang="ko-KR" sz="800" dirty="0"/>
                        <a:t>(</a:t>
                      </a:r>
                      <a:r>
                        <a:rPr lang="ko-KR" altLang="en-US" sz="800" dirty="0"/>
                        <a:t>성공</a:t>
                      </a:r>
                      <a:r>
                        <a:rPr lang="en-US" altLang="ko-KR" sz="800" dirty="0"/>
                        <a:t>, </a:t>
                      </a:r>
                      <a:r>
                        <a:rPr lang="ko-KR" altLang="en-US" sz="800" dirty="0"/>
                        <a:t>실패</a:t>
                      </a:r>
                      <a:r>
                        <a:rPr lang="en-US" altLang="ko-KR" sz="800" dirty="0"/>
                        <a:t>, </a:t>
                      </a:r>
                      <a:r>
                        <a:rPr lang="ko-KR" altLang="en-US" sz="800" dirty="0"/>
                        <a:t>파라미터 오류</a:t>
                      </a:r>
                      <a:r>
                        <a:rPr lang="en-US" altLang="ko-KR" sz="800" dirty="0"/>
                        <a:t>)</a:t>
                      </a:r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1847828"/>
                  </a:ext>
                </a:extLst>
              </a:tr>
              <a:tr h="1874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 err="1">
                          <a:latin typeface="원신한 Light"/>
                          <a:ea typeface="원신한 Light"/>
                        </a:rPr>
                        <a:t>res_data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object</a:t>
                      </a:r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/>
                        <a:t>빈 배열 반환 </a:t>
                      </a:r>
                      <a:r>
                        <a:rPr lang="en-US" altLang="ko-KR" sz="800" dirty="0"/>
                        <a:t>(</a:t>
                      </a:r>
                      <a:r>
                        <a:rPr lang="ko-KR" altLang="en-US" sz="800" dirty="0"/>
                        <a:t>별도 데이터 없음</a:t>
                      </a:r>
                      <a:r>
                        <a:rPr lang="en-US" altLang="ko-KR" sz="800" dirty="0"/>
                        <a:t>)</a:t>
                      </a:r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3789635"/>
                  </a:ext>
                </a:extLst>
              </a:tr>
              <a:tr h="1465051">
                <a:tc gridSpan="6">
                  <a:txBody>
                    <a:bodyPr/>
                    <a:lstStyle/>
                    <a:p>
                      <a:r>
                        <a:rPr lang="en-US" altLang="ko-KR" sz="800" u="none" dirty="0"/>
                        <a:t>[sample </a:t>
                      </a:r>
                      <a:r>
                        <a:rPr lang="en-US" altLang="ko-KR" sz="800" u="none" dirty="0" err="1"/>
                        <a:t>json</a:t>
                      </a:r>
                      <a:r>
                        <a:rPr lang="en-US" altLang="ko-KR" sz="800" u="none" dirty="0"/>
                        <a:t>]</a:t>
                      </a:r>
                    </a:p>
                    <a:p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"</a:t>
                      </a:r>
                      <a:r>
                        <a:rPr lang="en-US" altLang="ko-KR" sz="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res_code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": 1,</a:t>
                      </a:r>
                    </a:p>
                    <a:p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"</a:t>
                      </a:r>
                      <a:r>
                        <a:rPr lang="en-US" altLang="ko-KR" sz="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res_message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": "</a:t>
                      </a:r>
                      <a:r>
                        <a:rPr lang="ko-KR" altLang="en-US" sz="800" dirty="0"/>
                        <a:t>회원가입 보너스 스타 지급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",</a:t>
                      </a:r>
                    </a:p>
                    <a:p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"</a:t>
                      </a:r>
                      <a:r>
                        <a:rPr lang="en-US" altLang="ko-KR" sz="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res_data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": {</a:t>
                      </a:r>
                      <a:r>
                        <a:rPr lang="en-US" altLang="ko-KR" sz="800" u="none" dirty="0"/>
                        <a:t>}</a:t>
                      </a:r>
                    </a:p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/>
                        <a:t>}</a:t>
                      </a:r>
                    </a:p>
                  </a:txBody>
                  <a:tcPr marL="45356" marR="45356" marT="36275" marB="362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102324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D8A34BAA-DE3A-1B10-5284-0B6E20311E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5873309"/>
              </p:ext>
            </p:extLst>
          </p:nvPr>
        </p:nvGraphicFramePr>
        <p:xfrm>
          <a:off x="2054056" y="50685"/>
          <a:ext cx="7146311" cy="4638323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2988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14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0981">
                  <a:extLst>
                    <a:ext uri="{9D8B030D-6E8A-4147-A177-3AD203B41FA5}">
                      <a16:colId xmlns:a16="http://schemas.microsoft.com/office/drawing/2014/main" val="2940779387"/>
                    </a:ext>
                  </a:extLst>
                </a:gridCol>
                <a:gridCol w="1068352">
                  <a:extLst>
                    <a:ext uri="{9D8B030D-6E8A-4147-A177-3AD203B41FA5}">
                      <a16:colId xmlns:a16="http://schemas.microsoft.com/office/drawing/2014/main" val="1613113832"/>
                    </a:ext>
                  </a:extLst>
                </a:gridCol>
                <a:gridCol w="1958348">
                  <a:extLst>
                    <a:ext uri="{9D8B030D-6E8A-4147-A177-3AD203B41FA5}">
                      <a16:colId xmlns:a16="http://schemas.microsoft.com/office/drawing/2014/main" val="760462070"/>
                    </a:ext>
                  </a:extLst>
                </a:gridCol>
                <a:gridCol w="1958348">
                  <a:extLst>
                    <a:ext uri="{9D8B030D-6E8A-4147-A177-3AD203B41FA5}">
                      <a16:colId xmlns:a16="http://schemas.microsoft.com/office/drawing/2014/main" val="807737824"/>
                    </a:ext>
                  </a:extLst>
                </a:gridCol>
              </a:tblGrid>
              <a:tr h="1874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800" b="1" i="0" u="none" dirty="0">
                          <a:solidFill>
                            <a:srgbClr val="000000"/>
                          </a:solidFill>
                          <a:latin typeface="원신한 Light"/>
                          <a:ea typeface="원신한 Light"/>
                          <a:cs typeface="Arial"/>
                          <a:sym typeface="Arial"/>
                        </a:rPr>
                        <a:t>메서드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AF6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lang="en-US" altLang="ko-KR" sz="800" dirty="0" err="1"/>
                        <a:t>registerDeviceToken</a:t>
                      </a:r>
                      <a:endParaRPr lang="en-US" altLang="ko-KR" sz="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80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lang="ko-KR" altLang="en-US" sz="800" b="1" u="none" dirty="0">
                          <a:latin typeface="원신한 Light"/>
                          <a:ea typeface="원신한 Light"/>
                        </a:rPr>
                        <a:t>기능</a:t>
                      </a:r>
                      <a:endParaRPr lang="ko-KR" altLang="ko-KR" sz="800" b="1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AF6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800" dirty="0"/>
                        <a:t>앱 실행 시 디바이스의 푸시 토큰 정보를 서버에 등록</a:t>
                      </a:r>
                      <a:endParaRPr lang="en-US" alt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7404358"/>
                  </a:ext>
                </a:extLst>
              </a:tr>
              <a:tr h="1874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b="1" u="none" dirty="0" err="1">
                          <a:latin typeface="원신한 Light"/>
                          <a:ea typeface="원신한 Light"/>
                        </a:rPr>
                        <a:t>url</a:t>
                      </a:r>
                      <a:endParaRPr lang="ko-KR" sz="800" b="1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rgbClr val="DDEAF6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https:// …. </a:t>
                      </a:r>
                      <a:r>
                        <a:rPr lang="en-US" altLang="ko-KR" sz="800" dirty="0"/>
                        <a:t>/</a:t>
                      </a:r>
                      <a:r>
                        <a:rPr lang="en-US" altLang="ko-KR" sz="800" dirty="0" err="1"/>
                        <a:t>api</a:t>
                      </a:r>
                      <a:r>
                        <a:rPr lang="en-US" altLang="ko-KR" sz="800" dirty="0"/>
                        <a:t>/</a:t>
                      </a:r>
                      <a:r>
                        <a:rPr lang="en-US" altLang="ko-KR" sz="800" dirty="0" err="1"/>
                        <a:t>registerDeviceToken</a:t>
                      </a:r>
                      <a:r>
                        <a:rPr lang="en-US" altLang="ko-KR" sz="800" dirty="0"/>
                        <a:t> 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7400">
                <a:tc rowSpan="7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lang="en-US" altLang="ko-KR" sz="800" b="1" u="none" dirty="0">
                          <a:latin typeface="원신한 Light"/>
                          <a:ea typeface="원신한 Light"/>
                        </a:rPr>
                        <a:t>Parameters</a:t>
                      </a:r>
                      <a:endParaRPr lang="ko-KR" sz="800" b="1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AF6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Key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type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Type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 err="1">
                          <a:latin typeface="원신한 Light"/>
                          <a:ea typeface="원신한 Light"/>
                        </a:rPr>
                        <a:t>Desc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sample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9917101"/>
                  </a:ext>
                </a:extLst>
              </a:tr>
              <a:tr h="187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dirty="0" err="1"/>
                        <a:t>app_name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String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string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ko-KR" altLang="en-US" sz="800" dirty="0"/>
                        <a:t>앱 이름</a:t>
                      </a:r>
                      <a:endParaRPr lang="en-US" sz="800" dirty="0"/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123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2509625"/>
                  </a:ext>
                </a:extLst>
              </a:tr>
              <a:tr h="18740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endParaRPr lang="ko-KR" sz="800" b="1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AF6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dirty="0" err="1"/>
                        <a:t>device_token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string</a:t>
                      </a:r>
                      <a:endParaRPr lang="ko-KR" alt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800" u="none" dirty="0">
                          <a:latin typeface="원신한 Light"/>
                          <a:ea typeface="원신한 Light"/>
                        </a:rPr>
                        <a:t>디바이스 고유 푸시 토큰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“000362fd2e5b0….”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4411664"/>
                  </a:ext>
                </a:extLst>
              </a:tr>
              <a:tr h="18740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endParaRPr lang="ko-KR" sz="800" b="1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AF6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dirty="0" err="1"/>
                        <a:t>client_id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string</a:t>
                      </a:r>
                      <a:endParaRPr lang="ko-KR" alt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800" dirty="0"/>
                        <a:t>클라이언트 식별자 </a:t>
                      </a:r>
                      <a:r>
                        <a:rPr lang="en-US" altLang="ko-KR" sz="800" dirty="0"/>
                        <a:t>(</a:t>
                      </a:r>
                      <a:r>
                        <a:rPr lang="ko-KR" altLang="en-US" sz="800" dirty="0"/>
                        <a:t>푸시 관련</a:t>
                      </a:r>
                      <a:r>
                        <a:rPr lang="en-US" altLang="ko-KR" sz="800" dirty="0"/>
                        <a:t>)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“</a:t>
                      </a:r>
                      <a:r>
                        <a:rPr lang="en-US" altLang="ko-KR" sz="800" u="none" dirty="0" err="1">
                          <a:latin typeface="원신한 Light"/>
                          <a:ea typeface="원신한 Light"/>
                        </a:rPr>
                        <a:t>rankingstar</a:t>
                      </a: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”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9808327"/>
                  </a:ext>
                </a:extLst>
              </a:tr>
              <a:tr h="18740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endParaRPr lang="ko-KR" sz="800" b="1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AF6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dirty="0"/>
                        <a:t>environment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string</a:t>
                      </a:r>
                      <a:endParaRPr lang="ko-KR" alt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800" dirty="0"/>
                        <a:t>환경 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“</a:t>
                      </a:r>
                      <a:r>
                        <a:rPr lang="en-US" altLang="ko-KR" sz="800" dirty="0"/>
                        <a:t>sandbox”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5443133"/>
                  </a:ext>
                </a:extLst>
              </a:tr>
              <a:tr h="18740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endParaRPr lang="ko-KR" sz="800" b="1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AF6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dirty="0" err="1"/>
                        <a:t>os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string</a:t>
                      </a:r>
                      <a:endParaRPr lang="ko-KR" alt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800" dirty="0"/>
                        <a:t>운영체제 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“</a:t>
                      </a:r>
                      <a:r>
                        <a:rPr lang="en-US" altLang="ko-KR" sz="800" dirty="0"/>
                        <a:t>Android”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4195850"/>
                  </a:ext>
                </a:extLst>
              </a:tr>
              <a:tr h="18740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endParaRPr lang="ko-KR" sz="800" b="1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AF6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dirty="0" err="1"/>
                        <a:t>user_id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string</a:t>
                      </a:r>
                      <a:endParaRPr lang="ko-KR" alt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800" u="none" dirty="0">
                          <a:latin typeface="원신한 Light"/>
                          <a:ea typeface="원신한 Light"/>
                        </a:rPr>
                        <a:t>사용자 </a:t>
                      </a: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ID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123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7279127"/>
                  </a:ext>
                </a:extLst>
              </a:tr>
              <a:tr h="187400">
                <a:tc gridSpan="6"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b="1" i="0" u="none" dirty="0">
                          <a:solidFill>
                            <a:srgbClr val="000000"/>
                          </a:solidFill>
                          <a:latin typeface="원신한 Light"/>
                          <a:ea typeface="원신한 Light"/>
                          <a:cs typeface="Arial"/>
                          <a:sym typeface="Arial"/>
                        </a:rPr>
                        <a:t>Response Data (</a:t>
                      </a:r>
                      <a:r>
                        <a:rPr lang="en-US" altLang="ko-KR" sz="800" b="1" i="0" u="none" dirty="0" err="1">
                          <a:solidFill>
                            <a:srgbClr val="000000"/>
                          </a:solidFill>
                          <a:latin typeface="원신한 Light"/>
                          <a:ea typeface="원신한 Light"/>
                          <a:cs typeface="Arial"/>
                          <a:sym typeface="Arial"/>
                        </a:rPr>
                        <a:t>Json</a:t>
                      </a:r>
                      <a:r>
                        <a:rPr lang="en-US" altLang="ko-KR" sz="800" b="1" i="0" u="none" dirty="0">
                          <a:solidFill>
                            <a:srgbClr val="000000"/>
                          </a:solidFill>
                          <a:latin typeface="원신한 Light"/>
                          <a:ea typeface="원신한 Light"/>
                          <a:cs typeface="Arial"/>
                          <a:sym typeface="Arial"/>
                        </a:rPr>
                        <a:t>)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rgbClr val="DDEAF6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74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key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r>
                        <a:rPr lang="en-US" altLang="ko-KR" sz="800" u="none">
                          <a:latin typeface="원신한 Light"/>
                          <a:ea typeface="원신한 Light"/>
                        </a:rPr>
                        <a:t>type</a:t>
                      </a:r>
                      <a:endParaRPr lang="ko-KR" sz="80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u="none">
                          <a:latin typeface="원신한 Light"/>
                          <a:ea typeface="원신한 Light"/>
                        </a:rPr>
                        <a:t>value</a:t>
                      </a:r>
                      <a:endParaRPr lang="ko-KR" altLang="en-US" sz="80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description</a:t>
                      </a:r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74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 err="1">
                          <a:latin typeface="원신한 Light"/>
                          <a:ea typeface="원신한 Light"/>
                        </a:rPr>
                        <a:t>res_code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u="none">
                          <a:latin typeface="원신한 Light"/>
                          <a:ea typeface="원신한 Light"/>
                        </a:rPr>
                        <a:t>string</a:t>
                      </a:r>
                      <a:endParaRPr lang="ko-KR" altLang="en-US" sz="80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0 /1</a:t>
                      </a:r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"1": </a:t>
                      </a:r>
                      <a:r>
                        <a:rPr lang="ko-KR" altLang="en-US" sz="800" dirty="0"/>
                        <a:t>성공</a:t>
                      </a:r>
                      <a:r>
                        <a:rPr lang="en-US" altLang="ko-KR" sz="800" dirty="0"/>
                        <a:t>, "0": </a:t>
                      </a:r>
                      <a:r>
                        <a:rPr lang="ko-KR" altLang="en-US" sz="800" dirty="0"/>
                        <a:t>실패</a:t>
                      </a: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6694696"/>
                  </a:ext>
                </a:extLst>
              </a:tr>
              <a:tr h="1874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 err="1">
                          <a:latin typeface="원신한 Light"/>
                          <a:ea typeface="원신한 Light"/>
                        </a:rPr>
                        <a:t>res_message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string</a:t>
                      </a:r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메시지</a:t>
                      </a: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결과 메시지 </a:t>
                      </a:r>
                      <a:r>
                        <a:rPr lang="en-US" altLang="ko-KR" sz="800" dirty="0"/>
                        <a:t>(</a:t>
                      </a:r>
                      <a:r>
                        <a:rPr lang="ko-KR" altLang="en-US" sz="800" dirty="0"/>
                        <a:t>성공</a:t>
                      </a:r>
                      <a:r>
                        <a:rPr lang="en-US" altLang="ko-KR" sz="800" dirty="0"/>
                        <a:t>, </a:t>
                      </a:r>
                      <a:r>
                        <a:rPr lang="ko-KR" altLang="en-US" sz="800" dirty="0"/>
                        <a:t>실패</a:t>
                      </a:r>
                      <a:r>
                        <a:rPr lang="en-US" altLang="ko-KR" sz="800" dirty="0"/>
                        <a:t>, </a:t>
                      </a:r>
                      <a:r>
                        <a:rPr lang="ko-KR" altLang="en-US" sz="800" dirty="0"/>
                        <a:t>파라미터 오류</a:t>
                      </a:r>
                      <a:r>
                        <a:rPr lang="en-US" altLang="ko-KR" sz="800" dirty="0"/>
                        <a:t>)</a:t>
                      </a:r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1847828"/>
                  </a:ext>
                </a:extLst>
              </a:tr>
              <a:tr h="1874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 err="1">
                          <a:latin typeface="원신한 Light"/>
                          <a:ea typeface="원신한 Light"/>
                        </a:rPr>
                        <a:t>res_data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object</a:t>
                      </a:r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/>
                        <a:t>빈 배열 반환 </a:t>
                      </a:r>
                      <a:r>
                        <a:rPr lang="en-US" altLang="ko-KR" sz="800" dirty="0"/>
                        <a:t>(</a:t>
                      </a:r>
                      <a:r>
                        <a:rPr lang="ko-KR" altLang="en-US" sz="800" dirty="0"/>
                        <a:t>별도 데이터 없음</a:t>
                      </a:r>
                      <a:r>
                        <a:rPr lang="en-US" altLang="ko-KR" sz="800" dirty="0"/>
                        <a:t>)</a:t>
                      </a:r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3789635"/>
                  </a:ext>
                </a:extLst>
              </a:tr>
              <a:tr h="1465051">
                <a:tc gridSpan="6">
                  <a:txBody>
                    <a:bodyPr/>
                    <a:lstStyle/>
                    <a:p>
                      <a:r>
                        <a:rPr lang="en-US" altLang="ko-KR" sz="800" u="none" dirty="0"/>
                        <a:t>[sample </a:t>
                      </a:r>
                      <a:r>
                        <a:rPr lang="en-US" altLang="ko-KR" sz="800" u="none" dirty="0" err="1"/>
                        <a:t>json</a:t>
                      </a:r>
                      <a:r>
                        <a:rPr lang="en-US" altLang="ko-KR" sz="800" u="none" dirty="0"/>
                        <a:t>]</a:t>
                      </a:r>
                    </a:p>
                    <a:p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"</a:t>
                      </a:r>
                      <a:r>
                        <a:rPr lang="en-US" altLang="ko-KR" sz="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res_code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": 1,</a:t>
                      </a:r>
                    </a:p>
                    <a:p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"</a:t>
                      </a:r>
                      <a:r>
                        <a:rPr lang="en-US" altLang="ko-KR" sz="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res_message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": "</a:t>
                      </a:r>
                      <a:r>
                        <a:rPr lang="ko-KR" altLang="en-US" sz="800" dirty="0"/>
                        <a:t>푸시 토큰 정보를 서버에 등록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",</a:t>
                      </a:r>
                    </a:p>
                    <a:p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"</a:t>
                      </a:r>
                      <a:r>
                        <a:rPr lang="en-US" altLang="ko-KR" sz="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res_data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": {</a:t>
                      </a:r>
                      <a:r>
                        <a:rPr lang="en-US" altLang="ko-KR" sz="800" u="none" dirty="0"/>
                        <a:t>}</a:t>
                      </a:r>
                    </a:p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/>
                        <a:t>}</a:t>
                      </a:r>
                    </a:p>
                  </a:txBody>
                  <a:tcPr marL="45356" marR="45356" marT="36275" marB="362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742346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BE3796B2-6511-918A-5ABF-66C7988C8A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5042819"/>
              </p:ext>
            </p:extLst>
          </p:nvPr>
        </p:nvGraphicFramePr>
        <p:xfrm>
          <a:off x="2054056" y="50685"/>
          <a:ext cx="7146311" cy="6682762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2988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14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0981">
                  <a:extLst>
                    <a:ext uri="{9D8B030D-6E8A-4147-A177-3AD203B41FA5}">
                      <a16:colId xmlns:a16="http://schemas.microsoft.com/office/drawing/2014/main" val="2940779387"/>
                    </a:ext>
                  </a:extLst>
                </a:gridCol>
                <a:gridCol w="1068352">
                  <a:extLst>
                    <a:ext uri="{9D8B030D-6E8A-4147-A177-3AD203B41FA5}">
                      <a16:colId xmlns:a16="http://schemas.microsoft.com/office/drawing/2014/main" val="1613113832"/>
                    </a:ext>
                  </a:extLst>
                </a:gridCol>
                <a:gridCol w="1958348">
                  <a:extLst>
                    <a:ext uri="{9D8B030D-6E8A-4147-A177-3AD203B41FA5}">
                      <a16:colId xmlns:a16="http://schemas.microsoft.com/office/drawing/2014/main" val="760462070"/>
                    </a:ext>
                  </a:extLst>
                </a:gridCol>
                <a:gridCol w="1958348">
                  <a:extLst>
                    <a:ext uri="{9D8B030D-6E8A-4147-A177-3AD203B41FA5}">
                      <a16:colId xmlns:a16="http://schemas.microsoft.com/office/drawing/2014/main" val="807737824"/>
                    </a:ext>
                  </a:extLst>
                </a:gridCol>
              </a:tblGrid>
              <a:tr h="1874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800" b="1" i="0" u="none" dirty="0">
                          <a:solidFill>
                            <a:srgbClr val="000000"/>
                          </a:solidFill>
                          <a:latin typeface="원신한 Light"/>
                          <a:ea typeface="원신한 Light"/>
                          <a:cs typeface="Arial"/>
                          <a:sym typeface="Arial"/>
                        </a:rPr>
                        <a:t>메서드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AF6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dirty="0" err="1"/>
                        <a:t>getNotification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80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lang="ko-KR" altLang="en-US" sz="800" b="1" u="none" dirty="0">
                          <a:latin typeface="원신한 Light"/>
                          <a:ea typeface="원신한 Light"/>
                        </a:rPr>
                        <a:t>기능</a:t>
                      </a:r>
                      <a:endParaRPr lang="ko-KR" altLang="ko-KR" sz="800" b="1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AF6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800" dirty="0"/>
                        <a:t>사용자 </a:t>
                      </a:r>
                      <a:r>
                        <a:rPr lang="ko-KR" altLang="en-US" sz="800" dirty="0" err="1"/>
                        <a:t>알림목록</a:t>
                      </a:r>
                      <a:r>
                        <a:rPr lang="ko-KR" altLang="en-US" sz="800" dirty="0"/>
                        <a:t> 조회</a:t>
                      </a:r>
                      <a:endParaRPr lang="en-US" alt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7404358"/>
                  </a:ext>
                </a:extLst>
              </a:tr>
              <a:tr h="1874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b="1" u="none" dirty="0" err="1">
                          <a:latin typeface="원신한 Light"/>
                          <a:ea typeface="원신한 Light"/>
                        </a:rPr>
                        <a:t>url</a:t>
                      </a:r>
                      <a:endParaRPr lang="ko-KR" sz="800" b="1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rgbClr val="DDEAF6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https:// …. </a:t>
                      </a:r>
                      <a:r>
                        <a:rPr lang="en-US" altLang="ko-KR" sz="800" dirty="0"/>
                        <a:t>/</a:t>
                      </a:r>
                      <a:r>
                        <a:rPr lang="en-US" altLang="ko-KR" sz="800" dirty="0" err="1"/>
                        <a:t>api</a:t>
                      </a:r>
                      <a:r>
                        <a:rPr lang="en-US" altLang="ko-KR" sz="800" dirty="0"/>
                        <a:t>/</a:t>
                      </a:r>
                      <a:r>
                        <a:rPr lang="en-US" altLang="ko-KR" sz="800" dirty="0" err="1"/>
                        <a:t>getNotification</a:t>
                      </a:r>
                      <a:r>
                        <a:rPr lang="en-US" altLang="ko-KR" sz="800" dirty="0"/>
                        <a:t> 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740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lang="en-US" altLang="ko-KR" sz="800" b="1" u="none" dirty="0">
                          <a:latin typeface="원신한 Light"/>
                          <a:ea typeface="원신한 Light"/>
                        </a:rPr>
                        <a:t>Parameters</a:t>
                      </a:r>
                      <a:endParaRPr lang="ko-KR" sz="800" b="1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AF6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Key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type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Type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 err="1">
                          <a:latin typeface="원신한 Light"/>
                          <a:ea typeface="원신한 Light"/>
                        </a:rPr>
                        <a:t>Desc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sample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9917101"/>
                  </a:ext>
                </a:extLst>
              </a:tr>
              <a:tr h="187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dirty="0" err="1"/>
                        <a:t>user_id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String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string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ko-KR" altLang="en-US" sz="800" dirty="0"/>
                        <a:t>사용자 </a:t>
                      </a:r>
                      <a:r>
                        <a:rPr lang="en-US" sz="800" dirty="0"/>
                        <a:t>ID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123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2509625"/>
                  </a:ext>
                </a:extLst>
              </a:tr>
              <a:tr h="187400">
                <a:tc gridSpan="6"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b="1" i="0" u="none" dirty="0">
                          <a:solidFill>
                            <a:srgbClr val="000000"/>
                          </a:solidFill>
                          <a:latin typeface="원신한 Light"/>
                          <a:ea typeface="원신한 Light"/>
                          <a:cs typeface="Arial"/>
                          <a:sym typeface="Arial"/>
                        </a:rPr>
                        <a:t>Response Data (</a:t>
                      </a:r>
                      <a:r>
                        <a:rPr lang="en-US" altLang="ko-KR" sz="800" b="1" i="0" u="none" dirty="0" err="1">
                          <a:solidFill>
                            <a:srgbClr val="000000"/>
                          </a:solidFill>
                          <a:latin typeface="원신한 Light"/>
                          <a:ea typeface="원신한 Light"/>
                          <a:cs typeface="Arial"/>
                          <a:sym typeface="Arial"/>
                        </a:rPr>
                        <a:t>Json</a:t>
                      </a:r>
                      <a:r>
                        <a:rPr lang="en-US" altLang="ko-KR" sz="800" b="1" i="0" u="none" dirty="0">
                          <a:solidFill>
                            <a:srgbClr val="000000"/>
                          </a:solidFill>
                          <a:latin typeface="원신한 Light"/>
                          <a:ea typeface="원신한 Light"/>
                          <a:cs typeface="Arial"/>
                          <a:sym typeface="Arial"/>
                        </a:rPr>
                        <a:t>)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rgbClr val="DDEAF6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74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key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r>
                        <a:rPr lang="en-US" altLang="ko-KR" sz="800" u="none">
                          <a:latin typeface="원신한 Light"/>
                          <a:ea typeface="원신한 Light"/>
                        </a:rPr>
                        <a:t>type</a:t>
                      </a:r>
                      <a:endParaRPr lang="ko-KR" sz="80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u="none">
                          <a:latin typeface="원신한 Light"/>
                          <a:ea typeface="원신한 Light"/>
                        </a:rPr>
                        <a:t>value</a:t>
                      </a:r>
                      <a:endParaRPr lang="ko-KR" altLang="en-US" sz="80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description</a:t>
                      </a:r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74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 err="1">
                          <a:latin typeface="원신한 Light"/>
                          <a:ea typeface="원신한 Light"/>
                        </a:rPr>
                        <a:t>res_code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u="none">
                          <a:latin typeface="원신한 Light"/>
                          <a:ea typeface="원신한 Light"/>
                        </a:rPr>
                        <a:t>string</a:t>
                      </a:r>
                      <a:endParaRPr lang="ko-KR" altLang="en-US" sz="80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0 /1</a:t>
                      </a:r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"1": </a:t>
                      </a:r>
                      <a:r>
                        <a:rPr lang="ko-KR" altLang="en-US" sz="800" dirty="0"/>
                        <a:t>성공</a:t>
                      </a:r>
                      <a:r>
                        <a:rPr lang="en-US" altLang="ko-KR" sz="800" dirty="0"/>
                        <a:t>, "0": </a:t>
                      </a:r>
                      <a:r>
                        <a:rPr lang="ko-KR" altLang="en-US" sz="800" dirty="0"/>
                        <a:t>실패</a:t>
                      </a: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6694696"/>
                  </a:ext>
                </a:extLst>
              </a:tr>
              <a:tr h="1874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 err="1">
                          <a:latin typeface="원신한 Light"/>
                          <a:ea typeface="원신한 Light"/>
                        </a:rPr>
                        <a:t>res_message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string</a:t>
                      </a:r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메시지</a:t>
                      </a: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결과 메시지 </a:t>
                      </a:r>
                      <a:r>
                        <a:rPr lang="en-US" altLang="ko-KR" sz="800" dirty="0"/>
                        <a:t>(</a:t>
                      </a:r>
                      <a:r>
                        <a:rPr lang="ko-KR" altLang="en-US" sz="800" dirty="0"/>
                        <a:t>성공</a:t>
                      </a:r>
                      <a:r>
                        <a:rPr lang="en-US" altLang="ko-KR" sz="800" dirty="0"/>
                        <a:t>, </a:t>
                      </a:r>
                      <a:r>
                        <a:rPr lang="ko-KR" altLang="en-US" sz="800" dirty="0"/>
                        <a:t>실패</a:t>
                      </a:r>
                      <a:r>
                        <a:rPr lang="en-US" altLang="ko-KR" sz="800" dirty="0"/>
                        <a:t>, </a:t>
                      </a:r>
                      <a:r>
                        <a:rPr lang="ko-KR" altLang="en-US" sz="800" dirty="0"/>
                        <a:t>파라미터 오류</a:t>
                      </a:r>
                      <a:r>
                        <a:rPr lang="en-US" altLang="ko-KR" sz="800" dirty="0"/>
                        <a:t>)</a:t>
                      </a:r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1847828"/>
                  </a:ext>
                </a:extLst>
              </a:tr>
              <a:tr h="1874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 err="1">
                          <a:latin typeface="원신한 Light"/>
                          <a:ea typeface="원신한 Light"/>
                        </a:rPr>
                        <a:t>res_data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object</a:t>
                      </a:r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/>
                        <a:t>결과 데이터</a:t>
                      </a: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3789635"/>
                  </a:ext>
                </a:extLst>
              </a:tr>
              <a:tr h="1874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 err="1">
                          <a:latin typeface="원신한 Light"/>
                          <a:ea typeface="원신한 Light"/>
                        </a:rPr>
                        <a:t>notification_list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array</a:t>
                      </a:r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알림 리스트</a:t>
                      </a: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2761302"/>
                  </a:ext>
                </a:extLst>
              </a:tr>
              <a:tr h="1874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dirty="0" err="1"/>
                        <a:t>apns_master_id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string</a:t>
                      </a:r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알림 고유 식별자</a:t>
                      </a: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9157698"/>
                  </a:ext>
                </a:extLst>
              </a:tr>
              <a:tr h="1874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dirty="0" err="1"/>
                        <a:t>message_title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string</a:t>
                      </a:r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알림 제목</a:t>
                      </a: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5006448"/>
                  </a:ext>
                </a:extLst>
              </a:tr>
              <a:tr h="1874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dirty="0"/>
                        <a:t>message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string</a:t>
                      </a:r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알림 본문 메시지</a:t>
                      </a: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3803579"/>
                  </a:ext>
                </a:extLst>
              </a:tr>
              <a:tr h="1874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dirty="0" err="1"/>
                        <a:t>message_type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string</a:t>
                      </a:r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메시지 유형 </a:t>
                      </a: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55657"/>
                  </a:ext>
                </a:extLst>
              </a:tr>
              <a:tr h="1874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dirty="0" err="1"/>
                        <a:t>sender_id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string</a:t>
                      </a:r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발신자 사용자 </a:t>
                      </a:r>
                      <a:r>
                        <a:rPr lang="en-US" altLang="ko-KR" sz="800" dirty="0"/>
                        <a:t>ID</a:t>
                      </a:r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7308169"/>
                  </a:ext>
                </a:extLst>
              </a:tr>
              <a:tr h="1874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dirty="0" err="1"/>
                        <a:t>created_date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string</a:t>
                      </a:r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알림 발송 시간</a:t>
                      </a: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1271823"/>
                  </a:ext>
                </a:extLst>
              </a:tr>
              <a:tr h="1465051">
                <a:tc gridSpan="6">
                  <a:txBody>
                    <a:bodyPr/>
                    <a:lstStyle/>
                    <a:p>
                      <a:r>
                        <a:rPr lang="en-US" altLang="ko-KR" sz="800" u="none" dirty="0"/>
                        <a:t>[sample </a:t>
                      </a:r>
                      <a:r>
                        <a:rPr lang="en-US" altLang="ko-KR" sz="800" u="none" dirty="0" err="1"/>
                        <a:t>json</a:t>
                      </a:r>
                      <a:r>
                        <a:rPr lang="en-US" altLang="ko-KR" sz="800" u="none" dirty="0"/>
                        <a:t>]</a:t>
                      </a:r>
                    </a:p>
                    <a:p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"</a:t>
                      </a:r>
                      <a:r>
                        <a:rPr lang="en-US" altLang="ko-KR" sz="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res_code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": 1,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"</a:t>
                      </a:r>
                      <a:r>
                        <a:rPr lang="en-US" altLang="ko-KR" sz="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res_message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": "</a:t>
                      </a:r>
                      <a:r>
                        <a:rPr lang="ko-KR" altLang="en-US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알림 목록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",</a:t>
                      </a:r>
                    </a:p>
                    <a:p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"</a:t>
                      </a:r>
                      <a:r>
                        <a:rPr lang="en-US" altLang="ko-KR" sz="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res_data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": {</a:t>
                      </a:r>
                    </a:p>
                    <a:p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    </a:t>
                      </a:r>
                      <a:r>
                        <a:rPr lang="en-US" altLang="ko-KR" sz="800" dirty="0"/>
                        <a:t>"</a:t>
                      </a:r>
                      <a:r>
                        <a:rPr lang="en-US" altLang="ko-KR" sz="800" dirty="0" err="1"/>
                        <a:t>notification_list</a:t>
                      </a:r>
                      <a:r>
                        <a:rPr lang="en-US" altLang="ko-KR" sz="800" dirty="0"/>
                        <a:t>": [ </a:t>
                      </a:r>
                    </a:p>
                    <a:p>
                      <a:r>
                        <a:rPr lang="en-US" altLang="ko-KR" sz="800" dirty="0"/>
                        <a:t>            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        "</a:t>
                      </a:r>
                      <a:r>
                        <a:rPr lang="en-US" altLang="ko-KR" sz="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apns_master_id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": "87213",</a:t>
                      </a:r>
                    </a:p>
                    <a:p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        "</a:t>
                      </a:r>
                      <a:r>
                        <a:rPr lang="en-US" altLang="ko-KR" sz="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message_title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": "2020 </a:t>
                      </a:r>
                      <a:r>
                        <a:rPr lang="ko-KR" altLang="en-US" sz="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미스서울</a:t>
                      </a:r>
                      <a:r>
                        <a:rPr lang="ko-KR" altLang="en-US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선발대회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",</a:t>
                      </a:r>
                    </a:p>
                    <a:p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        "message": "2020 </a:t>
                      </a:r>
                      <a:r>
                        <a:rPr lang="ko-KR" altLang="en-US" sz="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미스서울</a:t>
                      </a:r>
                      <a:r>
                        <a:rPr lang="ko-KR" altLang="en-US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선발대회 의 투표를 지금 종료합니다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.",</a:t>
                      </a:r>
                    </a:p>
                    <a:p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        "</a:t>
                      </a:r>
                      <a:r>
                        <a:rPr lang="en-US" altLang="ko-KR" sz="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message_type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": "push",</a:t>
                      </a:r>
                    </a:p>
                    <a:p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        "</a:t>
                      </a:r>
                      <a:r>
                        <a:rPr lang="en-US" altLang="ko-KR" sz="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sender_id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": "1",</a:t>
                      </a:r>
                    </a:p>
                    <a:p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        "</a:t>
                      </a:r>
                      <a:r>
                        <a:rPr lang="en-US" altLang="ko-KR" sz="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created_date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": "2020-05-30 22:00:27"</a:t>
                      </a:r>
                    </a:p>
                    <a:p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    },</a:t>
                      </a:r>
                    </a:p>
                    <a:p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    {</a:t>
                      </a:r>
                    </a:p>
                    <a:p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        "</a:t>
                      </a:r>
                      <a:r>
                        <a:rPr lang="en-US" altLang="ko-KR" sz="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apns_master_id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": "87172",</a:t>
                      </a:r>
                    </a:p>
                    <a:p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        "</a:t>
                      </a:r>
                      <a:r>
                        <a:rPr lang="en-US" altLang="ko-KR" sz="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message_title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": "</a:t>
                      </a:r>
                      <a:r>
                        <a:rPr lang="ko-KR" altLang="en-US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득표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",</a:t>
                      </a:r>
                    </a:p>
                    <a:p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        "message": "</a:t>
                      </a:r>
                      <a:r>
                        <a:rPr lang="ko-KR" altLang="en-US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김현재 </a:t>
                      </a:r>
                      <a:r>
                        <a:rPr lang="ko-KR" altLang="en-US" sz="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님께서</a:t>
                      </a:r>
                      <a:r>
                        <a:rPr lang="ko-KR" altLang="en-US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스타 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999 </a:t>
                      </a:r>
                      <a:r>
                        <a:rPr lang="ko-KR" altLang="en-US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개를 투표하였습니다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",</a:t>
                      </a:r>
                    </a:p>
                    <a:p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        "</a:t>
                      </a:r>
                      <a:r>
                        <a:rPr lang="en-US" altLang="ko-KR" sz="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message_type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": "push",</a:t>
                      </a:r>
                    </a:p>
                    <a:p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        "</a:t>
                      </a:r>
                      <a:r>
                        <a:rPr lang="en-US" altLang="ko-KR" sz="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sender_id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": "12743",</a:t>
                      </a:r>
                    </a:p>
                    <a:p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        "</a:t>
                      </a:r>
                      <a:r>
                        <a:rPr lang="en-US" altLang="ko-KR" sz="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created_date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": "2020-05-30 21:57:35"</a:t>
                      </a:r>
                    </a:p>
                    <a:p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    },</a:t>
                      </a:r>
                      <a:endParaRPr lang="en-US" altLang="ko-KR" sz="800" dirty="0"/>
                    </a:p>
                    <a:p>
                      <a:r>
                        <a:rPr lang="en-US" altLang="ko-KR" sz="800" dirty="0"/>
                        <a:t>          ]</a:t>
                      </a:r>
                      <a:endParaRPr lang="en-US" altLang="ko-KR" sz="800" b="0" u="non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800" b="0" u="non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</a:t>
                      </a:r>
                      <a:r>
                        <a:rPr lang="en-US" altLang="ko-KR" sz="800" u="none" dirty="0"/>
                        <a:t>}</a:t>
                      </a:r>
                    </a:p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/>
                        <a:t>}</a:t>
                      </a:r>
                    </a:p>
                  </a:txBody>
                  <a:tcPr marL="45356" marR="45356" marT="36275" marB="362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695576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CD90DC3-78C6-3CA5-BE4E-8724A8CB23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5365609"/>
              </p:ext>
            </p:extLst>
          </p:nvPr>
        </p:nvGraphicFramePr>
        <p:xfrm>
          <a:off x="2125392" y="66021"/>
          <a:ext cx="6975330" cy="6235872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2988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14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8352">
                  <a:extLst>
                    <a:ext uri="{9D8B030D-6E8A-4147-A177-3AD203B41FA5}">
                      <a16:colId xmlns:a16="http://schemas.microsoft.com/office/drawing/2014/main" val="1613113832"/>
                    </a:ext>
                  </a:extLst>
                </a:gridCol>
                <a:gridCol w="496927">
                  <a:extLst>
                    <a:ext uri="{9D8B030D-6E8A-4147-A177-3AD203B41FA5}">
                      <a16:colId xmlns:a16="http://schemas.microsoft.com/office/drawing/2014/main" val="760462070"/>
                    </a:ext>
                  </a:extLst>
                </a:gridCol>
                <a:gridCol w="1461421">
                  <a:extLst>
                    <a:ext uri="{9D8B030D-6E8A-4147-A177-3AD203B41FA5}">
                      <a16:colId xmlns:a16="http://schemas.microsoft.com/office/drawing/2014/main" val="1007880136"/>
                    </a:ext>
                  </a:extLst>
                </a:gridCol>
                <a:gridCol w="1958348">
                  <a:extLst>
                    <a:ext uri="{9D8B030D-6E8A-4147-A177-3AD203B41FA5}">
                      <a16:colId xmlns:a16="http://schemas.microsoft.com/office/drawing/2014/main" val="807737824"/>
                    </a:ext>
                  </a:extLst>
                </a:gridCol>
              </a:tblGrid>
              <a:tr h="1874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800" b="1" i="0" u="none" dirty="0">
                          <a:solidFill>
                            <a:srgbClr val="000000"/>
                          </a:solidFill>
                          <a:latin typeface="원신한 Light"/>
                          <a:ea typeface="원신한 Light"/>
                          <a:cs typeface="Arial"/>
                          <a:sym typeface="Arial"/>
                        </a:rPr>
                        <a:t>메서드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AF6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dirty="0" err="1"/>
                        <a:t>getNotice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80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lang="ko-KR" altLang="en-US" sz="800" b="1" u="none" dirty="0">
                          <a:latin typeface="원신한 Light"/>
                          <a:ea typeface="원신한 Light"/>
                        </a:rPr>
                        <a:t>기능</a:t>
                      </a:r>
                      <a:endParaRPr lang="ko-KR" altLang="ko-KR" sz="800" b="1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AF6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800" dirty="0"/>
                        <a:t>공지사항 목록 조회</a:t>
                      </a:r>
                      <a:endParaRPr lang="en-US" alt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7404358"/>
                  </a:ext>
                </a:extLst>
              </a:tr>
              <a:tr h="1874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b="1" u="none" dirty="0" err="1">
                          <a:latin typeface="원신한 Light"/>
                          <a:ea typeface="원신한 Light"/>
                        </a:rPr>
                        <a:t>url</a:t>
                      </a:r>
                      <a:endParaRPr lang="ko-KR" sz="800" b="1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rgbClr val="DDEAF6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https:// …. </a:t>
                      </a:r>
                      <a:r>
                        <a:rPr lang="en-US" altLang="ko-KR" sz="800" dirty="0"/>
                        <a:t>/</a:t>
                      </a:r>
                      <a:r>
                        <a:rPr lang="en-US" altLang="ko-KR" sz="800" dirty="0" err="1"/>
                        <a:t>api</a:t>
                      </a:r>
                      <a:r>
                        <a:rPr lang="en-US" altLang="ko-KR" sz="800" dirty="0"/>
                        <a:t>/</a:t>
                      </a:r>
                      <a:r>
                        <a:rPr lang="en-US" altLang="ko-KR" sz="800" dirty="0" err="1"/>
                        <a:t>getNotice</a:t>
                      </a:r>
                      <a:r>
                        <a:rPr lang="en-US" altLang="ko-KR" sz="800" dirty="0"/>
                        <a:t> 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740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lang="en-US" altLang="ko-KR" sz="800" b="1" u="none" dirty="0">
                          <a:latin typeface="원신한 Light"/>
                          <a:ea typeface="원신한 Light"/>
                        </a:rPr>
                        <a:t>Parameters</a:t>
                      </a:r>
                      <a:endParaRPr lang="ko-KR" sz="800" b="1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Key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Type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 err="1">
                          <a:latin typeface="원신한 Light"/>
                          <a:ea typeface="원신한 Light"/>
                        </a:rPr>
                        <a:t>Desc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sample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9917101"/>
                  </a:ext>
                </a:extLst>
              </a:tr>
              <a:tr h="187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sz="800" dirty="0"/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sz="800" dirty="0"/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2509625"/>
                  </a:ext>
                </a:extLst>
              </a:tr>
              <a:tr h="187400">
                <a:tc gridSpan="6"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b="1" i="0" u="none" dirty="0">
                          <a:solidFill>
                            <a:srgbClr val="000000"/>
                          </a:solidFill>
                          <a:latin typeface="원신한 Light"/>
                          <a:ea typeface="원신한 Light"/>
                          <a:cs typeface="Arial"/>
                          <a:sym typeface="Arial"/>
                        </a:rPr>
                        <a:t>Response Data (</a:t>
                      </a:r>
                      <a:r>
                        <a:rPr lang="en-US" altLang="ko-KR" sz="800" b="1" i="0" u="none" dirty="0" err="1">
                          <a:solidFill>
                            <a:srgbClr val="000000"/>
                          </a:solidFill>
                          <a:latin typeface="원신한 Light"/>
                          <a:ea typeface="원신한 Light"/>
                          <a:cs typeface="Arial"/>
                          <a:sym typeface="Arial"/>
                        </a:rPr>
                        <a:t>Json</a:t>
                      </a:r>
                      <a:r>
                        <a:rPr lang="en-US" altLang="ko-KR" sz="800" b="1" i="0" u="none" dirty="0">
                          <a:solidFill>
                            <a:srgbClr val="000000"/>
                          </a:solidFill>
                          <a:latin typeface="원신한 Light"/>
                          <a:ea typeface="원신한 Light"/>
                          <a:cs typeface="Arial"/>
                          <a:sym typeface="Arial"/>
                        </a:rPr>
                        <a:t>)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rgbClr val="DDEAF6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74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key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r>
                        <a:rPr lang="en-US" altLang="ko-KR" sz="800" u="none">
                          <a:latin typeface="원신한 Light"/>
                          <a:ea typeface="원신한 Light"/>
                        </a:rPr>
                        <a:t>type</a:t>
                      </a:r>
                      <a:endParaRPr lang="ko-KR" sz="80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description</a:t>
                      </a:r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u="none">
                          <a:latin typeface="원신한 Light"/>
                          <a:ea typeface="원신한 Light"/>
                        </a:rPr>
                        <a:t>description</a:t>
                      </a:r>
                      <a:endParaRPr lang="ko-KR" altLang="en-US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74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 err="1">
                          <a:latin typeface="원신한 Light"/>
                          <a:ea typeface="원신한 Light"/>
                        </a:rPr>
                        <a:t>res_code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u="none">
                          <a:latin typeface="원신한 Light"/>
                          <a:ea typeface="원신한 Light"/>
                        </a:rPr>
                        <a:t>string</a:t>
                      </a:r>
                      <a:endParaRPr lang="ko-KR" altLang="en-US" sz="80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"1": </a:t>
                      </a:r>
                      <a:r>
                        <a:rPr lang="ko-KR" altLang="en-US" sz="800" dirty="0"/>
                        <a:t>성공</a:t>
                      </a:r>
                      <a:r>
                        <a:rPr lang="en-US" altLang="ko-KR" sz="800" dirty="0"/>
                        <a:t>, "0": </a:t>
                      </a:r>
                      <a:r>
                        <a:rPr lang="ko-KR" altLang="en-US" sz="800" dirty="0"/>
                        <a:t>실패</a:t>
                      </a: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/>
                        <a:t>"1": </a:t>
                      </a:r>
                      <a:r>
                        <a:rPr lang="ko-KR" altLang="en-US" sz="800"/>
                        <a:t>성공</a:t>
                      </a:r>
                      <a:r>
                        <a:rPr lang="en-US" altLang="ko-KR" sz="800"/>
                        <a:t>, "0": </a:t>
                      </a:r>
                      <a:r>
                        <a:rPr lang="ko-KR" altLang="en-US" sz="800"/>
                        <a:t>실패</a:t>
                      </a:r>
                      <a:endParaRPr lang="ko-KR" altLang="en-US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6694696"/>
                  </a:ext>
                </a:extLst>
              </a:tr>
              <a:tr h="1874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 err="1">
                          <a:latin typeface="원신한 Light"/>
                          <a:ea typeface="원신한 Light"/>
                        </a:rPr>
                        <a:t>res_message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string</a:t>
                      </a:r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결과 메시지 </a:t>
                      </a:r>
                      <a:r>
                        <a:rPr lang="en-US" altLang="ko-KR" sz="800" dirty="0"/>
                        <a:t>(</a:t>
                      </a:r>
                      <a:r>
                        <a:rPr lang="ko-KR" altLang="en-US" sz="800" dirty="0"/>
                        <a:t>성공</a:t>
                      </a:r>
                      <a:r>
                        <a:rPr lang="en-US" altLang="ko-KR" sz="800" dirty="0"/>
                        <a:t>, </a:t>
                      </a:r>
                      <a:r>
                        <a:rPr lang="ko-KR" altLang="en-US" sz="800" dirty="0"/>
                        <a:t>실패</a:t>
                      </a:r>
                      <a:r>
                        <a:rPr lang="en-US" altLang="ko-KR" sz="800" dirty="0"/>
                        <a:t>, </a:t>
                      </a:r>
                      <a:r>
                        <a:rPr lang="ko-KR" altLang="en-US" sz="800" dirty="0"/>
                        <a:t>파라미터 오류</a:t>
                      </a:r>
                      <a:r>
                        <a:rPr lang="en-US" altLang="ko-KR" sz="800" dirty="0"/>
                        <a:t>)</a:t>
                      </a:r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800"/>
                        <a:t>결과 메시지 </a:t>
                      </a:r>
                      <a:r>
                        <a:rPr lang="en-US" altLang="ko-KR" sz="800"/>
                        <a:t>(</a:t>
                      </a:r>
                      <a:r>
                        <a:rPr lang="ko-KR" altLang="en-US" sz="800"/>
                        <a:t>성공</a:t>
                      </a:r>
                      <a:r>
                        <a:rPr lang="en-US" altLang="ko-KR" sz="800"/>
                        <a:t>, </a:t>
                      </a:r>
                      <a:r>
                        <a:rPr lang="ko-KR" altLang="en-US" sz="800"/>
                        <a:t>실패</a:t>
                      </a:r>
                      <a:r>
                        <a:rPr lang="en-US" altLang="ko-KR" sz="800"/>
                        <a:t>, </a:t>
                      </a:r>
                      <a:r>
                        <a:rPr lang="ko-KR" altLang="en-US" sz="800"/>
                        <a:t>파라미터 오류</a:t>
                      </a:r>
                      <a:r>
                        <a:rPr lang="en-US" altLang="ko-KR" sz="800"/>
                        <a:t>)</a:t>
                      </a:r>
                      <a:endParaRPr lang="ko-KR" altLang="en-US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1847828"/>
                  </a:ext>
                </a:extLst>
              </a:tr>
              <a:tr h="1874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 err="1">
                          <a:latin typeface="원신한 Light"/>
                          <a:ea typeface="원신한 Light"/>
                        </a:rPr>
                        <a:t>res_data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object</a:t>
                      </a:r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/>
                        <a:t>결과 데이터</a:t>
                      </a: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800"/>
                        <a:t>결과 데이터</a:t>
                      </a:r>
                      <a:endParaRPr lang="ko-KR" altLang="en-US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3789635"/>
                  </a:ext>
                </a:extLst>
              </a:tr>
              <a:tr h="1874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dirty="0" err="1"/>
                        <a:t>notice_list</a:t>
                      </a:r>
                      <a:r>
                        <a:rPr lang="en-US" altLang="ko-KR" sz="800" dirty="0"/>
                        <a:t> 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array</a:t>
                      </a:r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800" dirty="0"/>
                        <a:t>공지사항 고유 </a:t>
                      </a:r>
                      <a:r>
                        <a:rPr lang="en-US" altLang="ko-KR" sz="800" dirty="0"/>
                        <a:t>ID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공지사항 고유 </a:t>
                      </a:r>
                      <a:r>
                        <a:rPr lang="en-US" altLang="ko-KR" sz="800" dirty="0"/>
                        <a:t>ID</a:t>
                      </a:r>
                      <a:endParaRPr lang="ko-KR" altLang="en-US" dirty="0"/>
                    </a:p>
                  </a:txBody>
                  <a:tcPr anchor="ctr"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None/>
                      </a:pPr>
                      <a:endParaRPr lang="en-US" altLang="ko-KR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32761302"/>
                  </a:ext>
                </a:extLst>
              </a:tr>
              <a:tr h="1874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800"/>
                        <a:t>notice_id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string</a:t>
                      </a:r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ko-KR" sz="800" dirty="0"/>
                        <a:t>"3"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800" dirty="0"/>
                        <a:t>공지 제목</a:t>
                      </a:r>
                    </a:p>
                  </a:txBody>
                  <a:tcPr anchor="ctr"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800"/>
                        <a:t>공지 제목</a:t>
                      </a:r>
                      <a:endParaRPr lang="ko-KR" altLang="en-US"/>
                    </a:p>
                  </a:txBody>
                  <a:tcPr anchor="ctr"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None/>
                      </a:pP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79157698"/>
                  </a:ext>
                </a:extLst>
              </a:tr>
              <a:tr h="1874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800"/>
                        <a:t>notice_title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string</a:t>
                      </a:r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ko-KR" sz="800" dirty="0"/>
                        <a:t>"</a:t>
                      </a:r>
                      <a:r>
                        <a:rPr lang="ko-KR" altLang="en-US" sz="800" dirty="0"/>
                        <a:t>랭킹스타 고객센터 안내</a:t>
                      </a:r>
                      <a:r>
                        <a:rPr lang="en-US" altLang="ko-KR" sz="800" dirty="0"/>
                        <a:t>"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ko-KR" sz="800" dirty="0"/>
                        <a:t>HTML </a:t>
                      </a:r>
                      <a:r>
                        <a:rPr lang="ko-KR" altLang="en-US" sz="800" dirty="0"/>
                        <a:t>형식의 공지 내용 </a:t>
                      </a:r>
                      <a:r>
                        <a:rPr lang="en-US" altLang="ko-KR" sz="800" dirty="0"/>
                        <a:t>(</a:t>
                      </a:r>
                      <a:r>
                        <a:rPr lang="ko-KR" altLang="en-US" sz="800" dirty="0"/>
                        <a:t>이미지 포함 가능</a:t>
                      </a:r>
                      <a:r>
                        <a:rPr lang="en-US" altLang="ko-KR" sz="800" dirty="0"/>
                        <a:t>)</a:t>
                      </a:r>
                    </a:p>
                  </a:txBody>
                  <a:tcPr anchor="ctr"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/>
                        <a:t>HTML </a:t>
                      </a:r>
                      <a:r>
                        <a:rPr lang="ko-KR" altLang="en-US" sz="800"/>
                        <a:t>형식의 공지 내용 </a:t>
                      </a:r>
                      <a:r>
                        <a:rPr lang="en-US" altLang="ko-KR" sz="800"/>
                        <a:t>(</a:t>
                      </a:r>
                      <a:r>
                        <a:rPr lang="ko-KR" altLang="en-US" sz="800"/>
                        <a:t>이미지 포함 가능</a:t>
                      </a:r>
                      <a:r>
                        <a:rPr lang="en-US" altLang="ko-KR" sz="800"/>
                        <a:t>)</a:t>
                      </a:r>
                      <a:endParaRPr lang="ko-KR" altLang="en-US"/>
                    </a:p>
                  </a:txBody>
                  <a:tcPr anchor="ctr"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None/>
                      </a:pPr>
                      <a:endParaRPr lang="en-US" altLang="ko-KR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5006448"/>
                  </a:ext>
                </a:extLst>
              </a:tr>
              <a:tr h="1874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800"/>
                        <a:t>notice_description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string</a:t>
                      </a:r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800" dirty="0"/>
                        <a:t>"&lt;figure&gt;&lt;</a:t>
                      </a:r>
                      <a:r>
                        <a:rPr lang="en-US" sz="800" dirty="0" err="1"/>
                        <a:t>img</a:t>
                      </a:r>
                      <a:r>
                        <a:rPr lang="en-US" sz="800" dirty="0"/>
                        <a:t> </a:t>
                      </a:r>
                      <a:r>
                        <a:rPr lang="en-US" sz="800" dirty="0" err="1"/>
                        <a:t>src</a:t>
                      </a:r>
                      <a:r>
                        <a:rPr lang="en-US" sz="800" dirty="0"/>
                        <a:t>=...&gt;"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800" dirty="0"/>
                        <a:t>관리자</a:t>
                      </a:r>
                      <a:r>
                        <a:rPr lang="en-US" altLang="ko-KR" sz="800" dirty="0"/>
                        <a:t>(</a:t>
                      </a:r>
                      <a:r>
                        <a:rPr lang="ko-KR" altLang="en-US" sz="800" dirty="0"/>
                        <a:t>작성자</a:t>
                      </a:r>
                      <a:r>
                        <a:rPr lang="en-US" altLang="ko-KR" sz="800" dirty="0"/>
                        <a:t>) ID</a:t>
                      </a:r>
                    </a:p>
                  </a:txBody>
                  <a:tcPr anchor="ctr"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800"/>
                        <a:t>관리자</a:t>
                      </a:r>
                      <a:r>
                        <a:rPr lang="en-US" altLang="ko-KR" sz="800"/>
                        <a:t>(</a:t>
                      </a:r>
                      <a:r>
                        <a:rPr lang="ko-KR" altLang="en-US" sz="800"/>
                        <a:t>작성자</a:t>
                      </a:r>
                      <a:r>
                        <a:rPr lang="en-US" altLang="ko-KR" sz="800"/>
                        <a:t>) ID</a:t>
                      </a:r>
                      <a:endParaRPr lang="ko-KR" altLang="en-US"/>
                    </a:p>
                  </a:txBody>
                  <a:tcPr anchor="ctr"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None/>
                      </a:pPr>
                      <a:endParaRPr lang="en-US" altLang="ko-KR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23803579"/>
                  </a:ext>
                </a:extLst>
              </a:tr>
              <a:tr h="1874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800"/>
                        <a:t>sender_id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string</a:t>
                      </a:r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ko-KR" sz="800" dirty="0"/>
                        <a:t>"1"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800" dirty="0"/>
                        <a:t>공지 작성일</a:t>
                      </a:r>
                    </a:p>
                  </a:txBody>
                  <a:tcPr anchor="ctr"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800"/>
                        <a:t>공지 작성일</a:t>
                      </a:r>
                      <a:endParaRPr lang="ko-KR" altLang="en-US"/>
                    </a:p>
                  </a:txBody>
                  <a:tcPr anchor="ctr"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None/>
                      </a:pP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055657"/>
                  </a:ext>
                </a:extLst>
              </a:tr>
              <a:tr h="1874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800"/>
                        <a:t>notice_date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string</a:t>
                      </a:r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ko-KR" sz="800" dirty="0"/>
                        <a:t>"2023-04-13 13:12:50"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800" dirty="0"/>
                        <a:t>공지를 </a:t>
                      </a:r>
                      <a:r>
                        <a:rPr lang="ko-KR" altLang="en-US" sz="800" dirty="0" err="1"/>
                        <a:t>웹뷰로</a:t>
                      </a:r>
                      <a:r>
                        <a:rPr lang="ko-KR" altLang="en-US" sz="800" dirty="0"/>
                        <a:t> 열 수 있는 </a:t>
                      </a:r>
                      <a:r>
                        <a:rPr lang="en-US" altLang="ko-KR" sz="800" dirty="0"/>
                        <a:t>URL</a:t>
                      </a:r>
                    </a:p>
                  </a:txBody>
                  <a:tcPr anchor="ctr"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800"/>
                        <a:t>공지를 웹뷰로 열 수 있는 </a:t>
                      </a:r>
                      <a:r>
                        <a:rPr lang="en-US" altLang="ko-KR" sz="800"/>
                        <a:t>URL</a:t>
                      </a:r>
                      <a:endParaRPr lang="ko-KR" altLang="en-US"/>
                    </a:p>
                  </a:txBody>
                  <a:tcPr anchor="ctr"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None/>
                      </a:pPr>
                      <a:endParaRPr lang="en-US" altLang="ko-KR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47308169"/>
                  </a:ext>
                </a:extLst>
              </a:tr>
              <a:tr h="1874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800" dirty="0" err="1"/>
                        <a:t>web_view_url</a:t>
                      </a:r>
                      <a:endParaRPr lang="en-US" sz="800" dirty="0"/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string</a:t>
                      </a:r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800" dirty="0"/>
                        <a:t>"http://localhost:3003/</a:t>
                      </a:r>
                      <a:r>
                        <a:rPr lang="en-US" sz="800" dirty="0" err="1"/>
                        <a:t>api</a:t>
                      </a:r>
                      <a:r>
                        <a:rPr lang="en-US" sz="800" dirty="0"/>
                        <a:t>/</a:t>
                      </a:r>
                      <a:r>
                        <a:rPr lang="en-US" sz="800" dirty="0" err="1"/>
                        <a:t>getNoticeWebView?notice_id</a:t>
                      </a:r>
                      <a:r>
                        <a:rPr lang="en-US" sz="800" dirty="0"/>
                        <a:t>=3"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800" dirty="0"/>
                        <a:t>공지사항 고유 </a:t>
                      </a:r>
                      <a:r>
                        <a:rPr lang="en-US" altLang="ko-KR" sz="800" dirty="0"/>
                        <a:t>ID</a:t>
                      </a:r>
                    </a:p>
                  </a:txBody>
                  <a:tcPr anchor="ctr"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공지사항 고유 </a:t>
                      </a:r>
                      <a:r>
                        <a:rPr lang="en-US" altLang="ko-KR" sz="800" dirty="0"/>
                        <a:t>ID</a:t>
                      </a:r>
                      <a:endParaRPr lang="ko-KR" altLang="en-US" dirty="0"/>
                    </a:p>
                  </a:txBody>
                  <a:tcPr anchor="ctr"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None/>
                      </a:pPr>
                      <a:endParaRPr lang="en-US" altLang="ko-KR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1271823"/>
                  </a:ext>
                </a:extLst>
              </a:tr>
              <a:tr h="1465051">
                <a:tc gridSpan="6">
                  <a:txBody>
                    <a:bodyPr/>
                    <a:lstStyle/>
                    <a:p>
                      <a:r>
                        <a:rPr lang="en-US" altLang="ko-KR" sz="800" u="none" dirty="0"/>
                        <a:t>[sample </a:t>
                      </a:r>
                      <a:r>
                        <a:rPr lang="en-US" altLang="ko-KR" sz="800" u="none" dirty="0" err="1"/>
                        <a:t>json</a:t>
                      </a:r>
                      <a:r>
                        <a:rPr lang="en-US" altLang="ko-KR" sz="800" u="none" dirty="0"/>
                        <a:t>]</a:t>
                      </a:r>
                    </a:p>
                    <a:p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"</a:t>
                      </a:r>
                      <a:r>
                        <a:rPr lang="en-US" altLang="ko-KR" sz="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res_code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": 1,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"</a:t>
                      </a:r>
                      <a:r>
                        <a:rPr lang="en-US" altLang="ko-KR" sz="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res_message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": "</a:t>
                      </a:r>
                      <a:r>
                        <a:rPr lang="ko-KR" altLang="en-US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알림 목록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",</a:t>
                      </a:r>
                    </a:p>
                    <a:p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"</a:t>
                      </a:r>
                      <a:r>
                        <a:rPr lang="en-US" altLang="ko-KR" sz="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res_data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": {</a:t>
                      </a:r>
                    </a:p>
                    <a:p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    </a:t>
                      </a:r>
                      <a:r>
                        <a:rPr lang="en-US" altLang="ko-KR" sz="800" dirty="0"/>
                        <a:t>"</a:t>
                      </a:r>
                      <a:r>
                        <a:rPr lang="en-US" altLang="ko-KR" sz="800" dirty="0" err="1"/>
                        <a:t>notification_list</a:t>
                      </a:r>
                      <a:r>
                        <a:rPr lang="en-US" altLang="ko-KR" sz="800" dirty="0"/>
                        <a:t>": [ </a:t>
                      </a:r>
                    </a:p>
                    <a:p>
                      <a:r>
                        <a:rPr lang="en-US" altLang="ko-KR" sz="800" dirty="0"/>
                        <a:t>            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        "</a:t>
                      </a:r>
                      <a:r>
                        <a:rPr lang="en-US" altLang="ko-KR" sz="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notice_id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": "3",</a:t>
                      </a:r>
                    </a:p>
                    <a:p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        "</a:t>
                      </a:r>
                      <a:r>
                        <a:rPr lang="en-US" altLang="ko-KR" sz="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notice_title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": "</a:t>
                      </a:r>
                      <a:r>
                        <a:rPr lang="ko-KR" altLang="en-US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랭킹스타 고객센터 안내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",</a:t>
                      </a:r>
                    </a:p>
                    <a:p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        "</a:t>
                      </a:r>
                      <a:r>
                        <a:rPr lang="en-US" altLang="ko-KR" sz="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notice_description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": "&lt;figure&gt;&lt;</a:t>
                      </a:r>
                      <a:r>
                        <a:rPr lang="en-US" altLang="ko-KR" sz="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img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src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=\"https://ranking-star.com/assets/</a:t>
                      </a:r>
                      <a:r>
                        <a:rPr lang="en-US" altLang="ko-KR" sz="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contest_banner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/desc_1590076157.png\" data-                        image=\"desc_1590076157.png\"&gt;&lt;/figure&gt;",</a:t>
                      </a:r>
                    </a:p>
                    <a:p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        "</a:t>
                      </a:r>
                      <a:r>
                        <a:rPr lang="en-US" altLang="ko-KR" sz="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sender_id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": "1",</a:t>
                      </a:r>
                    </a:p>
                    <a:p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        "</a:t>
                      </a:r>
                      <a:r>
                        <a:rPr lang="en-US" altLang="ko-KR" sz="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notice_date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": "2023-04-13 13:12:50",</a:t>
                      </a:r>
                    </a:p>
                    <a:p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        "</a:t>
                      </a:r>
                      <a:r>
                        <a:rPr lang="en-US" altLang="ko-KR" sz="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web_view_url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": "http://localhost:3003/</a:t>
                      </a:r>
                      <a:r>
                        <a:rPr lang="en-US" altLang="ko-KR" sz="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api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altLang="ko-KR" sz="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getNoticeWebView?notice_id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=3"</a:t>
                      </a:r>
                    </a:p>
                    <a:p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    }</a:t>
                      </a:r>
                    </a:p>
                    <a:p>
                      <a:r>
                        <a:rPr lang="en-US" altLang="ko-KR" sz="800" dirty="0"/>
                        <a:t>          ]</a:t>
                      </a:r>
                      <a:endParaRPr lang="en-US" altLang="ko-KR" sz="800" b="0" u="non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800" b="0" u="non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</a:t>
                      </a:r>
                      <a:r>
                        <a:rPr lang="en-US" altLang="ko-KR" sz="800" u="none" dirty="0"/>
                        <a:t>}</a:t>
                      </a:r>
                    </a:p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/>
                        <a:t>}</a:t>
                      </a:r>
                    </a:p>
                  </a:txBody>
                  <a:tcPr marL="45356" marR="45356" marT="36275" marB="362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658756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81CC0863-0F92-9AE0-A3F5-051DCD5F2B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5436984"/>
              </p:ext>
            </p:extLst>
          </p:nvPr>
        </p:nvGraphicFramePr>
        <p:xfrm>
          <a:off x="2054056" y="50685"/>
          <a:ext cx="7146311" cy="3665973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2988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14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0981">
                  <a:extLst>
                    <a:ext uri="{9D8B030D-6E8A-4147-A177-3AD203B41FA5}">
                      <a16:colId xmlns:a16="http://schemas.microsoft.com/office/drawing/2014/main" val="2940779387"/>
                    </a:ext>
                  </a:extLst>
                </a:gridCol>
                <a:gridCol w="1068352">
                  <a:extLst>
                    <a:ext uri="{9D8B030D-6E8A-4147-A177-3AD203B41FA5}">
                      <a16:colId xmlns:a16="http://schemas.microsoft.com/office/drawing/2014/main" val="1613113832"/>
                    </a:ext>
                  </a:extLst>
                </a:gridCol>
                <a:gridCol w="1958348">
                  <a:extLst>
                    <a:ext uri="{9D8B030D-6E8A-4147-A177-3AD203B41FA5}">
                      <a16:colId xmlns:a16="http://schemas.microsoft.com/office/drawing/2014/main" val="760462070"/>
                    </a:ext>
                  </a:extLst>
                </a:gridCol>
                <a:gridCol w="1958348">
                  <a:extLst>
                    <a:ext uri="{9D8B030D-6E8A-4147-A177-3AD203B41FA5}">
                      <a16:colId xmlns:a16="http://schemas.microsoft.com/office/drawing/2014/main" val="807737824"/>
                    </a:ext>
                  </a:extLst>
                </a:gridCol>
              </a:tblGrid>
              <a:tr h="1874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800" b="1" i="0" u="none" dirty="0">
                          <a:solidFill>
                            <a:srgbClr val="000000"/>
                          </a:solidFill>
                          <a:latin typeface="원신한 Light"/>
                          <a:ea typeface="원신한 Light"/>
                          <a:cs typeface="Arial"/>
                          <a:sym typeface="Arial"/>
                        </a:rPr>
                        <a:t>메서드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AF6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dirty="0" err="1"/>
                        <a:t>deleteGallaryItem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80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lang="ko-KR" altLang="en-US" sz="800" b="1" u="none" dirty="0">
                          <a:latin typeface="원신한 Light"/>
                          <a:ea typeface="원신한 Light"/>
                        </a:rPr>
                        <a:t>기능</a:t>
                      </a:r>
                      <a:endParaRPr lang="ko-KR" altLang="ko-KR" sz="800" b="1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AF6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800" dirty="0"/>
                        <a:t>갤러리 삭제</a:t>
                      </a:r>
                      <a:endParaRPr lang="en-US" alt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7404358"/>
                  </a:ext>
                </a:extLst>
              </a:tr>
              <a:tr h="1874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b="1" u="none" dirty="0" err="1">
                          <a:latin typeface="원신한 Light"/>
                          <a:ea typeface="원신한 Light"/>
                        </a:rPr>
                        <a:t>url</a:t>
                      </a:r>
                      <a:endParaRPr lang="ko-KR" sz="800" b="1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rgbClr val="DDEAF6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https:// …. </a:t>
                      </a:r>
                      <a:r>
                        <a:rPr lang="en-US" altLang="ko-KR" sz="800" dirty="0"/>
                        <a:t>/</a:t>
                      </a:r>
                      <a:r>
                        <a:rPr lang="en-US" altLang="ko-KR" sz="800" dirty="0" err="1"/>
                        <a:t>api</a:t>
                      </a:r>
                      <a:r>
                        <a:rPr lang="en-US" altLang="ko-KR" sz="800" dirty="0"/>
                        <a:t>/</a:t>
                      </a:r>
                      <a:r>
                        <a:rPr lang="en-US" altLang="ko-KR" sz="800" dirty="0" err="1"/>
                        <a:t>getNotification</a:t>
                      </a:r>
                      <a:r>
                        <a:rPr lang="en-US" altLang="ko-KR" sz="800" dirty="0"/>
                        <a:t> 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740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lang="en-US" altLang="ko-KR" sz="800" b="1" u="none" dirty="0">
                          <a:latin typeface="원신한 Light"/>
                          <a:ea typeface="원신한 Light"/>
                        </a:rPr>
                        <a:t>Parameters</a:t>
                      </a:r>
                      <a:endParaRPr lang="ko-KR" sz="800" b="1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AF6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Key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type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Type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 err="1">
                          <a:latin typeface="원신한 Light"/>
                          <a:ea typeface="원신한 Light"/>
                        </a:rPr>
                        <a:t>Desc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sample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9917101"/>
                  </a:ext>
                </a:extLst>
              </a:tr>
              <a:tr h="187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dirty="0" err="1"/>
                        <a:t>media_id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String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string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ko-KR" altLang="en-US" sz="800" dirty="0"/>
                        <a:t>미디어 </a:t>
                      </a:r>
                      <a:r>
                        <a:rPr lang="en-US" sz="800" dirty="0"/>
                        <a:t>ID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123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2509625"/>
                  </a:ext>
                </a:extLst>
              </a:tr>
              <a:tr h="187400">
                <a:tc gridSpan="6"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b="1" i="0" u="none" dirty="0">
                          <a:solidFill>
                            <a:srgbClr val="000000"/>
                          </a:solidFill>
                          <a:latin typeface="원신한 Light"/>
                          <a:ea typeface="원신한 Light"/>
                          <a:cs typeface="Arial"/>
                          <a:sym typeface="Arial"/>
                        </a:rPr>
                        <a:t>Response Data (</a:t>
                      </a:r>
                      <a:r>
                        <a:rPr lang="en-US" altLang="ko-KR" sz="800" b="1" i="0" u="none" dirty="0" err="1">
                          <a:solidFill>
                            <a:srgbClr val="000000"/>
                          </a:solidFill>
                          <a:latin typeface="원신한 Light"/>
                          <a:ea typeface="원신한 Light"/>
                          <a:cs typeface="Arial"/>
                          <a:sym typeface="Arial"/>
                        </a:rPr>
                        <a:t>Json</a:t>
                      </a:r>
                      <a:r>
                        <a:rPr lang="en-US" altLang="ko-KR" sz="800" b="1" i="0" u="none" dirty="0">
                          <a:solidFill>
                            <a:srgbClr val="000000"/>
                          </a:solidFill>
                          <a:latin typeface="원신한 Light"/>
                          <a:ea typeface="원신한 Light"/>
                          <a:cs typeface="Arial"/>
                          <a:sym typeface="Arial"/>
                        </a:rPr>
                        <a:t>)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rgbClr val="DDEAF6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74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key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r>
                        <a:rPr lang="en-US" altLang="ko-KR" sz="800" u="none">
                          <a:latin typeface="원신한 Light"/>
                          <a:ea typeface="원신한 Light"/>
                        </a:rPr>
                        <a:t>type</a:t>
                      </a:r>
                      <a:endParaRPr lang="ko-KR" sz="80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u="none">
                          <a:latin typeface="원신한 Light"/>
                          <a:ea typeface="원신한 Light"/>
                        </a:rPr>
                        <a:t>value</a:t>
                      </a:r>
                      <a:endParaRPr lang="ko-KR" altLang="en-US" sz="80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description</a:t>
                      </a:r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74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 err="1">
                          <a:latin typeface="원신한 Light"/>
                          <a:ea typeface="원신한 Light"/>
                        </a:rPr>
                        <a:t>res_code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u="none">
                          <a:latin typeface="원신한 Light"/>
                          <a:ea typeface="원신한 Light"/>
                        </a:rPr>
                        <a:t>string</a:t>
                      </a:r>
                      <a:endParaRPr lang="ko-KR" altLang="en-US" sz="80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0 /1</a:t>
                      </a:r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"1": </a:t>
                      </a:r>
                      <a:r>
                        <a:rPr lang="ko-KR" altLang="en-US" sz="800" dirty="0"/>
                        <a:t>성공</a:t>
                      </a:r>
                      <a:r>
                        <a:rPr lang="en-US" altLang="ko-KR" sz="800" dirty="0"/>
                        <a:t>, "0": </a:t>
                      </a:r>
                      <a:r>
                        <a:rPr lang="ko-KR" altLang="en-US" sz="800" dirty="0"/>
                        <a:t>실패</a:t>
                      </a: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6694696"/>
                  </a:ext>
                </a:extLst>
              </a:tr>
              <a:tr h="1874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 err="1">
                          <a:latin typeface="원신한 Light"/>
                          <a:ea typeface="원신한 Light"/>
                        </a:rPr>
                        <a:t>res_message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string</a:t>
                      </a:r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메시지</a:t>
                      </a: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결과 메시지 </a:t>
                      </a:r>
                      <a:r>
                        <a:rPr lang="en-US" altLang="ko-KR" sz="800" dirty="0"/>
                        <a:t>(</a:t>
                      </a:r>
                      <a:r>
                        <a:rPr lang="ko-KR" altLang="en-US" sz="800" dirty="0"/>
                        <a:t>성공</a:t>
                      </a:r>
                      <a:r>
                        <a:rPr lang="en-US" altLang="ko-KR" sz="800" dirty="0"/>
                        <a:t>, </a:t>
                      </a:r>
                      <a:r>
                        <a:rPr lang="ko-KR" altLang="en-US" sz="800" dirty="0"/>
                        <a:t>실패</a:t>
                      </a:r>
                      <a:r>
                        <a:rPr lang="en-US" altLang="ko-KR" sz="800" dirty="0"/>
                        <a:t>, </a:t>
                      </a:r>
                      <a:r>
                        <a:rPr lang="ko-KR" altLang="en-US" sz="800" dirty="0"/>
                        <a:t>파라미터 오류</a:t>
                      </a:r>
                      <a:r>
                        <a:rPr lang="en-US" altLang="ko-KR" sz="800" dirty="0"/>
                        <a:t>)</a:t>
                      </a:r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1847828"/>
                  </a:ext>
                </a:extLst>
              </a:tr>
              <a:tr h="1874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 err="1">
                          <a:latin typeface="원신한 Light"/>
                          <a:ea typeface="원신한 Light"/>
                        </a:rPr>
                        <a:t>res_data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object</a:t>
                      </a:r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/>
                        <a:t>결과 데이터</a:t>
                      </a: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3789635"/>
                  </a:ext>
                </a:extLst>
              </a:tr>
              <a:tr h="1465051">
                <a:tc gridSpan="6">
                  <a:txBody>
                    <a:bodyPr/>
                    <a:lstStyle/>
                    <a:p>
                      <a:r>
                        <a:rPr lang="en-US" altLang="ko-KR" sz="800" u="none" dirty="0"/>
                        <a:t>[sample </a:t>
                      </a:r>
                      <a:r>
                        <a:rPr lang="en-US" altLang="ko-KR" sz="800" u="none" dirty="0" err="1"/>
                        <a:t>json</a:t>
                      </a:r>
                      <a:r>
                        <a:rPr lang="en-US" altLang="ko-KR" sz="800" u="none" dirty="0"/>
                        <a:t>]</a:t>
                      </a:r>
                    </a:p>
                    <a:p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 </a:t>
                      </a:r>
                    </a:p>
                    <a:p>
                      <a:r>
                        <a:rPr lang="en-US" altLang="ko-KR" sz="800" b="0" u="non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"</a:t>
                      </a:r>
                      <a:r>
                        <a:rPr lang="en-US" altLang="ko-KR" sz="800" b="0" u="non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res_code</a:t>
                      </a:r>
                      <a:r>
                        <a:rPr lang="en-US" altLang="ko-KR" sz="800" b="0" u="non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": 1,</a:t>
                      </a:r>
                    </a:p>
                    <a:p>
                      <a:r>
                        <a:rPr lang="en-US" altLang="ko-KR" sz="800" b="0" u="non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"</a:t>
                      </a:r>
                      <a:r>
                        <a:rPr lang="en-US" altLang="ko-KR" sz="800" b="0" u="non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res_message</a:t>
                      </a:r>
                      <a:r>
                        <a:rPr lang="en-US" altLang="ko-KR" sz="800" b="0" u="non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": "</a:t>
                      </a:r>
                      <a:r>
                        <a:rPr lang="ko-KR" altLang="en-US" sz="800" b="0" u="non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갤러리 항목이 삭제되었습니다</a:t>
                      </a:r>
                      <a:r>
                        <a:rPr lang="en-US" altLang="ko-KR" sz="800" b="0" u="non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.",</a:t>
                      </a:r>
                    </a:p>
                    <a:p>
                      <a:r>
                        <a:rPr lang="en-US" altLang="ko-KR" sz="800" b="0" u="non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"</a:t>
                      </a:r>
                      <a:r>
                        <a:rPr lang="en-US" altLang="ko-KR" sz="800" b="0" u="non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res_data</a:t>
                      </a:r>
                      <a:r>
                        <a:rPr lang="en-US" altLang="ko-KR" sz="800" b="0" u="non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": {}</a:t>
                      </a:r>
                    </a:p>
                    <a:p>
                      <a:r>
                        <a:rPr lang="en-US" altLang="ko-KR" sz="800" u="none" dirty="0"/>
                        <a:t>}</a:t>
                      </a:r>
                    </a:p>
                  </a:txBody>
                  <a:tcPr marL="45356" marR="45356" marT="36275" marB="362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822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546EB662-1BB5-09BC-BCDB-465C4CF55E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7825305"/>
              </p:ext>
            </p:extLst>
          </p:nvPr>
        </p:nvGraphicFramePr>
        <p:xfrm>
          <a:off x="2054056" y="31229"/>
          <a:ext cx="7146311" cy="6828308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2988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14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39333">
                  <a:extLst>
                    <a:ext uri="{9D8B030D-6E8A-4147-A177-3AD203B41FA5}">
                      <a16:colId xmlns:a16="http://schemas.microsoft.com/office/drawing/2014/main" val="2940779387"/>
                    </a:ext>
                  </a:extLst>
                </a:gridCol>
                <a:gridCol w="1958348">
                  <a:extLst>
                    <a:ext uri="{9D8B030D-6E8A-4147-A177-3AD203B41FA5}">
                      <a16:colId xmlns:a16="http://schemas.microsoft.com/office/drawing/2014/main" val="760462070"/>
                    </a:ext>
                  </a:extLst>
                </a:gridCol>
                <a:gridCol w="1958348">
                  <a:extLst>
                    <a:ext uri="{9D8B030D-6E8A-4147-A177-3AD203B41FA5}">
                      <a16:colId xmlns:a16="http://schemas.microsoft.com/office/drawing/2014/main" val="807737824"/>
                    </a:ext>
                  </a:extLst>
                </a:gridCol>
              </a:tblGrid>
              <a:tr h="203631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800" b="1" i="0" u="none" dirty="0">
                          <a:solidFill>
                            <a:srgbClr val="000000"/>
                          </a:solidFill>
                          <a:latin typeface="원신한 Light"/>
                          <a:ea typeface="원신한 Light"/>
                          <a:cs typeface="Arial"/>
                          <a:sym typeface="Arial"/>
                        </a:rPr>
                        <a:t>메서드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AF6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dirty="0" err="1"/>
                        <a:t>verifySocialMediaLogin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214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lang="ko-KR" altLang="en-US" sz="800" b="1" u="none" dirty="0">
                          <a:latin typeface="원신한 Light"/>
                          <a:ea typeface="원신한 Light"/>
                        </a:rPr>
                        <a:t>기능</a:t>
                      </a:r>
                      <a:endParaRPr lang="ko-KR" altLang="ko-KR" sz="800" b="1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AF6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800" dirty="0"/>
                        <a:t>소셜 로그인 사용자 확인 및 자동 회원 등록 유도</a:t>
                      </a:r>
                      <a:endParaRPr lang="en-US" alt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7404358"/>
                  </a:ext>
                </a:extLst>
              </a:tr>
              <a:tr h="203631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b="1" u="none" dirty="0" err="1">
                          <a:latin typeface="원신한 Light"/>
                          <a:ea typeface="원신한 Light"/>
                        </a:rPr>
                        <a:t>url</a:t>
                      </a:r>
                      <a:endParaRPr lang="ko-KR" sz="800" b="1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rgbClr val="DDEAF6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https:// …. </a:t>
                      </a:r>
                      <a:r>
                        <a:rPr lang="en-US" altLang="ko-KR" sz="800" dirty="0"/>
                        <a:t>/</a:t>
                      </a:r>
                      <a:r>
                        <a:rPr lang="en-US" altLang="ko-KR" sz="800" dirty="0" err="1"/>
                        <a:t>api</a:t>
                      </a:r>
                      <a:r>
                        <a:rPr lang="en-US" altLang="ko-KR" sz="800" dirty="0"/>
                        <a:t>/</a:t>
                      </a:r>
                      <a:r>
                        <a:rPr lang="en-US" altLang="ko-KR" sz="800" dirty="0" err="1"/>
                        <a:t>verifySocialMediaLogin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3631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lang="en-US" altLang="ko-KR" sz="800" b="1" u="none" dirty="0">
                          <a:latin typeface="원신한 Light"/>
                          <a:ea typeface="원신한 Light"/>
                        </a:rPr>
                        <a:t>Parameters</a:t>
                      </a:r>
                      <a:endParaRPr lang="ko-KR" sz="800" b="1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Key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type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 err="1">
                          <a:latin typeface="원신한 Light"/>
                          <a:ea typeface="원신한 Light"/>
                        </a:rPr>
                        <a:t>Desc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sample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9917101"/>
                  </a:ext>
                </a:extLst>
              </a:tr>
              <a:tr h="20363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dirty="0" err="1"/>
                        <a:t>social_id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string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800" u="none" dirty="0">
                          <a:latin typeface="원신한 Light"/>
                          <a:ea typeface="원신한 Light"/>
                        </a:rPr>
                        <a:t>이메일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S1234@gmail.com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2509625"/>
                  </a:ext>
                </a:extLst>
              </a:tr>
              <a:tr h="33129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dirty="0" err="1"/>
                        <a:t>login_type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string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800" u="none" dirty="0">
                          <a:latin typeface="원신한 Light"/>
                          <a:ea typeface="원신한 Light"/>
                        </a:rPr>
                        <a:t>로그인 유형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'auth','google','</a:t>
                      </a:r>
                      <a:r>
                        <a:rPr lang="en-US" altLang="ko-KR" sz="800" u="none" dirty="0" err="1">
                          <a:latin typeface="원신한 Light"/>
                          <a:ea typeface="원신한 Light"/>
                        </a:rPr>
                        <a:t>facebook</a:t>
                      </a: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','</a:t>
                      </a:r>
                      <a:r>
                        <a:rPr lang="en-US" altLang="ko-KR" sz="800" u="none" dirty="0" err="1">
                          <a:latin typeface="원신한 Light"/>
                          <a:ea typeface="원신한 Light"/>
                        </a:rPr>
                        <a:t>kakao</a:t>
                      </a: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’,</a:t>
                      </a:r>
                    </a:p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'</a:t>
                      </a:r>
                      <a:r>
                        <a:rPr lang="en-US" altLang="ko-KR" sz="800" u="none" dirty="0" err="1">
                          <a:latin typeface="원신한 Light"/>
                          <a:ea typeface="원신한 Light"/>
                        </a:rPr>
                        <a:t>naver</a:t>
                      </a: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','apple'</a:t>
                      </a:r>
                      <a:endParaRPr lang="ko-KR" alt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3497633"/>
                  </a:ext>
                </a:extLst>
              </a:tr>
              <a:tr h="203631">
                <a:tc gridSpan="5"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b="1" i="0" u="none" dirty="0">
                          <a:solidFill>
                            <a:srgbClr val="000000"/>
                          </a:solidFill>
                          <a:latin typeface="원신한 Light"/>
                          <a:ea typeface="원신한 Light"/>
                          <a:cs typeface="Arial"/>
                          <a:sym typeface="Arial"/>
                        </a:rPr>
                        <a:t>Response Data (</a:t>
                      </a:r>
                      <a:r>
                        <a:rPr lang="en-US" altLang="ko-KR" sz="800" b="1" i="0" u="none" dirty="0" err="1">
                          <a:solidFill>
                            <a:srgbClr val="000000"/>
                          </a:solidFill>
                          <a:latin typeface="원신한 Light"/>
                          <a:ea typeface="원신한 Light"/>
                          <a:cs typeface="Arial"/>
                          <a:sym typeface="Arial"/>
                        </a:rPr>
                        <a:t>Json</a:t>
                      </a:r>
                      <a:r>
                        <a:rPr lang="en-US" altLang="ko-KR" sz="800" b="1" i="0" u="none" dirty="0">
                          <a:solidFill>
                            <a:srgbClr val="000000"/>
                          </a:solidFill>
                          <a:latin typeface="원신한 Light"/>
                          <a:ea typeface="원신한 Light"/>
                          <a:cs typeface="Arial"/>
                          <a:sym typeface="Arial"/>
                        </a:rPr>
                        <a:t>)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rgbClr val="DDEAF6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3631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key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r>
                        <a:rPr lang="en-US" altLang="ko-KR" sz="800" u="none">
                          <a:latin typeface="원신한 Light"/>
                          <a:ea typeface="원신한 Light"/>
                        </a:rPr>
                        <a:t>type</a:t>
                      </a:r>
                      <a:endParaRPr lang="ko-KR" sz="80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u="none">
                          <a:latin typeface="원신한 Light"/>
                          <a:ea typeface="원신한 Light"/>
                        </a:rPr>
                        <a:t>value</a:t>
                      </a:r>
                      <a:endParaRPr lang="ko-KR" altLang="en-US" sz="80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description</a:t>
                      </a:r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3631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 err="1">
                          <a:latin typeface="원신한 Light"/>
                          <a:ea typeface="원신한 Light"/>
                        </a:rPr>
                        <a:t>res_code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u="none">
                          <a:latin typeface="원신한 Light"/>
                          <a:ea typeface="원신한 Light"/>
                        </a:rPr>
                        <a:t>string</a:t>
                      </a:r>
                      <a:endParaRPr lang="ko-KR" altLang="en-US" sz="80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0 /1</a:t>
                      </a:r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값이 </a:t>
                      </a:r>
                      <a:r>
                        <a:rPr lang="en-US" altLang="ko-KR" sz="800" dirty="0"/>
                        <a:t>0</a:t>
                      </a:r>
                      <a:r>
                        <a:rPr lang="ko-KR" altLang="en-US" sz="800" dirty="0"/>
                        <a:t>인 경우 실패</a:t>
                      </a:r>
                      <a:r>
                        <a:rPr lang="en-US" altLang="ko-KR" sz="800" dirty="0"/>
                        <a:t>, 1</a:t>
                      </a:r>
                      <a:r>
                        <a:rPr lang="ko-KR" altLang="en-US" sz="800" dirty="0"/>
                        <a:t>인 경우 성공</a:t>
                      </a: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6694696"/>
                  </a:ext>
                </a:extLst>
              </a:tr>
              <a:tr h="203631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 err="1">
                          <a:latin typeface="원신한 Light"/>
                          <a:ea typeface="원신한 Light"/>
                        </a:rPr>
                        <a:t>res_message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u="none">
                          <a:latin typeface="원신한 Light"/>
                          <a:ea typeface="원신한 Light"/>
                        </a:rPr>
                        <a:t>string</a:t>
                      </a:r>
                      <a:endParaRPr lang="ko-KR" altLang="en-US" sz="80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1847828"/>
                  </a:ext>
                </a:extLst>
              </a:tr>
              <a:tr h="203631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 err="1">
                          <a:latin typeface="원신한 Light"/>
                          <a:ea typeface="원신한 Light"/>
                        </a:rPr>
                        <a:t>res_data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object</a:t>
                      </a:r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결과 데이터</a:t>
                      </a: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3789635"/>
                  </a:ext>
                </a:extLst>
              </a:tr>
              <a:tr h="203631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 err="1">
                          <a:latin typeface="원신한 Light"/>
                          <a:ea typeface="원신한 Light"/>
                        </a:rPr>
                        <a:t>profile_details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object</a:t>
                      </a:r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상세 프로필</a:t>
                      </a: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3128545"/>
                  </a:ext>
                </a:extLst>
              </a:tr>
              <a:tr h="203631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 err="1">
                          <a:latin typeface="원신한 Light"/>
                          <a:ea typeface="원신한 Light"/>
                        </a:rPr>
                        <a:t>user_id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string</a:t>
                      </a:r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사용자 </a:t>
                      </a:r>
                      <a:r>
                        <a:rPr lang="en-US" altLang="ko-KR" sz="800" dirty="0"/>
                        <a:t>ID</a:t>
                      </a:r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0258543"/>
                  </a:ext>
                </a:extLst>
              </a:tr>
              <a:tr h="203631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email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string</a:t>
                      </a:r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이메일</a:t>
                      </a: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3913233"/>
                  </a:ext>
                </a:extLst>
              </a:tr>
              <a:tr h="203631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mobile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string</a:t>
                      </a:r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ko-KR" altLang="en-US" sz="800" dirty="0"/>
                        <a:t>전화번호</a:t>
                      </a:r>
                      <a:endParaRPr lang="en-US" altLang="ko-KR" sz="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2843982"/>
                  </a:ext>
                </a:extLst>
              </a:tr>
              <a:tr h="203631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 err="1">
                          <a:latin typeface="원신한 Light"/>
                          <a:ea typeface="원신한 Light"/>
                        </a:rPr>
                        <a:t>user_type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string</a:t>
                      </a:r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사용자 유형</a:t>
                      </a: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5842500"/>
                  </a:ext>
                </a:extLst>
              </a:tr>
              <a:tr h="203631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 err="1">
                          <a:latin typeface="원신한 Light"/>
                          <a:ea typeface="원신한 Light"/>
                        </a:rPr>
                        <a:t>is_autologin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string</a:t>
                      </a:r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0/1</a:t>
                      </a:r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자동 로그인 여부</a:t>
                      </a:r>
                      <a:r>
                        <a:rPr lang="en-US" altLang="ko-KR" sz="800" dirty="0"/>
                        <a:t>(</a:t>
                      </a:r>
                      <a:r>
                        <a:rPr lang="ko-KR" altLang="en-US" sz="800" dirty="0"/>
                        <a:t>값이 </a:t>
                      </a:r>
                      <a:r>
                        <a:rPr lang="en-US" altLang="ko-KR" sz="800" dirty="0"/>
                        <a:t>1</a:t>
                      </a:r>
                      <a:r>
                        <a:rPr lang="ko-KR" altLang="en-US" sz="800" dirty="0"/>
                        <a:t>인 경우 자동로그인</a:t>
                      </a:r>
                      <a:r>
                        <a:rPr lang="en-US" altLang="ko-KR" sz="800" dirty="0"/>
                        <a:t>)</a:t>
                      </a:r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1346231"/>
                  </a:ext>
                </a:extLst>
              </a:tr>
              <a:tr h="203631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 err="1">
                          <a:latin typeface="원신한 Light"/>
                          <a:ea typeface="원신한 Light"/>
                        </a:rPr>
                        <a:t>social_id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string</a:t>
                      </a:r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SNS ID</a:t>
                      </a:r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2311660"/>
                  </a:ext>
                </a:extLst>
              </a:tr>
              <a:tr h="203631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 err="1">
                          <a:latin typeface="원신한 Light"/>
                          <a:ea typeface="원신한 Light"/>
                        </a:rPr>
                        <a:t>login_type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string</a:t>
                      </a:r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로그인 유형</a:t>
                      </a: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1719159"/>
                  </a:ext>
                </a:extLst>
              </a:tr>
              <a:tr h="203631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name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string</a:t>
                      </a:r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이름</a:t>
                      </a: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4204206"/>
                  </a:ext>
                </a:extLst>
              </a:tr>
              <a:tr h="203631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 err="1">
                          <a:latin typeface="원신한 Light"/>
                          <a:ea typeface="원신한 Light"/>
                        </a:rPr>
                        <a:t>nick_name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string</a:t>
                      </a:r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닉네임</a:t>
                      </a: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8543441"/>
                  </a:ext>
                </a:extLst>
              </a:tr>
              <a:tr h="203631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 err="1">
                          <a:latin typeface="원신한 Light"/>
                          <a:ea typeface="원신한 Light"/>
                        </a:rPr>
                        <a:t>main_image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string</a:t>
                      </a:r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/>
                        <a:t>메인이미지</a:t>
                      </a:r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9153419"/>
                  </a:ext>
                </a:extLst>
              </a:tr>
              <a:tr h="218331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dirty="0" err="1"/>
                        <a:t>remaining_star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string</a:t>
                      </a:r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현재 남은 별 개수</a:t>
                      </a: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5839760"/>
                  </a:ext>
                </a:extLst>
              </a:tr>
              <a:tr h="218331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dirty="0" err="1"/>
                        <a:t>is_mobile_valid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string</a:t>
                      </a:r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Apple </a:t>
                      </a:r>
                      <a:r>
                        <a:rPr lang="ko-KR" altLang="en-US" sz="800" dirty="0"/>
                        <a:t>로그인 시 번호 유효성 </a:t>
                      </a:r>
                      <a:r>
                        <a:rPr lang="en-US" altLang="ko-KR" sz="800" dirty="0"/>
                        <a:t>(true/false)</a:t>
                      </a:r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6734441"/>
                  </a:ext>
                </a:extLst>
              </a:tr>
              <a:tr h="1534063">
                <a:tc gridSpan="5">
                  <a:txBody>
                    <a:bodyPr/>
                    <a:lstStyle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/>
                        <a:t>[sample </a:t>
                      </a:r>
                      <a:r>
                        <a:rPr lang="en-US" altLang="ko-KR" sz="800" u="none" dirty="0" err="1"/>
                        <a:t>json</a:t>
                      </a:r>
                      <a:r>
                        <a:rPr lang="en-US" altLang="ko-KR" sz="800" u="none" dirty="0"/>
                        <a:t>]</a:t>
                      </a:r>
                    </a:p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dirty="0"/>
                        <a:t>-</a:t>
                      </a:r>
                      <a:r>
                        <a:rPr lang="ko-KR" altLang="en-US" sz="800" dirty="0"/>
                        <a:t>기존 사용자 </a:t>
                      </a:r>
                      <a:r>
                        <a:rPr lang="en-US" altLang="ko-KR" sz="800" dirty="0"/>
                        <a:t>(</a:t>
                      </a:r>
                      <a:r>
                        <a:rPr lang="ko-KR" altLang="en-US" sz="800" dirty="0"/>
                        <a:t>성공</a:t>
                      </a:r>
                      <a:r>
                        <a:rPr lang="en-US" altLang="ko-KR" sz="800" dirty="0"/>
                        <a:t>)</a:t>
                      </a:r>
                      <a:endParaRPr lang="en-US" altLang="ko-KR" sz="800" u="none" dirty="0"/>
                    </a:p>
                    <a:p>
                      <a:r>
                        <a:rPr lang="en-GB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r>
                        <a:rPr lang="en-GB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"</a:t>
                      </a:r>
                      <a:r>
                        <a:rPr lang="en-GB" altLang="ko-KR" sz="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res_code</a:t>
                      </a:r>
                      <a:r>
                        <a:rPr lang="en-GB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": 1, "</a:t>
                      </a:r>
                      <a:r>
                        <a:rPr lang="en-GB" altLang="ko-KR" sz="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res_message</a:t>
                      </a:r>
                      <a:r>
                        <a:rPr lang="en-GB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": "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로그인 성공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", </a:t>
                      </a:r>
                    </a:p>
                    <a:p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"</a:t>
                      </a:r>
                      <a:r>
                        <a:rPr lang="en-GB" altLang="ko-KR" sz="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res_data</a:t>
                      </a:r>
                      <a:r>
                        <a:rPr lang="en-GB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": {</a:t>
                      </a:r>
                    </a:p>
                    <a:p>
                      <a:r>
                        <a:rPr lang="en-GB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"</a:t>
                      </a:r>
                      <a:r>
                        <a:rPr lang="en-GB" altLang="ko-KR" sz="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profile_details</a:t>
                      </a:r>
                      <a:r>
                        <a:rPr lang="en-GB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": {</a:t>
                      </a:r>
                    </a:p>
                    <a:p>
                      <a:r>
                        <a:rPr lang="en-GB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"</a:t>
                      </a:r>
                      <a:r>
                        <a:rPr lang="en-GB" altLang="ko-KR" sz="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user_id</a:t>
                      </a:r>
                      <a:r>
                        <a:rPr lang="en-GB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": "123", "email": "test@example.com", "mobile": "01012345678", "</a:t>
                      </a:r>
                      <a:r>
                        <a:rPr lang="en-GB" altLang="ko-KR" sz="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user_type</a:t>
                      </a:r>
                      <a:r>
                        <a:rPr lang="en-GB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": "user", “</a:t>
                      </a:r>
                      <a:r>
                        <a:rPr lang="en-GB" altLang="ko-KR" sz="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is_autologin</a:t>
                      </a:r>
                      <a:r>
                        <a:rPr lang="en-GB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": "1", "</a:t>
                      </a:r>
                      <a:r>
                        <a:rPr lang="en-GB" altLang="ko-KR" sz="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social_id</a:t>
                      </a:r>
                      <a:r>
                        <a:rPr lang="en-GB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": "kakao_123",</a:t>
                      </a:r>
                    </a:p>
                    <a:p>
                      <a:r>
                        <a:rPr lang="en-GB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"</a:t>
                      </a:r>
                      <a:r>
                        <a:rPr lang="en-GB" altLang="ko-KR" sz="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login_type</a:t>
                      </a:r>
                      <a:r>
                        <a:rPr lang="en-GB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": "</a:t>
                      </a:r>
                      <a:r>
                        <a:rPr lang="en-GB" altLang="ko-KR" sz="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kakao</a:t>
                      </a:r>
                      <a:r>
                        <a:rPr lang="en-GB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", "name": "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홍길동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", "</a:t>
                      </a:r>
                      <a:r>
                        <a:rPr lang="en-GB" altLang="ko-KR" sz="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nick_name</a:t>
                      </a:r>
                      <a:r>
                        <a:rPr lang="en-GB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": "</a:t>
                      </a:r>
                      <a:r>
                        <a:rPr lang="ko-KR" altLang="en-US" sz="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랭스타유저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", "</a:t>
                      </a:r>
                      <a:r>
                        <a:rPr lang="en-GB" altLang="ko-KR" sz="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main_image</a:t>
                      </a:r>
                      <a:r>
                        <a:rPr lang="en-GB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": "https://example.com/uploads/user.jpg", </a:t>
                      </a:r>
                    </a:p>
                    <a:p>
                      <a:r>
                        <a:rPr lang="en-GB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altLang="ko-KR" sz="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remaining_star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": 12, "</a:t>
                      </a:r>
                      <a:r>
                        <a:rPr lang="en-US" altLang="ko-KR" sz="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is_mobile_valid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": "true"</a:t>
                      </a:r>
                      <a:endParaRPr lang="ko-KR" altLang="en-US" sz="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}</a:t>
                      </a:r>
                      <a:r>
                        <a:rPr lang="en-GB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</a:p>
                    <a:p>
                      <a:r>
                        <a:rPr lang="en-GB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}</a:t>
                      </a:r>
                    </a:p>
                    <a:p>
                      <a:r>
                        <a:rPr lang="en-GB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ko-KR" altLang="ko-KR" sz="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356" marR="45356" marT="36275" marB="362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398880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68D9EA1A-705F-37B2-3321-0D07208205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3533373"/>
              </p:ext>
            </p:extLst>
          </p:nvPr>
        </p:nvGraphicFramePr>
        <p:xfrm>
          <a:off x="2054056" y="50685"/>
          <a:ext cx="7245937" cy="536838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296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99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0226">
                  <a:extLst>
                    <a:ext uri="{9D8B030D-6E8A-4147-A177-3AD203B41FA5}">
                      <a16:colId xmlns:a16="http://schemas.microsoft.com/office/drawing/2014/main" val="2940779387"/>
                    </a:ext>
                  </a:extLst>
                </a:gridCol>
                <a:gridCol w="1111366">
                  <a:extLst>
                    <a:ext uri="{9D8B030D-6E8A-4147-A177-3AD203B41FA5}">
                      <a16:colId xmlns:a16="http://schemas.microsoft.com/office/drawing/2014/main" val="633138055"/>
                    </a:ext>
                  </a:extLst>
                </a:gridCol>
                <a:gridCol w="1954160">
                  <a:extLst>
                    <a:ext uri="{9D8B030D-6E8A-4147-A177-3AD203B41FA5}">
                      <a16:colId xmlns:a16="http://schemas.microsoft.com/office/drawing/2014/main" val="760462070"/>
                    </a:ext>
                  </a:extLst>
                </a:gridCol>
                <a:gridCol w="1954160">
                  <a:extLst>
                    <a:ext uri="{9D8B030D-6E8A-4147-A177-3AD203B41FA5}">
                      <a16:colId xmlns:a16="http://schemas.microsoft.com/office/drawing/2014/main" val="807737824"/>
                    </a:ext>
                  </a:extLst>
                </a:gridCol>
              </a:tblGrid>
              <a:tr h="1874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800" b="1" i="0" u="none" dirty="0">
                          <a:solidFill>
                            <a:srgbClr val="000000"/>
                          </a:solidFill>
                          <a:latin typeface="원신한 Light"/>
                          <a:ea typeface="원신한 Light"/>
                          <a:cs typeface="Arial"/>
                          <a:sym typeface="Arial"/>
                        </a:rPr>
                        <a:t>메서드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AF6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dirty="0" err="1"/>
                        <a:t>addGallaryItem</a:t>
                      </a:r>
                      <a:r>
                        <a:rPr lang="en-US" altLang="ko-KR" sz="800" dirty="0"/>
                        <a:t> 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80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lang="ko-KR" altLang="en-US" sz="800" b="1" u="none" dirty="0">
                          <a:latin typeface="원신한 Light"/>
                          <a:ea typeface="원신한 Light"/>
                        </a:rPr>
                        <a:t>기능</a:t>
                      </a:r>
                      <a:endParaRPr lang="ko-KR" altLang="ko-KR" sz="800" b="1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AF6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800" dirty="0"/>
                        <a:t>갤러리 항목 추가</a:t>
                      </a:r>
                      <a:endParaRPr lang="en-US" alt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547404358"/>
                  </a:ext>
                </a:extLst>
              </a:tr>
              <a:tr h="1874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b="1" u="none" dirty="0" err="1">
                          <a:latin typeface="원신한 Light"/>
                          <a:ea typeface="원신한 Light"/>
                        </a:rPr>
                        <a:t>url</a:t>
                      </a:r>
                      <a:endParaRPr lang="ko-KR" sz="800" b="1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rgbClr val="DDEAF6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https:// …. </a:t>
                      </a:r>
                      <a:r>
                        <a:rPr lang="en-US" altLang="ko-KR" sz="800" dirty="0"/>
                        <a:t>/</a:t>
                      </a:r>
                      <a:r>
                        <a:rPr lang="en-US" altLang="ko-KR" sz="800" dirty="0" err="1"/>
                        <a:t>api</a:t>
                      </a:r>
                      <a:r>
                        <a:rPr lang="en-US" altLang="ko-KR" sz="800" dirty="0"/>
                        <a:t>/</a:t>
                      </a:r>
                      <a:r>
                        <a:rPr lang="en-US" altLang="ko-KR" sz="800" dirty="0" err="1"/>
                        <a:t>addGallaryItem</a:t>
                      </a:r>
                      <a:r>
                        <a:rPr lang="en-US" altLang="ko-KR" sz="800" dirty="0"/>
                        <a:t>  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7400"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lang="en-US" altLang="ko-KR" sz="800" b="1" u="none" dirty="0">
                          <a:latin typeface="원신한 Light"/>
                          <a:ea typeface="원신한 Light"/>
                        </a:rPr>
                        <a:t>Parameters</a:t>
                      </a:r>
                      <a:endParaRPr lang="ko-KR" sz="800" b="1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AF6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Key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type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>
                          <a:latin typeface="원신한 Light"/>
                          <a:ea typeface="원신한 Light"/>
                        </a:rPr>
                        <a:t>type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 err="1">
                          <a:latin typeface="원신한 Light"/>
                          <a:ea typeface="원신한 Light"/>
                        </a:rPr>
                        <a:t>Desc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sample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9917101"/>
                  </a:ext>
                </a:extLst>
              </a:tr>
              <a:tr h="187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dirty="0" err="1"/>
                        <a:t>contestant_id</a:t>
                      </a:r>
                      <a:r>
                        <a:rPr lang="en-US" altLang="ko-KR" sz="800" dirty="0"/>
                        <a:t> 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string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800" dirty="0"/>
                        <a:t>참가자 </a:t>
                      </a:r>
                      <a:r>
                        <a:rPr lang="en-US" altLang="ko-KR" sz="800" dirty="0"/>
                        <a:t>ID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256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2509625"/>
                  </a:ext>
                </a:extLst>
              </a:tr>
              <a:tr h="18740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endParaRPr lang="ko-KR" sz="800" b="1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AF6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dirty="0" err="1"/>
                        <a:t>media_type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string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800" u="none" dirty="0">
                          <a:latin typeface="원신한 Light"/>
                          <a:ea typeface="원신한 Light"/>
                        </a:rPr>
                        <a:t>미디어 타입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dirty="0"/>
                        <a:t>"image" or "video"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1511918"/>
                  </a:ext>
                </a:extLst>
              </a:tr>
              <a:tr h="18740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endParaRPr lang="ko-KR" sz="800" b="1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AF6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dirty="0" err="1"/>
                        <a:t>media_path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file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800" dirty="0"/>
                        <a:t>이미지 또는 동영상 파일</a:t>
                      </a:r>
                      <a:br>
                        <a:rPr lang="en-US" altLang="ko-KR" sz="800" dirty="0"/>
                      </a:br>
                      <a:r>
                        <a:rPr lang="ko-KR" altLang="en-US" sz="800" dirty="0"/>
                        <a:t>업로드 개수 제한 확인 </a:t>
                      </a:r>
                      <a:r>
                        <a:rPr lang="en-US" altLang="ko-KR" sz="800" dirty="0"/>
                        <a:t>(image 12</a:t>
                      </a:r>
                      <a:r>
                        <a:rPr lang="ko-KR" altLang="en-US" sz="800" dirty="0"/>
                        <a:t>개 </a:t>
                      </a:r>
                      <a:r>
                        <a:rPr lang="en-US" altLang="ko-KR" sz="800" dirty="0"/>
                        <a:t>/ video 3</a:t>
                      </a:r>
                      <a:r>
                        <a:rPr lang="ko-KR" altLang="en-US" sz="800" dirty="0"/>
                        <a:t>개</a:t>
                      </a:r>
                      <a:r>
                        <a:rPr lang="en-US" altLang="ko-KR" sz="800" dirty="0"/>
                        <a:t>)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411418"/>
                  </a:ext>
                </a:extLst>
              </a:tr>
              <a:tr h="187400">
                <a:tc gridSpan="6"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b="1" i="0" u="none" dirty="0">
                          <a:solidFill>
                            <a:srgbClr val="000000"/>
                          </a:solidFill>
                          <a:latin typeface="원신한 Light"/>
                          <a:ea typeface="원신한 Light"/>
                          <a:cs typeface="Arial"/>
                          <a:sym typeface="Arial"/>
                        </a:rPr>
                        <a:t>Response Data (</a:t>
                      </a:r>
                      <a:r>
                        <a:rPr lang="en-US" altLang="ko-KR" sz="800" b="1" i="0" u="none" dirty="0" err="1">
                          <a:solidFill>
                            <a:srgbClr val="000000"/>
                          </a:solidFill>
                          <a:latin typeface="원신한 Light"/>
                          <a:ea typeface="원신한 Light"/>
                          <a:cs typeface="Arial"/>
                          <a:sym typeface="Arial"/>
                        </a:rPr>
                        <a:t>Json</a:t>
                      </a:r>
                      <a:r>
                        <a:rPr lang="en-US" altLang="ko-KR" sz="800" b="1" i="0" u="none" dirty="0">
                          <a:solidFill>
                            <a:srgbClr val="000000"/>
                          </a:solidFill>
                          <a:latin typeface="원신한 Light"/>
                          <a:ea typeface="원신한 Light"/>
                          <a:cs typeface="Arial"/>
                          <a:sym typeface="Arial"/>
                        </a:rPr>
                        <a:t>)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rgbClr val="DDEAF6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74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key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r>
                        <a:rPr lang="en-US" altLang="ko-KR" sz="800" u="none">
                          <a:latin typeface="원신한 Light"/>
                          <a:ea typeface="원신한 Light"/>
                        </a:rPr>
                        <a:t>type</a:t>
                      </a:r>
                      <a:endParaRPr lang="ko-KR" sz="80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value</a:t>
                      </a:r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description</a:t>
                      </a:r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74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800" dirty="0" err="1"/>
                        <a:t>res_code</a:t>
                      </a:r>
                      <a:endParaRPr lang="en-US" sz="800" dirty="0"/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ko-KR" sz="800" dirty="0"/>
                        <a:t>string</a:t>
                      </a:r>
                    </a:p>
                  </a:txBody>
                  <a:tcPr marL="35091" marR="35091" marT="17546" marB="1754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buNone/>
                      </a:pPr>
                      <a:endParaRPr lang="en-US" altLang="ko-KR" sz="800" dirty="0"/>
                    </a:p>
                  </a:txBody>
                  <a:tcPr marL="35091" marR="35091" marT="17546" marB="1754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None/>
                      </a:pPr>
                      <a:endParaRPr lang="en-US" sz="700" dirty="0"/>
                    </a:p>
                  </a:txBody>
                  <a:tcPr marL="35091" marR="35091" marT="17546" marB="1754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800" dirty="0"/>
                        <a:t>성공 코드 </a:t>
                      </a:r>
                      <a:r>
                        <a:rPr lang="en-US" altLang="ko-KR" sz="800" dirty="0"/>
                        <a:t>(</a:t>
                      </a:r>
                      <a:r>
                        <a:rPr lang="en-US" sz="800" dirty="0"/>
                        <a:t>CON_CODE_SUCCESS)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None/>
                      </a:pPr>
                      <a:endParaRPr lang="en-US" sz="800" dirty="0"/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721847828"/>
                  </a:ext>
                </a:extLst>
              </a:tr>
              <a:tr h="234763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800" dirty="0" err="1"/>
                        <a:t>res_message</a:t>
                      </a:r>
                      <a:endParaRPr lang="en-US" sz="800" dirty="0"/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ko-KR" sz="800" dirty="0"/>
                        <a:t>string</a:t>
                      </a:r>
                    </a:p>
                  </a:txBody>
                  <a:tcPr marL="35091" marR="35091" marT="17546" marB="1754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buNone/>
                      </a:pPr>
                      <a:endParaRPr lang="en-US" altLang="ko-KR" sz="800" dirty="0"/>
                    </a:p>
                  </a:txBody>
                  <a:tcPr marL="35091" marR="35091" marT="17546" marB="1754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None/>
                      </a:pPr>
                      <a:endParaRPr lang="en-US" sz="700" dirty="0"/>
                    </a:p>
                  </a:txBody>
                  <a:tcPr marL="35091" marR="35091" marT="17546" marB="1754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800" dirty="0"/>
                        <a:t>결과 메시지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None/>
                      </a:pPr>
                      <a:endParaRPr lang="ko-KR" altLang="en-US" sz="800" dirty="0"/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963789635"/>
                  </a:ext>
                </a:extLst>
              </a:tr>
              <a:tr h="1874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800" dirty="0" err="1"/>
                        <a:t>res_data</a:t>
                      </a:r>
                      <a:endParaRPr lang="en-US" sz="800" dirty="0"/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ko-KR" sz="800" dirty="0"/>
                        <a:t>object</a:t>
                      </a:r>
                    </a:p>
                  </a:txBody>
                  <a:tcPr marL="35091" marR="35091" marT="17546" marB="1754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buNone/>
                      </a:pPr>
                      <a:endParaRPr lang="en-US" altLang="ko-KR" sz="800" dirty="0"/>
                    </a:p>
                  </a:txBody>
                  <a:tcPr marL="35091" marR="35091" marT="17546" marB="1754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None/>
                      </a:pPr>
                      <a:endParaRPr lang="en-US" sz="700" dirty="0"/>
                    </a:p>
                  </a:txBody>
                  <a:tcPr marL="35091" marR="35091" marT="17546" marB="1754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800" dirty="0"/>
                        <a:t>미디어 상세 정보 객체 포함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None/>
                      </a:pPr>
                      <a:endParaRPr lang="ko-KR" altLang="en-US" sz="800" dirty="0"/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856771142"/>
                  </a:ext>
                </a:extLst>
              </a:tr>
              <a:tr h="1874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ko-KR" sz="800" dirty="0" err="1"/>
                        <a:t>media_details</a:t>
                      </a:r>
                      <a:r>
                        <a:rPr lang="en-US" altLang="ko-KR" sz="800" dirty="0"/>
                        <a:t> </a:t>
                      </a:r>
                      <a:endParaRPr lang="en-US" sz="800" dirty="0"/>
                    </a:p>
                  </a:txBody>
                  <a:tcPr marL="35091" marR="35091" marT="17546" marB="1754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800" dirty="0"/>
                        <a:t>array</a:t>
                      </a:r>
                    </a:p>
                  </a:txBody>
                  <a:tcPr marL="35091" marR="35091" marT="17546" marB="1754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buNone/>
                      </a:pPr>
                      <a:endParaRPr lang="en-US" altLang="ko-KR" sz="800" dirty="0"/>
                    </a:p>
                  </a:txBody>
                  <a:tcPr marL="35091" marR="35091" marT="17546" marB="1754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None/>
                      </a:pPr>
                      <a:endParaRPr lang="en-US" altLang="ko-KR" sz="700" dirty="0"/>
                    </a:p>
                  </a:txBody>
                  <a:tcPr marL="35091" marR="35091" marT="17546" marB="1754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buNone/>
                      </a:pPr>
                      <a:endParaRPr lang="en-US" altLang="ko-KR" sz="800" dirty="0"/>
                    </a:p>
                  </a:txBody>
                  <a:tcPr marL="35091" marR="35091" marT="17546" marB="1754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None/>
                      </a:pPr>
                      <a:endParaRPr lang="en-US" sz="700" dirty="0"/>
                    </a:p>
                  </a:txBody>
                  <a:tcPr marL="35091" marR="35091" marT="17546" marB="1754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371381798"/>
                  </a:ext>
                </a:extLst>
              </a:tr>
              <a:tr h="1874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800" dirty="0" err="1"/>
                        <a:t>media_id</a:t>
                      </a:r>
                      <a:endParaRPr lang="en-US" sz="800" dirty="0"/>
                    </a:p>
                  </a:txBody>
                  <a:tcPr marL="88803" marR="88803" marT="44401" marB="4440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800" dirty="0"/>
                    </a:p>
                  </a:txBody>
                  <a:tcPr marL="35091" marR="35091" marT="17546" marB="1754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ko-KR" sz="800" dirty="0"/>
                        <a:t>"123"</a:t>
                      </a:r>
                    </a:p>
                  </a:txBody>
                  <a:tcPr marL="88803" marR="88803" marT="44401" marB="4440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88803" marR="88803" marT="44401" marB="4440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800" dirty="0"/>
                        <a:t>갤러리 항목 </a:t>
                      </a:r>
                      <a:r>
                        <a:rPr lang="en-US" sz="800" dirty="0"/>
                        <a:t>ID</a:t>
                      </a:r>
                    </a:p>
                  </a:txBody>
                  <a:tcPr marL="88803" marR="88803" marT="44401" marB="4440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None/>
                      </a:pPr>
                      <a:endParaRPr lang="en-US" sz="800" dirty="0"/>
                    </a:p>
                  </a:txBody>
                  <a:tcPr marL="88803" marR="88803" marT="44401" marB="4440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42443050"/>
                  </a:ext>
                </a:extLst>
              </a:tr>
              <a:tr h="236559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800" dirty="0" err="1"/>
                        <a:t>contestant_id</a:t>
                      </a:r>
                      <a:endParaRPr lang="en-US" sz="800" dirty="0"/>
                    </a:p>
                  </a:txBody>
                  <a:tcPr marL="88803" marR="88803" marT="44401" marB="4440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string</a:t>
                      </a:r>
                    </a:p>
                  </a:txBody>
                  <a:tcPr marL="35091" marR="35091" marT="17546" marB="1754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ko-KR" sz="800" dirty="0"/>
                        <a:t>"4"</a:t>
                      </a:r>
                    </a:p>
                  </a:txBody>
                  <a:tcPr marL="88803" marR="88803" marT="44401" marB="4440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88803" marR="88803" marT="44401" marB="44401" anchor="ctr"/>
                </a:tc>
                <a:tc gridSpan="2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800" dirty="0"/>
                        <a:t>참가자 </a:t>
                      </a:r>
                      <a:r>
                        <a:rPr lang="en-US" sz="800" dirty="0"/>
                        <a:t>ID</a:t>
                      </a:r>
                    </a:p>
                  </a:txBody>
                  <a:tcPr marL="88803" marR="88803" marT="44401" marB="44401" anchor="ctr"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None/>
                      </a:pPr>
                      <a:endParaRPr lang="en-US" sz="800" dirty="0"/>
                    </a:p>
                  </a:txBody>
                  <a:tcPr marL="88803" marR="88803" marT="44401" marB="4440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636714615"/>
                  </a:ext>
                </a:extLst>
              </a:tr>
              <a:tr h="1874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800" dirty="0" err="1"/>
                        <a:t>media_type</a:t>
                      </a:r>
                      <a:endParaRPr lang="en-US" sz="800" dirty="0"/>
                    </a:p>
                  </a:txBody>
                  <a:tcPr marL="88803" marR="88803" marT="44401" marB="4440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ko-KR" sz="800" dirty="0"/>
                        <a:t>string</a:t>
                      </a:r>
                      <a:endParaRPr lang="en-US" sz="800" dirty="0"/>
                    </a:p>
                  </a:txBody>
                  <a:tcPr marL="35091" marR="35091" marT="17546" marB="1754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800" dirty="0"/>
                        <a:t>"image" </a:t>
                      </a:r>
                      <a:r>
                        <a:rPr lang="ko-KR" altLang="en-US" sz="800" dirty="0"/>
                        <a:t>또는 </a:t>
                      </a:r>
                      <a:r>
                        <a:rPr lang="en-US" altLang="ko-KR" sz="800" dirty="0"/>
                        <a:t>"</a:t>
                      </a:r>
                      <a:r>
                        <a:rPr lang="en-US" sz="800" dirty="0"/>
                        <a:t>video"</a:t>
                      </a:r>
                    </a:p>
                  </a:txBody>
                  <a:tcPr marL="88803" marR="88803" marT="44401" marB="4440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88803" marR="88803" marT="44401" marB="4440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800" dirty="0"/>
                        <a:t>미디어 유형</a:t>
                      </a:r>
                    </a:p>
                  </a:txBody>
                  <a:tcPr marL="88803" marR="88803" marT="44401" marB="4440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None/>
                      </a:pPr>
                      <a:endParaRPr lang="ko-KR" altLang="en-US" sz="800" dirty="0"/>
                    </a:p>
                  </a:txBody>
                  <a:tcPr marL="88803" marR="88803" marT="44401" marB="44401" anchor="ctr"/>
                </a:tc>
                <a:extLst>
                  <a:ext uri="{0D108BD9-81ED-4DB2-BD59-A6C34878D82A}">
                    <a16:rowId xmlns:a16="http://schemas.microsoft.com/office/drawing/2014/main" val="592399196"/>
                  </a:ext>
                </a:extLst>
              </a:tr>
              <a:tr h="1874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800" dirty="0" err="1"/>
                        <a:t>media_name</a:t>
                      </a:r>
                      <a:endParaRPr lang="en-US" sz="800" dirty="0"/>
                    </a:p>
                  </a:txBody>
                  <a:tcPr marL="88803" marR="88803" marT="44401" marB="4440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ko-KR" sz="800" dirty="0"/>
                        <a:t>string</a:t>
                      </a:r>
                      <a:endParaRPr lang="en-US" sz="800" dirty="0"/>
                    </a:p>
                  </a:txBody>
                  <a:tcPr marL="35091" marR="35091" marT="17546" marB="1754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800" dirty="0"/>
                        <a:t>"image_64cbd74e78c0f.jpg"</a:t>
                      </a:r>
                    </a:p>
                  </a:txBody>
                  <a:tcPr marL="88803" marR="88803" marT="44401" marB="4440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88803" marR="88803" marT="44401" marB="4440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800" dirty="0"/>
                        <a:t>저장된 원본 파일 이름</a:t>
                      </a:r>
                    </a:p>
                  </a:txBody>
                  <a:tcPr marL="88803" marR="88803" marT="44401" marB="4440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None/>
                      </a:pPr>
                      <a:endParaRPr lang="ko-KR" altLang="en-US" sz="800" dirty="0"/>
                    </a:p>
                  </a:txBody>
                  <a:tcPr marL="88803" marR="88803" marT="44401" marB="44401" anchor="ctr"/>
                </a:tc>
                <a:extLst>
                  <a:ext uri="{0D108BD9-81ED-4DB2-BD59-A6C34878D82A}">
                    <a16:rowId xmlns:a16="http://schemas.microsoft.com/office/drawing/2014/main" val="2331762159"/>
                  </a:ext>
                </a:extLst>
              </a:tr>
              <a:tr h="1874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800" dirty="0" err="1"/>
                        <a:t>media_path</a:t>
                      </a:r>
                      <a:endParaRPr lang="en-US" sz="800" dirty="0"/>
                    </a:p>
                  </a:txBody>
                  <a:tcPr marL="88803" marR="88803" marT="44401" marB="4440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ko-KR" sz="800" dirty="0"/>
                        <a:t>string</a:t>
                      </a:r>
                      <a:endParaRPr lang="en-US" sz="800" dirty="0"/>
                    </a:p>
                  </a:txBody>
                  <a:tcPr marL="35091" marR="35091" marT="17546" marB="1754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800" dirty="0"/>
                        <a:t>"image_64cbd74e78c0f.jpg"</a:t>
                      </a:r>
                    </a:p>
                  </a:txBody>
                  <a:tcPr marL="88803" marR="88803" marT="44401" marB="4440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88803" marR="88803" marT="44401" marB="4440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800" dirty="0"/>
                        <a:t>실제 경로에 저장된 파일명</a:t>
                      </a:r>
                    </a:p>
                  </a:txBody>
                  <a:tcPr marL="88803" marR="88803" marT="44401" marB="4440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None/>
                      </a:pPr>
                      <a:endParaRPr lang="ko-KR" altLang="en-US" sz="800" dirty="0"/>
                    </a:p>
                  </a:txBody>
                  <a:tcPr marL="88803" marR="88803" marT="44401" marB="4440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786265538"/>
                  </a:ext>
                </a:extLst>
              </a:tr>
              <a:tr h="1874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800" dirty="0" err="1"/>
                        <a:t>thumb_path</a:t>
                      </a:r>
                      <a:endParaRPr lang="en-US" sz="800" dirty="0"/>
                    </a:p>
                  </a:txBody>
                  <a:tcPr marL="88803" marR="88803" marT="44401" marB="4440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ko-KR" sz="800" dirty="0"/>
                        <a:t>string</a:t>
                      </a:r>
                      <a:endParaRPr lang="en-US" sz="800" dirty="0"/>
                    </a:p>
                  </a:txBody>
                  <a:tcPr marL="35091" marR="35091" marT="17546" marB="1754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800" dirty="0"/>
                        <a:t>"image_64cbd74e78c0f_thumb.jpg"</a:t>
                      </a:r>
                    </a:p>
                  </a:txBody>
                  <a:tcPr marL="88803" marR="88803" marT="44401" marB="4440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88803" marR="88803" marT="44401" marB="4440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800" dirty="0"/>
                        <a:t>썸네일 이미지 파일명</a:t>
                      </a:r>
                    </a:p>
                  </a:txBody>
                  <a:tcPr marL="88803" marR="88803" marT="44401" marB="4440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None/>
                      </a:pPr>
                      <a:endParaRPr lang="ko-KR" altLang="en-US" sz="800" dirty="0"/>
                    </a:p>
                  </a:txBody>
                  <a:tcPr marL="88803" marR="88803" marT="44401" marB="4440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690176409"/>
                  </a:ext>
                </a:extLst>
              </a:tr>
              <a:tr h="1874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800" dirty="0"/>
                        <a:t>status</a:t>
                      </a:r>
                    </a:p>
                  </a:txBody>
                  <a:tcPr marL="88803" marR="88803" marT="44401" marB="4440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ko-KR" sz="800" dirty="0"/>
                        <a:t>string</a:t>
                      </a:r>
                      <a:endParaRPr lang="en-US" sz="800" dirty="0"/>
                    </a:p>
                  </a:txBody>
                  <a:tcPr marL="35091" marR="35091" marT="17546" marB="1754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800" dirty="0"/>
                        <a:t>"active"</a:t>
                      </a:r>
                    </a:p>
                  </a:txBody>
                  <a:tcPr marL="88803" marR="88803" marT="44401" marB="4440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88803" marR="88803" marT="44401" marB="4440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800" dirty="0" err="1"/>
                        <a:t>상태값</a:t>
                      </a:r>
                      <a:r>
                        <a:rPr lang="ko-KR" altLang="en-US" sz="800" dirty="0"/>
                        <a:t> </a:t>
                      </a:r>
                      <a:r>
                        <a:rPr lang="en-US" altLang="ko-KR" sz="800" dirty="0"/>
                        <a:t>(</a:t>
                      </a:r>
                      <a:r>
                        <a:rPr lang="ko-KR" altLang="en-US" sz="800" dirty="0"/>
                        <a:t>기본값 </a:t>
                      </a:r>
                      <a:r>
                        <a:rPr lang="en-US" altLang="ko-KR" sz="800" dirty="0"/>
                        <a:t>active)</a:t>
                      </a:r>
                    </a:p>
                  </a:txBody>
                  <a:tcPr marL="88803" marR="88803" marT="44401" marB="4440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None/>
                      </a:pPr>
                      <a:endParaRPr lang="en-US" altLang="ko-KR" sz="800" dirty="0"/>
                    </a:p>
                  </a:txBody>
                  <a:tcPr marL="88803" marR="88803" marT="44401" marB="4440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668599505"/>
                  </a:ext>
                </a:extLst>
              </a:tr>
              <a:tr h="1874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800" dirty="0" err="1"/>
                        <a:t>created_date</a:t>
                      </a:r>
                      <a:endParaRPr lang="en-US" sz="800" dirty="0"/>
                    </a:p>
                  </a:txBody>
                  <a:tcPr marL="88803" marR="88803" marT="44401" marB="4440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ko-KR" sz="800" dirty="0"/>
                        <a:t>string</a:t>
                      </a:r>
                      <a:endParaRPr lang="en-US" sz="800" dirty="0"/>
                    </a:p>
                  </a:txBody>
                  <a:tcPr marL="35091" marR="35091" marT="17546" marB="1754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ko-KR" sz="800" dirty="0"/>
                        <a:t>"2025-07-15 14:22:00"</a:t>
                      </a:r>
                    </a:p>
                  </a:txBody>
                  <a:tcPr marL="88803" marR="88803" marT="44401" marB="4440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88803" marR="88803" marT="44401" marB="4440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800" dirty="0"/>
                        <a:t>생성일시</a:t>
                      </a:r>
                    </a:p>
                  </a:txBody>
                  <a:tcPr marL="88803" marR="88803" marT="44401" marB="4440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None/>
                      </a:pPr>
                      <a:endParaRPr lang="ko-KR" altLang="en-US" sz="800" dirty="0"/>
                    </a:p>
                  </a:txBody>
                  <a:tcPr marL="88803" marR="88803" marT="44401" marB="4440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585537973"/>
                  </a:ext>
                </a:extLst>
              </a:tr>
              <a:tr h="1874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800" dirty="0" err="1"/>
                        <a:t>updated_date</a:t>
                      </a:r>
                      <a:endParaRPr lang="en-US" sz="800" dirty="0"/>
                    </a:p>
                  </a:txBody>
                  <a:tcPr marL="88803" marR="88803" marT="44401" marB="4440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ko-KR" sz="800" dirty="0"/>
                        <a:t>string</a:t>
                      </a:r>
                      <a:endParaRPr lang="en-US" sz="800" dirty="0"/>
                    </a:p>
                  </a:txBody>
                  <a:tcPr marL="35091" marR="35091" marT="17546" marB="1754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ko-KR" sz="800" dirty="0"/>
                        <a:t>"2025-07-15 14:22:00"</a:t>
                      </a:r>
                    </a:p>
                  </a:txBody>
                  <a:tcPr marL="88803" marR="88803" marT="44401" marB="4440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88803" marR="88803" marT="44401" marB="4440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800" dirty="0"/>
                        <a:t>수정일시</a:t>
                      </a:r>
                    </a:p>
                  </a:txBody>
                  <a:tcPr marL="88803" marR="88803" marT="44401" marB="4440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None/>
                      </a:pPr>
                      <a:endParaRPr lang="ko-KR" altLang="en-US" sz="800" dirty="0"/>
                    </a:p>
                  </a:txBody>
                  <a:tcPr marL="88803" marR="88803" marT="44401" marB="4440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379926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080505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93CBC8F1-F786-3082-8421-6810A5947B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9082763"/>
              </p:ext>
            </p:extLst>
          </p:nvPr>
        </p:nvGraphicFramePr>
        <p:xfrm>
          <a:off x="2015146" y="1"/>
          <a:ext cx="7146311" cy="507127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1463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835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lang="en-US" altLang="ko-KR" sz="800" dirty="0"/>
                        <a:t>Sample JSON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ko-KR" altLang="en-US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성공</a:t>
                      </a:r>
                      <a:endParaRPr lang="en-US" altLang="ko-KR" sz="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 "</a:t>
                      </a:r>
                      <a:r>
                        <a:rPr lang="en-US" altLang="ko-KR" sz="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res_code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": 1,</a:t>
                      </a:r>
                    </a:p>
                    <a:p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"</a:t>
                      </a:r>
                      <a:r>
                        <a:rPr lang="en-US" altLang="ko-KR" sz="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res_message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": "</a:t>
                      </a:r>
                      <a:r>
                        <a:rPr lang="ko-KR" altLang="en-US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갤러리 항목이 성공적으로 추가되었습니다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.",</a:t>
                      </a:r>
                    </a:p>
                    <a:p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"</a:t>
                      </a:r>
                      <a:r>
                        <a:rPr lang="en-US" altLang="ko-KR" sz="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res_data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": {</a:t>
                      </a:r>
                    </a:p>
                    <a:p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"</a:t>
                      </a:r>
                      <a:r>
                        <a:rPr lang="en-US" altLang="ko-KR" sz="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media_details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": {</a:t>
                      </a:r>
                    </a:p>
                    <a:p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"</a:t>
                      </a:r>
                      <a:r>
                        <a:rPr lang="en-US" altLang="ko-KR" sz="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media_id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": "123",</a:t>
                      </a:r>
                    </a:p>
                    <a:p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"</a:t>
                      </a:r>
                      <a:r>
                        <a:rPr lang="en-US" altLang="ko-KR" sz="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contestant_id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": "4",</a:t>
                      </a:r>
                    </a:p>
                    <a:p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"</a:t>
                      </a:r>
                      <a:r>
                        <a:rPr lang="en-US" altLang="ko-KR" sz="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media_type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": "image",</a:t>
                      </a:r>
                    </a:p>
                    <a:p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"</a:t>
                      </a:r>
                      <a:r>
                        <a:rPr lang="en-US" altLang="ko-KR" sz="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media_name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": "image_64cbd74e78c0f.jpg",</a:t>
                      </a:r>
                    </a:p>
                    <a:p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"</a:t>
                      </a:r>
                      <a:r>
                        <a:rPr lang="en-US" altLang="ko-KR" sz="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media_path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": "image_64cbd74e78c0f.jpg",</a:t>
                      </a:r>
                    </a:p>
                    <a:p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"</a:t>
                      </a:r>
                      <a:r>
                        <a:rPr lang="en-US" altLang="ko-KR" sz="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thumb_path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": "image_64cbd74e78c0f_thumb.jpg",</a:t>
                      </a:r>
                    </a:p>
                    <a:p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"status": "active",</a:t>
                      </a:r>
                    </a:p>
                    <a:p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"</a:t>
                      </a:r>
                      <a:r>
                        <a:rPr lang="en-US" altLang="ko-KR" sz="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created_date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": "2025-07-15 14:22:00",</a:t>
                      </a:r>
                    </a:p>
                    <a:p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"</a:t>
                      </a:r>
                      <a:r>
                        <a:rPr lang="en-US" altLang="ko-KR" sz="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updated_date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": "2025-07-15 14:22:00"</a:t>
                      </a:r>
                    </a:p>
                    <a:p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}</a:t>
                      </a:r>
                    </a:p>
                    <a:p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en-US" altLang="ko-KR" sz="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ko-KR" altLang="en-US" sz="800" dirty="0"/>
                        <a:t>업로드 제한 초과</a:t>
                      </a:r>
                      <a:endParaRPr lang="en-US" altLang="ko-KR" sz="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"</a:t>
                      </a:r>
                      <a:r>
                        <a:rPr lang="en-US" altLang="ko-KR" sz="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res_code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": 0,</a:t>
                      </a:r>
                    </a:p>
                    <a:p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"</a:t>
                      </a:r>
                      <a:r>
                        <a:rPr lang="en-US" altLang="ko-KR" sz="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res_message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": "</a:t>
                      </a:r>
                      <a:r>
                        <a:rPr lang="ko-KR" altLang="en-US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업로드 최대 개수를 초과했습니다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.",</a:t>
                      </a:r>
                    </a:p>
                    <a:p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"</a:t>
                      </a:r>
                      <a:r>
                        <a:rPr lang="en-US" altLang="ko-KR" sz="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res_data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": {}</a:t>
                      </a:r>
                    </a:p>
                    <a:p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en-US" altLang="ko-KR" sz="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ko-KR" altLang="en-US" sz="800" dirty="0"/>
                        <a:t>파일 누락 </a:t>
                      </a:r>
                      <a:r>
                        <a:rPr lang="en-US" altLang="ko-KR" sz="800" dirty="0"/>
                        <a:t>or </a:t>
                      </a:r>
                      <a:r>
                        <a:rPr lang="ko-KR" altLang="en-US" sz="800" dirty="0"/>
                        <a:t>파라미터 누락</a:t>
                      </a:r>
                      <a:endParaRPr lang="en-US" altLang="ko-KR" sz="800" dirty="0"/>
                    </a:p>
                    <a:p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"</a:t>
                      </a:r>
                      <a:r>
                        <a:rPr lang="en-US" altLang="ko-KR" sz="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res_code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": 0,</a:t>
                      </a:r>
                    </a:p>
                    <a:p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"</a:t>
                      </a:r>
                      <a:r>
                        <a:rPr lang="en-US" altLang="ko-KR" sz="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res_message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": "</a:t>
                      </a:r>
                      <a:r>
                        <a:rPr lang="ko-KR" altLang="en-US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유효하지 않은 파라미터입니다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.",</a:t>
                      </a:r>
                    </a:p>
                    <a:p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"</a:t>
                      </a:r>
                      <a:r>
                        <a:rPr lang="en-US" altLang="ko-KR" sz="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res_data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": {}</a:t>
                      </a:r>
                    </a:p>
                    <a:p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en-US" altLang="ko-KR" sz="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ko-KR" altLang="en-US" sz="800" dirty="0"/>
                        <a:t>파일 업로드 실패</a:t>
                      </a:r>
                      <a:endParaRPr lang="en-US" altLang="ko-KR" sz="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"</a:t>
                      </a:r>
                      <a:r>
                        <a:rPr lang="en-US" altLang="ko-KR" sz="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res_code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": 0,</a:t>
                      </a:r>
                    </a:p>
                    <a:p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"</a:t>
                      </a:r>
                      <a:r>
                        <a:rPr lang="en-US" altLang="ko-KR" sz="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res_message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": "</a:t>
                      </a:r>
                      <a:r>
                        <a:rPr lang="ko-KR" altLang="en-US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파일 업로드에 실패했습니다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.",</a:t>
                      </a:r>
                    </a:p>
                    <a:p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"</a:t>
                      </a:r>
                      <a:r>
                        <a:rPr lang="en-US" altLang="ko-KR" sz="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res_data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": {}</a:t>
                      </a:r>
                    </a:p>
                    <a:p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en-US" altLang="ko-KR" sz="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356" marR="45356" marT="36275" marB="362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870548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A3247A6E-150C-EDBC-9005-337B9C6429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2401548"/>
              </p:ext>
            </p:extLst>
          </p:nvPr>
        </p:nvGraphicFramePr>
        <p:xfrm>
          <a:off x="2054056" y="50685"/>
          <a:ext cx="7146311" cy="6576382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2988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14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0981">
                  <a:extLst>
                    <a:ext uri="{9D8B030D-6E8A-4147-A177-3AD203B41FA5}">
                      <a16:colId xmlns:a16="http://schemas.microsoft.com/office/drawing/2014/main" val="2940779387"/>
                    </a:ext>
                  </a:extLst>
                </a:gridCol>
                <a:gridCol w="1068352">
                  <a:extLst>
                    <a:ext uri="{9D8B030D-6E8A-4147-A177-3AD203B41FA5}">
                      <a16:colId xmlns:a16="http://schemas.microsoft.com/office/drawing/2014/main" val="1613113832"/>
                    </a:ext>
                  </a:extLst>
                </a:gridCol>
                <a:gridCol w="1958348">
                  <a:extLst>
                    <a:ext uri="{9D8B030D-6E8A-4147-A177-3AD203B41FA5}">
                      <a16:colId xmlns:a16="http://schemas.microsoft.com/office/drawing/2014/main" val="760462070"/>
                    </a:ext>
                  </a:extLst>
                </a:gridCol>
                <a:gridCol w="1958348">
                  <a:extLst>
                    <a:ext uri="{9D8B030D-6E8A-4147-A177-3AD203B41FA5}">
                      <a16:colId xmlns:a16="http://schemas.microsoft.com/office/drawing/2014/main" val="807737824"/>
                    </a:ext>
                  </a:extLst>
                </a:gridCol>
              </a:tblGrid>
              <a:tr h="1874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800" b="1" i="0" u="none" dirty="0">
                          <a:solidFill>
                            <a:srgbClr val="000000"/>
                          </a:solidFill>
                          <a:latin typeface="원신한 Light"/>
                          <a:ea typeface="원신한 Light"/>
                          <a:cs typeface="Arial"/>
                          <a:sym typeface="Arial"/>
                        </a:rPr>
                        <a:t>메서드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AF6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dirty="0" err="1"/>
                        <a:t>getPlanList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80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lang="ko-KR" altLang="en-US" sz="800" b="1" u="none" dirty="0">
                          <a:latin typeface="원신한 Light"/>
                          <a:ea typeface="원신한 Light"/>
                        </a:rPr>
                        <a:t>기능</a:t>
                      </a:r>
                      <a:endParaRPr lang="ko-KR" altLang="ko-KR" sz="800" b="1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AF6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800" dirty="0"/>
                        <a:t>유료 구매 플랜 목록 조회</a:t>
                      </a:r>
                      <a:endParaRPr lang="en-US" alt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7404358"/>
                  </a:ext>
                </a:extLst>
              </a:tr>
              <a:tr h="1874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b="1" u="none" dirty="0" err="1">
                          <a:latin typeface="원신한 Light"/>
                          <a:ea typeface="원신한 Light"/>
                        </a:rPr>
                        <a:t>url</a:t>
                      </a:r>
                      <a:endParaRPr lang="ko-KR" sz="800" b="1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rgbClr val="DDEAF6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https:// …. </a:t>
                      </a:r>
                      <a:r>
                        <a:rPr lang="en-US" altLang="ko-KR" sz="800" dirty="0"/>
                        <a:t>/</a:t>
                      </a:r>
                      <a:r>
                        <a:rPr lang="en-US" altLang="ko-KR" sz="800" dirty="0" err="1"/>
                        <a:t>api</a:t>
                      </a:r>
                      <a:r>
                        <a:rPr lang="en-US" altLang="ko-KR" sz="800" dirty="0"/>
                        <a:t>/</a:t>
                      </a:r>
                      <a:r>
                        <a:rPr lang="en-US" altLang="ko-KR" sz="800" dirty="0" err="1"/>
                        <a:t>getPlanList</a:t>
                      </a:r>
                      <a:r>
                        <a:rPr lang="en-US" altLang="ko-KR" sz="800" dirty="0"/>
                        <a:t> 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740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lang="en-US" altLang="ko-KR" sz="800" b="1" u="none" dirty="0">
                          <a:latin typeface="원신한 Light"/>
                          <a:ea typeface="원신한 Light"/>
                        </a:rPr>
                        <a:t>Parameters</a:t>
                      </a:r>
                      <a:endParaRPr lang="ko-KR" sz="800" b="1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AF6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Key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type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Type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 err="1">
                          <a:latin typeface="원신한 Light"/>
                          <a:ea typeface="원신한 Light"/>
                        </a:rPr>
                        <a:t>Desc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sample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9917101"/>
                  </a:ext>
                </a:extLst>
              </a:tr>
              <a:tr h="187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dirty="0" err="1"/>
                        <a:t>user_id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String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string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ko-KR" altLang="en-US" sz="800" dirty="0"/>
                        <a:t>사용자 </a:t>
                      </a:r>
                      <a:r>
                        <a:rPr lang="en-US" sz="800" dirty="0"/>
                        <a:t>ID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dirty="0"/>
                        <a:t>“Android” </a:t>
                      </a:r>
                      <a:r>
                        <a:rPr lang="ko-KR" altLang="en-US" sz="800" dirty="0"/>
                        <a:t>또는 </a:t>
                      </a:r>
                      <a:r>
                        <a:rPr lang="en-US" altLang="ko-KR" sz="800" dirty="0"/>
                        <a:t>“iOS”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2509625"/>
                  </a:ext>
                </a:extLst>
              </a:tr>
              <a:tr h="187400">
                <a:tc gridSpan="6"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b="1" i="0" u="none" dirty="0">
                          <a:solidFill>
                            <a:srgbClr val="000000"/>
                          </a:solidFill>
                          <a:latin typeface="원신한 Light"/>
                          <a:ea typeface="원신한 Light"/>
                          <a:cs typeface="Arial"/>
                          <a:sym typeface="Arial"/>
                        </a:rPr>
                        <a:t>Response Data (</a:t>
                      </a:r>
                      <a:r>
                        <a:rPr lang="en-US" altLang="ko-KR" sz="800" b="1" i="0" u="none" dirty="0" err="1">
                          <a:solidFill>
                            <a:srgbClr val="000000"/>
                          </a:solidFill>
                          <a:latin typeface="원신한 Light"/>
                          <a:ea typeface="원신한 Light"/>
                          <a:cs typeface="Arial"/>
                          <a:sym typeface="Arial"/>
                        </a:rPr>
                        <a:t>Json</a:t>
                      </a:r>
                      <a:r>
                        <a:rPr lang="en-US" altLang="ko-KR" sz="800" b="1" i="0" u="none" dirty="0">
                          <a:solidFill>
                            <a:srgbClr val="000000"/>
                          </a:solidFill>
                          <a:latin typeface="원신한 Light"/>
                          <a:ea typeface="원신한 Light"/>
                          <a:cs typeface="Arial"/>
                          <a:sym typeface="Arial"/>
                        </a:rPr>
                        <a:t>)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rgbClr val="DDEAF6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74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key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r>
                        <a:rPr lang="en-US" altLang="ko-KR" sz="800" u="none">
                          <a:latin typeface="원신한 Light"/>
                          <a:ea typeface="원신한 Light"/>
                        </a:rPr>
                        <a:t>type</a:t>
                      </a:r>
                      <a:endParaRPr lang="ko-KR" sz="80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u="none">
                          <a:latin typeface="원신한 Light"/>
                          <a:ea typeface="원신한 Light"/>
                        </a:rPr>
                        <a:t>value</a:t>
                      </a:r>
                      <a:endParaRPr lang="ko-KR" altLang="en-US" sz="80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description</a:t>
                      </a:r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74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 err="1">
                          <a:latin typeface="원신한 Light"/>
                          <a:ea typeface="원신한 Light"/>
                        </a:rPr>
                        <a:t>res_code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u="none">
                          <a:latin typeface="원신한 Light"/>
                          <a:ea typeface="원신한 Light"/>
                        </a:rPr>
                        <a:t>string</a:t>
                      </a:r>
                      <a:endParaRPr lang="ko-KR" altLang="en-US" sz="80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0 /1</a:t>
                      </a:r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"1": </a:t>
                      </a:r>
                      <a:r>
                        <a:rPr lang="ko-KR" altLang="en-US" sz="800" dirty="0"/>
                        <a:t>성공</a:t>
                      </a:r>
                      <a:r>
                        <a:rPr lang="en-US" altLang="ko-KR" sz="800" dirty="0"/>
                        <a:t>, "0": </a:t>
                      </a:r>
                      <a:r>
                        <a:rPr lang="ko-KR" altLang="en-US" sz="800" dirty="0"/>
                        <a:t>실패</a:t>
                      </a: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6694696"/>
                  </a:ext>
                </a:extLst>
              </a:tr>
              <a:tr h="1874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 err="1">
                          <a:latin typeface="원신한 Light"/>
                          <a:ea typeface="원신한 Light"/>
                        </a:rPr>
                        <a:t>res_message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string</a:t>
                      </a:r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메시지</a:t>
                      </a: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결과 메시지 </a:t>
                      </a:r>
                      <a:r>
                        <a:rPr lang="en-US" altLang="ko-KR" sz="800" dirty="0"/>
                        <a:t>(</a:t>
                      </a:r>
                      <a:r>
                        <a:rPr lang="ko-KR" altLang="en-US" sz="800" dirty="0"/>
                        <a:t>성공</a:t>
                      </a:r>
                      <a:r>
                        <a:rPr lang="en-US" altLang="ko-KR" sz="800" dirty="0"/>
                        <a:t>, </a:t>
                      </a:r>
                      <a:r>
                        <a:rPr lang="ko-KR" altLang="en-US" sz="800" dirty="0"/>
                        <a:t>실패</a:t>
                      </a:r>
                      <a:r>
                        <a:rPr lang="en-US" altLang="ko-KR" sz="800" dirty="0"/>
                        <a:t>, </a:t>
                      </a:r>
                      <a:r>
                        <a:rPr lang="ko-KR" altLang="en-US" sz="800" dirty="0"/>
                        <a:t>파라미터 오류</a:t>
                      </a:r>
                      <a:r>
                        <a:rPr lang="en-US" altLang="ko-KR" sz="800" dirty="0"/>
                        <a:t>)</a:t>
                      </a:r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1847828"/>
                  </a:ext>
                </a:extLst>
              </a:tr>
              <a:tr h="1874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 err="1">
                          <a:latin typeface="원신한 Light"/>
                          <a:ea typeface="원신한 Light"/>
                        </a:rPr>
                        <a:t>res_data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object</a:t>
                      </a:r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/>
                        <a:t>결과 데이터</a:t>
                      </a: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3789635"/>
                  </a:ext>
                </a:extLst>
              </a:tr>
              <a:tr h="1874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lang="en-US" altLang="ko-KR" sz="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plan_list</a:t>
                      </a:r>
                      <a:endParaRPr lang="en-US" altLang="ko-KR" sz="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array</a:t>
                      </a:r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플랜 리스트</a:t>
                      </a: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2761302"/>
                  </a:ext>
                </a:extLst>
              </a:tr>
              <a:tr h="1874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800" dirty="0" err="1"/>
                        <a:t>plan_id</a:t>
                      </a:r>
                      <a:endParaRPr lang="en-US" sz="800" dirty="0"/>
                    </a:p>
                  </a:txBody>
                  <a:tcPr marL="85320" marR="85320" marT="42660" marB="4266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string</a:t>
                      </a:r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800" dirty="0"/>
                        <a:t>플랜 고유 </a:t>
                      </a:r>
                      <a:r>
                        <a:rPr lang="en-US" sz="800" dirty="0"/>
                        <a:t>ID</a:t>
                      </a:r>
                    </a:p>
                  </a:txBody>
                  <a:tcPr marL="85320" marR="85320" marT="42660" marB="4266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None/>
                      </a:pPr>
                      <a:endParaRPr lang="en-US" sz="800" dirty="0"/>
                    </a:p>
                  </a:txBody>
                  <a:tcPr marL="85320" marR="85320" marT="42660" marB="42660" anchor="ctr"/>
                </a:tc>
                <a:extLst>
                  <a:ext uri="{0D108BD9-81ED-4DB2-BD59-A6C34878D82A}">
                    <a16:rowId xmlns:a16="http://schemas.microsoft.com/office/drawing/2014/main" val="2179157698"/>
                  </a:ext>
                </a:extLst>
              </a:tr>
              <a:tr h="1874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800" dirty="0" err="1"/>
                        <a:t>plan_name</a:t>
                      </a:r>
                      <a:endParaRPr lang="en-US" sz="800" dirty="0"/>
                    </a:p>
                  </a:txBody>
                  <a:tcPr marL="85320" marR="85320" marT="42660" marB="4266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string</a:t>
                      </a:r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800" dirty="0"/>
                        <a:t>플랜 이름 </a:t>
                      </a:r>
                      <a:r>
                        <a:rPr lang="en-US" altLang="ko-KR" sz="800" dirty="0"/>
                        <a:t>(</a:t>
                      </a:r>
                      <a:r>
                        <a:rPr lang="ko-KR" altLang="en-US" sz="800" dirty="0"/>
                        <a:t>예</a:t>
                      </a:r>
                      <a:r>
                        <a:rPr lang="en-US" altLang="ko-KR" sz="800" dirty="0"/>
                        <a:t>: "100 Star")</a:t>
                      </a:r>
                    </a:p>
                  </a:txBody>
                  <a:tcPr marL="85320" marR="85320" marT="42660" marB="4266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None/>
                      </a:pPr>
                      <a:endParaRPr lang="en-US" altLang="ko-KR" sz="800" dirty="0"/>
                    </a:p>
                  </a:txBody>
                  <a:tcPr marL="85320" marR="85320" marT="42660" marB="42660" anchor="ctr"/>
                </a:tc>
                <a:extLst>
                  <a:ext uri="{0D108BD9-81ED-4DB2-BD59-A6C34878D82A}">
                    <a16:rowId xmlns:a16="http://schemas.microsoft.com/office/drawing/2014/main" val="1675006448"/>
                  </a:ext>
                </a:extLst>
              </a:tr>
              <a:tr h="1874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800" dirty="0"/>
                        <a:t>description</a:t>
                      </a:r>
                    </a:p>
                  </a:txBody>
                  <a:tcPr marL="85320" marR="85320" marT="42660" marB="4266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string</a:t>
                      </a:r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800" dirty="0"/>
                        <a:t>플랜 설명</a:t>
                      </a:r>
                    </a:p>
                  </a:txBody>
                  <a:tcPr marL="85320" marR="85320" marT="42660" marB="4266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None/>
                      </a:pPr>
                      <a:endParaRPr lang="ko-KR" altLang="en-US" sz="800" dirty="0"/>
                    </a:p>
                  </a:txBody>
                  <a:tcPr marL="85320" marR="85320" marT="42660" marB="42660" anchor="ctr"/>
                </a:tc>
                <a:extLst>
                  <a:ext uri="{0D108BD9-81ED-4DB2-BD59-A6C34878D82A}">
                    <a16:rowId xmlns:a16="http://schemas.microsoft.com/office/drawing/2014/main" val="3823803579"/>
                  </a:ext>
                </a:extLst>
              </a:tr>
              <a:tr h="1874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800" dirty="0"/>
                        <a:t>star</a:t>
                      </a:r>
                    </a:p>
                  </a:txBody>
                  <a:tcPr marL="85320" marR="85320" marT="42660" marB="4266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string</a:t>
                      </a:r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800" dirty="0"/>
                        <a:t>기본 제공 스타 수</a:t>
                      </a:r>
                    </a:p>
                  </a:txBody>
                  <a:tcPr marL="85320" marR="85320" marT="42660" marB="4266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None/>
                      </a:pPr>
                      <a:endParaRPr lang="ko-KR" altLang="en-US" sz="800" dirty="0"/>
                    </a:p>
                  </a:txBody>
                  <a:tcPr marL="85320" marR="85320" marT="42660" marB="42660" anchor="ctr"/>
                </a:tc>
                <a:extLst>
                  <a:ext uri="{0D108BD9-81ED-4DB2-BD59-A6C34878D82A}">
                    <a16:rowId xmlns:a16="http://schemas.microsoft.com/office/drawing/2014/main" val="17055657"/>
                  </a:ext>
                </a:extLst>
              </a:tr>
              <a:tr h="1874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800" dirty="0"/>
                        <a:t>price</a:t>
                      </a:r>
                    </a:p>
                  </a:txBody>
                  <a:tcPr marL="85320" marR="85320" marT="42660" marB="4266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string</a:t>
                      </a:r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800" dirty="0"/>
                        <a:t>가격 </a:t>
                      </a:r>
                      <a:r>
                        <a:rPr lang="en-US" altLang="ko-KR" sz="800" dirty="0"/>
                        <a:t>(</a:t>
                      </a:r>
                      <a:r>
                        <a:rPr lang="ko-KR" altLang="en-US" sz="800" dirty="0"/>
                        <a:t>예</a:t>
                      </a:r>
                      <a:r>
                        <a:rPr lang="en-US" altLang="ko-KR" sz="800" dirty="0"/>
                        <a:t>: "1000" → 1000</a:t>
                      </a:r>
                      <a:r>
                        <a:rPr lang="ko-KR" altLang="en-US" sz="800" dirty="0"/>
                        <a:t>원</a:t>
                      </a:r>
                      <a:r>
                        <a:rPr lang="en-US" altLang="ko-KR" sz="800" dirty="0"/>
                        <a:t>)</a:t>
                      </a:r>
                    </a:p>
                  </a:txBody>
                  <a:tcPr marL="85320" marR="85320" marT="42660" marB="4266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None/>
                      </a:pPr>
                      <a:endParaRPr lang="en-US" altLang="ko-KR" sz="800" dirty="0"/>
                    </a:p>
                  </a:txBody>
                  <a:tcPr marL="85320" marR="85320" marT="42660" marB="42660" anchor="ctr"/>
                </a:tc>
                <a:extLst>
                  <a:ext uri="{0D108BD9-81ED-4DB2-BD59-A6C34878D82A}">
                    <a16:rowId xmlns:a16="http://schemas.microsoft.com/office/drawing/2014/main" val="2747308169"/>
                  </a:ext>
                </a:extLst>
              </a:tr>
              <a:tr h="1874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800" dirty="0" err="1"/>
                        <a:t>extra_star</a:t>
                      </a:r>
                      <a:endParaRPr lang="en-US" sz="800" dirty="0"/>
                    </a:p>
                  </a:txBody>
                  <a:tcPr marL="85320" marR="85320" marT="42660" marB="4266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string</a:t>
                      </a:r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800" dirty="0"/>
                        <a:t>추가 제공 스타 수 </a:t>
                      </a:r>
                      <a:r>
                        <a:rPr lang="en-US" altLang="ko-KR" sz="800" dirty="0"/>
                        <a:t>(</a:t>
                      </a:r>
                      <a:r>
                        <a:rPr lang="ko-KR" altLang="en-US" sz="800" dirty="0"/>
                        <a:t>보너스 등</a:t>
                      </a:r>
                      <a:r>
                        <a:rPr lang="en-US" altLang="ko-KR" sz="800" dirty="0"/>
                        <a:t>)</a:t>
                      </a:r>
                    </a:p>
                  </a:txBody>
                  <a:tcPr marL="85320" marR="85320" marT="42660" marB="4266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None/>
                      </a:pPr>
                      <a:endParaRPr lang="en-US" altLang="ko-KR" sz="800" dirty="0"/>
                    </a:p>
                  </a:txBody>
                  <a:tcPr marL="85320" marR="85320" marT="42660" marB="42660" anchor="ctr"/>
                </a:tc>
                <a:extLst>
                  <a:ext uri="{0D108BD9-81ED-4DB2-BD59-A6C34878D82A}">
                    <a16:rowId xmlns:a16="http://schemas.microsoft.com/office/drawing/2014/main" val="2921271823"/>
                  </a:ext>
                </a:extLst>
              </a:tr>
              <a:tr h="1874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800" dirty="0" err="1"/>
                        <a:t>plan_type</a:t>
                      </a:r>
                      <a:endParaRPr lang="en-US" sz="800" dirty="0"/>
                    </a:p>
                  </a:txBody>
                  <a:tcPr marL="85320" marR="85320" marT="42660" marB="4266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string</a:t>
                      </a:r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800" dirty="0"/>
                        <a:t>플랫폼 유형 </a:t>
                      </a:r>
                      <a:r>
                        <a:rPr lang="en-US" altLang="ko-KR" sz="800" dirty="0"/>
                        <a:t>("Android", "iOS" </a:t>
                      </a:r>
                      <a:r>
                        <a:rPr lang="ko-KR" altLang="en-US" sz="800" dirty="0"/>
                        <a:t>등</a:t>
                      </a:r>
                      <a:r>
                        <a:rPr lang="en-US" altLang="ko-KR" sz="800" dirty="0"/>
                        <a:t>)</a:t>
                      </a:r>
                    </a:p>
                  </a:txBody>
                  <a:tcPr marL="85320" marR="85320" marT="42660" marB="4266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None/>
                      </a:pPr>
                      <a:endParaRPr lang="en-US" altLang="ko-KR" sz="800" dirty="0"/>
                    </a:p>
                  </a:txBody>
                  <a:tcPr marL="85320" marR="85320" marT="42660" marB="42660" anchor="ctr"/>
                </a:tc>
                <a:extLst>
                  <a:ext uri="{0D108BD9-81ED-4DB2-BD59-A6C34878D82A}">
                    <a16:rowId xmlns:a16="http://schemas.microsoft.com/office/drawing/2014/main" val="842069321"/>
                  </a:ext>
                </a:extLst>
              </a:tr>
              <a:tr h="1874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800" dirty="0"/>
                        <a:t>status</a:t>
                      </a:r>
                    </a:p>
                  </a:txBody>
                  <a:tcPr marL="85320" marR="85320" marT="42660" marB="4266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string</a:t>
                      </a:r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800" dirty="0"/>
                        <a:t>상태 </a:t>
                      </a:r>
                      <a:r>
                        <a:rPr lang="en-US" altLang="ko-KR" sz="800" dirty="0"/>
                        <a:t>("</a:t>
                      </a:r>
                      <a:r>
                        <a:rPr lang="en-US" sz="800" dirty="0"/>
                        <a:t>active", "inactive")</a:t>
                      </a:r>
                    </a:p>
                  </a:txBody>
                  <a:tcPr marL="85320" marR="85320" marT="42660" marB="4266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None/>
                      </a:pPr>
                      <a:endParaRPr lang="en-US" sz="800" dirty="0"/>
                    </a:p>
                  </a:txBody>
                  <a:tcPr marL="85320" marR="85320" marT="42660" marB="42660" anchor="ctr"/>
                </a:tc>
                <a:extLst>
                  <a:ext uri="{0D108BD9-81ED-4DB2-BD59-A6C34878D82A}">
                    <a16:rowId xmlns:a16="http://schemas.microsoft.com/office/drawing/2014/main" val="1818499675"/>
                  </a:ext>
                </a:extLst>
              </a:tr>
              <a:tr h="1874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800" dirty="0" err="1"/>
                        <a:t>product_id</a:t>
                      </a:r>
                      <a:endParaRPr lang="en-US" sz="800" dirty="0"/>
                    </a:p>
                  </a:txBody>
                  <a:tcPr marL="85320" marR="85320" marT="42660" marB="4266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string</a:t>
                      </a:r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800" dirty="0" err="1"/>
                        <a:t>인앱결제용</a:t>
                      </a:r>
                      <a:r>
                        <a:rPr lang="ko-KR" altLang="en-US" sz="800" dirty="0"/>
                        <a:t> 상품 </a:t>
                      </a:r>
                      <a:r>
                        <a:rPr lang="en-US" altLang="ko-KR" sz="800" dirty="0"/>
                        <a:t>ID</a:t>
                      </a:r>
                    </a:p>
                  </a:txBody>
                  <a:tcPr marL="85320" marR="85320" marT="42660" marB="4266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None/>
                      </a:pPr>
                      <a:endParaRPr lang="en-US" altLang="ko-KR" sz="800" dirty="0"/>
                    </a:p>
                  </a:txBody>
                  <a:tcPr marL="85320" marR="85320" marT="42660" marB="42660" anchor="ctr"/>
                </a:tc>
                <a:extLst>
                  <a:ext uri="{0D108BD9-81ED-4DB2-BD59-A6C34878D82A}">
                    <a16:rowId xmlns:a16="http://schemas.microsoft.com/office/drawing/2014/main" val="1126914963"/>
                  </a:ext>
                </a:extLst>
              </a:tr>
              <a:tr h="1874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800" dirty="0" err="1"/>
                        <a:t>created_date</a:t>
                      </a:r>
                      <a:endParaRPr lang="en-US" sz="800" dirty="0"/>
                    </a:p>
                  </a:txBody>
                  <a:tcPr marL="85320" marR="85320" marT="42660" marB="4266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string</a:t>
                      </a:r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800" dirty="0"/>
                        <a:t>등록일</a:t>
                      </a:r>
                    </a:p>
                  </a:txBody>
                  <a:tcPr marL="85320" marR="85320" marT="42660" marB="4266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None/>
                      </a:pPr>
                      <a:endParaRPr lang="ko-KR" altLang="en-US" sz="800" dirty="0"/>
                    </a:p>
                  </a:txBody>
                  <a:tcPr marL="85320" marR="85320" marT="42660" marB="42660" anchor="ctr"/>
                </a:tc>
                <a:extLst>
                  <a:ext uri="{0D108BD9-81ED-4DB2-BD59-A6C34878D82A}">
                    <a16:rowId xmlns:a16="http://schemas.microsoft.com/office/drawing/2014/main" val="228548560"/>
                  </a:ext>
                </a:extLst>
              </a:tr>
              <a:tr h="1874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800" dirty="0" err="1"/>
                        <a:t>updated_date</a:t>
                      </a:r>
                      <a:endParaRPr lang="en-US" sz="800" dirty="0"/>
                    </a:p>
                  </a:txBody>
                  <a:tcPr marL="85320" marR="85320" marT="42660" marB="4266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string</a:t>
                      </a:r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800" dirty="0"/>
                        <a:t>수정일</a:t>
                      </a:r>
                    </a:p>
                  </a:txBody>
                  <a:tcPr marL="85320" marR="85320" marT="42660" marB="4266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None/>
                      </a:pPr>
                      <a:endParaRPr lang="ko-KR" altLang="en-US" sz="800" dirty="0"/>
                    </a:p>
                  </a:txBody>
                  <a:tcPr marL="85320" marR="85320" marT="42660" marB="42660" anchor="ctr"/>
                </a:tc>
                <a:extLst>
                  <a:ext uri="{0D108BD9-81ED-4DB2-BD59-A6C34878D82A}">
                    <a16:rowId xmlns:a16="http://schemas.microsoft.com/office/drawing/2014/main" val="3916488249"/>
                  </a:ext>
                </a:extLst>
              </a:tr>
              <a:tr h="1465051">
                <a:tc gridSpan="6">
                  <a:txBody>
                    <a:bodyPr/>
                    <a:lstStyle/>
                    <a:p>
                      <a:r>
                        <a:rPr lang="en-US" altLang="ko-KR" sz="800" u="none" dirty="0"/>
                        <a:t>[sample </a:t>
                      </a:r>
                      <a:r>
                        <a:rPr lang="en-US" altLang="ko-KR" sz="800" u="none" dirty="0" err="1"/>
                        <a:t>json</a:t>
                      </a:r>
                      <a:r>
                        <a:rPr lang="en-US" altLang="ko-KR" sz="800" u="none" dirty="0"/>
                        <a:t>]</a:t>
                      </a:r>
                    </a:p>
                    <a:p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"</a:t>
                      </a:r>
                      <a:r>
                        <a:rPr lang="en-US" altLang="ko-KR" sz="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res_code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": 1,</a:t>
                      </a:r>
                    </a:p>
                    <a:p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"</a:t>
                      </a:r>
                      <a:r>
                        <a:rPr lang="en-US" altLang="ko-KR" sz="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res_message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": "</a:t>
                      </a:r>
                      <a:r>
                        <a:rPr lang="ko-KR" altLang="en-US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계획 목록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",</a:t>
                      </a:r>
                    </a:p>
                    <a:p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"</a:t>
                      </a:r>
                      <a:r>
                        <a:rPr lang="en-US" altLang="ko-KR" sz="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res_data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": {</a:t>
                      </a:r>
                    </a:p>
                    <a:p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"</a:t>
                      </a:r>
                      <a:r>
                        <a:rPr lang="en-US" altLang="ko-KR" sz="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plan_list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": [</a:t>
                      </a:r>
                    </a:p>
                    <a:p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{</a:t>
                      </a:r>
                    </a:p>
                    <a:p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"</a:t>
                      </a:r>
                      <a:r>
                        <a:rPr lang="en-US" altLang="ko-KR" sz="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plan_id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": "6", "</a:t>
                      </a:r>
                      <a:r>
                        <a:rPr lang="en-US" altLang="ko-KR" sz="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plan_name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": "100 Star", "description": "Android Plan 1",</a:t>
                      </a:r>
                    </a:p>
                    <a:p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"star": "100", "price": "1000", "</a:t>
                      </a:r>
                      <a:r>
                        <a:rPr lang="en-US" altLang="ko-KR" sz="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extra_star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": "0", "</a:t>
                      </a:r>
                      <a:r>
                        <a:rPr lang="en-US" altLang="ko-KR" sz="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plan_type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": "Android",</a:t>
                      </a:r>
                    </a:p>
                    <a:p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"status": "active", "</a:t>
                      </a:r>
                      <a:r>
                        <a:rPr lang="en-US" altLang="ko-KR" sz="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product_id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": "com.etech.starranking.100star", "</a:t>
                      </a:r>
                      <a:r>
                        <a:rPr lang="en-US" altLang="ko-KR" sz="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created_date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": "2020-03-11 16:30:21",</a:t>
                      </a:r>
                    </a:p>
                    <a:p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"</a:t>
                      </a:r>
                      <a:r>
                        <a:rPr lang="en-US" altLang="ko-KR" sz="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updated_date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": "2020-03-11 16:30:21"</a:t>
                      </a:r>
                    </a:p>
                    <a:p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}</a:t>
                      </a:r>
                    </a:p>
                    <a:p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]</a:t>
                      </a:r>
                    </a:p>
                    <a:p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}</a:t>
                      </a:r>
                    </a:p>
                    <a:p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en-US" altLang="ko-KR" sz="800" u="none" dirty="0"/>
                    </a:p>
                  </a:txBody>
                  <a:tcPr marL="45356" marR="45356" marT="36275" marB="362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44375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5E5026B8-547C-8E5E-4A9C-79A88CA04F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2688543"/>
              </p:ext>
            </p:extLst>
          </p:nvPr>
        </p:nvGraphicFramePr>
        <p:xfrm>
          <a:off x="2054056" y="50685"/>
          <a:ext cx="7146311" cy="5211022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2988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14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0981">
                  <a:extLst>
                    <a:ext uri="{9D8B030D-6E8A-4147-A177-3AD203B41FA5}">
                      <a16:colId xmlns:a16="http://schemas.microsoft.com/office/drawing/2014/main" val="2940779387"/>
                    </a:ext>
                  </a:extLst>
                </a:gridCol>
                <a:gridCol w="1068352">
                  <a:extLst>
                    <a:ext uri="{9D8B030D-6E8A-4147-A177-3AD203B41FA5}">
                      <a16:colId xmlns:a16="http://schemas.microsoft.com/office/drawing/2014/main" val="1613113832"/>
                    </a:ext>
                  </a:extLst>
                </a:gridCol>
                <a:gridCol w="1958348">
                  <a:extLst>
                    <a:ext uri="{9D8B030D-6E8A-4147-A177-3AD203B41FA5}">
                      <a16:colId xmlns:a16="http://schemas.microsoft.com/office/drawing/2014/main" val="760462070"/>
                    </a:ext>
                  </a:extLst>
                </a:gridCol>
                <a:gridCol w="1958348">
                  <a:extLst>
                    <a:ext uri="{9D8B030D-6E8A-4147-A177-3AD203B41FA5}">
                      <a16:colId xmlns:a16="http://schemas.microsoft.com/office/drawing/2014/main" val="807737824"/>
                    </a:ext>
                  </a:extLst>
                </a:gridCol>
              </a:tblGrid>
              <a:tr h="1874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800" b="1" i="0" u="none" dirty="0">
                          <a:solidFill>
                            <a:srgbClr val="000000"/>
                          </a:solidFill>
                          <a:latin typeface="원신한 Light"/>
                          <a:ea typeface="원신한 Light"/>
                          <a:cs typeface="Arial"/>
                          <a:sym typeface="Arial"/>
                        </a:rPr>
                        <a:t>메서드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AF6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lang="en-US" altLang="ko-KR" sz="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getDetailsByPhone</a:t>
                      </a:r>
                      <a:endParaRPr lang="en-US" altLang="ko-KR" sz="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80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lang="ko-KR" altLang="en-US" sz="800" b="1" u="none" dirty="0">
                          <a:latin typeface="원신한 Light"/>
                          <a:ea typeface="원신한 Light"/>
                        </a:rPr>
                        <a:t>기능</a:t>
                      </a:r>
                      <a:endParaRPr lang="ko-KR" altLang="ko-KR" sz="800" b="1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AF6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800" dirty="0"/>
                        <a:t>핸드폰으로 유저 정보를 조회</a:t>
                      </a:r>
                      <a:endParaRPr lang="en-US" alt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7404358"/>
                  </a:ext>
                </a:extLst>
              </a:tr>
              <a:tr h="1874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b="1" u="none" dirty="0" err="1">
                          <a:latin typeface="원신한 Light"/>
                          <a:ea typeface="원신한 Light"/>
                        </a:rPr>
                        <a:t>url</a:t>
                      </a:r>
                      <a:endParaRPr lang="ko-KR" sz="800" b="1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rgbClr val="DDEAF6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https:// …. </a:t>
                      </a:r>
                      <a:r>
                        <a:rPr lang="en-US" altLang="ko-KR" sz="800" dirty="0"/>
                        <a:t>/</a:t>
                      </a:r>
                      <a:r>
                        <a:rPr lang="en-US" altLang="ko-KR" sz="800" dirty="0" err="1"/>
                        <a:t>api</a:t>
                      </a:r>
                      <a:r>
                        <a:rPr lang="en-US" altLang="ko-KR" sz="800" dirty="0"/>
                        <a:t>/</a:t>
                      </a:r>
                      <a:r>
                        <a:rPr lang="en-US" altLang="ko-KR" sz="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getDetailsByPhone</a:t>
                      </a:r>
                      <a:r>
                        <a:rPr lang="en-US" altLang="ko-KR" sz="800" dirty="0"/>
                        <a:t> 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740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lang="en-US" altLang="ko-KR" sz="800" b="1" u="none" dirty="0">
                          <a:latin typeface="원신한 Light"/>
                          <a:ea typeface="원신한 Light"/>
                        </a:rPr>
                        <a:t>Parameters</a:t>
                      </a:r>
                      <a:endParaRPr lang="ko-KR" sz="800" b="1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AF6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Key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type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Type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 err="1">
                          <a:latin typeface="원신한 Light"/>
                          <a:ea typeface="원신한 Light"/>
                        </a:rPr>
                        <a:t>Desc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sample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9917101"/>
                  </a:ext>
                </a:extLst>
              </a:tr>
              <a:tr h="187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Mobile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String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string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ko-KR" altLang="en-US" sz="800" dirty="0"/>
                        <a:t>사용자 전화번호</a:t>
                      </a:r>
                      <a:endParaRPr lang="en-US" sz="800" dirty="0"/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dirty="0"/>
                        <a:t>“01011112222”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2509625"/>
                  </a:ext>
                </a:extLst>
              </a:tr>
              <a:tr h="187400">
                <a:tc gridSpan="6"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b="1" i="0" u="none" dirty="0">
                          <a:solidFill>
                            <a:srgbClr val="000000"/>
                          </a:solidFill>
                          <a:latin typeface="원신한 Light"/>
                          <a:ea typeface="원신한 Light"/>
                          <a:cs typeface="Arial"/>
                          <a:sym typeface="Arial"/>
                        </a:rPr>
                        <a:t>Response Data (</a:t>
                      </a:r>
                      <a:r>
                        <a:rPr lang="en-US" altLang="ko-KR" sz="800" b="1" i="0" u="none" dirty="0" err="1">
                          <a:solidFill>
                            <a:srgbClr val="000000"/>
                          </a:solidFill>
                          <a:latin typeface="원신한 Light"/>
                          <a:ea typeface="원신한 Light"/>
                          <a:cs typeface="Arial"/>
                          <a:sym typeface="Arial"/>
                        </a:rPr>
                        <a:t>Json</a:t>
                      </a:r>
                      <a:r>
                        <a:rPr lang="en-US" altLang="ko-KR" sz="800" b="1" i="0" u="none" dirty="0">
                          <a:solidFill>
                            <a:srgbClr val="000000"/>
                          </a:solidFill>
                          <a:latin typeface="원신한 Light"/>
                          <a:ea typeface="원신한 Light"/>
                          <a:cs typeface="Arial"/>
                          <a:sym typeface="Arial"/>
                        </a:rPr>
                        <a:t>)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rgbClr val="DDEAF6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74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key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r>
                        <a:rPr lang="en-US" altLang="ko-KR" sz="800" u="none">
                          <a:latin typeface="원신한 Light"/>
                          <a:ea typeface="원신한 Light"/>
                        </a:rPr>
                        <a:t>type</a:t>
                      </a:r>
                      <a:endParaRPr lang="ko-KR" sz="80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u="none">
                          <a:latin typeface="원신한 Light"/>
                          <a:ea typeface="원신한 Light"/>
                        </a:rPr>
                        <a:t>value</a:t>
                      </a:r>
                      <a:endParaRPr lang="ko-KR" altLang="en-US" sz="80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description</a:t>
                      </a:r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74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 err="1">
                          <a:latin typeface="원신한 Light"/>
                          <a:ea typeface="원신한 Light"/>
                        </a:rPr>
                        <a:t>res_code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u="none">
                          <a:latin typeface="원신한 Light"/>
                          <a:ea typeface="원신한 Light"/>
                        </a:rPr>
                        <a:t>string</a:t>
                      </a:r>
                      <a:endParaRPr lang="ko-KR" altLang="en-US" sz="80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0 /1</a:t>
                      </a:r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"1": </a:t>
                      </a:r>
                      <a:r>
                        <a:rPr lang="ko-KR" altLang="en-US" sz="800" dirty="0"/>
                        <a:t>성공</a:t>
                      </a:r>
                      <a:r>
                        <a:rPr lang="en-US" altLang="ko-KR" sz="800" dirty="0"/>
                        <a:t>, "0": </a:t>
                      </a:r>
                      <a:r>
                        <a:rPr lang="ko-KR" altLang="en-US" sz="800" dirty="0"/>
                        <a:t>실패</a:t>
                      </a: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6694696"/>
                  </a:ext>
                </a:extLst>
              </a:tr>
              <a:tr h="1874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 err="1">
                          <a:latin typeface="원신한 Light"/>
                          <a:ea typeface="원신한 Light"/>
                        </a:rPr>
                        <a:t>res_message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string</a:t>
                      </a:r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메시지</a:t>
                      </a: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결과 메시지 </a:t>
                      </a:r>
                      <a:r>
                        <a:rPr lang="en-US" altLang="ko-KR" sz="800" dirty="0"/>
                        <a:t>(</a:t>
                      </a:r>
                      <a:r>
                        <a:rPr lang="ko-KR" altLang="en-US" sz="800" dirty="0"/>
                        <a:t>성공</a:t>
                      </a:r>
                      <a:r>
                        <a:rPr lang="en-US" altLang="ko-KR" sz="800" dirty="0"/>
                        <a:t>, </a:t>
                      </a:r>
                      <a:r>
                        <a:rPr lang="ko-KR" altLang="en-US" sz="800" dirty="0"/>
                        <a:t>실패</a:t>
                      </a:r>
                      <a:r>
                        <a:rPr lang="en-US" altLang="ko-KR" sz="800" dirty="0"/>
                        <a:t>, </a:t>
                      </a:r>
                      <a:r>
                        <a:rPr lang="ko-KR" altLang="en-US" sz="800" dirty="0"/>
                        <a:t>파라미터 오류</a:t>
                      </a:r>
                      <a:r>
                        <a:rPr lang="en-US" altLang="ko-KR" sz="800" dirty="0"/>
                        <a:t>)</a:t>
                      </a:r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1847828"/>
                  </a:ext>
                </a:extLst>
              </a:tr>
              <a:tr h="1874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 err="1">
                          <a:latin typeface="원신한 Light"/>
                          <a:ea typeface="원신한 Light"/>
                        </a:rPr>
                        <a:t>res_data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object</a:t>
                      </a:r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/>
                        <a:t>결과 데이터</a:t>
                      </a: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3789635"/>
                  </a:ext>
                </a:extLst>
              </a:tr>
              <a:tr h="1874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lang="en-US" altLang="ko-KR" sz="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user_details</a:t>
                      </a:r>
                      <a:endParaRPr lang="en-US" altLang="ko-KR" sz="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array</a:t>
                      </a:r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플랜 리스트</a:t>
                      </a: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2761302"/>
                  </a:ext>
                </a:extLst>
              </a:tr>
              <a:tr h="1874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800" dirty="0" err="1"/>
                        <a:t>user_id</a:t>
                      </a:r>
                      <a:endParaRPr lang="en-US" sz="800" dirty="0"/>
                    </a:p>
                  </a:txBody>
                  <a:tcPr marL="85320" marR="85320" marT="42660" marB="4266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string</a:t>
                      </a:r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“3”</a:t>
                      </a:r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800" dirty="0"/>
                        <a:t>플랜 고유 </a:t>
                      </a:r>
                      <a:r>
                        <a:rPr lang="en-US" sz="800" dirty="0"/>
                        <a:t>ID</a:t>
                      </a:r>
                    </a:p>
                  </a:txBody>
                  <a:tcPr marL="85320" marR="85320" marT="42660" marB="4266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None/>
                      </a:pPr>
                      <a:endParaRPr lang="en-US" sz="800" dirty="0"/>
                    </a:p>
                  </a:txBody>
                  <a:tcPr marL="85320" marR="85320" marT="42660" marB="42660" anchor="ctr"/>
                </a:tc>
                <a:extLst>
                  <a:ext uri="{0D108BD9-81ED-4DB2-BD59-A6C34878D82A}">
                    <a16:rowId xmlns:a16="http://schemas.microsoft.com/office/drawing/2014/main" val="2179157698"/>
                  </a:ext>
                </a:extLst>
              </a:tr>
              <a:tr h="1874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800" dirty="0"/>
                        <a:t>mobile</a:t>
                      </a:r>
                    </a:p>
                  </a:txBody>
                  <a:tcPr marL="85320" marR="85320" marT="42660" marB="4266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string</a:t>
                      </a:r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“01000001111"</a:t>
                      </a:r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800" dirty="0"/>
                        <a:t>플랜 이름 </a:t>
                      </a:r>
                      <a:r>
                        <a:rPr lang="en-US" altLang="ko-KR" sz="800" dirty="0"/>
                        <a:t>(</a:t>
                      </a:r>
                      <a:r>
                        <a:rPr lang="ko-KR" altLang="en-US" sz="800" dirty="0"/>
                        <a:t>예</a:t>
                      </a:r>
                      <a:r>
                        <a:rPr lang="en-US" altLang="ko-KR" sz="800" dirty="0"/>
                        <a:t>: "100 Star")</a:t>
                      </a:r>
                    </a:p>
                  </a:txBody>
                  <a:tcPr marL="85320" marR="85320" marT="42660" marB="4266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None/>
                      </a:pPr>
                      <a:endParaRPr lang="en-US" altLang="ko-KR" sz="800" dirty="0"/>
                    </a:p>
                  </a:txBody>
                  <a:tcPr marL="85320" marR="85320" marT="42660" marB="42660" anchor="ctr"/>
                </a:tc>
                <a:extLst>
                  <a:ext uri="{0D108BD9-81ED-4DB2-BD59-A6C34878D82A}">
                    <a16:rowId xmlns:a16="http://schemas.microsoft.com/office/drawing/2014/main" val="1675006448"/>
                  </a:ext>
                </a:extLst>
              </a:tr>
              <a:tr h="1874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800" dirty="0" err="1"/>
                        <a:t>user_type</a:t>
                      </a:r>
                      <a:endParaRPr lang="en-US" sz="800" dirty="0"/>
                    </a:p>
                  </a:txBody>
                  <a:tcPr marL="85320" marR="85320" marT="42660" marB="4266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string</a:t>
                      </a:r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"user"</a:t>
                      </a:r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800" dirty="0"/>
                        <a:t>플랜 설명</a:t>
                      </a:r>
                    </a:p>
                  </a:txBody>
                  <a:tcPr marL="85320" marR="85320" marT="42660" marB="4266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None/>
                      </a:pPr>
                      <a:endParaRPr lang="ko-KR" altLang="en-US" sz="800" dirty="0"/>
                    </a:p>
                  </a:txBody>
                  <a:tcPr marL="85320" marR="85320" marT="42660" marB="42660" anchor="ctr"/>
                </a:tc>
                <a:extLst>
                  <a:ext uri="{0D108BD9-81ED-4DB2-BD59-A6C34878D82A}">
                    <a16:rowId xmlns:a16="http://schemas.microsoft.com/office/drawing/2014/main" val="3823803579"/>
                  </a:ext>
                </a:extLst>
              </a:tr>
              <a:tr h="1874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800" dirty="0"/>
                        <a:t>name</a:t>
                      </a:r>
                    </a:p>
                  </a:txBody>
                  <a:tcPr marL="85320" marR="85320" marT="42660" marB="4266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string</a:t>
                      </a:r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"</a:t>
                      </a:r>
                      <a:r>
                        <a:rPr lang="ko-KR" altLang="en-US" sz="800" dirty="0" err="1"/>
                        <a:t>랭킹맹</a:t>
                      </a:r>
                      <a:r>
                        <a:rPr lang="en-US" altLang="ko-KR" sz="800" dirty="0"/>
                        <a:t>"</a:t>
                      </a:r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800" dirty="0"/>
                        <a:t>기본 제공 스타 수</a:t>
                      </a:r>
                    </a:p>
                  </a:txBody>
                  <a:tcPr marL="85320" marR="85320" marT="42660" marB="4266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None/>
                      </a:pPr>
                      <a:endParaRPr lang="ko-KR" altLang="en-US" sz="800" dirty="0"/>
                    </a:p>
                  </a:txBody>
                  <a:tcPr marL="85320" marR="85320" marT="42660" marB="42660" anchor="ctr"/>
                </a:tc>
                <a:extLst>
                  <a:ext uri="{0D108BD9-81ED-4DB2-BD59-A6C34878D82A}">
                    <a16:rowId xmlns:a16="http://schemas.microsoft.com/office/drawing/2014/main" val="17055657"/>
                  </a:ext>
                </a:extLst>
              </a:tr>
              <a:tr h="1874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800" dirty="0" err="1"/>
                        <a:t>main_image</a:t>
                      </a:r>
                      <a:endParaRPr lang="en-US" sz="800" dirty="0"/>
                    </a:p>
                  </a:txBody>
                  <a:tcPr marL="85320" marR="85320" marT="42660" marB="4266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string</a:t>
                      </a:r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“image.jpg”</a:t>
                      </a:r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800" dirty="0"/>
                        <a:t>가격 </a:t>
                      </a:r>
                      <a:r>
                        <a:rPr lang="en-US" altLang="ko-KR" sz="800" dirty="0"/>
                        <a:t>(</a:t>
                      </a:r>
                      <a:r>
                        <a:rPr lang="ko-KR" altLang="en-US" sz="800" dirty="0"/>
                        <a:t>예</a:t>
                      </a:r>
                      <a:r>
                        <a:rPr lang="en-US" altLang="ko-KR" sz="800" dirty="0"/>
                        <a:t>: "1000" → 1000</a:t>
                      </a:r>
                      <a:r>
                        <a:rPr lang="ko-KR" altLang="en-US" sz="800" dirty="0"/>
                        <a:t>원</a:t>
                      </a:r>
                      <a:r>
                        <a:rPr lang="en-US" altLang="ko-KR" sz="800" dirty="0"/>
                        <a:t>)</a:t>
                      </a:r>
                    </a:p>
                  </a:txBody>
                  <a:tcPr marL="85320" marR="85320" marT="42660" marB="4266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None/>
                      </a:pPr>
                      <a:endParaRPr lang="en-US" altLang="ko-KR" sz="800" dirty="0"/>
                    </a:p>
                  </a:txBody>
                  <a:tcPr marL="85320" marR="85320" marT="42660" marB="42660" anchor="ctr"/>
                </a:tc>
                <a:extLst>
                  <a:ext uri="{0D108BD9-81ED-4DB2-BD59-A6C34878D82A}">
                    <a16:rowId xmlns:a16="http://schemas.microsoft.com/office/drawing/2014/main" val="2747308169"/>
                  </a:ext>
                </a:extLst>
              </a:tr>
              <a:tr h="1465051">
                <a:tc gridSpan="6">
                  <a:txBody>
                    <a:bodyPr/>
                    <a:lstStyle/>
                    <a:p>
                      <a:r>
                        <a:rPr lang="en-US" altLang="ko-KR" sz="800" u="none" dirty="0"/>
                        <a:t>[sample </a:t>
                      </a:r>
                      <a:r>
                        <a:rPr lang="en-US" altLang="ko-KR" sz="800" u="none" dirty="0" err="1"/>
                        <a:t>json</a:t>
                      </a:r>
                      <a:r>
                        <a:rPr lang="en-US" altLang="ko-KR" sz="800" u="none" dirty="0"/>
                        <a:t>]</a:t>
                      </a:r>
                    </a:p>
                    <a:p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"</a:t>
                      </a:r>
                      <a:r>
                        <a:rPr lang="en-US" altLang="ko-KR" sz="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res_code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": 1,</a:t>
                      </a:r>
                    </a:p>
                    <a:p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"</a:t>
                      </a:r>
                      <a:r>
                        <a:rPr lang="en-US" altLang="ko-KR" sz="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res_message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": "</a:t>
                      </a:r>
                      <a:r>
                        <a:rPr lang="ko-KR" altLang="en-US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유저 정보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",</a:t>
                      </a:r>
                    </a:p>
                    <a:p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"</a:t>
                      </a:r>
                      <a:r>
                        <a:rPr lang="en-US" altLang="ko-KR" sz="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res_data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": {</a:t>
                      </a:r>
                    </a:p>
                    <a:p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"</a:t>
                      </a:r>
                      <a:r>
                        <a:rPr lang="en-US" altLang="ko-KR" sz="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user_details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": {</a:t>
                      </a:r>
                    </a:p>
                    <a:p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"</a:t>
                      </a:r>
                      <a:r>
                        <a:rPr lang="en-US" altLang="ko-KR" sz="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user_id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": "3",</a:t>
                      </a:r>
                    </a:p>
                    <a:p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"mobile": "01000001111",</a:t>
                      </a:r>
                    </a:p>
                    <a:p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"</a:t>
                      </a:r>
                      <a:r>
                        <a:rPr lang="en-US" altLang="ko-KR" sz="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user_type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": "user",</a:t>
                      </a:r>
                    </a:p>
                    <a:p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"name": "</a:t>
                      </a:r>
                      <a:r>
                        <a:rPr lang="ko-KR" altLang="en-US" sz="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랭킹맹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",</a:t>
                      </a:r>
                    </a:p>
                    <a:p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"</a:t>
                      </a:r>
                      <a:r>
                        <a:rPr lang="en-US" altLang="ko-KR" sz="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main_image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": ""</a:t>
                      </a:r>
                    </a:p>
                    <a:p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}</a:t>
                      </a:r>
                    </a:p>
                    <a:p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en-US" altLang="ko-KR" sz="800" u="none" dirty="0"/>
                    </a:p>
                  </a:txBody>
                  <a:tcPr marL="45356" marR="45356" marT="36275" marB="362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405295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B66D95B6-5282-5F0A-61B9-5F5CEAFD44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4598824"/>
              </p:ext>
            </p:extLst>
          </p:nvPr>
        </p:nvGraphicFramePr>
        <p:xfrm>
          <a:off x="2054056" y="50685"/>
          <a:ext cx="7146311" cy="4138222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2988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14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0981">
                  <a:extLst>
                    <a:ext uri="{9D8B030D-6E8A-4147-A177-3AD203B41FA5}">
                      <a16:colId xmlns:a16="http://schemas.microsoft.com/office/drawing/2014/main" val="2940779387"/>
                    </a:ext>
                  </a:extLst>
                </a:gridCol>
                <a:gridCol w="1068352">
                  <a:extLst>
                    <a:ext uri="{9D8B030D-6E8A-4147-A177-3AD203B41FA5}">
                      <a16:colId xmlns:a16="http://schemas.microsoft.com/office/drawing/2014/main" val="1613113832"/>
                    </a:ext>
                  </a:extLst>
                </a:gridCol>
                <a:gridCol w="1958348">
                  <a:extLst>
                    <a:ext uri="{9D8B030D-6E8A-4147-A177-3AD203B41FA5}">
                      <a16:colId xmlns:a16="http://schemas.microsoft.com/office/drawing/2014/main" val="760462070"/>
                    </a:ext>
                  </a:extLst>
                </a:gridCol>
                <a:gridCol w="1958348">
                  <a:extLst>
                    <a:ext uri="{9D8B030D-6E8A-4147-A177-3AD203B41FA5}">
                      <a16:colId xmlns:a16="http://schemas.microsoft.com/office/drawing/2014/main" val="807737824"/>
                    </a:ext>
                  </a:extLst>
                </a:gridCol>
              </a:tblGrid>
              <a:tr h="1874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800" b="1" i="0" u="none" dirty="0">
                          <a:solidFill>
                            <a:srgbClr val="000000"/>
                          </a:solidFill>
                          <a:latin typeface="원신한 Light"/>
                          <a:ea typeface="원신한 Light"/>
                          <a:cs typeface="Arial"/>
                          <a:sym typeface="Arial"/>
                        </a:rPr>
                        <a:t>메서드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AF6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lang="en-US" altLang="ko-KR" sz="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dailyCheckIn</a:t>
                      </a:r>
                      <a:endParaRPr lang="en-US" altLang="ko-KR" sz="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80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lang="ko-KR" altLang="en-US" sz="800" b="1" u="none" dirty="0">
                          <a:latin typeface="원신한 Light"/>
                          <a:ea typeface="원신한 Light"/>
                        </a:rPr>
                        <a:t>기능</a:t>
                      </a:r>
                      <a:endParaRPr lang="ko-KR" altLang="ko-KR" sz="800" b="1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AF6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800" u="none" dirty="0">
                          <a:latin typeface="원신한 Light"/>
                          <a:ea typeface="원신한 Light"/>
                        </a:rPr>
                        <a:t>참여자 일간 체크인</a:t>
                      </a: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 </a:t>
                      </a:r>
                      <a:r>
                        <a:rPr lang="ko-KR" altLang="en-US" sz="800" u="none" dirty="0">
                          <a:latin typeface="원신한 Light"/>
                          <a:ea typeface="원신한 Light"/>
                        </a:rPr>
                        <a:t>조회</a:t>
                      </a:r>
                      <a:endParaRPr lang="en-US" alt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7404358"/>
                  </a:ext>
                </a:extLst>
              </a:tr>
              <a:tr h="1874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b="1" u="none" dirty="0" err="1">
                          <a:latin typeface="원신한 Light"/>
                          <a:ea typeface="원신한 Light"/>
                        </a:rPr>
                        <a:t>url</a:t>
                      </a:r>
                      <a:endParaRPr lang="ko-KR" sz="800" b="1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rgbClr val="DDEAF6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https:// …. </a:t>
                      </a:r>
                      <a:r>
                        <a:rPr lang="en-US" altLang="ko-KR" sz="800" dirty="0"/>
                        <a:t>/</a:t>
                      </a:r>
                      <a:r>
                        <a:rPr lang="en-US" altLang="ko-KR" sz="800" dirty="0" err="1"/>
                        <a:t>api</a:t>
                      </a:r>
                      <a:r>
                        <a:rPr lang="en-US" altLang="ko-KR" sz="800" dirty="0"/>
                        <a:t>/</a:t>
                      </a:r>
                      <a:r>
                        <a:rPr lang="en-US" altLang="ko-KR" sz="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dailyCheckIn</a:t>
                      </a:r>
                      <a:r>
                        <a:rPr lang="en-US" altLang="ko-KR" sz="800" dirty="0"/>
                        <a:t> 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740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lang="en-US" altLang="ko-KR" sz="800" b="1" u="none" dirty="0">
                          <a:latin typeface="원신한 Light"/>
                          <a:ea typeface="원신한 Light"/>
                        </a:rPr>
                        <a:t>Parameters</a:t>
                      </a:r>
                      <a:endParaRPr lang="ko-KR" sz="800" b="1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AF6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Key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type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Type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 err="1">
                          <a:latin typeface="원신한 Light"/>
                          <a:ea typeface="원신한 Light"/>
                        </a:rPr>
                        <a:t>Desc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sample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9917101"/>
                  </a:ext>
                </a:extLst>
              </a:tr>
              <a:tr h="187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 err="1">
                          <a:latin typeface="원신한 Light"/>
                          <a:ea typeface="원신한 Light"/>
                        </a:rPr>
                        <a:t>user_id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String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string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ko-KR" altLang="en-US" sz="800" dirty="0"/>
                        <a:t>사용자 </a:t>
                      </a:r>
                      <a:r>
                        <a:rPr lang="en-US" altLang="ko-KR" sz="800" dirty="0"/>
                        <a:t>ID</a:t>
                      </a:r>
                      <a:endParaRPr lang="en-US" sz="800" dirty="0"/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dirty="0"/>
                        <a:t>“32”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2509625"/>
                  </a:ext>
                </a:extLst>
              </a:tr>
              <a:tr h="187400">
                <a:tc gridSpan="6"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b="1" i="0" u="none" dirty="0">
                          <a:solidFill>
                            <a:srgbClr val="000000"/>
                          </a:solidFill>
                          <a:latin typeface="원신한 Light"/>
                          <a:ea typeface="원신한 Light"/>
                          <a:cs typeface="Arial"/>
                          <a:sym typeface="Arial"/>
                        </a:rPr>
                        <a:t>Response Data (</a:t>
                      </a:r>
                      <a:r>
                        <a:rPr lang="en-US" altLang="ko-KR" sz="800" b="1" i="0" u="none" dirty="0" err="1">
                          <a:solidFill>
                            <a:srgbClr val="000000"/>
                          </a:solidFill>
                          <a:latin typeface="원신한 Light"/>
                          <a:ea typeface="원신한 Light"/>
                          <a:cs typeface="Arial"/>
                          <a:sym typeface="Arial"/>
                        </a:rPr>
                        <a:t>Json</a:t>
                      </a:r>
                      <a:r>
                        <a:rPr lang="en-US" altLang="ko-KR" sz="800" b="1" i="0" u="none" dirty="0">
                          <a:solidFill>
                            <a:srgbClr val="000000"/>
                          </a:solidFill>
                          <a:latin typeface="원신한 Light"/>
                          <a:ea typeface="원신한 Light"/>
                          <a:cs typeface="Arial"/>
                          <a:sym typeface="Arial"/>
                        </a:rPr>
                        <a:t>)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rgbClr val="DDEAF6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74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key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r>
                        <a:rPr lang="en-US" altLang="ko-KR" sz="800" u="none">
                          <a:latin typeface="원신한 Light"/>
                          <a:ea typeface="원신한 Light"/>
                        </a:rPr>
                        <a:t>type</a:t>
                      </a:r>
                      <a:endParaRPr lang="ko-KR" sz="80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u="none">
                          <a:latin typeface="원신한 Light"/>
                          <a:ea typeface="원신한 Light"/>
                        </a:rPr>
                        <a:t>value</a:t>
                      </a:r>
                      <a:endParaRPr lang="ko-KR" altLang="en-US" sz="80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description</a:t>
                      </a:r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74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 err="1">
                          <a:latin typeface="원신한 Light"/>
                          <a:ea typeface="원신한 Light"/>
                        </a:rPr>
                        <a:t>res_code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u="none">
                          <a:latin typeface="원신한 Light"/>
                          <a:ea typeface="원신한 Light"/>
                        </a:rPr>
                        <a:t>string</a:t>
                      </a:r>
                      <a:endParaRPr lang="ko-KR" altLang="en-US" sz="80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0 /1</a:t>
                      </a:r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"1": </a:t>
                      </a:r>
                      <a:r>
                        <a:rPr lang="ko-KR" altLang="en-US" sz="800" dirty="0"/>
                        <a:t>성공</a:t>
                      </a:r>
                      <a:r>
                        <a:rPr lang="en-US" altLang="ko-KR" sz="800" dirty="0"/>
                        <a:t>, "0": </a:t>
                      </a:r>
                      <a:r>
                        <a:rPr lang="ko-KR" altLang="en-US" sz="800" dirty="0"/>
                        <a:t>실패</a:t>
                      </a: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6694696"/>
                  </a:ext>
                </a:extLst>
              </a:tr>
              <a:tr h="1874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 err="1">
                          <a:latin typeface="원신한 Light"/>
                          <a:ea typeface="원신한 Light"/>
                        </a:rPr>
                        <a:t>res_message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string</a:t>
                      </a:r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메시지</a:t>
                      </a: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결과 메시지 </a:t>
                      </a:r>
                      <a:r>
                        <a:rPr lang="en-US" altLang="ko-KR" sz="800" dirty="0"/>
                        <a:t>(</a:t>
                      </a:r>
                      <a:r>
                        <a:rPr lang="ko-KR" altLang="en-US" sz="800" dirty="0"/>
                        <a:t>성공</a:t>
                      </a:r>
                      <a:r>
                        <a:rPr lang="en-US" altLang="ko-KR" sz="800" dirty="0"/>
                        <a:t>, </a:t>
                      </a:r>
                      <a:r>
                        <a:rPr lang="ko-KR" altLang="en-US" sz="800" dirty="0"/>
                        <a:t>실패</a:t>
                      </a:r>
                      <a:r>
                        <a:rPr lang="en-US" altLang="ko-KR" sz="800" dirty="0"/>
                        <a:t>, </a:t>
                      </a:r>
                      <a:r>
                        <a:rPr lang="ko-KR" altLang="en-US" sz="800" dirty="0"/>
                        <a:t>파라미터 오류</a:t>
                      </a:r>
                      <a:r>
                        <a:rPr lang="en-US" altLang="ko-KR" sz="800" dirty="0"/>
                        <a:t>)</a:t>
                      </a:r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1847828"/>
                  </a:ext>
                </a:extLst>
              </a:tr>
              <a:tr h="1874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 err="1">
                          <a:latin typeface="원신한 Light"/>
                          <a:ea typeface="원신한 Light"/>
                        </a:rPr>
                        <a:t>res_data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object</a:t>
                      </a:r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/>
                        <a:t>결과 데이터</a:t>
                      </a: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3789635"/>
                  </a:ext>
                </a:extLst>
              </a:tr>
              <a:tr h="1874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lang="en-US" altLang="ko-KR" sz="800" b="0" u="non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star_details</a:t>
                      </a:r>
                      <a:endParaRPr lang="en-US" altLang="ko-KR" sz="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array</a:t>
                      </a:r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스타 정보</a:t>
                      </a: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2761302"/>
                  </a:ext>
                </a:extLst>
              </a:tr>
              <a:tr h="1874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ko-KR" sz="800" b="0" u="non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available_star</a:t>
                      </a:r>
                      <a:endParaRPr lang="en-US" sz="800" dirty="0"/>
                    </a:p>
                  </a:txBody>
                  <a:tcPr marL="85320" marR="85320" marT="42660" marB="4266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string</a:t>
                      </a:r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“3”</a:t>
                      </a:r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총 스타 개수</a:t>
                      </a:r>
                    </a:p>
                  </a:txBody>
                  <a:tcPr marL="85320" marR="85320" marT="42660" marB="4266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None/>
                      </a:pPr>
                      <a:endParaRPr lang="en-US" sz="800" dirty="0"/>
                    </a:p>
                  </a:txBody>
                  <a:tcPr marL="85320" marR="85320" marT="42660" marB="42660" anchor="ctr"/>
                </a:tc>
                <a:extLst>
                  <a:ext uri="{0D108BD9-81ED-4DB2-BD59-A6C34878D82A}">
                    <a16:rowId xmlns:a16="http://schemas.microsoft.com/office/drawing/2014/main" val="2179157698"/>
                  </a:ext>
                </a:extLst>
              </a:tr>
              <a:tr h="1465051">
                <a:tc gridSpan="6">
                  <a:txBody>
                    <a:bodyPr/>
                    <a:lstStyle/>
                    <a:p>
                      <a:r>
                        <a:rPr lang="en-US" altLang="ko-KR" sz="800" b="0" u="none" dirty="0"/>
                        <a:t>[sample </a:t>
                      </a:r>
                      <a:r>
                        <a:rPr lang="en-US" altLang="ko-KR" sz="800" b="0" u="none" dirty="0" err="1"/>
                        <a:t>json</a:t>
                      </a:r>
                      <a:r>
                        <a:rPr lang="en-US" altLang="ko-KR" sz="800" b="0" u="none" dirty="0"/>
                        <a:t>]</a:t>
                      </a:r>
                    </a:p>
                    <a:p>
                      <a:r>
                        <a:rPr lang="en-US" altLang="ko-KR" sz="800" b="0" u="none" dirty="0"/>
                        <a:t>- </a:t>
                      </a:r>
                      <a:r>
                        <a:rPr lang="ko-KR" altLang="en-US" sz="800" b="0" u="none" dirty="0"/>
                        <a:t>성공</a:t>
                      </a:r>
                      <a:endParaRPr lang="en-US" altLang="ko-KR" sz="800" b="0" u="none" dirty="0"/>
                    </a:p>
                    <a:p>
                      <a:r>
                        <a:rPr lang="en-US" altLang="ko-KR" sz="800" b="0" u="non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  "</a:t>
                      </a:r>
                      <a:r>
                        <a:rPr lang="en-US" altLang="ko-KR" sz="800" b="0" u="non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res_code</a:t>
                      </a:r>
                      <a:r>
                        <a:rPr lang="en-US" altLang="ko-KR" sz="800" b="0" u="non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": 1,  </a:t>
                      </a:r>
                    </a:p>
                    <a:p>
                      <a:r>
                        <a:rPr lang="en-US" altLang="ko-KR" sz="800" b="0" u="non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"</a:t>
                      </a:r>
                      <a:r>
                        <a:rPr lang="en-US" altLang="ko-KR" sz="800" b="0" u="non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res_message</a:t>
                      </a:r>
                      <a:r>
                        <a:rPr lang="en-US" altLang="ko-KR" sz="800" b="0" u="non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": "</a:t>
                      </a:r>
                      <a:r>
                        <a:rPr lang="ko-KR" altLang="en-US" sz="800" b="0" u="non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참여 성공</a:t>
                      </a:r>
                      <a:r>
                        <a:rPr lang="en-US" altLang="ko-KR" sz="800" b="0" u="non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",  </a:t>
                      </a:r>
                    </a:p>
                    <a:p>
                      <a:r>
                        <a:rPr lang="en-US" altLang="ko-KR" sz="800" b="0" u="non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"</a:t>
                      </a:r>
                      <a:r>
                        <a:rPr lang="en-US" altLang="ko-KR" sz="800" b="0" u="non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res_data</a:t>
                      </a:r>
                      <a:r>
                        <a:rPr lang="en-US" altLang="ko-KR" sz="800" b="0" u="non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": {    "</a:t>
                      </a:r>
                      <a:r>
                        <a:rPr lang="en-US" altLang="ko-KR" sz="800" b="0" u="non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star_details</a:t>
                      </a:r>
                      <a:r>
                        <a:rPr lang="en-US" altLang="ko-KR" sz="800" b="0" u="non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": {      "</a:t>
                      </a:r>
                      <a:r>
                        <a:rPr lang="en-US" altLang="ko-KR" sz="800" b="0" u="non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available_star</a:t>
                      </a:r>
                      <a:r>
                        <a:rPr lang="en-US" altLang="ko-KR" sz="800" b="0" u="non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": 120    }  }</a:t>
                      </a:r>
                    </a:p>
                    <a:p>
                      <a:r>
                        <a:rPr lang="en-US" altLang="ko-KR" sz="800" b="0" u="non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en-US" altLang="ko-KR" sz="800" b="0" u="non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ko-KR" altLang="en-US" sz="800" b="0" u="non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실패</a:t>
                      </a:r>
                      <a:r>
                        <a:rPr lang="en-US" altLang="ko-KR" sz="800" b="0" u="non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800" b="0" u="none" dirty="0"/>
                        <a:t>기존에 참여 한 경우</a:t>
                      </a:r>
                      <a:r>
                        <a:rPr lang="en-US" altLang="ko-KR" sz="800" b="0" u="none" dirty="0"/>
                        <a:t>)</a:t>
                      </a:r>
                      <a:endParaRPr lang="en-US" altLang="ko-KR" sz="800" b="0" u="non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800" b="0" u="none" dirty="0"/>
                        <a:t>{  "</a:t>
                      </a:r>
                      <a:r>
                        <a:rPr lang="en-US" altLang="ko-KR" sz="800" b="0" u="none" dirty="0" err="1"/>
                        <a:t>res_code</a:t>
                      </a:r>
                      <a:r>
                        <a:rPr lang="en-US" altLang="ko-KR" sz="800" b="0" u="none" dirty="0"/>
                        <a:t>": 0,  "</a:t>
                      </a:r>
                      <a:r>
                        <a:rPr lang="en-US" altLang="ko-KR" sz="800" b="0" u="none" dirty="0" err="1"/>
                        <a:t>res_message</a:t>
                      </a:r>
                      <a:r>
                        <a:rPr lang="en-US" altLang="ko-KR" sz="800" b="0" u="none" dirty="0"/>
                        <a:t>": "</a:t>
                      </a:r>
                      <a:r>
                        <a:rPr lang="ko-KR" altLang="en-US" sz="800" b="0" u="none" dirty="0"/>
                        <a:t>일간 참여 가 이미 완료되었습니다</a:t>
                      </a:r>
                      <a:r>
                        <a:rPr lang="en-US" altLang="ko-KR" sz="800" b="0" u="none" dirty="0"/>
                        <a:t>.",  "</a:t>
                      </a:r>
                      <a:r>
                        <a:rPr lang="en-US" altLang="ko-KR" sz="800" b="0" u="none" dirty="0" err="1"/>
                        <a:t>res_data</a:t>
                      </a:r>
                      <a:r>
                        <a:rPr lang="en-US" altLang="ko-KR" sz="800" b="0" u="none" dirty="0"/>
                        <a:t>": {}}</a:t>
                      </a:r>
                    </a:p>
                    <a:p>
                      <a:endParaRPr lang="en-US" altLang="ko-KR" sz="800" b="0" u="none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ko-KR" altLang="en-US" sz="800" b="0" u="non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실패</a:t>
                      </a:r>
                      <a:r>
                        <a:rPr lang="en-US" altLang="ko-KR" sz="800" b="0" u="non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800" b="0" dirty="0"/>
                        <a:t>매개변수 발생 또는 대입 오류</a:t>
                      </a:r>
                      <a:r>
                        <a:rPr lang="en-US" altLang="ko-KR" sz="800" b="0" u="none" dirty="0"/>
                        <a:t>)</a:t>
                      </a:r>
                    </a:p>
                    <a:p>
                      <a:r>
                        <a:rPr lang="en-US" altLang="ko-KR" sz="800" b="0" u="none" dirty="0"/>
                        <a:t>{  "</a:t>
                      </a:r>
                      <a:r>
                        <a:rPr lang="en-US" altLang="ko-KR" sz="800" b="0" u="none" dirty="0" err="1"/>
                        <a:t>res_code</a:t>
                      </a:r>
                      <a:r>
                        <a:rPr lang="en-US" altLang="ko-KR" sz="800" b="0" u="none" dirty="0"/>
                        <a:t>": 0,  "</a:t>
                      </a:r>
                      <a:r>
                        <a:rPr lang="en-US" altLang="ko-KR" sz="800" b="0" u="none" dirty="0" err="1"/>
                        <a:t>res_message</a:t>
                      </a:r>
                      <a:r>
                        <a:rPr lang="en-US" altLang="ko-KR" sz="800" b="0" u="none" dirty="0"/>
                        <a:t>": "</a:t>
                      </a:r>
                      <a:r>
                        <a:rPr lang="ko-KR" altLang="en-US" sz="800" b="0" u="none" dirty="0"/>
                        <a:t>잘못된 파라미터</a:t>
                      </a:r>
                      <a:r>
                        <a:rPr lang="en-US" altLang="ko-KR" sz="800" b="0" u="none" dirty="0"/>
                        <a:t>",  "</a:t>
                      </a:r>
                      <a:r>
                        <a:rPr lang="en-US" altLang="ko-KR" sz="800" b="0" u="none" dirty="0" err="1"/>
                        <a:t>res_data</a:t>
                      </a:r>
                      <a:r>
                        <a:rPr lang="en-US" altLang="ko-KR" sz="800" b="0" u="none" dirty="0"/>
                        <a:t>": {}}</a:t>
                      </a:r>
                    </a:p>
                  </a:txBody>
                  <a:tcPr marL="45356" marR="45356" marT="36275" marB="362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207405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0024BECA-1094-0655-6C25-25CD6F9B7D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3214550"/>
              </p:ext>
            </p:extLst>
          </p:nvPr>
        </p:nvGraphicFramePr>
        <p:xfrm>
          <a:off x="2054056" y="50685"/>
          <a:ext cx="7245937" cy="4401056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296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99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0226">
                  <a:extLst>
                    <a:ext uri="{9D8B030D-6E8A-4147-A177-3AD203B41FA5}">
                      <a16:colId xmlns:a16="http://schemas.microsoft.com/office/drawing/2014/main" val="2940779387"/>
                    </a:ext>
                  </a:extLst>
                </a:gridCol>
                <a:gridCol w="1111366">
                  <a:extLst>
                    <a:ext uri="{9D8B030D-6E8A-4147-A177-3AD203B41FA5}">
                      <a16:colId xmlns:a16="http://schemas.microsoft.com/office/drawing/2014/main" val="633138055"/>
                    </a:ext>
                  </a:extLst>
                </a:gridCol>
                <a:gridCol w="1954160">
                  <a:extLst>
                    <a:ext uri="{9D8B030D-6E8A-4147-A177-3AD203B41FA5}">
                      <a16:colId xmlns:a16="http://schemas.microsoft.com/office/drawing/2014/main" val="760462070"/>
                    </a:ext>
                  </a:extLst>
                </a:gridCol>
                <a:gridCol w="1954160">
                  <a:extLst>
                    <a:ext uri="{9D8B030D-6E8A-4147-A177-3AD203B41FA5}">
                      <a16:colId xmlns:a16="http://schemas.microsoft.com/office/drawing/2014/main" val="807737824"/>
                    </a:ext>
                  </a:extLst>
                </a:gridCol>
              </a:tblGrid>
              <a:tr h="1874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800" b="1" i="0" u="none" dirty="0">
                          <a:solidFill>
                            <a:srgbClr val="000000"/>
                          </a:solidFill>
                          <a:latin typeface="원신한 Light"/>
                          <a:ea typeface="원신한 Light"/>
                          <a:cs typeface="Arial"/>
                          <a:sym typeface="Arial"/>
                        </a:rPr>
                        <a:t>메서드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AF6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lang="en-US" altLang="ko-KR" sz="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dailyCheckInStar</a:t>
                      </a:r>
                      <a:r>
                        <a:rPr lang="en-US" altLang="ko-KR" sz="800" dirty="0"/>
                        <a:t> 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80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lang="ko-KR" altLang="en-US" sz="800" b="1" u="none" dirty="0">
                          <a:latin typeface="원신한 Light"/>
                          <a:ea typeface="원신한 Light"/>
                        </a:rPr>
                        <a:t>기능</a:t>
                      </a:r>
                      <a:endParaRPr lang="ko-KR" altLang="ko-KR" sz="800" b="1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AF6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800" dirty="0"/>
                        <a:t>하루에 한 번 출석 체크 시 스타</a:t>
                      </a:r>
                      <a:r>
                        <a:rPr lang="en-US" altLang="ko-KR" sz="800" dirty="0"/>
                        <a:t>(</a:t>
                      </a:r>
                      <a:r>
                        <a:rPr lang="ko-KR" altLang="en-US" sz="800" dirty="0"/>
                        <a:t>포인트</a:t>
                      </a:r>
                      <a:r>
                        <a:rPr lang="en-US" altLang="ko-KR" sz="800" dirty="0"/>
                        <a:t>)</a:t>
                      </a:r>
                      <a:r>
                        <a:rPr lang="ko-KR" altLang="en-US" sz="800" dirty="0"/>
                        <a:t>를 지급</a:t>
                      </a:r>
                      <a:endParaRPr lang="en-US" alt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547404358"/>
                  </a:ext>
                </a:extLst>
              </a:tr>
              <a:tr h="1874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b="1" u="none" dirty="0" err="1">
                          <a:latin typeface="원신한 Light"/>
                          <a:ea typeface="원신한 Light"/>
                        </a:rPr>
                        <a:t>url</a:t>
                      </a:r>
                      <a:endParaRPr lang="ko-KR" sz="800" b="1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rgbClr val="DDEAF6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https:// …. </a:t>
                      </a:r>
                      <a:r>
                        <a:rPr lang="en-US" altLang="ko-KR" sz="800" dirty="0"/>
                        <a:t>/</a:t>
                      </a:r>
                      <a:r>
                        <a:rPr lang="en-US" altLang="ko-KR" sz="800" dirty="0" err="1"/>
                        <a:t>api</a:t>
                      </a:r>
                      <a:r>
                        <a:rPr lang="en-US" altLang="ko-KR" sz="800" dirty="0"/>
                        <a:t>/</a:t>
                      </a:r>
                      <a:r>
                        <a:rPr lang="en-US" altLang="ko-KR" sz="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dailyCheckInStar</a:t>
                      </a:r>
                      <a:r>
                        <a:rPr lang="en-US" altLang="ko-KR" sz="800" dirty="0"/>
                        <a:t>  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7400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lang="en-US" altLang="ko-KR" sz="800" b="1" u="none" dirty="0">
                          <a:latin typeface="원신한 Light"/>
                          <a:ea typeface="원신한 Light"/>
                        </a:rPr>
                        <a:t>Parameters</a:t>
                      </a:r>
                      <a:endParaRPr lang="ko-KR" sz="800" b="1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AF6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Key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type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>
                          <a:latin typeface="원신한 Light"/>
                          <a:ea typeface="원신한 Light"/>
                        </a:rPr>
                        <a:t>type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 err="1">
                          <a:latin typeface="원신한 Light"/>
                          <a:ea typeface="원신한 Light"/>
                        </a:rPr>
                        <a:t>Desc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sample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9917101"/>
                  </a:ext>
                </a:extLst>
              </a:tr>
              <a:tr h="187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dirty="0" err="1"/>
                        <a:t>user_id</a:t>
                      </a:r>
                      <a:r>
                        <a:rPr lang="en-US" altLang="ko-KR" sz="800" dirty="0"/>
                        <a:t> 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string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800" dirty="0"/>
                        <a:t>사용자 </a:t>
                      </a:r>
                      <a:r>
                        <a:rPr lang="en-US" altLang="ko-KR" sz="800" dirty="0"/>
                        <a:t>ID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“256”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2509625"/>
                  </a:ext>
                </a:extLst>
              </a:tr>
              <a:tr h="18740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endParaRPr lang="ko-KR" sz="800" b="1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AF6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dirty="0" err="1"/>
                        <a:t>device_id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string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800" u="none" dirty="0">
                          <a:latin typeface="원신한 Light"/>
                          <a:ea typeface="원신한 Light"/>
                        </a:rPr>
                        <a:t>디바이스 </a:t>
                      </a: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ID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dirty="0"/>
                        <a:t>“”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1511918"/>
                  </a:ext>
                </a:extLst>
              </a:tr>
              <a:tr h="187400">
                <a:tc gridSpan="6"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b="1" i="0" u="none" dirty="0">
                          <a:solidFill>
                            <a:srgbClr val="000000"/>
                          </a:solidFill>
                          <a:latin typeface="원신한 Light"/>
                          <a:ea typeface="원신한 Light"/>
                          <a:cs typeface="Arial"/>
                          <a:sym typeface="Arial"/>
                        </a:rPr>
                        <a:t>Response Data (</a:t>
                      </a:r>
                      <a:r>
                        <a:rPr lang="en-US" altLang="ko-KR" sz="800" b="1" i="0" u="none" dirty="0" err="1">
                          <a:solidFill>
                            <a:srgbClr val="000000"/>
                          </a:solidFill>
                          <a:latin typeface="원신한 Light"/>
                          <a:ea typeface="원신한 Light"/>
                          <a:cs typeface="Arial"/>
                          <a:sym typeface="Arial"/>
                        </a:rPr>
                        <a:t>Json</a:t>
                      </a:r>
                      <a:r>
                        <a:rPr lang="en-US" altLang="ko-KR" sz="800" b="1" i="0" u="none" dirty="0">
                          <a:solidFill>
                            <a:srgbClr val="000000"/>
                          </a:solidFill>
                          <a:latin typeface="원신한 Light"/>
                          <a:ea typeface="원신한 Light"/>
                          <a:cs typeface="Arial"/>
                          <a:sym typeface="Arial"/>
                        </a:rPr>
                        <a:t>)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rgbClr val="DDEAF6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74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key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r>
                        <a:rPr lang="en-US" altLang="ko-KR" sz="800" u="none">
                          <a:latin typeface="원신한 Light"/>
                          <a:ea typeface="원신한 Light"/>
                        </a:rPr>
                        <a:t>type</a:t>
                      </a:r>
                      <a:endParaRPr lang="ko-KR" sz="80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value</a:t>
                      </a:r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description</a:t>
                      </a:r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74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800" dirty="0" err="1"/>
                        <a:t>res_code</a:t>
                      </a:r>
                      <a:endParaRPr lang="en-US" sz="800" dirty="0"/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ko-KR" sz="800" dirty="0"/>
                        <a:t>string</a:t>
                      </a:r>
                    </a:p>
                  </a:txBody>
                  <a:tcPr marL="35091" marR="35091" marT="17546" marB="1754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ko-KR" sz="800" dirty="0"/>
                        <a:t>0/1</a:t>
                      </a:r>
                    </a:p>
                  </a:txBody>
                  <a:tcPr marL="35091" marR="35091" marT="17546" marB="1754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None/>
                      </a:pPr>
                      <a:endParaRPr lang="en-US" sz="700" dirty="0"/>
                    </a:p>
                  </a:txBody>
                  <a:tcPr marL="35091" marR="35091" marT="17546" marB="1754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"1": </a:t>
                      </a:r>
                      <a:r>
                        <a:rPr lang="ko-KR" altLang="en-US" sz="800" dirty="0"/>
                        <a:t>성공</a:t>
                      </a:r>
                      <a:r>
                        <a:rPr lang="en-US" altLang="ko-KR" sz="800" dirty="0"/>
                        <a:t>, "0": </a:t>
                      </a:r>
                      <a:r>
                        <a:rPr lang="ko-KR" altLang="en-US" sz="800" dirty="0"/>
                        <a:t>실패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None/>
                      </a:pPr>
                      <a:endParaRPr lang="en-US" sz="800" dirty="0"/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721847828"/>
                  </a:ext>
                </a:extLst>
              </a:tr>
              <a:tr h="234763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800" dirty="0" err="1"/>
                        <a:t>res_message</a:t>
                      </a:r>
                      <a:endParaRPr lang="en-US" sz="800" dirty="0"/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ko-KR" sz="800" dirty="0"/>
                        <a:t>string</a:t>
                      </a:r>
                    </a:p>
                  </a:txBody>
                  <a:tcPr marL="35091" marR="35091" marT="17546" marB="1754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buNone/>
                      </a:pPr>
                      <a:endParaRPr lang="en-US" altLang="ko-KR" sz="800" dirty="0"/>
                    </a:p>
                  </a:txBody>
                  <a:tcPr marL="35091" marR="35091" marT="17546" marB="1754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None/>
                      </a:pPr>
                      <a:endParaRPr lang="en-US" sz="700" dirty="0"/>
                    </a:p>
                  </a:txBody>
                  <a:tcPr marL="35091" marR="35091" marT="17546" marB="1754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800" dirty="0"/>
                        <a:t>결과 메시지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None/>
                      </a:pPr>
                      <a:endParaRPr lang="ko-KR" altLang="en-US" sz="800" dirty="0"/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963789635"/>
                  </a:ext>
                </a:extLst>
              </a:tr>
              <a:tr h="1874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800" dirty="0" err="1"/>
                        <a:t>res_data</a:t>
                      </a:r>
                      <a:endParaRPr lang="en-US" sz="800" dirty="0"/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ko-KR" sz="800" dirty="0"/>
                        <a:t>object</a:t>
                      </a:r>
                    </a:p>
                  </a:txBody>
                  <a:tcPr marL="35091" marR="35091" marT="17546" marB="1754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buNone/>
                      </a:pPr>
                      <a:endParaRPr lang="en-US" altLang="ko-KR" sz="800" dirty="0"/>
                    </a:p>
                  </a:txBody>
                  <a:tcPr marL="35091" marR="35091" marT="17546" marB="1754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None/>
                      </a:pPr>
                      <a:endParaRPr lang="en-US" sz="700" dirty="0"/>
                    </a:p>
                  </a:txBody>
                  <a:tcPr marL="35091" marR="35091" marT="17546" marB="1754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800" dirty="0"/>
                        <a:t>미디어 상세 정보 객체 포함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None/>
                      </a:pPr>
                      <a:endParaRPr lang="ko-KR" altLang="en-US" sz="800" dirty="0"/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856771142"/>
                  </a:ext>
                </a:extLst>
              </a:tr>
              <a:tr h="1874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800" dirty="0" err="1"/>
                        <a:t>star_details</a:t>
                      </a:r>
                      <a:endParaRPr lang="en-US" sz="800" dirty="0"/>
                    </a:p>
                  </a:txBody>
                  <a:tcPr marL="35091" marR="35091" marT="17546" marB="1754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ko-KR" sz="800" dirty="0"/>
                        <a:t>object</a:t>
                      </a:r>
                      <a:endParaRPr lang="en-US" sz="800" dirty="0"/>
                    </a:p>
                  </a:txBody>
                  <a:tcPr marL="35091" marR="35091" marT="17546" marB="1754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buNone/>
                      </a:pPr>
                      <a:endParaRPr lang="en-US" altLang="ko-KR" sz="800" dirty="0"/>
                    </a:p>
                  </a:txBody>
                  <a:tcPr marL="35091" marR="35091" marT="17546" marB="1754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None/>
                      </a:pPr>
                      <a:endParaRPr lang="en-US" altLang="ko-KR" sz="700" dirty="0"/>
                    </a:p>
                  </a:txBody>
                  <a:tcPr marL="35091" marR="35091" marT="17546" marB="1754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800" dirty="0"/>
                        <a:t>사용자 스타 정보</a:t>
                      </a:r>
                      <a:endParaRPr lang="en-US" altLang="ko-KR" sz="800" dirty="0"/>
                    </a:p>
                  </a:txBody>
                  <a:tcPr marL="35091" marR="35091" marT="17546" marB="1754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None/>
                      </a:pPr>
                      <a:endParaRPr lang="en-US" sz="700" dirty="0"/>
                    </a:p>
                  </a:txBody>
                  <a:tcPr marL="35091" marR="35091" marT="17546" marB="1754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371381798"/>
                  </a:ext>
                </a:extLst>
              </a:tr>
              <a:tr h="1874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800" dirty="0" err="1"/>
                        <a:t>available_star</a:t>
                      </a:r>
                      <a:endParaRPr lang="en-US" sz="800" dirty="0"/>
                    </a:p>
                  </a:txBody>
                  <a:tcPr marL="88803" marR="88803" marT="44401" marB="4440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ko-KR" sz="800" dirty="0"/>
                        <a:t>string</a:t>
                      </a:r>
                      <a:endParaRPr lang="en-US" sz="800" dirty="0"/>
                    </a:p>
                  </a:txBody>
                  <a:tcPr marL="35091" marR="35091" marT="17546" marB="1754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buNone/>
                      </a:pPr>
                      <a:endParaRPr lang="en-US" altLang="ko-KR" sz="800" dirty="0"/>
                    </a:p>
                  </a:txBody>
                  <a:tcPr marL="88803" marR="88803" marT="44401" marB="4440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88803" marR="88803" marT="44401" marB="4440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800" dirty="0"/>
                        <a:t>현재 사용자가 보유한 스타 개수</a:t>
                      </a:r>
                      <a:endParaRPr lang="en-US" sz="800" dirty="0"/>
                    </a:p>
                  </a:txBody>
                  <a:tcPr marL="88803" marR="88803" marT="44401" marB="4440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None/>
                      </a:pPr>
                      <a:endParaRPr lang="en-US" sz="800" dirty="0"/>
                    </a:p>
                  </a:txBody>
                  <a:tcPr marL="88803" marR="88803" marT="44401" marB="4440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42443050"/>
                  </a:ext>
                </a:extLst>
              </a:tr>
              <a:tr h="1548359">
                <a:tc gridSpan="6">
                  <a:txBody>
                    <a:bodyPr/>
                    <a:lstStyle/>
                    <a:p>
                      <a:endParaRPr lang="en-US" altLang="ko-KR" sz="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dirty="0"/>
                        <a:t>[sample </a:t>
                      </a:r>
                      <a:r>
                        <a:rPr lang="en-US" altLang="ko-KR" sz="800" b="0" u="none" dirty="0" err="1"/>
                        <a:t>json</a:t>
                      </a:r>
                      <a:r>
                        <a:rPr lang="en-US" altLang="ko-KR" sz="800" b="0" u="none" dirty="0"/>
                        <a:t>]</a:t>
                      </a:r>
                    </a:p>
                    <a:p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"</a:t>
                      </a:r>
                      <a:r>
                        <a:rPr lang="en-US" altLang="ko-KR" sz="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res_code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": 0,</a:t>
                      </a:r>
                    </a:p>
                    <a:p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"</a:t>
                      </a:r>
                      <a:r>
                        <a:rPr lang="en-US" altLang="ko-KR" sz="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res_message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": "</a:t>
                      </a:r>
                      <a:r>
                        <a:rPr lang="ko-KR" altLang="en-US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오늘 체크인이 완료되었습니다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.",</a:t>
                      </a:r>
                    </a:p>
                    <a:p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"</a:t>
                      </a:r>
                      <a:r>
                        <a:rPr lang="en-US" altLang="ko-KR" sz="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res_data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": {</a:t>
                      </a:r>
                    </a:p>
                    <a:p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"</a:t>
                      </a:r>
                      <a:r>
                        <a:rPr lang="en-US" altLang="ko-KR" sz="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star_details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": {</a:t>
                      </a:r>
                    </a:p>
                    <a:p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"</a:t>
                      </a:r>
                      <a:r>
                        <a:rPr lang="en-US" altLang="ko-KR" sz="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available_star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": 100</a:t>
                      </a:r>
                    </a:p>
                    <a:p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}</a:t>
                      </a:r>
                    </a:p>
                    <a:p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en-US" sz="800" dirty="0"/>
                    </a:p>
                  </a:txBody>
                  <a:tcPr marL="88803" marR="88803" marT="44401" marB="4440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/>
                    </a:p>
                  </a:txBody>
                  <a:tcPr marL="35091" marR="35091" marT="17546" marB="1754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None/>
                      </a:pPr>
                      <a:endParaRPr lang="en-US" altLang="ko-KR" sz="800" dirty="0"/>
                    </a:p>
                  </a:txBody>
                  <a:tcPr marL="88803" marR="88803" marT="44401" marB="4440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88803" marR="88803" marT="44401" marB="44401" anchor="ctr"/>
                </a:tc>
                <a:tc hMerge="1">
                  <a:txBody>
                    <a:bodyPr/>
                    <a:lstStyle/>
                    <a:p>
                      <a:pPr>
                        <a:buNone/>
                      </a:pPr>
                      <a:endParaRPr lang="en-US" sz="800" dirty="0"/>
                    </a:p>
                  </a:txBody>
                  <a:tcPr marL="88803" marR="88803" marT="44401" marB="44401" anchor="ctr"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None/>
                      </a:pPr>
                      <a:endParaRPr lang="en-US" sz="800" dirty="0"/>
                    </a:p>
                  </a:txBody>
                  <a:tcPr marL="88803" marR="88803" marT="44401" marB="4440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6367146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049487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D1ADD221-343C-76DB-7692-EEB2A031E8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6854616"/>
              </p:ext>
            </p:extLst>
          </p:nvPr>
        </p:nvGraphicFramePr>
        <p:xfrm>
          <a:off x="2054056" y="50685"/>
          <a:ext cx="7245937" cy="4789996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296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99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0226">
                  <a:extLst>
                    <a:ext uri="{9D8B030D-6E8A-4147-A177-3AD203B41FA5}">
                      <a16:colId xmlns:a16="http://schemas.microsoft.com/office/drawing/2014/main" val="2940779387"/>
                    </a:ext>
                  </a:extLst>
                </a:gridCol>
                <a:gridCol w="1111366">
                  <a:extLst>
                    <a:ext uri="{9D8B030D-6E8A-4147-A177-3AD203B41FA5}">
                      <a16:colId xmlns:a16="http://schemas.microsoft.com/office/drawing/2014/main" val="633138055"/>
                    </a:ext>
                  </a:extLst>
                </a:gridCol>
                <a:gridCol w="1954160">
                  <a:extLst>
                    <a:ext uri="{9D8B030D-6E8A-4147-A177-3AD203B41FA5}">
                      <a16:colId xmlns:a16="http://schemas.microsoft.com/office/drawing/2014/main" val="760462070"/>
                    </a:ext>
                  </a:extLst>
                </a:gridCol>
                <a:gridCol w="1954160">
                  <a:extLst>
                    <a:ext uri="{9D8B030D-6E8A-4147-A177-3AD203B41FA5}">
                      <a16:colId xmlns:a16="http://schemas.microsoft.com/office/drawing/2014/main" val="807737824"/>
                    </a:ext>
                  </a:extLst>
                </a:gridCol>
              </a:tblGrid>
              <a:tr h="1874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800" b="1" i="0" u="none" dirty="0">
                          <a:solidFill>
                            <a:srgbClr val="000000"/>
                          </a:solidFill>
                          <a:latin typeface="원신한 Light"/>
                          <a:ea typeface="원신한 Light"/>
                          <a:cs typeface="Arial"/>
                          <a:sym typeface="Arial"/>
                        </a:rPr>
                        <a:t>메서드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AF6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lang="en-US" altLang="ko-KR" sz="800" dirty="0" err="1"/>
                        <a:t>giftstar</a:t>
                      </a:r>
                      <a:r>
                        <a:rPr lang="en-US" altLang="ko-KR" sz="800" dirty="0"/>
                        <a:t> 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80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lang="ko-KR" altLang="en-US" sz="800" b="1" u="none" dirty="0">
                          <a:latin typeface="원신한 Light"/>
                          <a:ea typeface="원신한 Light"/>
                        </a:rPr>
                        <a:t>기능</a:t>
                      </a:r>
                      <a:endParaRPr lang="ko-KR" altLang="ko-KR" sz="800" b="1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AF6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800" dirty="0"/>
                        <a:t>다른 사용자에게 스타</a:t>
                      </a:r>
                      <a:r>
                        <a:rPr lang="en-US" altLang="ko-KR" sz="800" dirty="0"/>
                        <a:t>(</a:t>
                      </a:r>
                      <a:r>
                        <a:rPr lang="ko-KR" altLang="en-US" sz="800" dirty="0"/>
                        <a:t>포인트</a:t>
                      </a:r>
                      <a:r>
                        <a:rPr lang="en-US" altLang="ko-KR" sz="800" dirty="0"/>
                        <a:t>)</a:t>
                      </a:r>
                      <a:r>
                        <a:rPr lang="ko-KR" altLang="en-US" sz="800" dirty="0"/>
                        <a:t>를 선물</a:t>
                      </a:r>
                      <a:endParaRPr lang="en-US" alt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547404358"/>
                  </a:ext>
                </a:extLst>
              </a:tr>
              <a:tr h="1874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b="1" u="none" dirty="0" err="1">
                          <a:latin typeface="원신한 Light"/>
                          <a:ea typeface="원신한 Light"/>
                        </a:rPr>
                        <a:t>url</a:t>
                      </a:r>
                      <a:endParaRPr lang="ko-KR" sz="800" b="1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rgbClr val="DDEAF6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https:// …. </a:t>
                      </a:r>
                      <a:r>
                        <a:rPr lang="en-US" altLang="ko-KR" sz="800" dirty="0"/>
                        <a:t>/</a:t>
                      </a:r>
                      <a:r>
                        <a:rPr lang="en-US" altLang="ko-KR" sz="800" dirty="0" err="1"/>
                        <a:t>api</a:t>
                      </a:r>
                      <a:r>
                        <a:rPr lang="en-US" altLang="ko-KR" sz="800" dirty="0"/>
                        <a:t>/</a:t>
                      </a:r>
                      <a:r>
                        <a:rPr lang="en-US" altLang="ko-KR" sz="800" dirty="0" err="1"/>
                        <a:t>giftstar</a:t>
                      </a:r>
                      <a:r>
                        <a:rPr lang="en-US" altLang="ko-KR" sz="800" dirty="0"/>
                        <a:t>  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7400">
                <a:tc rowSpan="5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lang="en-US" altLang="ko-KR" sz="800" b="1" u="none" dirty="0">
                          <a:latin typeface="원신한 Light"/>
                          <a:ea typeface="원신한 Light"/>
                        </a:rPr>
                        <a:t>Parameters</a:t>
                      </a:r>
                      <a:endParaRPr lang="ko-KR" sz="800" b="1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AF6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Key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type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>
                          <a:latin typeface="원신한 Light"/>
                          <a:ea typeface="원신한 Light"/>
                        </a:rPr>
                        <a:t>type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 err="1">
                          <a:latin typeface="원신한 Light"/>
                          <a:ea typeface="원신한 Light"/>
                        </a:rPr>
                        <a:t>Desc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sample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9917101"/>
                  </a:ext>
                </a:extLst>
              </a:tr>
              <a:tr h="187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dirty="0" err="1"/>
                        <a:t>receiver_id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string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800" dirty="0"/>
                        <a:t>스타를 받는 사용자 </a:t>
                      </a:r>
                      <a:r>
                        <a:rPr lang="en-US" altLang="ko-KR" sz="800" dirty="0"/>
                        <a:t>ID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“2001”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2509625"/>
                  </a:ext>
                </a:extLst>
              </a:tr>
              <a:tr h="18740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endParaRPr lang="ko-KR" sz="800" b="1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AF6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dirty="0" err="1"/>
                        <a:t>sender_id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string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800" u="none" dirty="0">
                          <a:latin typeface="원신한 Light"/>
                          <a:ea typeface="원신한 Light"/>
                        </a:rPr>
                        <a:t>디바이스 </a:t>
                      </a: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ID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dirty="0"/>
                        <a:t>“1001”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1511918"/>
                  </a:ext>
                </a:extLst>
              </a:tr>
              <a:tr h="18740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endParaRPr lang="ko-KR" sz="800" b="1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AF6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star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string</a:t>
                      </a:r>
                      <a:endParaRPr lang="ko-KR" alt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800" dirty="0"/>
                        <a:t>선물할 스타 개수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5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16102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endParaRPr lang="ko-KR" sz="800" b="1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AF6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dirty="0" err="1"/>
                        <a:t>sender_name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string</a:t>
                      </a:r>
                      <a:endParaRPr lang="ko-KR" alt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800" dirty="0"/>
                        <a:t>보내는 사람 이름 </a:t>
                      </a:r>
                      <a:r>
                        <a:rPr lang="en-US" altLang="ko-KR" sz="800" dirty="0"/>
                        <a:t>(</a:t>
                      </a:r>
                      <a:r>
                        <a:rPr lang="ko-KR" altLang="en-US" sz="800" dirty="0"/>
                        <a:t>푸시 메시지용</a:t>
                      </a:r>
                      <a:r>
                        <a:rPr lang="en-US" altLang="ko-KR" sz="800" dirty="0"/>
                        <a:t>)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“</a:t>
                      </a:r>
                      <a:r>
                        <a:rPr lang="ko-KR" altLang="en-US" sz="800" u="none" dirty="0">
                          <a:latin typeface="원신한 Light"/>
                          <a:ea typeface="원신한 Light"/>
                        </a:rPr>
                        <a:t>홍길동</a:t>
                      </a: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”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9034202"/>
                  </a:ext>
                </a:extLst>
              </a:tr>
              <a:tr h="187400">
                <a:tc gridSpan="6"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b="1" i="0" u="none" dirty="0">
                          <a:solidFill>
                            <a:srgbClr val="000000"/>
                          </a:solidFill>
                          <a:latin typeface="원신한 Light"/>
                          <a:ea typeface="원신한 Light"/>
                          <a:cs typeface="Arial"/>
                          <a:sym typeface="Arial"/>
                        </a:rPr>
                        <a:t>Response Data (</a:t>
                      </a:r>
                      <a:r>
                        <a:rPr lang="en-US" altLang="ko-KR" sz="800" b="1" i="0" u="none" dirty="0" err="1">
                          <a:solidFill>
                            <a:srgbClr val="000000"/>
                          </a:solidFill>
                          <a:latin typeface="원신한 Light"/>
                          <a:ea typeface="원신한 Light"/>
                          <a:cs typeface="Arial"/>
                          <a:sym typeface="Arial"/>
                        </a:rPr>
                        <a:t>Json</a:t>
                      </a:r>
                      <a:r>
                        <a:rPr lang="en-US" altLang="ko-KR" sz="800" b="1" i="0" u="none" dirty="0">
                          <a:solidFill>
                            <a:srgbClr val="000000"/>
                          </a:solidFill>
                          <a:latin typeface="원신한 Light"/>
                          <a:ea typeface="원신한 Light"/>
                          <a:cs typeface="Arial"/>
                          <a:sym typeface="Arial"/>
                        </a:rPr>
                        <a:t>)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rgbClr val="DDEAF6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74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key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r>
                        <a:rPr lang="en-US" altLang="ko-KR" sz="800" u="none">
                          <a:latin typeface="원신한 Light"/>
                          <a:ea typeface="원신한 Light"/>
                        </a:rPr>
                        <a:t>type</a:t>
                      </a:r>
                      <a:endParaRPr lang="ko-KR" sz="80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value</a:t>
                      </a:r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description</a:t>
                      </a:r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74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800" dirty="0" err="1"/>
                        <a:t>res_code</a:t>
                      </a:r>
                      <a:endParaRPr lang="en-US" sz="800" dirty="0"/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ko-KR" sz="800" dirty="0"/>
                        <a:t>string</a:t>
                      </a:r>
                    </a:p>
                  </a:txBody>
                  <a:tcPr marL="35091" marR="35091" marT="17546" marB="1754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ko-KR" sz="800" dirty="0"/>
                        <a:t>0/1</a:t>
                      </a:r>
                    </a:p>
                  </a:txBody>
                  <a:tcPr marL="35091" marR="35091" marT="17546" marB="1754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None/>
                      </a:pPr>
                      <a:endParaRPr lang="en-US" sz="700" dirty="0"/>
                    </a:p>
                  </a:txBody>
                  <a:tcPr marL="35091" marR="35091" marT="17546" marB="1754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"1": </a:t>
                      </a:r>
                      <a:r>
                        <a:rPr lang="ko-KR" altLang="en-US" sz="800" dirty="0"/>
                        <a:t>성공</a:t>
                      </a:r>
                      <a:r>
                        <a:rPr lang="en-US" altLang="ko-KR" sz="800" dirty="0"/>
                        <a:t>, "0": </a:t>
                      </a:r>
                      <a:r>
                        <a:rPr lang="ko-KR" altLang="en-US" sz="800" dirty="0"/>
                        <a:t>실패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None/>
                      </a:pPr>
                      <a:endParaRPr lang="en-US" sz="800" dirty="0"/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721847828"/>
                  </a:ext>
                </a:extLst>
              </a:tr>
              <a:tr h="234763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800" dirty="0" err="1"/>
                        <a:t>res_message</a:t>
                      </a:r>
                      <a:endParaRPr lang="en-US" sz="800" dirty="0"/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ko-KR" sz="800" dirty="0"/>
                        <a:t>string</a:t>
                      </a:r>
                    </a:p>
                  </a:txBody>
                  <a:tcPr marL="35091" marR="35091" marT="17546" marB="1754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buNone/>
                      </a:pPr>
                      <a:endParaRPr lang="en-US" altLang="ko-KR" sz="800" dirty="0"/>
                    </a:p>
                  </a:txBody>
                  <a:tcPr marL="35091" marR="35091" marT="17546" marB="1754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None/>
                      </a:pPr>
                      <a:endParaRPr lang="en-US" sz="700" dirty="0"/>
                    </a:p>
                  </a:txBody>
                  <a:tcPr marL="35091" marR="35091" marT="17546" marB="1754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800" dirty="0"/>
                        <a:t>결과 메시지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None/>
                      </a:pPr>
                      <a:endParaRPr lang="ko-KR" altLang="en-US" sz="800" dirty="0"/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963789635"/>
                  </a:ext>
                </a:extLst>
              </a:tr>
              <a:tr h="1874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800" dirty="0" err="1"/>
                        <a:t>res_data</a:t>
                      </a:r>
                      <a:endParaRPr lang="en-US" sz="800" dirty="0"/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ko-KR" sz="800" dirty="0"/>
                        <a:t>object</a:t>
                      </a:r>
                    </a:p>
                  </a:txBody>
                  <a:tcPr marL="35091" marR="35091" marT="17546" marB="1754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buNone/>
                      </a:pPr>
                      <a:endParaRPr lang="en-US" altLang="ko-KR" sz="800" dirty="0"/>
                    </a:p>
                  </a:txBody>
                  <a:tcPr marL="35091" marR="35091" marT="17546" marB="1754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None/>
                      </a:pPr>
                      <a:endParaRPr lang="en-US" sz="700" dirty="0"/>
                    </a:p>
                  </a:txBody>
                  <a:tcPr marL="35091" marR="35091" marT="17546" marB="1754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800" dirty="0"/>
                        <a:t>미디어 상세 정보 객체 포함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None/>
                      </a:pPr>
                      <a:endParaRPr lang="ko-KR" altLang="en-US" sz="800" dirty="0"/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856771142"/>
                  </a:ext>
                </a:extLst>
              </a:tr>
              <a:tr h="1874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800" dirty="0" err="1"/>
                        <a:t>star_details</a:t>
                      </a:r>
                      <a:endParaRPr lang="en-US" sz="800" dirty="0"/>
                    </a:p>
                  </a:txBody>
                  <a:tcPr marL="35091" marR="35091" marT="17546" marB="1754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ko-KR" sz="800" dirty="0"/>
                        <a:t>object</a:t>
                      </a:r>
                      <a:endParaRPr lang="en-US" sz="800" dirty="0"/>
                    </a:p>
                  </a:txBody>
                  <a:tcPr marL="35091" marR="35091" marT="17546" marB="1754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buNone/>
                      </a:pPr>
                      <a:endParaRPr lang="en-US" altLang="ko-KR" sz="800" dirty="0"/>
                    </a:p>
                  </a:txBody>
                  <a:tcPr marL="35091" marR="35091" marT="17546" marB="1754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None/>
                      </a:pPr>
                      <a:endParaRPr lang="en-US" altLang="ko-KR" sz="700" dirty="0"/>
                    </a:p>
                  </a:txBody>
                  <a:tcPr marL="35091" marR="35091" marT="17546" marB="1754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800" dirty="0"/>
                        <a:t>선물한 후 </a:t>
                      </a:r>
                      <a:r>
                        <a:rPr lang="en-US" altLang="ko-KR" sz="800" dirty="0" err="1"/>
                        <a:t>sender_id</a:t>
                      </a:r>
                      <a:r>
                        <a:rPr lang="ko-KR" altLang="en-US" sz="800" dirty="0"/>
                        <a:t>의 남은 스타 수</a:t>
                      </a:r>
                      <a:endParaRPr lang="en-US" altLang="ko-KR" sz="800" dirty="0"/>
                    </a:p>
                  </a:txBody>
                  <a:tcPr marL="35091" marR="35091" marT="17546" marB="1754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None/>
                      </a:pPr>
                      <a:endParaRPr lang="en-US" sz="700" dirty="0"/>
                    </a:p>
                  </a:txBody>
                  <a:tcPr marL="35091" marR="35091" marT="17546" marB="1754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371381798"/>
                  </a:ext>
                </a:extLst>
              </a:tr>
              <a:tr h="1874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800" dirty="0" err="1"/>
                        <a:t>available_star</a:t>
                      </a:r>
                      <a:endParaRPr lang="en-US" sz="800" dirty="0"/>
                    </a:p>
                  </a:txBody>
                  <a:tcPr marL="88803" marR="88803" marT="44401" marB="4440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ko-KR" sz="800" dirty="0"/>
                        <a:t>string</a:t>
                      </a:r>
                      <a:endParaRPr lang="en-US" sz="800" dirty="0"/>
                    </a:p>
                  </a:txBody>
                  <a:tcPr marL="35091" marR="35091" marT="17546" marB="1754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buNone/>
                      </a:pPr>
                      <a:endParaRPr lang="en-US" altLang="ko-KR" sz="800" dirty="0"/>
                    </a:p>
                  </a:txBody>
                  <a:tcPr marL="88803" marR="88803" marT="44401" marB="4440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88803" marR="88803" marT="44401" marB="4440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800" dirty="0"/>
                        <a:t>선물 후 남은 스타 수</a:t>
                      </a:r>
                      <a:endParaRPr lang="en-US" sz="800" dirty="0"/>
                    </a:p>
                  </a:txBody>
                  <a:tcPr marL="88803" marR="88803" marT="44401" marB="4440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None/>
                      </a:pPr>
                      <a:endParaRPr lang="en-US" sz="800" dirty="0"/>
                    </a:p>
                  </a:txBody>
                  <a:tcPr marL="88803" marR="88803" marT="44401" marB="4440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42443050"/>
                  </a:ext>
                </a:extLst>
              </a:tr>
              <a:tr h="1548359">
                <a:tc gridSpan="6">
                  <a:txBody>
                    <a:bodyPr/>
                    <a:lstStyle/>
                    <a:p>
                      <a:endParaRPr lang="en-US" altLang="ko-KR" sz="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dirty="0"/>
                        <a:t>[sample </a:t>
                      </a:r>
                      <a:r>
                        <a:rPr lang="en-US" altLang="ko-KR" sz="800" b="0" u="none" dirty="0" err="1"/>
                        <a:t>json</a:t>
                      </a:r>
                      <a:r>
                        <a:rPr lang="en-US" altLang="ko-KR" sz="800" b="0" u="none" dirty="0"/>
                        <a:t>]</a:t>
                      </a:r>
                    </a:p>
                    <a:p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{{</a:t>
                      </a:r>
                    </a:p>
                    <a:p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"</a:t>
                      </a:r>
                      <a:r>
                        <a:rPr lang="en-US" altLang="ko-KR" sz="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res_code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": 1,</a:t>
                      </a:r>
                    </a:p>
                    <a:p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"</a:t>
                      </a:r>
                      <a:r>
                        <a:rPr lang="en-US" altLang="ko-KR" sz="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res_message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": "</a:t>
                      </a:r>
                      <a:r>
                        <a:rPr lang="ko-KR" altLang="en-US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스타 선물이 성공적으로 완료되었습니다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.",</a:t>
                      </a:r>
                    </a:p>
                    <a:p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"</a:t>
                      </a:r>
                      <a:r>
                        <a:rPr lang="en-US" altLang="ko-KR" sz="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res_data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": {</a:t>
                      </a:r>
                    </a:p>
                    <a:p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"</a:t>
                      </a:r>
                      <a:r>
                        <a:rPr lang="en-US" altLang="ko-KR" sz="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star_details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": {</a:t>
                      </a:r>
                    </a:p>
                    <a:p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"</a:t>
                      </a:r>
                      <a:r>
                        <a:rPr lang="en-US" altLang="ko-KR" sz="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available_star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": 95</a:t>
                      </a:r>
                    </a:p>
                    <a:p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}</a:t>
                      </a:r>
                    </a:p>
                    <a:p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en-US" sz="800" dirty="0"/>
                    </a:p>
                  </a:txBody>
                  <a:tcPr marL="88803" marR="88803" marT="44401" marB="4440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/>
                    </a:p>
                  </a:txBody>
                  <a:tcPr marL="35091" marR="35091" marT="17546" marB="1754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None/>
                      </a:pPr>
                      <a:endParaRPr lang="en-US" altLang="ko-KR" sz="800" dirty="0"/>
                    </a:p>
                  </a:txBody>
                  <a:tcPr marL="88803" marR="88803" marT="44401" marB="4440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88803" marR="88803" marT="44401" marB="44401" anchor="ctr"/>
                </a:tc>
                <a:tc hMerge="1">
                  <a:txBody>
                    <a:bodyPr/>
                    <a:lstStyle/>
                    <a:p>
                      <a:pPr>
                        <a:buNone/>
                      </a:pPr>
                      <a:endParaRPr lang="en-US" sz="800" dirty="0"/>
                    </a:p>
                  </a:txBody>
                  <a:tcPr marL="88803" marR="88803" marT="44401" marB="44401" anchor="ctr"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None/>
                      </a:pPr>
                      <a:endParaRPr lang="en-US" sz="800" dirty="0"/>
                    </a:p>
                  </a:txBody>
                  <a:tcPr marL="88803" marR="88803" marT="44401" marB="4440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6367146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551246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1F3CA70E-35C0-FB2F-4C9A-29B0ED4D41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0092916"/>
              </p:ext>
            </p:extLst>
          </p:nvPr>
        </p:nvGraphicFramePr>
        <p:xfrm>
          <a:off x="2054056" y="50685"/>
          <a:ext cx="7245937" cy="4789996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296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99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0226">
                  <a:extLst>
                    <a:ext uri="{9D8B030D-6E8A-4147-A177-3AD203B41FA5}">
                      <a16:colId xmlns:a16="http://schemas.microsoft.com/office/drawing/2014/main" val="2940779387"/>
                    </a:ext>
                  </a:extLst>
                </a:gridCol>
                <a:gridCol w="1111366">
                  <a:extLst>
                    <a:ext uri="{9D8B030D-6E8A-4147-A177-3AD203B41FA5}">
                      <a16:colId xmlns:a16="http://schemas.microsoft.com/office/drawing/2014/main" val="633138055"/>
                    </a:ext>
                  </a:extLst>
                </a:gridCol>
                <a:gridCol w="1954160">
                  <a:extLst>
                    <a:ext uri="{9D8B030D-6E8A-4147-A177-3AD203B41FA5}">
                      <a16:colId xmlns:a16="http://schemas.microsoft.com/office/drawing/2014/main" val="760462070"/>
                    </a:ext>
                  </a:extLst>
                </a:gridCol>
                <a:gridCol w="1954160">
                  <a:extLst>
                    <a:ext uri="{9D8B030D-6E8A-4147-A177-3AD203B41FA5}">
                      <a16:colId xmlns:a16="http://schemas.microsoft.com/office/drawing/2014/main" val="807737824"/>
                    </a:ext>
                  </a:extLst>
                </a:gridCol>
              </a:tblGrid>
              <a:tr h="1874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800" b="1" i="0" u="none" dirty="0">
                          <a:solidFill>
                            <a:srgbClr val="000000"/>
                          </a:solidFill>
                          <a:latin typeface="원신한 Light"/>
                          <a:ea typeface="원신한 Light"/>
                          <a:cs typeface="Arial"/>
                          <a:sym typeface="Arial"/>
                        </a:rPr>
                        <a:t>메서드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AF6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lang="en-US" altLang="ko-KR" sz="800" dirty="0" err="1"/>
                        <a:t>beginTransaction</a:t>
                      </a:r>
                      <a:r>
                        <a:rPr lang="en-US" altLang="ko-KR" sz="800" dirty="0"/>
                        <a:t> 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80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lang="ko-KR" altLang="en-US" sz="800" b="1" u="none" dirty="0">
                          <a:latin typeface="원신한 Light"/>
                          <a:ea typeface="원신한 Light"/>
                        </a:rPr>
                        <a:t>기능</a:t>
                      </a:r>
                      <a:endParaRPr lang="ko-KR" altLang="ko-KR" sz="800" b="1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AF6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800" dirty="0"/>
                        <a:t>스타 구매를 위한 트랜잭션 시작</a:t>
                      </a:r>
                      <a:endParaRPr lang="en-US" alt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547404358"/>
                  </a:ext>
                </a:extLst>
              </a:tr>
              <a:tr h="1874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b="1" u="none" dirty="0" err="1">
                          <a:latin typeface="원신한 Light"/>
                          <a:ea typeface="원신한 Light"/>
                        </a:rPr>
                        <a:t>url</a:t>
                      </a:r>
                      <a:endParaRPr lang="ko-KR" sz="800" b="1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rgbClr val="DDEAF6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https:// …. </a:t>
                      </a:r>
                      <a:r>
                        <a:rPr lang="en-US" altLang="ko-KR" sz="800" dirty="0"/>
                        <a:t>/</a:t>
                      </a:r>
                      <a:r>
                        <a:rPr lang="en-US" altLang="ko-KR" sz="800" dirty="0" err="1"/>
                        <a:t>api</a:t>
                      </a:r>
                      <a:r>
                        <a:rPr lang="en-US" altLang="ko-KR" sz="800" dirty="0"/>
                        <a:t>/</a:t>
                      </a:r>
                      <a:r>
                        <a:rPr lang="en-US" altLang="ko-KR" sz="800" dirty="0" err="1"/>
                        <a:t>beginTransaction</a:t>
                      </a:r>
                      <a:r>
                        <a:rPr lang="en-US" altLang="ko-KR" sz="800" dirty="0"/>
                        <a:t>  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7400">
                <a:tc rowSpan="5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lang="en-US" altLang="ko-KR" sz="800" b="1" u="none" dirty="0">
                          <a:latin typeface="원신한 Light"/>
                          <a:ea typeface="원신한 Light"/>
                        </a:rPr>
                        <a:t>Parameters</a:t>
                      </a:r>
                      <a:endParaRPr lang="ko-KR" sz="800" b="1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AF6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Key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type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>
                          <a:latin typeface="원신한 Light"/>
                          <a:ea typeface="원신한 Light"/>
                        </a:rPr>
                        <a:t>type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 err="1">
                          <a:latin typeface="원신한 Light"/>
                          <a:ea typeface="원신한 Light"/>
                        </a:rPr>
                        <a:t>Desc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sample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9917101"/>
                  </a:ext>
                </a:extLst>
              </a:tr>
              <a:tr h="187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dirty="0" err="1"/>
                        <a:t>user_id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string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800" dirty="0"/>
                        <a:t>사용자 </a:t>
                      </a:r>
                      <a:r>
                        <a:rPr lang="en-US" altLang="ko-KR" sz="800" dirty="0"/>
                        <a:t>ID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“12”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2509625"/>
                  </a:ext>
                </a:extLst>
              </a:tr>
              <a:tr h="18740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endParaRPr lang="ko-KR" sz="800" b="1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AF6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dirty="0" err="1"/>
                        <a:t>plan_id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string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800" dirty="0"/>
                        <a:t>구매할 스타 요금제 </a:t>
                      </a:r>
                      <a:r>
                        <a:rPr lang="en-US" altLang="ko-KR" sz="800" dirty="0"/>
                        <a:t>ID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dirty="0"/>
                        <a:t>“123”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1511918"/>
                  </a:ext>
                </a:extLst>
              </a:tr>
              <a:tr h="18740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endParaRPr lang="ko-KR" sz="800" b="1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AF6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dirty="0"/>
                        <a:t>amount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string</a:t>
                      </a:r>
                      <a:endParaRPr lang="ko-KR" alt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800" dirty="0"/>
                        <a:t>결제 금액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“10000”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16102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endParaRPr lang="ko-KR" sz="800" b="1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AF6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dirty="0" err="1"/>
                        <a:t>contest_id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string</a:t>
                      </a:r>
                      <a:endParaRPr lang="ko-KR" alt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800" dirty="0"/>
                        <a:t>관련 콘테스트 </a:t>
                      </a:r>
                      <a:r>
                        <a:rPr lang="en-US" altLang="ko-KR" sz="800" dirty="0"/>
                        <a:t>ID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“1234”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9034202"/>
                  </a:ext>
                </a:extLst>
              </a:tr>
              <a:tr h="187400">
                <a:tc gridSpan="6"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b="1" i="0" u="none" dirty="0">
                          <a:solidFill>
                            <a:srgbClr val="000000"/>
                          </a:solidFill>
                          <a:latin typeface="원신한 Light"/>
                          <a:ea typeface="원신한 Light"/>
                          <a:cs typeface="Arial"/>
                          <a:sym typeface="Arial"/>
                        </a:rPr>
                        <a:t>Response Data (</a:t>
                      </a:r>
                      <a:r>
                        <a:rPr lang="en-US" altLang="ko-KR" sz="800" b="1" i="0" u="none" dirty="0" err="1">
                          <a:solidFill>
                            <a:srgbClr val="000000"/>
                          </a:solidFill>
                          <a:latin typeface="원신한 Light"/>
                          <a:ea typeface="원신한 Light"/>
                          <a:cs typeface="Arial"/>
                          <a:sym typeface="Arial"/>
                        </a:rPr>
                        <a:t>Json</a:t>
                      </a:r>
                      <a:r>
                        <a:rPr lang="en-US" altLang="ko-KR" sz="800" b="1" i="0" u="none" dirty="0">
                          <a:solidFill>
                            <a:srgbClr val="000000"/>
                          </a:solidFill>
                          <a:latin typeface="원신한 Light"/>
                          <a:ea typeface="원신한 Light"/>
                          <a:cs typeface="Arial"/>
                          <a:sym typeface="Arial"/>
                        </a:rPr>
                        <a:t>)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rgbClr val="DDEAF6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74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key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r>
                        <a:rPr lang="en-US" altLang="ko-KR" sz="800" u="none">
                          <a:latin typeface="원신한 Light"/>
                          <a:ea typeface="원신한 Light"/>
                        </a:rPr>
                        <a:t>type</a:t>
                      </a:r>
                      <a:endParaRPr lang="ko-KR" sz="80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value</a:t>
                      </a:r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description</a:t>
                      </a:r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74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800" dirty="0" err="1"/>
                        <a:t>res_code</a:t>
                      </a:r>
                      <a:endParaRPr lang="en-US" sz="800" dirty="0"/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ko-KR" sz="800" dirty="0"/>
                        <a:t>string</a:t>
                      </a:r>
                    </a:p>
                  </a:txBody>
                  <a:tcPr marL="35091" marR="35091" marT="17546" marB="1754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ko-KR" sz="800" dirty="0"/>
                        <a:t>0/1</a:t>
                      </a:r>
                    </a:p>
                  </a:txBody>
                  <a:tcPr marL="35091" marR="35091" marT="17546" marB="1754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None/>
                      </a:pPr>
                      <a:endParaRPr lang="en-US" sz="700" dirty="0"/>
                    </a:p>
                  </a:txBody>
                  <a:tcPr marL="35091" marR="35091" marT="17546" marB="1754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"1": </a:t>
                      </a:r>
                      <a:r>
                        <a:rPr lang="ko-KR" altLang="en-US" sz="800" dirty="0"/>
                        <a:t>성공</a:t>
                      </a:r>
                      <a:r>
                        <a:rPr lang="en-US" altLang="ko-KR" sz="800" dirty="0"/>
                        <a:t>, "0": </a:t>
                      </a:r>
                      <a:r>
                        <a:rPr lang="ko-KR" altLang="en-US" sz="800" dirty="0"/>
                        <a:t>실패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None/>
                      </a:pPr>
                      <a:endParaRPr lang="en-US" sz="800" dirty="0"/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721847828"/>
                  </a:ext>
                </a:extLst>
              </a:tr>
              <a:tr h="234763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800" dirty="0" err="1"/>
                        <a:t>res_message</a:t>
                      </a:r>
                      <a:endParaRPr lang="en-US" sz="800" dirty="0"/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ko-KR" sz="800" dirty="0"/>
                        <a:t>string</a:t>
                      </a:r>
                    </a:p>
                  </a:txBody>
                  <a:tcPr marL="35091" marR="35091" marT="17546" marB="1754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buNone/>
                      </a:pPr>
                      <a:endParaRPr lang="en-US" altLang="ko-KR" sz="800" dirty="0"/>
                    </a:p>
                  </a:txBody>
                  <a:tcPr marL="35091" marR="35091" marT="17546" marB="1754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None/>
                      </a:pPr>
                      <a:endParaRPr lang="en-US" sz="700" dirty="0"/>
                    </a:p>
                  </a:txBody>
                  <a:tcPr marL="35091" marR="35091" marT="17546" marB="1754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800" dirty="0"/>
                        <a:t>결과 메시지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None/>
                      </a:pPr>
                      <a:endParaRPr lang="ko-KR" altLang="en-US" sz="800" dirty="0"/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963789635"/>
                  </a:ext>
                </a:extLst>
              </a:tr>
              <a:tr h="1874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800" dirty="0" err="1"/>
                        <a:t>res_data</a:t>
                      </a:r>
                      <a:endParaRPr lang="en-US" sz="800" dirty="0"/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ko-KR" sz="800" dirty="0"/>
                        <a:t>object</a:t>
                      </a:r>
                    </a:p>
                  </a:txBody>
                  <a:tcPr marL="35091" marR="35091" marT="17546" marB="1754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buNone/>
                      </a:pPr>
                      <a:endParaRPr lang="en-US" altLang="ko-KR" sz="800" dirty="0"/>
                    </a:p>
                  </a:txBody>
                  <a:tcPr marL="35091" marR="35091" marT="17546" marB="1754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None/>
                      </a:pPr>
                      <a:endParaRPr lang="en-US" sz="700" dirty="0"/>
                    </a:p>
                  </a:txBody>
                  <a:tcPr marL="35091" marR="35091" marT="17546" marB="1754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800" dirty="0"/>
                        <a:t>미디어 상세 정보 객체 포함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None/>
                      </a:pPr>
                      <a:endParaRPr lang="ko-KR" altLang="en-US" sz="800" dirty="0"/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856771142"/>
                  </a:ext>
                </a:extLst>
              </a:tr>
              <a:tr h="1874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ko-KR" sz="800" dirty="0" err="1"/>
                        <a:t>transaction_details</a:t>
                      </a:r>
                      <a:endParaRPr lang="en-US" sz="800" dirty="0"/>
                    </a:p>
                  </a:txBody>
                  <a:tcPr marL="35091" marR="35091" marT="17546" marB="1754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ko-KR" sz="800" dirty="0"/>
                        <a:t>object</a:t>
                      </a:r>
                      <a:endParaRPr lang="en-US" sz="800" dirty="0"/>
                    </a:p>
                  </a:txBody>
                  <a:tcPr marL="35091" marR="35091" marT="17546" marB="1754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buNone/>
                      </a:pPr>
                      <a:endParaRPr lang="en-US" altLang="ko-KR" sz="800" dirty="0"/>
                    </a:p>
                  </a:txBody>
                  <a:tcPr marL="35091" marR="35091" marT="17546" marB="1754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None/>
                      </a:pPr>
                      <a:endParaRPr lang="en-US" altLang="ko-KR" sz="700" dirty="0"/>
                    </a:p>
                  </a:txBody>
                  <a:tcPr marL="35091" marR="35091" marT="17546" marB="1754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800" dirty="0"/>
                        <a:t> 트랜잭션 정보</a:t>
                      </a:r>
                      <a:endParaRPr lang="en-US" altLang="ko-KR" sz="800" dirty="0"/>
                    </a:p>
                  </a:txBody>
                  <a:tcPr marL="35091" marR="35091" marT="17546" marB="1754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None/>
                      </a:pPr>
                      <a:endParaRPr lang="en-US" sz="700" dirty="0"/>
                    </a:p>
                  </a:txBody>
                  <a:tcPr marL="35091" marR="35091" marT="17546" marB="1754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371381798"/>
                  </a:ext>
                </a:extLst>
              </a:tr>
              <a:tr h="1874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ko-KR" sz="800" dirty="0" err="1"/>
                        <a:t>transaction_id</a:t>
                      </a:r>
                      <a:endParaRPr lang="en-US" sz="800" dirty="0"/>
                    </a:p>
                  </a:txBody>
                  <a:tcPr marL="88803" marR="88803" marT="44401" marB="4440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ko-KR" sz="800" dirty="0"/>
                        <a:t>string</a:t>
                      </a:r>
                      <a:endParaRPr lang="en-US" sz="800" dirty="0"/>
                    </a:p>
                  </a:txBody>
                  <a:tcPr marL="35091" marR="35091" marT="17546" marB="1754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buNone/>
                      </a:pPr>
                      <a:endParaRPr lang="en-US" altLang="ko-KR" sz="800" dirty="0"/>
                    </a:p>
                  </a:txBody>
                  <a:tcPr marL="88803" marR="88803" marT="44401" marB="4440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88803" marR="88803" marT="44401" marB="4440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800" dirty="0"/>
                        <a:t>생성된 트랜잭션 고유 </a:t>
                      </a:r>
                      <a:r>
                        <a:rPr lang="en-US" altLang="ko-KR" sz="800" dirty="0"/>
                        <a:t>ID</a:t>
                      </a:r>
                      <a:endParaRPr lang="en-US" sz="800" dirty="0"/>
                    </a:p>
                  </a:txBody>
                  <a:tcPr marL="88803" marR="88803" marT="44401" marB="4440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None/>
                      </a:pPr>
                      <a:endParaRPr lang="en-US" sz="800" dirty="0"/>
                    </a:p>
                  </a:txBody>
                  <a:tcPr marL="88803" marR="88803" marT="44401" marB="4440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42443050"/>
                  </a:ext>
                </a:extLst>
              </a:tr>
              <a:tr h="1548359">
                <a:tc gridSpan="6">
                  <a:txBody>
                    <a:bodyPr/>
                    <a:lstStyle/>
                    <a:p>
                      <a:endParaRPr lang="en-US" altLang="ko-KR" sz="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dirty="0"/>
                        <a:t>[sample </a:t>
                      </a:r>
                      <a:r>
                        <a:rPr lang="en-US" altLang="ko-KR" sz="800" b="0" u="none" dirty="0" err="1"/>
                        <a:t>json</a:t>
                      </a:r>
                      <a:r>
                        <a:rPr lang="en-US" altLang="ko-KR" sz="800" b="0" u="none" dirty="0"/>
                        <a:t>]</a:t>
                      </a:r>
                    </a:p>
                    <a:p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"</a:t>
                      </a:r>
                      <a:r>
                        <a:rPr lang="en-US" altLang="ko-KR" sz="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res_code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": 1,</a:t>
                      </a:r>
                    </a:p>
                    <a:p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"</a:t>
                      </a:r>
                      <a:r>
                        <a:rPr lang="en-US" altLang="ko-KR" sz="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res_message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": "</a:t>
                      </a:r>
                      <a:r>
                        <a:rPr lang="ko-KR" altLang="en-US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트랜잭션이 시작되었습니다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.",</a:t>
                      </a:r>
                    </a:p>
                    <a:p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"</a:t>
                      </a:r>
                      <a:r>
                        <a:rPr lang="en-US" altLang="ko-KR" sz="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res_data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": {</a:t>
                      </a:r>
                    </a:p>
                    <a:p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"</a:t>
                      </a:r>
                      <a:r>
                        <a:rPr lang="en-US" altLang="ko-KR" sz="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transaction_details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": {</a:t>
                      </a:r>
                    </a:p>
                    <a:p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"</a:t>
                      </a:r>
                      <a:r>
                        <a:rPr lang="en-US" altLang="ko-KR" sz="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transaction_id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": 1024</a:t>
                      </a:r>
                    </a:p>
                    <a:p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}</a:t>
                      </a:r>
                    </a:p>
                    <a:p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en-US" sz="800" dirty="0"/>
                    </a:p>
                  </a:txBody>
                  <a:tcPr marL="88803" marR="88803" marT="44401" marB="4440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/>
                    </a:p>
                  </a:txBody>
                  <a:tcPr marL="35091" marR="35091" marT="17546" marB="1754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None/>
                      </a:pPr>
                      <a:endParaRPr lang="en-US" altLang="ko-KR" sz="800" dirty="0"/>
                    </a:p>
                  </a:txBody>
                  <a:tcPr marL="88803" marR="88803" marT="44401" marB="4440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88803" marR="88803" marT="44401" marB="44401" anchor="ctr"/>
                </a:tc>
                <a:tc hMerge="1">
                  <a:txBody>
                    <a:bodyPr/>
                    <a:lstStyle/>
                    <a:p>
                      <a:pPr>
                        <a:buNone/>
                      </a:pPr>
                      <a:endParaRPr lang="en-US" sz="800" dirty="0"/>
                    </a:p>
                  </a:txBody>
                  <a:tcPr marL="88803" marR="88803" marT="44401" marB="44401" anchor="ctr"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None/>
                      </a:pPr>
                      <a:endParaRPr lang="en-US" sz="800" dirty="0"/>
                    </a:p>
                  </a:txBody>
                  <a:tcPr marL="88803" marR="88803" marT="44401" marB="4440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6367146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075379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4D8071A0-CF89-6035-FFAF-104E9E0D60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7278936"/>
              </p:ext>
            </p:extLst>
          </p:nvPr>
        </p:nvGraphicFramePr>
        <p:xfrm>
          <a:off x="2054056" y="50685"/>
          <a:ext cx="7245937" cy="4541866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296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99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0226">
                  <a:extLst>
                    <a:ext uri="{9D8B030D-6E8A-4147-A177-3AD203B41FA5}">
                      <a16:colId xmlns:a16="http://schemas.microsoft.com/office/drawing/2014/main" val="2940779387"/>
                    </a:ext>
                  </a:extLst>
                </a:gridCol>
                <a:gridCol w="1111366">
                  <a:extLst>
                    <a:ext uri="{9D8B030D-6E8A-4147-A177-3AD203B41FA5}">
                      <a16:colId xmlns:a16="http://schemas.microsoft.com/office/drawing/2014/main" val="633138055"/>
                    </a:ext>
                  </a:extLst>
                </a:gridCol>
                <a:gridCol w="1954160">
                  <a:extLst>
                    <a:ext uri="{9D8B030D-6E8A-4147-A177-3AD203B41FA5}">
                      <a16:colId xmlns:a16="http://schemas.microsoft.com/office/drawing/2014/main" val="760462070"/>
                    </a:ext>
                  </a:extLst>
                </a:gridCol>
                <a:gridCol w="1954160">
                  <a:extLst>
                    <a:ext uri="{9D8B030D-6E8A-4147-A177-3AD203B41FA5}">
                      <a16:colId xmlns:a16="http://schemas.microsoft.com/office/drawing/2014/main" val="807737824"/>
                    </a:ext>
                  </a:extLst>
                </a:gridCol>
              </a:tblGrid>
              <a:tr h="1874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800" b="1" i="0" u="none" dirty="0">
                          <a:solidFill>
                            <a:srgbClr val="000000"/>
                          </a:solidFill>
                          <a:latin typeface="원신한 Light"/>
                          <a:ea typeface="원신한 Light"/>
                          <a:cs typeface="Arial"/>
                          <a:sym typeface="Arial"/>
                        </a:rPr>
                        <a:t>메서드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AF6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lang="en-US" altLang="ko-KR" sz="800" dirty="0" err="1"/>
                        <a:t>completeTransaction</a:t>
                      </a:r>
                      <a:r>
                        <a:rPr lang="en-US" altLang="ko-KR" sz="800" dirty="0"/>
                        <a:t> 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80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lang="ko-KR" altLang="en-US" sz="800" b="1" u="none" dirty="0">
                          <a:latin typeface="원신한 Light"/>
                          <a:ea typeface="원신한 Light"/>
                        </a:rPr>
                        <a:t>기능</a:t>
                      </a:r>
                      <a:endParaRPr lang="ko-KR" altLang="ko-KR" sz="800" b="1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AF6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dirty="0" err="1"/>
                        <a:t>beginTransaction</a:t>
                      </a:r>
                      <a:r>
                        <a:rPr lang="en-US" altLang="ko-KR" sz="800" dirty="0"/>
                        <a:t>()</a:t>
                      </a:r>
                      <a:r>
                        <a:rPr lang="ko-KR" altLang="en-US" sz="800" dirty="0"/>
                        <a:t>에서 생성된 트랜잭션을 </a:t>
                      </a:r>
                      <a:r>
                        <a:rPr lang="ko-KR" altLang="en-US" sz="800" b="1" dirty="0"/>
                        <a:t>최종 완료</a:t>
                      </a:r>
                      <a:r>
                        <a:rPr lang="en-US" altLang="ko-KR" sz="800" b="1" dirty="0"/>
                        <a:t>(completed)</a:t>
                      </a:r>
                      <a:r>
                        <a:rPr lang="ko-KR" altLang="en-US" sz="800" dirty="0"/>
                        <a:t> 상태로 변경하고</a:t>
                      </a:r>
                      <a:r>
                        <a:rPr lang="en-US" altLang="ko-KR" sz="800" dirty="0"/>
                        <a:t>,</a:t>
                      </a:r>
                      <a:br>
                        <a:rPr lang="en-US" altLang="ko-KR" sz="800" dirty="0"/>
                      </a:br>
                      <a:r>
                        <a:rPr lang="ko-KR" altLang="en-US" sz="800" b="1" dirty="0"/>
                        <a:t>결제 성공 시에는 스타를 사용자에게 지급</a:t>
                      </a:r>
                      <a:endParaRPr lang="en-US" alt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547404358"/>
                  </a:ext>
                </a:extLst>
              </a:tr>
              <a:tr h="1874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b="1" u="none" dirty="0" err="1">
                          <a:latin typeface="원신한 Light"/>
                          <a:ea typeface="원신한 Light"/>
                        </a:rPr>
                        <a:t>url</a:t>
                      </a:r>
                      <a:endParaRPr lang="ko-KR" sz="800" b="1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rgbClr val="DDEAF6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https:// …. </a:t>
                      </a:r>
                      <a:r>
                        <a:rPr lang="en-US" altLang="ko-KR" sz="800" dirty="0"/>
                        <a:t>/</a:t>
                      </a:r>
                      <a:r>
                        <a:rPr lang="en-US" altLang="ko-KR" sz="800" dirty="0" err="1"/>
                        <a:t>api</a:t>
                      </a:r>
                      <a:r>
                        <a:rPr lang="en-US" altLang="ko-KR" sz="800" dirty="0"/>
                        <a:t>/</a:t>
                      </a:r>
                      <a:r>
                        <a:rPr lang="en-US" altLang="ko-KR" sz="800" dirty="0" err="1"/>
                        <a:t>completeTransaction</a:t>
                      </a:r>
                      <a:r>
                        <a:rPr lang="en-US" altLang="ko-KR" sz="800" dirty="0"/>
                        <a:t>  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7400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lang="en-US" altLang="ko-KR" sz="800" b="1" u="none" dirty="0">
                          <a:latin typeface="원신한 Light"/>
                          <a:ea typeface="원신한 Light"/>
                        </a:rPr>
                        <a:t>Parameters</a:t>
                      </a:r>
                      <a:endParaRPr lang="ko-KR" sz="800" b="1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AF6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Key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type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>
                          <a:latin typeface="원신한 Light"/>
                          <a:ea typeface="원신한 Light"/>
                        </a:rPr>
                        <a:t>type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 err="1">
                          <a:latin typeface="원신한 Light"/>
                          <a:ea typeface="원신한 Light"/>
                        </a:rPr>
                        <a:t>Desc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sample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9917101"/>
                  </a:ext>
                </a:extLst>
              </a:tr>
              <a:tr h="187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ko-KR" sz="800" dirty="0" err="1"/>
                        <a:t>transaction_id</a:t>
                      </a:r>
                      <a:endParaRPr lang="en-US" sz="800" dirty="0"/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None/>
                      </a:pPr>
                      <a:endParaRPr lang="en-US" sz="800" dirty="0"/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string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800" u="none" dirty="0">
                          <a:latin typeface="원신한 Light"/>
                          <a:ea typeface="원신한 Light"/>
                        </a:rPr>
                        <a:t>트랜잭션 </a:t>
                      </a: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ID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“256”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2509625"/>
                  </a:ext>
                </a:extLst>
              </a:tr>
              <a:tr h="18740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endParaRPr lang="ko-KR" sz="800" b="1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AF6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ko-KR" sz="800" dirty="0" err="1"/>
                        <a:t>payment_status</a:t>
                      </a:r>
                      <a:endParaRPr lang="en-US" sz="800" dirty="0"/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None/>
                      </a:pPr>
                      <a:endParaRPr lang="en-US" sz="800" dirty="0"/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string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800" u="none" dirty="0">
                          <a:latin typeface="원신한 Light"/>
                          <a:ea typeface="원신한 Light"/>
                        </a:rPr>
                        <a:t>결제 상태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dirty="0"/>
                        <a:t>'pending','success','fail','cancel','productfail','consumefail','paymentcompleted'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1511918"/>
                  </a:ext>
                </a:extLst>
              </a:tr>
              <a:tr h="187400">
                <a:tc gridSpan="6"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b="1" i="0" u="none" dirty="0">
                          <a:solidFill>
                            <a:srgbClr val="000000"/>
                          </a:solidFill>
                          <a:latin typeface="원신한 Light"/>
                          <a:ea typeface="원신한 Light"/>
                          <a:cs typeface="Arial"/>
                          <a:sym typeface="Arial"/>
                        </a:rPr>
                        <a:t>Response Data (</a:t>
                      </a:r>
                      <a:r>
                        <a:rPr lang="en-US" altLang="ko-KR" sz="800" b="1" i="0" u="none" dirty="0" err="1">
                          <a:solidFill>
                            <a:srgbClr val="000000"/>
                          </a:solidFill>
                          <a:latin typeface="원신한 Light"/>
                          <a:ea typeface="원신한 Light"/>
                          <a:cs typeface="Arial"/>
                          <a:sym typeface="Arial"/>
                        </a:rPr>
                        <a:t>Json</a:t>
                      </a:r>
                      <a:r>
                        <a:rPr lang="en-US" altLang="ko-KR" sz="800" b="1" i="0" u="none" dirty="0">
                          <a:solidFill>
                            <a:srgbClr val="000000"/>
                          </a:solidFill>
                          <a:latin typeface="원신한 Light"/>
                          <a:ea typeface="원신한 Light"/>
                          <a:cs typeface="Arial"/>
                          <a:sym typeface="Arial"/>
                        </a:rPr>
                        <a:t>)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rgbClr val="DDEAF6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74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key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r>
                        <a:rPr lang="en-US" altLang="ko-KR" sz="800" u="none">
                          <a:latin typeface="원신한 Light"/>
                          <a:ea typeface="원신한 Light"/>
                        </a:rPr>
                        <a:t>type</a:t>
                      </a:r>
                      <a:endParaRPr lang="ko-KR" sz="80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value</a:t>
                      </a:r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description</a:t>
                      </a:r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74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800" dirty="0" err="1"/>
                        <a:t>res_code</a:t>
                      </a:r>
                      <a:endParaRPr lang="en-US" sz="800" dirty="0"/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ko-KR" sz="800" dirty="0"/>
                        <a:t>string</a:t>
                      </a:r>
                    </a:p>
                  </a:txBody>
                  <a:tcPr marL="35091" marR="35091" marT="17546" marB="1754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ko-KR" sz="800" dirty="0"/>
                        <a:t>0/1</a:t>
                      </a:r>
                    </a:p>
                  </a:txBody>
                  <a:tcPr marL="35091" marR="35091" marT="17546" marB="1754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None/>
                      </a:pPr>
                      <a:endParaRPr lang="en-US" sz="700" dirty="0"/>
                    </a:p>
                  </a:txBody>
                  <a:tcPr marL="35091" marR="35091" marT="17546" marB="1754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"1": </a:t>
                      </a:r>
                      <a:r>
                        <a:rPr lang="ko-KR" altLang="en-US" sz="800" dirty="0"/>
                        <a:t>성공</a:t>
                      </a:r>
                      <a:r>
                        <a:rPr lang="en-US" altLang="ko-KR" sz="800" dirty="0"/>
                        <a:t>, "0": </a:t>
                      </a:r>
                      <a:r>
                        <a:rPr lang="ko-KR" altLang="en-US" sz="800" dirty="0"/>
                        <a:t>실패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None/>
                      </a:pPr>
                      <a:endParaRPr lang="en-US" sz="800" dirty="0"/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721847828"/>
                  </a:ext>
                </a:extLst>
              </a:tr>
              <a:tr h="234763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800" dirty="0" err="1"/>
                        <a:t>res_message</a:t>
                      </a:r>
                      <a:endParaRPr lang="en-US" sz="800" dirty="0"/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ko-KR" sz="800" dirty="0"/>
                        <a:t>string</a:t>
                      </a:r>
                    </a:p>
                  </a:txBody>
                  <a:tcPr marL="35091" marR="35091" marT="17546" marB="1754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buNone/>
                      </a:pPr>
                      <a:endParaRPr lang="en-US" altLang="ko-KR" sz="800" dirty="0"/>
                    </a:p>
                  </a:txBody>
                  <a:tcPr marL="35091" marR="35091" marT="17546" marB="1754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None/>
                      </a:pPr>
                      <a:endParaRPr lang="en-US" sz="700" dirty="0"/>
                    </a:p>
                  </a:txBody>
                  <a:tcPr marL="35091" marR="35091" marT="17546" marB="1754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800" dirty="0"/>
                        <a:t>결과 메시지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None/>
                      </a:pPr>
                      <a:endParaRPr lang="ko-KR" altLang="en-US" sz="800" dirty="0"/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963789635"/>
                  </a:ext>
                </a:extLst>
              </a:tr>
              <a:tr h="1874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800" dirty="0" err="1"/>
                        <a:t>res_data</a:t>
                      </a:r>
                      <a:endParaRPr lang="en-US" sz="800" dirty="0"/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ko-KR" sz="800" dirty="0"/>
                        <a:t>object</a:t>
                      </a:r>
                    </a:p>
                  </a:txBody>
                  <a:tcPr marL="35091" marR="35091" marT="17546" marB="1754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buNone/>
                      </a:pPr>
                      <a:endParaRPr lang="en-US" altLang="ko-KR" sz="800" dirty="0"/>
                    </a:p>
                  </a:txBody>
                  <a:tcPr marL="35091" marR="35091" marT="17546" marB="1754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None/>
                      </a:pPr>
                      <a:endParaRPr lang="en-US" sz="700" dirty="0"/>
                    </a:p>
                  </a:txBody>
                  <a:tcPr marL="35091" marR="35091" marT="17546" marB="1754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800" dirty="0"/>
                        <a:t>결과 데이터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None/>
                      </a:pPr>
                      <a:endParaRPr lang="ko-KR" altLang="en-US" sz="800" dirty="0"/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856771142"/>
                  </a:ext>
                </a:extLst>
              </a:tr>
              <a:tr h="1874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800" dirty="0" err="1"/>
                        <a:t>transaction_details</a:t>
                      </a:r>
                      <a:endParaRPr lang="en-US" sz="800" dirty="0"/>
                    </a:p>
                  </a:txBody>
                  <a:tcPr marL="35091" marR="35091" marT="17546" marB="1754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ko-KR" sz="800" dirty="0"/>
                        <a:t>object</a:t>
                      </a:r>
                      <a:endParaRPr lang="en-US" sz="800" dirty="0"/>
                    </a:p>
                  </a:txBody>
                  <a:tcPr marL="35091" marR="35091" marT="17546" marB="1754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buNone/>
                      </a:pPr>
                      <a:endParaRPr lang="en-US" altLang="ko-KR" sz="800" dirty="0"/>
                    </a:p>
                  </a:txBody>
                  <a:tcPr marL="35091" marR="35091" marT="17546" marB="1754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None/>
                      </a:pPr>
                      <a:endParaRPr lang="en-US" altLang="ko-KR" sz="700" dirty="0"/>
                    </a:p>
                  </a:txBody>
                  <a:tcPr marL="35091" marR="35091" marT="17546" marB="1754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800" dirty="0"/>
                        <a:t>트랜잭션 상세 정보</a:t>
                      </a:r>
                      <a:endParaRPr lang="en-US" altLang="ko-KR" sz="800" dirty="0"/>
                    </a:p>
                  </a:txBody>
                  <a:tcPr marL="35091" marR="35091" marT="17546" marB="1754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None/>
                      </a:pPr>
                      <a:endParaRPr lang="en-US" sz="700" dirty="0"/>
                    </a:p>
                  </a:txBody>
                  <a:tcPr marL="35091" marR="35091" marT="17546" marB="1754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371381798"/>
                  </a:ext>
                </a:extLst>
              </a:tr>
              <a:tr h="1874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800" dirty="0" err="1"/>
                        <a:t>transaction_id</a:t>
                      </a:r>
                      <a:endParaRPr lang="en-US" sz="800" dirty="0"/>
                    </a:p>
                  </a:txBody>
                  <a:tcPr marL="88803" marR="88803" marT="44401" marB="4440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ko-KR" sz="800" dirty="0"/>
                        <a:t>string</a:t>
                      </a:r>
                      <a:endParaRPr lang="en-US" sz="800" dirty="0"/>
                    </a:p>
                  </a:txBody>
                  <a:tcPr marL="35091" marR="35091" marT="17546" marB="1754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buNone/>
                      </a:pPr>
                      <a:endParaRPr lang="en-US" altLang="ko-KR" sz="800" dirty="0"/>
                    </a:p>
                  </a:txBody>
                  <a:tcPr marL="88803" marR="88803" marT="44401" marB="4440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88803" marR="88803" marT="44401" marB="4440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800" dirty="0"/>
                        <a:t>생성된 트랜잭션 </a:t>
                      </a:r>
                      <a:r>
                        <a:rPr lang="en-US" altLang="ko-KR" sz="800" dirty="0"/>
                        <a:t>ID</a:t>
                      </a:r>
                      <a:endParaRPr lang="en-US" sz="800" dirty="0"/>
                    </a:p>
                  </a:txBody>
                  <a:tcPr marL="88803" marR="88803" marT="44401" marB="4440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None/>
                      </a:pPr>
                      <a:endParaRPr lang="en-US" sz="800" dirty="0"/>
                    </a:p>
                  </a:txBody>
                  <a:tcPr marL="88803" marR="88803" marT="44401" marB="4440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42443050"/>
                  </a:ext>
                </a:extLst>
              </a:tr>
              <a:tr h="1548359">
                <a:tc gridSpan="6">
                  <a:txBody>
                    <a:bodyPr/>
                    <a:lstStyle/>
                    <a:p>
                      <a:endParaRPr lang="en-US" altLang="ko-KR" sz="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dirty="0"/>
                        <a:t>[sample </a:t>
                      </a:r>
                      <a:r>
                        <a:rPr lang="en-US" altLang="ko-KR" sz="800" b="0" u="none" dirty="0" err="1"/>
                        <a:t>json</a:t>
                      </a:r>
                      <a:r>
                        <a:rPr lang="en-US" altLang="ko-KR" sz="800" b="0" u="none" dirty="0"/>
                        <a:t>]</a:t>
                      </a:r>
                    </a:p>
                    <a:p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"</a:t>
                      </a:r>
                      <a:r>
                        <a:rPr lang="en-US" altLang="ko-KR" sz="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res_code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": 1,</a:t>
                      </a:r>
                    </a:p>
                    <a:p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"</a:t>
                      </a:r>
                      <a:r>
                        <a:rPr lang="en-US" altLang="ko-KR" sz="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res_message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": "</a:t>
                      </a:r>
                      <a:r>
                        <a:rPr lang="ko-KR" altLang="en-US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트랜잭션이 완료되었습니다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.",</a:t>
                      </a:r>
                    </a:p>
                    <a:p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"</a:t>
                      </a:r>
                      <a:r>
                        <a:rPr lang="en-US" altLang="ko-KR" sz="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res_data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": {</a:t>
                      </a:r>
                    </a:p>
                    <a:p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"</a:t>
                      </a:r>
                      <a:r>
                        <a:rPr lang="en-US" altLang="ko-KR" sz="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star_details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": {</a:t>
                      </a:r>
                    </a:p>
                    <a:p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"</a:t>
                      </a:r>
                      <a:r>
                        <a:rPr lang="en-US" altLang="ko-KR" sz="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remaining_star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": “150”</a:t>
                      </a:r>
                    </a:p>
                    <a:p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}</a:t>
                      </a:r>
                    </a:p>
                    <a:p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en-US" sz="800" dirty="0"/>
                    </a:p>
                  </a:txBody>
                  <a:tcPr marL="88803" marR="88803" marT="44401" marB="4440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/>
                    </a:p>
                  </a:txBody>
                  <a:tcPr marL="35091" marR="35091" marT="17546" marB="1754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None/>
                      </a:pPr>
                      <a:endParaRPr lang="en-US" altLang="ko-KR" sz="800" dirty="0"/>
                    </a:p>
                  </a:txBody>
                  <a:tcPr marL="88803" marR="88803" marT="44401" marB="4440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88803" marR="88803" marT="44401" marB="44401" anchor="ctr"/>
                </a:tc>
                <a:tc hMerge="1">
                  <a:txBody>
                    <a:bodyPr/>
                    <a:lstStyle/>
                    <a:p>
                      <a:pPr>
                        <a:buNone/>
                      </a:pPr>
                      <a:endParaRPr lang="en-US" sz="800" dirty="0"/>
                    </a:p>
                  </a:txBody>
                  <a:tcPr marL="88803" marR="88803" marT="44401" marB="44401" anchor="ctr"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None/>
                      </a:pPr>
                      <a:endParaRPr lang="en-US" sz="800" dirty="0"/>
                    </a:p>
                  </a:txBody>
                  <a:tcPr marL="88803" marR="88803" marT="44401" marB="4440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6367146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318239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146CE9A9-9C3D-AF56-3668-73C8EC0EA3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5715352"/>
              </p:ext>
            </p:extLst>
          </p:nvPr>
        </p:nvGraphicFramePr>
        <p:xfrm>
          <a:off x="2054056" y="50685"/>
          <a:ext cx="7245937" cy="5292276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296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99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0226">
                  <a:extLst>
                    <a:ext uri="{9D8B030D-6E8A-4147-A177-3AD203B41FA5}">
                      <a16:colId xmlns:a16="http://schemas.microsoft.com/office/drawing/2014/main" val="2940779387"/>
                    </a:ext>
                  </a:extLst>
                </a:gridCol>
                <a:gridCol w="1111366">
                  <a:extLst>
                    <a:ext uri="{9D8B030D-6E8A-4147-A177-3AD203B41FA5}">
                      <a16:colId xmlns:a16="http://schemas.microsoft.com/office/drawing/2014/main" val="633138055"/>
                    </a:ext>
                  </a:extLst>
                </a:gridCol>
                <a:gridCol w="1954160">
                  <a:extLst>
                    <a:ext uri="{9D8B030D-6E8A-4147-A177-3AD203B41FA5}">
                      <a16:colId xmlns:a16="http://schemas.microsoft.com/office/drawing/2014/main" val="760462070"/>
                    </a:ext>
                  </a:extLst>
                </a:gridCol>
                <a:gridCol w="1954160">
                  <a:extLst>
                    <a:ext uri="{9D8B030D-6E8A-4147-A177-3AD203B41FA5}">
                      <a16:colId xmlns:a16="http://schemas.microsoft.com/office/drawing/2014/main" val="807737824"/>
                    </a:ext>
                  </a:extLst>
                </a:gridCol>
              </a:tblGrid>
              <a:tr h="1874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800" b="1" i="0" u="none" dirty="0">
                          <a:solidFill>
                            <a:srgbClr val="000000"/>
                          </a:solidFill>
                          <a:latin typeface="원신한 Light"/>
                          <a:ea typeface="원신한 Light"/>
                          <a:cs typeface="Arial"/>
                          <a:sym typeface="Arial"/>
                        </a:rPr>
                        <a:t>메서드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AF6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lang="en-US" altLang="ko-KR" sz="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startTransaction</a:t>
                      </a:r>
                      <a:endParaRPr lang="en-US" altLang="ko-KR" sz="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80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lang="ko-KR" altLang="en-US" sz="800" b="1" u="none" dirty="0">
                          <a:latin typeface="원신한 Light"/>
                          <a:ea typeface="원신한 Light"/>
                        </a:rPr>
                        <a:t>기능</a:t>
                      </a:r>
                      <a:endParaRPr lang="ko-KR" altLang="ko-KR" sz="800" b="1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AF6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800" dirty="0"/>
                        <a:t>사용자가 스타 구매를 시작할 때</a:t>
                      </a:r>
                      <a:r>
                        <a:rPr lang="en-US" altLang="ko-KR" sz="800" dirty="0"/>
                        <a:t>, </a:t>
                      </a:r>
                      <a:r>
                        <a:rPr lang="ko-KR" altLang="en-US" sz="800" dirty="0"/>
                        <a:t>트랜잭션</a:t>
                      </a:r>
                      <a:r>
                        <a:rPr lang="en-US" altLang="ko-KR" sz="800" dirty="0"/>
                        <a:t>ID </a:t>
                      </a:r>
                      <a:r>
                        <a:rPr lang="ko-KR" altLang="en-US" sz="800" dirty="0"/>
                        <a:t>생성</a:t>
                      </a:r>
                      <a:r>
                        <a:rPr lang="en-US" altLang="ko-KR" sz="800" dirty="0"/>
                        <a:t>,</a:t>
                      </a:r>
                      <a:r>
                        <a:rPr lang="ko-KR" altLang="en-US" sz="800" dirty="0"/>
                        <a:t>저장 후</a:t>
                      </a:r>
                      <a:r>
                        <a:rPr lang="en-US" altLang="ko-KR" sz="800" dirty="0"/>
                        <a:t> </a:t>
                      </a:r>
                      <a:r>
                        <a:rPr lang="ko-KR" altLang="en-US" sz="800" dirty="0"/>
                        <a:t>클라이언트에 해당 식별자를 돌려주고 이후 </a:t>
                      </a:r>
                      <a:r>
                        <a:rPr lang="en-US" altLang="ko-KR" sz="800" dirty="0" err="1"/>
                        <a:t>updateTransaction</a:t>
                      </a:r>
                      <a:r>
                        <a:rPr lang="en-US" altLang="ko-KR" sz="800" dirty="0"/>
                        <a:t>() </a:t>
                      </a:r>
                      <a:r>
                        <a:rPr lang="ko-KR" altLang="en-US" sz="800" dirty="0"/>
                        <a:t>또는 </a:t>
                      </a:r>
                      <a:r>
                        <a:rPr lang="en-US" altLang="ko-KR" sz="800" dirty="0" err="1"/>
                        <a:t>endTransaction</a:t>
                      </a:r>
                      <a:r>
                        <a:rPr lang="en-US" altLang="ko-KR" sz="800" dirty="0"/>
                        <a:t>()</a:t>
                      </a:r>
                      <a:r>
                        <a:rPr lang="ko-KR" altLang="en-US" sz="800" dirty="0"/>
                        <a:t>에서 사용해 결제 완료 처리</a:t>
                      </a:r>
                      <a:endParaRPr lang="en-US" alt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547404358"/>
                  </a:ext>
                </a:extLst>
              </a:tr>
              <a:tr h="1874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b="1" u="none" dirty="0" err="1">
                          <a:latin typeface="원신한 Light"/>
                          <a:ea typeface="원신한 Light"/>
                        </a:rPr>
                        <a:t>url</a:t>
                      </a:r>
                      <a:endParaRPr lang="ko-KR" sz="800" b="1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rgbClr val="DDEAF6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https:// …. </a:t>
                      </a:r>
                      <a:r>
                        <a:rPr lang="en-US" altLang="ko-KR" sz="800" dirty="0"/>
                        <a:t>/</a:t>
                      </a:r>
                      <a:r>
                        <a:rPr lang="en-US" altLang="ko-KR" sz="800" dirty="0" err="1"/>
                        <a:t>api</a:t>
                      </a:r>
                      <a:r>
                        <a:rPr lang="en-US" altLang="ko-KR" sz="800" dirty="0"/>
                        <a:t>/</a:t>
                      </a:r>
                      <a:r>
                        <a:rPr lang="en-US" altLang="ko-KR" sz="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startTransaction</a:t>
                      </a:r>
                      <a:endParaRPr lang="en-US" altLang="ko-KR" sz="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7400">
                <a:tc rowSpan="7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lang="en-US" altLang="ko-KR" sz="800" b="1" u="none" dirty="0">
                          <a:latin typeface="원신한 Light"/>
                          <a:ea typeface="원신한 Light"/>
                        </a:rPr>
                        <a:t>Parameters</a:t>
                      </a:r>
                      <a:endParaRPr lang="ko-KR" sz="800" b="1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AF6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Key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type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>
                          <a:latin typeface="원신한 Light"/>
                          <a:ea typeface="원신한 Light"/>
                        </a:rPr>
                        <a:t>type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 err="1">
                          <a:latin typeface="원신한 Light"/>
                          <a:ea typeface="원신한 Light"/>
                        </a:rPr>
                        <a:t>Desc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sample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9917101"/>
                  </a:ext>
                </a:extLst>
              </a:tr>
              <a:tr h="187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800" dirty="0" err="1"/>
                        <a:t>user_id</a:t>
                      </a:r>
                      <a:endParaRPr lang="en-US" sz="800" dirty="0"/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None/>
                      </a:pPr>
                      <a:endParaRPr lang="en-US" sz="800" dirty="0"/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string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ko-KR" altLang="en-US" sz="800"/>
                        <a:t>사용자 </a:t>
                      </a:r>
                      <a:r>
                        <a:rPr lang="en-US" sz="800"/>
                        <a:t>ID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ko-KR" sz="800" dirty="0"/>
                        <a:t>"1001"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2509625"/>
                  </a:ext>
                </a:extLst>
              </a:tr>
              <a:tr h="18740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endParaRPr lang="ko-KR" sz="800" b="1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AF6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800" dirty="0" err="1"/>
                        <a:t>plan_id</a:t>
                      </a:r>
                      <a:endParaRPr lang="en-US" sz="800" dirty="0"/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None/>
                      </a:pPr>
                      <a:endParaRPr lang="en-US" sz="800" dirty="0"/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string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ko-KR" altLang="en-US" sz="800"/>
                        <a:t>구매할 요금제 </a:t>
                      </a:r>
                      <a:r>
                        <a:rPr lang="en-US" altLang="ko-KR" sz="800"/>
                        <a:t>ID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800" dirty="0"/>
                        <a:t>"plan_01"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1511918"/>
                  </a:ext>
                </a:extLst>
              </a:tr>
              <a:tr h="18740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endParaRPr lang="ko-KR" sz="800" b="1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AF6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800" dirty="0"/>
                        <a:t>amount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None/>
                      </a:pP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string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ko-KR" altLang="en-US" sz="800" dirty="0"/>
                        <a:t>결제 금액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ko-KR" sz="800" dirty="0"/>
                        <a:t>9.99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9018175"/>
                  </a:ext>
                </a:extLst>
              </a:tr>
              <a:tr h="18740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endParaRPr lang="ko-KR" sz="800" b="1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AF6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800" dirty="0" err="1"/>
                        <a:t>contest_id</a:t>
                      </a:r>
                      <a:endParaRPr lang="en-US" sz="800" dirty="0"/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None/>
                      </a:pP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string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ko-KR" sz="800" dirty="0"/>
                        <a:t>(</a:t>
                      </a:r>
                      <a:r>
                        <a:rPr lang="ko-KR" altLang="en-US" sz="800" dirty="0"/>
                        <a:t>선택</a:t>
                      </a:r>
                      <a:r>
                        <a:rPr lang="en-US" altLang="ko-KR" sz="800" dirty="0"/>
                        <a:t>) </a:t>
                      </a:r>
                      <a:r>
                        <a:rPr lang="ko-KR" altLang="en-US" sz="800" dirty="0"/>
                        <a:t>관련 콘테스트 </a:t>
                      </a:r>
                      <a:r>
                        <a:rPr lang="en-US" altLang="ko-KR" sz="800" dirty="0"/>
                        <a:t>ID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800" dirty="0"/>
                        <a:t>"contest_05" (</a:t>
                      </a:r>
                      <a:r>
                        <a:rPr lang="ko-KR" altLang="en-US" sz="800" dirty="0"/>
                        <a:t>또는 </a:t>
                      </a:r>
                      <a:r>
                        <a:rPr lang="en-US" sz="800" dirty="0"/>
                        <a:t>null)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3651445"/>
                  </a:ext>
                </a:extLst>
              </a:tr>
              <a:tr h="18740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endParaRPr lang="ko-KR" sz="800" b="1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AF6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800" dirty="0" err="1"/>
                        <a:t>os</a:t>
                      </a:r>
                      <a:endParaRPr lang="en-US" sz="800" dirty="0"/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None/>
                      </a:pP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string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ko-KR" altLang="en-US" sz="800"/>
                        <a:t>클라이언트 기기 </a:t>
                      </a:r>
                      <a:r>
                        <a:rPr lang="en-US" altLang="ko-KR" sz="800"/>
                        <a:t>OS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800" dirty="0"/>
                        <a:t>"android"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4694418"/>
                  </a:ext>
                </a:extLst>
              </a:tr>
              <a:tr h="18740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endParaRPr lang="ko-KR" sz="800" b="1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AF6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800" dirty="0" err="1"/>
                        <a:t>app_version</a:t>
                      </a:r>
                      <a:endParaRPr lang="en-US" sz="800" dirty="0"/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None/>
                      </a:pP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string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ko-KR" altLang="en-US" sz="800" dirty="0"/>
                        <a:t>앱 버전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ko-KR" sz="800" dirty="0"/>
                        <a:t>"1.2.3"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8345996"/>
                  </a:ext>
                </a:extLst>
              </a:tr>
              <a:tr h="187400">
                <a:tc gridSpan="6"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b="1" i="0" u="none" dirty="0">
                          <a:solidFill>
                            <a:srgbClr val="000000"/>
                          </a:solidFill>
                          <a:latin typeface="원신한 Light"/>
                          <a:ea typeface="원신한 Light"/>
                          <a:cs typeface="Arial"/>
                          <a:sym typeface="Arial"/>
                        </a:rPr>
                        <a:t>Response Data (</a:t>
                      </a:r>
                      <a:r>
                        <a:rPr lang="en-US" altLang="ko-KR" sz="800" b="1" i="0" u="none" dirty="0" err="1">
                          <a:solidFill>
                            <a:srgbClr val="000000"/>
                          </a:solidFill>
                          <a:latin typeface="원신한 Light"/>
                          <a:ea typeface="원신한 Light"/>
                          <a:cs typeface="Arial"/>
                          <a:sym typeface="Arial"/>
                        </a:rPr>
                        <a:t>Json</a:t>
                      </a:r>
                      <a:r>
                        <a:rPr lang="en-US" altLang="ko-KR" sz="800" b="1" i="0" u="none" dirty="0">
                          <a:solidFill>
                            <a:srgbClr val="000000"/>
                          </a:solidFill>
                          <a:latin typeface="원신한 Light"/>
                          <a:ea typeface="원신한 Light"/>
                          <a:cs typeface="Arial"/>
                          <a:sym typeface="Arial"/>
                        </a:rPr>
                        <a:t>)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rgbClr val="DDEAF6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74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key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r>
                        <a:rPr lang="en-US" altLang="ko-KR" sz="800" u="none">
                          <a:latin typeface="원신한 Light"/>
                          <a:ea typeface="원신한 Light"/>
                        </a:rPr>
                        <a:t>type</a:t>
                      </a:r>
                      <a:endParaRPr lang="ko-KR" sz="80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value</a:t>
                      </a:r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description</a:t>
                      </a:r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74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800" dirty="0" err="1"/>
                        <a:t>res_code</a:t>
                      </a:r>
                      <a:endParaRPr lang="en-US" sz="800" dirty="0"/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ko-KR" sz="800" dirty="0"/>
                        <a:t>string</a:t>
                      </a:r>
                    </a:p>
                  </a:txBody>
                  <a:tcPr marL="35091" marR="35091" marT="17546" marB="1754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ko-KR" sz="800" dirty="0"/>
                        <a:t>0/1</a:t>
                      </a:r>
                    </a:p>
                  </a:txBody>
                  <a:tcPr marL="35091" marR="35091" marT="17546" marB="1754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None/>
                      </a:pPr>
                      <a:endParaRPr lang="en-US" sz="700" dirty="0"/>
                    </a:p>
                  </a:txBody>
                  <a:tcPr marL="35091" marR="35091" marT="17546" marB="1754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"1": </a:t>
                      </a:r>
                      <a:r>
                        <a:rPr lang="ko-KR" altLang="en-US" sz="800" dirty="0"/>
                        <a:t>성공</a:t>
                      </a:r>
                      <a:r>
                        <a:rPr lang="en-US" altLang="ko-KR" sz="800" dirty="0"/>
                        <a:t>, "0": </a:t>
                      </a:r>
                      <a:r>
                        <a:rPr lang="ko-KR" altLang="en-US" sz="800" dirty="0"/>
                        <a:t>실패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None/>
                      </a:pPr>
                      <a:endParaRPr lang="en-US" sz="800" dirty="0"/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721847828"/>
                  </a:ext>
                </a:extLst>
              </a:tr>
              <a:tr h="234763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800" dirty="0" err="1"/>
                        <a:t>res_message</a:t>
                      </a:r>
                      <a:endParaRPr lang="en-US" sz="800" dirty="0"/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ko-KR" sz="800" dirty="0"/>
                        <a:t>string</a:t>
                      </a:r>
                    </a:p>
                  </a:txBody>
                  <a:tcPr marL="35091" marR="35091" marT="17546" marB="1754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buNone/>
                      </a:pPr>
                      <a:endParaRPr lang="en-US" altLang="ko-KR" sz="800" dirty="0"/>
                    </a:p>
                  </a:txBody>
                  <a:tcPr marL="35091" marR="35091" marT="17546" marB="1754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None/>
                      </a:pPr>
                      <a:endParaRPr lang="en-US" sz="700" dirty="0"/>
                    </a:p>
                  </a:txBody>
                  <a:tcPr marL="35091" marR="35091" marT="17546" marB="1754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800" dirty="0"/>
                        <a:t>결과 메시지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None/>
                      </a:pPr>
                      <a:endParaRPr lang="ko-KR" altLang="en-US" sz="800" dirty="0"/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963789635"/>
                  </a:ext>
                </a:extLst>
              </a:tr>
              <a:tr h="1874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800" dirty="0" err="1"/>
                        <a:t>res_data</a:t>
                      </a:r>
                      <a:endParaRPr lang="en-US" sz="800" dirty="0"/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ko-KR" sz="800" dirty="0"/>
                        <a:t>object</a:t>
                      </a:r>
                    </a:p>
                  </a:txBody>
                  <a:tcPr marL="35091" marR="35091" marT="17546" marB="1754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buNone/>
                      </a:pPr>
                      <a:endParaRPr lang="en-US" altLang="ko-KR" sz="800" dirty="0"/>
                    </a:p>
                  </a:txBody>
                  <a:tcPr marL="35091" marR="35091" marT="17546" marB="1754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None/>
                      </a:pPr>
                      <a:endParaRPr lang="en-US" sz="700" dirty="0"/>
                    </a:p>
                  </a:txBody>
                  <a:tcPr marL="35091" marR="35091" marT="17546" marB="1754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800" dirty="0"/>
                        <a:t>결과 데이터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None/>
                      </a:pPr>
                      <a:endParaRPr lang="ko-KR" altLang="en-US" sz="800" dirty="0"/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856771142"/>
                  </a:ext>
                </a:extLst>
              </a:tr>
              <a:tr h="1874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800" dirty="0" err="1"/>
                        <a:t>transaction_details</a:t>
                      </a:r>
                      <a:endParaRPr lang="en-US" sz="800" dirty="0"/>
                    </a:p>
                  </a:txBody>
                  <a:tcPr marL="35091" marR="35091" marT="17546" marB="1754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ko-KR" sz="800" dirty="0"/>
                        <a:t>object</a:t>
                      </a:r>
                      <a:endParaRPr lang="en-US" sz="800" dirty="0"/>
                    </a:p>
                  </a:txBody>
                  <a:tcPr marL="35091" marR="35091" marT="17546" marB="1754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buNone/>
                      </a:pPr>
                      <a:endParaRPr lang="en-US" altLang="ko-KR" sz="800" dirty="0"/>
                    </a:p>
                  </a:txBody>
                  <a:tcPr marL="35091" marR="35091" marT="17546" marB="1754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None/>
                      </a:pPr>
                      <a:endParaRPr lang="en-US" altLang="ko-KR" sz="700" dirty="0"/>
                    </a:p>
                  </a:txBody>
                  <a:tcPr marL="35091" marR="35091" marT="17546" marB="1754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800" dirty="0"/>
                        <a:t>트랜잭션 상세 정보</a:t>
                      </a:r>
                      <a:endParaRPr lang="en-US" altLang="ko-KR" sz="800" dirty="0"/>
                    </a:p>
                  </a:txBody>
                  <a:tcPr marL="35091" marR="35091" marT="17546" marB="1754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None/>
                      </a:pPr>
                      <a:endParaRPr lang="en-US" sz="700" dirty="0"/>
                    </a:p>
                  </a:txBody>
                  <a:tcPr marL="35091" marR="35091" marT="17546" marB="1754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371381798"/>
                  </a:ext>
                </a:extLst>
              </a:tr>
              <a:tr h="1874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800" dirty="0" err="1"/>
                        <a:t>transaction_id</a:t>
                      </a:r>
                      <a:endParaRPr lang="en-US" sz="800" dirty="0"/>
                    </a:p>
                  </a:txBody>
                  <a:tcPr marL="88803" marR="88803" marT="44401" marB="4440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ko-KR" sz="800" dirty="0"/>
                        <a:t>string</a:t>
                      </a:r>
                      <a:endParaRPr lang="en-US" sz="800" dirty="0"/>
                    </a:p>
                  </a:txBody>
                  <a:tcPr marL="35091" marR="35091" marT="17546" marB="1754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buNone/>
                      </a:pPr>
                      <a:endParaRPr lang="en-US" altLang="ko-KR" sz="800" dirty="0"/>
                    </a:p>
                  </a:txBody>
                  <a:tcPr marL="88803" marR="88803" marT="44401" marB="4440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88803" marR="88803" marT="44401" marB="4440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800" dirty="0"/>
                        <a:t>생성된 트랜잭션 </a:t>
                      </a:r>
                      <a:r>
                        <a:rPr lang="en-US" altLang="ko-KR" sz="800" dirty="0"/>
                        <a:t>ID</a:t>
                      </a:r>
                      <a:endParaRPr lang="en-US" sz="800" dirty="0"/>
                    </a:p>
                  </a:txBody>
                  <a:tcPr marL="88803" marR="88803" marT="44401" marB="4440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None/>
                      </a:pPr>
                      <a:endParaRPr lang="en-US" sz="800" dirty="0"/>
                    </a:p>
                  </a:txBody>
                  <a:tcPr marL="88803" marR="88803" marT="44401" marB="4440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42443050"/>
                  </a:ext>
                </a:extLst>
              </a:tr>
              <a:tr h="1548359">
                <a:tc gridSpan="6">
                  <a:txBody>
                    <a:bodyPr/>
                    <a:lstStyle/>
                    <a:p>
                      <a:endParaRPr lang="en-US" altLang="ko-KR" sz="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dirty="0"/>
                        <a:t>[sample </a:t>
                      </a:r>
                      <a:r>
                        <a:rPr lang="en-US" altLang="ko-KR" sz="800" b="0" u="none" dirty="0" err="1"/>
                        <a:t>json</a:t>
                      </a:r>
                      <a:r>
                        <a:rPr lang="en-US" altLang="ko-KR" sz="800" b="0" u="none" dirty="0"/>
                        <a:t>]</a:t>
                      </a:r>
                    </a:p>
                    <a:p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"</a:t>
                      </a:r>
                      <a:r>
                        <a:rPr lang="en-US" altLang="ko-KR" sz="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res_code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": 1,</a:t>
                      </a:r>
                    </a:p>
                    <a:p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"</a:t>
                      </a:r>
                      <a:r>
                        <a:rPr lang="en-US" altLang="ko-KR" sz="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res_message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": "</a:t>
                      </a:r>
                      <a:r>
                        <a:rPr lang="ko-KR" altLang="en-US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트랜잭션이 시작되었습니다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.",</a:t>
                      </a:r>
                    </a:p>
                    <a:p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"</a:t>
                      </a:r>
                      <a:r>
                        <a:rPr lang="en-US" altLang="ko-KR" sz="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res_data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": {</a:t>
                      </a:r>
                    </a:p>
                    <a:p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"</a:t>
                      </a:r>
                      <a:r>
                        <a:rPr lang="en-US" altLang="ko-KR" sz="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transaction_details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": {</a:t>
                      </a:r>
                    </a:p>
                    <a:p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"</a:t>
                      </a:r>
                      <a:r>
                        <a:rPr lang="en-US" altLang="ko-KR" sz="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transaction_id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": "10011679684833"</a:t>
                      </a:r>
                    </a:p>
                    <a:p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}</a:t>
                      </a:r>
                    </a:p>
                    <a:p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en-US" sz="800" dirty="0"/>
                    </a:p>
                  </a:txBody>
                  <a:tcPr marL="88803" marR="88803" marT="44401" marB="4440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/>
                    </a:p>
                  </a:txBody>
                  <a:tcPr marL="35091" marR="35091" marT="17546" marB="1754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None/>
                      </a:pPr>
                      <a:endParaRPr lang="en-US" altLang="ko-KR" sz="800" dirty="0"/>
                    </a:p>
                  </a:txBody>
                  <a:tcPr marL="88803" marR="88803" marT="44401" marB="4440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88803" marR="88803" marT="44401" marB="44401" anchor="ctr"/>
                </a:tc>
                <a:tc hMerge="1">
                  <a:txBody>
                    <a:bodyPr/>
                    <a:lstStyle/>
                    <a:p>
                      <a:pPr>
                        <a:buNone/>
                      </a:pPr>
                      <a:endParaRPr lang="en-US" sz="800" dirty="0"/>
                    </a:p>
                  </a:txBody>
                  <a:tcPr marL="88803" marR="88803" marT="44401" marB="44401" anchor="ctr"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None/>
                      </a:pPr>
                      <a:endParaRPr lang="en-US" sz="800" dirty="0"/>
                    </a:p>
                  </a:txBody>
                  <a:tcPr marL="88803" marR="88803" marT="44401" marB="4440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6367146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83152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5AFAAC28-1EFC-3729-CF13-6671EFF0DE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6143296"/>
              </p:ext>
            </p:extLst>
          </p:nvPr>
        </p:nvGraphicFramePr>
        <p:xfrm>
          <a:off x="2015146" y="0"/>
          <a:ext cx="7146311" cy="2833993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1463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33993"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dirty="0"/>
                        <a:t>-</a:t>
                      </a:r>
                      <a:r>
                        <a:rPr lang="ko-KR" altLang="en-US" sz="800" dirty="0"/>
                        <a:t>신규 사용자 </a:t>
                      </a:r>
                      <a:endParaRPr lang="en-US" altLang="ko-KR" sz="800" u="none" dirty="0"/>
                    </a:p>
                    <a:p>
                      <a:r>
                        <a:rPr lang="en-GB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r>
                        <a:rPr lang="en-GB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"</a:t>
                      </a:r>
                      <a:r>
                        <a:rPr lang="en-GB" altLang="ko-KR" sz="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res_code</a:t>
                      </a:r>
                      <a:r>
                        <a:rPr lang="en-GB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": "2",</a:t>
                      </a:r>
                    </a:p>
                    <a:p>
                      <a:r>
                        <a:rPr lang="en-GB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"</a:t>
                      </a:r>
                      <a:r>
                        <a:rPr lang="en-GB" altLang="ko-KR" sz="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res_message</a:t>
                      </a:r>
                      <a:r>
                        <a:rPr lang="en-GB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": "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신규 사용자입니다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",</a:t>
                      </a:r>
                    </a:p>
                    <a:p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"</a:t>
                      </a:r>
                      <a:r>
                        <a:rPr lang="en-GB" altLang="ko-KR" sz="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res_data</a:t>
                      </a:r>
                      <a:r>
                        <a:rPr lang="en-GB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": {}</a:t>
                      </a:r>
                    </a:p>
                    <a:p>
                      <a:r>
                        <a:rPr lang="en-GB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-</a:t>
                      </a:r>
                      <a:r>
                        <a:rPr lang="ko-KR" altLang="en-US" sz="800" dirty="0"/>
                        <a:t>파라미터 누락</a:t>
                      </a:r>
                      <a:endParaRPr lang="en-GB" altLang="ko-KR" sz="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"</a:t>
                      </a:r>
                      <a:r>
                        <a:rPr lang="en-US" altLang="ko-KR" sz="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res_code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": "0",</a:t>
                      </a:r>
                    </a:p>
                    <a:p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"</a:t>
                      </a:r>
                      <a:r>
                        <a:rPr lang="en-US" altLang="ko-KR" sz="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res_message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": "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필수 파라미터 누락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</a:p>
                    <a:p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ko-KR" altLang="ko-KR" sz="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521340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B5031A0F-4644-911D-8B84-A2A0CE60AE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2318186"/>
              </p:ext>
            </p:extLst>
          </p:nvPr>
        </p:nvGraphicFramePr>
        <p:xfrm>
          <a:off x="2054056" y="50685"/>
          <a:ext cx="7245937" cy="5259914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296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99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0226">
                  <a:extLst>
                    <a:ext uri="{9D8B030D-6E8A-4147-A177-3AD203B41FA5}">
                      <a16:colId xmlns:a16="http://schemas.microsoft.com/office/drawing/2014/main" val="2940779387"/>
                    </a:ext>
                  </a:extLst>
                </a:gridCol>
                <a:gridCol w="1111366">
                  <a:extLst>
                    <a:ext uri="{9D8B030D-6E8A-4147-A177-3AD203B41FA5}">
                      <a16:colId xmlns:a16="http://schemas.microsoft.com/office/drawing/2014/main" val="633138055"/>
                    </a:ext>
                  </a:extLst>
                </a:gridCol>
                <a:gridCol w="1954160">
                  <a:extLst>
                    <a:ext uri="{9D8B030D-6E8A-4147-A177-3AD203B41FA5}">
                      <a16:colId xmlns:a16="http://schemas.microsoft.com/office/drawing/2014/main" val="760462070"/>
                    </a:ext>
                  </a:extLst>
                </a:gridCol>
                <a:gridCol w="1954160">
                  <a:extLst>
                    <a:ext uri="{9D8B030D-6E8A-4147-A177-3AD203B41FA5}">
                      <a16:colId xmlns:a16="http://schemas.microsoft.com/office/drawing/2014/main" val="807737824"/>
                    </a:ext>
                  </a:extLst>
                </a:gridCol>
              </a:tblGrid>
              <a:tr h="1874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800" b="1" i="0" u="none" dirty="0">
                          <a:solidFill>
                            <a:srgbClr val="000000"/>
                          </a:solidFill>
                          <a:latin typeface="원신한 Light"/>
                          <a:ea typeface="원신한 Light"/>
                          <a:cs typeface="Arial"/>
                          <a:sym typeface="Arial"/>
                        </a:rPr>
                        <a:t>메서드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AF6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lang="en-US" altLang="ko-KR" sz="800" dirty="0" err="1"/>
                        <a:t>updateTransaction</a:t>
                      </a:r>
                      <a:endParaRPr lang="en-US" altLang="ko-KR" sz="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80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lang="ko-KR" altLang="en-US" sz="800" b="1" u="none" dirty="0">
                          <a:latin typeface="원신한 Light"/>
                          <a:ea typeface="원신한 Light"/>
                        </a:rPr>
                        <a:t>기능</a:t>
                      </a:r>
                      <a:endParaRPr lang="ko-KR" altLang="ko-KR" sz="800" b="1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AF6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800" dirty="0"/>
                        <a:t>결제 완료 후 </a:t>
                      </a:r>
                      <a:r>
                        <a:rPr lang="en-US" altLang="ko-KR" sz="800" dirty="0"/>
                        <a:t>PG</a:t>
                      </a:r>
                      <a:r>
                        <a:rPr lang="ko-KR" altLang="en-US" sz="800" dirty="0"/>
                        <a:t>사로부터 받은 </a:t>
                      </a:r>
                      <a:r>
                        <a:rPr lang="en-US" altLang="ko-KR" sz="800" dirty="0" err="1"/>
                        <a:t>payment_transaction_id</a:t>
                      </a:r>
                      <a:r>
                        <a:rPr lang="en-US" altLang="ko-KR" sz="800" dirty="0"/>
                        <a:t>, </a:t>
                      </a:r>
                      <a:r>
                        <a:rPr lang="en-US" altLang="ko-KR" sz="800" dirty="0" err="1"/>
                        <a:t>payment_details</a:t>
                      </a:r>
                      <a:r>
                        <a:rPr lang="en-US" altLang="ko-KR" sz="800" dirty="0"/>
                        <a:t>, </a:t>
                      </a:r>
                      <a:r>
                        <a:rPr lang="en-US" altLang="ko-KR" sz="800" dirty="0" err="1"/>
                        <a:t>os</a:t>
                      </a:r>
                      <a:r>
                        <a:rPr lang="en-US" altLang="ko-KR" sz="800" dirty="0"/>
                        <a:t>, description </a:t>
                      </a:r>
                      <a:r>
                        <a:rPr lang="ko-KR" altLang="en-US" sz="800" dirty="0"/>
                        <a:t>등을 기록</a:t>
                      </a:r>
                      <a:r>
                        <a:rPr lang="en-US" altLang="ko-KR" sz="800" dirty="0"/>
                        <a:t>(</a:t>
                      </a:r>
                      <a:r>
                        <a:rPr lang="ko-KR" altLang="en-US" sz="800" dirty="0"/>
                        <a:t>실제 스타 지급은 </a:t>
                      </a:r>
                      <a:r>
                        <a:rPr lang="en-US" altLang="ko-KR" sz="800" dirty="0" err="1"/>
                        <a:t>endTransaction</a:t>
                      </a:r>
                      <a:r>
                        <a:rPr lang="ko-KR" altLang="en-US" sz="800" dirty="0"/>
                        <a:t>에서 진행</a:t>
                      </a:r>
                      <a:r>
                        <a:rPr lang="en-US" altLang="ko-KR" sz="800" dirty="0"/>
                        <a:t>)</a:t>
                      </a:r>
                      <a:endParaRPr lang="en-US" alt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547404358"/>
                  </a:ext>
                </a:extLst>
              </a:tr>
              <a:tr h="1874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b="1" u="none" dirty="0" err="1">
                          <a:latin typeface="원신한 Light"/>
                          <a:ea typeface="원신한 Light"/>
                        </a:rPr>
                        <a:t>url</a:t>
                      </a:r>
                      <a:endParaRPr lang="ko-KR" sz="800" b="1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rgbClr val="DDEAF6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https:// …. </a:t>
                      </a:r>
                      <a:r>
                        <a:rPr lang="en-US" altLang="ko-KR" sz="800" dirty="0"/>
                        <a:t>/</a:t>
                      </a:r>
                      <a:r>
                        <a:rPr lang="en-US" altLang="ko-KR" sz="800" dirty="0" err="1"/>
                        <a:t>api</a:t>
                      </a:r>
                      <a:r>
                        <a:rPr lang="en-US" altLang="ko-KR" sz="800" dirty="0"/>
                        <a:t>/</a:t>
                      </a:r>
                      <a:r>
                        <a:rPr lang="en-US" altLang="ko-KR" sz="800" dirty="0" err="1"/>
                        <a:t>updateTransaction</a:t>
                      </a:r>
                      <a:endParaRPr lang="en-US" altLang="ko-KR" sz="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7400">
                <a:tc rowSpan="7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lang="en-US" altLang="ko-KR" sz="800" b="1" u="none" dirty="0">
                          <a:latin typeface="원신한 Light"/>
                          <a:ea typeface="원신한 Light"/>
                        </a:rPr>
                        <a:t>Parameters</a:t>
                      </a:r>
                      <a:endParaRPr lang="ko-KR" sz="800" b="1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AF6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Key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type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>
                          <a:latin typeface="원신한 Light"/>
                          <a:ea typeface="원신한 Light"/>
                        </a:rPr>
                        <a:t>type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 err="1">
                          <a:latin typeface="원신한 Light"/>
                          <a:ea typeface="원신한 Light"/>
                        </a:rPr>
                        <a:t>Desc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sample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9917101"/>
                  </a:ext>
                </a:extLst>
              </a:tr>
              <a:tr h="187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800" dirty="0" err="1"/>
                        <a:t>transaction_id</a:t>
                      </a:r>
                      <a:endParaRPr lang="en-US" sz="800" dirty="0"/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None/>
                      </a:pPr>
                      <a:endParaRPr lang="en-US" sz="800" dirty="0"/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800" dirty="0"/>
                        <a:t>string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800" dirty="0" err="1"/>
                        <a:t>startTransaction</a:t>
                      </a:r>
                      <a:r>
                        <a:rPr lang="en-US" sz="800" dirty="0"/>
                        <a:t>()</a:t>
                      </a:r>
                      <a:r>
                        <a:rPr lang="ko-KR" altLang="en-US" sz="800" dirty="0"/>
                        <a:t>에서 받은 </a:t>
                      </a:r>
                      <a:r>
                        <a:rPr lang="en-US" sz="800" dirty="0" err="1"/>
                        <a:t>trans_identifier</a:t>
                      </a:r>
                      <a:endParaRPr lang="en-US" sz="800" dirty="0"/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ko-KR" sz="800" dirty="0"/>
                        <a:t>"10011679684833"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2509625"/>
                  </a:ext>
                </a:extLst>
              </a:tr>
              <a:tr h="18740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endParaRPr lang="ko-KR" sz="800" b="1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AF6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800" dirty="0" err="1"/>
                        <a:t>payment_status</a:t>
                      </a:r>
                      <a:endParaRPr lang="en-US" sz="800" dirty="0"/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None/>
                      </a:pPr>
                      <a:endParaRPr lang="en-US" sz="800" dirty="0"/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800" dirty="0"/>
                        <a:t>string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ko-KR" altLang="en-US" sz="800" dirty="0"/>
                        <a:t>결제 상태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800" dirty="0"/>
                        <a:t>"success" </a:t>
                      </a:r>
                      <a:r>
                        <a:rPr lang="ko-KR" altLang="en-US" sz="800" dirty="0"/>
                        <a:t>또는 </a:t>
                      </a:r>
                      <a:r>
                        <a:rPr lang="en-US" altLang="ko-KR" sz="800" dirty="0"/>
                        <a:t>"</a:t>
                      </a:r>
                      <a:r>
                        <a:rPr lang="en-US" sz="800" dirty="0"/>
                        <a:t>fail"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1511918"/>
                  </a:ext>
                </a:extLst>
              </a:tr>
              <a:tr h="18740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endParaRPr lang="ko-KR" sz="800" b="1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AF6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800" dirty="0"/>
                        <a:t>description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None/>
                      </a:pP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800" dirty="0"/>
                        <a:t>string</a:t>
                      </a:r>
                    </a:p>
                  </a:txBody>
                  <a:tcPr anchor="ctr"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ko-KR" sz="800" dirty="0"/>
                        <a:t>(</a:t>
                      </a:r>
                      <a:r>
                        <a:rPr lang="ko-KR" altLang="en-US" sz="800" dirty="0"/>
                        <a:t>선택</a:t>
                      </a:r>
                      <a:r>
                        <a:rPr lang="en-US" altLang="ko-KR" sz="800" dirty="0"/>
                        <a:t>) </a:t>
                      </a:r>
                      <a:r>
                        <a:rPr lang="ko-KR" altLang="en-US" sz="800" dirty="0"/>
                        <a:t>결제 설명 또는 메모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ko-KR" sz="800" dirty="0"/>
                        <a:t>"</a:t>
                      </a:r>
                      <a:r>
                        <a:rPr lang="ko-KR" altLang="en-US" sz="800" dirty="0"/>
                        <a:t>카카오페이 결제 완료</a:t>
                      </a:r>
                      <a:r>
                        <a:rPr lang="en-US" altLang="ko-KR" sz="800" dirty="0"/>
                        <a:t>"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9018175"/>
                  </a:ext>
                </a:extLst>
              </a:tr>
              <a:tr h="18740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endParaRPr lang="ko-KR" sz="800" b="1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AF6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800" dirty="0" err="1"/>
                        <a:t>os</a:t>
                      </a:r>
                      <a:endParaRPr lang="en-US" sz="800" dirty="0"/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None/>
                      </a:pP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800" dirty="0"/>
                        <a:t>string</a:t>
                      </a:r>
                    </a:p>
                  </a:txBody>
                  <a:tcPr anchor="ctr"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800"/>
                        <a:t>OS </a:t>
                      </a:r>
                      <a:r>
                        <a:rPr lang="ko-KR" altLang="en-US" sz="800"/>
                        <a:t>정보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800" dirty="0"/>
                        <a:t>"android"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3651445"/>
                  </a:ext>
                </a:extLst>
              </a:tr>
              <a:tr h="18740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endParaRPr lang="ko-KR" sz="800" b="1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AF6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800" dirty="0" err="1"/>
                        <a:t>payment_transaction_id</a:t>
                      </a:r>
                      <a:endParaRPr lang="en-US" sz="800" dirty="0"/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None/>
                      </a:pP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800" dirty="0"/>
                        <a:t>string</a:t>
                      </a:r>
                    </a:p>
                  </a:txBody>
                  <a:tcPr anchor="ctr"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ko-KR" sz="800"/>
                        <a:t>PG</a:t>
                      </a:r>
                      <a:r>
                        <a:rPr lang="ko-KR" altLang="en-US" sz="800"/>
                        <a:t>사에서 발급한 고유 결제 트랜잭션 </a:t>
                      </a:r>
                      <a:r>
                        <a:rPr lang="en-US" altLang="ko-KR" sz="800"/>
                        <a:t>ID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800" dirty="0"/>
                        <a:t>"PG_TX_3847A9"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4694418"/>
                  </a:ext>
                </a:extLst>
              </a:tr>
              <a:tr h="18740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endParaRPr lang="ko-KR" sz="800" b="1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AF6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800" dirty="0" err="1"/>
                        <a:t>payment_details</a:t>
                      </a:r>
                      <a:endParaRPr lang="en-US" sz="800" dirty="0"/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None/>
                      </a:pP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800" dirty="0"/>
                        <a:t>string</a:t>
                      </a:r>
                    </a:p>
                  </a:txBody>
                  <a:tcPr anchor="ctr"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ko-KR" sz="800"/>
                        <a:t>PG</a:t>
                      </a:r>
                      <a:r>
                        <a:rPr lang="ko-KR" altLang="en-US" sz="800"/>
                        <a:t>사의 결제 응답 </a:t>
                      </a:r>
                      <a:r>
                        <a:rPr lang="en-US" altLang="ko-KR" sz="800"/>
                        <a:t>JSON </a:t>
                      </a:r>
                      <a:r>
                        <a:rPr lang="ko-KR" altLang="en-US" sz="800"/>
                        <a:t>또는 메타데이터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ko-KR" sz="800" dirty="0"/>
                        <a:t>"{...}"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8345996"/>
                  </a:ext>
                </a:extLst>
              </a:tr>
              <a:tr h="187400">
                <a:tc gridSpan="6"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b="1" i="0" u="none" dirty="0">
                          <a:solidFill>
                            <a:srgbClr val="000000"/>
                          </a:solidFill>
                          <a:latin typeface="원신한 Light"/>
                          <a:ea typeface="원신한 Light"/>
                          <a:cs typeface="Arial"/>
                          <a:sym typeface="Arial"/>
                        </a:rPr>
                        <a:t>Response Data (</a:t>
                      </a:r>
                      <a:r>
                        <a:rPr lang="en-US" altLang="ko-KR" sz="800" b="1" i="0" u="none" dirty="0" err="1">
                          <a:solidFill>
                            <a:srgbClr val="000000"/>
                          </a:solidFill>
                          <a:latin typeface="원신한 Light"/>
                          <a:ea typeface="원신한 Light"/>
                          <a:cs typeface="Arial"/>
                          <a:sym typeface="Arial"/>
                        </a:rPr>
                        <a:t>Json</a:t>
                      </a:r>
                      <a:r>
                        <a:rPr lang="en-US" altLang="ko-KR" sz="800" b="1" i="0" u="none" dirty="0">
                          <a:solidFill>
                            <a:srgbClr val="000000"/>
                          </a:solidFill>
                          <a:latin typeface="원신한 Light"/>
                          <a:ea typeface="원신한 Light"/>
                          <a:cs typeface="Arial"/>
                          <a:sym typeface="Arial"/>
                        </a:rPr>
                        <a:t>)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rgbClr val="DDEAF6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74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key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r>
                        <a:rPr lang="en-US" altLang="ko-KR" sz="800" u="none">
                          <a:latin typeface="원신한 Light"/>
                          <a:ea typeface="원신한 Light"/>
                        </a:rPr>
                        <a:t>type</a:t>
                      </a:r>
                      <a:endParaRPr lang="ko-KR" sz="80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value</a:t>
                      </a:r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description</a:t>
                      </a:r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74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800" dirty="0" err="1"/>
                        <a:t>res_code</a:t>
                      </a:r>
                      <a:endParaRPr lang="en-US" sz="800" dirty="0"/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ko-KR" sz="800" dirty="0"/>
                        <a:t>string</a:t>
                      </a:r>
                    </a:p>
                  </a:txBody>
                  <a:tcPr marL="35091" marR="35091" marT="17546" marB="1754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ko-KR" sz="800" dirty="0"/>
                        <a:t>0/1</a:t>
                      </a:r>
                    </a:p>
                  </a:txBody>
                  <a:tcPr marL="35091" marR="35091" marT="17546" marB="1754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None/>
                      </a:pPr>
                      <a:endParaRPr lang="en-US" sz="700" dirty="0"/>
                    </a:p>
                  </a:txBody>
                  <a:tcPr marL="35091" marR="35091" marT="17546" marB="1754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"1": </a:t>
                      </a:r>
                      <a:r>
                        <a:rPr lang="ko-KR" altLang="en-US" sz="800" dirty="0"/>
                        <a:t>성공</a:t>
                      </a:r>
                      <a:r>
                        <a:rPr lang="en-US" altLang="ko-KR" sz="800" dirty="0"/>
                        <a:t>, "0": </a:t>
                      </a:r>
                      <a:r>
                        <a:rPr lang="ko-KR" altLang="en-US" sz="800" dirty="0"/>
                        <a:t>실패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None/>
                      </a:pPr>
                      <a:endParaRPr lang="en-US" sz="800" dirty="0"/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721847828"/>
                  </a:ext>
                </a:extLst>
              </a:tr>
              <a:tr h="234763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800" dirty="0" err="1"/>
                        <a:t>res_message</a:t>
                      </a:r>
                      <a:endParaRPr lang="en-US" sz="800" dirty="0"/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ko-KR" sz="800" dirty="0"/>
                        <a:t>string</a:t>
                      </a:r>
                    </a:p>
                  </a:txBody>
                  <a:tcPr marL="35091" marR="35091" marT="17546" marB="1754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buNone/>
                      </a:pPr>
                      <a:endParaRPr lang="en-US" altLang="ko-KR" sz="800" dirty="0"/>
                    </a:p>
                  </a:txBody>
                  <a:tcPr marL="35091" marR="35091" marT="17546" marB="1754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None/>
                      </a:pPr>
                      <a:endParaRPr lang="en-US" sz="700" dirty="0"/>
                    </a:p>
                  </a:txBody>
                  <a:tcPr marL="35091" marR="35091" marT="17546" marB="1754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800" dirty="0"/>
                        <a:t>결과 메시지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None/>
                      </a:pPr>
                      <a:endParaRPr lang="ko-KR" altLang="en-US" sz="800" dirty="0"/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963789635"/>
                  </a:ext>
                </a:extLst>
              </a:tr>
              <a:tr h="1874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800" dirty="0" err="1"/>
                        <a:t>res_data</a:t>
                      </a:r>
                      <a:endParaRPr lang="en-US" sz="800" dirty="0"/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ko-KR" sz="800" dirty="0"/>
                        <a:t>object</a:t>
                      </a:r>
                    </a:p>
                  </a:txBody>
                  <a:tcPr marL="35091" marR="35091" marT="17546" marB="1754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buNone/>
                      </a:pPr>
                      <a:endParaRPr lang="en-US" altLang="ko-KR" sz="800" dirty="0"/>
                    </a:p>
                  </a:txBody>
                  <a:tcPr marL="35091" marR="35091" marT="17546" marB="1754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None/>
                      </a:pPr>
                      <a:endParaRPr lang="en-US" sz="700" dirty="0"/>
                    </a:p>
                  </a:txBody>
                  <a:tcPr marL="35091" marR="35091" marT="17546" marB="1754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800" dirty="0"/>
                        <a:t>빈 데이터 반환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None/>
                      </a:pPr>
                      <a:endParaRPr lang="ko-KR" altLang="en-US" sz="800" dirty="0"/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856771142"/>
                  </a:ext>
                </a:extLst>
              </a:tr>
              <a:tr h="1548359">
                <a:tc gridSpan="6">
                  <a:txBody>
                    <a:bodyPr/>
                    <a:lstStyle/>
                    <a:p>
                      <a:endParaRPr lang="en-US" altLang="ko-KR" sz="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dirty="0"/>
                        <a:t>[sample </a:t>
                      </a:r>
                      <a:r>
                        <a:rPr lang="en-US" altLang="ko-KR" sz="800" b="0" u="none" dirty="0" err="1"/>
                        <a:t>json</a:t>
                      </a:r>
                      <a:r>
                        <a:rPr lang="en-US" altLang="ko-KR" sz="800" b="0" u="none" dirty="0"/>
                        <a:t>]</a:t>
                      </a:r>
                    </a:p>
                    <a:p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"</a:t>
                      </a:r>
                      <a:r>
                        <a:rPr lang="en-US" altLang="ko-KR" sz="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res_code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": 1,</a:t>
                      </a:r>
                    </a:p>
                    <a:p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"</a:t>
                      </a:r>
                      <a:r>
                        <a:rPr lang="en-US" altLang="ko-KR" sz="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res_message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": "</a:t>
                      </a:r>
                      <a:r>
                        <a:rPr lang="ko-KR" altLang="en-US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트랜잭션이 완료되었습니다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.",</a:t>
                      </a:r>
                    </a:p>
                    <a:p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"</a:t>
                      </a:r>
                      <a:r>
                        <a:rPr lang="en-US" altLang="ko-KR" sz="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res_data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": []</a:t>
                      </a:r>
                    </a:p>
                    <a:p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en-US" sz="800" dirty="0"/>
                    </a:p>
                  </a:txBody>
                  <a:tcPr marL="88803" marR="88803" marT="44401" marB="4440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/>
                    </a:p>
                  </a:txBody>
                  <a:tcPr marL="35091" marR="35091" marT="17546" marB="1754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None/>
                      </a:pPr>
                      <a:endParaRPr lang="en-US" altLang="ko-KR" sz="800" dirty="0"/>
                    </a:p>
                  </a:txBody>
                  <a:tcPr marL="88803" marR="88803" marT="44401" marB="4440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88803" marR="88803" marT="44401" marB="44401" anchor="ctr"/>
                </a:tc>
                <a:tc hMerge="1">
                  <a:txBody>
                    <a:bodyPr/>
                    <a:lstStyle/>
                    <a:p>
                      <a:pPr>
                        <a:buNone/>
                      </a:pPr>
                      <a:endParaRPr lang="en-US" sz="800" dirty="0"/>
                    </a:p>
                  </a:txBody>
                  <a:tcPr marL="88803" marR="88803" marT="44401" marB="44401" anchor="ctr"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None/>
                      </a:pPr>
                      <a:endParaRPr lang="en-US" sz="800" dirty="0"/>
                    </a:p>
                  </a:txBody>
                  <a:tcPr marL="88803" marR="88803" marT="44401" marB="4440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6367146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383985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5CD349F6-3CB3-BA92-7BDD-B237C1C64E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222234"/>
              </p:ext>
            </p:extLst>
          </p:nvPr>
        </p:nvGraphicFramePr>
        <p:xfrm>
          <a:off x="2054056" y="50685"/>
          <a:ext cx="7245937" cy="5686634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296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99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0226">
                  <a:extLst>
                    <a:ext uri="{9D8B030D-6E8A-4147-A177-3AD203B41FA5}">
                      <a16:colId xmlns:a16="http://schemas.microsoft.com/office/drawing/2014/main" val="2940779387"/>
                    </a:ext>
                  </a:extLst>
                </a:gridCol>
                <a:gridCol w="1111366">
                  <a:extLst>
                    <a:ext uri="{9D8B030D-6E8A-4147-A177-3AD203B41FA5}">
                      <a16:colId xmlns:a16="http://schemas.microsoft.com/office/drawing/2014/main" val="633138055"/>
                    </a:ext>
                  </a:extLst>
                </a:gridCol>
                <a:gridCol w="1954160">
                  <a:extLst>
                    <a:ext uri="{9D8B030D-6E8A-4147-A177-3AD203B41FA5}">
                      <a16:colId xmlns:a16="http://schemas.microsoft.com/office/drawing/2014/main" val="760462070"/>
                    </a:ext>
                  </a:extLst>
                </a:gridCol>
                <a:gridCol w="1954160">
                  <a:extLst>
                    <a:ext uri="{9D8B030D-6E8A-4147-A177-3AD203B41FA5}">
                      <a16:colId xmlns:a16="http://schemas.microsoft.com/office/drawing/2014/main" val="807737824"/>
                    </a:ext>
                  </a:extLst>
                </a:gridCol>
              </a:tblGrid>
              <a:tr h="1874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800" b="1" i="0" u="none" dirty="0">
                          <a:solidFill>
                            <a:srgbClr val="000000"/>
                          </a:solidFill>
                          <a:latin typeface="원신한 Light"/>
                          <a:ea typeface="원신한 Light"/>
                          <a:cs typeface="Arial"/>
                          <a:sym typeface="Arial"/>
                        </a:rPr>
                        <a:t>메서드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AF6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lang="en-US" altLang="ko-KR" sz="800" dirty="0" err="1"/>
                        <a:t>endTransaction</a:t>
                      </a:r>
                      <a:endParaRPr lang="en-US" altLang="ko-KR" sz="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80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lang="ko-KR" altLang="en-US" sz="800" b="1" u="none" dirty="0">
                          <a:latin typeface="원신한 Light"/>
                          <a:ea typeface="원신한 Light"/>
                        </a:rPr>
                        <a:t>기능</a:t>
                      </a:r>
                      <a:endParaRPr lang="ko-KR" altLang="ko-KR" sz="800" b="1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AF6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dirty="0" err="1"/>
                        <a:t>startTransaction</a:t>
                      </a:r>
                      <a:r>
                        <a:rPr lang="en-US" altLang="ko-KR" sz="800" dirty="0"/>
                        <a:t>()</a:t>
                      </a:r>
                      <a:r>
                        <a:rPr lang="ko-KR" altLang="en-US" sz="800" dirty="0"/>
                        <a:t>에서 생성된 </a:t>
                      </a:r>
                      <a:r>
                        <a:rPr lang="en-US" altLang="ko-KR" sz="800" dirty="0" err="1"/>
                        <a:t>trans_identifier</a:t>
                      </a:r>
                      <a:r>
                        <a:rPr lang="en-US" altLang="ko-KR" sz="800" dirty="0"/>
                        <a:t> </a:t>
                      </a:r>
                      <a:r>
                        <a:rPr lang="ko-KR" altLang="en-US" sz="800" dirty="0"/>
                        <a:t>기반의 트랜잭션을 </a:t>
                      </a:r>
                      <a:r>
                        <a:rPr lang="ko-KR" altLang="en-US" sz="800" b="0" dirty="0"/>
                        <a:t>최종 </a:t>
                      </a:r>
                      <a:r>
                        <a:rPr lang="ko-KR" altLang="en-US" sz="800" b="0" dirty="0" err="1"/>
                        <a:t>완료후</a:t>
                      </a:r>
                      <a:r>
                        <a:rPr lang="ko-KR" altLang="en-US" sz="800" b="0" dirty="0"/>
                        <a:t> </a:t>
                      </a:r>
                      <a:r>
                        <a:rPr lang="ko-KR" altLang="en-US" sz="800" dirty="0"/>
                        <a:t>사용자에게 스타를 지급</a:t>
                      </a:r>
                      <a:endParaRPr lang="en-US" alt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547404358"/>
                  </a:ext>
                </a:extLst>
              </a:tr>
              <a:tr h="1874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b="1" u="none" dirty="0" err="1">
                          <a:latin typeface="원신한 Light"/>
                          <a:ea typeface="원신한 Light"/>
                        </a:rPr>
                        <a:t>url</a:t>
                      </a:r>
                      <a:endParaRPr lang="ko-KR" sz="800" b="1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rgbClr val="DDEAF6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https:// …. </a:t>
                      </a:r>
                      <a:r>
                        <a:rPr lang="en-US" altLang="ko-KR" sz="800" dirty="0"/>
                        <a:t>/</a:t>
                      </a:r>
                      <a:r>
                        <a:rPr lang="en-US" altLang="ko-KR" sz="800" dirty="0" err="1"/>
                        <a:t>api</a:t>
                      </a:r>
                      <a:r>
                        <a:rPr lang="en-US" altLang="ko-KR" sz="800" dirty="0"/>
                        <a:t>/</a:t>
                      </a:r>
                      <a:r>
                        <a:rPr lang="en-US" altLang="ko-KR" sz="800" dirty="0" err="1"/>
                        <a:t>endTransaction</a:t>
                      </a:r>
                      <a:endParaRPr lang="en-US" altLang="ko-KR" sz="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7400">
                <a:tc rowSpan="7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lang="en-US" altLang="ko-KR" sz="800" b="1" u="none" dirty="0">
                          <a:latin typeface="원신한 Light"/>
                          <a:ea typeface="원신한 Light"/>
                        </a:rPr>
                        <a:t>Parameters</a:t>
                      </a:r>
                      <a:endParaRPr lang="ko-KR" sz="800" b="1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AF6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Key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type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>
                          <a:latin typeface="원신한 Light"/>
                          <a:ea typeface="원신한 Light"/>
                        </a:rPr>
                        <a:t>type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 err="1">
                          <a:latin typeface="원신한 Light"/>
                          <a:ea typeface="원신한 Light"/>
                        </a:rPr>
                        <a:t>Desc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sample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9917101"/>
                  </a:ext>
                </a:extLst>
              </a:tr>
              <a:tr h="187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800" dirty="0" err="1"/>
                        <a:t>transaction_id</a:t>
                      </a:r>
                      <a:endParaRPr lang="en-US" sz="800" dirty="0"/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None/>
                      </a:pPr>
                      <a:endParaRPr lang="en-US" sz="800" dirty="0"/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800" dirty="0"/>
                        <a:t>string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800" dirty="0" err="1"/>
                        <a:t>startTransaction</a:t>
                      </a:r>
                      <a:r>
                        <a:rPr lang="en-US" sz="800" dirty="0"/>
                        <a:t>()</a:t>
                      </a:r>
                      <a:r>
                        <a:rPr lang="ko-KR" altLang="en-US" sz="800" dirty="0"/>
                        <a:t>에서 받은 </a:t>
                      </a:r>
                      <a:r>
                        <a:rPr lang="en-US" sz="800" dirty="0" err="1"/>
                        <a:t>trans_identifier</a:t>
                      </a:r>
                      <a:endParaRPr lang="en-US" sz="800" dirty="0"/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ko-KR" sz="800" dirty="0"/>
                        <a:t>"10011679684833"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2509625"/>
                  </a:ext>
                </a:extLst>
              </a:tr>
              <a:tr h="18740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endParaRPr lang="ko-KR" sz="800" b="1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AF6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800" dirty="0" err="1"/>
                        <a:t>payment_status</a:t>
                      </a:r>
                      <a:endParaRPr lang="en-US" sz="800" dirty="0"/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None/>
                      </a:pPr>
                      <a:endParaRPr lang="en-US" sz="800" dirty="0"/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800" dirty="0"/>
                        <a:t>string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ko-KR" altLang="en-US" sz="800" dirty="0"/>
                        <a:t>결제 상태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800" dirty="0"/>
                        <a:t>"success" </a:t>
                      </a:r>
                      <a:r>
                        <a:rPr lang="ko-KR" altLang="en-US" sz="800" dirty="0"/>
                        <a:t>또는 </a:t>
                      </a:r>
                      <a:r>
                        <a:rPr lang="en-US" altLang="ko-KR" sz="800" dirty="0"/>
                        <a:t>"</a:t>
                      </a:r>
                      <a:r>
                        <a:rPr lang="en-US" sz="800" dirty="0"/>
                        <a:t>fail"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1511918"/>
                  </a:ext>
                </a:extLst>
              </a:tr>
              <a:tr h="18740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endParaRPr lang="ko-KR" sz="800" b="1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AF6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800" dirty="0"/>
                        <a:t>description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None/>
                      </a:pP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800" dirty="0"/>
                        <a:t>string</a:t>
                      </a:r>
                    </a:p>
                  </a:txBody>
                  <a:tcPr anchor="ctr"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ko-KR" sz="800" dirty="0"/>
                        <a:t>(</a:t>
                      </a:r>
                      <a:r>
                        <a:rPr lang="ko-KR" altLang="en-US" sz="800" dirty="0"/>
                        <a:t>선택</a:t>
                      </a:r>
                      <a:r>
                        <a:rPr lang="en-US" altLang="ko-KR" sz="800" dirty="0"/>
                        <a:t>) </a:t>
                      </a:r>
                      <a:r>
                        <a:rPr lang="ko-KR" altLang="en-US" sz="800" dirty="0"/>
                        <a:t>결제 설명 또는 메모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ko-KR" sz="800" dirty="0"/>
                        <a:t>"</a:t>
                      </a:r>
                      <a:r>
                        <a:rPr lang="ko-KR" altLang="en-US" sz="800" dirty="0"/>
                        <a:t>카카오페이 결제 완료</a:t>
                      </a:r>
                      <a:r>
                        <a:rPr lang="en-US" altLang="ko-KR" sz="800" dirty="0"/>
                        <a:t>"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9018175"/>
                  </a:ext>
                </a:extLst>
              </a:tr>
              <a:tr h="18740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endParaRPr lang="ko-KR" sz="800" b="1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AF6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800" dirty="0" err="1"/>
                        <a:t>os</a:t>
                      </a:r>
                      <a:endParaRPr lang="en-US" sz="800" dirty="0"/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None/>
                      </a:pP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800" dirty="0"/>
                        <a:t>string</a:t>
                      </a:r>
                    </a:p>
                  </a:txBody>
                  <a:tcPr anchor="ctr"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800"/>
                        <a:t>OS </a:t>
                      </a:r>
                      <a:r>
                        <a:rPr lang="ko-KR" altLang="en-US" sz="800"/>
                        <a:t>정보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800" dirty="0"/>
                        <a:t>"android"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3651445"/>
                  </a:ext>
                </a:extLst>
              </a:tr>
              <a:tr h="18740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endParaRPr lang="ko-KR" sz="800" b="1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AF6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800" dirty="0" err="1"/>
                        <a:t>payment_transaction_id</a:t>
                      </a:r>
                      <a:endParaRPr lang="en-US" sz="800" dirty="0"/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None/>
                      </a:pP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800" dirty="0"/>
                        <a:t>string</a:t>
                      </a:r>
                    </a:p>
                  </a:txBody>
                  <a:tcPr anchor="ctr"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ko-KR" sz="800"/>
                        <a:t>PG</a:t>
                      </a:r>
                      <a:r>
                        <a:rPr lang="ko-KR" altLang="en-US" sz="800"/>
                        <a:t>사에서 발급한 고유 결제 트랜잭션 </a:t>
                      </a:r>
                      <a:r>
                        <a:rPr lang="en-US" altLang="ko-KR" sz="800"/>
                        <a:t>ID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800" dirty="0"/>
                        <a:t>"PG_TX_3847A9"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4694418"/>
                  </a:ext>
                </a:extLst>
              </a:tr>
              <a:tr h="18740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endParaRPr lang="ko-KR" sz="800" b="1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AF6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800" dirty="0" err="1"/>
                        <a:t>payment_details</a:t>
                      </a:r>
                      <a:endParaRPr lang="en-US" sz="800" dirty="0"/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None/>
                      </a:pP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800" dirty="0"/>
                        <a:t>string</a:t>
                      </a:r>
                    </a:p>
                  </a:txBody>
                  <a:tcPr anchor="ctr"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ko-KR" sz="800"/>
                        <a:t>PG</a:t>
                      </a:r>
                      <a:r>
                        <a:rPr lang="ko-KR" altLang="en-US" sz="800"/>
                        <a:t>사의 결제 응답 </a:t>
                      </a:r>
                      <a:r>
                        <a:rPr lang="en-US" altLang="ko-KR" sz="800"/>
                        <a:t>JSON </a:t>
                      </a:r>
                      <a:r>
                        <a:rPr lang="ko-KR" altLang="en-US" sz="800"/>
                        <a:t>또는 메타데이터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ko-KR" sz="800" dirty="0"/>
                        <a:t>"{...}"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8345996"/>
                  </a:ext>
                </a:extLst>
              </a:tr>
              <a:tr h="187400">
                <a:tc gridSpan="6"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b="1" i="0" u="none" dirty="0">
                          <a:solidFill>
                            <a:srgbClr val="000000"/>
                          </a:solidFill>
                          <a:latin typeface="원신한 Light"/>
                          <a:ea typeface="원신한 Light"/>
                          <a:cs typeface="Arial"/>
                          <a:sym typeface="Arial"/>
                        </a:rPr>
                        <a:t>Response Data (</a:t>
                      </a:r>
                      <a:r>
                        <a:rPr lang="en-US" altLang="ko-KR" sz="800" b="1" i="0" u="none" dirty="0" err="1">
                          <a:solidFill>
                            <a:srgbClr val="000000"/>
                          </a:solidFill>
                          <a:latin typeface="원신한 Light"/>
                          <a:ea typeface="원신한 Light"/>
                          <a:cs typeface="Arial"/>
                          <a:sym typeface="Arial"/>
                        </a:rPr>
                        <a:t>Json</a:t>
                      </a:r>
                      <a:r>
                        <a:rPr lang="en-US" altLang="ko-KR" sz="800" b="1" i="0" u="none" dirty="0">
                          <a:solidFill>
                            <a:srgbClr val="000000"/>
                          </a:solidFill>
                          <a:latin typeface="원신한 Light"/>
                          <a:ea typeface="원신한 Light"/>
                          <a:cs typeface="Arial"/>
                          <a:sym typeface="Arial"/>
                        </a:rPr>
                        <a:t>)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rgbClr val="DDEAF6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74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key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r>
                        <a:rPr lang="en-US" altLang="ko-KR" sz="800" u="none">
                          <a:latin typeface="원신한 Light"/>
                          <a:ea typeface="원신한 Light"/>
                        </a:rPr>
                        <a:t>type</a:t>
                      </a:r>
                      <a:endParaRPr lang="ko-KR" sz="80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value</a:t>
                      </a:r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description</a:t>
                      </a:r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74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800" dirty="0" err="1"/>
                        <a:t>res_code</a:t>
                      </a:r>
                      <a:endParaRPr lang="en-US" sz="800" dirty="0"/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ko-KR" sz="800" dirty="0"/>
                        <a:t>string</a:t>
                      </a:r>
                    </a:p>
                  </a:txBody>
                  <a:tcPr marL="35091" marR="35091" marT="17546" marB="1754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ko-KR" sz="800" dirty="0"/>
                        <a:t>0/1</a:t>
                      </a:r>
                    </a:p>
                  </a:txBody>
                  <a:tcPr marL="35091" marR="35091" marT="17546" marB="1754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None/>
                      </a:pPr>
                      <a:endParaRPr lang="en-US" sz="700" dirty="0"/>
                    </a:p>
                  </a:txBody>
                  <a:tcPr marL="35091" marR="35091" marT="17546" marB="1754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"1": </a:t>
                      </a:r>
                      <a:r>
                        <a:rPr lang="ko-KR" altLang="en-US" sz="800" dirty="0"/>
                        <a:t>성공</a:t>
                      </a:r>
                      <a:r>
                        <a:rPr lang="en-US" altLang="ko-KR" sz="800" dirty="0"/>
                        <a:t>, "0": </a:t>
                      </a:r>
                      <a:r>
                        <a:rPr lang="ko-KR" altLang="en-US" sz="800" dirty="0"/>
                        <a:t>실패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None/>
                      </a:pPr>
                      <a:endParaRPr lang="en-US" sz="800" dirty="0"/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721847828"/>
                  </a:ext>
                </a:extLst>
              </a:tr>
              <a:tr h="234763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800" dirty="0" err="1"/>
                        <a:t>res_message</a:t>
                      </a:r>
                      <a:endParaRPr lang="en-US" sz="800" dirty="0"/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ko-KR" sz="800" dirty="0"/>
                        <a:t>string</a:t>
                      </a:r>
                    </a:p>
                  </a:txBody>
                  <a:tcPr marL="35091" marR="35091" marT="17546" marB="1754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buNone/>
                      </a:pPr>
                      <a:endParaRPr lang="en-US" altLang="ko-KR" sz="800" dirty="0"/>
                    </a:p>
                  </a:txBody>
                  <a:tcPr marL="35091" marR="35091" marT="17546" marB="1754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None/>
                      </a:pPr>
                      <a:endParaRPr lang="en-US" sz="700" dirty="0"/>
                    </a:p>
                  </a:txBody>
                  <a:tcPr marL="35091" marR="35091" marT="17546" marB="1754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800" dirty="0"/>
                        <a:t>결과 메시지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None/>
                      </a:pPr>
                      <a:endParaRPr lang="ko-KR" altLang="en-US" sz="800" dirty="0"/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963789635"/>
                  </a:ext>
                </a:extLst>
              </a:tr>
              <a:tr h="1874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800" dirty="0" err="1"/>
                        <a:t>res_data</a:t>
                      </a:r>
                      <a:endParaRPr lang="en-US" sz="800" dirty="0"/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ko-KR" sz="800" dirty="0"/>
                        <a:t>object</a:t>
                      </a:r>
                    </a:p>
                  </a:txBody>
                  <a:tcPr marL="35091" marR="35091" marT="17546" marB="1754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buNone/>
                      </a:pPr>
                      <a:endParaRPr lang="en-US" altLang="ko-KR" sz="800" dirty="0"/>
                    </a:p>
                  </a:txBody>
                  <a:tcPr marL="35091" marR="35091" marT="17546" marB="1754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None/>
                      </a:pPr>
                      <a:endParaRPr lang="en-US" sz="700" dirty="0"/>
                    </a:p>
                  </a:txBody>
                  <a:tcPr marL="35091" marR="35091" marT="17546" marB="1754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800" dirty="0"/>
                        <a:t>결과 데이터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None/>
                      </a:pPr>
                      <a:endParaRPr lang="ko-KR" altLang="en-US" sz="800" dirty="0"/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856771142"/>
                  </a:ext>
                </a:extLst>
              </a:tr>
              <a:tr h="1874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ko-KR" sz="800" dirty="0" err="1"/>
                        <a:t>star_details</a:t>
                      </a:r>
                      <a:endParaRPr lang="en-US" sz="800" dirty="0"/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ko-KR" sz="800" dirty="0"/>
                        <a:t>object</a:t>
                      </a:r>
                    </a:p>
                  </a:txBody>
                  <a:tcPr marL="35091" marR="35091" marT="17546" marB="1754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buNone/>
                      </a:pPr>
                      <a:endParaRPr lang="en-US" altLang="ko-KR" sz="800" dirty="0"/>
                    </a:p>
                  </a:txBody>
                  <a:tcPr marL="35091" marR="35091" marT="17546" marB="1754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800" dirty="0"/>
                        <a:t>사용자 스타 정보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206978"/>
                  </a:ext>
                </a:extLst>
              </a:tr>
              <a:tr h="1874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ko-KR" sz="800" dirty="0" err="1"/>
                        <a:t>remaining_star</a:t>
                      </a:r>
                      <a:endParaRPr lang="en-US" sz="800" dirty="0"/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ko-KR" sz="800" dirty="0"/>
                        <a:t>string</a:t>
                      </a:r>
                    </a:p>
                  </a:txBody>
                  <a:tcPr marL="35091" marR="35091" marT="17546" marB="1754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ko-KR" sz="800" dirty="0"/>
                        <a:t>“150”</a:t>
                      </a:r>
                    </a:p>
                  </a:txBody>
                  <a:tcPr marL="35091" marR="35091" marT="17546" marB="1754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800" dirty="0"/>
                        <a:t>스타 지급 후 사용자 잔여 </a:t>
                      </a:r>
                      <a:r>
                        <a:rPr lang="ko-KR" altLang="en-US" sz="800" dirty="0" err="1"/>
                        <a:t>스타수</a:t>
                      </a:r>
                      <a:endParaRPr lang="ko-KR" altLang="en-US" sz="800" dirty="0"/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1967674"/>
                  </a:ext>
                </a:extLst>
              </a:tr>
              <a:tr h="1548359">
                <a:tc gridSpan="6">
                  <a:txBody>
                    <a:bodyPr/>
                    <a:lstStyle/>
                    <a:p>
                      <a:endParaRPr lang="en-US" altLang="ko-KR" sz="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dirty="0"/>
                        <a:t>[sample </a:t>
                      </a:r>
                      <a:r>
                        <a:rPr lang="en-US" altLang="ko-KR" sz="800" b="0" u="none" dirty="0" err="1"/>
                        <a:t>json</a:t>
                      </a:r>
                      <a:r>
                        <a:rPr lang="en-US" altLang="ko-KR" sz="800" b="0" u="none" dirty="0"/>
                        <a:t>]</a:t>
                      </a:r>
                    </a:p>
                    <a:p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"</a:t>
                      </a:r>
                      <a:r>
                        <a:rPr lang="en-US" altLang="ko-KR" sz="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res_code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": 1,</a:t>
                      </a:r>
                    </a:p>
                    <a:p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"</a:t>
                      </a:r>
                      <a:r>
                        <a:rPr lang="en-US" altLang="ko-KR" sz="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res_message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": "</a:t>
                      </a:r>
                      <a:r>
                        <a:rPr lang="ko-KR" altLang="en-US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트랜잭션이 완료되었습니다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.",</a:t>
                      </a:r>
                    </a:p>
                    <a:p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"</a:t>
                      </a:r>
                      <a:r>
                        <a:rPr lang="en-US" altLang="ko-KR" sz="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res_data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": {</a:t>
                      </a:r>
                    </a:p>
                    <a:p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"</a:t>
                      </a:r>
                      <a:r>
                        <a:rPr lang="en-US" altLang="ko-KR" sz="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star_details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": {</a:t>
                      </a:r>
                    </a:p>
                    <a:p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"</a:t>
                      </a:r>
                      <a:r>
                        <a:rPr lang="en-US" altLang="ko-KR" sz="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remaining_star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": 150</a:t>
                      </a:r>
                    </a:p>
                    <a:p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}</a:t>
                      </a:r>
                    </a:p>
                    <a:p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en-US" sz="800" dirty="0"/>
                    </a:p>
                  </a:txBody>
                  <a:tcPr marL="88803" marR="88803" marT="44401" marB="4440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/>
                    </a:p>
                  </a:txBody>
                  <a:tcPr marL="35091" marR="35091" marT="17546" marB="1754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None/>
                      </a:pPr>
                      <a:endParaRPr lang="en-US" altLang="ko-KR" sz="800" dirty="0"/>
                    </a:p>
                  </a:txBody>
                  <a:tcPr marL="88803" marR="88803" marT="44401" marB="4440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88803" marR="88803" marT="44401" marB="44401" anchor="ctr"/>
                </a:tc>
                <a:tc hMerge="1">
                  <a:txBody>
                    <a:bodyPr/>
                    <a:lstStyle/>
                    <a:p>
                      <a:pPr>
                        <a:buNone/>
                      </a:pPr>
                      <a:endParaRPr lang="en-US" sz="800" dirty="0"/>
                    </a:p>
                  </a:txBody>
                  <a:tcPr marL="88803" marR="88803" marT="44401" marB="44401" anchor="ctr"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None/>
                      </a:pPr>
                      <a:endParaRPr lang="en-US" sz="800" dirty="0"/>
                    </a:p>
                  </a:txBody>
                  <a:tcPr marL="88803" marR="88803" marT="44401" marB="4440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6367146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968229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F13D99D6-61CD-133B-A224-ED808482A1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639888"/>
              </p:ext>
            </p:extLst>
          </p:nvPr>
        </p:nvGraphicFramePr>
        <p:xfrm>
          <a:off x="2054056" y="50685"/>
          <a:ext cx="7245937" cy="3592591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296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99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0226">
                  <a:extLst>
                    <a:ext uri="{9D8B030D-6E8A-4147-A177-3AD203B41FA5}">
                      <a16:colId xmlns:a16="http://schemas.microsoft.com/office/drawing/2014/main" val="2940779387"/>
                    </a:ext>
                  </a:extLst>
                </a:gridCol>
                <a:gridCol w="1111366">
                  <a:extLst>
                    <a:ext uri="{9D8B030D-6E8A-4147-A177-3AD203B41FA5}">
                      <a16:colId xmlns:a16="http://schemas.microsoft.com/office/drawing/2014/main" val="633138055"/>
                    </a:ext>
                  </a:extLst>
                </a:gridCol>
                <a:gridCol w="1954160">
                  <a:extLst>
                    <a:ext uri="{9D8B030D-6E8A-4147-A177-3AD203B41FA5}">
                      <a16:colId xmlns:a16="http://schemas.microsoft.com/office/drawing/2014/main" val="760462070"/>
                    </a:ext>
                  </a:extLst>
                </a:gridCol>
                <a:gridCol w="1954160">
                  <a:extLst>
                    <a:ext uri="{9D8B030D-6E8A-4147-A177-3AD203B41FA5}">
                      <a16:colId xmlns:a16="http://schemas.microsoft.com/office/drawing/2014/main" val="807737824"/>
                    </a:ext>
                  </a:extLst>
                </a:gridCol>
              </a:tblGrid>
              <a:tr h="1874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800" b="0" i="0" u="none" dirty="0">
                          <a:solidFill>
                            <a:srgbClr val="000000"/>
                          </a:solidFill>
                          <a:latin typeface="원신한 Light"/>
                          <a:ea typeface="원신한 Light"/>
                          <a:cs typeface="Arial"/>
                          <a:sym typeface="Arial"/>
                        </a:rPr>
                        <a:t>메서드</a:t>
                      </a:r>
                      <a:endParaRPr lang="ko-KR" sz="800" b="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AF6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lang="en-US" altLang="ko-KR" sz="800" b="0" dirty="0" err="1"/>
                        <a:t>shareContestantOnFacebook</a:t>
                      </a:r>
                      <a:endParaRPr lang="en-US" altLang="ko-KR" sz="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80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lang="ko-KR" altLang="en-US" sz="800" b="0" u="none" dirty="0">
                          <a:latin typeface="원신한 Light"/>
                          <a:ea typeface="원신한 Light"/>
                        </a:rPr>
                        <a:t>기능</a:t>
                      </a:r>
                      <a:endParaRPr lang="ko-KR" altLang="ko-KR" sz="800" b="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AF6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800" b="0" dirty="0"/>
                        <a:t>특정 콘테스트 참가자의 정보를 담은 </a:t>
                      </a:r>
                      <a:r>
                        <a:rPr lang="en-US" altLang="ko-KR" sz="800" b="0" dirty="0"/>
                        <a:t>Facebook </a:t>
                      </a:r>
                      <a:r>
                        <a:rPr lang="ko-KR" altLang="en-US" sz="800" b="0" dirty="0"/>
                        <a:t>공유용 웹 페이지를 렌더링</a:t>
                      </a:r>
                      <a:endParaRPr lang="en-US" altLang="ko-KR" sz="800" b="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547404358"/>
                  </a:ext>
                </a:extLst>
              </a:tr>
              <a:tr h="1874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b="0" u="none" dirty="0" err="1">
                          <a:latin typeface="원신한 Light"/>
                          <a:ea typeface="원신한 Light"/>
                        </a:rPr>
                        <a:t>url</a:t>
                      </a:r>
                      <a:endParaRPr lang="ko-KR" sz="800" b="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rgbClr val="DDEAF6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lang="en-US" altLang="ko-KR" sz="800" b="0" u="none" dirty="0">
                          <a:latin typeface="원신한 Light"/>
                          <a:ea typeface="원신한 Light"/>
                        </a:rPr>
                        <a:t>https:// …. </a:t>
                      </a:r>
                      <a:r>
                        <a:rPr lang="en-US" altLang="ko-KR" sz="800" b="0" dirty="0"/>
                        <a:t>/</a:t>
                      </a:r>
                      <a:r>
                        <a:rPr lang="en-US" altLang="ko-KR" sz="800" b="0" dirty="0" err="1"/>
                        <a:t>api</a:t>
                      </a:r>
                      <a:r>
                        <a:rPr lang="en-US" altLang="ko-KR" sz="800" b="0" dirty="0"/>
                        <a:t>/</a:t>
                      </a:r>
                      <a:r>
                        <a:rPr lang="en-US" altLang="ko-KR" sz="800" b="0" dirty="0" err="1"/>
                        <a:t>shareContestantOnFacebook</a:t>
                      </a:r>
                      <a:endParaRPr lang="en-US" altLang="ko-KR" sz="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7400"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lang="en-US" altLang="ko-KR" sz="800" b="0" u="none" dirty="0">
                          <a:latin typeface="원신한 Light"/>
                          <a:ea typeface="원신한 Light"/>
                        </a:rPr>
                        <a:t>Parameters</a:t>
                      </a:r>
                      <a:endParaRPr lang="ko-KR" sz="800" b="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AF6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b="0" u="none" dirty="0">
                          <a:latin typeface="원신한 Light"/>
                          <a:ea typeface="원신한 Light"/>
                        </a:rPr>
                        <a:t>Key</a:t>
                      </a:r>
                      <a:endParaRPr lang="ko-KR" sz="800" b="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type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b="0" u="none">
                          <a:latin typeface="원신한 Light"/>
                          <a:ea typeface="원신한 Light"/>
                        </a:rPr>
                        <a:t>type</a:t>
                      </a:r>
                      <a:endParaRPr lang="ko-KR" sz="800" b="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b="0" u="none" dirty="0" err="1">
                          <a:latin typeface="원신한 Light"/>
                          <a:ea typeface="원신한 Light"/>
                        </a:rPr>
                        <a:t>Desc</a:t>
                      </a:r>
                      <a:endParaRPr lang="ko-KR" sz="800" b="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b="0" u="none" dirty="0">
                          <a:latin typeface="원신한 Light"/>
                          <a:ea typeface="원신한 Light"/>
                        </a:rPr>
                        <a:t>sample</a:t>
                      </a:r>
                      <a:endParaRPr lang="ko-KR" sz="800" b="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9917101"/>
                  </a:ext>
                </a:extLst>
              </a:tr>
              <a:tr h="187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800" dirty="0" err="1"/>
                        <a:t>contest_id</a:t>
                      </a:r>
                      <a:endParaRPr lang="en-US" sz="800" dirty="0"/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None/>
                      </a:pPr>
                      <a:endParaRPr lang="en-US" sz="800" dirty="0"/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800" dirty="0"/>
                        <a:t>string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ko-KR" altLang="en-US" sz="800" dirty="0"/>
                        <a:t>콘테스트 </a:t>
                      </a:r>
                      <a:r>
                        <a:rPr lang="en-US" sz="800" dirty="0"/>
                        <a:t>ID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ko-KR" sz="800"/>
                        <a:t>"20"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2509625"/>
                  </a:ext>
                </a:extLst>
              </a:tr>
              <a:tr h="18740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endParaRPr lang="ko-KR" sz="800" b="1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AF6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800" dirty="0" err="1"/>
                        <a:t>contestant_id</a:t>
                      </a:r>
                      <a:endParaRPr lang="en-US" sz="800" dirty="0"/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None/>
                      </a:pPr>
                      <a:endParaRPr lang="en-US" sz="800" dirty="0"/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800"/>
                        <a:t>string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ko-KR" altLang="en-US" sz="800" dirty="0"/>
                        <a:t>참가자 </a:t>
                      </a:r>
                      <a:r>
                        <a:rPr lang="en-US" sz="800" dirty="0"/>
                        <a:t>ID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ko-KR" sz="800" dirty="0"/>
                        <a:t>"453"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1511918"/>
                  </a:ext>
                </a:extLst>
              </a:tr>
              <a:tr h="18740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endParaRPr lang="ko-KR" sz="800" b="1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AF6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800" dirty="0"/>
                        <a:t>language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None/>
                      </a:pP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800"/>
                        <a:t>string</a:t>
                      </a:r>
                    </a:p>
                  </a:txBody>
                  <a:tcPr anchor="ctr"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ko-KR" altLang="en-US" sz="800"/>
                        <a:t>언어 설정 </a:t>
                      </a:r>
                      <a:r>
                        <a:rPr lang="en-US" altLang="ko-KR" sz="800"/>
                        <a:t>(UI </a:t>
                      </a:r>
                      <a:r>
                        <a:rPr lang="ko-KR" altLang="en-US" sz="800"/>
                        <a:t>다국어 대응용</a:t>
                      </a:r>
                      <a:r>
                        <a:rPr lang="en-US" altLang="ko-KR" sz="800"/>
                        <a:t>)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800" dirty="0"/>
                        <a:t>"</a:t>
                      </a:r>
                      <a:r>
                        <a:rPr lang="en-US" sz="800" dirty="0" err="1"/>
                        <a:t>korean</a:t>
                      </a:r>
                      <a:r>
                        <a:rPr lang="en-US" sz="800" dirty="0"/>
                        <a:t>"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9018175"/>
                  </a:ext>
                </a:extLst>
              </a:tr>
              <a:tr h="187400">
                <a:tc gridSpan="6"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b="0" i="0" u="none" dirty="0">
                          <a:solidFill>
                            <a:srgbClr val="000000"/>
                          </a:solidFill>
                          <a:latin typeface="원신한 Light"/>
                          <a:ea typeface="원신한 Light"/>
                          <a:cs typeface="Arial"/>
                          <a:sym typeface="Arial"/>
                        </a:rPr>
                        <a:t>Response Data (</a:t>
                      </a:r>
                      <a:r>
                        <a:rPr lang="en-US" altLang="ko-KR" sz="800" b="0" i="0" u="none" dirty="0" err="1">
                          <a:solidFill>
                            <a:srgbClr val="000000"/>
                          </a:solidFill>
                          <a:latin typeface="원신한 Light"/>
                          <a:ea typeface="원신한 Light"/>
                          <a:cs typeface="Arial"/>
                          <a:sym typeface="Arial"/>
                        </a:rPr>
                        <a:t>Json</a:t>
                      </a:r>
                      <a:r>
                        <a:rPr lang="en-US" altLang="ko-KR" sz="800" b="0" i="0" u="none" dirty="0">
                          <a:solidFill>
                            <a:srgbClr val="000000"/>
                          </a:solidFill>
                          <a:latin typeface="원신한 Light"/>
                          <a:ea typeface="원신한 Light"/>
                          <a:cs typeface="Arial"/>
                          <a:sym typeface="Arial"/>
                        </a:rPr>
                        <a:t>)</a:t>
                      </a:r>
                      <a:endParaRPr lang="ko-KR" sz="800" b="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rgbClr val="DDEAF6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74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b="0" u="none" dirty="0">
                          <a:latin typeface="원신한 Light"/>
                          <a:ea typeface="원신한 Light"/>
                        </a:rPr>
                        <a:t>key</a:t>
                      </a:r>
                      <a:endParaRPr lang="ko-KR" sz="800" b="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r>
                        <a:rPr lang="en-US" altLang="ko-KR" sz="800" b="0" u="none">
                          <a:latin typeface="원신한 Light"/>
                          <a:ea typeface="원신한 Light"/>
                        </a:rPr>
                        <a:t>type</a:t>
                      </a:r>
                      <a:endParaRPr lang="ko-KR" sz="800" b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b="0" u="none" dirty="0">
                          <a:latin typeface="원신한 Light"/>
                          <a:ea typeface="원신한 Light"/>
                        </a:rPr>
                        <a:t>value</a:t>
                      </a:r>
                      <a:endParaRPr lang="ko-KR" altLang="en-US" sz="800" b="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b="0" u="none" dirty="0">
                          <a:latin typeface="원신한 Light"/>
                          <a:ea typeface="원신한 Light"/>
                        </a:rPr>
                        <a:t>description</a:t>
                      </a:r>
                      <a:endParaRPr lang="ko-KR" altLang="en-US" sz="800" b="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48359">
                <a:tc gridSpan="6">
                  <a:txBody>
                    <a:bodyPr/>
                    <a:lstStyle/>
                    <a:p>
                      <a:endParaRPr lang="en-US" altLang="ko-KR" sz="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dirty="0"/>
                        <a:t>[sample </a:t>
                      </a:r>
                      <a:r>
                        <a:rPr lang="en-US" altLang="ko-KR" sz="800" b="0" u="none" dirty="0" err="1"/>
                        <a:t>json</a:t>
                      </a:r>
                      <a:r>
                        <a:rPr lang="en-US" altLang="ko-KR" sz="800" b="0" u="none" dirty="0"/>
                        <a:t>]</a:t>
                      </a:r>
                    </a:p>
                    <a:p>
                      <a:r>
                        <a:rPr lang="en-US" altLang="ko-KR" sz="800" dirty="0"/>
                        <a:t>JSON </a:t>
                      </a:r>
                      <a:r>
                        <a:rPr lang="ko-KR" altLang="en-US" sz="800" dirty="0"/>
                        <a:t>응답 없음</a:t>
                      </a:r>
                      <a:endParaRPr lang="en-US" sz="800" b="0" dirty="0"/>
                    </a:p>
                  </a:txBody>
                  <a:tcPr marL="88803" marR="88803" marT="44401" marB="4440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/>
                    </a:p>
                  </a:txBody>
                  <a:tcPr marL="35091" marR="35091" marT="17546" marB="1754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None/>
                      </a:pPr>
                      <a:endParaRPr lang="en-US" altLang="ko-KR" sz="800" dirty="0"/>
                    </a:p>
                  </a:txBody>
                  <a:tcPr marL="88803" marR="88803" marT="44401" marB="4440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88803" marR="88803" marT="44401" marB="44401" anchor="ctr"/>
                </a:tc>
                <a:tc hMerge="1">
                  <a:txBody>
                    <a:bodyPr/>
                    <a:lstStyle/>
                    <a:p>
                      <a:pPr>
                        <a:buNone/>
                      </a:pPr>
                      <a:endParaRPr lang="en-US" sz="800" dirty="0"/>
                    </a:p>
                  </a:txBody>
                  <a:tcPr marL="88803" marR="88803" marT="44401" marB="44401" anchor="ctr"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None/>
                      </a:pPr>
                      <a:endParaRPr lang="en-US" sz="800" dirty="0"/>
                    </a:p>
                  </a:txBody>
                  <a:tcPr marL="88803" marR="88803" marT="44401" marB="4440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6367146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154441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1B710C49-46D6-FB12-093D-72709D97B1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550276"/>
              </p:ext>
            </p:extLst>
          </p:nvPr>
        </p:nvGraphicFramePr>
        <p:xfrm>
          <a:off x="2054056" y="50685"/>
          <a:ext cx="7245937" cy="4316667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296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99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0226">
                  <a:extLst>
                    <a:ext uri="{9D8B030D-6E8A-4147-A177-3AD203B41FA5}">
                      <a16:colId xmlns:a16="http://schemas.microsoft.com/office/drawing/2014/main" val="2940779387"/>
                    </a:ext>
                  </a:extLst>
                </a:gridCol>
                <a:gridCol w="1111366">
                  <a:extLst>
                    <a:ext uri="{9D8B030D-6E8A-4147-A177-3AD203B41FA5}">
                      <a16:colId xmlns:a16="http://schemas.microsoft.com/office/drawing/2014/main" val="633138055"/>
                    </a:ext>
                  </a:extLst>
                </a:gridCol>
                <a:gridCol w="1954160">
                  <a:extLst>
                    <a:ext uri="{9D8B030D-6E8A-4147-A177-3AD203B41FA5}">
                      <a16:colId xmlns:a16="http://schemas.microsoft.com/office/drawing/2014/main" val="760462070"/>
                    </a:ext>
                  </a:extLst>
                </a:gridCol>
                <a:gridCol w="1954160">
                  <a:extLst>
                    <a:ext uri="{9D8B030D-6E8A-4147-A177-3AD203B41FA5}">
                      <a16:colId xmlns:a16="http://schemas.microsoft.com/office/drawing/2014/main" val="807737824"/>
                    </a:ext>
                  </a:extLst>
                </a:gridCol>
              </a:tblGrid>
              <a:tr h="1874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800" b="0" i="0" u="none" dirty="0">
                          <a:solidFill>
                            <a:srgbClr val="000000"/>
                          </a:solidFill>
                          <a:latin typeface="원신한 Light"/>
                          <a:ea typeface="원신한 Light"/>
                          <a:cs typeface="Arial"/>
                          <a:sym typeface="Arial"/>
                        </a:rPr>
                        <a:t>메서드</a:t>
                      </a:r>
                      <a:endParaRPr lang="ko-KR" sz="800" b="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AF6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lang="en-US" altLang="ko-KR" sz="800" b="0" dirty="0" err="1"/>
                        <a:t>sendByCron</a:t>
                      </a:r>
                      <a:endParaRPr lang="en-US" altLang="ko-KR" sz="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80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lang="ko-KR" altLang="en-US" sz="800" b="0" u="none" dirty="0">
                          <a:latin typeface="원신한 Light"/>
                          <a:ea typeface="원신한 Light"/>
                        </a:rPr>
                        <a:t>기능</a:t>
                      </a:r>
                      <a:endParaRPr lang="ko-KR" altLang="ko-KR" sz="800" b="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AF6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800" b="0" dirty="0"/>
                        <a:t>예약</a:t>
                      </a:r>
                      <a:r>
                        <a:rPr lang="en-US" altLang="ko-KR" sz="800" b="0" dirty="0"/>
                        <a:t>(</a:t>
                      </a:r>
                      <a:r>
                        <a:rPr lang="en-US" altLang="ko-KR" sz="800" b="0" dirty="0" err="1"/>
                        <a:t>cron</a:t>
                      </a:r>
                      <a:r>
                        <a:rPr lang="en-US" altLang="ko-KR" sz="800" b="0" dirty="0"/>
                        <a:t>) </a:t>
                      </a:r>
                      <a:r>
                        <a:rPr lang="ko-KR" altLang="en-US" sz="800" b="0" dirty="0"/>
                        <a:t>작업을 통해 자동으로 푸시 알림을 발송</a:t>
                      </a:r>
                      <a:endParaRPr lang="en-US" altLang="ko-KR" sz="800" b="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547404358"/>
                  </a:ext>
                </a:extLst>
              </a:tr>
              <a:tr h="1874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b="0" u="none" dirty="0" err="1">
                          <a:latin typeface="원신한 Light"/>
                          <a:ea typeface="원신한 Light"/>
                        </a:rPr>
                        <a:t>url</a:t>
                      </a:r>
                      <a:endParaRPr lang="ko-KR" sz="800" b="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rgbClr val="DDEAF6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lang="en-US" altLang="ko-KR" sz="800" b="0" u="none" dirty="0">
                          <a:latin typeface="원신한 Light"/>
                          <a:ea typeface="원신한 Light"/>
                        </a:rPr>
                        <a:t>https:// …. </a:t>
                      </a:r>
                      <a:r>
                        <a:rPr lang="en-US" altLang="ko-KR" sz="800" b="0" dirty="0"/>
                        <a:t>/</a:t>
                      </a:r>
                      <a:r>
                        <a:rPr lang="en-US" altLang="ko-KR" sz="800" b="0" dirty="0" err="1"/>
                        <a:t>api</a:t>
                      </a:r>
                      <a:r>
                        <a:rPr lang="en-US" altLang="ko-KR" sz="800" b="0" dirty="0"/>
                        <a:t>/</a:t>
                      </a:r>
                      <a:r>
                        <a:rPr lang="en-US" altLang="ko-KR" sz="800" b="0" dirty="0" err="1"/>
                        <a:t>shareContestantOnFacebook</a:t>
                      </a:r>
                      <a:endParaRPr lang="en-US" altLang="ko-KR" sz="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740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lang="en-US" altLang="ko-KR" sz="800" b="0" u="none" dirty="0">
                          <a:latin typeface="원신한 Light"/>
                          <a:ea typeface="원신한 Light"/>
                        </a:rPr>
                        <a:t>Parameters</a:t>
                      </a:r>
                      <a:endParaRPr lang="ko-KR" sz="800" b="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AF6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b="0" u="none" dirty="0">
                          <a:latin typeface="원신한 Light"/>
                          <a:ea typeface="원신한 Light"/>
                        </a:rPr>
                        <a:t>Key</a:t>
                      </a:r>
                      <a:endParaRPr lang="ko-KR" sz="800" b="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type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b="0" u="none">
                          <a:latin typeface="원신한 Light"/>
                          <a:ea typeface="원신한 Light"/>
                        </a:rPr>
                        <a:t>type</a:t>
                      </a:r>
                      <a:endParaRPr lang="ko-KR" sz="800" b="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b="0" u="none" dirty="0" err="1">
                          <a:latin typeface="원신한 Light"/>
                          <a:ea typeface="원신한 Light"/>
                        </a:rPr>
                        <a:t>Desc</a:t>
                      </a:r>
                      <a:endParaRPr lang="ko-KR" sz="800" b="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b="0" u="none" dirty="0">
                          <a:latin typeface="원신한 Light"/>
                          <a:ea typeface="원신한 Light"/>
                        </a:rPr>
                        <a:t>sample</a:t>
                      </a:r>
                      <a:endParaRPr lang="ko-KR" sz="800" b="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9917101"/>
                  </a:ext>
                </a:extLst>
              </a:tr>
              <a:tr h="187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sz="800" b="0" dirty="0"/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None/>
                      </a:pPr>
                      <a:endParaRPr lang="en-US" sz="800" dirty="0"/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sz="800" b="0" dirty="0"/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sz="800" b="0" dirty="0"/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ko-KR" sz="800" b="0" dirty="0"/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2509625"/>
                  </a:ext>
                </a:extLst>
              </a:tr>
              <a:tr h="187400">
                <a:tc gridSpan="6"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b="0" i="0" u="none" dirty="0">
                          <a:solidFill>
                            <a:srgbClr val="000000"/>
                          </a:solidFill>
                          <a:latin typeface="원신한 Light"/>
                          <a:ea typeface="원신한 Light"/>
                          <a:cs typeface="Arial"/>
                          <a:sym typeface="Arial"/>
                        </a:rPr>
                        <a:t>Response Data (</a:t>
                      </a:r>
                      <a:r>
                        <a:rPr lang="en-US" altLang="ko-KR" sz="800" b="0" i="0" u="none" dirty="0" err="1">
                          <a:solidFill>
                            <a:srgbClr val="000000"/>
                          </a:solidFill>
                          <a:latin typeface="원신한 Light"/>
                          <a:ea typeface="원신한 Light"/>
                          <a:cs typeface="Arial"/>
                          <a:sym typeface="Arial"/>
                        </a:rPr>
                        <a:t>Json</a:t>
                      </a:r>
                      <a:r>
                        <a:rPr lang="en-US" altLang="ko-KR" sz="800" b="0" i="0" u="none" dirty="0">
                          <a:solidFill>
                            <a:srgbClr val="000000"/>
                          </a:solidFill>
                          <a:latin typeface="원신한 Light"/>
                          <a:ea typeface="원신한 Light"/>
                          <a:cs typeface="Arial"/>
                          <a:sym typeface="Arial"/>
                        </a:rPr>
                        <a:t>)</a:t>
                      </a:r>
                      <a:endParaRPr lang="ko-KR" sz="800" b="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rgbClr val="DDEAF6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74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b="0" u="none" dirty="0">
                          <a:latin typeface="원신한 Light"/>
                          <a:ea typeface="원신한 Light"/>
                        </a:rPr>
                        <a:t>key</a:t>
                      </a:r>
                      <a:endParaRPr lang="ko-KR" sz="800" b="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r>
                        <a:rPr lang="en-US" altLang="ko-KR" sz="800" b="0" u="none" dirty="0">
                          <a:latin typeface="원신한 Light"/>
                          <a:ea typeface="원신한 Light"/>
                        </a:rPr>
                        <a:t>type</a:t>
                      </a:r>
                      <a:endParaRPr lang="ko-KR" sz="800" b="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b="0" u="none" dirty="0">
                          <a:latin typeface="원신한 Light"/>
                          <a:ea typeface="원신한 Light"/>
                        </a:rPr>
                        <a:t>value</a:t>
                      </a:r>
                      <a:endParaRPr lang="ko-KR" altLang="en-US" sz="800" b="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b="0" u="none" dirty="0">
                          <a:latin typeface="원신한 Light"/>
                          <a:ea typeface="원신한 Light"/>
                        </a:rPr>
                        <a:t>description</a:t>
                      </a:r>
                      <a:endParaRPr lang="ko-KR" altLang="en-US" sz="800" b="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74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800" dirty="0" err="1"/>
                        <a:t>res_code</a:t>
                      </a:r>
                      <a:endParaRPr lang="en-US" sz="800" dirty="0"/>
                    </a:p>
                  </a:txBody>
                  <a:tcPr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ko-KR" sz="800" dirty="0"/>
                        <a:t>string</a:t>
                      </a:r>
                    </a:p>
                  </a:txBody>
                  <a:tcPr marL="35091" marR="35091" marT="17546" marB="1754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ko-KR" sz="800" dirty="0"/>
                        <a:t>0/1</a:t>
                      </a:r>
                    </a:p>
                  </a:txBody>
                  <a:tcPr marL="35091" marR="35091" marT="17546" marB="1754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None/>
                      </a:pPr>
                      <a:endParaRPr lang="en-US" sz="700" dirty="0"/>
                    </a:p>
                  </a:txBody>
                  <a:tcPr marL="35091" marR="35091" marT="17546" marB="17546" anchor="ctr"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"1": </a:t>
                      </a:r>
                      <a:r>
                        <a:rPr lang="ko-KR" altLang="en-US" sz="800" dirty="0"/>
                        <a:t>성공</a:t>
                      </a:r>
                      <a:r>
                        <a:rPr lang="en-US" altLang="ko-KR" sz="800" dirty="0"/>
                        <a:t>, "0": </a:t>
                      </a:r>
                      <a:r>
                        <a:rPr lang="ko-KR" altLang="en-US" sz="800" dirty="0"/>
                        <a:t>실패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None/>
                      </a:pPr>
                      <a:endParaRPr 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7290885"/>
                  </a:ext>
                </a:extLst>
              </a:tr>
              <a:tr h="187172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800" dirty="0" err="1"/>
                        <a:t>res_message</a:t>
                      </a:r>
                      <a:endParaRPr lang="en-US" sz="800" dirty="0"/>
                    </a:p>
                  </a:txBody>
                  <a:tcPr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ko-KR" sz="800" dirty="0"/>
                        <a:t>string</a:t>
                      </a:r>
                    </a:p>
                  </a:txBody>
                  <a:tcPr marL="35091" marR="35091" marT="17546" marB="1754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buNone/>
                      </a:pPr>
                      <a:endParaRPr lang="en-US" altLang="ko-KR" sz="800" dirty="0"/>
                    </a:p>
                  </a:txBody>
                  <a:tcPr marL="35091" marR="35091" marT="17546" marB="1754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None/>
                      </a:pPr>
                      <a:endParaRPr lang="en-US" sz="700" dirty="0"/>
                    </a:p>
                  </a:txBody>
                  <a:tcPr marL="35091" marR="35091" marT="17546" marB="17546" anchor="ctr"/>
                </a:tc>
                <a:tc gridSpan="2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800" dirty="0"/>
                        <a:t>결과 메시지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None/>
                      </a:pP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8518091"/>
                  </a:ext>
                </a:extLst>
              </a:tr>
              <a:tr h="1874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800" dirty="0" err="1"/>
                        <a:t>res_data</a:t>
                      </a:r>
                      <a:endParaRPr lang="en-US" sz="800" dirty="0"/>
                    </a:p>
                  </a:txBody>
                  <a:tcPr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ko-KR" sz="800" dirty="0"/>
                        <a:t>object</a:t>
                      </a:r>
                    </a:p>
                  </a:txBody>
                  <a:tcPr marL="35091" marR="35091" marT="17546" marB="1754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buNone/>
                      </a:pPr>
                      <a:endParaRPr lang="en-US" altLang="ko-KR" sz="800" dirty="0"/>
                    </a:p>
                  </a:txBody>
                  <a:tcPr marL="35091" marR="35091" marT="17546" marB="17546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None/>
                      </a:pPr>
                      <a:endParaRPr lang="en-US" sz="700" dirty="0"/>
                    </a:p>
                  </a:txBody>
                  <a:tcPr marL="35091" marR="35091" marT="17546" marB="17546" anchor="ctr"/>
                </a:tc>
                <a:tc gridSpan="2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800" dirty="0"/>
                        <a:t>결과 데이터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None/>
                      </a:pP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1858415"/>
                  </a:ext>
                </a:extLst>
              </a:tr>
              <a:tr h="1874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b="0" u="none" dirty="0">
                          <a:latin typeface="원신한 Light"/>
                          <a:ea typeface="원신한 Light"/>
                        </a:rPr>
                        <a:t>data</a:t>
                      </a:r>
                      <a:endParaRPr lang="ko-KR" sz="800" b="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r>
                        <a:rPr lang="en-US" altLang="ko-KR" sz="800" b="0" dirty="0"/>
                        <a:t>string</a:t>
                      </a:r>
                      <a:endParaRPr lang="ko-KR" sz="800" b="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800" b="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/>
                        <a:t>  </a:t>
                      </a:r>
                      <a:r>
                        <a:rPr lang="ko-KR" altLang="en-US" sz="800" b="0" dirty="0"/>
                        <a:t>데이터</a:t>
                      </a: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573726"/>
                  </a:ext>
                </a:extLst>
              </a:tr>
              <a:tr h="1864605">
                <a:tc gridSpan="6">
                  <a:txBody>
                    <a:bodyPr/>
                    <a:lstStyle/>
                    <a:p>
                      <a:endParaRPr lang="en-US" altLang="ko-KR" sz="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dirty="0"/>
                        <a:t>[sample </a:t>
                      </a:r>
                      <a:r>
                        <a:rPr lang="en-US" altLang="ko-KR" sz="800" b="0" u="none" dirty="0" err="1"/>
                        <a:t>json</a:t>
                      </a:r>
                      <a:r>
                        <a:rPr lang="en-US" altLang="ko-KR" sz="800" b="0" u="none" dirty="0"/>
                        <a:t>]</a:t>
                      </a:r>
                    </a:p>
                    <a:p>
                      <a:r>
                        <a:rPr lang="en-US" altLang="ko-KR" sz="800" b="0" dirty="0"/>
                        <a:t>{</a:t>
                      </a:r>
                    </a:p>
                    <a:p>
                      <a:r>
                        <a:rPr lang="en-US" altLang="ko-KR" sz="800" b="0" dirty="0"/>
                        <a:t>  "</a:t>
                      </a:r>
                      <a:r>
                        <a:rPr lang="en-US" altLang="ko-KR" sz="800" b="0" dirty="0" err="1"/>
                        <a:t>res_code</a:t>
                      </a:r>
                      <a:r>
                        <a:rPr lang="en-US" altLang="ko-KR" sz="800" b="0" dirty="0"/>
                        <a:t>": 1,</a:t>
                      </a:r>
                    </a:p>
                    <a:p>
                      <a:r>
                        <a:rPr lang="en-US" altLang="ko-KR" sz="800" b="0" dirty="0"/>
                        <a:t>  "</a:t>
                      </a:r>
                      <a:r>
                        <a:rPr lang="en-US" altLang="ko-KR" sz="800" b="0" dirty="0" err="1"/>
                        <a:t>res_message</a:t>
                      </a:r>
                      <a:r>
                        <a:rPr lang="en-US" altLang="ko-KR" sz="800" b="0" dirty="0"/>
                        <a:t>": "</a:t>
                      </a:r>
                      <a:r>
                        <a:rPr lang="ko-KR" altLang="en-US" sz="800" b="0" dirty="0"/>
                        <a:t>푸시 알림이 성공적으로 전송되었습니다</a:t>
                      </a:r>
                      <a:r>
                        <a:rPr lang="en-US" altLang="ko-KR" sz="800" b="0" dirty="0"/>
                        <a:t>.",</a:t>
                      </a:r>
                    </a:p>
                    <a:p>
                      <a:r>
                        <a:rPr lang="en-US" altLang="ko-KR" sz="800" b="0" dirty="0"/>
                        <a:t>  "</a:t>
                      </a:r>
                      <a:r>
                        <a:rPr lang="en-US" altLang="ko-KR" sz="800" b="0" dirty="0" err="1"/>
                        <a:t>res_data</a:t>
                      </a:r>
                      <a:r>
                        <a:rPr lang="en-US" altLang="ko-KR" sz="800" b="0" dirty="0"/>
                        <a:t>": {</a:t>
                      </a:r>
                    </a:p>
                    <a:p>
                      <a:r>
                        <a:rPr lang="en-US" altLang="ko-KR" sz="800" b="0" dirty="0"/>
                        <a:t>    "data": ""</a:t>
                      </a:r>
                    </a:p>
                    <a:p>
                      <a:r>
                        <a:rPr lang="en-US" altLang="ko-KR" sz="800" b="0" dirty="0"/>
                        <a:t>  }</a:t>
                      </a:r>
                    </a:p>
                    <a:p>
                      <a:r>
                        <a:rPr lang="en-US" altLang="ko-KR" sz="800" b="0" dirty="0"/>
                        <a:t>}</a:t>
                      </a:r>
                      <a:endParaRPr lang="en-US" sz="800" b="0" dirty="0"/>
                    </a:p>
                  </a:txBody>
                  <a:tcPr marL="88803" marR="88803" marT="44401" marB="4440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74707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75587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095CA190-E1A9-DEF1-E8B0-AA0E2BA113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2797893"/>
              </p:ext>
            </p:extLst>
          </p:nvPr>
        </p:nvGraphicFramePr>
        <p:xfrm>
          <a:off x="2054056" y="31229"/>
          <a:ext cx="7146311" cy="6714131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2988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14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39333">
                  <a:extLst>
                    <a:ext uri="{9D8B030D-6E8A-4147-A177-3AD203B41FA5}">
                      <a16:colId xmlns:a16="http://schemas.microsoft.com/office/drawing/2014/main" val="2940779387"/>
                    </a:ext>
                  </a:extLst>
                </a:gridCol>
                <a:gridCol w="1958348">
                  <a:extLst>
                    <a:ext uri="{9D8B030D-6E8A-4147-A177-3AD203B41FA5}">
                      <a16:colId xmlns:a16="http://schemas.microsoft.com/office/drawing/2014/main" val="760462070"/>
                    </a:ext>
                  </a:extLst>
                </a:gridCol>
                <a:gridCol w="1958348">
                  <a:extLst>
                    <a:ext uri="{9D8B030D-6E8A-4147-A177-3AD203B41FA5}">
                      <a16:colId xmlns:a16="http://schemas.microsoft.com/office/drawing/2014/main" val="807737824"/>
                    </a:ext>
                  </a:extLst>
                </a:gridCol>
              </a:tblGrid>
              <a:tr h="1874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800" b="1" i="0" u="none" dirty="0">
                          <a:solidFill>
                            <a:srgbClr val="000000"/>
                          </a:solidFill>
                          <a:latin typeface="원신한 Light"/>
                          <a:ea typeface="원신한 Light"/>
                          <a:cs typeface="Arial"/>
                          <a:sym typeface="Arial"/>
                        </a:rPr>
                        <a:t>메서드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AF6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dirty="0" err="1"/>
                        <a:t>verifySocialMediaUserLogin</a:t>
                      </a:r>
                      <a:r>
                        <a:rPr lang="en-US" altLang="ko-KR" sz="800" dirty="0"/>
                        <a:t> 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80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lang="ko-KR" altLang="en-US" sz="800" b="1" u="none" dirty="0">
                          <a:latin typeface="원신한 Light"/>
                          <a:ea typeface="원신한 Light"/>
                        </a:rPr>
                        <a:t>기능</a:t>
                      </a:r>
                      <a:endParaRPr lang="ko-KR" altLang="ko-KR" sz="800" b="1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AF6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800" dirty="0"/>
                        <a:t>소셜 로그인 시 사용자 존재 여부 확인 및 디바이스 일치 여부 검사</a:t>
                      </a:r>
                      <a:endParaRPr lang="en-US" alt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7404358"/>
                  </a:ext>
                </a:extLst>
              </a:tr>
              <a:tr h="1874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b="1" u="none" dirty="0" err="1">
                          <a:latin typeface="원신한 Light"/>
                          <a:ea typeface="원신한 Light"/>
                        </a:rPr>
                        <a:t>url</a:t>
                      </a:r>
                      <a:endParaRPr lang="ko-KR" sz="800" b="1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rgbClr val="DDEAF6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https:// …. </a:t>
                      </a:r>
                      <a:r>
                        <a:rPr lang="en-US" altLang="ko-KR" sz="800" dirty="0"/>
                        <a:t>/</a:t>
                      </a:r>
                      <a:r>
                        <a:rPr lang="en-US" altLang="ko-KR" sz="800" dirty="0" err="1"/>
                        <a:t>api</a:t>
                      </a:r>
                      <a:r>
                        <a:rPr lang="en-US" altLang="ko-KR" sz="800" dirty="0"/>
                        <a:t>/</a:t>
                      </a:r>
                      <a:r>
                        <a:rPr lang="en-US" altLang="ko-KR" sz="800" dirty="0" err="1"/>
                        <a:t>verifySocialMediaUserLogin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7400"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lang="en-US" altLang="ko-KR" sz="800" b="1" u="none" dirty="0">
                          <a:latin typeface="원신한 Light"/>
                          <a:ea typeface="원신한 Light"/>
                        </a:rPr>
                        <a:t>Parameters</a:t>
                      </a:r>
                      <a:endParaRPr lang="ko-KR" sz="800" b="1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Key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type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 err="1">
                          <a:latin typeface="원신한 Light"/>
                          <a:ea typeface="원신한 Light"/>
                        </a:rPr>
                        <a:t>Desc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sample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9917101"/>
                  </a:ext>
                </a:extLst>
              </a:tr>
              <a:tr h="187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dirty="0" err="1"/>
                        <a:t>social_id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string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800" u="none" dirty="0">
                          <a:latin typeface="원신한 Light"/>
                          <a:ea typeface="원신한 Light"/>
                        </a:rPr>
                        <a:t>이메일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S1234@gmail.com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2509625"/>
                  </a:ext>
                </a:extLst>
              </a:tr>
              <a:tr h="1933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dirty="0" err="1"/>
                        <a:t>login_type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string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800" u="none" dirty="0">
                          <a:latin typeface="원신한 Light"/>
                          <a:ea typeface="원신한 Light"/>
                        </a:rPr>
                        <a:t>로그인 유형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'auth','google','</a:t>
                      </a:r>
                      <a:r>
                        <a:rPr lang="en-US" altLang="ko-KR" sz="800" u="none" dirty="0" err="1">
                          <a:latin typeface="원신한 Light"/>
                          <a:ea typeface="원신한 Light"/>
                        </a:rPr>
                        <a:t>facebook</a:t>
                      </a: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','</a:t>
                      </a:r>
                      <a:r>
                        <a:rPr lang="en-US" altLang="ko-KR" sz="800" u="none" dirty="0" err="1">
                          <a:latin typeface="원신한 Light"/>
                          <a:ea typeface="원신한 Light"/>
                        </a:rPr>
                        <a:t>kakao</a:t>
                      </a: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’,</a:t>
                      </a:r>
                    </a:p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'</a:t>
                      </a:r>
                      <a:r>
                        <a:rPr lang="en-US" altLang="ko-KR" sz="800" u="none" dirty="0" err="1">
                          <a:latin typeface="원신한 Light"/>
                          <a:ea typeface="원신한 Light"/>
                        </a:rPr>
                        <a:t>naver</a:t>
                      </a: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','apple'</a:t>
                      </a:r>
                      <a:endParaRPr lang="ko-KR" alt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3497633"/>
                  </a:ext>
                </a:extLst>
              </a:tr>
              <a:tr h="193358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endParaRPr lang="ko-KR" sz="800" b="1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dirty="0" err="1"/>
                        <a:t>device_id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string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800" dirty="0"/>
                        <a:t>로그인 시도한 기기 </a:t>
                      </a:r>
                      <a:r>
                        <a:rPr lang="ko-KR" altLang="en-US" sz="800" dirty="0" err="1"/>
                        <a:t>식별값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dirty="0"/>
                        <a:t>aabbcc1122xyz</a:t>
                      </a:r>
                      <a:endParaRPr lang="ko-KR" alt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438453"/>
                  </a:ext>
                </a:extLst>
              </a:tr>
              <a:tr h="187400">
                <a:tc gridSpan="5"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b="1" i="0" u="none" dirty="0">
                          <a:solidFill>
                            <a:srgbClr val="000000"/>
                          </a:solidFill>
                          <a:latin typeface="원신한 Light"/>
                          <a:ea typeface="원신한 Light"/>
                          <a:cs typeface="Arial"/>
                          <a:sym typeface="Arial"/>
                        </a:rPr>
                        <a:t>Response Data (</a:t>
                      </a:r>
                      <a:r>
                        <a:rPr lang="en-US" altLang="ko-KR" sz="800" b="1" i="0" u="none" dirty="0" err="1">
                          <a:solidFill>
                            <a:srgbClr val="000000"/>
                          </a:solidFill>
                          <a:latin typeface="원신한 Light"/>
                          <a:ea typeface="원신한 Light"/>
                          <a:cs typeface="Arial"/>
                          <a:sym typeface="Arial"/>
                        </a:rPr>
                        <a:t>Json</a:t>
                      </a:r>
                      <a:r>
                        <a:rPr lang="en-US" altLang="ko-KR" sz="800" b="1" i="0" u="none" dirty="0">
                          <a:solidFill>
                            <a:srgbClr val="000000"/>
                          </a:solidFill>
                          <a:latin typeface="원신한 Light"/>
                          <a:ea typeface="원신한 Light"/>
                          <a:cs typeface="Arial"/>
                          <a:sym typeface="Arial"/>
                        </a:rPr>
                        <a:t>)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rgbClr val="DDEAF6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74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key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r>
                        <a:rPr lang="en-US" altLang="ko-KR" sz="800" u="none">
                          <a:latin typeface="원신한 Light"/>
                          <a:ea typeface="원신한 Light"/>
                        </a:rPr>
                        <a:t>type</a:t>
                      </a:r>
                      <a:endParaRPr lang="ko-KR" sz="80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u="none">
                          <a:latin typeface="원신한 Light"/>
                          <a:ea typeface="원신한 Light"/>
                        </a:rPr>
                        <a:t>value</a:t>
                      </a:r>
                      <a:endParaRPr lang="ko-KR" altLang="en-US" sz="80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description</a:t>
                      </a:r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74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 err="1">
                          <a:latin typeface="원신한 Light"/>
                          <a:ea typeface="원신한 Light"/>
                        </a:rPr>
                        <a:t>res_code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u="none">
                          <a:latin typeface="원신한 Light"/>
                          <a:ea typeface="원신한 Light"/>
                        </a:rPr>
                        <a:t>string</a:t>
                      </a:r>
                      <a:endParaRPr lang="ko-KR" altLang="en-US" sz="80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0 /1</a:t>
                      </a:r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값이 </a:t>
                      </a:r>
                      <a:r>
                        <a:rPr lang="en-US" altLang="ko-KR" sz="800" dirty="0"/>
                        <a:t>0</a:t>
                      </a:r>
                      <a:r>
                        <a:rPr lang="ko-KR" altLang="en-US" sz="800" dirty="0"/>
                        <a:t>인 경우 실패</a:t>
                      </a:r>
                      <a:r>
                        <a:rPr lang="en-US" altLang="ko-KR" sz="800" dirty="0"/>
                        <a:t>, 1</a:t>
                      </a:r>
                      <a:r>
                        <a:rPr lang="ko-KR" altLang="en-US" sz="800" dirty="0"/>
                        <a:t>인 경우 성공</a:t>
                      </a: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6694696"/>
                  </a:ext>
                </a:extLst>
              </a:tr>
              <a:tr h="1874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 err="1">
                          <a:latin typeface="원신한 Light"/>
                          <a:ea typeface="원신한 Light"/>
                        </a:rPr>
                        <a:t>res_message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u="none">
                          <a:latin typeface="원신한 Light"/>
                          <a:ea typeface="원신한 Light"/>
                        </a:rPr>
                        <a:t>string</a:t>
                      </a:r>
                      <a:endParaRPr lang="ko-KR" altLang="en-US" sz="80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1847828"/>
                  </a:ext>
                </a:extLst>
              </a:tr>
              <a:tr h="1874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 err="1">
                          <a:latin typeface="원신한 Light"/>
                          <a:ea typeface="원신한 Light"/>
                        </a:rPr>
                        <a:t>res_data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object</a:t>
                      </a:r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결과 데이터</a:t>
                      </a: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3789635"/>
                  </a:ext>
                </a:extLst>
              </a:tr>
              <a:tr h="1874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 err="1">
                          <a:latin typeface="원신한 Light"/>
                          <a:ea typeface="원신한 Light"/>
                        </a:rPr>
                        <a:t>profile_details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object</a:t>
                      </a:r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상세 프로필</a:t>
                      </a: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3128545"/>
                  </a:ext>
                </a:extLst>
              </a:tr>
              <a:tr h="1874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 err="1">
                          <a:latin typeface="원신한 Light"/>
                          <a:ea typeface="원신한 Light"/>
                        </a:rPr>
                        <a:t>user_id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string</a:t>
                      </a:r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사용자 </a:t>
                      </a:r>
                      <a:r>
                        <a:rPr lang="en-US" altLang="ko-KR" sz="800" dirty="0"/>
                        <a:t>ID</a:t>
                      </a:r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0258543"/>
                  </a:ext>
                </a:extLst>
              </a:tr>
              <a:tr h="1874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email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string</a:t>
                      </a:r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이메일</a:t>
                      </a: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3913233"/>
                  </a:ext>
                </a:extLst>
              </a:tr>
              <a:tr h="1874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mobile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string</a:t>
                      </a:r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ko-KR" altLang="en-US" sz="800" dirty="0"/>
                        <a:t>전화번호</a:t>
                      </a:r>
                      <a:endParaRPr lang="en-US" altLang="ko-KR" sz="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2843982"/>
                  </a:ext>
                </a:extLst>
              </a:tr>
              <a:tr h="1874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 err="1">
                          <a:latin typeface="원신한 Light"/>
                          <a:ea typeface="원신한 Light"/>
                        </a:rPr>
                        <a:t>user_type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string</a:t>
                      </a:r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사용자 유형</a:t>
                      </a: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5842500"/>
                  </a:ext>
                </a:extLst>
              </a:tr>
              <a:tr h="1874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 err="1">
                          <a:latin typeface="원신한 Light"/>
                          <a:ea typeface="원신한 Light"/>
                        </a:rPr>
                        <a:t>is_autologin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string</a:t>
                      </a:r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0/1</a:t>
                      </a:r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자동 로그인 여부</a:t>
                      </a:r>
                      <a:r>
                        <a:rPr lang="en-US" altLang="ko-KR" sz="800" dirty="0"/>
                        <a:t>(</a:t>
                      </a:r>
                      <a:r>
                        <a:rPr lang="ko-KR" altLang="en-US" sz="800" dirty="0"/>
                        <a:t>값이 </a:t>
                      </a:r>
                      <a:r>
                        <a:rPr lang="en-US" altLang="ko-KR" sz="800" dirty="0"/>
                        <a:t>1</a:t>
                      </a:r>
                      <a:r>
                        <a:rPr lang="ko-KR" altLang="en-US" sz="800" dirty="0"/>
                        <a:t>인 경우 자동로그인</a:t>
                      </a:r>
                      <a:r>
                        <a:rPr lang="en-US" altLang="ko-KR" sz="800" dirty="0"/>
                        <a:t>)</a:t>
                      </a:r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1346231"/>
                  </a:ext>
                </a:extLst>
              </a:tr>
              <a:tr h="1874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 err="1">
                          <a:latin typeface="원신한 Light"/>
                          <a:ea typeface="원신한 Light"/>
                        </a:rPr>
                        <a:t>social_id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string</a:t>
                      </a:r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SNS ID</a:t>
                      </a:r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2311660"/>
                  </a:ext>
                </a:extLst>
              </a:tr>
              <a:tr h="1874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 err="1">
                          <a:latin typeface="원신한 Light"/>
                          <a:ea typeface="원신한 Light"/>
                        </a:rPr>
                        <a:t>login_type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string</a:t>
                      </a:r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로그인 유형</a:t>
                      </a: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1719159"/>
                  </a:ext>
                </a:extLst>
              </a:tr>
              <a:tr h="1874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name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string</a:t>
                      </a:r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이름</a:t>
                      </a: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4204206"/>
                  </a:ext>
                </a:extLst>
              </a:tr>
              <a:tr h="1874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 err="1">
                          <a:latin typeface="원신한 Light"/>
                          <a:ea typeface="원신한 Light"/>
                        </a:rPr>
                        <a:t>nick_name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string</a:t>
                      </a:r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닉네임</a:t>
                      </a: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8543441"/>
                  </a:ext>
                </a:extLst>
              </a:tr>
              <a:tr h="1874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 err="1">
                          <a:latin typeface="원신한 Light"/>
                          <a:ea typeface="원신한 Light"/>
                        </a:rPr>
                        <a:t>main_image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string</a:t>
                      </a:r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/>
                        <a:t>메인이미지</a:t>
                      </a:r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9153419"/>
                  </a:ext>
                </a:extLst>
              </a:tr>
              <a:tr h="208509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dirty="0" err="1"/>
                        <a:t>remaining_star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string</a:t>
                      </a:r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현재 남은 별 개수</a:t>
                      </a: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5839760"/>
                  </a:ext>
                </a:extLst>
              </a:tr>
              <a:tr h="208509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dirty="0" err="1"/>
                        <a:t>is_mobile_valid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string</a:t>
                      </a:r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Apple </a:t>
                      </a:r>
                      <a:r>
                        <a:rPr lang="ko-KR" altLang="en-US" sz="800" dirty="0"/>
                        <a:t>로그인 시 번호 유효성 </a:t>
                      </a:r>
                      <a:r>
                        <a:rPr lang="en-US" altLang="ko-KR" sz="800" dirty="0"/>
                        <a:t>(true/false)</a:t>
                      </a:r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6734441"/>
                  </a:ext>
                </a:extLst>
              </a:tr>
              <a:tr h="1465051">
                <a:tc gridSpan="5">
                  <a:txBody>
                    <a:bodyPr/>
                    <a:lstStyle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/>
                        <a:t>[sample </a:t>
                      </a:r>
                      <a:r>
                        <a:rPr lang="en-US" altLang="ko-KR" sz="800" u="none" dirty="0" err="1"/>
                        <a:t>json</a:t>
                      </a:r>
                      <a:r>
                        <a:rPr lang="en-US" altLang="ko-KR" sz="800" u="none" dirty="0"/>
                        <a:t>]</a:t>
                      </a:r>
                    </a:p>
                    <a:p>
                      <a:r>
                        <a:rPr lang="en-GB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r>
                        <a:rPr lang="en-GB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"</a:t>
                      </a:r>
                      <a:r>
                        <a:rPr lang="en-GB" altLang="ko-KR" sz="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res_code</a:t>
                      </a:r>
                      <a:r>
                        <a:rPr lang="en-GB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": 1, "</a:t>
                      </a:r>
                      <a:r>
                        <a:rPr lang="en-GB" altLang="ko-KR" sz="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res_message</a:t>
                      </a:r>
                      <a:r>
                        <a:rPr lang="en-GB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": "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로그인 성공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", </a:t>
                      </a:r>
                    </a:p>
                    <a:p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"</a:t>
                      </a:r>
                      <a:r>
                        <a:rPr lang="en-GB" altLang="ko-KR" sz="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res_data</a:t>
                      </a:r>
                      <a:r>
                        <a:rPr lang="en-GB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": {</a:t>
                      </a:r>
                    </a:p>
                    <a:p>
                      <a:r>
                        <a:rPr lang="en-GB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"</a:t>
                      </a:r>
                      <a:r>
                        <a:rPr lang="en-GB" altLang="ko-KR" sz="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profile_details</a:t>
                      </a:r>
                      <a:r>
                        <a:rPr lang="en-GB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": {</a:t>
                      </a:r>
                    </a:p>
                    <a:p>
                      <a:r>
                        <a:rPr lang="en-GB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"</a:t>
                      </a:r>
                      <a:r>
                        <a:rPr lang="en-GB" altLang="ko-KR" sz="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user_id</a:t>
                      </a:r>
                      <a:r>
                        <a:rPr lang="en-GB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": "123", "email": "test@example.com", "mobile": "01012345678", "</a:t>
                      </a:r>
                      <a:r>
                        <a:rPr lang="en-GB" altLang="ko-KR" sz="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user_type</a:t>
                      </a:r>
                      <a:r>
                        <a:rPr lang="en-GB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": "user", “</a:t>
                      </a:r>
                      <a:r>
                        <a:rPr lang="en-GB" altLang="ko-KR" sz="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is_autologin</a:t>
                      </a:r>
                      <a:r>
                        <a:rPr lang="en-GB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": "1", "</a:t>
                      </a:r>
                      <a:r>
                        <a:rPr lang="en-GB" altLang="ko-KR" sz="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social_id</a:t>
                      </a:r>
                      <a:r>
                        <a:rPr lang="en-GB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": "kakao_123",</a:t>
                      </a:r>
                    </a:p>
                    <a:p>
                      <a:r>
                        <a:rPr lang="en-GB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"</a:t>
                      </a:r>
                      <a:r>
                        <a:rPr lang="en-GB" altLang="ko-KR" sz="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login_type</a:t>
                      </a:r>
                      <a:r>
                        <a:rPr lang="en-GB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": "</a:t>
                      </a:r>
                      <a:r>
                        <a:rPr lang="en-GB" altLang="ko-KR" sz="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kakao</a:t>
                      </a:r>
                      <a:r>
                        <a:rPr lang="en-GB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", "name": "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홍길동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", "</a:t>
                      </a:r>
                      <a:r>
                        <a:rPr lang="en-GB" altLang="ko-KR" sz="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nick_name</a:t>
                      </a:r>
                      <a:r>
                        <a:rPr lang="en-GB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": "</a:t>
                      </a:r>
                      <a:r>
                        <a:rPr lang="ko-KR" altLang="en-US" sz="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랭스타유저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", "</a:t>
                      </a:r>
                      <a:r>
                        <a:rPr lang="en-GB" altLang="ko-KR" sz="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main_image</a:t>
                      </a:r>
                      <a:r>
                        <a:rPr lang="en-GB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": "https://example.com/uploads/user.jpg", </a:t>
                      </a:r>
                    </a:p>
                    <a:p>
                      <a:r>
                        <a:rPr lang="en-GB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altLang="ko-KR" sz="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remaining_star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": 12, "</a:t>
                      </a:r>
                      <a:r>
                        <a:rPr lang="en-US" altLang="ko-KR" sz="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is_mobile_valid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": "true"</a:t>
                      </a:r>
                      <a:endParaRPr lang="ko-KR" altLang="en-US" sz="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}</a:t>
                      </a:r>
                      <a:r>
                        <a:rPr lang="en-GB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</a:p>
                    <a:p>
                      <a:r>
                        <a:rPr lang="en-GB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}</a:t>
                      </a:r>
                    </a:p>
                    <a:p>
                      <a:r>
                        <a:rPr lang="en-GB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ko-KR" altLang="ko-KR" sz="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356" marR="45356" marT="36275" marB="362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39293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88F2B05A-E62D-A425-F890-FC0B23A4CE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9624764"/>
              </p:ext>
            </p:extLst>
          </p:nvPr>
        </p:nvGraphicFramePr>
        <p:xfrm>
          <a:off x="2015146" y="0"/>
          <a:ext cx="7146311" cy="2833993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1463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33993"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dirty="0"/>
                        <a:t>-</a:t>
                      </a:r>
                      <a:r>
                        <a:rPr lang="ko-KR" altLang="en-US" sz="800" dirty="0"/>
                        <a:t>동일 기기에서 이미 사용 중인 유저 존재 시 </a:t>
                      </a:r>
                      <a:endParaRPr lang="en-US" altLang="ko-KR" sz="800" dirty="0"/>
                    </a:p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GB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r>
                        <a:rPr lang="en-GB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"</a:t>
                      </a:r>
                      <a:r>
                        <a:rPr lang="en-GB" altLang="ko-KR" sz="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res_code</a:t>
                      </a:r>
                      <a:r>
                        <a:rPr lang="en-GB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": "0",</a:t>
                      </a:r>
                    </a:p>
                    <a:p>
                      <a:r>
                        <a:rPr lang="en-GB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"</a:t>
                      </a:r>
                      <a:r>
                        <a:rPr lang="en-GB" altLang="ko-KR" sz="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res_message</a:t>
                      </a:r>
                      <a:r>
                        <a:rPr lang="en-GB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": "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 장치는 이미 사용되었습니다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하나의 장치에서 하나의 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만 사용할 수 있습니다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."</a:t>
                      </a:r>
                    </a:p>
                    <a:p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en-US" altLang="ko-KR" sz="8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-</a:t>
                      </a:r>
                      <a:r>
                        <a:rPr lang="ko-KR" altLang="en-US" sz="800" dirty="0"/>
                        <a:t>신규 사용자 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"</a:t>
                      </a:r>
                      <a:r>
                        <a:rPr lang="en-US" altLang="ko-KR" sz="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res_code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": "2",</a:t>
                      </a:r>
                    </a:p>
                    <a:p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"</a:t>
                      </a:r>
                      <a:r>
                        <a:rPr lang="en-US" altLang="ko-KR" sz="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res_message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": "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새 사용자입니다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등록이 필요합니다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.",</a:t>
                      </a:r>
                    </a:p>
                    <a:p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"</a:t>
                      </a:r>
                      <a:r>
                        <a:rPr lang="en-US" altLang="ko-KR" sz="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res_data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": {}</a:t>
                      </a:r>
                    </a:p>
                    <a:p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74669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EC0522E2-994B-25C3-8EBF-FAB636E11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0381534"/>
              </p:ext>
            </p:extLst>
          </p:nvPr>
        </p:nvGraphicFramePr>
        <p:xfrm>
          <a:off x="2054056" y="50685"/>
          <a:ext cx="7146311" cy="3647083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2988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14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39333">
                  <a:extLst>
                    <a:ext uri="{9D8B030D-6E8A-4147-A177-3AD203B41FA5}">
                      <a16:colId xmlns:a16="http://schemas.microsoft.com/office/drawing/2014/main" val="2940779387"/>
                    </a:ext>
                  </a:extLst>
                </a:gridCol>
                <a:gridCol w="1958348">
                  <a:extLst>
                    <a:ext uri="{9D8B030D-6E8A-4147-A177-3AD203B41FA5}">
                      <a16:colId xmlns:a16="http://schemas.microsoft.com/office/drawing/2014/main" val="760462070"/>
                    </a:ext>
                  </a:extLst>
                </a:gridCol>
                <a:gridCol w="1958348">
                  <a:extLst>
                    <a:ext uri="{9D8B030D-6E8A-4147-A177-3AD203B41FA5}">
                      <a16:colId xmlns:a16="http://schemas.microsoft.com/office/drawing/2014/main" val="807737824"/>
                    </a:ext>
                  </a:extLst>
                </a:gridCol>
              </a:tblGrid>
              <a:tr h="1874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800" b="1" i="0" u="none" dirty="0">
                          <a:solidFill>
                            <a:srgbClr val="000000"/>
                          </a:solidFill>
                          <a:latin typeface="원신한 Light"/>
                          <a:ea typeface="원신한 Light"/>
                          <a:cs typeface="Arial"/>
                          <a:sym typeface="Arial"/>
                        </a:rPr>
                        <a:t>메서드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AF6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dirty="0" err="1"/>
                        <a:t>deleteSocialMediaUser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80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lang="ko-KR" altLang="en-US" sz="800" b="1" u="none" dirty="0">
                          <a:latin typeface="원신한 Light"/>
                          <a:ea typeface="원신한 Light"/>
                        </a:rPr>
                        <a:t>기능</a:t>
                      </a:r>
                      <a:endParaRPr lang="ko-KR" altLang="ko-KR" sz="800" b="1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AF6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800" dirty="0"/>
                        <a:t>소셜 로그인으로 가입한 사용자의 정보 삭제</a:t>
                      </a:r>
                      <a:endParaRPr lang="en-US" alt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7404358"/>
                  </a:ext>
                </a:extLst>
              </a:tr>
              <a:tr h="1874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b="1" u="none" dirty="0" err="1">
                          <a:latin typeface="원신한 Light"/>
                          <a:ea typeface="원신한 Light"/>
                        </a:rPr>
                        <a:t>url</a:t>
                      </a:r>
                      <a:endParaRPr lang="ko-KR" sz="800" b="1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rgbClr val="DDEAF6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https:// …. </a:t>
                      </a:r>
                      <a:r>
                        <a:rPr lang="en-US" altLang="ko-KR" sz="800" dirty="0"/>
                        <a:t>/</a:t>
                      </a:r>
                      <a:r>
                        <a:rPr lang="en-US" altLang="ko-KR" sz="800" dirty="0" err="1"/>
                        <a:t>api</a:t>
                      </a:r>
                      <a:r>
                        <a:rPr lang="en-US" altLang="ko-KR" sz="800" dirty="0"/>
                        <a:t>/</a:t>
                      </a:r>
                      <a:r>
                        <a:rPr lang="en-US" altLang="ko-KR" sz="800" dirty="0" err="1"/>
                        <a:t>deleteSocialMediaUser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740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lang="en-US" altLang="ko-KR" sz="800" b="1" u="none" dirty="0">
                          <a:latin typeface="원신한 Light"/>
                          <a:ea typeface="원신한 Light"/>
                        </a:rPr>
                        <a:t>Parameters</a:t>
                      </a:r>
                      <a:endParaRPr lang="ko-KR" sz="800" b="1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Key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type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 err="1">
                          <a:latin typeface="원신한 Light"/>
                          <a:ea typeface="원신한 Light"/>
                        </a:rPr>
                        <a:t>Desc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sample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9917101"/>
                  </a:ext>
                </a:extLst>
              </a:tr>
              <a:tr h="187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dirty="0" err="1"/>
                        <a:t>user_id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string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ko-KR" altLang="en-US" sz="800" dirty="0"/>
                        <a:t>삭제할 사용자 </a:t>
                      </a:r>
                      <a:r>
                        <a:rPr lang="en-US" altLang="ko-KR" sz="800" dirty="0"/>
                        <a:t>ID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123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2509625"/>
                  </a:ext>
                </a:extLst>
              </a:tr>
              <a:tr h="187400">
                <a:tc gridSpan="5"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b="1" i="0" u="none" dirty="0">
                          <a:solidFill>
                            <a:srgbClr val="000000"/>
                          </a:solidFill>
                          <a:latin typeface="원신한 Light"/>
                          <a:ea typeface="원신한 Light"/>
                          <a:cs typeface="Arial"/>
                          <a:sym typeface="Arial"/>
                        </a:rPr>
                        <a:t>Response Data (</a:t>
                      </a:r>
                      <a:r>
                        <a:rPr lang="en-US" altLang="ko-KR" sz="800" b="1" i="0" u="none" dirty="0" err="1">
                          <a:solidFill>
                            <a:srgbClr val="000000"/>
                          </a:solidFill>
                          <a:latin typeface="원신한 Light"/>
                          <a:ea typeface="원신한 Light"/>
                          <a:cs typeface="Arial"/>
                          <a:sym typeface="Arial"/>
                        </a:rPr>
                        <a:t>Json</a:t>
                      </a:r>
                      <a:r>
                        <a:rPr lang="en-US" altLang="ko-KR" sz="800" b="1" i="0" u="none" dirty="0">
                          <a:solidFill>
                            <a:srgbClr val="000000"/>
                          </a:solidFill>
                          <a:latin typeface="원신한 Light"/>
                          <a:ea typeface="원신한 Light"/>
                          <a:cs typeface="Arial"/>
                          <a:sym typeface="Arial"/>
                        </a:rPr>
                        <a:t>)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rgbClr val="DDEAF6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74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key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r>
                        <a:rPr lang="en-US" altLang="ko-KR" sz="800" u="none">
                          <a:latin typeface="원신한 Light"/>
                          <a:ea typeface="원신한 Light"/>
                        </a:rPr>
                        <a:t>type</a:t>
                      </a:r>
                      <a:endParaRPr lang="ko-KR" sz="80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u="none">
                          <a:latin typeface="원신한 Light"/>
                          <a:ea typeface="원신한 Light"/>
                        </a:rPr>
                        <a:t>value</a:t>
                      </a:r>
                      <a:endParaRPr lang="ko-KR" altLang="en-US" sz="80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description</a:t>
                      </a:r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74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 err="1">
                          <a:latin typeface="원신한 Light"/>
                          <a:ea typeface="원신한 Light"/>
                        </a:rPr>
                        <a:t>res_code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u="none">
                          <a:latin typeface="원신한 Light"/>
                          <a:ea typeface="원신한 Light"/>
                        </a:rPr>
                        <a:t>string</a:t>
                      </a:r>
                      <a:endParaRPr lang="ko-KR" altLang="en-US" sz="80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u="none" dirty="0">
                          <a:latin typeface="원신한 Light"/>
                          <a:ea typeface="원신한 Light"/>
                        </a:rPr>
                        <a:t>0 /1</a:t>
                      </a:r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"1" = </a:t>
                      </a:r>
                      <a:r>
                        <a:rPr lang="ko-KR" altLang="en-US" sz="800" dirty="0"/>
                        <a:t>삭제 성공</a:t>
                      </a: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6694696"/>
                  </a:ext>
                </a:extLst>
              </a:tr>
              <a:tr h="1874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 err="1">
                          <a:latin typeface="원신한 Light"/>
                          <a:ea typeface="원신한 Light"/>
                        </a:rPr>
                        <a:t>res_message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u="none">
                          <a:latin typeface="원신한 Light"/>
                          <a:ea typeface="원신한 Light"/>
                        </a:rPr>
                        <a:t>string</a:t>
                      </a:r>
                      <a:endParaRPr lang="ko-KR" altLang="en-US" sz="80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메시지</a:t>
                      </a: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"Social Login Deleted"</a:t>
                      </a:r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1847828"/>
                  </a:ext>
                </a:extLst>
              </a:tr>
              <a:tr h="1874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 err="1">
                          <a:latin typeface="원신한 Light"/>
                          <a:ea typeface="원신한 Light"/>
                        </a:rPr>
                        <a:t>res_data</a:t>
                      </a:r>
                      <a:endParaRPr lang="ko-KR" sz="800" u="none" dirty="0">
                        <a:latin typeface="원신한 Light"/>
                        <a:ea typeface="원신한 Light"/>
                      </a:endParaRP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object</a:t>
                      </a:r>
                      <a:endParaRPr lang="ko-KR" altLang="en-US" sz="800" dirty="0"/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없음</a:t>
                      </a: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빈 객체 </a:t>
                      </a:r>
                      <a:r>
                        <a:rPr lang="en-US" altLang="ko-KR" sz="800" dirty="0"/>
                        <a:t>{} </a:t>
                      </a:r>
                      <a:r>
                        <a:rPr lang="ko-KR" altLang="en-US" sz="800" dirty="0"/>
                        <a:t>반환</a:t>
                      </a:r>
                    </a:p>
                  </a:txBody>
                  <a:tcPr marL="45356" marR="45356" marT="36275" marB="362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3789635"/>
                  </a:ext>
                </a:extLst>
              </a:tr>
              <a:tr h="1465051">
                <a:tc gridSpan="5">
                  <a:txBody>
                    <a:bodyPr/>
                    <a:lstStyle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r>
                        <a:rPr lang="en-US" altLang="ko-KR" sz="800" u="none" dirty="0"/>
                        <a:t>[sample </a:t>
                      </a:r>
                      <a:r>
                        <a:rPr lang="en-US" altLang="ko-KR" sz="800" u="none" dirty="0" err="1"/>
                        <a:t>json</a:t>
                      </a:r>
                      <a:r>
                        <a:rPr lang="en-US" altLang="ko-KR" sz="800" u="none" dirty="0"/>
                        <a:t>]</a:t>
                      </a:r>
                    </a:p>
                    <a:p>
                      <a:r>
                        <a:rPr lang="en-GB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r>
                        <a:rPr lang="en-GB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"</a:t>
                      </a:r>
                      <a:r>
                        <a:rPr lang="en-GB" altLang="ko-KR" sz="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res_code</a:t>
                      </a:r>
                      <a:r>
                        <a:rPr lang="en-GB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": "1",</a:t>
                      </a:r>
                    </a:p>
                    <a:p>
                      <a:r>
                        <a:rPr lang="en-GB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"</a:t>
                      </a:r>
                      <a:r>
                        <a:rPr lang="en-GB" altLang="ko-KR" sz="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res_message</a:t>
                      </a:r>
                      <a:r>
                        <a:rPr lang="en-GB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": "Social Login Deleted",</a:t>
                      </a:r>
                    </a:p>
                    <a:p>
                      <a:r>
                        <a:rPr lang="en-GB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"</a:t>
                      </a:r>
                      <a:r>
                        <a:rPr lang="en-GB" altLang="ko-KR" sz="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res_data</a:t>
                      </a:r>
                      <a:r>
                        <a:rPr lang="en-GB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": {}</a:t>
                      </a:r>
                    </a:p>
                    <a:p>
                      <a:r>
                        <a:rPr lang="en-GB" altLang="ko-KR" sz="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ko-KR" altLang="ko-KR" sz="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356" marR="45356" marT="36275" marB="362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66699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2181</TotalTime>
  <Words>13493</Words>
  <Application>Microsoft Office PowerPoint</Application>
  <PresentationFormat>와이드스크린</PresentationFormat>
  <Paragraphs>3742</Paragraphs>
  <Slides>63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63</vt:i4>
      </vt:variant>
    </vt:vector>
  </HeadingPairs>
  <TitlesOfParts>
    <vt:vector size="67" baseType="lpstr">
      <vt:lpstr>맑은 고딕</vt:lpstr>
      <vt:lpstr>원신한 Light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동민 국</dc:creator>
  <cp:lastModifiedBy>Stacey Smith</cp:lastModifiedBy>
  <cp:revision>86</cp:revision>
  <dcterms:created xsi:type="dcterms:W3CDTF">2025-07-14T05:56:11Z</dcterms:created>
  <dcterms:modified xsi:type="dcterms:W3CDTF">2025-07-18T01:49:34Z</dcterms:modified>
</cp:coreProperties>
</file>