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61" r:id="rId3"/>
    <p:sldId id="262" r:id="rId4"/>
    <p:sldId id="263" r:id="rId5"/>
    <p:sldId id="258" r:id="rId6"/>
    <p:sldId id="285" r:id="rId7"/>
    <p:sldId id="268" r:id="rId8"/>
    <p:sldId id="264" r:id="rId9"/>
    <p:sldId id="265" r:id="rId10"/>
    <p:sldId id="266" r:id="rId11"/>
    <p:sldId id="274" r:id="rId12"/>
    <p:sldId id="277" r:id="rId13"/>
    <p:sldId id="278" r:id="rId14"/>
    <p:sldId id="279" r:id="rId15"/>
    <p:sldId id="280" r:id="rId16"/>
    <p:sldId id="286" r:id="rId17"/>
    <p:sldId id="267" r:id="rId18"/>
    <p:sldId id="257" r:id="rId19"/>
    <p:sldId id="269" r:id="rId20"/>
    <p:sldId id="271" r:id="rId21"/>
    <p:sldId id="287" r:id="rId22"/>
    <p:sldId id="259" r:id="rId23"/>
    <p:sldId id="260" r:id="rId24"/>
    <p:sldId id="270" r:id="rId25"/>
    <p:sldId id="281" r:id="rId26"/>
    <p:sldId id="291" r:id="rId27"/>
    <p:sldId id="292" r:id="rId28"/>
    <p:sldId id="293" r:id="rId29"/>
    <p:sldId id="294" r:id="rId30"/>
    <p:sldId id="283" r:id="rId31"/>
    <p:sldId id="282" r:id="rId32"/>
    <p:sldId id="284" r:id="rId33"/>
    <p:sldId id="273" r:id="rId34"/>
    <p:sldId id="275" r:id="rId35"/>
    <p:sldId id="296" r:id="rId36"/>
    <p:sldId id="297" r:id="rId37"/>
    <p:sldId id="288" r:id="rId38"/>
    <p:sldId id="289" r:id="rId39"/>
    <p:sldId id="290" r:id="rId40"/>
    <p:sldId id="295" r:id="rId41"/>
    <p:sldId id="298" r:id="rId42"/>
    <p:sldId id="302" r:id="rId43"/>
    <p:sldId id="299" r:id="rId44"/>
    <p:sldId id="300" r:id="rId45"/>
    <p:sldId id="301" r:id="rId46"/>
    <p:sldId id="303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oil" initials="s" lastIdx="2" clrIdx="0">
    <p:extLst>
      <p:ext uri="{19B8F6BF-5375-455C-9EA6-DF929625EA0E}">
        <p15:presenceInfo xmlns:p15="http://schemas.microsoft.com/office/powerpoint/2012/main" userId="seoi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58" autoAdjust="0"/>
    <p:restoredTop sz="92118" autoAdjust="0"/>
  </p:normalViewPr>
  <p:slideViewPr>
    <p:cSldViewPr snapToGrid="0">
      <p:cViewPr>
        <p:scale>
          <a:sx n="75" d="100"/>
          <a:sy n="75" d="100"/>
        </p:scale>
        <p:origin x="156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F1ADB-9F31-48F4-BDC2-FA09041AFCFF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B5FF6-4F60-4EB2-89F6-243CE1532A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70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A1 SQL </a:t>
            </a:r>
            <a:r>
              <a:rPr lang="en-US" altLang="ko-KR" dirty="0" err="1"/>
              <a:t>Injecttion</a:t>
            </a:r>
            <a:r>
              <a:rPr lang="en-US" altLang="ko-KR" dirty="0"/>
              <a:t>(intro)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페이지 </a:t>
            </a:r>
            <a:r>
              <a:rPr lang="en-US" altLang="ko-KR" dirty="0"/>
              <a:t>: select</a:t>
            </a:r>
            <a:r>
              <a:rPr lang="ko-KR" altLang="en-US" dirty="0"/>
              <a:t> </a:t>
            </a:r>
            <a:r>
              <a:rPr lang="en-US" altLang="ko-KR" dirty="0"/>
              <a:t>*</a:t>
            </a:r>
            <a:r>
              <a:rPr lang="ko-KR" altLang="en-US" dirty="0"/>
              <a:t> </a:t>
            </a:r>
            <a:r>
              <a:rPr lang="en-US" altLang="ko-KR" dirty="0"/>
              <a:t>from</a:t>
            </a:r>
            <a:r>
              <a:rPr lang="ko-KR" altLang="en-US" dirty="0"/>
              <a:t> </a:t>
            </a:r>
            <a:r>
              <a:rPr lang="en-US" altLang="ko-KR" dirty="0"/>
              <a:t>employees where </a:t>
            </a:r>
            <a:r>
              <a:rPr lang="en-US" altLang="ko-KR" dirty="0" err="1"/>
              <a:t>userid</a:t>
            </a:r>
            <a:r>
              <a:rPr lang="en-US" altLang="ko-KR" dirty="0"/>
              <a:t> = 96134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페이지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008000"/>
                </a:solidFill>
                <a:effectLst/>
                <a:latin typeface="Helvetica Neue"/>
              </a:rPr>
              <a:t>update employees set department = 'Sales' where </a:t>
            </a:r>
            <a:r>
              <a:rPr lang="en-US" altLang="ko-KR" b="0" i="0" dirty="0" err="1">
                <a:solidFill>
                  <a:srgbClr val="008000"/>
                </a:solidFill>
                <a:effectLst/>
                <a:latin typeface="Helvetica Neue"/>
              </a:rPr>
              <a:t>first_name</a:t>
            </a:r>
            <a:r>
              <a:rPr lang="en-US" altLang="ko-KR" b="0" i="0" dirty="0">
                <a:solidFill>
                  <a:srgbClr val="008000"/>
                </a:solidFill>
                <a:effectLst/>
                <a:latin typeface="Helvetica Neue"/>
              </a:rPr>
              <a:t> = 'Tobi' and </a:t>
            </a:r>
            <a:r>
              <a:rPr lang="en-US" altLang="ko-KR" b="0" i="0" dirty="0" err="1">
                <a:solidFill>
                  <a:srgbClr val="008000"/>
                </a:solidFill>
                <a:effectLst/>
                <a:latin typeface="Helvetica Neue"/>
              </a:rPr>
              <a:t>last_name</a:t>
            </a:r>
            <a:r>
              <a:rPr lang="en-US" altLang="ko-KR" b="0" i="0" dirty="0">
                <a:solidFill>
                  <a:srgbClr val="008000"/>
                </a:solidFill>
                <a:effectLst/>
                <a:latin typeface="Helvetica Neue"/>
              </a:rPr>
              <a:t> = 'Barnett’</a:t>
            </a:r>
          </a:p>
          <a:p>
            <a:r>
              <a:rPr lang="en-US" altLang="ko-KR" b="0" i="0" dirty="0">
                <a:solidFill>
                  <a:srgbClr val="008000"/>
                </a:solidFill>
                <a:effectLst/>
                <a:latin typeface="Helvetica Neue"/>
              </a:rPr>
              <a:t>4</a:t>
            </a:r>
            <a:r>
              <a:rPr lang="ko-KR" altLang="en-US" b="0" i="0" dirty="0">
                <a:solidFill>
                  <a:srgbClr val="008000"/>
                </a:solidFill>
                <a:effectLst/>
                <a:latin typeface="Helvetica Neue"/>
              </a:rPr>
              <a:t>페이지 </a:t>
            </a:r>
            <a:r>
              <a:rPr lang="en-US" altLang="ko-KR" b="0" i="0" dirty="0">
                <a:solidFill>
                  <a:srgbClr val="008000"/>
                </a:solidFill>
                <a:effectLst/>
                <a:latin typeface="Helvetica Neue"/>
              </a:rPr>
              <a:t>: alter table employees add phone varchar(20)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페이지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008000"/>
                </a:solidFill>
                <a:effectLst/>
                <a:latin typeface="Helvetica Neue"/>
              </a:rPr>
              <a:t>GRANT ALTER TABLE TO </a:t>
            </a:r>
            <a:r>
              <a:rPr lang="en-US" altLang="ko-KR" b="0" i="0" dirty="0" err="1">
                <a:solidFill>
                  <a:srgbClr val="008000"/>
                </a:solidFill>
                <a:effectLst/>
                <a:latin typeface="Helvetica Neue"/>
              </a:rPr>
              <a:t>UnauthorizedUser</a:t>
            </a:r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페이지 </a:t>
            </a:r>
            <a:r>
              <a:rPr lang="en-US" altLang="ko-KR" dirty="0"/>
              <a:t>: Smith’, or, ‘1’ = ‘1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페이지 </a:t>
            </a:r>
            <a:r>
              <a:rPr lang="en-US" altLang="ko-KR" dirty="0"/>
              <a:t>: 0, 0 OR 1=1 </a:t>
            </a:r>
          </a:p>
          <a:p>
            <a:r>
              <a:rPr lang="en-US" altLang="ko-KR" dirty="0">
                <a:effectLst/>
              </a:rPr>
              <a:t>"SELECT * FROM </a:t>
            </a:r>
            <a:r>
              <a:rPr lang="en-US" altLang="ko-KR" dirty="0" err="1">
                <a:effectLst/>
              </a:rPr>
              <a:t>user_data</a:t>
            </a:r>
            <a:r>
              <a:rPr lang="en-US" altLang="ko-KR" dirty="0">
                <a:effectLst/>
              </a:rPr>
              <a:t> WHERE </a:t>
            </a:r>
            <a:r>
              <a:rPr lang="en-US" altLang="ko-KR" dirty="0" err="1">
                <a:effectLst/>
              </a:rPr>
              <a:t>login_count</a:t>
            </a:r>
            <a:r>
              <a:rPr lang="en-US" altLang="ko-KR" dirty="0">
                <a:effectLst/>
              </a:rPr>
              <a:t> = " + </a:t>
            </a:r>
            <a:r>
              <a:rPr lang="en-US" altLang="ko-KR" dirty="0" err="1">
                <a:effectLst/>
              </a:rPr>
              <a:t>Login_Count</a:t>
            </a:r>
            <a:r>
              <a:rPr lang="en-US" altLang="ko-KR" dirty="0">
                <a:effectLst/>
              </a:rPr>
              <a:t> + " AND </a:t>
            </a:r>
            <a:r>
              <a:rPr lang="en-US" altLang="ko-KR" dirty="0" err="1">
                <a:effectLst/>
              </a:rPr>
              <a:t>userid</a:t>
            </a:r>
            <a:r>
              <a:rPr lang="en-US" altLang="ko-KR" dirty="0">
                <a:effectLst/>
              </a:rPr>
              <a:t> = " + </a:t>
            </a:r>
            <a:r>
              <a:rPr lang="en-US" altLang="ko-KR" dirty="0" err="1">
                <a:effectLst/>
              </a:rPr>
              <a:t>User_ID</a:t>
            </a:r>
            <a:r>
              <a:rPr lang="en-US" altLang="ko-KR" dirty="0">
                <a:effectLst/>
              </a:rPr>
              <a:t>;</a:t>
            </a:r>
          </a:p>
          <a:p>
            <a:r>
              <a:rPr lang="en-US" altLang="ko-KR" dirty="0">
                <a:effectLst/>
              </a:rPr>
              <a:t>SELECT * FROM </a:t>
            </a:r>
            <a:r>
              <a:rPr lang="en-US" altLang="ko-KR" dirty="0" err="1">
                <a:effectLst/>
              </a:rPr>
              <a:t>user_data</a:t>
            </a:r>
            <a:r>
              <a:rPr lang="en-US" altLang="ko-KR" dirty="0">
                <a:effectLst/>
              </a:rPr>
              <a:t> WHERE </a:t>
            </a:r>
            <a:r>
              <a:rPr lang="en-US" altLang="ko-KR" dirty="0" err="1">
                <a:effectLst/>
              </a:rPr>
              <a:t>login_count</a:t>
            </a:r>
            <a:r>
              <a:rPr lang="en-US" altLang="ko-KR" dirty="0">
                <a:effectLst/>
              </a:rPr>
              <a:t> = 0 AND </a:t>
            </a:r>
            <a:r>
              <a:rPr lang="en-US" altLang="ko-KR" dirty="0" err="1">
                <a:effectLst/>
              </a:rPr>
              <a:t>userid</a:t>
            </a:r>
            <a:r>
              <a:rPr lang="en-US" altLang="ko-KR" dirty="0">
                <a:effectLst/>
              </a:rPr>
              <a:t> = 0 OR 1=1;</a:t>
            </a:r>
          </a:p>
          <a:p>
            <a:r>
              <a:rPr lang="en-US" altLang="ko-KR" dirty="0">
                <a:effectLst/>
              </a:rPr>
              <a:t>0 OR 1=1</a:t>
            </a:r>
            <a:r>
              <a:rPr lang="ko-KR" altLang="en-US" dirty="0">
                <a:effectLst/>
              </a:rPr>
              <a:t>은 무조건 참인데 이걸 </a:t>
            </a:r>
            <a:r>
              <a:rPr lang="ko-KR" altLang="en-US" dirty="0" err="1">
                <a:effectLst/>
              </a:rPr>
              <a:t>이용한거임</a:t>
            </a:r>
            <a:r>
              <a:rPr lang="ko-KR" altLang="en-US" dirty="0">
                <a:effectLst/>
              </a:rPr>
              <a:t> </a:t>
            </a:r>
            <a:r>
              <a:rPr lang="en-US" altLang="ko-KR" dirty="0" err="1">
                <a:effectLst/>
              </a:rPr>
              <a:t>userid</a:t>
            </a:r>
            <a:r>
              <a:rPr lang="en-US" altLang="ko-KR" dirty="0">
                <a:effectLst/>
              </a:rPr>
              <a:t> = 0 OR 1 = 1</a:t>
            </a:r>
            <a:r>
              <a:rPr lang="ko-KR" altLang="en-US" dirty="0">
                <a:effectLst/>
              </a:rPr>
              <a:t>이 </a:t>
            </a:r>
            <a:r>
              <a:rPr lang="ko-KR" altLang="en-US" dirty="0" err="1">
                <a:effectLst/>
              </a:rPr>
              <a:t>되는거라</a:t>
            </a:r>
            <a:r>
              <a:rPr lang="ko-KR" altLang="en-US" dirty="0">
                <a:effectLst/>
              </a:rPr>
              <a:t> 무조건 참임</a:t>
            </a:r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페이지 </a:t>
            </a:r>
            <a:r>
              <a:rPr lang="en-US" altLang="ko-KR" dirty="0"/>
              <a:t>: Smith, ' OR '1'=‘1’ -- (--</a:t>
            </a:r>
            <a:r>
              <a:rPr lang="ko-KR" altLang="en-US" dirty="0"/>
              <a:t>은 주석처리임 이걸 쓴 이유는 뒤에 </a:t>
            </a:r>
            <a:r>
              <a:rPr lang="en-US" altLang="ko-KR" dirty="0"/>
              <a:t>‘”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있었기 때문 </a:t>
            </a:r>
            <a:r>
              <a:rPr lang="en-US" altLang="ko-KR" dirty="0"/>
              <a:t>-- </a:t>
            </a:r>
            <a:r>
              <a:rPr lang="ko-KR" altLang="en-US" dirty="0" err="1"/>
              <a:t>뺴고</a:t>
            </a:r>
            <a:r>
              <a:rPr lang="ko-KR" altLang="en-US" dirty="0"/>
              <a:t> 답을 하면 </a:t>
            </a:r>
            <a:r>
              <a:rPr lang="en-US" altLang="ko-KR" dirty="0"/>
              <a:t>Smith, ' OR '1'=‘1)</a:t>
            </a:r>
          </a:p>
          <a:p>
            <a:r>
              <a:rPr lang="en-US" altLang="ko-KR" dirty="0"/>
              <a:t>12</a:t>
            </a:r>
            <a:r>
              <a:rPr lang="ko-KR" altLang="en-US" dirty="0"/>
              <a:t>페이지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Smith'; UPDATE employees SET salary = 999999 WHERE </a:t>
            </a:r>
            <a:r>
              <a:rPr lang="en-US" altLang="ko-KR" dirty="0" err="1"/>
              <a:t>last_name</a:t>
            </a:r>
            <a:r>
              <a:rPr lang="en-US" altLang="ko-KR" dirty="0"/>
              <a:t> = 'Smith’ --, 3SL99A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Smith, 3SL99A’; UPDATE employees SET salary = 999999 WHERE </a:t>
            </a:r>
            <a:r>
              <a:rPr lang="en-US" altLang="ko-KR" dirty="0" err="1"/>
              <a:t>last_name</a:t>
            </a:r>
            <a:r>
              <a:rPr lang="en-US" altLang="ko-KR" dirty="0"/>
              <a:t> = 'Smith’ --</a:t>
            </a:r>
          </a:p>
          <a:p>
            <a:r>
              <a:rPr lang="en-US" altLang="ko-KR" dirty="0"/>
              <a:t>13</a:t>
            </a:r>
            <a:r>
              <a:rPr lang="ko-KR" altLang="en-US" dirty="0"/>
              <a:t>페이지 </a:t>
            </a:r>
            <a:r>
              <a:rPr lang="en-US" altLang="ko-KR" dirty="0"/>
              <a:t>: DROP TABLE </a:t>
            </a:r>
            <a:r>
              <a:rPr lang="en-US" altLang="ko-KR" dirty="0" err="1"/>
              <a:t>access_log</a:t>
            </a:r>
            <a:r>
              <a:rPr lang="en-US" altLang="ko-KR" dirty="0"/>
              <a:t>; --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B5FF6-4F60-4EB2-89F6-243CE1532A2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664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FC146-E8CE-43DE-9BEE-2C1C2D628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9EC310-71B7-4870-BA25-4E6E3B411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5DE600-7719-4676-B566-8FDB8735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1ADA-059C-477F-9969-731457B8ADA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C0F35-EE28-4949-876A-C86BCBE48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57476-9F82-417E-9A1E-C0F790DB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BF7-092E-432B-8D0B-86261DFA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56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DACE3-1B71-47F1-BB43-01E5E96B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6D1730-1C8D-4235-9D2A-C9EC7D5B5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14CBCB-2F41-49BB-9A75-BB44274A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1ADA-059C-477F-9969-731457B8ADA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84DA9-B4BA-4683-8F46-E7F91406F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34E36-5BE5-41A4-95E5-7B3C1CCC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BF7-092E-432B-8D0B-86261DFA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79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985726-358B-4D6A-80B6-A65D89410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AF54EC-7A06-453F-AA15-A397F76A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29312E-B254-4BEC-ACA2-4BE1A9813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1ADA-059C-477F-9969-731457B8ADA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81DBE-7C89-494D-9827-B780037F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C6BCC1-394B-4867-B97B-C6B4C5E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BF7-092E-432B-8D0B-86261DFA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335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A726E-AA5A-4BAD-8B8A-F14178F6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550DEA-CCE6-44D4-B0DC-39252BF49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B2127D-06B1-42DC-A56D-7FFA8128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1ADA-059C-477F-9969-731457B8ADA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067590-17DE-47A9-9E69-C07022A5C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1DF2EE-DD1C-4025-8EE9-9D4A5EA5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BF7-092E-432B-8D0B-86261DFA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497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E2040-5653-4DB8-B661-8CEEE8095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C1AB4-BD1E-4C79-8272-38187FEFD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6E2CB-6F99-4E08-85DB-A646D009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1ADA-059C-477F-9969-731457B8ADA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9EAFEA-385F-48AB-8971-EAA08DD0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956AD-B643-4987-8208-2DB1C091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BF7-092E-432B-8D0B-86261DFA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31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AB550-D5F4-4FA9-9C39-6F2008927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92BC1-B64D-49DE-B755-BF08783FC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D00841-249F-4BA4-BDDF-703E1B2CFA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4CF3B0-CA05-4D3E-9379-F9CD3CDE4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1ADA-059C-477F-9969-731457B8ADA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5C4A90-AF33-405E-8557-286F16DD3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0B38BF-C6E4-41EA-B304-2735E291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BF7-092E-432B-8D0B-86261DFA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84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E5CCEE-B14F-4422-8776-BAD6A7FCB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7E180C-EF4E-46E8-B7C8-17618CA3F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C879AC-FC80-4E69-A87F-EBDAFD850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7B06FB-85E8-4C4C-BE45-735DB5BC8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F8A489-F551-425C-8437-51BC8BCC2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173563A-6BCA-4C6C-A578-EF7B325A2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1ADA-059C-477F-9969-731457B8ADA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DA4CE0-6C78-463C-A490-368B6ABE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37F970-E746-4FFA-8E15-EAD6DCCFE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BF7-092E-432B-8D0B-86261DFA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69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42D5A-A3D3-4FF0-A43E-0525DD0C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3DE798A-0377-420D-82D3-03FDC9A2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1ADA-059C-477F-9969-731457B8ADA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888E5D-CD74-4480-80B4-6856DB1EE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C8BB9B-1B9B-46E0-8B91-365171A4F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BF7-092E-432B-8D0B-86261DFA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4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C8F56C-B61A-4650-9070-19E833A9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1ADA-059C-477F-9969-731457B8ADA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5C8EE1-0B0D-4550-BE12-C33D27CB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2ED59E-30C0-41D4-B6D0-7631DB3A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BF7-092E-432B-8D0B-86261DFA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8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9FAF20-B050-4844-8149-C33A9C44E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2ADFE-B684-499D-BB9E-28916BE05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FEC27B-FA05-455B-A718-12001D66B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FE04A3-1585-4E2D-9CF5-11C312FF8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1ADA-059C-477F-9969-731457B8ADA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74D558-E6DA-4ED5-B0C0-C57354952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1D85D3-1AB7-4ABB-8FAE-A28C1079C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BF7-092E-432B-8D0B-86261DFA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8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4744FA-7A6F-4489-AA10-2F3BA8B28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38EB55-8CF2-48EF-80B5-F50FEC90B9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0AD81B-EDE3-4B5E-A147-855C43667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9D10D7-552C-4E84-A5CA-16CCE18A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1ADA-059C-477F-9969-731457B8ADA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5B7D48-DA56-464E-A506-CB058F98D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3CA4D9-BD71-4E3D-A854-FC4B1542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5ABF7-092E-432B-8D0B-86261DFA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78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267181-3793-48FC-A9D1-8186B17A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661944-FF00-4C29-A0DB-28C40E4A0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EE72E6-703B-4575-9AA5-C9D746215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91ADA-059C-477F-9969-731457B8ADA7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83095-8DE4-413B-AD99-498D4366A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AFC7-71EE-4353-A806-DA5F06CF1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5ABF7-092E-432B-8D0B-86261DFA9F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9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dk.java.net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DB199-7FCD-4561-8FDE-FE6B9C3B8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04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ko-KR" altLang="en-US" dirty="0" err="1"/>
              <a:t>시큐어</a:t>
            </a:r>
            <a:r>
              <a:rPr lang="ko-KR" altLang="en-US" dirty="0"/>
              <a:t> 코딩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WEBGOAT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6049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A0D154C-236D-4C4A-B1C7-61FCC1ED8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698" y="283960"/>
            <a:ext cx="3131790" cy="57231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38FB44-9002-4329-ADFA-83312D6798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828" y="2118019"/>
            <a:ext cx="6642672" cy="2436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F33705-1A8B-434D-8005-41D3AA9B0595}"/>
              </a:ext>
            </a:extLst>
          </p:cNvPr>
          <p:cNvSpPr txBox="1"/>
          <p:nvPr/>
        </p:nvSpPr>
        <p:spPr>
          <a:xfrm>
            <a:off x="1148394" y="2499198"/>
            <a:ext cx="223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Import</a:t>
            </a:r>
            <a:r>
              <a:rPr lang="ko-KR" altLang="en-US" dirty="0"/>
              <a:t>가 </a:t>
            </a:r>
            <a:r>
              <a:rPr lang="ko-KR" altLang="en-US" dirty="0" err="1"/>
              <a:t>오래걸리며</a:t>
            </a:r>
            <a:r>
              <a:rPr lang="ko-KR" altLang="en-US" dirty="0"/>
              <a:t> </a:t>
            </a:r>
            <a:r>
              <a:rPr lang="en-US" altLang="ko-KR" dirty="0"/>
              <a:t>import</a:t>
            </a:r>
            <a:r>
              <a:rPr lang="ko-KR" altLang="en-US" dirty="0"/>
              <a:t>가 끝나도 필요한 데이터를 계속 다운 받는다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DCC07F0-1B9D-4F2E-B264-353BB5034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6828" y="5733412"/>
            <a:ext cx="2648320" cy="19052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FAFECC1-E163-4833-9192-01082337E9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4596828" y="6061324"/>
            <a:ext cx="7849614" cy="51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0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99F87E-9910-47AA-B29E-1A2375787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94" y="1125147"/>
            <a:ext cx="7964011" cy="55729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0E11C7-8F89-4B6D-977F-E587BB36A43E}"/>
              </a:ext>
            </a:extLst>
          </p:cNvPr>
          <p:cNvSpPr txBox="1"/>
          <p:nvPr/>
        </p:nvSpPr>
        <p:spPr>
          <a:xfrm>
            <a:off x="3073400" y="241300"/>
            <a:ext cx="668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 </a:t>
            </a:r>
            <a:r>
              <a:rPr lang="en-US" altLang="ko-KR" dirty="0"/>
              <a:t>import</a:t>
            </a:r>
            <a:r>
              <a:rPr lang="ko-KR" altLang="en-US" dirty="0"/>
              <a:t>끝나고 다운 받았지만 자바</a:t>
            </a:r>
            <a:r>
              <a:rPr lang="en-US" altLang="ko-KR" dirty="0"/>
              <a:t>23 </a:t>
            </a:r>
            <a:r>
              <a:rPr lang="ko-KR" altLang="en-US" dirty="0"/>
              <a:t>버전이 없기 때문에 </a:t>
            </a:r>
            <a:r>
              <a:rPr lang="en-US" altLang="ko-KR" dirty="0"/>
              <a:t>X</a:t>
            </a:r>
            <a:r>
              <a:rPr lang="ko-KR" altLang="en-US" dirty="0"/>
              <a:t>표시가 나고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569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8DEFBCA-9F2E-4D8F-AD1E-4DAF4DD35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000" y="-114300"/>
            <a:ext cx="514559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71439B-8071-4728-BA83-110CAEF9E7F5}"/>
              </a:ext>
            </a:extLst>
          </p:cNvPr>
          <p:cNvSpPr txBox="1"/>
          <p:nvPr/>
        </p:nvSpPr>
        <p:spPr>
          <a:xfrm>
            <a:off x="520700" y="1930400"/>
            <a:ext cx="4203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22</a:t>
            </a:r>
            <a:r>
              <a:rPr lang="ko-KR" altLang="en-US" dirty="0"/>
              <a:t>페이지</a:t>
            </a:r>
            <a:r>
              <a:rPr lang="en-US" altLang="ko-KR" dirty="0"/>
              <a:t>(</a:t>
            </a:r>
            <a:r>
              <a:rPr lang="ko-KR" altLang="en-US" dirty="0"/>
              <a:t>자바</a:t>
            </a:r>
            <a:r>
              <a:rPr lang="en-US" altLang="ko-KR" dirty="0"/>
              <a:t>23</a:t>
            </a:r>
            <a:r>
              <a:rPr lang="ko-KR" altLang="en-US" dirty="0"/>
              <a:t>다운</a:t>
            </a:r>
            <a:r>
              <a:rPr lang="en-US" altLang="ko-KR" dirty="0"/>
              <a:t>) </a:t>
            </a:r>
            <a:r>
              <a:rPr lang="ko-KR" altLang="en-US" dirty="0"/>
              <a:t>끝낸 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다운받은 </a:t>
            </a:r>
            <a:r>
              <a:rPr lang="en-US" altLang="ko-KR" dirty="0"/>
              <a:t>jdk-23</a:t>
            </a:r>
            <a:r>
              <a:rPr lang="ko-KR" altLang="en-US" dirty="0"/>
              <a:t>을 빌드</a:t>
            </a:r>
            <a:r>
              <a:rPr lang="en-US" altLang="ko-KR" dirty="0"/>
              <a:t> path</a:t>
            </a:r>
            <a:r>
              <a:rPr lang="ko-KR" altLang="en-US" dirty="0"/>
              <a:t>에 </a:t>
            </a:r>
            <a:r>
              <a:rPr lang="ko-KR" altLang="en-US" dirty="0" err="1"/>
              <a:t>등록해줘야함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1673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55954E5-D882-4610-971F-0A9EB1A10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83" y="442549"/>
            <a:ext cx="8840434" cy="52109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479C0F-7252-4430-8AA9-DAEC392AC97E}"/>
              </a:ext>
            </a:extLst>
          </p:cNvPr>
          <p:cNvSpPr txBox="1"/>
          <p:nvPr/>
        </p:nvSpPr>
        <p:spPr>
          <a:xfrm>
            <a:off x="438150" y="2571750"/>
            <a:ext cx="213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라이브러리에 </a:t>
            </a:r>
            <a:r>
              <a:rPr lang="en-US" altLang="ko-KR" dirty="0"/>
              <a:t>JRE System </a:t>
            </a:r>
            <a:r>
              <a:rPr lang="ko-KR" altLang="en-US" dirty="0"/>
              <a:t>라이브러리 선택해서 </a:t>
            </a:r>
            <a:r>
              <a:rPr lang="en-US" altLang="ko-KR" dirty="0"/>
              <a:t>Edit(</a:t>
            </a:r>
            <a:r>
              <a:rPr lang="ko-KR" altLang="en-US" dirty="0"/>
              <a:t>편집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295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C63FC3-6D1E-4070-985A-53691EB86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198" y="510338"/>
            <a:ext cx="6649002" cy="5837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9CBD8E-63CA-4946-9C4B-BA9ECA0C2628}"/>
              </a:ext>
            </a:extLst>
          </p:cNvPr>
          <p:cNvSpPr txBox="1"/>
          <p:nvPr/>
        </p:nvSpPr>
        <p:spPr>
          <a:xfrm>
            <a:off x="419100" y="2686735"/>
            <a:ext cx="36347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Prefrences</a:t>
            </a:r>
            <a:r>
              <a:rPr lang="en-US" altLang="ko-KR" dirty="0"/>
              <a:t> </a:t>
            </a:r>
            <a:r>
              <a:rPr lang="ko-KR" altLang="en-US" dirty="0"/>
              <a:t>창이 나오는데 </a:t>
            </a:r>
            <a:r>
              <a:rPr lang="en-US" altLang="ko-KR" dirty="0"/>
              <a:t>add </a:t>
            </a:r>
            <a:r>
              <a:rPr lang="ko-KR" altLang="en-US" dirty="0"/>
              <a:t>버튼을 클릭하면 </a:t>
            </a:r>
            <a:r>
              <a:rPr lang="en-US" altLang="ko-KR" dirty="0"/>
              <a:t>add JRE</a:t>
            </a:r>
            <a:r>
              <a:rPr lang="ko-KR" altLang="en-US" dirty="0"/>
              <a:t> 창이 나옴</a:t>
            </a:r>
            <a:endParaRPr lang="en-US" altLang="ko-KR" dirty="0"/>
          </a:p>
          <a:p>
            <a:r>
              <a:rPr lang="ko-KR" altLang="en-US" dirty="0"/>
              <a:t>다운 받은 </a:t>
            </a:r>
            <a:r>
              <a:rPr lang="en-US" altLang="ko-KR" dirty="0"/>
              <a:t>jdk-23 </a:t>
            </a:r>
            <a:r>
              <a:rPr lang="ko-KR" altLang="en-US" dirty="0"/>
              <a:t>폴더를 </a:t>
            </a:r>
            <a:r>
              <a:rPr lang="en-US" altLang="ko-KR" dirty="0"/>
              <a:t>Directory </a:t>
            </a:r>
            <a:r>
              <a:rPr lang="ko-KR" altLang="en-US" dirty="0"/>
              <a:t>버튼을 통해</a:t>
            </a:r>
            <a:r>
              <a:rPr lang="en-US" altLang="ko-KR" dirty="0"/>
              <a:t>-</a:t>
            </a:r>
            <a:r>
              <a:rPr lang="ko-KR" altLang="en-US" dirty="0"/>
              <a:t>파일탐색기를 통해 가져옴 </a:t>
            </a:r>
            <a:r>
              <a:rPr lang="ko-KR" altLang="en-US" dirty="0" err="1"/>
              <a:t>그다음</a:t>
            </a:r>
            <a:r>
              <a:rPr lang="ko-KR" altLang="en-US" dirty="0"/>
              <a:t> </a:t>
            </a:r>
            <a:r>
              <a:rPr lang="en-US" altLang="ko-KR" dirty="0" err="1"/>
              <a:t>finishi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784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03D5F84-905F-47AC-A53E-EB29DB06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967" y="341976"/>
            <a:ext cx="8535033" cy="47516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DF58F4-8501-4591-A7D0-D6EEE6113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5723" y="2346023"/>
            <a:ext cx="4867954" cy="43249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97A18A-92CF-47B1-8042-B104139E7700}"/>
              </a:ext>
            </a:extLst>
          </p:cNvPr>
          <p:cNvSpPr txBox="1"/>
          <p:nvPr/>
        </p:nvSpPr>
        <p:spPr>
          <a:xfrm>
            <a:off x="850900" y="5446931"/>
            <a:ext cx="313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그럼 정상적으로 </a:t>
            </a:r>
            <a:r>
              <a:rPr lang="en-US" altLang="ko-KR" dirty="0"/>
              <a:t>23</a:t>
            </a:r>
            <a:r>
              <a:rPr lang="ko-KR" altLang="en-US" dirty="0"/>
              <a:t>버전이 등록된 것을 확인할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573715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F73FD-AE6B-4736-B639-841DA38A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562225"/>
            <a:ext cx="5257800" cy="1325563"/>
          </a:xfrm>
        </p:spPr>
        <p:txBody>
          <a:bodyPr/>
          <a:lstStyle/>
          <a:p>
            <a:r>
              <a:rPr lang="en-US" altLang="ko-KR" dirty="0"/>
              <a:t>webgoat-2025.3.jar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8757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5C4C838-C14E-4551-91D6-78EFEE5D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360" y="1352251"/>
            <a:ext cx="5039280" cy="36012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357A4D-6ACA-4117-AA7F-B99D8DF883D4}"/>
              </a:ext>
            </a:extLst>
          </p:cNvPr>
          <p:cNvSpPr txBox="1"/>
          <p:nvPr/>
        </p:nvSpPr>
        <p:spPr>
          <a:xfrm>
            <a:off x="3576360" y="5372100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Jar</a:t>
            </a:r>
            <a:r>
              <a:rPr lang="ko-KR" altLang="en-US" dirty="0"/>
              <a:t>파일은 다운받은 후 쓰는 </a:t>
            </a:r>
            <a:r>
              <a:rPr lang="en-US" altLang="ko-KR" dirty="0"/>
              <a:t>D:work</a:t>
            </a:r>
            <a:r>
              <a:rPr lang="ko-KR" altLang="en-US" dirty="0"/>
              <a:t> 폴더로 옮겨준다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03C787F-EB44-405F-9152-8CCEA12C1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3175" y="486812"/>
            <a:ext cx="2199125" cy="37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5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58588A-0EFC-4045-AF89-3F55E3ED7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533" y="437132"/>
            <a:ext cx="7951367" cy="5633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9251E6-EDF0-4A44-A699-A64B12731E49}"/>
              </a:ext>
            </a:extLst>
          </p:cNvPr>
          <p:cNvSpPr txBox="1"/>
          <p:nvPr/>
        </p:nvSpPr>
        <p:spPr>
          <a:xfrm>
            <a:off x="838200" y="1257300"/>
            <a:ext cx="172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다운 받은 </a:t>
            </a:r>
            <a:r>
              <a:rPr lang="en-US" altLang="ko-KR" dirty="0"/>
              <a:t>webgoat-2025.3.jar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 err="1"/>
              <a:t>실행할려고</a:t>
            </a:r>
            <a:r>
              <a:rPr lang="ko-KR" altLang="en-US" dirty="0"/>
              <a:t> 했지만 </a:t>
            </a:r>
            <a:r>
              <a:rPr lang="en-US" altLang="ko-KR" dirty="0"/>
              <a:t>java 23</a:t>
            </a:r>
            <a:r>
              <a:rPr lang="ko-KR" altLang="en-US" dirty="0"/>
              <a:t>버전이라 실행이 안되는 문제가 발생함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765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6256CB-02D2-45E5-820E-074C0BAE8E46}"/>
              </a:ext>
            </a:extLst>
          </p:cNvPr>
          <p:cNvSpPr txBox="1"/>
          <p:nvPr/>
        </p:nvSpPr>
        <p:spPr>
          <a:xfrm>
            <a:off x="3340100" y="762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D:\work\jdk-2</a:t>
            </a:r>
            <a:r>
              <a:rPr lang="en-US" altLang="ko-KR" dirty="0"/>
              <a:t>3</a:t>
            </a:r>
            <a:r>
              <a:rPr lang="ko-KR" altLang="en-US" dirty="0"/>
              <a:t>\bin\java -</a:t>
            </a:r>
            <a:r>
              <a:rPr lang="ko-KR" altLang="en-US" dirty="0" err="1"/>
              <a:t>jar</a:t>
            </a:r>
            <a:r>
              <a:rPr lang="ko-KR" altLang="en-US" dirty="0"/>
              <a:t> webgoat-2025.3.jar --</a:t>
            </a:r>
            <a:r>
              <a:rPr lang="ko-KR" altLang="en-US" dirty="0" err="1"/>
              <a:t>webgoat.port</a:t>
            </a:r>
            <a:r>
              <a:rPr lang="ko-KR" altLang="en-US" dirty="0"/>
              <a:t>=8001 --</a:t>
            </a:r>
            <a:r>
              <a:rPr lang="ko-KR" altLang="en-US" dirty="0" err="1"/>
              <a:t>webwolf.port</a:t>
            </a:r>
            <a:r>
              <a:rPr lang="ko-KR" altLang="en-US" dirty="0"/>
              <a:t>=8002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42D1B-BA2D-4531-AFD5-E59FB54409E6}"/>
              </a:ext>
            </a:extLst>
          </p:cNvPr>
          <p:cNvSpPr txBox="1"/>
          <p:nvPr/>
        </p:nvSpPr>
        <p:spPr>
          <a:xfrm>
            <a:off x="3340100" y="392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22</a:t>
            </a:r>
            <a:r>
              <a:rPr lang="ko-KR" altLang="en-US" dirty="0"/>
              <a:t>페이지</a:t>
            </a:r>
            <a:r>
              <a:rPr lang="en-US" altLang="ko-KR" dirty="0"/>
              <a:t>(</a:t>
            </a:r>
            <a:r>
              <a:rPr lang="ko-KR" altLang="en-US" dirty="0"/>
              <a:t>자바</a:t>
            </a:r>
            <a:r>
              <a:rPr lang="en-US" altLang="ko-KR" dirty="0"/>
              <a:t>23</a:t>
            </a:r>
            <a:r>
              <a:rPr lang="ko-KR" altLang="en-US" dirty="0"/>
              <a:t>다운</a:t>
            </a:r>
            <a:r>
              <a:rPr lang="en-US" altLang="ko-KR" dirty="0"/>
              <a:t>) </a:t>
            </a:r>
            <a:r>
              <a:rPr lang="ko-KR" altLang="en-US" dirty="0"/>
              <a:t>끝낸 후 실행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BD9D9B-05F4-4A90-8180-AD22A620E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035" y="1575151"/>
            <a:ext cx="9345329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20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46D6D5-525D-428A-9319-0D22F48DD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1306147"/>
            <a:ext cx="9093200" cy="42457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7C3B5A-B066-439A-B211-679371D320AC}"/>
              </a:ext>
            </a:extLst>
          </p:cNvPr>
          <p:cNvSpPr txBox="1"/>
          <p:nvPr/>
        </p:nvSpPr>
        <p:spPr>
          <a:xfrm>
            <a:off x="4127500" y="49530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https://owasp.org/www-project-webgoat/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798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1A07E3-6711-4497-B91C-9CABF8F21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458" y="683817"/>
            <a:ext cx="7049484" cy="5668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AA3992-B2B9-4BA4-A36D-6ED9DC0C9FCF}"/>
              </a:ext>
            </a:extLst>
          </p:cNvPr>
          <p:cNvSpPr txBox="1"/>
          <p:nvPr/>
        </p:nvSpPr>
        <p:spPr>
          <a:xfrm>
            <a:off x="419100" y="2184400"/>
            <a:ext cx="3136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링크에 들어가면 사이트가 뜨는데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회원가입하고 들어가준다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testuser</a:t>
            </a:r>
            <a:endParaRPr lang="en-US" altLang="ko-KR" dirty="0"/>
          </a:p>
          <a:p>
            <a:r>
              <a:rPr lang="en-US" altLang="ko-KR" dirty="0"/>
              <a:t>123456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1361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F73FD-AE6B-4736-B639-841DA38A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1200" y="2574925"/>
            <a:ext cx="5689600" cy="1325563"/>
          </a:xfrm>
        </p:spPr>
        <p:txBody>
          <a:bodyPr/>
          <a:lstStyle/>
          <a:p>
            <a:r>
              <a:rPr lang="ko-KR" altLang="en-US" dirty="0"/>
              <a:t>자바 </a:t>
            </a:r>
            <a:r>
              <a:rPr lang="en-US" altLang="ko-KR" dirty="0"/>
              <a:t>23</a:t>
            </a:r>
            <a:r>
              <a:rPr lang="ko-KR" altLang="en-US" dirty="0"/>
              <a:t>버전 다운로드</a:t>
            </a:r>
          </a:p>
        </p:txBody>
      </p:sp>
    </p:spTree>
    <p:extLst>
      <p:ext uri="{BB962C8B-B14F-4D97-AF65-F5344CB8AC3E}">
        <p14:creationId xmlns:p14="http://schemas.microsoft.com/office/powerpoint/2010/main" val="33249421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95134CE-5405-43BB-B728-4E61D2973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600" y="101599"/>
            <a:ext cx="5919558" cy="69861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5BBEB-C7FD-4220-86AF-5FE0322C4BF1}"/>
              </a:ext>
            </a:extLst>
          </p:cNvPr>
          <p:cNvSpPr txBox="1"/>
          <p:nvPr/>
        </p:nvSpPr>
        <p:spPr>
          <a:xfrm>
            <a:off x="368300" y="2070100"/>
            <a:ext cx="3975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문제해결</a:t>
            </a:r>
            <a:r>
              <a:rPr lang="en-US" altLang="ko-KR" dirty="0"/>
              <a:t>)java23</a:t>
            </a:r>
            <a:r>
              <a:rPr lang="ko-KR" altLang="en-US" dirty="0"/>
              <a:t>버전을 이용하여 코드 실행 </a:t>
            </a:r>
            <a:r>
              <a:rPr lang="en-US" altLang="ko-KR" dirty="0">
                <a:hlinkClick r:id="rId3"/>
              </a:rPr>
              <a:t>https://jdk.java.net/</a:t>
            </a:r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java path</a:t>
            </a:r>
            <a:r>
              <a:rPr lang="ko-KR" altLang="en-US" dirty="0"/>
              <a:t>설정된 상태에서 변경하지 않고 사용하려면 다운로드 받은 </a:t>
            </a:r>
            <a:r>
              <a:rPr lang="en-US" altLang="ko-KR" dirty="0"/>
              <a:t>java/bin/java.exe</a:t>
            </a:r>
            <a:r>
              <a:rPr lang="ko-KR" altLang="en-US" dirty="0"/>
              <a:t>경로 확인하고 다운받은 </a:t>
            </a:r>
            <a:r>
              <a:rPr lang="en-US" altLang="ko-KR" dirty="0"/>
              <a:t>full</a:t>
            </a:r>
            <a:r>
              <a:rPr lang="ko-KR" altLang="en-US" dirty="0"/>
              <a:t>경로</a:t>
            </a:r>
            <a:r>
              <a:rPr lang="en-US" altLang="ko-KR" dirty="0"/>
              <a:t>/java—jar webgoat-2025.3.jar</a:t>
            </a:r>
            <a:r>
              <a:rPr lang="ko-KR" altLang="en-US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48AC3-D8BF-4BB7-8275-ECF1715652E9}"/>
              </a:ext>
            </a:extLst>
          </p:cNvPr>
          <p:cNvSpPr txBox="1"/>
          <p:nvPr/>
        </p:nvSpPr>
        <p:spPr>
          <a:xfrm>
            <a:off x="508000" y="4368800"/>
            <a:ext cx="454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24</a:t>
            </a:r>
            <a:r>
              <a:rPr lang="ko-KR" altLang="en-US" dirty="0"/>
              <a:t>버전이 아닌 </a:t>
            </a:r>
            <a:r>
              <a:rPr lang="en-US" altLang="ko-KR" dirty="0"/>
              <a:t>23</a:t>
            </a:r>
            <a:r>
              <a:rPr lang="ko-KR" altLang="en-US" dirty="0"/>
              <a:t>버전을 </a:t>
            </a:r>
            <a:r>
              <a:rPr lang="ko-KR" altLang="en-US" dirty="0" err="1"/>
              <a:t>다운해줘야합니다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5039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F9250D3-FFB8-48B6-9236-107B146B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24" y="4302111"/>
            <a:ext cx="2286319" cy="266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27A301-4336-474D-B888-9AC61DBF5441}"/>
              </a:ext>
            </a:extLst>
          </p:cNvPr>
          <p:cNvSpPr txBox="1"/>
          <p:nvPr/>
        </p:nvSpPr>
        <p:spPr>
          <a:xfrm>
            <a:off x="229565" y="3105834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다운받고</a:t>
            </a:r>
            <a:endParaRPr lang="en-US" altLang="ko-KR" dirty="0"/>
          </a:p>
          <a:p>
            <a:r>
              <a:rPr lang="ko-KR" altLang="en-US" dirty="0"/>
              <a:t>D:\work 경로로 이동</a:t>
            </a:r>
            <a:r>
              <a:rPr lang="en-US" altLang="ko-KR" dirty="0"/>
              <a:t>(</a:t>
            </a:r>
            <a:r>
              <a:rPr lang="ko-KR" altLang="en-US" dirty="0" err="1"/>
              <a:t>프로그램사용하는</a:t>
            </a:r>
            <a:r>
              <a:rPr lang="ko-KR" altLang="en-US" dirty="0"/>
              <a:t> 폴더로 걍 옮기면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105444F-3662-4073-981E-3D35BA4A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662" y="565834"/>
            <a:ext cx="5128381" cy="5080000"/>
          </a:xfrm>
          <a:prstGeom prst="rect">
            <a:avLst/>
          </a:prstGeom>
        </p:spPr>
      </p:pic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FDC08BF-017D-40D2-8499-08E69541E4D4}"/>
              </a:ext>
            </a:extLst>
          </p:cNvPr>
          <p:cNvSpPr/>
          <p:nvPr/>
        </p:nvSpPr>
        <p:spPr>
          <a:xfrm>
            <a:off x="6959600" y="3232834"/>
            <a:ext cx="723900" cy="127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989E1B-6C06-45F6-A3FF-9905F0A20EB0}"/>
              </a:ext>
            </a:extLst>
          </p:cNvPr>
          <p:cNvSpPr txBox="1"/>
          <p:nvPr/>
        </p:nvSpPr>
        <p:spPr>
          <a:xfrm>
            <a:off x="444500" y="1104900"/>
            <a:ext cx="532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JDK</a:t>
            </a:r>
            <a:r>
              <a:rPr lang="ko-KR" altLang="en-US" dirty="0"/>
              <a:t> </a:t>
            </a:r>
            <a:r>
              <a:rPr lang="en-US" altLang="ko-KR" dirty="0"/>
              <a:t>24</a:t>
            </a:r>
            <a:r>
              <a:rPr lang="ko-KR" altLang="en-US" dirty="0"/>
              <a:t> </a:t>
            </a:r>
            <a:r>
              <a:rPr lang="ko-KR" altLang="en-US" dirty="0" err="1"/>
              <a:t>들어간다음</a:t>
            </a:r>
            <a:r>
              <a:rPr lang="ko-KR" altLang="en-US" dirty="0"/>
              <a:t> 왼쪽 메뉴에서 </a:t>
            </a:r>
            <a:r>
              <a:rPr lang="en-US" altLang="ko-KR" dirty="0"/>
              <a:t>java se 23</a:t>
            </a:r>
            <a:r>
              <a:rPr lang="ko-KR" altLang="en-US" dirty="0"/>
              <a:t>을 클릭해서 들어가서 </a:t>
            </a:r>
            <a:r>
              <a:rPr lang="ko-KR" altLang="en-US" dirty="0" err="1"/>
              <a:t>화살표된</a:t>
            </a:r>
            <a:r>
              <a:rPr lang="ko-KR" altLang="en-US" dirty="0"/>
              <a:t> 것을 다운 받으면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278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536D5FF-536F-45E4-B730-3DDC196C2493}"/>
              </a:ext>
            </a:extLst>
          </p:cNvPr>
          <p:cNvSpPr txBox="1"/>
          <p:nvPr/>
        </p:nvSpPr>
        <p:spPr>
          <a:xfrm>
            <a:off x="571500" y="2171700"/>
            <a:ext cx="1587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이동하면 바로 압축 푼다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이러면 자바 </a:t>
            </a:r>
            <a:r>
              <a:rPr lang="en-US" altLang="ko-KR" dirty="0"/>
              <a:t>23 </a:t>
            </a:r>
            <a:r>
              <a:rPr lang="ko-KR" altLang="en-US" dirty="0"/>
              <a:t>준비 끝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D74DF90-F348-4CDE-A389-A1ADE2534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04" y="934051"/>
            <a:ext cx="8347988" cy="4989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2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669608C-F143-4884-93A7-C73D8CC97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738" y="203200"/>
            <a:ext cx="7556062" cy="62016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EA37E0-D0BC-434D-98E7-27A9673C1D57}"/>
              </a:ext>
            </a:extLst>
          </p:cNvPr>
          <p:cNvSpPr txBox="1"/>
          <p:nvPr/>
        </p:nvSpPr>
        <p:spPr>
          <a:xfrm>
            <a:off x="711200" y="1765300"/>
            <a:ext cx="203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회원가입하고 들어오면 해당 페이지로 이동된다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A1 ~ A10</a:t>
            </a:r>
            <a:r>
              <a:rPr lang="ko-KR" altLang="en-US" dirty="0"/>
              <a:t>까지 공부할 부분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0A5F41-A76C-4CE3-A326-7E8B31D3B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02" y="4654271"/>
            <a:ext cx="4629796" cy="20005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115A64-5F44-4F6F-BAB7-EDF76127B6BA}"/>
              </a:ext>
            </a:extLst>
          </p:cNvPr>
          <p:cNvSpPr txBox="1"/>
          <p:nvPr/>
        </p:nvSpPr>
        <p:spPr>
          <a:xfrm>
            <a:off x="98102" y="42196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A1 SQL</a:t>
            </a:r>
            <a:r>
              <a:rPr lang="ko-KR" altLang="en-US" dirty="0"/>
              <a:t> </a:t>
            </a:r>
            <a:r>
              <a:rPr lang="en-US" altLang="ko-KR" dirty="0" err="1"/>
              <a:t>InJection</a:t>
            </a:r>
            <a:r>
              <a:rPr lang="ko-KR" altLang="en-US" dirty="0"/>
              <a:t> </a:t>
            </a:r>
            <a:r>
              <a:rPr lang="en-US" altLang="ko-KR" dirty="0"/>
              <a:t>employees</a:t>
            </a:r>
            <a:r>
              <a:rPr lang="ko-KR" altLang="en-US" dirty="0"/>
              <a:t> 테이블</a:t>
            </a:r>
          </a:p>
        </p:txBody>
      </p:sp>
    </p:spTree>
    <p:extLst>
      <p:ext uri="{BB962C8B-B14F-4D97-AF65-F5344CB8AC3E}">
        <p14:creationId xmlns:p14="http://schemas.microsoft.com/office/powerpoint/2010/main" val="43241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12118-0474-4F2A-8894-CE503935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1900" y="2562225"/>
            <a:ext cx="5092700" cy="132556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Docker</a:t>
            </a:r>
            <a:r>
              <a:rPr lang="ko-KR" altLang="en-US" dirty="0"/>
              <a:t>로 </a:t>
            </a:r>
            <a:r>
              <a:rPr lang="en-US" altLang="ko-KR" dirty="0" err="1"/>
              <a:t>WebGoat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위 방법이 안될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7284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63ACCC6-433E-4A86-A8B1-B8ADC3FD1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59" y="1270000"/>
            <a:ext cx="7696228" cy="4622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F871E1-70BA-4C66-98D8-25EA437BE2E7}"/>
              </a:ext>
            </a:extLst>
          </p:cNvPr>
          <p:cNvSpPr txBox="1"/>
          <p:nvPr/>
        </p:nvSpPr>
        <p:spPr>
          <a:xfrm>
            <a:off x="8382000" y="2984500"/>
            <a:ext cx="251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Image</a:t>
            </a:r>
            <a:r>
              <a:rPr lang="ko-KR" altLang="en-US" dirty="0"/>
              <a:t>에서 </a:t>
            </a:r>
            <a:r>
              <a:rPr lang="en-US" altLang="ko-KR" dirty="0" err="1"/>
              <a:t>Webogat</a:t>
            </a:r>
            <a:r>
              <a:rPr lang="en-US" altLang="ko-KR" dirty="0"/>
              <a:t>/webgoat-8.0 </a:t>
            </a:r>
            <a:r>
              <a:rPr lang="ko-KR" altLang="en-US" dirty="0"/>
              <a:t>을 </a:t>
            </a:r>
            <a:r>
              <a:rPr lang="en-US" altLang="ko-KR" dirty="0"/>
              <a:t>pull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462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4616490-3C51-49D0-847A-686AB670C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381" y="775487"/>
            <a:ext cx="8864419" cy="5307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66B9FB-8848-48D0-BD35-F1A466FC93F3}"/>
              </a:ext>
            </a:extLst>
          </p:cNvPr>
          <p:cNvSpPr txBox="1"/>
          <p:nvPr/>
        </p:nvSpPr>
        <p:spPr>
          <a:xfrm>
            <a:off x="546100" y="2743200"/>
            <a:ext cx="22225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Pull</a:t>
            </a:r>
            <a:r>
              <a:rPr lang="ko-KR" altLang="en-US" dirty="0"/>
              <a:t>이 끝나면 포트번호를 지정하고 </a:t>
            </a:r>
            <a:r>
              <a:rPr lang="en-US" altLang="ko-KR" dirty="0"/>
              <a:t>run</a:t>
            </a:r>
            <a:r>
              <a:rPr lang="ko-KR" altLang="en-US" dirty="0"/>
              <a:t>을 클릭해줌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실행된 것이 확인되면 해당 포트로 접속하면 </a:t>
            </a:r>
          </a:p>
        </p:txBody>
      </p:sp>
    </p:spTree>
    <p:extLst>
      <p:ext uri="{BB962C8B-B14F-4D97-AF65-F5344CB8AC3E}">
        <p14:creationId xmlns:p14="http://schemas.microsoft.com/office/powerpoint/2010/main" val="3276086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95BDAF-F1DD-40C5-B8C2-F786E3DF3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615" y="956099"/>
            <a:ext cx="7385686" cy="55547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324075-DFA3-48A7-A967-C1CE2DDE6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49" y="347185"/>
            <a:ext cx="11469701" cy="3524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8835CB-0C5D-40C6-949E-25C65B1D60AA}"/>
              </a:ext>
            </a:extLst>
          </p:cNvPr>
          <p:cNvSpPr txBox="1"/>
          <p:nvPr/>
        </p:nvSpPr>
        <p:spPr>
          <a:xfrm>
            <a:off x="361149" y="1999734"/>
            <a:ext cx="3372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http://localhost:8888/WebGoat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00A2A-4939-464A-95FD-50C78988CE6B}"/>
              </a:ext>
            </a:extLst>
          </p:cNvPr>
          <p:cNvSpPr txBox="1"/>
          <p:nvPr/>
        </p:nvSpPr>
        <p:spPr>
          <a:xfrm>
            <a:off x="361148" y="956099"/>
            <a:ext cx="3372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Container</a:t>
            </a:r>
            <a:r>
              <a:rPr lang="ko-KR" altLang="en-US" dirty="0"/>
              <a:t>에서 실행확인</a:t>
            </a:r>
          </a:p>
        </p:txBody>
      </p:sp>
      <p:sp>
        <p:nvSpPr>
          <p:cNvPr id="13" name="화살표: 위쪽 12">
            <a:extLst>
              <a:ext uri="{FF2B5EF4-FFF2-40B4-BE49-F238E27FC236}">
                <a16:creationId xmlns:a16="http://schemas.microsoft.com/office/drawing/2014/main" id="{26300862-7299-4EA7-A52D-335DC8D11680}"/>
              </a:ext>
            </a:extLst>
          </p:cNvPr>
          <p:cNvSpPr/>
          <p:nvPr/>
        </p:nvSpPr>
        <p:spPr>
          <a:xfrm>
            <a:off x="1231900" y="699659"/>
            <a:ext cx="368300" cy="2564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07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2AD4E5F-03C0-41B7-9B69-D76586AB1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340255"/>
            <a:ext cx="9779000" cy="4546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A51EF9-399C-4E39-9596-D40B363DEF6E}"/>
              </a:ext>
            </a:extLst>
          </p:cNvPr>
          <p:cNvSpPr txBox="1"/>
          <p:nvPr/>
        </p:nvSpPr>
        <p:spPr>
          <a:xfrm>
            <a:off x="3873500" y="482600"/>
            <a:ext cx="450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PROJECTS </a:t>
            </a:r>
            <a:r>
              <a:rPr lang="ko-KR" altLang="en-US" dirty="0"/>
              <a:t>클릭하면 </a:t>
            </a:r>
            <a:r>
              <a:rPr lang="en-US" altLang="ko-KR" dirty="0"/>
              <a:t>OWASP Top Ten </a:t>
            </a:r>
            <a:r>
              <a:rPr lang="ko-KR" altLang="en-US" dirty="0"/>
              <a:t>클릭하여 이동</a:t>
            </a:r>
          </a:p>
        </p:txBody>
      </p:sp>
    </p:spTree>
    <p:extLst>
      <p:ext uri="{BB962C8B-B14F-4D97-AF65-F5344CB8AC3E}">
        <p14:creationId xmlns:p14="http://schemas.microsoft.com/office/powerpoint/2010/main" val="2893875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59664-4543-4DEE-BBC8-F1CDEBDB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500" y="2536825"/>
            <a:ext cx="7912100" cy="1325563"/>
          </a:xfrm>
        </p:spPr>
        <p:txBody>
          <a:bodyPr/>
          <a:lstStyle/>
          <a:p>
            <a:r>
              <a:rPr lang="en-US" altLang="ko-KR" dirty="0"/>
              <a:t>OWASP</a:t>
            </a:r>
            <a:r>
              <a:rPr lang="ko-KR" altLang="en-US" dirty="0"/>
              <a:t> </a:t>
            </a:r>
            <a:r>
              <a:rPr lang="en-US" altLang="ko-KR" dirty="0"/>
              <a:t>ZAP</a:t>
            </a:r>
            <a:r>
              <a:rPr lang="ko-KR" altLang="en-US" dirty="0"/>
              <a:t> 다운로드 및 사용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못함 </a:t>
            </a:r>
            <a:r>
              <a:rPr lang="en-US" altLang="ko-KR" dirty="0"/>
              <a:t>: </a:t>
            </a:r>
            <a:r>
              <a:rPr lang="ko-KR" altLang="en-US" dirty="0"/>
              <a:t>다운로드 권한 </a:t>
            </a:r>
            <a:r>
              <a:rPr lang="en-US" altLang="ko-KR" dirty="0"/>
              <a:t>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7374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446AA93-D2FE-405C-BB79-C9436535C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977" y="380623"/>
            <a:ext cx="6403023" cy="38082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D3AF41-C0E0-4060-9F4F-B0DA97D95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295" y="2921000"/>
            <a:ext cx="6068303" cy="31134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8D561C-0E16-44C6-983C-92B702B93451}"/>
              </a:ext>
            </a:extLst>
          </p:cNvPr>
          <p:cNvSpPr txBox="1"/>
          <p:nvPr/>
        </p:nvSpPr>
        <p:spPr>
          <a:xfrm>
            <a:off x="962977" y="4826000"/>
            <a:ext cx="3189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OWASP</a:t>
            </a:r>
            <a:r>
              <a:rPr lang="ko-KR" altLang="en-US" dirty="0"/>
              <a:t> </a:t>
            </a:r>
            <a:r>
              <a:rPr lang="en-US" altLang="ko-KR" dirty="0"/>
              <a:t>ZAP </a:t>
            </a:r>
            <a:r>
              <a:rPr lang="ko-KR" altLang="en-US" dirty="0"/>
              <a:t>검색하여 사이트로 이동하여 </a:t>
            </a:r>
            <a:r>
              <a:rPr lang="en-US" altLang="ko-KR" dirty="0" err="1"/>
              <a:t>dawnloads</a:t>
            </a:r>
            <a:r>
              <a:rPr lang="en-US" altLang="ko-KR" dirty="0"/>
              <a:t> </a:t>
            </a:r>
            <a:r>
              <a:rPr lang="ko-KR" altLang="en-US" dirty="0"/>
              <a:t>클릭하여 보이는 맨 위 윈도우 설치파일 다</a:t>
            </a:r>
          </a:p>
        </p:txBody>
      </p:sp>
    </p:spTree>
    <p:extLst>
      <p:ext uri="{BB962C8B-B14F-4D97-AF65-F5344CB8AC3E}">
        <p14:creationId xmlns:p14="http://schemas.microsoft.com/office/powerpoint/2010/main" val="2158607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59664-4543-4DEE-BBC8-F1CDEBDB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0" y="2460625"/>
            <a:ext cx="3390900" cy="1325563"/>
          </a:xfrm>
        </p:spPr>
        <p:txBody>
          <a:bodyPr/>
          <a:lstStyle/>
          <a:p>
            <a:r>
              <a:rPr lang="en-US" altLang="ko-KR" dirty="0"/>
              <a:t>GITLAB </a:t>
            </a:r>
            <a:r>
              <a:rPr lang="ko-KR" altLang="en-US" dirty="0"/>
              <a:t>사용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못함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4357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67633F7-A428-425A-BF13-4DE5DE40E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288398"/>
            <a:ext cx="7366000" cy="38211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699E6F-79F2-4B80-9D8B-F2D205091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024" y="5068361"/>
            <a:ext cx="2695951" cy="362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CCE963-1B63-422D-8A8F-170B5F9F4CF1}"/>
              </a:ext>
            </a:extLst>
          </p:cNvPr>
          <p:cNvSpPr txBox="1"/>
          <p:nvPr/>
        </p:nvSpPr>
        <p:spPr>
          <a:xfrm>
            <a:off x="5335775" y="5430362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Docs</a:t>
            </a:r>
            <a:r>
              <a:rPr lang="ko-KR" altLang="en-US" dirty="0"/>
              <a:t> 삭제</a:t>
            </a:r>
          </a:p>
        </p:txBody>
      </p:sp>
    </p:spTree>
    <p:extLst>
      <p:ext uri="{BB962C8B-B14F-4D97-AF65-F5344CB8AC3E}">
        <p14:creationId xmlns:p14="http://schemas.microsoft.com/office/powerpoint/2010/main" val="23087357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41F7055-BEAB-45C5-951C-824B5D36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187709"/>
            <a:ext cx="8204200" cy="4247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9BA277-C2E0-476F-9039-B6C2F199B6CF}"/>
              </a:ext>
            </a:extLst>
          </p:cNvPr>
          <p:cNvSpPr txBox="1"/>
          <p:nvPr/>
        </p:nvSpPr>
        <p:spPr>
          <a:xfrm>
            <a:off x="1117599" y="2957763"/>
            <a:ext cx="22224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그러면 해당 페이지로 이동함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회원가입 해주면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8A96E0B-930F-4644-A97D-287A7F8C9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899" y="3429000"/>
            <a:ext cx="7725201" cy="304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81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8E81B-1AEF-4788-9675-985FF3C06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9550" y="2766218"/>
            <a:ext cx="4152900" cy="1325563"/>
          </a:xfrm>
        </p:spPr>
        <p:txBody>
          <a:bodyPr/>
          <a:lstStyle/>
          <a:p>
            <a:r>
              <a:rPr lang="en-US" altLang="ko-KR" dirty="0"/>
              <a:t>Docker</a:t>
            </a:r>
            <a:r>
              <a:rPr lang="ko-KR" altLang="en-US" dirty="0"/>
              <a:t>로 </a:t>
            </a:r>
            <a:r>
              <a:rPr lang="en-US" altLang="ko-KR" dirty="0" err="1"/>
              <a:t>gitlab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아직 안함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6521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88F517F-7D13-42AB-AB5D-ACE1A32F7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531" y="162827"/>
            <a:ext cx="5527868" cy="56800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CA54FC-CF06-424C-8C46-8F569D51718D}"/>
              </a:ext>
            </a:extLst>
          </p:cNvPr>
          <p:cNvSpPr txBox="1"/>
          <p:nvPr/>
        </p:nvSpPr>
        <p:spPr>
          <a:xfrm>
            <a:off x="6896100" y="533400"/>
            <a:ext cx="323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Gitlab</a:t>
            </a:r>
            <a:r>
              <a:rPr lang="ko-KR" altLang="en-US" dirty="0"/>
              <a:t> 검색하여</a:t>
            </a:r>
            <a:endParaRPr lang="en-US" altLang="ko-KR" dirty="0"/>
          </a:p>
          <a:p>
            <a:r>
              <a:rPr lang="en-US" altLang="ko-KR" dirty="0"/>
              <a:t>Gitlab/</a:t>
            </a:r>
            <a:r>
              <a:rPr lang="en-US" altLang="ko-KR" dirty="0" err="1"/>
              <a:t>gitlab-ce</a:t>
            </a:r>
            <a:r>
              <a:rPr lang="ko-KR" altLang="en-US" dirty="0"/>
              <a:t>를 </a:t>
            </a:r>
            <a:r>
              <a:rPr lang="en-US" altLang="ko-KR" dirty="0"/>
              <a:t>pull </a:t>
            </a:r>
            <a:r>
              <a:rPr lang="ko-KR" altLang="en-US" dirty="0" err="1"/>
              <a:t>해줌</a:t>
            </a:r>
            <a:endParaRPr lang="ko-KR" altLang="en-US" dirty="0"/>
          </a:p>
        </p:txBody>
      </p:sp>
      <p:pic>
        <p:nvPicPr>
          <p:cNvPr id="7" name="내용 개체 틀 4">
            <a:extLst>
              <a:ext uri="{FF2B5EF4-FFF2-40B4-BE49-F238E27FC236}">
                <a16:creationId xmlns:a16="http://schemas.microsoft.com/office/drawing/2014/main" id="{B19DEBE3-3EE1-4F58-BEDF-1AA16B203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72200"/>
            <a:ext cx="10515600" cy="385571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BC4B1662-6574-47AF-AB2D-7E608642F629}"/>
              </a:ext>
            </a:extLst>
          </p:cNvPr>
          <p:cNvSpPr/>
          <p:nvPr/>
        </p:nvSpPr>
        <p:spPr>
          <a:xfrm>
            <a:off x="3403600" y="5943600"/>
            <a:ext cx="330200" cy="3855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9627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EE909F-C8B9-4EEC-BBF9-E5A7AA92D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900" y="2549525"/>
            <a:ext cx="2870200" cy="1325563"/>
          </a:xfrm>
        </p:spPr>
        <p:txBody>
          <a:bodyPr/>
          <a:lstStyle/>
          <a:p>
            <a:r>
              <a:rPr lang="en-US" altLang="ko-KR" dirty="0"/>
              <a:t>Burp</a:t>
            </a:r>
            <a:r>
              <a:rPr lang="ko-KR" altLang="en-US" dirty="0"/>
              <a:t> </a:t>
            </a:r>
            <a:r>
              <a:rPr lang="en-US" altLang="ko-KR" dirty="0"/>
              <a:t>Suite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97474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2F89D17-8704-4A03-BB84-3469C1C15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158" y="536878"/>
            <a:ext cx="6230542" cy="5504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77514F-14E0-4F55-BB4D-08869BFAD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159" y="983643"/>
            <a:ext cx="5933173" cy="5689600"/>
          </a:xfrm>
          <a:prstGeom prst="rect">
            <a:avLst/>
          </a:prstGeom>
        </p:spPr>
      </p:pic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C9CEDD9A-F39E-427E-AE56-CE96E2B04B23}"/>
              </a:ext>
            </a:extLst>
          </p:cNvPr>
          <p:cNvSpPr/>
          <p:nvPr/>
        </p:nvSpPr>
        <p:spPr>
          <a:xfrm>
            <a:off x="6997700" y="2247900"/>
            <a:ext cx="749300" cy="990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0474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F5526C1-301E-49DD-8E28-8119C76C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14350"/>
            <a:ext cx="6248123" cy="4826000"/>
          </a:xfrm>
          <a:prstGeom prst="rect">
            <a:avLst/>
          </a:prstGeom>
        </p:spPr>
      </p:pic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244C55A3-F4C0-4088-99E5-680D39AFB8D4}"/>
              </a:ext>
            </a:extLst>
          </p:cNvPr>
          <p:cNvSpPr/>
          <p:nvPr/>
        </p:nvSpPr>
        <p:spPr>
          <a:xfrm>
            <a:off x="2425700" y="4540250"/>
            <a:ext cx="2946400" cy="3937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2A6FC-3207-43C9-9BC2-1E740D9A6D1B}"/>
              </a:ext>
            </a:extLst>
          </p:cNvPr>
          <p:cNvSpPr txBox="1"/>
          <p:nvPr/>
        </p:nvSpPr>
        <p:spPr>
          <a:xfrm>
            <a:off x="7442200" y="1079500"/>
            <a:ext cx="3543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Burp</a:t>
            </a:r>
            <a:r>
              <a:rPr lang="ko-KR" altLang="en-US" dirty="0"/>
              <a:t> </a:t>
            </a:r>
            <a:r>
              <a:rPr lang="en-US" altLang="ko-KR" dirty="0" err="1"/>
              <a:t>Sutie</a:t>
            </a:r>
            <a:r>
              <a:rPr lang="ko-KR" altLang="en-US" dirty="0"/>
              <a:t> </a:t>
            </a:r>
            <a:r>
              <a:rPr lang="en-US" altLang="ko-KR" dirty="0"/>
              <a:t>Community</a:t>
            </a:r>
            <a:r>
              <a:rPr lang="ko-KR" altLang="en-US" dirty="0"/>
              <a:t> </a:t>
            </a:r>
            <a:r>
              <a:rPr lang="en-US" altLang="ko-KR" dirty="0"/>
              <a:t>Edition</a:t>
            </a:r>
            <a:r>
              <a:rPr lang="ko-KR" altLang="en-US" dirty="0"/>
              <a:t>을 다운로드 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40CF54-9909-4F34-B9D1-2E97EB2F8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3615" y="2149748"/>
            <a:ext cx="6841169" cy="4193902"/>
          </a:xfrm>
          <a:prstGeom prst="rect">
            <a:avLst/>
          </a:prstGeom>
        </p:spPr>
      </p:pic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1317AFAE-56F8-47C9-9766-E2394BD0737D}"/>
              </a:ext>
            </a:extLst>
          </p:cNvPr>
          <p:cNvSpPr/>
          <p:nvPr/>
        </p:nvSpPr>
        <p:spPr>
          <a:xfrm>
            <a:off x="10020300" y="3530600"/>
            <a:ext cx="673100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40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8D37772-F722-4781-87AE-157505670B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7351" y="542925"/>
            <a:ext cx="8977297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1E6B00-093C-492D-9727-5279794638E0}"/>
              </a:ext>
            </a:extLst>
          </p:cNvPr>
          <p:cNvSpPr txBox="1"/>
          <p:nvPr/>
        </p:nvSpPr>
        <p:spPr>
          <a:xfrm>
            <a:off x="4699000" y="5486400"/>
            <a:ext cx="2349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앞으로 배울 내용들</a:t>
            </a:r>
          </a:p>
        </p:txBody>
      </p:sp>
    </p:spTree>
    <p:extLst>
      <p:ext uri="{BB962C8B-B14F-4D97-AF65-F5344CB8AC3E}">
        <p14:creationId xmlns:p14="http://schemas.microsoft.com/office/powerpoint/2010/main" val="25159316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91A6ABA-769C-4E40-A9CC-90FF260F7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033" y="354352"/>
            <a:ext cx="6617567" cy="519951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9DEF44-039F-4B06-B5AD-E83BED2314F2}"/>
              </a:ext>
            </a:extLst>
          </p:cNvPr>
          <p:cNvSpPr txBox="1"/>
          <p:nvPr/>
        </p:nvSpPr>
        <p:spPr>
          <a:xfrm>
            <a:off x="342033" y="5842000"/>
            <a:ext cx="3937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실행하면 처음에 </a:t>
            </a:r>
            <a:r>
              <a:rPr lang="ko-KR" altLang="en-US" dirty="0" err="1"/>
              <a:t>아무설정도</a:t>
            </a:r>
            <a:r>
              <a:rPr lang="ko-KR" altLang="en-US" dirty="0"/>
              <a:t> 안하고 걍 다 넘기면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7176DF5-94BE-48A5-A511-D59E406DB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172" y="354352"/>
            <a:ext cx="6423612" cy="50471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B5E191-1FF9-4210-ABCE-2BE56BF4F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010" y="1991554"/>
            <a:ext cx="6234365" cy="486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1130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8CC518D3-0D33-4E60-A8A3-B36178603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02212"/>
            <a:ext cx="6944044" cy="54222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A6B46FB-57B0-4FF8-B982-F3706C711FD3}"/>
              </a:ext>
            </a:extLst>
          </p:cNvPr>
          <p:cNvSpPr txBox="1"/>
          <p:nvPr/>
        </p:nvSpPr>
        <p:spPr>
          <a:xfrm>
            <a:off x="355600" y="2284273"/>
            <a:ext cx="3606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Proxy</a:t>
            </a:r>
            <a:r>
              <a:rPr lang="ko-KR" altLang="en-US" dirty="0"/>
              <a:t>로 이동하면 해당 화면이 나오는데 위에 보면 프록시 </a:t>
            </a:r>
            <a:r>
              <a:rPr lang="ko-KR" altLang="en-US" dirty="0" err="1"/>
              <a:t>리스너가</a:t>
            </a:r>
            <a:r>
              <a:rPr lang="ko-KR" altLang="en-US" dirty="0"/>
              <a:t> 실행되고 있지 않다고 나와있는데 이걸 활성화 </a:t>
            </a:r>
            <a:r>
              <a:rPr lang="ko-KR" altLang="en-US" dirty="0" err="1"/>
              <a:t>시켜주기</a:t>
            </a:r>
            <a:r>
              <a:rPr lang="ko-KR" altLang="en-US" dirty="0"/>
              <a:t> 위해 </a:t>
            </a:r>
            <a:r>
              <a:rPr lang="en-US" altLang="ko-KR" dirty="0"/>
              <a:t>Enable</a:t>
            </a:r>
            <a:r>
              <a:rPr lang="ko-KR" altLang="en-US" dirty="0"/>
              <a:t>을 </a:t>
            </a:r>
            <a:r>
              <a:rPr lang="ko-KR" altLang="en-US" dirty="0" err="1"/>
              <a:t>눌러줌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눌러주면 </a:t>
            </a:r>
            <a:r>
              <a:rPr lang="en-US" altLang="ko-KR" dirty="0"/>
              <a:t>Proxy Listener</a:t>
            </a:r>
            <a:r>
              <a:rPr lang="ko-KR" altLang="en-US" dirty="0"/>
              <a:t>창이 뜨고 </a:t>
            </a:r>
            <a:r>
              <a:rPr lang="en-US" altLang="ko-KR" dirty="0"/>
              <a:t>edit</a:t>
            </a:r>
            <a:r>
              <a:rPr lang="ko-KR" altLang="en-US" dirty="0"/>
              <a:t>을 </a:t>
            </a:r>
            <a:r>
              <a:rPr lang="ko-KR" altLang="en-US" dirty="0" err="1"/>
              <a:t>눌러줌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976C1D-478E-4D47-8E3B-0B00A7EC5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19" y="2179854"/>
            <a:ext cx="3982006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09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1599DF-2483-4DCA-9616-9366D86282CE}"/>
              </a:ext>
            </a:extLst>
          </p:cNvPr>
          <p:cNvSpPr txBox="1"/>
          <p:nvPr/>
        </p:nvSpPr>
        <p:spPr>
          <a:xfrm>
            <a:off x="685800" y="927100"/>
            <a:ext cx="2781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Settings</a:t>
            </a:r>
            <a:r>
              <a:rPr lang="ko-KR" altLang="en-US" dirty="0"/>
              <a:t> 창이 뜨면서 </a:t>
            </a:r>
            <a:r>
              <a:rPr lang="en-US" altLang="ko-KR" dirty="0"/>
              <a:t>edit proxy listener </a:t>
            </a:r>
            <a:r>
              <a:rPr lang="ko-KR" altLang="en-US" dirty="0"/>
              <a:t>창도 뜨며 여기서 포트번호 설정이 가능하다 </a:t>
            </a:r>
            <a:r>
              <a:rPr lang="en-US" altLang="ko-KR" dirty="0"/>
              <a:t>8082</a:t>
            </a:r>
            <a:r>
              <a:rPr lang="ko-KR" altLang="en-US" dirty="0"/>
              <a:t>로 </a:t>
            </a:r>
            <a:r>
              <a:rPr lang="ko-KR" altLang="en-US" dirty="0" err="1"/>
              <a:t>변경후</a:t>
            </a:r>
            <a:r>
              <a:rPr lang="ko-KR" altLang="en-US" dirty="0"/>
              <a:t> </a:t>
            </a:r>
            <a:r>
              <a:rPr lang="en-US" altLang="ko-KR" dirty="0"/>
              <a:t>OK </a:t>
            </a:r>
            <a:r>
              <a:rPr lang="ko-KR" altLang="en-US" dirty="0"/>
              <a:t>버튼을 </a:t>
            </a:r>
            <a:r>
              <a:rPr lang="ko-KR" altLang="en-US" dirty="0" err="1"/>
              <a:t>눌러줌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5C65E7-DB7C-45A2-92DE-23F6978CE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047" y="742575"/>
            <a:ext cx="7020905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5183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4541C7-CAD2-4B71-A071-71996CBD2D55}"/>
              </a:ext>
            </a:extLst>
          </p:cNvPr>
          <p:cNvSpPr txBox="1"/>
          <p:nvPr/>
        </p:nvSpPr>
        <p:spPr>
          <a:xfrm>
            <a:off x="469131" y="5657671"/>
            <a:ext cx="3855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Proxy</a:t>
            </a:r>
            <a:r>
              <a:rPr lang="ko-KR" altLang="en-US" dirty="0"/>
              <a:t> 세팅을 </a:t>
            </a:r>
            <a:r>
              <a:rPr lang="ko-KR" altLang="en-US" dirty="0" err="1"/>
              <a:t>해줘야함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기본은 </a:t>
            </a:r>
            <a:r>
              <a:rPr lang="en-US" altLang="ko-KR" dirty="0"/>
              <a:t>8080</a:t>
            </a:r>
            <a:r>
              <a:rPr lang="ko-KR" altLang="en-US" dirty="0"/>
              <a:t>으로 되어있기 때문에</a:t>
            </a:r>
            <a:endParaRPr lang="en-US" altLang="ko-KR" dirty="0"/>
          </a:p>
          <a:p>
            <a:r>
              <a:rPr lang="en-US" altLang="ko-KR" dirty="0"/>
              <a:t>8082</a:t>
            </a:r>
            <a:r>
              <a:rPr lang="ko-KR" altLang="en-US" dirty="0"/>
              <a:t>나 사용하지 않는 포트로 </a:t>
            </a:r>
            <a:r>
              <a:rPr lang="ko-KR" altLang="en-US" dirty="0" err="1"/>
              <a:t>변경해야함</a:t>
            </a:r>
            <a:r>
              <a:rPr lang="en-US" altLang="ko-KR" dirty="0"/>
              <a:t>. </a:t>
            </a:r>
            <a:r>
              <a:rPr lang="ko-KR" altLang="en-US" dirty="0"/>
              <a:t>변경하고 그냥 </a:t>
            </a:r>
            <a:r>
              <a:rPr lang="ko-KR" altLang="en-US" dirty="0" err="1"/>
              <a:t>닫으면됨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ECEC3E-E079-49AA-8192-A88F5B1F6181}"/>
              </a:ext>
            </a:extLst>
          </p:cNvPr>
          <p:cNvSpPr txBox="1"/>
          <p:nvPr/>
        </p:nvSpPr>
        <p:spPr>
          <a:xfrm>
            <a:off x="5334000" y="6464300"/>
            <a:ext cx="638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다시 </a:t>
            </a:r>
            <a:r>
              <a:rPr lang="en-US" altLang="ko-KR" dirty="0"/>
              <a:t>Proxy </a:t>
            </a:r>
            <a:r>
              <a:rPr lang="ko-KR" altLang="en-US" dirty="0"/>
              <a:t>화면으로 돌아와 </a:t>
            </a:r>
            <a:r>
              <a:rPr lang="en-US" altLang="ko-KR" dirty="0"/>
              <a:t>Intercept is on</a:t>
            </a:r>
            <a:r>
              <a:rPr lang="ko-KR" altLang="en-US" dirty="0"/>
              <a:t>으로 변경</a:t>
            </a:r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E520B249-5DC5-472E-BA38-1E6C116AF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131" y="846077"/>
            <a:ext cx="6440911" cy="4351338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69A9266-A6B9-4E38-A02C-28A7CF3ED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596" y="4433766"/>
            <a:ext cx="6611273" cy="1724266"/>
          </a:xfrm>
          <a:prstGeom prst="rect">
            <a:avLst/>
          </a:prstGeom>
        </p:spPr>
      </p:pic>
      <p:sp>
        <p:nvSpPr>
          <p:cNvPr id="15" name="화살표: 위쪽 14">
            <a:extLst>
              <a:ext uri="{FF2B5EF4-FFF2-40B4-BE49-F238E27FC236}">
                <a16:creationId xmlns:a16="http://schemas.microsoft.com/office/drawing/2014/main" id="{0F2024F4-AE42-4F66-83A8-6147E203629A}"/>
              </a:ext>
            </a:extLst>
          </p:cNvPr>
          <p:cNvSpPr/>
          <p:nvPr/>
        </p:nvSpPr>
        <p:spPr>
          <a:xfrm>
            <a:off x="952500" y="5295899"/>
            <a:ext cx="355600" cy="3617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위쪽 15">
            <a:extLst>
              <a:ext uri="{FF2B5EF4-FFF2-40B4-BE49-F238E27FC236}">
                <a16:creationId xmlns:a16="http://schemas.microsoft.com/office/drawing/2014/main" id="{C32C64D7-B2AD-4D0F-AA09-8AF6BE48020F}"/>
              </a:ext>
            </a:extLst>
          </p:cNvPr>
          <p:cNvSpPr/>
          <p:nvPr/>
        </p:nvSpPr>
        <p:spPr>
          <a:xfrm>
            <a:off x="8026400" y="6273800"/>
            <a:ext cx="304800" cy="190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23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D844957-8D3D-435B-B1B5-96B5D917A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07" y="388633"/>
            <a:ext cx="4191585" cy="43535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C8728B-5D81-40F1-BE40-C59EA26B8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092" y="1416050"/>
            <a:ext cx="6261101" cy="4857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4F64E8-6AB0-4A5F-90E7-2F7BCB7BA14E}"/>
              </a:ext>
            </a:extLst>
          </p:cNvPr>
          <p:cNvSpPr txBox="1"/>
          <p:nvPr/>
        </p:nvSpPr>
        <p:spPr>
          <a:xfrm>
            <a:off x="596900" y="5130800"/>
            <a:ext cx="391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Brower</a:t>
            </a:r>
            <a:r>
              <a:rPr lang="ko-KR" altLang="en-US" dirty="0"/>
              <a:t> 클릭하면</a:t>
            </a:r>
            <a:endParaRPr lang="en-US" altLang="ko-KR" dirty="0"/>
          </a:p>
          <a:p>
            <a:r>
              <a:rPr lang="en-US" altLang="ko-KR" dirty="0" err="1"/>
              <a:t>BurpSuite</a:t>
            </a:r>
            <a:r>
              <a:rPr lang="en-US" altLang="ko-KR" dirty="0"/>
              <a:t> </a:t>
            </a:r>
            <a:r>
              <a:rPr lang="ko-KR" altLang="en-US" dirty="0"/>
              <a:t>사이트가 나온다</a:t>
            </a:r>
            <a:endParaRPr lang="en-US" altLang="ko-KR" dirty="0"/>
          </a:p>
          <a:p>
            <a:r>
              <a:rPr lang="ko-KR" altLang="en-US" dirty="0"/>
              <a:t>여기서 </a:t>
            </a:r>
            <a:r>
              <a:rPr lang="ko-KR" altLang="en-US" dirty="0" err="1"/>
              <a:t>링크쳐서</a:t>
            </a:r>
            <a:r>
              <a:rPr lang="ko-KR" altLang="en-US" dirty="0"/>
              <a:t> 들어가면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739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5AC5E00-0FF4-4897-A562-970291FA9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52" y="813990"/>
            <a:ext cx="5698048" cy="52300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2E82A2-257B-42DD-82A8-BD7E908A0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598" y="692184"/>
            <a:ext cx="4385849" cy="5473632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D28F4A1-83A3-4B65-8FBD-92B9FAB93596}"/>
              </a:ext>
            </a:extLst>
          </p:cNvPr>
          <p:cNvSpPr/>
          <p:nvPr/>
        </p:nvSpPr>
        <p:spPr>
          <a:xfrm>
            <a:off x="6286500" y="3302000"/>
            <a:ext cx="647700" cy="508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1CCF5-D44C-4C86-AB41-3C6ACFD68693}"/>
              </a:ext>
            </a:extLst>
          </p:cNvPr>
          <p:cNvSpPr txBox="1"/>
          <p:nvPr/>
        </p:nvSpPr>
        <p:spPr>
          <a:xfrm>
            <a:off x="814926" y="45853"/>
            <a:ext cx="486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그럼 이런 내용이 뜨는데 다음 내용으로 가기 </a:t>
            </a:r>
            <a:r>
              <a:rPr lang="ko-KR" altLang="en-US"/>
              <a:t>위해선 </a:t>
            </a:r>
            <a:r>
              <a:rPr lang="en-US" altLang="ko-KR" dirty="0"/>
              <a:t>Forward</a:t>
            </a:r>
            <a:r>
              <a:rPr lang="ko-KR" altLang="en-US" dirty="0"/>
              <a:t>를 </a:t>
            </a:r>
            <a:r>
              <a:rPr lang="ko-KR" altLang="en-US" dirty="0" err="1"/>
              <a:t>클릭해야함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904D1A-29F1-4493-8B0E-D1016B620EB6}"/>
              </a:ext>
            </a:extLst>
          </p:cNvPr>
          <p:cNvSpPr txBox="1"/>
          <p:nvPr/>
        </p:nvSpPr>
        <p:spPr>
          <a:xfrm>
            <a:off x="814926" y="6165816"/>
            <a:ext cx="5065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이때 </a:t>
            </a:r>
            <a:r>
              <a:rPr lang="en-US" altLang="ko-KR" dirty="0"/>
              <a:t>docker</a:t>
            </a:r>
            <a:r>
              <a:rPr lang="ko-KR" altLang="en-US" dirty="0"/>
              <a:t>나 </a:t>
            </a:r>
            <a:r>
              <a:rPr lang="en-US" altLang="ko-KR" dirty="0"/>
              <a:t>jar</a:t>
            </a:r>
            <a:r>
              <a:rPr lang="ko-KR" altLang="en-US" dirty="0"/>
              <a:t>로 </a:t>
            </a:r>
            <a:r>
              <a:rPr lang="en-US" altLang="ko-KR" dirty="0" err="1"/>
              <a:t>webgoat</a:t>
            </a:r>
            <a:r>
              <a:rPr lang="ko-KR" altLang="en-US" dirty="0"/>
              <a:t>가 </a:t>
            </a:r>
            <a:r>
              <a:rPr lang="ko-KR" altLang="en-US" dirty="0" err="1"/>
              <a:t>실행되어있어야됨</a:t>
            </a:r>
            <a:r>
              <a:rPr lang="en-US" altLang="ko-KR" dirty="0"/>
              <a:t>. </a:t>
            </a:r>
            <a:r>
              <a:rPr lang="ko-KR" altLang="en-US" dirty="0"/>
              <a:t>그래야 저 링크로 접속이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0119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04994-9396-4745-A87C-1E2B5603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Proxy</a:t>
            </a:r>
            <a:r>
              <a:rPr lang="ko-KR" altLang="en-US" dirty="0"/>
              <a:t> 사용 이유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9B6684-1310-4AC7-9AD8-AEE94660519E}"/>
              </a:ext>
            </a:extLst>
          </p:cNvPr>
          <p:cNvSpPr txBox="1"/>
          <p:nvPr/>
        </p:nvSpPr>
        <p:spPr>
          <a:xfrm>
            <a:off x="736600" y="1690688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트래픽 가로채기와 분석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프록시는 클라이언트</a:t>
            </a:r>
            <a:r>
              <a:rPr lang="en-US" altLang="ko-KR"/>
              <a:t>(</a:t>
            </a:r>
            <a:r>
              <a:rPr lang="ko-KR" altLang="en-US"/>
              <a:t>내 브라우저</a:t>
            </a:r>
            <a:r>
              <a:rPr lang="en-US" altLang="ko-KR"/>
              <a:t>)</a:t>
            </a:r>
            <a:r>
              <a:rPr lang="ko-KR" altLang="en-US"/>
              <a:t>와 서버 사이에 중간 역할을 해서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주고받는 </a:t>
            </a:r>
            <a:r>
              <a:rPr lang="en-US" altLang="ko-KR"/>
              <a:t>HTTP/HTTPS </a:t>
            </a:r>
            <a:r>
              <a:rPr lang="ko-KR" altLang="en-US"/>
              <a:t>요청과 응답을 </a:t>
            </a:r>
            <a:r>
              <a:rPr lang="ko-KR" altLang="en-US" b="1"/>
              <a:t>가로채서 볼 수 있게 해줍니다</a:t>
            </a:r>
            <a:r>
              <a:rPr lang="en-US" altLang="ko-KR" b="1"/>
              <a:t>.</a:t>
            </a:r>
            <a:endParaRPr lang="ko-KR" altLang="en-US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이를 통해 데이터가 어떻게 오가는지 분석</a:t>
            </a:r>
            <a:r>
              <a:rPr lang="en-US" altLang="ko-KR"/>
              <a:t>, </a:t>
            </a:r>
            <a:r>
              <a:rPr lang="ko-KR" altLang="en-US"/>
              <a:t>문제점 찾기</a:t>
            </a:r>
            <a:r>
              <a:rPr lang="en-US" altLang="ko-KR"/>
              <a:t>, </a:t>
            </a:r>
            <a:r>
              <a:rPr lang="ko-KR" altLang="en-US"/>
              <a:t>보안 취약점 점검 등이 가능해요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9AE07F-54D5-4A51-A826-088943FF6C56}"/>
              </a:ext>
            </a:extLst>
          </p:cNvPr>
          <p:cNvSpPr txBox="1"/>
          <p:nvPr/>
        </p:nvSpPr>
        <p:spPr>
          <a:xfrm>
            <a:off x="736600" y="403191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2. </a:t>
            </a:r>
            <a:r>
              <a:rPr lang="ko-KR" altLang="en-US" b="1"/>
              <a:t>보안 테스트 및 공격 시뮬레이션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해커들이 악용하는 공격 기법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SQL </a:t>
            </a:r>
            <a:r>
              <a:rPr lang="ko-KR" altLang="en-US"/>
              <a:t>인젝션</a:t>
            </a:r>
            <a:r>
              <a:rPr lang="en-US" altLang="ko-KR"/>
              <a:t>, XSS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을 직접 시험해 보고 싶을 때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Burp Suite </a:t>
            </a:r>
            <a:r>
              <a:rPr lang="ko-KR" altLang="en-US"/>
              <a:t>같은 프록시 도구를 사용해 요청을 수정하거나 재전송해서 테스트할 수 있습니다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/>
              <a:t>WebGoat </a:t>
            </a:r>
            <a:r>
              <a:rPr lang="ko-KR" altLang="en-US"/>
              <a:t>같은 교육용 웹사이트도 이런 테스트 연습을 위해 프록시를 통해 트래픽을 조작하도록 만듭니다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6ED2DB-C11B-4F63-B628-DA1E078C5A1C}"/>
              </a:ext>
            </a:extLst>
          </p:cNvPr>
          <p:cNvSpPr txBox="1"/>
          <p:nvPr/>
        </p:nvSpPr>
        <p:spPr>
          <a:xfrm>
            <a:off x="6832600" y="182918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3. </a:t>
            </a:r>
            <a:r>
              <a:rPr lang="ko-KR" altLang="en-US" b="1"/>
              <a:t>요청 수정과 재전송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프록시를 통해 보내는 요청을 실시간으로 바꾸거나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이미 보낸 요청을 다시 서버로 재전송해서 결과를 비교할 수 있습니다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/>
              <a:t>예를 들어</a:t>
            </a:r>
            <a:r>
              <a:rPr lang="en-US" altLang="ko-KR"/>
              <a:t>, </a:t>
            </a:r>
            <a:r>
              <a:rPr lang="ko-KR" altLang="en-US"/>
              <a:t>로그인 폼 데이터에 악의적인 코드를 넣어 취약점을 찾을 수 있죠</a:t>
            </a:r>
            <a:r>
              <a:rPr lang="en-US" altLang="ko-KR"/>
              <a:t>.</a:t>
            </a:r>
            <a:endParaRPr lang="en-US" altLang="ko-K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7C8FA0-6B10-4A51-9C50-185599D91FA5}"/>
              </a:ext>
            </a:extLst>
          </p:cNvPr>
          <p:cNvSpPr txBox="1"/>
          <p:nvPr/>
        </p:nvSpPr>
        <p:spPr>
          <a:xfrm>
            <a:off x="6832600" y="4137857"/>
            <a:ext cx="6489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로깅 및 모니터링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네트워크 트래픽을 기록해서 감사</a:t>
            </a:r>
            <a:r>
              <a:rPr lang="en-US" altLang="ko-KR" dirty="0"/>
              <a:t>, </a:t>
            </a:r>
            <a:r>
              <a:rPr lang="ko-KR" altLang="en-US" dirty="0"/>
              <a:t>문제 해결</a:t>
            </a:r>
            <a:r>
              <a:rPr lang="en-US" altLang="ko-KR" dirty="0"/>
              <a:t>, </a:t>
            </a:r>
            <a:r>
              <a:rPr lang="ko-KR" altLang="en-US" dirty="0"/>
              <a:t>성능 모니터링 등에 활용 가능</a:t>
            </a:r>
          </a:p>
        </p:txBody>
      </p:sp>
    </p:spTree>
    <p:extLst>
      <p:ext uri="{BB962C8B-B14F-4D97-AF65-F5344CB8AC3E}">
        <p14:creationId xmlns:p14="http://schemas.microsoft.com/office/powerpoint/2010/main" val="151663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DA8A6D8-6845-46A2-A81F-D2D19883A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0" y="929838"/>
            <a:ext cx="8877300" cy="4612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4D0EBB-4D59-4927-86C8-A0628E902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62" y="541267"/>
            <a:ext cx="1438476" cy="1000265"/>
          </a:xfrm>
          <a:prstGeom prst="rect">
            <a:avLst/>
          </a:prstGeo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090B97D-D083-47A0-82B0-9D145907BA2E}"/>
              </a:ext>
            </a:extLst>
          </p:cNvPr>
          <p:cNvSpPr/>
          <p:nvPr/>
        </p:nvSpPr>
        <p:spPr>
          <a:xfrm>
            <a:off x="4686300" y="4394200"/>
            <a:ext cx="812800" cy="279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2DD949-BDAA-4065-A1FA-7CDAEAF23C53}"/>
              </a:ext>
            </a:extLst>
          </p:cNvPr>
          <p:cNvSpPr txBox="1"/>
          <p:nvPr/>
        </p:nvSpPr>
        <p:spPr>
          <a:xfrm>
            <a:off x="2893912" y="3644900"/>
            <a:ext cx="14384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webgoat-2025.3.jar(1</a:t>
            </a:r>
            <a:r>
              <a:rPr lang="ko-KR" altLang="en-US" dirty="0"/>
              <a:t>번째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Source code.zip(2</a:t>
            </a:r>
            <a:r>
              <a:rPr lang="ko-KR" altLang="en-US" dirty="0"/>
              <a:t>번째</a:t>
            </a:r>
            <a:r>
              <a:rPr lang="en-US" altLang="ko-KR" dirty="0"/>
              <a:t>)</a:t>
            </a:r>
            <a:r>
              <a:rPr lang="ko-KR" altLang="en-US" dirty="0"/>
              <a:t>을 다운받는다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D0E2BF-9B62-4470-8800-F9D9C50A1156}"/>
              </a:ext>
            </a:extLst>
          </p:cNvPr>
          <p:cNvSpPr txBox="1"/>
          <p:nvPr/>
        </p:nvSpPr>
        <p:spPr>
          <a:xfrm>
            <a:off x="372962" y="2514600"/>
            <a:ext cx="1813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페이지로 들어가서 오른쪽에 </a:t>
            </a:r>
            <a:r>
              <a:rPr lang="en-US" altLang="ko-KR" dirty="0"/>
              <a:t>standalone jars </a:t>
            </a:r>
            <a:r>
              <a:rPr lang="ko-KR" altLang="en-US" dirty="0"/>
              <a:t>클릭</a:t>
            </a:r>
          </a:p>
        </p:txBody>
      </p:sp>
    </p:spTree>
    <p:extLst>
      <p:ext uri="{BB962C8B-B14F-4D97-AF65-F5344CB8AC3E}">
        <p14:creationId xmlns:p14="http://schemas.microsoft.com/office/powerpoint/2010/main" val="109147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F73FD-AE6B-4736-B639-841DA38A9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562225"/>
            <a:ext cx="5257800" cy="1325563"/>
          </a:xfrm>
        </p:spPr>
        <p:txBody>
          <a:bodyPr/>
          <a:lstStyle/>
          <a:p>
            <a:r>
              <a:rPr lang="en-US" altLang="ko-KR" dirty="0"/>
              <a:t>WebGoat-2025.3.zip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3868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DD48D8F-FF89-44A4-AF05-4F00AAA36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382" y="1526644"/>
            <a:ext cx="9028834" cy="50428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FB00DD-EE53-40C9-AADF-F2644A407E45}"/>
              </a:ext>
            </a:extLst>
          </p:cNvPr>
          <p:cNvSpPr txBox="1"/>
          <p:nvPr/>
        </p:nvSpPr>
        <p:spPr>
          <a:xfrm>
            <a:off x="7366000" y="191632"/>
            <a:ext cx="4178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WebGoat-2025.3.zip </a:t>
            </a:r>
            <a:r>
              <a:rPr lang="ko-KR" altLang="en-US" dirty="0"/>
              <a:t>압축을 풀고 압축 푼 폴더안에 </a:t>
            </a:r>
            <a:r>
              <a:rPr lang="en-US" altLang="ko-KR" dirty="0"/>
              <a:t>.</a:t>
            </a:r>
            <a:r>
              <a:rPr lang="en-US" altLang="ko-KR" dirty="0" err="1"/>
              <a:t>github</a:t>
            </a:r>
            <a:r>
              <a:rPr lang="ko-KR" altLang="en-US" dirty="0"/>
              <a:t>폴더를 삭제 후 </a:t>
            </a:r>
            <a:r>
              <a:rPr lang="en-US" altLang="ko-KR" dirty="0"/>
              <a:t>sts4</a:t>
            </a:r>
            <a:r>
              <a:rPr lang="ko-KR" altLang="en-US" dirty="0"/>
              <a:t>에서 디폴트 디렉터리인 </a:t>
            </a:r>
            <a:r>
              <a:rPr lang="en-US" altLang="ko-KR" dirty="0"/>
              <a:t>D:work:sts4-workspace</a:t>
            </a:r>
            <a:r>
              <a:rPr lang="ko-KR" altLang="en-US" dirty="0"/>
              <a:t>에 </a:t>
            </a:r>
            <a:r>
              <a:rPr lang="en-US" altLang="ko-KR" dirty="0"/>
              <a:t>WebGoat-2025.3</a:t>
            </a:r>
            <a:r>
              <a:rPr lang="ko-KR" altLang="en-US" dirty="0"/>
              <a:t>을 옮긴다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C84F7A5-22C4-443D-8A4D-1429A4B82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9623" y="685800"/>
            <a:ext cx="3160004" cy="35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90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A2C9B5-5578-49FC-99E7-5E9F6455C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524" y="456828"/>
            <a:ext cx="3238952" cy="53347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7C625D3-4DCE-49E8-A3CD-B7BF3D451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786" y="1485543"/>
            <a:ext cx="4858428" cy="5106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23B582-F239-4F87-95DC-EE8BB1009953}"/>
              </a:ext>
            </a:extLst>
          </p:cNvPr>
          <p:cNvSpPr txBox="1"/>
          <p:nvPr/>
        </p:nvSpPr>
        <p:spPr>
          <a:xfrm>
            <a:off x="749300" y="2730500"/>
            <a:ext cx="2844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 다음 </a:t>
            </a:r>
            <a:r>
              <a:rPr lang="en-US" altLang="ko-KR" dirty="0"/>
              <a:t>webgoat-2025.3 </a:t>
            </a:r>
            <a:r>
              <a:rPr lang="ko-KR" altLang="en-US" dirty="0"/>
              <a:t>폴더를 </a:t>
            </a:r>
            <a:r>
              <a:rPr lang="en-US" altLang="ko-KR" dirty="0"/>
              <a:t>import </a:t>
            </a:r>
            <a:r>
              <a:rPr lang="ko-KR" altLang="en-US" dirty="0" err="1"/>
              <a:t>해줌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Exisiting</a:t>
            </a:r>
            <a:r>
              <a:rPr lang="en-US" altLang="ko-KR" dirty="0"/>
              <a:t> Maven Projects</a:t>
            </a:r>
            <a:r>
              <a:rPr lang="ko-KR" altLang="en-US" dirty="0"/>
              <a:t>로 </a:t>
            </a:r>
            <a:r>
              <a:rPr lang="ko-KR" altLang="en-US" dirty="0" err="1"/>
              <a:t>해줘야함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926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2ED4CDA-BB7C-4A55-9815-2D9BFA82A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143" y="480601"/>
            <a:ext cx="6011114" cy="5896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6C7A03-D222-4D1E-965F-3457F4481937}"/>
              </a:ext>
            </a:extLst>
          </p:cNvPr>
          <p:cNvSpPr txBox="1"/>
          <p:nvPr/>
        </p:nvSpPr>
        <p:spPr>
          <a:xfrm>
            <a:off x="685800" y="1981200"/>
            <a:ext cx="410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Root Directory : WebGoat-2025.3 </a:t>
            </a:r>
            <a:r>
              <a:rPr lang="ko-KR" altLang="en-US" dirty="0"/>
              <a:t>선택</a:t>
            </a:r>
            <a:endParaRPr lang="en-US" altLang="ko-KR" dirty="0"/>
          </a:p>
          <a:p>
            <a:r>
              <a:rPr lang="en-US" altLang="ko-KR" dirty="0" err="1"/>
              <a:t>Finishi</a:t>
            </a:r>
            <a:r>
              <a:rPr lang="en-US" altLang="ko-KR" dirty="0"/>
              <a:t>(</a:t>
            </a:r>
            <a:r>
              <a:rPr lang="ko-KR" altLang="en-US" dirty="0" err="1"/>
              <a:t>잠겨있는</a:t>
            </a:r>
            <a:r>
              <a:rPr lang="ko-KR" altLang="en-US" dirty="0"/>
              <a:t> 이유는 이미 했기 때문임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13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998</Words>
  <Application>Microsoft Office PowerPoint</Application>
  <PresentationFormat>와이드스크린</PresentationFormat>
  <Paragraphs>116</Paragraphs>
  <Slides>46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0" baseType="lpstr">
      <vt:lpstr>Helvetica Neue</vt:lpstr>
      <vt:lpstr>맑은 고딕</vt:lpstr>
      <vt:lpstr>Arial</vt:lpstr>
      <vt:lpstr>Office 테마</vt:lpstr>
      <vt:lpstr>시큐어 코딩  WEBGOAT</vt:lpstr>
      <vt:lpstr>PowerPoint 프레젠테이션</vt:lpstr>
      <vt:lpstr>PowerPoint 프레젠테이션</vt:lpstr>
      <vt:lpstr>PowerPoint 프레젠테이션</vt:lpstr>
      <vt:lpstr>PowerPoint 프레젠테이션</vt:lpstr>
      <vt:lpstr>WebGoat-2025.3.zip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webgoat-2025.3.jar</vt:lpstr>
      <vt:lpstr>PowerPoint 프레젠테이션</vt:lpstr>
      <vt:lpstr>PowerPoint 프레젠테이션</vt:lpstr>
      <vt:lpstr>PowerPoint 프레젠테이션</vt:lpstr>
      <vt:lpstr>PowerPoint 프레젠테이션</vt:lpstr>
      <vt:lpstr>자바 23버전 다운로드</vt:lpstr>
      <vt:lpstr>PowerPoint 프레젠테이션</vt:lpstr>
      <vt:lpstr>PowerPoint 프레젠테이션</vt:lpstr>
      <vt:lpstr>PowerPoint 프레젠테이션</vt:lpstr>
      <vt:lpstr>PowerPoint 프레젠테이션</vt:lpstr>
      <vt:lpstr>Docker로 WebGoat (위 방법이 안될 경우)</vt:lpstr>
      <vt:lpstr>PowerPoint 프레젠테이션</vt:lpstr>
      <vt:lpstr>PowerPoint 프레젠테이션</vt:lpstr>
      <vt:lpstr>PowerPoint 프레젠테이션</vt:lpstr>
      <vt:lpstr>OWASP ZAP 다운로드 및 사용 (못함 : 다운로드 권한 X)</vt:lpstr>
      <vt:lpstr>PowerPoint 프레젠테이션</vt:lpstr>
      <vt:lpstr>GITLAB 사용 (못함)</vt:lpstr>
      <vt:lpstr>PowerPoint 프레젠테이션</vt:lpstr>
      <vt:lpstr>PowerPoint 프레젠테이션</vt:lpstr>
      <vt:lpstr>Docker로 gitlab (아직 안함)</vt:lpstr>
      <vt:lpstr>PowerPoint 프레젠테이션</vt:lpstr>
      <vt:lpstr>Burp Suite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Proxy 사용 이유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시큐어 코딩</dc:title>
  <dc:creator>seoil</dc:creator>
  <cp:lastModifiedBy>seoil</cp:lastModifiedBy>
  <cp:revision>31</cp:revision>
  <dcterms:created xsi:type="dcterms:W3CDTF">2025-08-12T00:39:37Z</dcterms:created>
  <dcterms:modified xsi:type="dcterms:W3CDTF">2025-08-12T07:54:52Z</dcterms:modified>
</cp:coreProperties>
</file>