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1595" r:id="rId2"/>
    <p:sldId id="1606" r:id="rId3"/>
    <p:sldId id="1607" r:id="rId4"/>
    <p:sldId id="1608" r:id="rId5"/>
    <p:sldId id="1609" r:id="rId6"/>
    <p:sldId id="1610" r:id="rId7"/>
    <p:sldId id="1611" r:id="rId8"/>
    <p:sldId id="1612" r:id="rId9"/>
    <p:sldId id="1613" r:id="rId10"/>
    <p:sldId id="1614" r:id="rId11"/>
    <p:sldId id="1615" r:id="rId12"/>
    <p:sldId id="1616" r:id="rId13"/>
    <p:sldId id="1617" r:id="rId14"/>
    <p:sldId id="1618" r:id="rId15"/>
    <p:sldId id="1619" r:id="rId16"/>
    <p:sldId id="1620" r:id="rId17"/>
    <p:sldId id="1621" r:id="rId18"/>
    <p:sldId id="1605" r:id="rId19"/>
    <p:sldId id="1597" r:id="rId20"/>
    <p:sldId id="1598" r:id="rId21"/>
    <p:sldId id="1599" r:id="rId22"/>
    <p:sldId id="1600" r:id="rId23"/>
    <p:sldId id="1601" r:id="rId24"/>
    <p:sldId id="1602" r:id="rId25"/>
    <p:sldId id="1603" r:id="rId26"/>
    <p:sldId id="1604" r:id="rId27"/>
  </p:sldIdLst>
  <p:sldSz cx="9144000" cy="5143500" type="screen16x9"/>
  <p:notesSz cx="6797675" cy="9926638"/>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6699"/>
    <a:srgbClr val="003366"/>
    <a:srgbClr val="3366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9248" autoAdjust="0"/>
    <p:restoredTop sz="94049" autoAdjust="0"/>
  </p:normalViewPr>
  <p:slideViewPr>
    <p:cSldViewPr snapToGrid="0">
      <p:cViewPr varScale="1">
        <p:scale>
          <a:sx n="115" d="100"/>
          <a:sy n="115" d="100"/>
        </p:scale>
        <p:origin x="474" y="90"/>
      </p:cViewPr>
      <p:guideLst/>
    </p:cSldViewPr>
  </p:slideViewPr>
  <p:notesTextViewPr>
    <p:cViewPr>
      <p:scale>
        <a:sx n="3" d="2"/>
        <a:sy n="3" d="2"/>
      </p:scale>
      <p:origin x="0" y="0"/>
    </p:cViewPr>
  </p:notesTextViewPr>
  <p:notesViewPr>
    <p:cSldViewPr snapToGrid="0">
      <p:cViewPr varScale="1">
        <p:scale>
          <a:sx n="98" d="100"/>
          <a:sy n="98" d="100"/>
        </p:scale>
        <p:origin x="351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5F390C57-591E-433A-94ED-E214F47D0DE1}" type="datetimeFigureOut">
              <a:rPr lang="en-US" smtClean="0"/>
              <a:t>5/9/2019</a:t>
            </a:fld>
            <a:endParaRPr lang="en-US"/>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7DC67819-1F53-4D2F-9C1D-7DB1D968CF0C}" type="slidenum">
              <a:rPr lang="en-US" smtClean="0"/>
              <a:t>‹#›</a:t>
            </a:fld>
            <a:endParaRPr lang="en-US"/>
          </a:p>
        </p:txBody>
      </p:sp>
    </p:spTree>
    <p:extLst>
      <p:ext uri="{BB962C8B-B14F-4D97-AF65-F5344CB8AC3E}">
        <p14:creationId xmlns:p14="http://schemas.microsoft.com/office/powerpoint/2010/main" val="2395829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D6EE472-0E86-4017-831F-5523AFE6B7DD}" type="datetimeFigureOut">
              <a:rPr lang="en-US" smtClean="0"/>
              <a:t>5/9/2019</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34E9901-20C5-4C09-9346-6397207F6C70}" type="slidenum">
              <a:rPr lang="en-US" smtClean="0"/>
              <a:t>‹#›</a:t>
            </a:fld>
            <a:endParaRPr lang="en-US"/>
          </a:p>
        </p:txBody>
      </p:sp>
    </p:spTree>
    <p:extLst>
      <p:ext uri="{BB962C8B-B14F-4D97-AF65-F5344CB8AC3E}">
        <p14:creationId xmlns:p14="http://schemas.microsoft.com/office/powerpoint/2010/main" val="3156920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p:cNvSpPr/>
          <p:nvPr userDrawn="1"/>
        </p:nvSpPr>
        <p:spPr>
          <a:xfrm>
            <a:off x="1" y="-6349"/>
            <a:ext cx="9144000" cy="501649"/>
          </a:xfrm>
          <a:prstGeom prst="rect">
            <a:avLst/>
          </a:prstGeom>
          <a:solidFill>
            <a:schemeClr val="bg1">
              <a:lumMod val="95000"/>
            </a:schemeClr>
          </a:solidFill>
          <a:ln>
            <a:solidFill>
              <a:schemeClr val="bg1">
                <a:lumMod val="9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050"/>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5E76BB3F-EC35-4905-A5EC-4D78F0DCE77F}" type="slidenum">
              <a:rPr lang="en-US" smtClean="0"/>
              <a:pPr/>
              <a:t>‹#›</a:t>
            </a:fld>
            <a:endParaRPr lang="en-US"/>
          </a:p>
        </p:txBody>
      </p:sp>
      <p:sp>
        <p:nvSpPr>
          <p:cNvPr id="5" name="Title 1"/>
          <p:cNvSpPr>
            <a:spLocks noGrp="1"/>
          </p:cNvSpPr>
          <p:nvPr>
            <p:ph type="title"/>
          </p:nvPr>
        </p:nvSpPr>
        <p:spPr>
          <a:xfrm>
            <a:off x="630238" y="1199755"/>
            <a:ext cx="7886700" cy="2064146"/>
          </a:xfrm>
        </p:spPr>
        <p:txBody>
          <a:bodyPr anchor="b">
            <a:normAutofit/>
          </a:bodyPr>
          <a:lstStyle>
            <a:lvl1pPr>
              <a:defRPr sz="3200">
                <a:solidFill>
                  <a:srgbClr val="006699"/>
                </a:solidFill>
              </a:defRPr>
            </a:lvl1pPr>
          </a:lstStyle>
          <a:p>
            <a:r>
              <a:rPr lang="en-US" dirty="0"/>
              <a:t>Click to edit Master title style</a:t>
            </a:r>
          </a:p>
        </p:txBody>
      </p:sp>
      <p:sp>
        <p:nvSpPr>
          <p:cNvPr id="7" name="Text Placeholder 2"/>
          <p:cNvSpPr>
            <a:spLocks noGrp="1"/>
          </p:cNvSpPr>
          <p:nvPr>
            <p:ph type="body" idx="1"/>
          </p:nvPr>
        </p:nvSpPr>
        <p:spPr>
          <a:xfrm>
            <a:off x="623888" y="3442098"/>
            <a:ext cx="7886700" cy="1125140"/>
          </a:xfrm>
          <a:noFill/>
        </p:spPr>
        <p:txBody>
          <a:bodyPr>
            <a:normAutofit/>
          </a:bodyPr>
          <a:lstStyle>
            <a:lvl1pPr marL="0" indent="0">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pic>
        <p:nvPicPr>
          <p:cNvPr id="9" name="Picture 2" descr="http://cautheatre.com/wordpress/wp-content/uploads/2013/10/CAULOGO-700x200.png">
            <a:extLst>
              <a:ext uri="{FF2B5EF4-FFF2-40B4-BE49-F238E27FC236}">
                <a16:creationId xmlns:a16="http://schemas.microsoft.com/office/drawing/2014/main" id="{A223293F-6922-44D4-A08A-DD42FDA1AB2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80299" y="25400"/>
            <a:ext cx="1670051" cy="477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42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8999"/>
            <a:ext cx="8005425" cy="389356"/>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E76BB3F-EC35-4905-A5EC-4D78F0DCE77F}" type="slidenum">
              <a:rPr lang="en-US" smtClean="0"/>
              <a:t>‹#›</a:t>
            </a:fld>
            <a:endParaRPr lang="en-US"/>
          </a:p>
        </p:txBody>
      </p:sp>
    </p:spTree>
    <p:extLst>
      <p:ext uri="{BB962C8B-B14F-4D97-AF65-F5344CB8AC3E}">
        <p14:creationId xmlns:p14="http://schemas.microsoft.com/office/powerpoint/2010/main" val="3510855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4802076"/>
            <a:ext cx="9144000" cy="341424"/>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050" dirty="0"/>
          </a:p>
        </p:txBody>
      </p:sp>
      <p:sp>
        <p:nvSpPr>
          <p:cNvPr id="2" name="Title Placeholder 1"/>
          <p:cNvSpPr>
            <a:spLocks noGrp="1"/>
          </p:cNvSpPr>
          <p:nvPr>
            <p:ph type="title"/>
          </p:nvPr>
        </p:nvSpPr>
        <p:spPr>
          <a:xfrm>
            <a:off x="0" y="58999"/>
            <a:ext cx="9144000" cy="3893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8490" y="525043"/>
            <a:ext cx="8996516" cy="423573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7056036" y="4832152"/>
            <a:ext cx="2057400" cy="273844"/>
          </a:xfrm>
          <a:prstGeom prst="rect">
            <a:avLst/>
          </a:prstGeom>
        </p:spPr>
        <p:txBody>
          <a:bodyPr vert="horz" lIns="91440" tIns="45720" rIns="91440" bIns="45720" rtlCol="0" anchor="ctr"/>
          <a:lstStyle>
            <a:lvl1pPr algn="r">
              <a:defRPr sz="90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defRPr>
            </a:lvl1pPr>
          </a:lstStyle>
          <a:p>
            <a:fld id="{5E76BB3F-EC35-4905-A5EC-4D78F0DCE77F}" type="slidenum">
              <a:rPr lang="en-US" smtClean="0"/>
              <a:pPr/>
              <a:t>‹#›</a:t>
            </a:fld>
            <a:endParaRPr lang="en-US" dirty="0"/>
          </a:p>
        </p:txBody>
      </p:sp>
      <p:sp>
        <p:nvSpPr>
          <p:cNvPr id="8" name="Rectangle 7"/>
          <p:cNvSpPr/>
          <p:nvPr userDrawn="1"/>
        </p:nvSpPr>
        <p:spPr>
          <a:xfrm>
            <a:off x="0" y="1"/>
            <a:ext cx="9144000" cy="51373"/>
          </a:xfrm>
          <a:prstGeom prst="rect">
            <a:avLst/>
          </a:prstGeom>
          <a:solidFill>
            <a:schemeClr val="bg1">
              <a:lumMod val="50000"/>
            </a:schemeClr>
          </a:solid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1" name="Straight Connector 10"/>
          <p:cNvCxnSpPr/>
          <p:nvPr userDrawn="1"/>
        </p:nvCxnSpPr>
        <p:spPr>
          <a:xfrm>
            <a:off x="0" y="448356"/>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12700" y="4762440"/>
            <a:ext cx="2395207" cy="400110"/>
          </a:xfrm>
          <a:prstGeom prst="rect">
            <a:avLst/>
          </a:prstGeom>
          <a:noFill/>
        </p:spPr>
        <p:txBody>
          <a:bodyPr wrap="none" rtlCol="0">
            <a:spAutoFit/>
          </a:bodyPr>
          <a:lstStyle/>
          <a:p>
            <a:r>
              <a:rPr lang="en-US" sz="1000" b="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Professor Joongheon Kim (CSE@CAU)</a:t>
            </a:r>
          </a:p>
          <a:p>
            <a:r>
              <a:rPr lang="en-US" sz="1000" b="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http://cau.ac.kr/~joongheon</a:t>
            </a:r>
          </a:p>
        </p:txBody>
      </p:sp>
      <p:sp>
        <p:nvSpPr>
          <p:cNvPr id="14" name="TextBox 13"/>
          <p:cNvSpPr txBox="1"/>
          <p:nvPr userDrawn="1"/>
        </p:nvSpPr>
        <p:spPr>
          <a:xfrm>
            <a:off x="3826576" y="4775140"/>
            <a:ext cx="1601721" cy="246221"/>
          </a:xfrm>
          <a:prstGeom prst="rect">
            <a:avLst/>
          </a:prstGeom>
          <a:noFill/>
        </p:spPr>
        <p:txBody>
          <a:bodyPr wrap="none" rtlCol="0">
            <a:spAutoFit/>
          </a:bodyPr>
          <a:lstStyle/>
          <a:p>
            <a:pPr algn="ctr"/>
            <a:r>
              <a:rPr lang="en-US" sz="1000" b="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Machine Learning (</a:t>
            </a:r>
            <a:r>
              <a:rPr lang="en-US" sz="1000" b="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2019)</a:t>
            </a:r>
            <a:endParaRPr lang="en-US" sz="1000" b="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10" name="Picture 2" descr="http://cautheatre.com/wordpress/wp-content/uploads/2013/10/CAULOGO-700x200.png">
            <a:extLst>
              <a:ext uri="{FF2B5EF4-FFF2-40B4-BE49-F238E27FC236}">
                <a16:creationId xmlns:a16="http://schemas.microsoft.com/office/drawing/2014/main" id="{44DD52F3-187F-4F4A-8D5B-D147AA839431}"/>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80299" y="25400"/>
            <a:ext cx="1670051" cy="477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543918"/>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685800" rtl="0" eaLnBrk="1" latinLnBrk="0" hangingPunct="1">
        <a:lnSpc>
          <a:spcPct val="90000"/>
        </a:lnSpc>
        <a:spcBef>
          <a:spcPct val="0"/>
        </a:spcBef>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10.png"/></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7757D9-0D43-4943-9279-C1AE578714B5}"/>
              </a:ext>
            </a:extLst>
          </p:cNvPr>
          <p:cNvSpPr>
            <a:spLocks noGrp="1"/>
          </p:cNvSpPr>
          <p:nvPr>
            <p:ph type="title"/>
          </p:nvPr>
        </p:nvSpPr>
        <p:spPr/>
        <p:txBody>
          <a:bodyPr/>
          <a:lstStyle/>
          <a:p>
            <a:r>
              <a:rPr lang="en-US" altLang="ko-KR" dirty="0">
                <a:solidFill>
                  <a:schemeClr val="accent5">
                    <a:lumMod val="75000"/>
                  </a:schemeClr>
                </a:solidFill>
              </a:rPr>
              <a:t>Machine Learning</a:t>
            </a:r>
            <a:br>
              <a:rPr lang="en-US" altLang="ko-KR">
                <a:solidFill>
                  <a:schemeClr val="accent5">
                    <a:lumMod val="75000"/>
                  </a:schemeClr>
                </a:solidFill>
              </a:rPr>
            </a:br>
            <a:r>
              <a:rPr lang="en-US" altLang="ko-KR">
                <a:solidFill>
                  <a:schemeClr val="tx1"/>
                </a:solidFill>
              </a:rPr>
              <a:t>Decision</a:t>
            </a:r>
            <a:r>
              <a:rPr lang="ko-KR" altLang="en-US" dirty="0">
                <a:solidFill>
                  <a:schemeClr val="tx1"/>
                </a:solidFill>
              </a:rPr>
              <a:t> </a:t>
            </a:r>
            <a:r>
              <a:rPr lang="en-US" altLang="ko-KR" dirty="0">
                <a:solidFill>
                  <a:schemeClr val="tx1"/>
                </a:solidFill>
              </a:rPr>
              <a:t>Theory</a:t>
            </a:r>
            <a:endParaRPr lang="ko-KR" altLang="en-US" dirty="0">
              <a:solidFill>
                <a:schemeClr val="tx1"/>
              </a:solidFill>
            </a:endParaRPr>
          </a:p>
        </p:txBody>
      </p:sp>
      <p:sp>
        <p:nvSpPr>
          <p:cNvPr id="4" name="직사각형 3">
            <a:extLst>
              <a:ext uri="{FF2B5EF4-FFF2-40B4-BE49-F238E27FC236}">
                <a16:creationId xmlns:a16="http://schemas.microsoft.com/office/drawing/2014/main" id="{D47F5C4F-5561-4629-9859-E9F5D42C7E92}"/>
              </a:ext>
            </a:extLst>
          </p:cNvPr>
          <p:cNvSpPr/>
          <p:nvPr/>
        </p:nvSpPr>
        <p:spPr>
          <a:xfrm>
            <a:off x="4581526" y="3315573"/>
            <a:ext cx="4410074" cy="134018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latinLnBrk="1">
              <a:buFont typeface="Arial" panose="020B0604020202020204" pitchFamily="34" charset="0"/>
              <a:buChar char="•"/>
            </a:pPr>
            <a:r>
              <a:rPr lang="en-US" altLang="ko-KR" sz="1600" b="1" u="sng" dirty="0">
                <a:solidFill>
                  <a:schemeClr val="tx1"/>
                </a:solidFill>
                <a:latin typeface="Tahoma" panose="020B0604030504040204" pitchFamily="34" charset="0"/>
                <a:ea typeface="Tahoma" panose="020B0604030504040204" pitchFamily="34" charset="0"/>
                <a:cs typeface="Tahoma" panose="020B0604030504040204" pitchFamily="34" charset="0"/>
              </a:rPr>
              <a:t>Game Theory</a:t>
            </a:r>
          </a:p>
          <a:p>
            <a:pPr marL="285750" indent="-285750" latinLnBrk="1">
              <a:buFont typeface="Arial" panose="020B0604020202020204" pitchFamily="34" charset="0"/>
              <a:buChar char="•"/>
            </a:pPr>
            <a:r>
              <a:rPr lang="en-US" altLang="ko-KR" sz="1600" dirty="0">
                <a:solidFill>
                  <a:schemeClr val="tx1"/>
                </a:solidFill>
                <a:latin typeface="Tahoma" panose="020B0604030504040204" pitchFamily="34" charset="0"/>
                <a:ea typeface="Tahoma" panose="020B0604030504040204" pitchFamily="34" charset="0"/>
                <a:cs typeface="Tahoma" panose="020B0604030504040204" pitchFamily="34" charset="0"/>
              </a:rPr>
              <a:t>Stable Marriage Problem</a:t>
            </a:r>
            <a:endParaRPr lang="en-US" altLang="ko-KR" sz="1600" b="1" u="sng"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90513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Game Theory: Mixed Strategy Game</a:t>
            </a:r>
            <a:endParaRPr lang="ko-KR" altLang="en-US" dirty="0"/>
          </a:p>
        </p:txBody>
      </p:sp>
      <p:pic>
        <p:nvPicPr>
          <p:cNvPr id="6" name="내용 개체 틀 5"/>
          <p:cNvPicPr>
            <a:picLocks noGrp="1" noChangeAspect="1"/>
          </p:cNvPicPr>
          <p:nvPr>
            <p:ph idx="1"/>
          </p:nvPr>
        </p:nvPicPr>
        <p:blipFill>
          <a:blip r:embed="rId2"/>
          <a:stretch>
            <a:fillRect/>
          </a:stretch>
        </p:blipFill>
        <p:spPr>
          <a:xfrm>
            <a:off x="548247" y="525463"/>
            <a:ext cx="8077669" cy="4235450"/>
          </a:xfrm>
          <a:prstGeom prst="rect">
            <a:avLst/>
          </a:prstGeom>
        </p:spPr>
      </p:pic>
      <p:sp>
        <p:nvSpPr>
          <p:cNvPr id="4" name="슬라이드 번호 개체 틀 3"/>
          <p:cNvSpPr>
            <a:spLocks noGrp="1"/>
          </p:cNvSpPr>
          <p:nvPr>
            <p:ph type="sldNum" sz="quarter" idx="12"/>
          </p:nvPr>
        </p:nvSpPr>
        <p:spPr/>
        <p:txBody>
          <a:bodyPr/>
          <a:lstStyle/>
          <a:p>
            <a:fld id="{5E76BB3F-EC35-4905-A5EC-4D78F0DCE77F}" type="slidenum">
              <a:rPr lang="en-US" smtClean="0"/>
              <a:t>10</a:t>
            </a:fld>
            <a:endParaRPr lang="en-US"/>
          </a:p>
        </p:txBody>
      </p:sp>
      <p:sp>
        <p:nvSpPr>
          <p:cNvPr id="7" name="TextBox 6"/>
          <p:cNvSpPr txBox="1"/>
          <p:nvPr/>
        </p:nvSpPr>
        <p:spPr>
          <a:xfrm>
            <a:off x="816697" y="642168"/>
            <a:ext cx="1991251" cy="707886"/>
          </a:xfrm>
          <a:prstGeom prst="rect">
            <a:avLst/>
          </a:prstGeom>
          <a:noFill/>
        </p:spPr>
        <p:txBody>
          <a:bodyPr wrap="none" rtlCol="0">
            <a:spAutoFit/>
          </a:bodyPr>
          <a:lstStyle/>
          <a:p>
            <a:r>
              <a:rPr lang="en-US" altLang="ko-KR" sz="2000" b="1" dirty="0">
                <a:latin typeface="Tahoma" panose="020B0604030504040204" pitchFamily="34" charset="0"/>
                <a:ea typeface="Tahoma" panose="020B0604030504040204" pitchFamily="34" charset="0"/>
                <a:cs typeface="Tahoma" panose="020B0604030504040204" pitchFamily="34" charset="0"/>
              </a:rPr>
              <a:t>Player 1</a:t>
            </a:r>
          </a:p>
          <a:p>
            <a:r>
              <a:rPr lang="en-US" altLang="ko-KR" sz="2000" b="1" dirty="0">
                <a:latin typeface="Tahoma" panose="020B0604030504040204" pitchFamily="34" charset="0"/>
                <a:ea typeface="Tahoma" panose="020B0604030504040204" pitchFamily="34" charset="0"/>
                <a:cs typeface="Tahoma" panose="020B0604030504040204" pitchFamily="34" charset="0"/>
              </a:rPr>
              <a:t>Payoff Matrix </a:t>
            </a:r>
            <a:endParaRPr lang="ko-KR" altLang="en-US" sz="2000" b="1" dirty="0">
              <a:latin typeface="Tahoma" panose="020B0604030504040204" pitchFamily="34" charset="0"/>
              <a:cs typeface="Tahoma" panose="020B0604030504040204" pitchFamily="34" charset="0"/>
            </a:endParaRPr>
          </a:p>
        </p:txBody>
      </p:sp>
      <p:sp>
        <p:nvSpPr>
          <p:cNvPr id="3" name="직사각형 2"/>
          <p:cNvSpPr/>
          <p:nvPr/>
        </p:nvSpPr>
        <p:spPr>
          <a:xfrm>
            <a:off x="68752" y="1776261"/>
            <a:ext cx="4324493" cy="1392071"/>
          </a:xfrm>
          <a:prstGeom prst="rect">
            <a:avLst/>
          </a:prstGeom>
          <a:solidFill>
            <a:schemeClr val="bg1">
              <a:lumMod val="95000"/>
            </a:schemeClr>
          </a:solid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altLang="ko-KR" sz="1400" dirty="0">
                <a:solidFill>
                  <a:srgbClr val="3333FF"/>
                </a:solidFill>
                <a:latin typeface="Tahoma" panose="020B0604030504040204" pitchFamily="34" charset="0"/>
                <a:ea typeface="Tahoma" panose="020B0604030504040204" pitchFamily="34" charset="0"/>
                <a:cs typeface="Tahoma" panose="020B0604030504040204" pitchFamily="34" charset="0"/>
              </a:rPr>
              <a:t>Player 1 is betting with HIGH and Player 2 is folding: </a:t>
            </a:r>
            <a:r>
              <a:rPr lang="en-US" altLang="ko-KR" sz="1400" b="1" dirty="0">
                <a:solidFill>
                  <a:srgbClr val="3333FF"/>
                </a:solidFill>
                <a:latin typeface="Tahoma" panose="020B0604030504040204" pitchFamily="34" charset="0"/>
                <a:ea typeface="Tahoma" panose="020B0604030504040204" pitchFamily="34" charset="0"/>
                <a:cs typeface="Tahoma" panose="020B0604030504040204" pitchFamily="34" charset="0"/>
              </a:rPr>
              <a:t>getting 1 profit with the probability of 5/13</a:t>
            </a:r>
          </a:p>
          <a:p>
            <a:pPr marL="285750" indent="-285750">
              <a:buFont typeface="Arial" panose="020B0604020202020204" pitchFamily="34" charset="0"/>
              <a:buChar char="•"/>
            </a:pPr>
            <a:r>
              <a:rPr lang="en-US" altLang="ko-KR" sz="1400" dirty="0">
                <a:solidFill>
                  <a:srgbClr val="3333FF"/>
                </a:solidFill>
                <a:latin typeface="Tahoma" panose="020B0604030504040204" pitchFamily="34" charset="0"/>
                <a:ea typeface="Tahoma" panose="020B0604030504040204" pitchFamily="34" charset="0"/>
                <a:cs typeface="Tahoma" panose="020B0604030504040204" pitchFamily="34" charset="0"/>
              </a:rPr>
              <a:t>Player 1 is folding with LOW: </a:t>
            </a:r>
            <a:r>
              <a:rPr lang="en-US" altLang="ko-KR" sz="1400" b="1" dirty="0">
                <a:solidFill>
                  <a:srgbClr val="3333FF"/>
                </a:solidFill>
                <a:latin typeface="Tahoma" panose="020B0604030504040204" pitchFamily="34" charset="0"/>
                <a:ea typeface="Tahoma" panose="020B0604030504040204" pitchFamily="34" charset="0"/>
                <a:cs typeface="Tahoma" panose="020B0604030504040204" pitchFamily="34" charset="0"/>
              </a:rPr>
              <a:t>getting -1 profit with the probability of 8/13</a:t>
            </a:r>
          </a:p>
          <a:p>
            <a:pPr marL="285750" indent="-285750">
              <a:buFont typeface="Arial" panose="020B0604020202020204" pitchFamily="34" charset="0"/>
              <a:buChar char="•"/>
            </a:pPr>
            <a:r>
              <a:rPr lang="en-US" altLang="ko-KR" sz="1400" dirty="0">
                <a:solidFill>
                  <a:srgbClr val="3333FF"/>
                </a:solidFill>
                <a:latin typeface="Tahoma" panose="020B0604030504040204" pitchFamily="34" charset="0"/>
                <a:cs typeface="Tahoma" panose="020B0604030504040204" pitchFamily="34" charset="0"/>
              </a:rPr>
              <a:t>Finally, (1)*(5/13)+(-1)*(8/13) = -3/13</a:t>
            </a:r>
            <a:endParaRPr lang="ko-KR" altLang="en-US" sz="1400" dirty="0">
              <a:solidFill>
                <a:srgbClr val="3333FF"/>
              </a:solidFill>
              <a:latin typeface="Tahoma" panose="020B0604030504040204" pitchFamily="34" charset="0"/>
              <a:cs typeface="Tahoma" panose="020B0604030504040204" pitchFamily="34" charset="0"/>
            </a:endParaRPr>
          </a:p>
        </p:txBody>
      </p:sp>
      <p:sp>
        <p:nvSpPr>
          <p:cNvPr id="8" name="직사각형 7"/>
          <p:cNvSpPr/>
          <p:nvPr/>
        </p:nvSpPr>
        <p:spPr>
          <a:xfrm>
            <a:off x="6497053" y="3251391"/>
            <a:ext cx="2055681" cy="803251"/>
          </a:xfrm>
          <a:prstGeom prst="rect">
            <a:avLst/>
          </a:prstGeom>
          <a:no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꺾인 연결선 10"/>
          <p:cNvCxnSpPr>
            <a:stCxn id="3" idx="3"/>
            <a:endCxn id="8" idx="0"/>
          </p:cNvCxnSpPr>
          <p:nvPr/>
        </p:nvCxnSpPr>
        <p:spPr>
          <a:xfrm>
            <a:off x="4393245" y="2472297"/>
            <a:ext cx="3131649" cy="779094"/>
          </a:xfrm>
          <a:prstGeom prst="bentConnector2">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170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Game Theory: Mixed Strategy Game</a:t>
            </a:r>
            <a:endParaRPr lang="ko-KR" altLang="en-US" dirty="0"/>
          </a:p>
        </p:txBody>
      </p:sp>
      <p:pic>
        <p:nvPicPr>
          <p:cNvPr id="6" name="내용 개체 틀 5"/>
          <p:cNvPicPr>
            <a:picLocks noGrp="1" noChangeAspect="1"/>
          </p:cNvPicPr>
          <p:nvPr>
            <p:ph idx="1"/>
          </p:nvPr>
        </p:nvPicPr>
        <p:blipFill>
          <a:blip r:embed="rId2"/>
          <a:stretch>
            <a:fillRect/>
          </a:stretch>
        </p:blipFill>
        <p:spPr>
          <a:xfrm>
            <a:off x="548247" y="525463"/>
            <a:ext cx="8077669" cy="4235450"/>
          </a:xfrm>
          <a:prstGeom prst="rect">
            <a:avLst/>
          </a:prstGeom>
        </p:spPr>
      </p:pic>
      <p:sp>
        <p:nvSpPr>
          <p:cNvPr id="4" name="슬라이드 번호 개체 틀 3"/>
          <p:cNvSpPr>
            <a:spLocks noGrp="1"/>
          </p:cNvSpPr>
          <p:nvPr>
            <p:ph type="sldNum" sz="quarter" idx="12"/>
          </p:nvPr>
        </p:nvSpPr>
        <p:spPr/>
        <p:txBody>
          <a:bodyPr/>
          <a:lstStyle/>
          <a:p>
            <a:fld id="{5E76BB3F-EC35-4905-A5EC-4D78F0DCE77F}" type="slidenum">
              <a:rPr lang="en-US" smtClean="0"/>
              <a:t>11</a:t>
            </a:fld>
            <a:endParaRPr lang="en-US"/>
          </a:p>
        </p:txBody>
      </p:sp>
      <p:sp>
        <p:nvSpPr>
          <p:cNvPr id="7" name="TextBox 6"/>
          <p:cNvSpPr txBox="1"/>
          <p:nvPr/>
        </p:nvSpPr>
        <p:spPr>
          <a:xfrm>
            <a:off x="816697" y="642168"/>
            <a:ext cx="1991251" cy="707886"/>
          </a:xfrm>
          <a:prstGeom prst="rect">
            <a:avLst/>
          </a:prstGeom>
          <a:noFill/>
        </p:spPr>
        <p:txBody>
          <a:bodyPr wrap="none" rtlCol="0">
            <a:spAutoFit/>
          </a:bodyPr>
          <a:lstStyle/>
          <a:p>
            <a:r>
              <a:rPr lang="en-US" altLang="ko-KR" sz="2000" b="1" dirty="0">
                <a:latin typeface="Tahoma" panose="020B0604030504040204" pitchFamily="34" charset="0"/>
                <a:ea typeface="Tahoma" panose="020B0604030504040204" pitchFamily="34" charset="0"/>
                <a:cs typeface="Tahoma" panose="020B0604030504040204" pitchFamily="34" charset="0"/>
              </a:rPr>
              <a:t>Player 1</a:t>
            </a:r>
          </a:p>
          <a:p>
            <a:r>
              <a:rPr lang="en-US" altLang="ko-KR" sz="2000" b="1" dirty="0">
                <a:latin typeface="Tahoma" panose="020B0604030504040204" pitchFamily="34" charset="0"/>
                <a:ea typeface="Tahoma" panose="020B0604030504040204" pitchFamily="34" charset="0"/>
                <a:cs typeface="Tahoma" panose="020B0604030504040204" pitchFamily="34" charset="0"/>
              </a:rPr>
              <a:t>Payoff Matrix </a:t>
            </a:r>
            <a:endParaRPr lang="ko-KR" altLang="en-US" sz="2000" b="1" dirty="0">
              <a:latin typeface="Tahoma" panose="020B0604030504040204" pitchFamily="34" charset="0"/>
              <a:cs typeface="Tahoma" panose="020B0604030504040204" pitchFamily="34" charset="0"/>
            </a:endParaRPr>
          </a:p>
        </p:txBody>
      </p:sp>
      <p:sp>
        <p:nvSpPr>
          <p:cNvPr id="3" name="직사각형 2"/>
          <p:cNvSpPr/>
          <p:nvPr/>
        </p:nvSpPr>
        <p:spPr>
          <a:xfrm>
            <a:off x="68752" y="2530641"/>
            <a:ext cx="4324493" cy="1392071"/>
          </a:xfrm>
          <a:prstGeom prst="rect">
            <a:avLst/>
          </a:prstGeom>
          <a:solidFill>
            <a:schemeClr val="bg1">
              <a:lumMod val="95000"/>
            </a:schemeClr>
          </a:solid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altLang="ko-KR" sz="1400" dirty="0">
                <a:solidFill>
                  <a:srgbClr val="3333FF"/>
                </a:solidFill>
                <a:latin typeface="Tahoma" panose="020B0604030504040204" pitchFamily="34" charset="0"/>
                <a:ea typeface="Tahoma" panose="020B0604030504040204" pitchFamily="34" charset="0"/>
                <a:cs typeface="Tahoma" panose="020B0604030504040204" pitchFamily="34" charset="0"/>
              </a:rPr>
              <a:t>Player 1 is always betting and Player 2 is calling: </a:t>
            </a:r>
            <a:r>
              <a:rPr lang="en-US" altLang="ko-KR" sz="1400" b="1" dirty="0">
                <a:solidFill>
                  <a:srgbClr val="3333FF"/>
                </a:solidFill>
                <a:latin typeface="Tahoma" panose="020B0604030504040204" pitchFamily="34" charset="0"/>
                <a:ea typeface="Tahoma" panose="020B0604030504040204" pitchFamily="34" charset="0"/>
                <a:cs typeface="Tahoma" panose="020B0604030504040204" pitchFamily="34" charset="0"/>
              </a:rPr>
              <a:t>getting 2 profit with the probability of 5/13 (HIGH) and -2 profit with the probability of 8/13 (LOW)</a:t>
            </a:r>
          </a:p>
          <a:p>
            <a:pPr marL="285750" indent="-285750">
              <a:buFont typeface="Arial" panose="020B0604020202020204" pitchFamily="34" charset="0"/>
              <a:buChar char="•"/>
            </a:pPr>
            <a:r>
              <a:rPr lang="en-US" altLang="ko-KR" sz="1400" dirty="0">
                <a:solidFill>
                  <a:srgbClr val="3333FF"/>
                </a:solidFill>
                <a:latin typeface="Tahoma" panose="020B0604030504040204" pitchFamily="34" charset="0"/>
                <a:cs typeface="Tahoma" panose="020B0604030504040204" pitchFamily="34" charset="0"/>
              </a:rPr>
              <a:t>Finally, (2)*(5/13)+(-2)*(8/13) = -6/13</a:t>
            </a:r>
            <a:endParaRPr lang="ko-KR" altLang="en-US" sz="1400" dirty="0">
              <a:solidFill>
                <a:srgbClr val="3333FF"/>
              </a:solidFill>
              <a:latin typeface="Tahoma" panose="020B0604030504040204" pitchFamily="34" charset="0"/>
              <a:cs typeface="Tahoma" panose="020B0604030504040204" pitchFamily="34" charset="0"/>
            </a:endParaRPr>
          </a:p>
        </p:txBody>
      </p:sp>
      <p:sp>
        <p:nvSpPr>
          <p:cNvPr id="8" name="직사각형 7"/>
          <p:cNvSpPr/>
          <p:nvPr/>
        </p:nvSpPr>
        <p:spPr>
          <a:xfrm>
            <a:off x="4561573" y="3944811"/>
            <a:ext cx="2055681" cy="803251"/>
          </a:xfrm>
          <a:prstGeom prst="rect">
            <a:avLst/>
          </a:prstGeom>
          <a:no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꺾인 연결선 10"/>
          <p:cNvCxnSpPr>
            <a:stCxn id="3" idx="3"/>
            <a:endCxn id="8" idx="0"/>
          </p:cNvCxnSpPr>
          <p:nvPr/>
        </p:nvCxnSpPr>
        <p:spPr>
          <a:xfrm>
            <a:off x="4393245" y="3226677"/>
            <a:ext cx="1196169" cy="718134"/>
          </a:xfrm>
          <a:prstGeom prst="bentConnector2">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3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Game Theory: Mixed Strategy Game</a:t>
            </a:r>
            <a:endParaRPr lang="ko-KR" altLang="en-US" dirty="0"/>
          </a:p>
        </p:txBody>
      </p:sp>
      <p:pic>
        <p:nvPicPr>
          <p:cNvPr id="6" name="내용 개체 틀 5"/>
          <p:cNvPicPr>
            <a:picLocks noGrp="1" noChangeAspect="1"/>
          </p:cNvPicPr>
          <p:nvPr>
            <p:ph idx="1"/>
          </p:nvPr>
        </p:nvPicPr>
        <p:blipFill>
          <a:blip r:embed="rId2"/>
          <a:stretch>
            <a:fillRect/>
          </a:stretch>
        </p:blipFill>
        <p:spPr>
          <a:xfrm>
            <a:off x="548247" y="525463"/>
            <a:ext cx="8077669" cy="4235450"/>
          </a:xfrm>
          <a:prstGeom prst="rect">
            <a:avLst/>
          </a:prstGeom>
        </p:spPr>
      </p:pic>
      <p:sp>
        <p:nvSpPr>
          <p:cNvPr id="4" name="슬라이드 번호 개체 틀 3"/>
          <p:cNvSpPr>
            <a:spLocks noGrp="1"/>
          </p:cNvSpPr>
          <p:nvPr>
            <p:ph type="sldNum" sz="quarter" idx="12"/>
          </p:nvPr>
        </p:nvSpPr>
        <p:spPr/>
        <p:txBody>
          <a:bodyPr/>
          <a:lstStyle/>
          <a:p>
            <a:fld id="{5E76BB3F-EC35-4905-A5EC-4D78F0DCE77F}" type="slidenum">
              <a:rPr lang="en-US" smtClean="0"/>
              <a:t>12</a:t>
            </a:fld>
            <a:endParaRPr lang="en-US"/>
          </a:p>
        </p:txBody>
      </p:sp>
      <p:sp>
        <p:nvSpPr>
          <p:cNvPr id="7" name="TextBox 6"/>
          <p:cNvSpPr txBox="1"/>
          <p:nvPr/>
        </p:nvSpPr>
        <p:spPr>
          <a:xfrm>
            <a:off x="816697" y="642168"/>
            <a:ext cx="1991251" cy="707886"/>
          </a:xfrm>
          <a:prstGeom prst="rect">
            <a:avLst/>
          </a:prstGeom>
          <a:noFill/>
        </p:spPr>
        <p:txBody>
          <a:bodyPr wrap="none" rtlCol="0">
            <a:spAutoFit/>
          </a:bodyPr>
          <a:lstStyle/>
          <a:p>
            <a:r>
              <a:rPr lang="en-US" altLang="ko-KR" sz="2000" b="1" dirty="0">
                <a:latin typeface="Tahoma" panose="020B0604030504040204" pitchFamily="34" charset="0"/>
                <a:ea typeface="Tahoma" panose="020B0604030504040204" pitchFamily="34" charset="0"/>
                <a:cs typeface="Tahoma" panose="020B0604030504040204" pitchFamily="34" charset="0"/>
              </a:rPr>
              <a:t>Player 1</a:t>
            </a:r>
          </a:p>
          <a:p>
            <a:r>
              <a:rPr lang="en-US" altLang="ko-KR" sz="2000" b="1" dirty="0">
                <a:latin typeface="Tahoma" panose="020B0604030504040204" pitchFamily="34" charset="0"/>
                <a:ea typeface="Tahoma" panose="020B0604030504040204" pitchFamily="34" charset="0"/>
                <a:cs typeface="Tahoma" panose="020B0604030504040204" pitchFamily="34" charset="0"/>
              </a:rPr>
              <a:t>Payoff Matrix </a:t>
            </a:r>
            <a:endParaRPr lang="ko-KR" altLang="en-US" sz="2000" b="1" dirty="0">
              <a:latin typeface="Tahoma" panose="020B0604030504040204" pitchFamily="34" charset="0"/>
              <a:cs typeface="Tahoma" panose="020B0604030504040204" pitchFamily="34" charset="0"/>
            </a:endParaRPr>
          </a:p>
        </p:txBody>
      </p:sp>
      <p:sp>
        <p:nvSpPr>
          <p:cNvPr id="3" name="직사각형 2"/>
          <p:cNvSpPr/>
          <p:nvPr/>
        </p:nvSpPr>
        <p:spPr>
          <a:xfrm>
            <a:off x="68752" y="2530641"/>
            <a:ext cx="4324493" cy="1392071"/>
          </a:xfrm>
          <a:prstGeom prst="rect">
            <a:avLst/>
          </a:prstGeom>
          <a:solidFill>
            <a:schemeClr val="bg1">
              <a:lumMod val="95000"/>
            </a:schemeClr>
          </a:solid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altLang="ko-KR" sz="1400" dirty="0">
                <a:solidFill>
                  <a:srgbClr val="3333FF"/>
                </a:solidFill>
                <a:latin typeface="Tahoma" panose="020B0604030504040204" pitchFamily="34" charset="0"/>
                <a:ea typeface="Tahoma" panose="020B0604030504040204" pitchFamily="34" charset="0"/>
                <a:cs typeface="Tahoma" panose="020B0604030504040204" pitchFamily="34" charset="0"/>
              </a:rPr>
              <a:t>Player 1 is always betting and Player 2 is folding: </a:t>
            </a:r>
            <a:r>
              <a:rPr lang="en-US" altLang="ko-KR" sz="1400" b="1" dirty="0">
                <a:solidFill>
                  <a:srgbClr val="3333FF"/>
                </a:solidFill>
                <a:latin typeface="Tahoma" panose="020B0604030504040204" pitchFamily="34" charset="0"/>
                <a:ea typeface="Tahoma" panose="020B0604030504040204" pitchFamily="34" charset="0"/>
                <a:cs typeface="Tahoma" panose="020B0604030504040204" pitchFamily="34" charset="0"/>
              </a:rPr>
              <a:t>getting 1 profit with the probability of 1 (HIGH and LOW)</a:t>
            </a:r>
          </a:p>
          <a:p>
            <a:pPr marL="285750" indent="-285750">
              <a:buFont typeface="Arial" panose="020B0604020202020204" pitchFamily="34" charset="0"/>
              <a:buChar char="•"/>
            </a:pPr>
            <a:r>
              <a:rPr lang="en-US" altLang="ko-KR" sz="1400" dirty="0">
                <a:solidFill>
                  <a:srgbClr val="3333FF"/>
                </a:solidFill>
                <a:latin typeface="Tahoma" panose="020B0604030504040204" pitchFamily="34" charset="0"/>
                <a:cs typeface="Tahoma" panose="020B0604030504040204" pitchFamily="34" charset="0"/>
              </a:rPr>
              <a:t>Finally, 1*1=1</a:t>
            </a:r>
            <a:endParaRPr lang="ko-KR" altLang="en-US" sz="1400" dirty="0">
              <a:solidFill>
                <a:srgbClr val="3333FF"/>
              </a:solidFill>
              <a:latin typeface="Tahoma" panose="020B0604030504040204" pitchFamily="34" charset="0"/>
              <a:cs typeface="Tahoma" panose="020B0604030504040204" pitchFamily="34" charset="0"/>
            </a:endParaRPr>
          </a:p>
        </p:txBody>
      </p:sp>
      <p:sp>
        <p:nvSpPr>
          <p:cNvPr id="8" name="직사각형 7"/>
          <p:cNvSpPr/>
          <p:nvPr/>
        </p:nvSpPr>
        <p:spPr>
          <a:xfrm>
            <a:off x="6497053" y="3944811"/>
            <a:ext cx="2055681" cy="803251"/>
          </a:xfrm>
          <a:prstGeom prst="rect">
            <a:avLst/>
          </a:prstGeom>
          <a:no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꺾인 연결선 10"/>
          <p:cNvCxnSpPr>
            <a:stCxn id="3" idx="3"/>
            <a:endCxn id="8" idx="0"/>
          </p:cNvCxnSpPr>
          <p:nvPr/>
        </p:nvCxnSpPr>
        <p:spPr>
          <a:xfrm>
            <a:off x="4393245" y="3226677"/>
            <a:ext cx="3131649" cy="718134"/>
          </a:xfrm>
          <a:prstGeom prst="bentConnector2">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276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Game Theory: Mixed Strategy Game</a:t>
            </a:r>
            <a:endParaRPr lang="ko-KR" altLang="en-US" dirty="0"/>
          </a:p>
        </p:txBody>
      </p:sp>
      <p:pic>
        <p:nvPicPr>
          <p:cNvPr id="6" name="내용 개체 틀 5"/>
          <p:cNvPicPr>
            <a:picLocks noGrp="1" noChangeAspect="1"/>
          </p:cNvPicPr>
          <p:nvPr>
            <p:ph idx="1"/>
          </p:nvPr>
        </p:nvPicPr>
        <p:blipFill>
          <a:blip r:embed="rId2"/>
          <a:stretch>
            <a:fillRect/>
          </a:stretch>
        </p:blipFill>
        <p:spPr>
          <a:xfrm>
            <a:off x="548247" y="525463"/>
            <a:ext cx="8077669" cy="4235450"/>
          </a:xfrm>
          <a:prstGeom prst="rect">
            <a:avLst/>
          </a:prstGeom>
        </p:spPr>
      </p:pic>
      <p:sp>
        <p:nvSpPr>
          <p:cNvPr id="4" name="슬라이드 번호 개체 틀 3"/>
          <p:cNvSpPr>
            <a:spLocks noGrp="1"/>
          </p:cNvSpPr>
          <p:nvPr>
            <p:ph type="sldNum" sz="quarter" idx="12"/>
          </p:nvPr>
        </p:nvSpPr>
        <p:spPr/>
        <p:txBody>
          <a:bodyPr/>
          <a:lstStyle/>
          <a:p>
            <a:fld id="{5E76BB3F-EC35-4905-A5EC-4D78F0DCE77F}" type="slidenum">
              <a:rPr lang="en-US" smtClean="0"/>
              <a:t>13</a:t>
            </a:fld>
            <a:endParaRPr lang="en-US"/>
          </a:p>
        </p:txBody>
      </p:sp>
      <p:sp>
        <p:nvSpPr>
          <p:cNvPr id="7" name="TextBox 6"/>
          <p:cNvSpPr txBox="1"/>
          <p:nvPr/>
        </p:nvSpPr>
        <p:spPr>
          <a:xfrm>
            <a:off x="816697" y="642168"/>
            <a:ext cx="1991251" cy="707886"/>
          </a:xfrm>
          <a:prstGeom prst="rect">
            <a:avLst/>
          </a:prstGeom>
          <a:noFill/>
        </p:spPr>
        <p:txBody>
          <a:bodyPr wrap="none" rtlCol="0">
            <a:spAutoFit/>
          </a:bodyPr>
          <a:lstStyle/>
          <a:p>
            <a:r>
              <a:rPr lang="en-US" altLang="ko-KR" sz="2000" b="1" dirty="0">
                <a:latin typeface="Tahoma" panose="020B0604030504040204" pitchFamily="34" charset="0"/>
                <a:ea typeface="Tahoma" panose="020B0604030504040204" pitchFamily="34" charset="0"/>
                <a:cs typeface="Tahoma" panose="020B0604030504040204" pitchFamily="34" charset="0"/>
              </a:rPr>
              <a:t>Player 1</a:t>
            </a:r>
          </a:p>
          <a:p>
            <a:r>
              <a:rPr lang="en-US" altLang="ko-KR" sz="2000" b="1" dirty="0">
                <a:latin typeface="Tahoma" panose="020B0604030504040204" pitchFamily="34" charset="0"/>
                <a:ea typeface="Tahoma" panose="020B0604030504040204" pitchFamily="34" charset="0"/>
                <a:cs typeface="Tahoma" panose="020B0604030504040204" pitchFamily="34" charset="0"/>
              </a:rPr>
              <a:t>Payoff Matrix </a:t>
            </a:r>
            <a:endParaRPr lang="ko-KR" altLang="en-US" sz="2000" b="1" dirty="0">
              <a:latin typeface="Tahoma" panose="020B0604030504040204" pitchFamily="34" charset="0"/>
              <a:cs typeface="Tahoma" panose="020B0604030504040204" pitchFamily="34" charset="0"/>
            </a:endParaRPr>
          </a:p>
        </p:txBody>
      </p:sp>
      <p:sp>
        <p:nvSpPr>
          <p:cNvPr id="8" name="직사각형 7"/>
          <p:cNvSpPr/>
          <p:nvPr/>
        </p:nvSpPr>
        <p:spPr>
          <a:xfrm>
            <a:off x="4572000" y="2565591"/>
            <a:ext cx="3987609" cy="803251"/>
          </a:xfrm>
          <a:prstGeom prst="rect">
            <a:avLst/>
          </a:prstGeom>
          <a:no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4571999" y="3930162"/>
            <a:ext cx="3987609" cy="803251"/>
          </a:xfrm>
          <a:prstGeom prst="rect">
            <a:avLst/>
          </a:prstGeom>
          <a:no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꺾인 연결선 9"/>
          <p:cNvCxnSpPr>
            <a:stCxn id="9" idx="3"/>
            <a:endCxn id="8" idx="3"/>
          </p:cNvCxnSpPr>
          <p:nvPr/>
        </p:nvCxnSpPr>
        <p:spPr>
          <a:xfrm flipV="1">
            <a:off x="8559608" y="2967217"/>
            <a:ext cx="1" cy="1364571"/>
          </a:xfrm>
          <a:prstGeom prst="bentConnector3">
            <a:avLst>
              <a:gd name="adj1" fmla="val 22860100000"/>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4494649" y="1876926"/>
            <a:ext cx="4131267" cy="8096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4494649" y="3244687"/>
            <a:ext cx="4131267" cy="8096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꺾인 연결선 12"/>
          <p:cNvCxnSpPr>
            <a:stCxn id="12" idx="1"/>
            <a:endCxn id="11" idx="1"/>
          </p:cNvCxnSpPr>
          <p:nvPr/>
        </p:nvCxnSpPr>
        <p:spPr>
          <a:xfrm rot="10800000">
            <a:off x="4494649" y="2281743"/>
            <a:ext cx="12700" cy="1367761"/>
          </a:xfrm>
          <a:prstGeom prst="bentConnector3">
            <a:avLst>
              <a:gd name="adj1" fmla="val 180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555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Game Theory: Mixed Strategy Game</a:t>
            </a:r>
            <a:endParaRPr lang="ko-KR" altLang="en-US" dirty="0"/>
          </a:p>
        </p:txBody>
      </p:sp>
      <p:pic>
        <p:nvPicPr>
          <p:cNvPr id="5" name="내용 개체 틀 4"/>
          <p:cNvPicPr>
            <a:picLocks noGrp="1" noChangeAspect="1"/>
          </p:cNvPicPr>
          <p:nvPr>
            <p:ph idx="1"/>
          </p:nvPr>
        </p:nvPicPr>
        <p:blipFill>
          <a:blip r:embed="rId2"/>
          <a:stretch>
            <a:fillRect/>
          </a:stretch>
        </p:blipFill>
        <p:spPr>
          <a:xfrm>
            <a:off x="88900" y="1029655"/>
            <a:ext cx="8996363" cy="3227065"/>
          </a:xfrm>
          <a:prstGeom prst="rect">
            <a:avLst/>
          </a:prstGeom>
        </p:spPr>
      </p:pic>
      <p:sp>
        <p:nvSpPr>
          <p:cNvPr id="4" name="슬라이드 번호 개체 틀 3"/>
          <p:cNvSpPr>
            <a:spLocks noGrp="1"/>
          </p:cNvSpPr>
          <p:nvPr>
            <p:ph type="sldNum" sz="quarter" idx="12"/>
          </p:nvPr>
        </p:nvSpPr>
        <p:spPr/>
        <p:txBody>
          <a:bodyPr/>
          <a:lstStyle/>
          <a:p>
            <a:fld id="{5E76BB3F-EC35-4905-A5EC-4D78F0DCE77F}" type="slidenum">
              <a:rPr lang="en-US" smtClean="0"/>
              <a:t>14</a:t>
            </a:fld>
            <a:endParaRPr lang="en-US"/>
          </a:p>
        </p:txBody>
      </p:sp>
      <p:sp>
        <p:nvSpPr>
          <p:cNvPr id="6" name="TextBox 5"/>
          <p:cNvSpPr txBox="1"/>
          <p:nvPr/>
        </p:nvSpPr>
        <p:spPr>
          <a:xfrm>
            <a:off x="191054" y="1102806"/>
            <a:ext cx="4152099" cy="707886"/>
          </a:xfrm>
          <a:prstGeom prst="rect">
            <a:avLst/>
          </a:prstGeom>
          <a:noFill/>
        </p:spPr>
        <p:txBody>
          <a:bodyPr wrap="none" rtlCol="0">
            <a:spAutoFit/>
          </a:bodyPr>
          <a:lstStyle/>
          <a:p>
            <a:r>
              <a:rPr lang="en-US" altLang="ko-KR" sz="2000" b="1" dirty="0">
                <a:latin typeface="Tahoma" panose="020B0604030504040204" pitchFamily="34" charset="0"/>
                <a:ea typeface="Tahoma" panose="020B0604030504040204" pitchFamily="34" charset="0"/>
                <a:cs typeface="Tahoma" panose="020B0604030504040204" pitchFamily="34" charset="0"/>
              </a:rPr>
              <a:t>Player 1</a:t>
            </a:r>
          </a:p>
          <a:p>
            <a:r>
              <a:rPr lang="en-US" altLang="ko-KR" sz="2000" b="1" dirty="0">
                <a:latin typeface="Tahoma" panose="020B0604030504040204" pitchFamily="34" charset="0"/>
                <a:ea typeface="Tahoma" panose="020B0604030504040204" pitchFamily="34" charset="0"/>
                <a:cs typeface="Tahoma" panose="020B0604030504040204" pitchFamily="34" charset="0"/>
              </a:rPr>
              <a:t>Payoff Matrix (Reduced Form) </a:t>
            </a:r>
            <a:endParaRPr lang="ko-KR" altLang="en-US" sz="2000" b="1"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29295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Game Theory: Mixed Strategy Game</a:t>
            </a:r>
            <a:endParaRPr lang="ko-KR" altLang="en-US" dirty="0"/>
          </a:p>
        </p:txBody>
      </p:sp>
      <p:pic>
        <p:nvPicPr>
          <p:cNvPr id="5" name="내용 개체 틀 4"/>
          <p:cNvPicPr>
            <a:picLocks noGrp="1" noChangeAspect="1"/>
          </p:cNvPicPr>
          <p:nvPr>
            <p:ph idx="1"/>
          </p:nvPr>
        </p:nvPicPr>
        <p:blipFill>
          <a:blip r:embed="rId2"/>
          <a:stretch>
            <a:fillRect/>
          </a:stretch>
        </p:blipFill>
        <p:spPr>
          <a:xfrm>
            <a:off x="88900" y="1029655"/>
            <a:ext cx="8996363" cy="3227065"/>
          </a:xfrm>
          <a:prstGeom prst="rect">
            <a:avLst/>
          </a:prstGeom>
        </p:spPr>
      </p:pic>
      <p:sp>
        <p:nvSpPr>
          <p:cNvPr id="4" name="슬라이드 번호 개체 틀 3"/>
          <p:cNvSpPr>
            <a:spLocks noGrp="1"/>
          </p:cNvSpPr>
          <p:nvPr>
            <p:ph type="sldNum" sz="quarter" idx="12"/>
          </p:nvPr>
        </p:nvSpPr>
        <p:spPr/>
        <p:txBody>
          <a:bodyPr/>
          <a:lstStyle/>
          <a:p>
            <a:fld id="{5E76BB3F-EC35-4905-A5EC-4D78F0DCE77F}" type="slidenum">
              <a:rPr lang="en-US" smtClean="0"/>
              <a:t>15</a:t>
            </a:fld>
            <a:endParaRPr lang="en-US"/>
          </a:p>
        </p:txBody>
      </p:sp>
      <p:sp>
        <p:nvSpPr>
          <p:cNvPr id="6" name="TextBox 5"/>
          <p:cNvSpPr txBox="1"/>
          <p:nvPr/>
        </p:nvSpPr>
        <p:spPr>
          <a:xfrm>
            <a:off x="191054" y="1102806"/>
            <a:ext cx="4152099" cy="707886"/>
          </a:xfrm>
          <a:prstGeom prst="rect">
            <a:avLst/>
          </a:prstGeom>
          <a:noFill/>
        </p:spPr>
        <p:txBody>
          <a:bodyPr wrap="none" rtlCol="0">
            <a:spAutoFit/>
          </a:bodyPr>
          <a:lstStyle/>
          <a:p>
            <a:r>
              <a:rPr lang="en-US" altLang="ko-KR" sz="2000" b="1" dirty="0">
                <a:latin typeface="Tahoma" panose="020B0604030504040204" pitchFamily="34" charset="0"/>
                <a:ea typeface="Tahoma" panose="020B0604030504040204" pitchFamily="34" charset="0"/>
                <a:cs typeface="Tahoma" panose="020B0604030504040204" pitchFamily="34" charset="0"/>
              </a:rPr>
              <a:t>Player 1</a:t>
            </a:r>
          </a:p>
          <a:p>
            <a:r>
              <a:rPr lang="en-US" altLang="ko-KR" sz="2000" b="1" dirty="0">
                <a:latin typeface="Tahoma" panose="020B0604030504040204" pitchFamily="34" charset="0"/>
                <a:ea typeface="Tahoma" panose="020B0604030504040204" pitchFamily="34" charset="0"/>
                <a:cs typeface="Tahoma" panose="020B0604030504040204" pitchFamily="34" charset="0"/>
              </a:rPr>
              <a:t>Payoff Matrix (Reduced Form) </a:t>
            </a:r>
            <a:endParaRPr lang="ko-KR" altLang="en-US" sz="2000" b="1" dirty="0">
              <a:latin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3" name="직사각형 2"/>
              <p:cNvSpPr/>
              <p:nvPr/>
            </p:nvSpPr>
            <p:spPr>
              <a:xfrm>
                <a:off x="254382" y="2696822"/>
                <a:ext cx="2041931" cy="1435166"/>
              </a:xfrm>
              <a:prstGeom prst="rect">
                <a:avLst/>
              </a:prstGeom>
              <a:solidFill>
                <a:schemeClr val="bg1">
                  <a:lumMod val="95000"/>
                </a:schemeClr>
              </a:solid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solidFill>
                      <a:srgbClr val="3333FF"/>
                    </a:solidFill>
                    <a:latin typeface="Tahoma" panose="020B0604030504040204" pitchFamily="34" charset="0"/>
                    <a:ea typeface="Tahoma" panose="020B0604030504040204" pitchFamily="34" charset="0"/>
                    <a:cs typeface="Tahoma" panose="020B0604030504040204" pitchFamily="34" charset="0"/>
                  </a:rPr>
                  <a:t>Player 1 is doing BP and BB with the probabilities of </a:t>
                </a:r>
                <a14:m>
                  <m:oMath xmlns:m="http://schemas.openxmlformats.org/officeDocument/2006/math">
                    <m:sSub>
                      <m:sSubPr>
                        <m:ctrlPr>
                          <a:rPr lang="en-US" altLang="ko-KR" sz="1800" i="1" smtClean="0">
                            <a:solidFill>
                              <a:srgbClr val="3333FF"/>
                            </a:solidFill>
                            <a:latin typeface="Cambria Math" panose="02040503050406030204" pitchFamily="18" charset="0"/>
                            <a:ea typeface="Tahoma" panose="020B0604030504040204" pitchFamily="34" charset="0"/>
                            <a:cs typeface="Tahoma" panose="020B0604030504040204" pitchFamily="34" charset="0"/>
                          </a:rPr>
                        </m:ctrlPr>
                      </m:sSubPr>
                      <m:e>
                        <m:r>
                          <a:rPr lang="en-US" altLang="ko-KR" sz="1800" b="0" i="1" smtClean="0">
                            <a:solidFill>
                              <a:srgbClr val="3333FF"/>
                            </a:solidFill>
                            <a:latin typeface="Cambria Math" panose="02040503050406030204" pitchFamily="18" charset="0"/>
                            <a:ea typeface="Tahoma" panose="020B0604030504040204" pitchFamily="34" charset="0"/>
                            <a:cs typeface="Tahoma" panose="020B0604030504040204" pitchFamily="34" charset="0"/>
                          </a:rPr>
                          <m:t>𝑥</m:t>
                        </m:r>
                      </m:e>
                      <m:sub>
                        <m:r>
                          <a:rPr lang="en-US" altLang="ko-KR" sz="1800" b="0" i="1" smtClean="0">
                            <a:solidFill>
                              <a:srgbClr val="3333FF"/>
                            </a:solidFill>
                            <a:latin typeface="Cambria Math" panose="02040503050406030204" pitchFamily="18" charset="0"/>
                            <a:ea typeface="Tahoma" panose="020B0604030504040204" pitchFamily="34" charset="0"/>
                            <a:cs typeface="Tahoma" panose="020B0604030504040204" pitchFamily="34" charset="0"/>
                          </a:rPr>
                          <m:t>1</m:t>
                        </m:r>
                      </m:sub>
                    </m:sSub>
                  </m:oMath>
                </a14:m>
                <a:r>
                  <a:rPr lang="en-US" altLang="ko-KR" sz="1800" dirty="0">
                    <a:solidFill>
                      <a:srgbClr val="3333FF"/>
                    </a:solidFill>
                    <a:latin typeface="Tahoma" panose="020B0604030504040204" pitchFamily="34" charset="0"/>
                    <a:cs typeface="Tahoma" panose="020B0604030504040204" pitchFamily="34" charset="0"/>
                  </a:rPr>
                  <a:t> and </a:t>
                </a:r>
                <a14:m>
                  <m:oMath xmlns:m="http://schemas.openxmlformats.org/officeDocument/2006/math">
                    <m:sSub>
                      <m:sSubPr>
                        <m:ctrlPr>
                          <a:rPr lang="en-US" altLang="ko-KR" sz="1800" i="1">
                            <a:solidFill>
                              <a:srgbClr val="3333FF"/>
                            </a:solidFill>
                            <a:latin typeface="Cambria Math" panose="02040503050406030204" pitchFamily="18" charset="0"/>
                            <a:ea typeface="Tahoma" panose="020B0604030504040204" pitchFamily="34" charset="0"/>
                            <a:cs typeface="Tahoma" panose="020B0604030504040204" pitchFamily="34" charset="0"/>
                          </a:rPr>
                        </m:ctrlPr>
                      </m:sSubPr>
                      <m:e>
                        <m:r>
                          <a:rPr lang="en-US" altLang="ko-KR" sz="1800" i="1">
                            <a:solidFill>
                              <a:srgbClr val="3333FF"/>
                            </a:solidFill>
                            <a:latin typeface="Cambria Math" panose="02040503050406030204" pitchFamily="18" charset="0"/>
                            <a:ea typeface="Tahoma" panose="020B0604030504040204" pitchFamily="34" charset="0"/>
                            <a:cs typeface="Tahoma" panose="020B0604030504040204" pitchFamily="34" charset="0"/>
                          </a:rPr>
                          <m:t>𝑥</m:t>
                        </m:r>
                      </m:e>
                      <m:sub>
                        <m:r>
                          <a:rPr lang="en-US" altLang="ko-KR" sz="1800" b="0" i="1" smtClean="0">
                            <a:solidFill>
                              <a:srgbClr val="3333FF"/>
                            </a:solidFill>
                            <a:latin typeface="Cambria Math" panose="02040503050406030204" pitchFamily="18" charset="0"/>
                            <a:ea typeface="Tahoma" panose="020B0604030504040204" pitchFamily="34" charset="0"/>
                            <a:cs typeface="Tahoma" panose="020B0604030504040204" pitchFamily="34" charset="0"/>
                          </a:rPr>
                          <m:t>2</m:t>
                        </m:r>
                      </m:sub>
                    </m:sSub>
                  </m:oMath>
                </a14:m>
                <a:r>
                  <a:rPr lang="en-US" altLang="ko-KR" sz="1800" dirty="0">
                    <a:solidFill>
                      <a:srgbClr val="3333FF"/>
                    </a:solidFill>
                    <a:latin typeface="Tahoma" panose="020B0604030504040204" pitchFamily="34" charset="0"/>
                    <a:cs typeface="Tahoma" panose="020B0604030504040204" pitchFamily="34" charset="0"/>
                  </a:rPr>
                  <a:t>, respectively</a:t>
                </a:r>
                <a:endParaRPr lang="ko-KR" altLang="en-US" sz="1800" dirty="0">
                  <a:solidFill>
                    <a:srgbClr val="3333FF"/>
                  </a:solidFill>
                  <a:latin typeface="Tahoma" panose="020B0604030504040204" pitchFamily="34" charset="0"/>
                  <a:cs typeface="Tahoma" panose="020B0604030504040204" pitchFamily="34" charset="0"/>
                </a:endParaRPr>
              </a:p>
            </p:txBody>
          </p:sp>
        </mc:Choice>
        <mc:Fallback xmlns="">
          <p:sp>
            <p:nvSpPr>
              <p:cNvPr id="3" name="직사각형 2"/>
              <p:cNvSpPr>
                <a:spLocks noRot="1" noChangeAspect="1" noMove="1" noResize="1" noEditPoints="1" noAdjustHandles="1" noChangeArrowheads="1" noChangeShapeType="1" noTextEdit="1"/>
              </p:cNvSpPr>
              <p:nvPr/>
            </p:nvSpPr>
            <p:spPr>
              <a:xfrm>
                <a:off x="254382" y="2696822"/>
                <a:ext cx="2041931" cy="1435166"/>
              </a:xfrm>
              <a:prstGeom prst="rect">
                <a:avLst/>
              </a:prstGeom>
              <a:blipFill rotWithShape="0">
                <a:blip r:embed="rId3"/>
                <a:stretch>
                  <a:fillRect t="-2075" b="-6224"/>
                </a:stretch>
              </a:blipFill>
              <a:ln w="28575">
                <a:solidFill>
                  <a:srgbClr val="3333FF"/>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직사각형 6"/>
              <p:cNvSpPr/>
              <p:nvPr/>
            </p:nvSpPr>
            <p:spPr>
              <a:xfrm>
                <a:off x="4676276" y="1130049"/>
                <a:ext cx="4254593" cy="673768"/>
              </a:xfrm>
              <a:prstGeom prst="rect">
                <a:avLst/>
              </a:prstGeom>
              <a:solidFill>
                <a:schemeClr val="bg1">
                  <a:lumMod val="95000"/>
                </a:schemeClr>
              </a:solid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solidFill>
                      <a:srgbClr val="3333FF"/>
                    </a:solidFill>
                    <a:latin typeface="Tahoma" panose="020B0604030504040204" pitchFamily="34" charset="0"/>
                    <a:ea typeface="Tahoma" panose="020B0604030504040204" pitchFamily="34" charset="0"/>
                    <a:cs typeface="Tahoma" panose="020B0604030504040204" pitchFamily="34" charset="0"/>
                  </a:rPr>
                  <a:t>Player 2 is doing Call and Fold with the probabilities of </a:t>
                </a:r>
                <a14:m>
                  <m:oMath xmlns:m="http://schemas.openxmlformats.org/officeDocument/2006/math">
                    <m:sSub>
                      <m:sSubPr>
                        <m:ctrlPr>
                          <a:rPr lang="en-US" altLang="ko-KR" sz="1800" i="1" smtClean="0">
                            <a:solidFill>
                              <a:srgbClr val="3333FF"/>
                            </a:solidFill>
                            <a:latin typeface="Cambria Math" panose="02040503050406030204" pitchFamily="18" charset="0"/>
                            <a:ea typeface="Tahoma" panose="020B0604030504040204" pitchFamily="34" charset="0"/>
                            <a:cs typeface="Tahoma" panose="020B0604030504040204" pitchFamily="34" charset="0"/>
                          </a:rPr>
                        </m:ctrlPr>
                      </m:sSubPr>
                      <m:e>
                        <m:r>
                          <a:rPr lang="en-US" altLang="ko-KR" sz="1800" b="0" i="1" smtClean="0">
                            <a:solidFill>
                              <a:srgbClr val="3333FF"/>
                            </a:solidFill>
                            <a:latin typeface="Cambria Math" panose="02040503050406030204" pitchFamily="18" charset="0"/>
                            <a:ea typeface="Tahoma" panose="020B0604030504040204" pitchFamily="34" charset="0"/>
                            <a:cs typeface="Tahoma" panose="020B0604030504040204" pitchFamily="34" charset="0"/>
                          </a:rPr>
                          <m:t>𝑦</m:t>
                        </m:r>
                      </m:e>
                      <m:sub>
                        <m:r>
                          <a:rPr lang="en-US" altLang="ko-KR" sz="1800" b="0" i="1" smtClean="0">
                            <a:solidFill>
                              <a:srgbClr val="3333FF"/>
                            </a:solidFill>
                            <a:latin typeface="Cambria Math" panose="02040503050406030204" pitchFamily="18" charset="0"/>
                            <a:ea typeface="Tahoma" panose="020B0604030504040204" pitchFamily="34" charset="0"/>
                            <a:cs typeface="Tahoma" panose="020B0604030504040204" pitchFamily="34" charset="0"/>
                          </a:rPr>
                          <m:t>1</m:t>
                        </m:r>
                      </m:sub>
                    </m:sSub>
                  </m:oMath>
                </a14:m>
                <a:r>
                  <a:rPr lang="en-US" altLang="ko-KR" sz="1800" dirty="0">
                    <a:solidFill>
                      <a:srgbClr val="3333FF"/>
                    </a:solidFill>
                    <a:latin typeface="Tahoma" panose="020B0604030504040204" pitchFamily="34" charset="0"/>
                    <a:cs typeface="Tahoma" panose="020B0604030504040204" pitchFamily="34" charset="0"/>
                  </a:rPr>
                  <a:t> and </a:t>
                </a:r>
                <a14:m>
                  <m:oMath xmlns:m="http://schemas.openxmlformats.org/officeDocument/2006/math">
                    <m:sSub>
                      <m:sSubPr>
                        <m:ctrlPr>
                          <a:rPr lang="en-US" altLang="ko-KR" sz="1800" i="1">
                            <a:solidFill>
                              <a:srgbClr val="3333FF"/>
                            </a:solidFill>
                            <a:latin typeface="Cambria Math" panose="02040503050406030204" pitchFamily="18" charset="0"/>
                            <a:ea typeface="Tahoma" panose="020B0604030504040204" pitchFamily="34" charset="0"/>
                            <a:cs typeface="Tahoma" panose="020B0604030504040204" pitchFamily="34" charset="0"/>
                          </a:rPr>
                        </m:ctrlPr>
                      </m:sSubPr>
                      <m:e>
                        <m:r>
                          <a:rPr lang="en-US" altLang="ko-KR" sz="1800" b="0" i="1" smtClean="0">
                            <a:solidFill>
                              <a:srgbClr val="3333FF"/>
                            </a:solidFill>
                            <a:latin typeface="Cambria Math" panose="02040503050406030204" pitchFamily="18" charset="0"/>
                            <a:ea typeface="Tahoma" panose="020B0604030504040204" pitchFamily="34" charset="0"/>
                            <a:cs typeface="Tahoma" panose="020B0604030504040204" pitchFamily="34" charset="0"/>
                          </a:rPr>
                          <m:t>𝑦</m:t>
                        </m:r>
                      </m:e>
                      <m:sub>
                        <m:r>
                          <a:rPr lang="en-US" altLang="ko-KR" sz="1800" b="0" i="1" smtClean="0">
                            <a:solidFill>
                              <a:srgbClr val="3333FF"/>
                            </a:solidFill>
                            <a:latin typeface="Cambria Math" panose="02040503050406030204" pitchFamily="18" charset="0"/>
                            <a:ea typeface="Tahoma" panose="020B0604030504040204" pitchFamily="34" charset="0"/>
                            <a:cs typeface="Tahoma" panose="020B0604030504040204" pitchFamily="34" charset="0"/>
                          </a:rPr>
                          <m:t>2</m:t>
                        </m:r>
                      </m:sub>
                    </m:sSub>
                  </m:oMath>
                </a14:m>
                <a:r>
                  <a:rPr lang="en-US" altLang="ko-KR" sz="1800" dirty="0">
                    <a:solidFill>
                      <a:srgbClr val="3333FF"/>
                    </a:solidFill>
                    <a:latin typeface="Tahoma" panose="020B0604030504040204" pitchFamily="34" charset="0"/>
                    <a:cs typeface="Tahoma" panose="020B0604030504040204" pitchFamily="34" charset="0"/>
                  </a:rPr>
                  <a:t>, respectively</a:t>
                </a:r>
                <a:endParaRPr lang="ko-KR" altLang="en-US" sz="1800" dirty="0">
                  <a:solidFill>
                    <a:srgbClr val="3333FF"/>
                  </a:solidFill>
                  <a:latin typeface="Tahoma" panose="020B0604030504040204" pitchFamily="34" charset="0"/>
                  <a:cs typeface="Tahoma" panose="020B0604030504040204" pitchFamily="34" charset="0"/>
                </a:endParaRPr>
              </a:p>
            </p:txBody>
          </p:sp>
        </mc:Choice>
        <mc:Fallback xmlns="">
          <p:sp>
            <p:nvSpPr>
              <p:cNvPr id="7" name="직사각형 6"/>
              <p:cNvSpPr>
                <a:spLocks noRot="1" noChangeAspect="1" noMove="1" noResize="1" noEditPoints="1" noAdjustHandles="1" noChangeArrowheads="1" noChangeShapeType="1" noTextEdit="1"/>
              </p:cNvSpPr>
              <p:nvPr/>
            </p:nvSpPr>
            <p:spPr>
              <a:xfrm>
                <a:off x="4676276" y="1130049"/>
                <a:ext cx="4254593" cy="673768"/>
              </a:xfrm>
              <a:prstGeom prst="rect">
                <a:avLst/>
              </a:prstGeom>
              <a:blipFill rotWithShape="0">
                <a:blip r:embed="rId4"/>
                <a:stretch>
                  <a:fillRect r="-711" b="-8621"/>
                </a:stretch>
              </a:blipFill>
              <a:ln w="28575">
                <a:solidFill>
                  <a:srgbClr val="3333FF"/>
                </a:solidFill>
              </a:ln>
            </p:spPr>
            <p:txBody>
              <a:bodyPr/>
              <a:lstStyle/>
              <a:p>
                <a:r>
                  <a:rPr lang="ko-KR" altLang="en-US">
                    <a:noFill/>
                  </a:rPr>
                  <a:t> </a:t>
                </a:r>
              </a:p>
            </p:txBody>
          </p:sp>
        </mc:Fallback>
      </mc:AlternateContent>
    </p:spTree>
    <p:extLst>
      <p:ext uri="{BB962C8B-B14F-4D97-AF65-F5344CB8AC3E}">
        <p14:creationId xmlns:p14="http://schemas.microsoft.com/office/powerpoint/2010/main" val="3970234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Game Theory: Mixed Strategy Game</a:t>
            </a:r>
            <a:endParaRPr lang="ko-KR" altLang="en-US" dirty="0"/>
          </a:p>
        </p:txBody>
      </p:sp>
      <p:sp>
        <p:nvSpPr>
          <p:cNvPr id="3" name="내용 개체 틀 2"/>
          <p:cNvSpPr>
            <a:spLocks noGrp="1"/>
          </p:cNvSpPr>
          <p:nvPr>
            <p:ph idx="1"/>
          </p:nvPr>
        </p:nvSpPr>
        <p:spPr/>
        <p:txBody>
          <a:bodyPr/>
          <a:lstStyle/>
          <a:p>
            <a:r>
              <a:rPr lang="en-US" altLang="ko-KR" dirty="0"/>
              <a:t>Linear Programming Formulation </a:t>
            </a:r>
          </a:p>
          <a:p>
            <a:pPr lvl="1"/>
            <a:r>
              <a:rPr lang="en-US" altLang="ko-KR" b="1" dirty="0">
                <a:solidFill>
                  <a:srgbClr val="3333FF"/>
                </a:solidFill>
              </a:rPr>
              <a:t>Maximizing the profit of Player 1</a:t>
            </a:r>
            <a:endParaRPr lang="ko-KR" altLang="en-US" b="1" dirty="0">
              <a:solidFill>
                <a:srgbClr val="3333FF"/>
              </a:solidFill>
            </a:endParaRPr>
          </a:p>
        </p:txBody>
      </p:sp>
      <p:sp>
        <p:nvSpPr>
          <p:cNvPr id="4" name="슬라이드 번호 개체 틀 3"/>
          <p:cNvSpPr>
            <a:spLocks noGrp="1"/>
          </p:cNvSpPr>
          <p:nvPr>
            <p:ph type="sldNum" sz="quarter" idx="12"/>
          </p:nvPr>
        </p:nvSpPr>
        <p:spPr/>
        <p:txBody>
          <a:bodyPr/>
          <a:lstStyle/>
          <a:p>
            <a:fld id="{5E76BB3F-EC35-4905-A5EC-4D78F0DCE77F}" type="slidenum">
              <a:rPr lang="en-US" smtClean="0"/>
              <a:t>16</a:t>
            </a:fld>
            <a:endParaRPr lang="en-US"/>
          </a:p>
        </p:txBody>
      </p:sp>
      <p:pic>
        <p:nvPicPr>
          <p:cNvPr id="5" name="그림 4"/>
          <p:cNvPicPr>
            <a:picLocks noChangeAspect="1"/>
          </p:cNvPicPr>
          <p:nvPr/>
        </p:nvPicPr>
        <p:blipFill>
          <a:blip r:embed="rId2"/>
          <a:stretch>
            <a:fillRect/>
          </a:stretch>
        </p:blipFill>
        <p:spPr>
          <a:xfrm>
            <a:off x="680644" y="1149016"/>
            <a:ext cx="4579644" cy="3264855"/>
          </a:xfrm>
          <a:prstGeom prst="rect">
            <a:avLst/>
          </a:prstGeom>
        </p:spPr>
      </p:pic>
      <p:pic>
        <p:nvPicPr>
          <p:cNvPr id="7" name="내용 개체 틀 4"/>
          <p:cNvPicPr>
            <a:picLocks noChangeAspect="1"/>
          </p:cNvPicPr>
          <p:nvPr/>
        </p:nvPicPr>
        <p:blipFill>
          <a:blip r:embed="rId3"/>
          <a:stretch>
            <a:fillRect/>
          </a:stretch>
        </p:blipFill>
        <p:spPr>
          <a:xfrm>
            <a:off x="6222044" y="519728"/>
            <a:ext cx="2862961" cy="1026966"/>
          </a:xfrm>
          <a:prstGeom prst="rect">
            <a:avLst/>
          </a:prstGeom>
        </p:spPr>
      </p:pic>
      <p:sp>
        <p:nvSpPr>
          <p:cNvPr id="8" name="직사각형 7"/>
          <p:cNvSpPr/>
          <p:nvPr/>
        </p:nvSpPr>
        <p:spPr>
          <a:xfrm>
            <a:off x="5260288" y="1618068"/>
            <a:ext cx="3824717" cy="618608"/>
          </a:xfrm>
          <a:prstGeom prst="rect">
            <a:avLst/>
          </a:prstGeom>
          <a:solidFill>
            <a:schemeClr val="bg1">
              <a:lumMod val="95000"/>
            </a:schemeClr>
          </a:solid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rgbClr val="3333FF"/>
                </a:solidFill>
                <a:latin typeface="Tahoma" panose="020B0604030504040204" pitchFamily="34" charset="0"/>
                <a:ea typeface="Tahoma" panose="020B0604030504040204" pitchFamily="34" charset="0"/>
                <a:cs typeface="Tahoma" panose="020B0604030504040204" pitchFamily="34" charset="0"/>
              </a:rPr>
              <a:t>Expected Profit if Player 2 is doing Call</a:t>
            </a:r>
            <a:endParaRPr lang="ko-KR" altLang="en-US" sz="1600" dirty="0">
              <a:solidFill>
                <a:srgbClr val="3333FF"/>
              </a:solidFill>
              <a:latin typeface="Tahoma" panose="020B0604030504040204" pitchFamily="34" charset="0"/>
              <a:cs typeface="Tahoma" panose="020B0604030504040204" pitchFamily="34" charset="0"/>
            </a:endParaRPr>
          </a:p>
        </p:txBody>
      </p:sp>
      <p:sp>
        <p:nvSpPr>
          <p:cNvPr id="9" name="직사각형 8"/>
          <p:cNvSpPr/>
          <p:nvPr/>
        </p:nvSpPr>
        <p:spPr>
          <a:xfrm>
            <a:off x="5260287" y="2396424"/>
            <a:ext cx="3824717" cy="618608"/>
          </a:xfrm>
          <a:prstGeom prst="rect">
            <a:avLst/>
          </a:prstGeom>
          <a:solidFill>
            <a:schemeClr val="bg1">
              <a:lumMod val="95000"/>
            </a:schemeClr>
          </a:solid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rgbClr val="3333FF"/>
                </a:solidFill>
                <a:latin typeface="Tahoma" panose="020B0604030504040204" pitchFamily="34" charset="0"/>
                <a:ea typeface="Tahoma" panose="020B0604030504040204" pitchFamily="34" charset="0"/>
                <a:cs typeface="Tahoma" panose="020B0604030504040204" pitchFamily="34" charset="0"/>
              </a:rPr>
              <a:t>Expected Profit if Player 2 is doing Fold</a:t>
            </a:r>
            <a:endParaRPr lang="ko-KR" altLang="en-US" sz="1600" dirty="0">
              <a:solidFill>
                <a:srgbClr val="3333FF"/>
              </a:solidFill>
              <a:latin typeface="Tahoma" panose="020B0604030504040204" pitchFamily="34" charset="0"/>
              <a:cs typeface="Tahoma" panose="020B0604030504040204" pitchFamily="34" charset="0"/>
            </a:endParaRPr>
          </a:p>
        </p:txBody>
      </p:sp>
      <p:sp>
        <p:nvSpPr>
          <p:cNvPr id="11" name="직사각형 10"/>
          <p:cNvSpPr/>
          <p:nvPr/>
        </p:nvSpPr>
        <p:spPr>
          <a:xfrm>
            <a:off x="2511358" y="3054593"/>
            <a:ext cx="1813135" cy="1249275"/>
          </a:xfrm>
          <a:prstGeom prst="rect">
            <a:avLst/>
          </a:prstGeom>
          <a:no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rgbClr val="3333FF"/>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43921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stretch>
            <a:fillRect/>
          </a:stretch>
        </p:blipFill>
        <p:spPr>
          <a:xfrm>
            <a:off x="810377" y="1241034"/>
            <a:ext cx="4355983" cy="3133032"/>
          </a:xfrm>
          <a:prstGeom prst="rect">
            <a:avLst/>
          </a:prstGeom>
        </p:spPr>
      </p:pic>
      <p:sp>
        <p:nvSpPr>
          <p:cNvPr id="2" name="제목 1"/>
          <p:cNvSpPr>
            <a:spLocks noGrp="1"/>
          </p:cNvSpPr>
          <p:nvPr>
            <p:ph type="title"/>
          </p:nvPr>
        </p:nvSpPr>
        <p:spPr/>
        <p:txBody>
          <a:bodyPr/>
          <a:lstStyle/>
          <a:p>
            <a:r>
              <a:rPr lang="en-US" altLang="ko-KR" dirty="0"/>
              <a:t>Game Theory: Mixed Strategy Game</a:t>
            </a:r>
            <a:endParaRPr lang="ko-KR" altLang="en-US" dirty="0"/>
          </a:p>
        </p:txBody>
      </p:sp>
      <p:sp>
        <p:nvSpPr>
          <p:cNvPr id="3" name="내용 개체 틀 2"/>
          <p:cNvSpPr>
            <a:spLocks noGrp="1"/>
          </p:cNvSpPr>
          <p:nvPr>
            <p:ph idx="1"/>
          </p:nvPr>
        </p:nvSpPr>
        <p:spPr/>
        <p:txBody>
          <a:bodyPr/>
          <a:lstStyle/>
          <a:p>
            <a:r>
              <a:rPr lang="en-US" altLang="ko-KR" dirty="0"/>
              <a:t>Linear Programming Formulation </a:t>
            </a:r>
          </a:p>
          <a:p>
            <a:pPr lvl="1"/>
            <a:r>
              <a:rPr lang="en-US" altLang="ko-KR" b="1" dirty="0">
                <a:solidFill>
                  <a:srgbClr val="3333FF"/>
                </a:solidFill>
              </a:rPr>
              <a:t>Minimizing the loss of Player 2</a:t>
            </a:r>
            <a:endParaRPr lang="ko-KR" altLang="en-US" b="1" dirty="0">
              <a:solidFill>
                <a:srgbClr val="3333FF"/>
              </a:solidFill>
            </a:endParaRPr>
          </a:p>
        </p:txBody>
      </p:sp>
      <p:sp>
        <p:nvSpPr>
          <p:cNvPr id="4" name="슬라이드 번호 개체 틀 3"/>
          <p:cNvSpPr>
            <a:spLocks noGrp="1"/>
          </p:cNvSpPr>
          <p:nvPr>
            <p:ph type="sldNum" sz="quarter" idx="12"/>
          </p:nvPr>
        </p:nvSpPr>
        <p:spPr/>
        <p:txBody>
          <a:bodyPr/>
          <a:lstStyle/>
          <a:p>
            <a:fld id="{5E76BB3F-EC35-4905-A5EC-4D78F0DCE77F}" type="slidenum">
              <a:rPr lang="en-US" smtClean="0"/>
              <a:t>17</a:t>
            </a:fld>
            <a:endParaRPr lang="en-US"/>
          </a:p>
        </p:txBody>
      </p:sp>
      <p:pic>
        <p:nvPicPr>
          <p:cNvPr id="7" name="내용 개체 틀 4"/>
          <p:cNvPicPr>
            <a:picLocks noChangeAspect="1"/>
          </p:cNvPicPr>
          <p:nvPr/>
        </p:nvPicPr>
        <p:blipFill>
          <a:blip r:embed="rId3"/>
          <a:stretch>
            <a:fillRect/>
          </a:stretch>
        </p:blipFill>
        <p:spPr>
          <a:xfrm>
            <a:off x="6222044" y="519728"/>
            <a:ext cx="2862961" cy="1026966"/>
          </a:xfrm>
          <a:prstGeom prst="rect">
            <a:avLst/>
          </a:prstGeom>
        </p:spPr>
      </p:pic>
      <p:sp>
        <p:nvSpPr>
          <p:cNvPr id="8" name="직사각형 7"/>
          <p:cNvSpPr/>
          <p:nvPr/>
        </p:nvSpPr>
        <p:spPr>
          <a:xfrm>
            <a:off x="5260288" y="1618068"/>
            <a:ext cx="3824717" cy="618608"/>
          </a:xfrm>
          <a:prstGeom prst="rect">
            <a:avLst/>
          </a:prstGeom>
          <a:solidFill>
            <a:schemeClr val="bg1">
              <a:lumMod val="95000"/>
            </a:schemeClr>
          </a:solid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rgbClr val="3333FF"/>
                </a:solidFill>
                <a:latin typeface="Tahoma" panose="020B0604030504040204" pitchFamily="34" charset="0"/>
                <a:ea typeface="Tahoma" panose="020B0604030504040204" pitchFamily="34" charset="0"/>
                <a:cs typeface="Tahoma" panose="020B0604030504040204" pitchFamily="34" charset="0"/>
              </a:rPr>
              <a:t>Expected Loss if Player 1 is doing BP</a:t>
            </a:r>
            <a:endParaRPr lang="ko-KR" altLang="en-US" sz="1600" dirty="0">
              <a:solidFill>
                <a:srgbClr val="3333FF"/>
              </a:solidFill>
              <a:latin typeface="Tahoma" panose="020B0604030504040204" pitchFamily="34" charset="0"/>
              <a:cs typeface="Tahoma" panose="020B0604030504040204" pitchFamily="34" charset="0"/>
            </a:endParaRPr>
          </a:p>
        </p:txBody>
      </p:sp>
      <p:sp>
        <p:nvSpPr>
          <p:cNvPr id="9" name="직사각형 8"/>
          <p:cNvSpPr/>
          <p:nvPr/>
        </p:nvSpPr>
        <p:spPr>
          <a:xfrm>
            <a:off x="5260287" y="2396424"/>
            <a:ext cx="3824717" cy="618608"/>
          </a:xfrm>
          <a:prstGeom prst="rect">
            <a:avLst/>
          </a:prstGeom>
          <a:solidFill>
            <a:schemeClr val="bg1">
              <a:lumMod val="95000"/>
            </a:schemeClr>
          </a:solid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rgbClr val="3333FF"/>
                </a:solidFill>
                <a:latin typeface="Tahoma" panose="020B0604030504040204" pitchFamily="34" charset="0"/>
                <a:ea typeface="Tahoma" panose="020B0604030504040204" pitchFamily="34" charset="0"/>
                <a:cs typeface="Tahoma" panose="020B0604030504040204" pitchFamily="34" charset="0"/>
              </a:rPr>
              <a:t>Expected Loss if Player 1 is doing BB</a:t>
            </a:r>
            <a:endParaRPr lang="ko-KR" altLang="en-US" sz="1600" dirty="0">
              <a:solidFill>
                <a:srgbClr val="3333FF"/>
              </a:solidFill>
              <a:latin typeface="Tahoma" panose="020B0604030504040204" pitchFamily="34" charset="0"/>
              <a:cs typeface="Tahoma" panose="020B0604030504040204" pitchFamily="34" charset="0"/>
            </a:endParaRPr>
          </a:p>
        </p:txBody>
      </p:sp>
      <p:sp>
        <p:nvSpPr>
          <p:cNvPr id="11" name="직사각형 10"/>
          <p:cNvSpPr/>
          <p:nvPr/>
        </p:nvSpPr>
        <p:spPr>
          <a:xfrm>
            <a:off x="2511358" y="3054593"/>
            <a:ext cx="1813135" cy="1249275"/>
          </a:xfrm>
          <a:prstGeom prst="rect">
            <a:avLst/>
          </a:prstGeom>
          <a:no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rgbClr val="3333FF"/>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53505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7757D9-0D43-4943-9279-C1AE578714B5}"/>
              </a:ext>
            </a:extLst>
          </p:cNvPr>
          <p:cNvSpPr>
            <a:spLocks noGrp="1"/>
          </p:cNvSpPr>
          <p:nvPr>
            <p:ph type="title"/>
          </p:nvPr>
        </p:nvSpPr>
        <p:spPr/>
        <p:txBody>
          <a:bodyPr/>
          <a:lstStyle/>
          <a:p>
            <a:r>
              <a:rPr lang="en-US" altLang="ko-KR" dirty="0">
                <a:solidFill>
                  <a:schemeClr val="accent5">
                    <a:lumMod val="75000"/>
                  </a:schemeClr>
                </a:solidFill>
              </a:rPr>
              <a:t>Machine Learning</a:t>
            </a:r>
            <a:br>
              <a:rPr lang="en-US" altLang="ko-KR">
                <a:solidFill>
                  <a:schemeClr val="accent5">
                    <a:lumMod val="75000"/>
                  </a:schemeClr>
                </a:solidFill>
              </a:rPr>
            </a:br>
            <a:r>
              <a:rPr lang="en-US" altLang="ko-KR">
                <a:solidFill>
                  <a:schemeClr val="tx1"/>
                </a:solidFill>
              </a:rPr>
              <a:t>Decision</a:t>
            </a:r>
            <a:r>
              <a:rPr lang="ko-KR" altLang="en-US" dirty="0">
                <a:solidFill>
                  <a:schemeClr val="tx1"/>
                </a:solidFill>
              </a:rPr>
              <a:t> </a:t>
            </a:r>
            <a:r>
              <a:rPr lang="en-US" altLang="ko-KR" dirty="0">
                <a:solidFill>
                  <a:schemeClr val="tx1"/>
                </a:solidFill>
              </a:rPr>
              <a:t>Theory</a:t>
            </a:r>
            <a:endParaRPr lang="ko-KR" altLang="en-US" dirty="0">
              <a:solidFill>
                <a:schemeClr val="tx1"/>
              </a:solidFill>
            </a:endParaRPr>
          </a:p>
        </p:txBody>
      </p:sp>
      <p:sp>
        <p:nvSpPr>
          <p:cNvPr id="4" name="직사각형 3">
            <a:extLst>
              <a:ext uri="{FF2B5EF4-FFF2-40B4-BE49-F238E27FC236}">
                <a16:creationId xmlns:a16="http://schemas.microsoft.com/office/drawing/2014/main" id="{D47F5C4F-5561-4629-9859-E9F5D42C7E92}"/>
              </a:ext>
            </a:extLst>
          </p:cNvPr>
          <p:cNvSpPr/>
          <p:nvPr/>
        </p:nvSpPr>
        <p:spPr>
          <a:xfrm>
            <a:off x="4581526" y="3315573"/>
            <a:ext cx="4410074" cy="134018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latinLnBrk="1">
              <a:buFont typeface="Arial" panose="020B0604020202020204" pitchFamily="34" charset="0"/>
              <a:buChar char="•"/>
            </a:pPr>
            <a:r>
              <a:rPr lang="en-US" altLang="ko-KR" sz="1600" dirty="0">
                <a:solidFill>
                  <a:schemeClr val="tx1"/>
                </a:solidFill>
                <a:latin typeface="Tahoma" panose="020B0604030504040204" pitchFamily="34" charset="0"/>
                <a:ea typeface="Tahoma" panose="020B0604030504040204" pitchFamily="34" charset="0"/>
                <a:cs typeface="Tahoma" panose="020B0604030504040204" pitchFamily="34" charset="0"/>
              </a:rPr>
              <a:t>Game Theory</a:t>
            </a:r>
          </a:p>
          <a:p>
            <a:pPr marL="285750" indent="-285750" latinLnBrk="1">
              <a:buFont typeface="Arial" panose="020B0604020202020204" pitchFamily="34" charset="0"/>
              <a:buChar char="•"/>
            </a:pPr>
            <a:r>
              <a:rPr lang="en-US" altLang="ko-KR" sz="1600" b="1" u="sng" dirty="0">
                <a:solidFill>
                  <a:schemeClr val="tx1"/>
                </a:solidFill>
                <a:latin typeface="Tahoma" panose="020B0604030504040204" pitchFamily="34" charset="0"/>
                <a:ea typeface="Tahoma" panose="020B0604030504040204" pitchFamily="34" charset="0"/>
                <a:cs typeface="Tahoma" panose="020B0604030504040204" pitchFamily="34" charset="0"/>
              </a:rPr>
              <a:t>Stable Marriage Problem</a:t>
            </a:r>
          </a:p>
        </p:txBody>
      </p:sp>
    </p:spTree>
    <p:extLst>
      <p:ext uri="{BB962C8B-B14F-4D97-AF65-F5344CB8AC3E}">
        <p14:creationId xmlns:p14="http://schemas.microsoft.com/office/powerpoint/2010/main" val="3466037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4725" algn="l"/>
              </a:tabLst>
            </a:pPr>
            <a:r>
              <a:rPr lang="en-US" dirty="0"/>
              <a:t>Stable Marriage Example</a:t>
            </a:r>
          </a:p>
        </p:txBody>
      </p:sp>
      <p:sp>
        <p:nvSpPr>
          <p:cNvPr id="4" name="Slide Number Placeholder 3"/>
          <p:cNvSpPr>
            <a:spLocks noGrp="1"/>
          </p:cNvSpPr>
          <p:nvPr>
            <p:ph type="sldNum" sz="quarter" idx="12"/>
          </p:nvPr>
        </p:nvSpPr>
        <p:spPr/>
        <p:txBody>
          <a:bodyPr/>
          <a:lstStyle/>
          <a:p>
            <a:fld id="{5E76BB3F-EC35-4905-A5EC-4D78F0DCE77F}" type="slidenum">
              <a:rPr lang="en-US" smtClean="0"/>
              <a:t>19</a:t>
            </a:fld>
            <a:endParaRPr lang="en-US"/>
          </a:p>
        </p:txBody>
      </p:sp>
      <p:pic>
        <p:nvPicPr>
          <p:cNvPr id="6" name="내용 개체 틀 5"/>
          <p:cNvPicPr>
            <a:picLocks noGrp="1" noChangeAspect="1"/>
          </p:cNvPicPr>
          <p:nvPr>
            <p:ph idx="1"/>
          </p:nvPr>
        </p:nvPicPr>
        <p:blipFill>
          <a:blip r:embed="rId2"/>
          <a:stretch>
            <a:fillRect/>
          </a:stretch>
        </p:blipFill>
        <p:spPr>
          <a:xfrm>
            <a:off x="373821" y="525463"/>
            <a:ext cx="8485258" cy="4235450"/>
          </a:xfrm>
          <a:prstGeom prst="rect">
            <a:avLst/>
          </a:prstGeom>
        </p:spPr>
      </p:pic>
    </p:spTree>
    <p:extLst>
      <p:ext uri="{BB962C8B-B14F-4D97-AF65-F5344CB8AC3E}">
        <p14:creationId xmlns:p14="http://schemas.microsoft.com/office/powerpoint/2010/main" val="334751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Game Theory: Pure Strategy Game</a:t>
            </a:r>
            <a:endParaRPr lang="ko-KR" altLang="en-US" dirty="0"/>
          </a:p>
        </p:txBody>
      </p:sp>
      <p:sp>
        <p:nvSpPr>
          <p:cNvPr id="3" name="내용 개체 틀 2"/>
          <p:cNvSpPr>
            <a:spLocks noGrp="1"/>
          </p:cNvSpPr>
          <p:nvPr>
            <p:ph idx="1"/>
          </p:nvPr>
        </p:nvSpPr>
        <p:spPr/>
        <p:txBody>
          <a:bodyPr>
            <a:normAutofit/>
          </a:bodyPr>
          <a:lstStyle/>
          <a:p>
            <a:r>
              <a:rPr lang="en-US" altLang="ko-KR" sz="1800" dirty="0"/>
              <a:t>[Example] During the 8PM to 9PM, two TV broadcast service providers (e.g., MBC and KBS) compete for an audience of 100 viewers. The networks announce their schedule ahead of time and do not know of each other’s decision until the show time. Based on that a certain number of people will tune to MBC while the rest will watch KBS. The market research revealed the following expected number of viewers of MBC.</a:t>
            </a:r>
            <a:endParaRPr lang="ko-KR" altLang="en-US" sz="1800" dirty="0"/>
          </a:p>
        </p:txBody>
      </p:sp>
      <p:sp>
        <p:nvSpPr>
          <p:cNvPr id="4" name="슬라이드 번호 개체 틀 3"/>
          <p:cNvSpPr>
            <a:spLocks noGrp="1"/>
          </p:cNvSpPr>
          <p:nvPr>
            <p:ph type="sldNum" sz="quarter" idx="12"/>
          </p:nvPr>
        </p:nvSpPr>
        <p:spPr/>
        <p:txBody>
          <a:bodyPr/>
          <a:lstStyle/>
          <a:p>
            <a:fld id="{5E76BB3F-EC35-4905-A5EC-4D78F0DCE77F}" type="slidenum">
              <a:rPr lang="en-US" smtClean="0"/>
              <a:t>2</a:t>
            </a:fld>
            <a:endParaRPr lang="en-US"/>
          </a:p>
        </p:txBody>
      </p:sp>
      <p:pic>
        <p:nvPicPr>
          <p:cNvPr id="5" name="그림 4"/>
          <p:cNvPicPr>
            <a:picLocks noChangeAspect="1"/>
          </p:cNvPicPr>
          <p:nvPr/>
        </p:nvPicPr>
        <p:blipFill>
          <a:blip r:embed="rId2"/>
          <a:stretch>
            <a:fillRect/>
          </a:stretch>
        </p:blipFill>
        <p:spPr>
          <a:xfrm>
            <a:off x="1866739" y="1986928"/>
            <a:ext cx="7110484" cy="2615436"/>
          </a:xfrm>
          <a:prstGeom prst="rect">
            <a:avLst/>
          </a:prstGeom>
        </p:spPr>
      </p:pic>
      <p:sp>
        <p:nvSpPr>
          <p:cNvPr id="6" name="TextBox 5"/>
          <p:cNvSpPr txBox="1"/>
          <p:nvPr/>
        </p:nvSpPr>
        <p:spPr>
          <a:xfrm>
            <a:off x="149804" y="1996580"/>
            <a:ext cx="1810112" cy="646331"/>
          </a:xfrm>
          <a:prstGeom prst="rect">
            <a:avLst/>
          </a:prstGeom>
          <a:noFill/>
        </p:spPr>
        <p:txBody>
          <a:bodyPr wrap="none" rtlCol="0">
            <a:spAutoFit/>
          </a:bodyPr>
          <a:lstStyle/>
          <a:p>
            <a:pPr algn="r"/>
            <a:r>
              <a:rPr lang="en-US" altLang="ko-KR" sz="1800" b="1" dirty="0">
                <a:latin typeface="Tahoma" panose="020B0604030504040204" pitchFamily="34" charset="0"/>
                <a:ea typeface="Tahoma" panose="020B0604030504040204" pitchFamily="34" charset="0"/>
                <a:cs typeface="Tahoma" panose="020B0604030504040204" pitchFamily="34" charset="0"/>
              </a:rPr>
              <a:t>MBC (KBS) </a:t>
            </a:r>
          </a:p>
          <a:p>
            <a:pPr algn="r"/>
            <a:r>
              <a:rPr lang="en-US" altLang="ko-KR" sz="1800" b="1" dirty="0">
                <a:latin typeface="Tahoma" panose="020B0604030504040204" pitchFamily="34" charset="0"/>
                <a:ea typeface="Tahoma" panose="020B0604030504040204" pitchFamily="34" charset="0"/>
                <a:cs typeface="Tahoma" panose="020B0604030504040204" pitchFamily="34" charset="0"/>
              </a:rPr>
              <a:t>Payoff Matrix </a:t>
            </a:r>
            <a:endParaRPr lang="ko-KR" altLang="en-US" sz="1800" b="1"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99044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4725" algn="l"/>
              </a:tabLst>
            </a:pPr>
            <a:r>
              <a:rPr lang="en-US" dirty="0"/>
              <a:t>Stable Marriage Problem: Setting and Definitions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8490" y="525043"/>
                <a:ext cx="9055510" cy="4235736"/>
              </a:xfrm>
            </p:spPr>
            <p:txBody>
              <a:bodyPr>
                <a:normAutofit/>
              </a:bodyPr>
              <a:lstStyle/>
              <a:p>
                <a:r>
                  <a:rPr lang="en-US" dirty="0"/>
                  <a:t>General Setting</a:t>
                </a:r>
              </a:p>
              <a:p>
                <a:pPr lvl="1"/>
                <a:r>
                  <a:rPr lang="en-US" i="1" dirty="0"/>
                  <a:t>N</a:t>
                </a:r>
                <a:r>
                  <a:rPr lang="en-US" dirty="0"/>
                  <a:t> men and </a:t>
                </a:r>
                <a:r>
                  <a:rPr lang="en-US" i="1" dirty="0"/>
                  <a:t>N</a:t>
                </a:r>
                <a:r>
                  <a:rPr lang="en-US" dirty="0"/>
                  <a:t> women; Each man (woman) has a preference list (ordering woman (man))</a:t>
                </a:r>
              </a:p>
              <a:p>
                <a:r>
                  <a:rPr lang="en-US" dirty="0"/>
                  <a:t>Definition</a:t>
                </a:r>
              </a:p>
              <a:p>
                <a:pPr lvl="1"/>
                <a:r>
                  <a:rPr lang="en-US" b="1" dirty="0"/>
                  <a:t>Matching:</a:t>
                </a:r>
                <a:r>
                  <a:rPr lang="en-US" dirty="0"/>
                  <a:t> A pairing of each of the </a:t>
                </a:r>
                <a:r>
                  <a:rPr lang="en-US" i="1" dirty="0"/>
                  <a:t>N</a:t>
                </a:r>
                <a:r>
                  <a:rPr lang="en-US" dirty="0"/>
                  <a:t> men with a woman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 </m:t>
                    </m:r>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m:t>
                    </m:r>
                  </m:oMath>
                </a14:m>
                <a:r>
                  <a:rPr lang="en-US" dirty="0"/>
                  <a:t> denotes man </a:t>
                </a:r>
                <a14:m>
                  <m:oMath xmlns:m="http://schemas.openxmlformats.org/officeDocument/2006/math">
                    <m:r>
                      <a:rPr lang="en-US" i="1" dirty="0" smtClean="0">
                        <a:latin typeface="Cambria Math" panose="02040503050406030204" pitchFamily="18" charset="0"/>
                      </a:rPr>
                      <m:t>𝑖</m:t>
                    </m:r>
                  </m:oMath>
                </a14:m>
                <a:r>
                  <a:rPr lang="en-US" dirty="0"/>
                  <a:t> paired with woman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m:t>
                    </m:r>
                  </m:oMath>
                </a14:m>
                <a:r>
                  <a:rPr lang="en-US" dirty="0"/>
                  <a:t>.</a:t>
                </a:r>
              </a:p>
              <a:p>
                <a:pPr lvl="1"/>
                <a:r>
                  <a:rPr lang="en-US" b="1" dirty="0"/>
                  <a:t>Unstable Matching:</a:t>
                </a:r>
                <a:r>
                  <a:rPr lang="en-US" dirty="0"/>
                  <a:t> There exist pairs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 </m:t>
                    </m:r>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m:t>
                    </m:r>
                  </m:oMath>
                </a14:m>
                <a:r>
                  <a:rPr lang="en-US" dirty="0"/>
                  <a:t> and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𝑗</m:t>
                    </m:r>
                    <m:r>
                      <a:rPr lang="en-US" i="1" dirty="0" smtClean="0">
                        <a:latin typeface="Cambria Math" panose="02040503050406030204" pitchFamily="18" charset="0"/>
                      </a:rPr>
                      <m:t>, </m:t>
                    </m:r>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𝑗</m:t>
                    </m:r>
                    <m:r>
                      <a:rPr lang="en-US" i="1" dirty="0"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𝑖</m:t>
                    </m:r>
                  </m:oMath>
                </a14:m>
                <a:r>
                  <a:rPr lang="en-US" dirty="0"/>
                  <a:t> prefers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𝑗</m:t>
                    </m:r>
                    <m:r>
                      <a:rPr lang="en-US" i="1" dirty="0" smtClean="0">
                        <a:latin typeface="Cambria Math" panose="02040503050406030204" pitchFamily="18" charset="0"/>
                      </a:rPr>
                      <m:t>)</m:t>
                    </m:r>
                  </m:oMath>
                </a14:m>
                <a:r>
                  <a:rPr lang="en-US" dirty="0"/>
                  <a:t> to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m:t>
                    </m:r>
                  </m:oMath>
                </a14:m>
                <a:r>
                  <a:rPr lang="en-US" dirty="0"/>
                  <a:t>; and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𝑗</m:t>
                    </m:r>
                    <m:r>
                      <a:rPr lang="en-US" i="1" dirty="0" smtClean="0">
                        <a:latin typeface="Cambria Math" panose="02040503050406030204" pitchFamily="18" charset="0"/>
                      </a:rPr>
                      <m:t>)</m:t>
                    </m:r>
                  </m:oMath>
                </a14:m>
                <a:r>
                  <a:rPr lang="en-US" dirty="0"/>
                  <a:t> prefer </a:t>
                </a:r>
                <a14:m>
                  <m:oMath xmlns:m="http://schemas.openxmlformats.org/officeDocument/2006/math">
                    <m:r>
                      <a:rPr lang="en-US" i="1" dirty="0" smtClean="0">
                        <a:latin typeface="Cambria Math" panose="02040503050406030204" pitchFamily="18" charset="0"/>
                      </a:rPr>
                      <m:t>𝑖</m:t>
                    </m:r>
                  </m:oMath>
                </a14:m>
                <a:r>
                  <a:rPr lang="en-US" dirty="0"/>
                  <a:t> to </a:t>
                </a:r>
                <a14:m>
                  <m:oMath xmlns:m="http://schemas.openxmlformats.org/officeDocument/2006/math">
                    <m:r>
                      <a:rPr lang="en-US" i="1" dirty="0" smtClean="0">
                        <a:latin typeface="Cambria Math" panose="02040503050406030204" pitchFamily="18" charset="0"/>
                      </a:rPr>
                      <m:t>𝑗</m:t>
                    </m:r>
                  </m:oMath>
                </a14:m>
                <a:r>
                  <a:rPr lang="en-US" dirty="0"/>
                  <a:t>.</a:t>
                </a:r>
              </a:p>
              <a:p>
                <a:pPr lvl="1"/>
                <a:r>
                  <a:rPr lang="en-US" b="1" dirty="0"/>
                  <a:t>Stable Matching: </a:t>
                </a:r>
                <a:r>
                  <a:rPr lang="en-US" dirty="0"/>
                  <a:t>A matching that is not unstable.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8490" y="525043"/>
                <a:ext cx="9055510" cy="4235736"/>
              </a:xfrm>
              <a:blipFill rotWithShape="0">
                <a:blip r:embed="rId2"/>
                <a:stretch>
                  <a:fillRect l="-269" t="-1007"/>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5E76BB3F-EC35-4905-A5EC-4D78F0DCE77F}" type="slidenum">
              <a:rPr lang="en-US" smtClean="0"/>
              <a:t>20</a:t>
            </a:fld>
            <a:endParaRPr lang="en-US"/>
          </a:p>
        </p:txBody>
      </p:sp>
    </p:spTree>
    <p:extLst>
      <p:ext uri="{BB962C8B-B14F-4D97-AF65-F5344CB8AC3E}">
        <p14:creationId xmlns:p14="http://schemas.microsoft.com/office/powerpoint/2010/main" val="1429411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Stable Marriage Problem: Example 1 </a:t>
            </a:r>
            <a:endParaRPr lang="ko-KR" altLang="en-US" dirty="0"/>
          </a:p>
        </p:txBody>
      </p:sp>
      <p:graphicFrame>
        <p:nvGraphicFramePr>
          <p:cNvPr id="5" name="내용 개체 틀 4"/>
          <p:cNvGraphicFramePr>
            <a:graphicFrameLocks noGrp="1"/>
          </p:cNvGraphicFramePr>
          <p:nvPr>
            <p:ph idx="1"/>
            <p:extLst/>
          </p:nvPr>
        </p:nvGraphicFramePr>
        <p:xfrm>
          <a:off x="386080" y="525145"/>
          <a:ext cx="3766821" cy="2016760"/>
        </p:xfrm>
        <a:graphic>
          <a:graphicData uri="http://schemas.openxmlformats.org/drawingml/2006/table">
            <a:tbl>
              <a:tblPr firstRow="1" bandRow="1">
                <a:tableStyleId>{5940675A-B579-460E-94D1-54222C63F5DA}</a:tableStyleId>
              </a:tblPr>
              <a:tblGrid>
                <a:gridCol w="1255607">
                  <a:extLst>
                    <a:ext uri="{9D8B030D-6E8A-4147-A177-3AD203B41FA5}">
                      <a16:colId xmlns:a16="http://schemas.microsoft.com/office/drawing/2014/main" val="20000"/>
                    </a:ext>
                  </a:extLst>
                </a:gridCol>
                <a:gridCol w="2511214">
                  <a:extLst>
                    <a:ext uri="{9D8B030D-6E8A-4147-A177-3AD203B41FA5}">
                      <a16:colId xmlns:a16="http://schemas.microsoft.com/office/drawing/2014/main" val="20001"/>
                    </a:ext>
                  </a:extLst>
                </a:gridCol>
              </a:tblGrid>
              <a:tr h="370840">
                <a:tc>
                  <a:txBody>
                    <a:bodyPr/>
                    <a:lstStyle/>
                    <a:p>
                      <a:pPr latinLnBrk="1"/>
                      <a:r>
                        <a:rPr lang="en-US" altLang="ko-KR" sz="1600" b="1" dirty="0">
                          <a:latin typeface="Tahoma" panose="020B0604030504040204" pitchFamily="34" charset="0"/>
                          <a:cs typeface="Tahoma" panose="020B0604030504040204" pitchFamily="34" charset="0"/>
                        </a:rPr>
                        <a:t>Man</a:t>
                      </a:r>
                      <a:endParaRPr lang="ko-KR" altLang="en-US" sz="1600" b="1" dirty="0">
                        <a:latin typeface="Tahoma" panose="020B0604030504040204" pitchFamily="34" charset="0"/>
                        <a:cs typeface="Tahoma" panose="020B0604030504040204" pitchFamily="34" charset="0"/>
                      </a:endParaRPr>
                    </a:p>
                  </a:txBody>
                  <a:tcPr/>
                </a:tc>
                <a:tc>
                  <a:txBody>
                    <a:bodyPr/>
                    <a:lstStyle/>
                    <a:p>
                      <a:pPr latinLnBrk="1"/>
                      <a:r>
                        <a:rPr lang="en-US" altLang="ko-KR" sz="1600" dirty="0">
                          <a:latin typeface="Tahoma" panose="020B0604030504040204" pitchFamily="34" charset="0"/>
                          <a:cs typeface="Tahoma" panose="020B0604030504040204" pitchFamily="34" charset="0"/>
                        </a:rPr>
                        <a:t>Preference List</a:t>
                      </a:r>
                      <a:endParaRPr lang="ko-KR" altLang="en-US" sz="16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0"/>
                  </a:ext>
                </a:extLst>
              </a:tr>
              <a:tr h="370840">
                <a:tc>
                  <a:txBody>
                    <a:bodyPr/>
                    <a:lstStyle/>
                    <a:p>
                      <a:pPr latinLnBrk="1"/>
                      <a:endParaRPr lang="en-US" altLang="ko-KR" sz="1200" dirty="0">
                        <a:latin typeface="Tahoma" panose="020B0604030504040204" pitchFamily="34" charset="0"/>
                        <a:cs typeface="Tahoma" panose="020B0604030504040204" pitchFamily="34" charset="0"/>
                      </a:endParaRPr>
                    </a:p>
                    <a:p>
                      <a:pPr latinLnBrk="1"/>
                      <a:endParaRPr lang="en-US" altLang="ko-KR" sz="1200" dirty="0">
                        <a:latin typeface="Tahoma" panose="020B0604030504040204" pitchFamily="34" charset="0"/>
                        <a:cs typeface="Tahoma" panose="020B0604030504040204" pitchFamily="34" charset="0"/>
                      </a:endParaRPr>
                    </a:p>
                    <a:p>
                      <a:pPr latinLnBrk="1"/>
                      <a:endParaRPr lang="en-US" altLang="ko-KR" sz="1200" dirty="0">
                        <a:latin typeface="Tahoma" panose="020B0604030504040204" pitchFamily="34" charset="0"/>
                        <a:cs typeface="Tahoma" panose="020B0604030504040204" pitchFamily="34" charset="0"/>
                      </a:endParaRPr>
                    </a:p>
                    <a:p>
                      <a:pPr latinLnBrk="1"/>
                      <a:endParaRPr lang="ko-KR" altLang="en-US" sz="1200" dirty="0">
                        <a:latin typeface="Tahoma" panose="020B0604030504040204" pitchFamily="34" charset="0"/>
                        <a:cs typeface="Tahoma" panose="020B0604030504040204" pitchFamily="34" charset="0"/>
                      </a:endParaRPr>
                    </a:p>
                  </a:txBody>
                  <a:tcPr/>
                </a:tc>
                <a:tc>
                  <a:txBody>
                    <a:bodyPr/>
                    <a:lstStyle/>
                    <a:p>
                      <a:pPr latinLnBrk="1"/>
                      <a:endParaRPr lang="ko-KR" altLang="en-US" sz="12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1"/>
                  </a:ext>
                </a:extLst>
              </a:tr>
              <a:tr h="370840">
                <a:tc>
                  <a:txBody>
                    <a:bodyPr/>
                    <a:lstStyle/>
                    <a:p>
                      <a:pPr latinLnBrk="1"/>
                      <a:endParaRPr lang="en-US" altLang="ko-KR" sz="1200" dirty="0">
                        <a:latin typeface="Tahoma" panose="020B0604030504040204" pitchFamily="34" charset="0"/>
                        <a:cs typeface="Tahoma" panose="020B0604030504040204" pitchFamily="34" charset="0"/>
                      </a:endParaRPr>
                    </a:p>
                    <a:p>
                      <a:pPr latinLnBrk="1"/>
                      <a:endParaRPr lang="en-US" altLang="ko-KR" sz="1200" dirty="0">
                        <a:latin typeface="Tahoma" panose="020B0604030504040204" pitchFamily="34" charset="0"/>
                        <a:cs typeface="Tahoma" panose="020B0604030504040204" pitchFamily="34" charset="0"/>
                      </a:endParaRPr>
                    </a:p>
                    <a:p>
                      <a:pPr latinLnBrk="1"/>
                      <a:endParaRPr lang="en-US" altLang="ko-KR" sz="1200" dirty="0">
                        <a:latin typeface="Tahoma" panose="020B0604030504040204" pitchFamily="34" charset="0"/>
                        <a:cs typeface="Tahoma" panose="020B0604030504040204" pitchFamily="34" charset="0"/>
                      </a:endParaRPr>
                    </a:p>
                    <a:p>
                      <a:pPr latinLnBrk="1"/>
                      <a:endParaRPr lang="ko-KR" altLang="en-US" sz="1200" dirty="0">
                        <a:latin typeface="Tahoma" panose="020B0604030504040204" pitchFamily="34" charset="0"/>
                        <a:cs typeface="Tahoma" panose="020B0604030504040204" pitchFamily="34" charset="0"/>
                      </a:endParaRPr>
                    </a:p>
                  </a:txBody>
                  <a:tcPr/>
                </a:tc>
                <a:tc>
                  <a:txBody>
                    <a:bodyPr/>
                    <a:lstStyle/>
                    <a:p>
                      <a:pPr latinLnBrk="1"/>
                      <a:endParaRPr lang="ko-KR" altLang="en-US" sz="12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2"/>
                  </a:ext>
                </a:extLst>
              </a:tr>
            </a:tbl>
          </a:graphicData>
        </a:graphic>
      </p:graphicFrame>
      <p:sp>
        <p:nvSpPr>
          <p:cNvPr id="4" name="슬라이드 번호 개체 틀 3"/>
          <p:cNvSpPr>
            <a:spLocks noGrp="1"/>
          </p:cNvSpPr>
          <p:nvPr>
            <p:ph type="sldNum" sz="quarter" idx="12"/>
          </p:nvPr>
        </p:nvSpPr>
        <p:spPr/>
        <p:txBody>
          <a:bodyPr/>
          <a:lstStyle/>
          <a:p>
            <a:fld id="{5E76BB3F-EC35-4905-A5EC-4D78F0DCE77F}" type="slidenum">
              <a:rPr lang="en-US" smtClean="0"/>
              <a:t>21</a:t>
            </a:fld>
            <a:endParaRPr lang="en-US"/>
          </a:p>
        </p:txBody>
      </p:sp>
      <p:pic>
        <p:nvPicPr>
          <p:cNvPr id="6" name="그림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5292" y="944880"/>
            <a:ext cx="720000" cy="720000"/>
          </a:xfrm>
          <a:prstGeom prst="rect">
            <a:avLst/>
          </a:prstGeom>
          <a:ln>
            <a:solidFill>
              <a:schemeClr val="tx1"/>
            </a:solidFill>
          </a:ln>
        </p:spPr>
      </p:pic>
      <p:sp>
        <p:nvSpPr>
          <p:cNvPr id="7" name="TextBox 6"/>
          <p:cNvSpPr txBox="1"/>
          <p:nvPr/>
        </p:nvSpPr>
        <p:spPr>
          <a:xfrm>
            <a:off x="1124812" y="1417320"/>
            <a:ext cx="535724" cy="307777"/>
          </a:xfrm>
          <a:prstGeom prst="rect">
            <a:avLst/>
          </a:prstGeom>
          <a:noFill/>
        </p:spPr>
        <p:txBody>
          <a:bodyPr wrap="none" rtlCol="0">
            <a:spAutoFit/>
          </a:bodyPr>
          <a:lstStyle/>
          <a:p>
            <a:r>
              <a:rPr lang="en-US" altLang="ko-KR" sz="1400" b="1" dirty="0">
                <a:latin typeface="Tahoma" panose="020B0604030504040204" pitchFamily="34" charset="0"/>
                <a:ea typeface="Tahoma" panose="020B0604030504040204" pitchFamily="34" charset="0"/>
                <a:cs typeface="Tahoma" panose="020B0604030504040204" pitchFamily="34" charset="0"/>
              </a:rPr>
              <a:t>Kim</a:t>
            </a:r>
            <a:endParaRPr lang="ko-KR" altLang="en-US" sz="1400" b="1" dirty="0">
              <a:latin typeface="Tahoma" panose="020B0604030504040204" pitchFamily="34" charset="0"/>
              <a:cs typeface="Tahoma" panose="020B0604030504040204" pitchFamily="34" charset="0"/>
            </a:endParaRPr>
          </a:p>
        </p:txBody>
      </p:sp>
      <p:pic>
        <p:nvPicPr>
          <p:cNvPr id="8" name="그림 7"/>
          <p:cNvPicPr>
            <a:picLocks/>
          </p:cNvPicPr>
          <p:nvPr/>
        </p:nvPicPr>
        <p:blipFill>
          <a:blip r:embed="rId3"/>
          <a:stretch>
            <a:fillRect/>
          </a:stretch>
        </p:blipFill>
        <p:spPr>
          <a:xfrm>
            <a:off x="435292" y="1777320"/>
            <a:ext cx="720000" cy="720000"/>
          </a:xfrm>
          <a:prstGeom prst="rect">
            <a:avLst/>
          </a:prstGeom>
          <a:ln>
            <a:solidFill>
              <a:schemeClr val="tx1"/>
            </a:solidFill>
          </a:ln>
        </p:spPr>
      </p:pic>
      <p:sp>
        <p:nvSpPr>
          <p:cNvPr id="9" name="TextBox 8"/>
          <p:cNvSpPr txBox="1"/>
          <p:nvPr/>
        </p:nvSpPr>
        <p:spPr>
          <a:xfrm>
            <a:off x="1124812" y="2241766"/>
            <a:ext cx="502061" cy="307777"/>
          </a:xfrm>
          <a:prstGeom prst="rect">
            <a:avLst/>
          </a:prstGeom>
          <a:noFill/>
        </p:spPr>
        <p:txBody>
          <a:bodyPr wrap="none" rtlCol="0">
            <a:spAutoFit/>
          </a:bodyPr>
          <a:lstStyle/>
          <a:p>
            <a:r>
              <a:rPr lang="en-US" altLang="ko-KR" sz="1400" b="1" dirty="0">
                <a:latin typeface="Tahoma" panose="020B0604030504040204" pitchFamily="34" charset="0"/>
                <a:ea typeface="Tahoma" panose="020B0604030504040204" pitchFamily="34" charset="0"/>
                <a:cs typeface="Tahoma" panose="020B0604030504040204" pitchFamily="34" charset="0"/>
              </a:rPr>
              <a:t>Lee</a:t>
            </a:r>
            <a:endParaRPr lang="ko-KR" altLang="en-US" sz="1400" b="1" dirty="0">
              <a:latin typeface="Tahoma" panose="020B0604030504040204" pitchFamily="34" charset="0"/>
              <a:cs typeface="Tahoma" panose="020B0604030504040204" pitchFamily="34" charset="0"/>
            </a:endParaRPr>
          </a:p>
        </p:txBody>
      </p:sp>
      <p:sp>
        <p:nvSpPr>
          <p:cNvPr id="11" name="TextBox 10"/>
          <p:cNvSpPr txBox="1"/>
          <p:nvPr/>
        </p:nvSpPr>
        <p:spPr>
          <a:xfrm>
            <a:off x="2334192" y="1417320"/>
            <a:ext cx="607859" cy="307777"/>
          </a:xfrm>
          <a:prstGeom prst="rect">
            <a:avLst/>
          </a:prstGeom>
          <a:noFill/>
        </p:spPr>
        <p:txBody>
          <a:bodyPr wrap="none" rtlCol="0">
            <a:spAutoFit/>
          </a:bodyPr>
          <a:lstStyle/>
          <a:p>
            <a:r>
              <a:rPr lang="en-US" altLang="ko-KR" sz="1400" b="1" dirty="0" err="1">
                <a:latin typeface="Tahoma" panose="020B0604030504040204" pitchFamily="34" charset="0"/>
                <a:ea typeface="Tahoma" panose="020B0604030504040204" pitchFamily="34" charset="0"/>
                <a:cs typeface="Tahoma" panose="020B0604030504040204" pitchFamily="34" charset="0"/>
              </a:rPr>
              <a:t>Jeon</a:t>
            </a:r>
            <a:endParaRPr lang="ko-KR" altLang="en-US" sz="1400" b="1" dirty="0">
              <a:latin typeface="Tahoma" panose="020B0604030504040204" pitchFamily="34" charset="0"/>
              <a:cs typeface="Tahoma" panose="020B0604030504040204" pitchFamily="34" charset="0"/>
            </a:endParaRPr>
          </a:p>
        </p:txBody>
      </p:sp>
      <p:pic>
        <p:nvPicPr>
          <p:cNvPr id="12" name="그림 11"/>
          <p:cNvPicPr>
            <a:picLocks/>
          </p:cNvPicPr>
          <p:nvPr/>
        </p:nvPicPr>
        <p:blipFill>
          <a:blip r:embed="rId4"/>
          <a:stretch>
            <a:fillRect/>
          </a:stretch>
        </p:blipFill>
        <p:spPr>
          <a:xfrm>
            <a:off x="1683396" y="944880"/>
            <a:ext cx="720000" cy="720000"/>
          </a:xfrm>
          <a:prstGeom prst="rect">
            <a:avLst/>
          </a:prstGeom>
          <a:ln>
            <a:solidFill>
              <a:schemeClr val="tx1"/>
            </a:solidFill>
          </a:ln>
        </p:spPr>
      </p:pic>
      <p:pic>
        <p:nvPicPr>
          <p:cNvPr id="13" name="그림 12"/>
          <p:cNvPicPr>
            <a:picLocks/>
          </p:cNvPicPr>
          <p:nvPr/>
        </p:nvPicPr>
        <p:blipFill>
          <a:blip r:embed="rId5"/>
          <a:stretch>
            <a:fillRect/>
          </a:stretch>
        </p:blipFill>
        <p:spPr>
          <a:xfrm>
            <a:off x="2918567" y="944880"/>
            <a:ext cx="720000" cy="720000"/>
          </a:xfrm>
          <a:prstGeom prst="rect">
            <a:avLst/>
          </a:prstGeom>
          <a:ln>
            <a:solidFill>
              <a:schemeClr val="tx1"/>
            </a:solidFill>
          </a:ln>
        </p:spPr>
      </p:pic>
      <p:sp>
        <p:nvSpPr>
          <p:cNvPr id="14" name="TextBox 13"/>
          <p:cNvSpPr txBox="1"/>
          <p:nvPr/>
        </p:nvSpPr>
        <p:spPr>
          <a:xfrm>
            <a:off x="3576252" y="1417319"/>
            <a:ext cx="444352" cy="307777"/>
          </a:xfrm>
          <a:prstGeom prst="rect">
            <a:avLst/>
          </a:prstGeom>
          <a:noFill/>
        </p:spPr>
        <p:txBody>
          <a:bodyPr wrap="none" rtlCol="0">
            <a:spAutoFit/>
          </a:bodyPr>
          <a:lstStyle/>
          <a:p>
            <a:r>
              <a:rPr lang="en-US" altLang="ko-KR" sz="1400" b="1" dirty="0">
                <a:latin typeface="Tahoma" panose="020B0604030504040204" pitchFamily="34" charset="0"/>
                <a:ea typeface="Tahoma" panose="020B0604030504040204" pitchFamily="34" charset="0"/>
                <a:cs typeface="Tahoma" panose="020B0604030504040204" pitchFamily="34" charset="0"/>
              </a:rPr>
              <a:t>Jin</a:t>
            </a:r>
            <a:endParaRPr lang="ko-KR" altLang="en-US" sz="1400" b="1" dirty="0">
              <a:latin typeface="Tahoma" panose="020B0604030504040204" pitchFamily="34" charset="0"/>
              <a:cs typeface="Tahoma" panose="020B0604030504040204" pitchFamily="34" charset="0"/>
            </a:endParaRPr>
          </a:p>
        </p:txBody>
      </p:sp>
      <p:pic>
        <p:nvPicPr>
          <p:cNvPr id="15" name="그림 14"/>
          <p:cNvPicPr>
            <a:picLocks/>
          </p:cNvPicPr>
          <p:nvPr/>
        </p:nvPicPr>
        <p:blipFill>
          <a:blip r:embed="rId5"/>
          <a:stretch>
            <a:fillRect/>
          </a:stretch>
        </p:blipFill>
        <p:spPr>
          <a:xfrm>
            <a:off x="1683396" y="1777320"/>
            <a:ext cx="720000" cy="720000"/>
          </a:xfrm>
          <a:prstGeom prst="rect">
            <a:avLst/>
          </a:prstGeom>
          <a:ln>
            <a:solidFill>
              <a:schemeClr val="tx1"/>
            </a:solidFill>
          </a:ln>
        </p:spPr>
      </p:pic>
      <p:sp>
        <p:nvSpPr>
          <p:cNvPr id="16" name="TextBox 15"/>
          <p:cNvSpPr txBox="1"/>
          <p:nvPr/>
        </p:nvSpPr>
        <p:spPr>
          <a:xfrm>
            <a:off x="2341081" y="2249759"/>
            <a:ext cx="444352" cy="307777"/>
          </a:xfrm>
          <a:prstGeom prst="rect">
            <a:avLst/>
          </a:prstGeom>
          <a:noFill/>
        </p:spPr>
        <p:txBody>
          <a:bodyPr wrap="none" rtlCol="0">
            <a:spAutoFit/>
          </a:bodyPr>
          <a:lstStyle/>
          <a:p>
            <a:r>
              <a:rPr lang="en-US" altLang="ko-KR" sz="1400" b="1" dirty="0">
                <a:latin typeface="Tahoma" panose="020B0604030504040204" pitchFamily="34" charset="0"/>
                <a:ea typeface="Tahoma" panose="020B0604030504040204" pitchFamily="34" charset="0"/>
                <a:cs typeface="Tahoma" panose="020B0604030504040204" pitchFamily="34" charset="0"/>
              </a:rPr>
              <a:t>Jin</a:t>
            </a:r>
            <a:endParaRPr lang="ko-KR" altLang="en-US" sz="1400" b="1" dirty="0">
              <a:latin typeface="Tahoma" panose="020B0604030504040204" pitchFamily="34" charset="0"/>
              <a:cs typeface="Tahoma" panose="020B0604030504040204" pitchFamily="34" charset="0"/>
            </a:endParaRPr>
          </a:p>
        </p:txBody>
      </p:sp>
      <p:sp>
        <p:nvSpPr>
          <p:cNvPr id="17" name="TextBox 16"/>
          <p:cNvSpPr txBox="1"/>
          <p:nvPr/>
        </p:nvSpPr>
        <p:spPr>
          <a:xfrm>
            <a:off x="3569363" y="2240665"/>
            <a:ext cx="607859" cy="307777"/>
          </a:xfrm>
          <a:prstGeom prst="rect">
            <a:avLst/>
          </a:prstGeom>
          <a:noFill/>
        </p:spPr>
        <p:txBody>
          <a:bodyPr wrap="none" rtlCol="0">
            <a:spAutoFit/>
          </a:bodyPr>
          <a:lstStyle/>
          <a:p>
            <a:r>
              <a:rPr lang="en-US" altLang="ko-KR" sz="1400" b="1" dirty="0" err="1">
                <a:latin typeface="Tahoma" panose="020B0604030504040204" pitchFamily="34" charset="0"/>
                <a:ea typeface="Tahoma" panose="020B0604030504040204" pitchFamily="34" charset="0"/>
                <a:cs typeface="Tahoma" panose="020B0604030504040204" pitchFamily="34" charset="0"/>
              </a:rPr>
              <a:t>Jeon</a:t>
            </a:r>
            <a:endParaRPr lang="ko-KR" altLang="en-US" sz="1400" b="1" dirty="0">
              <a:latin typeface="Tahoma" panose="020B0604030504040204" pitchFamily="34" charset="0"/>
              <a:cs typeface="Tahoma" panose="020B0604030504040204" pitchFamily="34" charset="0"/>
            </a:endParaRPr>
          </a:p>
        </p:txBody>
      </p:sp>
      <p:pic>
        <p:nvPicPr>
          <p:cNvPr id="18" name="그림 17"/>
          <p:cNvPicPr>
            <a:picLocks/>
          </p:cNvPicPr>
          <p:nvPr/>
        </p:nvPicPr>
        <p:blipFill>
          <a:blip r:embed="rId4"/>
          <a:stretch>
            <a:fillRect/>
          </a:stretch>
        </p:blipFill>
        <p:spPr>
          <a:xfrm>
            <a:off x="2918567" y="1768225"/>
            <a:ext cx="720000" cy="720000"/>
          </a:xfrm>
          <a:prstGeom prst="rect">
            <a:avLst/>
          </a:prstGeom>
          <a:ln>
            <a:solidFill>
              <a:schemeClr val="tx1"/>
            </a:solidFill>
          </a:ln>
        </p:spPr>
      </p:pic>
      <p:graphicFrame>
        <p:nvGraphicFramePr>
          <p:cNvPr id="19" name="내용 개체 틀 4"/>
          <p:cNvGraphicFramePr>
            <a:graphicFrameLocks/>
          </p:cNvGraphicFramePr>
          <p:nvPr>
            <p:extLst/>
          </p:nvPr>
        </p:nvGraphicFramePr>
        <p:xfrm>
          <a:off x="4958080" y="516051"/>
          <a:ext cx="3766821" cy="2016760"/>
        </p:xfrm>
        <a:graphic>
          <a:graphicData uri="http://schemas.openxmlformats.org/drawingml/2006/table">
            <a:tbl>
              <a:tblPr firstRow="1" bandRow="1">
                <a:tableStyleId>{5940675A-B579-460E-94D1-54222C63F5DA}</a:tableStyleId>
              </a:tblPr>
              <a:tblGrid>
                <a:gridCol w="1255607">
                  <a:extLst>
                    <a:ext uri="{9D8B030D-6E8A-4147-A177-3AD203B41FA5}">
                      <a16:colId xmlns:a16="http://schemas.microsoft.com/office/drawing/2014/main" val="20000"/>
                    </a:ext>
                  </a:extLst>
                </a:gridCol>
                <a:gridCol w="2511214">
                  <a:extLst>
                    <a:ext uri="{9D8B030D-6E8A-4147-A177-3AD203B41FA5}">
                      <a16:colId xmlns:a16="http://schemas.microsoft.com/office/drawing/2014/main" val="20001"/>
                    </a:ext>
                  </a:extLst>
                </a:gridCol>
              </a:tblGrid>
              <a:tr h="370840">
                <a:tc>
                  <a:txBody>
                    <a:bodyPr/>
                    <a:lstStyle/>
                    <a:p>
                      <a:pPr latinLnBrk="1"/>
                      <a:r>
                        <a:rPr lang="en-US" altLang="ko-KR" sz="1600" b="1" dirty="0">
                          <a:latin typeface="Tahoma" panose="020B0604030504040204" pitchFamily="34" charset="0"/>
                          <a:cs typeface="Tahoma" panose="020B0604030504040204" pitchFamily="34" charset="0"/>
                        </a:rPr>
                        <a:t>Woman</a:t>
                      </a:r>
                      <a:endParaRPr lang="ko-KR" altLang="en-US" sz="1600" b="1" dirty="0">
                        <a:latin typeface="Tahoma" panose="020B0604030504040204" pitchFamily="34" charset="0"/>
                        <a:cs typeface="Tahoma" panose="020B0604030504040204" pitchFamily="34" charset="0"/>
                      </a:endParaRPr>
                    </a:p>
                  </a:txBody>
                  <a:tcPr/>
                </a:tc>
                <a:tc>
                  <a:txBody>
                    <a:bodyPr/>
                    <a:lstStyle/>
                    <a:p>
                      <a:pPr latinLnBrk="1"/>
                      <a:r>
                        <a:rPr lang="en-US" altLang="ko-KR" sz="1600" dirty="0">
                          <a:latin typeface="Tahoma" panose="020B0604030504040204" pitchFamily="34" charset="0"/>
                          <a:cs typeface="Tahoma" panose="020B0604030504040204" pitchFamily="34" charset="0"/>
                        </a:rPr>
                        <a:t>Preference List</a:t>
                      </a:r>
                      <a:endParaRPr lang="ko-KR" altLang="en-US" sz="16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0"/>
                  </a:ext>
                </a:extLst>
              </a:tr>
              <a:tr h="370840">
                <a:tc>
                  <a:txBody>
                    <a:bodyPr/>
                    <a:lstStyle/>
                    <a:p>
                      <a:pPr latinLnBrk="1"/>
                      <a:endParaRPr lang="en-US" altLang="ko-KR" sz="1200" dirty="0">
                        <a:latin typeface="Tahoma" panose="020B0604030504040204" pitchFamily="34" charset="0"/>
                        <a:cs typeface="Tahoma" panose="020B0604030504040204" pitchFamily="34" charset="0"/>
                      </a:endParaRPr>
                    </a:p>
                    <a:p>
                      <a:pPr latinLnBrk="1"/>
                      <a:endParaRPr lang="en-US" altLang="ko-KR" sz="1200" dirty="0">
                        <a:latin typeface="Tahoma" panose="020B0604030504040204" pitchFamily="34" charset="0"/>
                        <a:cs typeface="Tahoma" panose="020B0604030504040204" pitchFamily="34" charset="0"/>
                      </a:endParaRPr>
                    </a:p>
                    <a:p>
                      <a:pPr latinLnBrk="1"/>
                      <a:endParaRPr lang="en-US" altLang="ko-KR" sz="1200" dirty="0">
                        <a:latin typeface="Tahoma" panose="020B0604030504040204" pitchFamily="34" charset="0"/>
                        <a:cs typeface="Tahoma" panose="020B0604030504040204" pitchFamily="34" charset="0"/>
                      </a:endParaRPr>
                    </a:p>
                    <a:p>
                      <a:pPr latinLnBrk="1"/>
                      <a:endParaRPr lang="ko-KR" altLang="en-US" sz="1200" dirty="0">
                        <a:latin typeface="Tahoma" panose="020B0604030504040204" pitchFamily="34" charset="0"/>
                        <a:cs typeface="Tahoma" panose="020B0604030504040204" pitchFamily="34" charset="0"/>
                      </a:endParaRPr>
                    </a:p>
                  </a:txBody>
                  <a:tcPr/>
                </a:tc>
                <a:tc>
                  <a:txBody>
                    <a:bodyPr/>
                    <a:lstStyle/>
                    <a:p>
                      <a:pPr latinLnBrk="1"/>
                      <a:endParaRPr lang="ko-KR" altLang="en-US" sz="12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1"/>
                  </a:ext>
                </a:extLst>
              </a:tr>
              <a:tr h="370840">
                <a:tc>
                  <a:txBody>
                    <a:bodyPr/>
                    <a:lstStyle/>
                    <a:p>
                      <a:pPr latinLnBrk="1"/>
                      <a:endParaRPr lang="en-US" altLang="ko-KR" sz="1200" dirty="0">
                        <a:latin typeface="Tahoma" panose="020B0604030504040204" pitchFamily="34" charset="0"/>
                        <a:cs typeface="Tahoma" panose="020B0604030504040204" pitchFamily="34" charset="0"/>
                      </a:endParaRPr>
                    </a:p>
                    <a:p>
                      <a:pPr latinLnBrk="1"/>
                      <a:endParaRPr lang="en-US" altLang="ko-KR" sz="1200" dirty="0">
                        <a:latin typeface="Tahoma" panose="020B0604030504040204" pitchFamily="34" charset="0"/>
                        <a:cs typeface="Tahoma" panose="020B0604030504040204" pitchFamily="34" charset="0"/>
                      </a:endParaRPr>
                    </a:p>
                    <a:p>
                      <a:pPr latinLnBrk="1"/>
                      <a:endParaRPr lang="en-US" altLang="ko-KR" sz="1200" dirty="0">
                        <a:latin typeface="Tahoma" panose="020B0604030504040204" pitchFamily="34" charset="0"/>
                        <a:cs typeface="Tahoma" panose="020B0604030504040204" pitchFamily="34" charset="0"/>
                      </a:endParaRPr>
                    </a:p>
                    <a:p>
                      <a:pPr latinLnBrk="1"/>
                      <a:endParaRPr lang="ko-KR" altLang="en-US" sz="1200" dirty="0">
                        <a:latin typeface="Tahoma" panose="020B0604030504040204" pitchFamily="34" charset="0"/>
                        <a:cs typeface="Tahoma" panose="020B0604030504040204" pitchFamily="34" charset="0"/>
                      </a:endParaRPr>
                    </a:p>
                  </a:txBody>
                  <a:tcPr/>
                </a:tc>
                <a:tc>
                  <a:txBody>
                    <a:bodyPr/>
                    <a:lstStyle/>
                    <a:p>
                      <a:pPr latinLnBrk="1"/>
                      <a:endParaRPr lang="ko-KR" altLang="en-US" sz="12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2"/>
                  </a:ext>
                </a:extLst>
              </a:tr>
            </a:tbl>
          </a:graphicData>
        </a:graphic>
      </p:graphicFrame>
      <p:pic>
        <p:nvPicPr>
          <p:cNvPr id="20" name="그림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65947" y="944879"/>
            <a:ext cx="720000" cy="720000"/>
          </a:xfrm>
          <a:prstGeom prst="rect">
            <a:avLst/>
          </a:prstGeom>
          <a:ln>
            <a:solidFill>
              <a:schemeClr val="tx1"/>
            </a:solidFill>
          </a:ln>
        </p:spPr>
      </p:pic>
      <p:sp>
        <p:nvSpPr>
          <p:cNvPr id="21" name="TextBox 20"/>
          <p:cNvSpPr txBox="1"/>
          <p:nvPr/>
        </p:nvSpPr>
        <p:spPr>
          <a:xfrm>
            <a:off x="6955467" y="1417319"/>
            <a:ext cx="535724" cy="307777"/>
          </a:xfrm>
          <a:prstGeom prst="rect">
            <a:avLst/>
          </a:prstGeom>
          <a:noFill/>
        </p:spPr>
        <p:txBody>
          <a:bodyPr wrap="none" rtlCol="0">
            <a:spAutoFit/>
          </a:bodyPr>
          <a:lstStyle/>
          <a:p>
            <a:r>
              <a:rPr lang="en-US" altLang="ko-KR" sz="1400" b="1" dirty="0">
                <a:latin typeface="Tahoma" panose="020B0604030504040204" pitchFamily="34" charset="0"/>
                <a:ea typeface="Tahoma" panose="020B0604030504040204" pitchFamily="34" charset="0"/>
                <a:cs typeface="Tahoma" panose="020B0604030504040204" pitchFamily="34" charset="0"/>
              </a:rPr>
              <a:t>Kim</a:t>
            </a:r>
            <a:endParaRPr lang="ko-KR" altLang="en-US" sz="1400" b="1" dirty="0">
              <a:latin typeface="Tahoma" panose="020B0604030504040204" pitchFamily="34" charset="0"/>
              <a:cs typeface="Tahoma" panose="020B0604030504040204" pitchFamily="34" charset="0"/>
            </a:endParaRPr>
          </a:p>
        </p:txBody>
      </p:sp>
      <p:pic>
        <p:nvPicPr>
          <p:cNvPr id="22" name="그림 21"/>
          <p:cNvPicPr>
            <a:picLocks/>
          </p:cNvPicPr>
          <p:nvPr/>
        </p:nvPicPr>
        <p:blipFill>
          <a:blip r:embed="rId3"/>
          <a:stretch>
            <a:fillRect/>
          </a:stretch>
        </p:blipFill>
        <p:spPr>
          <a:xfrm>
            <a:off x="7501118" y="944878"/>
            <a:ext cx="720000" cy="720000"/>
          </a:xfrm>
          <a:prstGeom prst="rect">
            <a:avLst/>
          </a:prstGeom>
          <a:ln>
            <a:solidFill>
              <a:schemeClr val="tx1"/>
            </a:solidFill>
          </a:ln>
        </p:spPr>
      </p:pic>
      <p:sp>
        <p:nvSpPr>
          <p:cNvPr id="23" name="TextBox 22"/>
          <p:cNvSpPr txBox="1"/>
          <p:nvPr/>
        </p:nvSpPr>
        <p:spPr>
          <a:xfrm>
            <a:off x="8190638" y="1409324"/>
            <a:ext cx="502061" cy="307777"/>
          </a:xfrm>
          <a:prstGeom prst="rect">
            <a:avLst/>
          </a:prstGeom>
          <a:noFill/>
        </p:spPr>
        <p:txBody>
          <a:bodyPr wrap="none" rtlCol="0">
            <a:spAutoFit/>
          </a:bodyPr>
          <a:lstStyle/>
          <a:p>
            <a:r>
              <a:rPr lang="en-US" altLang="ko-KR" sz="1400" b="1" dirty="0">
                <a:latin typeface="Tahoma" panose="020B0604030504040204" pitchFamily="34" charset="0"/>
                <a:ea typeface="Tahoma" panose="020B0604030504040204" pitchFamily="34" charset="0"/>
                <a:cs typeface="Tahoma" panose="020B0604030504040204" pitchFamily="34" charset="0"/>
              </a:rPr>
              <a:t>Lee</a:t>
            </a:r>
            <a:endParaRPr lang="ko-KR" altLang="en-US" sz="1400" b="1" dirty="0">
              <a:latin typeface="Tahoma" panose="020B0604030504040204" pitchFamily="34" charset="0"/>
              <a:cs typeface="Tahoma" panose="020B0604030504040204" pitchFamily="34" charset="0"/>
            </a:endParaRPr>
          </a:p>
        </p:txBody>
      </p:sp>
      <p:sp>
        <p:nvSpPr>
          <p:cNvPr id="24" name="TextBox 23"/>
          <p:cNvSpPr txBox="1"/>
          <p:nvPr/>
        </p:nvSpPr>
        <p:spPr>
          <a:xfrm>
            <a:off x="5658088" y="1417319"/>
            <a:ext cx="607859" cy="307777"/>
          </a:xfrm>
          <a:prstGeom prst="rect">
            <a:avLst/>
          </a:prstGeom>
          <a:noFill/>
        </p:spPr>
        <p:txBody>
          <a:bodyPr wrap="none" rtlCol="0">
            <a:spAutoFit/>
          </a:bodyPr>
          <a:lstStyle/>
          <a:p>
            <a:r>
              <a:rPr lang="en-US" altLang="ko-KR" sz="1400" b="1" dirty="0" err="1">
                <a:latin typeface="Tahoma" panose="020B0604030504040204" pitchFamily="34" charset="0"/>
                <a:ea typeface="Tahoma" panose="020B0604030504040204" pitchFamily="34" charset="0"/>
                <a:cs typeface="Tahoma" panose="020B0604030504040204" pitchFamily="34" charset="0"/>
              </a:rPr>
              <a:t>Jeon</a:t>
            </a:r>
            <a:endParaRPr lang="ko-KR" altLang="en-US" sz="1400" b="1" dirty="0">
              <a:latin typeface="Tahoma" panose="020B0604030504040204" pitchFamily="34" charset="0"/>
              <a:cs typeface="Tahoma" panose="020B0604030504040204" pitchFamily="34" charset="0"/>
            </a:endParaRPr>
          </a:p>
        </p:txBody>
      </p:sp>
      <p:pic>
        <p:nvPicPr>
          <p:cNvPr id="25" name="그림 24"/>
          <p:cNvPicPr>
            <a:picLocks/>
          </p:cNvPicPr>
          <p:nvPr/>
        </p:nvPicPr>
        <p:blipFill>
          <a:blip r:embed="rId4"/>
          <a:stretch>
            <a:fillRect/>
          </a:stretch>
        </p:blipFill>
        <p:spPr>
          <a:xfrm>
            <a:off x="5007292" y="944879"/>
            <a:ext cx="720000" cy="720000"/>
          </a:xfrm>
          <a:prstGeom prst="rect">
            <a:avLst/>
          </a:prstGeom>
          <a:ln>
            <a:solidFill>
              <a:schemeClr val="tx1"/>
            </a:solidFill>
          </a:ln>
        </p:spPr>
      </p:pic>
      <p:pic>
        <p:nvPicPr>
          <p:cNvPr id="26" name="그림 25"/>
          <p:cNvPicPr>
            <a:picLocks/>
          </p:cNvPicPr>
          <p:nvPr/>
        </p:nvPicPr>
        <p:blipFill>
          <a:blip r:embed="rId5"/>
          <a:stretch>
            <a:fillRect/>
          </a:stretch>
        </p:blipFill>
        <p:spPr>
          <a:xfrm>
            <a:off x="5005745" y="1759131"/>
            <a:ext cx="720000" cy="720000"/>
          </a:xfrm>
          <a:prstGeom prst="rect">
            <a:avLst/>
          </a:prstGeom>
          <a:ln>
            <a:solidFill>
              <a:schemeClr val="tx1"/>
            </a:solidFill>
          </a:ln>
        </p:spPr>
      </p:pic>
      <p:sp>
        <p:nvSpPr>
          <p:cNvPr id="27" name="TextBox 26"/>
          <p:cNvSpPr txBox="1"/>
          <p:nvPr/>
        </p:nvSpPr>
        <p:spPr>
          <a:xfrm>
            <a:off x="5663430" y="2231570"/>
            <a:ext cx="444352" cy="307777"/>
          </a:xfrm>
          <a:prstGeom prst="rect">
            <a:avLst/>
          </a:prstGeom>
          <a:noFill/>
        </p:spPr>
        <p:txBody>
          <a:bodyPr wrap="none" rtlCol="0">
            <a:spAutoFit/>
          </a:bodyPr>
          <a:lstStyle/>
          <a:p>
            <a:r>
              <a:rPr lang="en-US" altLang="ko-KR" sz="1400" b="1" dirty="0">
                <a:latin typeface="Tahoma" panose="020B0604030504040204" pitchFamily="34" charset="0"/>
                <a:ea typeface="Tahoma" panose="020B0604030504040204" pitchFamily="34" charset="0"/>
                <a:cs typeface="Tahoma" panose="020B0604030504040204" pitchFamily="34" charset="0"/>
              </a:rPr>
              <a:t>Jin</a:t>
            </a:r>
            <a:endParaRPr lang="ko-KR" altLang="en-US" sz="1400" b="1" dirty="0">
              <a:latin typeface="Tahoma" panose="020B0604030504040204" pitchFamily="34" charset="0"/>
              <a:cs typeface="Tahoma" panose="020B0604030504040204" pitchFamily="34" charset="0"/>
            </a:endParaRPr>
          </a:p>
        </p:txBody>
      </p:sp>
      <p:pic>
        <p:nvPicPr>
          <p:cNvPr id="32" name="그림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65947" y="1759131"/>
            <a:ext cx="720000" cy="720000"/>
          </a:xfrm>
          <a:prstGeom prst="rect">
            <a:avLst/>
          </a:prstGeom>
          <a:ln>
            <a:solidFill>
              <a:schemeClr val="tx1"/>
            </a:solidFill>
          </a:ln>
        </p:spPr>
      </p:pic>
      <p:sp>
        <p:nvSpPr>
          <p:cNvPr id="33" name="TextBox 32"/>
          <p:cNvSpPr txBox="1"/>
          <p:nvPr/>
        </p:nvSpPr>
        <p:spPr>
          <a:xfrm>
            <a:off x="6955467" y="2231571"/>
            <a:ext cx="535724" cy="307777"/>
          </a:xfrm>
          <a:prstGeom prst="rect">
            <a:avLst/>
          </a:prstGeom>
          <a:noFill/>
        </p:spPr>
        <p:txBody>
          <a:bodyPr wrap="none" rtlCol="0">
            <a:spAutoFit/>
          </a:bodyPr>
          <a:lstStyle/>
          <a:p>
            <a:r>
              <a:rPr lang="en-US" altLang="ko-KR" sz="1400" b="1" dirty="0">
                <a:latin typeface="Tahoma" panose="020B0604030504040204" pitchFamily="34" charset="0"/>
                <a:ea typeface="Tahoma" panose="020B0604030504040204" pitchFamily="34" charset="0"/>
                <a:cs typeface="Tahoma" panose="020B0604030504040204" pitchFamily="34" charset="0"/>
              </a:rPr>
              <a:t>Kim</a:t>
            </a:r>
            <a:endParaRPr lang="ko-KR" altLang="en-US" sz="1400" b="1" dirty="0">
              <a:latin typeface="Tahoma" panose="020B0604030504040204" pitchFamily="34" charset="0"/>
              <a:cs typeface="Tahoma" panose="020B0604030504040204" pitchFamily="34" charset="0"/>
            </a:endParaRPr>
          </a:p>
        </p:txBody>
      </p:sp>
      <p:pic>
        <p:nvPicPr>
          <p:cNvPr id="34" name="그림 33"/>
          <p:cNvPicPr>
            <a:picLocks/>
          </p:cNvPicPr>
          <p:nvPr/>
        </p:nvPicPr>
        <p:blipFill>
          <a:blip r:embed="rId3"/>
          <a:stretch>
            <a:fillRect/>
          </a:stretch>
        </p:blipFill>
        <p:spPr>
          <a:xfrm>
            <a:off x="7501118" y="1759130"/>
            <a:ext cx="720000" cy="720000"/>
          </a:xfrm>
          <a:prstGeom prst="rect">
            <a:avLst/>
          </a:prstGeom>
          <a:ln>
            <a:solidFill>
              <a:schemeClr val="tx1"/>
            </a:solidFill>
          </a:ln>
        </p:spPr>
      </p:pic>
      <p:sp>
        <p:nvSpPr>
          <p:cNvPr id="35" name="TextBox 34"/>
          <p:cNvSpPr txBox="1"/>
          <p:nvPr/>
        </p:nvSpPr>
        <p:spPr>
          <a:xfrm>
            <a:off x="8190638" y="2223576"/>
            <a:ext cx="502061" cy="307777"/>
          </a:xfrm>
          <a:prstGeom prst="rect">
            <a:avLst/>
          </a:prstGeom>
          <a:noFill/>
        </p:spPr>
        <p:txBody>
          <a:bodyPr wrap="none" rtlCol="0">
            <a:spAutoFit/>
          </a:bodyPr>
          <a:lstStyle/>
          <a:p>
            <a:r>
              <a:rPr lang="en-US" altLang="ko-KR" sz="1400" b="1" dirty="0">
                <a:latin typeface="Tahoma" panose="020B0604030504040204" pitchFamily="34" charset="0"/>
                <a:ea typeface="Tahoma" panose="020B0604030504040204" pitchFamily="34" charset="0"/>
                <a:cs typeface="Tahoma" panose="020B0604030504040204" pitchFamily="34" charset="0"/>
              </a:rPr>
              <a:t>Lee</a:t>
            </a:r>
            <a:endParaRPr lang="ko-KR" altLang="en-US" sz="1400" b="1" dirty="0">
              <a:latin typeface="Tahoma" panose="020B0604030504040204" pitchFamily="34" charset="0"/>
              <a:cs typeface="Tahoma" panose="020B0604030504040204" pitchFamily="34" charset="0"/>
            </a:endParaRPr>
          </a:p>
        </p:txBody>
      </p:sp>
      <p:sp>
        <p:nvSpPr>
          <p:cNvPr id="36" name="직사각형 35"/>
          <p:cNvSpPr/>
          <p:nvPr/>
        </p:nvSpPr>
        <p:spPr>
          <a:xfrm>
            <a:off x="120032" y="2801746"/>
            <a:ext cx="1019831" cy="738664"/>
          </a:xfrm>
          <a:prstGeom prst="rect">
            <a:avLst/>
          </a:prstGeom>
        </p:spPr>
        <p:txBody>
          <a:bodyPr wrap="none">
            <a:spAutoFit/>
          </a:bodyPr>
          <a:lstStyle/>
          <a:p>
            <a:pPr algn="r"/>
            <a:r>
              <a:rPr lang="en-US" altLang="ko-KR" sz="1400" b="1" dirty="0">
                <a:latin typeface="Tahoma" panose="020B0604030504040204" pitchFamily="34" charset="0"/>
                <a:ea typeface="Tahoma" panose="020B0604030504040204" pitchFamily="34" charset="0"/>
                <a:cs typeface="Tahoma" panose="020B0604030504040204" pitchFamily="34" charset="0"/>
              </a:rPr>
              <a:t>Two</a:t>
            </a:r>
          </a:p>
          <a:p>
            <a:pPr algn="r"/>
            <a:r>
              <a:rPr lang="en-US" altLang="ko-KR" sz="1400" b="1" dirty="0">
                <a:latin typeface="Tahoma" panose="020B0604030504040204" pitchFamily="34" charset="0"/>
                <a:ea typeface="Tahoma" panose="020B0604030504040204" pitchFamily="34" charset="0"/>
                <a:cs typeface="Tahoma" panose="020B0604030504040204" pitchFamily="34" charset="0"/>
              </a:rPr>
              <a:t>Possible</a:t>
            </a:r>
          </a:p>
          <a:p>
            <a:pPr algn="r"/>
            <a:r>
              <a:rPr lang="en-US" altLang="ko-KR" sz="1400" b="1" dirty="0">
                <a:latin typeface="Tahoma" panose="020B0604030504040204" pitchFamily="34" charset="0"/>
                <a:ea typeface="Tahoma" panose="020B0604030504040204" pitchFamily="34" charset="0"/>
                <a:cs typeface="Tahoma" panose="020B0604030504040204" pitchFamily="34" charset="0"/>
              </a:rPr>
              <a:t>Matching</a:t>
            </a:r>
            <a:endParaRPr lang="ko-KR" altLang="en-US" sz="1400" dirty="0">
              <a:latin typeface="Tahoma" panose="020B0604030504040204" pitchFamily="34" charset="0"/>
              <a:cs typeface="Tahoma" panose="020B0604030504040204" pitchFamily="34" charset="0"/>
            </a:endParaRPr>
          </a:p>
        </p:txBody>
      </p:sp>
      <p:graphicFrame>
        <p:nvGraphicFramePr>
          <p:cNvPr id="37" name="표 36"/>
          <p:cNvGraphicFramePr>
            <a:graphicFrameLocks noGrp="1"/>
          </p:cNvGraphicFramePr>
          <p:nvPr>
            <p:extLst/>
          </p:nvPr>
        </p:nvGraphicFramePr>
        <p:xfrm>
          <a:off x="1155292" y="2824631"/>
          <a:ext cx="5382668" cy="1828800"/>
        </p:xfrm>
        <a:graphic>
          <a:graphicData uri="http://schemas.openxmlformats.org/drawingml/2006/table">
            <a:tbl>
              <a:tblPr firstRow="1" bandRow="1">
                <a:tableStyleId>{5940675A-B579-460E-94D1-54222C63F5DA}</a:tableStyleId>
              </a:tblPr>
              <a:tblGrid>
                <a:gridCol w="2691334">
                  <a:extLst>
                    <a:ext uri="{9D8B030D-6E8A-4147-A177-3AD203B41FA5}">
                      <a16:colId xmlns:a16="http://schemas.microsoft.com/office/drawing/2014/main" val="20000"/>
                    </a:ext>
                  </a:extLst>
                </a:gridCol>
                <a:gridCol w="2691334">
                  <a:extLst>
                    <a:ext uri="{9D8B030D-6E8A-4147-A177-3AD203B41FA5}">
                      <a16:colId xmlns:a16="http://schemas.microsoft.com/office/drawing/2014/main" val="20001"/>
                    </a:ext>
                  </a:extLst>
                </a:gridCol>
              </a:tblGrid>
              <a:tr h="370840">
                <a:tc>
                  <a:txBody>
                    <a:bodyPr/>
                    <a:lstStyle/>
                    <a:p>
                      <a:pPr latinLnBrk="1"/>
                      <a:endParaRPr lang="en-US" altLang="ko-KR" dirty="0"/>
                    </a:p>
                    <a:p>
                      <a:pPr latinLnBrk="1"/>
                      <a:endParaRPr lang="en-US" altLang="ko-KR" dirty="0"/>
                    </a:p>
                    <a:p>
                      <a:pPr latinLnBrk="1"/>
                      <a:endParaRPr lang="en-US" altLang="ko-KR" dirty="0"/>
                    </a:p>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0000"/>
                  </a:ext>
                </a:extLst>
              </a:tr>
              <a:tr h="370840">
                <a:tc>
                  <a:txBody>
                    <a:bodyPr/>
                    <a:lstStyle/>
                    <a:p>
                      <a:pPr latinLnBrk="1"/>
                      <a:endParaRPr lang="en-US" altLang="ko-KR" dirty="0"/>
                    </a:p>
                    <a:p>
                      <a:pPr latinLnBrk="1"/>
                      <a:endParaRPr lang="en-US" altLang="ko-KR" dirty="0"/>
                    </a:p>
                    <a:p>
                      <a:pPr latinLnBrk="1"/>
                      <a:endParaRPr lang="en-US" altLang="ko-KR" dirty="0"/>
                    </a:p>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0001"/>
                  </a:ext>
                </a:extLst>
              </a:tr>
            </a:tbl>
          </a:graphicData>
        </a:graphic>
      </p:graphicFrame>
      <p:pic>
        <p:nvPicPr>
          <p:cNvPr id="38" name="그림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8765" y="2906401"/>
            <a:ext cx="720000" cy="720000"/>
          </a:xfrm>
          <a:prstGeom prst="rect">
            <a:avLst/>
          </a:prstGeom>
          <a:ln>
            <a:solidFill>
              <a:schemeClr val="tx1"/>
            </a:solidFill>
          </a:ln>
        </p:spPr>
      </p:pic>
      <p:sp>
        <p:nvSpPr>
          <p:cNvPr id="39" name="TextBox 38"/>
          <p:cNvSpPr txBox="1"/>
          <p:nvPr/>
        </p:nvSpPr>
        <p:spPr>
          <a:xfrm>
            <a:off x="2008285" y="3378841"/>
            <a:ext cx="535724" cy="307777"/>
          </a:xfrm>
          <a:prstGeom prst="rect">
            <a:avLst/>
          </a:prstGeom>
          <a:noFill/>
        </p:spPr>
        <p:txBody>
          <a:bodyPr wrap="none" rtlCol="0">
            <a:spAutoFit/>
          </a:bodyPr>
          <a:lstStyle/>
          <a:p>
            <a:r>
              <a:rPr lang="en-US" altLang="ko-KR" sz="1400" b="1" dirty="0">
                <a:latin typeface="Tahoma" panose="020B0604030504040204" pitchFamily="34" charset="0"/>
                <a:ea typeface="Tahoma" panose="020B0604030504040204" pitchFamily="34" charset="0"/>
                <a:cs typeface="Tahoma" panose="020B0604030504040204" pitchFamily="34" charset="0"/>
              </a:rPr>
              <a:t>Kim</a:t>
            </a:r>
            <a:endParaRPr lang="ko-KR" altLang="en-US" sz="1400" b="1" dirty="0">
              <a:latin typeface="Tahoma" panose="020B0604030504040204" pitchFamily="34" charset="0"/>
              <a:cs typeface="Tahoma" panose="020B0604030504040204" pitchFamily="34" charset="0"/>
            </a:endParaRPr>
          </a:p>
        </p:txBody>
      </p:sp>
      <p:sp>
        <p:nvSpPr>
          <p:cNvPr id="40" name="TextBox 39"/>
          <p:cNvSpPr txBox="1"/>
          <p:nvPr/>
        </p:nvSpPr>
        <p:spPr>
          <a:xfrm>
            <a:off x="3217665" y="3378841"/>
            <a:ext cx="607859" cy="307777"/>
          </a:xfrm>
          <a:prstGeom prst="rect">
            <a:avLst/>
          </a:prstGeom>
          <a:noFill/>
        </p:spPr>
        <p:txBody>
          <a:bodyPr wrap="none" rtlCol="0">
            <a:spAutoFit/>
          </a:bodyPr>
          <a:lstStyle/>
          <a:p>
            <a:r>
              <a:rPr lang="en-US" altLang="ko-KR" sz="1400" b="1" dirty="0" err="1">
                <a:latin typeface="Tahoma" panose="020B0604030504040204" pitchFamily="34" charset="0"/>
                <a:ea typeface="Tahoma" panose="020B0604030504040204" pitchFamily="34" charset="0"/>
                <a:cs typeface="Tahoma" panose="020B0604030504040204" pitchFamily="34" charset="0"/>
              </a:rPr>
              <a:t>Jeon</a:t>
            </a:r>
            <a:endParaRPr lang="ko-KR" altLang="en-US" sz="1400" b="1" dirty="0">
              <a:latin typeface="Tahoma" panose="020B0604030504040204" pitchFamily="34" charset="0"/>
              <a:cs typeface="Tahoma" panose="020B0604030504040204" pitchFamily="34" charset="0"/>
            </a:endParaRPr>
          </a:p>
        </p:txBody>
      </p:sp>
      <p:pic>
        <p:nvPicPr>
          <p:cNvPr id="41" name="그림 40"/>
          <p:cNvPicPr>
            <a:picLocks/>
          </p:cNvPicPr>
          <p:nvPr/>
        </p:nvPicPr>
        <p:blipFill>
          <a:blip r:embed="rId4"/>
          <a:stretch>
            <a:fillRect/>
          </a:stretch>
        </p:blipFill>
        <p:spPr>
          <a:xfrm>
            <a:off x="2566869" y="2906401"/>
            <a:ext cx="720000" cy="720000"/>
          </a:xfrm>
          <a:prstGeom prst="rect">
            <a:avLst/>
          </a:prstGeom>
          <a:ln>
            <a:solidFill>
              <a:schemeClr val="tx1"/>
            </a:solidFill>
          </a:ln>
        </p:spPr>
      </p:pic>
      <p:pic>
        <p:nvPicPr>
          <p:cNvPr id="42" name="그림 41"/>
          <p:cNvPicPr>
            <a:picLocks/>
          </p:cNvPicPr>
          <p:nvPr/>
        </p:nvPicPr>
        <p:blipFill>
          <a:blip r:embed="rId3"/>
          <a:stretch>
            <a:fillRect/>
          </a:stretch>
        </p:blipFill>
        <p:spPr>
          <a:xfrm>
            <a:off x="1318765" y="3848139"/>
            <a:ext cx="720000" cy="720000"/>
          </a:xfrm>
          <a:prstGeom prst="rect">
            <a:avLst/>
          </a:prstGeom>
          <a:ln>
            <a:solidFill>
              <a:schemeClr val="tx1"/>
            </a:solidFill>
          </a:ln>
        </p:spPr>
      </p:pic>
      <p:sp>
        <p:nvSpPr>
          <p:cNvPr id="43" name="TextBox 42"/>
          <p:cNvSpPr txBox="1"/>
          <p:nvPr/>
        </p:nvSpPr>
        <p:spPr>
          <a:xfrm>
            <a:off x="2008285" y="4312585"/>
            <a:ext cx="502061" cy="307777"/>
          </a:xfrm>
          <a:prstGeom prst="rect">
            <a:avLst/>
          </a:prstGeom>
          <a:noFill/>
        </p:spPr>
        <p:txBody>
          <a:bodyPr wrap="none" rtlCol="0">
            <a:spAutoFit/>
          </a:bodyPr>
          <a:lstStyle/>
          <a:p>
            <a:r>
              <a:rPr lang="en-US" altLang="ko-KR" sz="1400" b="1" dirty="0">
                <a:latin typeface="Tahoma" panose="020B0604030504040204" pitchFamily="34" charset="0"/>
                <a:ea typeface="Tahoma" panose="020B0604030504040204" pitchFamily="34" charset="0"/>
                <a:cs typeface="Tahoma" panose="020B0604030504040204" pitchFamily="34" charset="0"/>
              </a:rPr>
              <a:t>Lee</a:t>
            </a:r>
            <a:endParaRPr lang="ko-KR" altLang="en-US" sz="1400" b="1" dirty="0">
              <a:latin typeface="Tahoma" panose="020B0604030504040204" pitchFamily="34" charset="0"/>
              <a:cs typeface="Tahoma" panose="020B0604030504040204" pitchFamily="34" charset="0"/>
            </a:endParaRPr>
          </a:p>
        </p:txBody>
      </p:sp>
      <p:sp>
        <p:nvSpPr>
          <p:cNvPr id="44" name="TextBox 43"/>
          <p:cNvSpPr txBox="1"/>
          <p:nvPr/>
        </p:nvSpPr>
        <p:spPr>
          <a:xfrm>
            <a:off x="3217665" y="4310738"/>
            <a:ext cx="607859" cy="307777"/>
          </a:xfrm>
          <a:prstGeom prst="rect">
            <a:avLst/>
          </a:prstGeom>
          <a:noFill/>
        </p:spPr>
        <p:txBody>
          <a:bodyPr wrap="none" rtlCol="0">
            <a:spAutoFit/>
          </a:bodyPr>
          <a:lstStyle/>
          <a:p>
            <a:r>
              <a:rPr lang="en-US" altLang="ko-KR" sz="1400" b="1" dirty="0" err="1">
                <a:latin typeface="Tahoma" panose="020B0604030504040204" pitchFamily="34" charset="0"/>
                <a:ea typeface="Tahoma" panose="020B0604030504040204" pitchFamily="34" charset="0"/>
                <a:cs typeface="Tahoma" panose="020B0604030504040204" pitchFamily="34" charset="0"/>
              </a:rPr>
              <a:t>Jeon</a:t>
            </a:r>
            <a:endParaRPr lang="ko-KR" altLang="en-US" sz="1400" b="1" dirty="0">
              <a:latin typeface="Tahoma" panose="020B0604030504040204" pitchFamily="34" charset="0"/>
              <a:cs typeface="Tahoma" panose="020B0604030504040204" pitchFamily="34" charset="0"/>
            </a:endParaRPr>
          </a:p>
        </p:txBody>
      </p:sp>
      <p:pic>
        <p:nvPicPr>
          <p:cNvPr id="45" name="그림 44"/>
          <p:cNvPicPr>
            <a:picLocks/>
          </p:cNvPicPr>
          <p:nvPr/>
        </p:nvPicPr>
        <p:blipFill>
          <a:blip r:embed="rId4"/>
          <a:stretch>
            <a:fillRect/>
          </a:stretch>
        </p:blipFill>
        <p:spPr>
          <a:xfrm>
            <a:off x="2566869" y="3838298"/>
            <a:ext cx="720000" cy="720000"/>
          </a:xfrm>
          <a:prstGeom prst="rect">
            <a:avLst/>
          </a:prstGeom>
          <a:ln>
            <a:solidFill>
              <a:schemeClr val="tx1"/>
            </a:solidFill>
          </a:ln>
        </p:spPr>
      </p:pic>
      <p:pic>
        <p:nvPicPr>
          <p:cNvPr id="46" name="그림 45"/>
          <p:cNvPicPr>
            <a:picLocks/>
          </p:cNvPicPr>
          <p:nvPr/>
        </p:nvPicPr>
        <p:blipFill>
          <a:blip r:embed="rId3"/>
          <a:stretch>
            <a:fillRect/>
          </a:stretch>
        </p:blipFill>
        <p:spPr>
          <a:xfrm>
            <a:off x="3997891" y="2906401"/>
            <a:ext cx="720000" cy="720000"/>
          </a:xfrm>
          <a:prstGeom prst="rect">
            <a:avLst/>
          </a:prstGeom>
          <a:ln>
            <a:solidFill>
              <a:schemeClr val="tx1"/>
            </a:solidFill>
          </a:ln>
        </p:spPr>
      </p:pic>
      <p:sp>
        <p:nvSpPr>
          <p:cNvPr id="47" name="TextBox 46"/>
          <p:cNvSpPr txBox="1"/>
          <p:nvPr/>
        </p:nvSpPr>
        <p:spPr>
          <a:xfrm>
            <a:off x="4687411" y="3370847"/>
            <a:ext cx="502061" cy="307777"/>
          </a:xfrm>
          <a:prstGeom prst="rect">
            <a:avLst/>
          </a:prstGeom>
          <a:noFill/>
        </p:spPr>
        <p:txBody>
          <a:bodyPr wrap="none" rtlCol="0">
            <a:spAutoFit/>
          </a:bodyPr>
          <a:lstStyle/>
          <a:p>
            <a:r>
              <a:rPr lang="en-US" altLang="ko-KR" sz="1400" b="1" dirty="0">
                <a:latin typeface="Tahoma" panose="020B0604030504040204" pitchFamily="34" charset="0"/>
                <a:ea typeface="Tahoma" panose="020B0604030504040204" pitchFamily="34" charset="0"/>
                <a:cs typeface="Tahoma" panose="020B0604030504040204" pitchFamily="34" charset="0"/>
              </a:rPr>
              <a:t>Lee</a:t>
            </a:r>
            <a:endParaRPr lang="ko-KR" altLang="en-US" sz="1400" b="1" dirty="0">
              <a:latin typeface="Tahoma" panose="020B0604030504040204" pitchFamily="34" charset="0"/>
              <a:cs typeface="Tahoma" panose="020B0604030504040204" pitchFamily="34" charset="0"/>
            </a:endParaRPr>
          </a:p>
        </p:txBody>
      </p:sp>
      <p:pic>
        <p:nvPicPr>
          <p:cNvPr id="48" name="그림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7891" y="3838298"/>
            <a:ext cx="720000" cy="720000"/>
          </a:xfrm>
          <a:prstGeom prst="rect">
            <a:avLst/>
          </a:prstGeom>
          <a:ln>
            <a:solidFill>
              <a:schemeClr val="tx1"/>
            </a:solidFill>
          </a:ln>
        </p:spPr>
      </p:pic>
      <p:sp>
        <p:nvSpPr>
          <p:cNvPr id="49" name="TextBox 48"/>
          <p:cNvSpPr txBox="1"/>
          <p:nvPr/>
        </p:nvSpPr>
        <p:spPr>
          <a:xfrm>
            <a:off x="4687411" y="4310738"/>
            <a:ext cx="535724" cy="307777"/>
          </a:xfrm>
          <a:prstGeom prst="rect">
            <a:avLst/>
          </a:prstGeom>
          <a:noFill/>
        </p:spPr>
        <p:txBody>
          <a:bodyPr wrap="none" rtlCol="0">
            <a:spAutoFit/>
          </a:bodyPr>
          <a:lstStyle/>
          <a:p>
            <a:r>
              <a:rPr lang="en-US" altLang="ko-KR" sz="1400" b="1" dirty="0">
                <a:latin typeface="Tahoma" panose="020B0604030504040204" pitchFamily="34" charset="0"/>
                <a:ea typeface="Tahoma" panose="020B0604030504040204" pitchFamily="34" charset="0"/>
                <a:cs typeface="Tahoma" panose="020B0604030504040204" pitchFamily="34" charset="0"/>
              </a:rPr>
              <a:t>Kim</a:t>
            </a:r>
            <a:endParaRPr lang="ko-KR" altLang="en-US" sz="1400" b="1" dirty="0">
              <a:latin typeface="Tahoma" panose="020B0604030504040204" pitchFamily="34" charset="0"/>
              <a:cs typeface="Tahoma" panose="020B0604030504040204" pitchFamily="34" charset="0"/>
            </a:endParaRPr>
          </a:p>
        </p:txBody>
      </p:sp>
      <p:pic>
        <p:nvPicPr>
          <p:cNvPr id="50" name="그림 49"/>
          <p:cNvPicPr>
            <a:picLocks/>
          </p:cNvPicPr>
          <p:nvPr/>
        </p:nvPicPr>
        <p:blipFill>
          <a:blip r:embed="rId5"/>
          <a:stretch>
            <a:fillRect/>
          </a:stretch>
        </p:blipFill>
        <p:spPr>
          <a:xfrm>
            <a:off x="5261235" y="2906401"/>
            <a:ext cx="720000" cy="720000"/>
          </a:xfrm>
          <a:prstGeom prst="rect">
            <a:avLst/>
          </a:prstGeom>
          <a:ln>
            <a:solidFill>
              <a:schemeClr val="tx1"/>
            </a:solidFill>
          </a:ln>
        </p:spPr>
      </p:pic>
      <p:sp>
        <p:nvSpPr>
          <p:cNvPr id="51" name="TextBox 50"/>
          <p:cNvSpPr txBox="1"/>
          <p:nvPr/>
        </p:nvSpPr>
        <p:spPr>
          <a:xfrm>
            <a:off x="5918920" y="3378840"/>
            <a:ext cx="444352" cy="307777"/>
          </a:xfrm>
          <a:prstGeom prst="rect">
            <a:avLst/>
          </a:prstGeom>
          <a:noFill/>
        </p:spPr>
        <p:txBody>
          <a:bodyPr wrap="none" rtlCol="0">
            <a:spAutoFit/>
          </a:bodyPr>
          <a:lstStyle/>
          <a:p>
            <a:r>
              <a:rPr lang="en-US" altLang="ko-KR" sz="1400" b="1" dirty="0">
                <a:latin typeface="Tahoma" panose="020B0604030504040204" pitchFamily="34" charset="0"/>
                <a:ea typeface="Tahoma" panose="020B0604030504040204" pitchFamily="34" charset="0"/>
                <a:cs typeface="Tahoma" panose="020B0604030504040204" pitchFamily="34" charset="0"/>
              </a:rPr>
              <a:t>Jin</a:t>
            </a:r>
            <a:endParaRPr lang="ko-KR" altLang="en-US" sz="1400" b="1" dirty="0">
              <a:latin typeface="Tahoma" panose="020B0604030504040204" pitchFamily="34" charset="0"/>
              <a:cs typeface="Tahoma" panose="020B0604030504040204" pitchFamily="34" charset="0"/>
            </a:endParaRPr>
          </a:p>
        </p:txBody>
      </p:sp>
      <p:pic>
        <p:nvPicPr>
          <p:cNvPr id="52" name="그림 51"/>
          <p:cNvPicPr>
            <a:picLocks/>
          </p:cNvPicPr>
          <p:nvPr/>
        </p:nvPicPr>
        <p:blipFill>
          <a:blip r:embed="rId5"/>
          <a:stretch>
            <a:fillRect/>
          </a:stretch>
        </p:blipFill>
        <p:spPr>
          <a:xfrm>
            <a:off x="5261235" y="3837940"/>
            <a:ext cx="720000" cy="720000"/>
          </a:xfrm>
          <a:prstGeom prst="rect">
            <a:avLst/>
          </a:prstGeom>
          <a:ln>
            <a:solidFill>
              <a:schemeClr val="tx1"/>
            </a:solidFill>
          </a:ln>
        </p:spPr>
      </p:pic>
      <p:sp>
        <p:nvSpPr>
          <p:cNvPr id="53" name="TextBox 52"/>
          <p:cNvSpPr txBox="1"/>
          <p:nvPr/>
        </p:nvSpPr>
        <p:spPr>
          <a:xfrm>
            <a:off x="5918920" y="4310379"/>
            <a:ext cx="444352" cy="307777"/>
          </a:xfrm>
          <a:prstGeom prst="rect">
            <a:avLst/>
          </a:prstGeom>
          <a:noFill/>
        </p:spPr>
        <p:txBody>
          <a:bodyPr wrap="none" rtlCol="0">
            <a:spAutoFit/>
          </a:bodyPr>
          <a:lstStyle/>
          <a:p>
            <a:r>
              <a:rPr lang="en-US" altLang="ko-KR" sz="1400" b="1" dirty="0">
                <a:latin typeface="Tahoma" panose="020B0604030504040204" pitchFamily="34" charset="0"/>
                <a:ea typeface="Tahoma" panose="020B0604030504040204" pitchFamily="34" charset="0"/>
                <a:cs typeface="Tahoma" panose="020B0604030504040204" pitchFamily="34" charset="0"/>
              </a:rPr>
              <a:t>Jin</a:t>
            </a:r>
            <a:endParaRPr lang="ko-KR" altLang="en-US" sz="1400" b="1" dirty="0">
              <a:latin typeface="Tahoma" panose="020B0604030504040204" pitchFamily="34" charset="0"/>
              <a:cs typeface="Tahoma" panose="020B0604030504040204" pitchFamily="34" charset="0"/>
            </a:endParaRPr>
          </a:p>
        </p:txBody>
      </p:sp>
      <p:sp>
        <p:nvSpPr>
          <p:cNvPr id="54" name="오른쪽 화살표 53"/>
          <p:cNvSpPr/>
          <p:nvPr/>
        </p:nvSpPr>
        <p:spPr>
          <a:xfrm>
            <a:off x="6363272" y="3066205"/>
            <a:ext cx="592195" cy="484632"/>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오른쪽 화살표 54"/>
          <p:cNvSpPr/>
          <p:nvPr/>
        </p:nvSpPr>
        <p:spPr>
          <a:xfrm>
            <a:off x="6363272" y="3955624"/>
            <a:ext cx="592195" cy="484632"/>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6985947" y="3067803"/>
            <a:ext cx="997389" cy="400110"/>
          </a:xfrm>
          <a:prstGeom prst="rect">
            <a:avLst/>
          </a:prstGeom>
        </p:spPr>
        <p:txBody>
          <a:bodyPr wrap="none">
            <a:spAutoFit/>
          </a:bodyPr>
          <a:lstStyle/>
          <a:p>
            <a:r>
              <a:rPr lang="en-US" altLang="ko-KR" sz="2000" b="1" dirty="0">
                <a:latin typeface="Tahoma" panose="020B0604030504040204" pitchFamily="34" charset="0"/>
                <a:ea typeface="Tahoma" panose="020B0604030504040204" pitchFamily="34" charset="0"/>
                <a:cs typeface="Tahoma" panose="020B0604030504040204" pitchFamily="34" charset="0"/>
              </a:rPr>
              <a:t>Stable</a:t>
            </a:r>
            <a:endParaRPr lang="ko-KR" altLang="en-US" sz="2000" dirty="0">
              <a:latin typeface="Tahoma" panose="020B0604030504040204" pitchFamily="34" charset="0"/>
              <a:cs typeface="Tahoma" panose="020B0604030504040204" pitchFamily="34" charset="0"/>
            </a:endParaRPr>
          </a:p>
        </p:txBody>
      </p:sp>
      <p:sp>
        <p:nvSpPr>
          <p:cNvPr id="57" name="직사각형 56"/>
          <p:cNvSpPr/>
          <p:nvPr/>
        </p:nvSpPr>
        <p:spPr>
          <a:xfrm>
            <a:off x="7002423" y="4017024"/>
            <a:ext cx="1319592" cy="400110"/>
          </a:xfrm>
          <a:prstGeom prst="rect">
            <a:avLst/>
          </a:prstGeom>
        </p:spPr>
        <p:txBody>
          <a:bodyPr wrap="none">
            <a:spAutoFit/>
          </a:bodyPr>
          <a:lstStyle/>
          <a:p>
            <a:r>
              <a:rPr lang="en-US" altLang="ko-KR" sz="2000" b="1" dirty="0">
                <a:latin typeface="Tahoma" panose="020B0604030504040204" pitchFamily="34" charset="0"/>
                <a:ea typeface="Tahoma" panose="020B0604030504040204" pitchFamily="34" charset="0"/>
                <a:cs typeface="Tahoma" panose="020B0604030504040204" pitchFamily="34" charset="0"/>
              </a:rPr>
              <a:t>Unstable</a:t>
            </a:r>
            <a:endParaRPr lang="ko-KR" altLang="en-US" sz="20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29773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Stable Marriage Problem: Gale-Shapley Algorithm (GSA)</a:t>
            </a:r>
            <a:endParaRPr lang="ko-KR" altLang="en-US" dirty="0"/>
          </a:p>
        </p:txBody>
      </p:sp>
      <p:sp>
        <p:nvSpPr>
          <p:cNvPr id="4" name="슬라이드 번호 개체 틀 3"/>
          <p:cNvSpPr>
            <a:spLocks noGrp="1"/>
          </p:cNvSpPr>
          <p:nvPr>
            <p:ph type="sldNum" sz="quarter" idx="12"/>
          </p:nvPr>
        </p:nvSpPr>
        <p:spPr/>
        <p:txBody>
          <a:bodyPr/>
          <a:lstStyle/>
          <a:p>
            <a:fld id="{5E76BB3F-EC35-4905-A5EC-4D78F0DCE77F}" type="slidenum">
              <a:rPr lang="en-US" smtClean="0"/>
              <a:t>22</a:t>
            </a:fld>
            <a:endParaRPr lang="en-US"/>
          </a:p>
        </p:txBody>
      </p:sp>
      <p:sp>
        <p:nvSpPr>
          <p:cNvPr id="5" name="직사각형 4"/>
          <p:cNvSpPr/>
          <p:nvPr/>
        </p:nvSpPr>
        <p:spPr>
          <a:xfrm>
            <a:off x="3221355" y="665662"/>
            <a:ext cx="2701290" cy="2667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Tahoma" panose="020B0604030504040204" pitchFamily="34" charset="0"/>
                <a:cs typeface="Tahoma" panose="020B0604030504040204" pitchFamily="34" charset="0"/>
              </a:rPr>
              <a:t>All men are free</a:t>
            </a:r>
            <a:endParaRPr lang="ko-KR" altLang="en-US" sz="1200" dirty="0">
              <a:solidFill>
                <a:schemeClr val="tx1"/>
              </a:solidFill>
              <a:latin typeface="Tahoma" panose="020B0604030504040204" pitchFamily="34" charset="0"/>
              <a:cs typeface="Tahoma" panose="020B0604030504040204" pitchFamily="34" charset="0"/>
            </a:endParaRPr>
          </a:p>
        </p:txBody>
      </p:sp>
      <p:sp>
        <p:nvSpPr>
          <p:cNvPr id="6" name="다이아몬드 5"/>
          <p:cNvSpPr/>
          <p:nvPr/>
        </p:nvSpPr>
        <p:spPr>
          <a:xfrm>
            <a:off x="3221355" y="1092517"/>
            <a:ext cx="2701290" cy="448423"/>
          </a:xfrm>
          <a:prstGeom prst="diamond">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Tahoma" panose="020B0604030504040204" pitchFamily="34" charset="0"/>
                <a:ea typeface="Tahoma" panose="020B0604030504040204" pitchFamily="34" charset="0"/>
                <a:cs typeface="Tahoma" panose="020B0604030504040204" pitchFamily="34" charset="0"/>
              </a:rPr>
              <a:t>If some man </a:t>
            </a:r>
            <a:br>
              <a:rPr lang="en-US" altLang="ko-KR" sz="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altLang="ko-KR" sz="1200" dirty="0">
                <a:solidFill>
                  <a:schemeClr val="tx1"/>
                </a:solidFill>
                <a:latin typeface="Tahoma" panose="020B0604030504040204" pitchFamily="34" charset="0"/>
                <a:ea typeface="Tahoma" panose="020B0604030504040204" pitchFamily="34" charset="0"/>
                <a:cs typeface="Tahoma" panose="020B0604030504040204" pitchFamily="34" charset="0"/>
              </a:rPr>
              <a:t>are free</a:t>
            </a:r>
            <a:endParaRPr lang="ko-KR" altLang="en-US" sz="1200" dirty="0">
              <a:solidFill>
                <a:schemeClr val="tx1"/>
              </a:solidFill>
              <a:latin typeface="Tahoma" panose="020B0604030504040204" pitchFamily="34" charset="0"/>
              <a:cs typeface="Tahoma" panose="020B0604030504040204" pitchFamily="34" charset="0"/>
            </a:endParaRPr>
          </a:p>
        </p:txBody>
      </p:sp>
      <p:sp>
        <p:nvSpPr>
          <p:cNvPr id="7" name="직사각형 6"/>
          <p:cNvSpPr/>
          <p:nvPr/>
        </p:nvSpPr>
        <p:spPr>
          <a:xfrm>
            <a:off x="6800849" y="1184436"/>
            <a:ext cx="2173793" cy="2667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Tahoma" panose="020B0604030504040204" pitchFamily="34" charset="0"/>
                <a:cs typeface="Tahoma" panose="020B0604030504040204" pitchFamily="34" charset="0"/>
              </a:rPr>
              <a:t>Terminate</a:t>
            </a:r>
            <a:endParaRPr lang="ko-KR" altLang="en-US" sz="1200" dirty="0">
              <a:solidFill>
                <a:schemeClr val="tx1"/>
              </a:solidFill>
              <a:latin typeface="Tahoma" panose="020B0604030504040204" pitchFamily="34" charset="0"/>
              <a:cs typeface="Tahoma" panose="020B0604030504040204" pitchFamily="34" charset="0"/>
            </a:endParaRPr>
          </a:p>
        </p:txBody>
      </p:sp>
      <p:cxnSp>
        <p:nvCxnSpPr>
          <p:cNvPr id="9" name="직선 화살표 연결선 8"/>
          <p:cNvCxnSpPr>
            <a:stCxn id="6" idx="3"/>
            <a:endCxn id="7" idx="1"/>
          </p:cNvCxnSpPr>
          <p:nvPr/>
        </p:nvCxnSpPr>
        <p:spPr>
          <a:xfrm>
            <a:off x="5922645" y="1316729"/>
            <a:ext cx="878204" cy="10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3221355" y="1719538"/>
            <a:ext cx="2701290" cy="680764"/>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Tahoma" panose="020B0604030504040204" pitchFamily="34" charset="0"/>
                <a:cs typeface="Tahoma" panose="020B0604030504040204" pitchFamily="34" charset="0"/>
              </a:rPr>
              <a:t>The man proposes to woman who is the first woman who has not yet proposed to.</a:t>
            </a:r>
            <a:endParaRPr lang="ko-KR" altLang="en-US" sz="1200" dirty="0">
              <a:solidFill>
                <a:schemeClr val="tx1"/>
              </a:solidFill>
              <a:latin typeface="Tahoma" panose="020B0604030504040204" pitchFamily="34" charset="0"/>
              <a:cs typeface="Tahoma" panose="020B0604030504040204" pitchFamily="34" charset="0"/>
            </a:endParaRPr>
          </a:p>
        </p:txBody>
      </p:sp>
      <p:cxnSp>
        <p:nvCxnSpPr>
          <p:cNvPr id="11" name="직선 화살표 연결선 10"/>
          <p:cNvCxnSpPr>
            <a:stCxn id="5" idx="2"/>
            <a:endCxn id="6" idx="0"/>
          </p:cNvCxnSpPr>
          <p:nvPr/>
        </p:nvCxnSpPr>
        <p:spPr>
          <a:xfrm>
            <a:off x="4572000" y="932362"/>
            <a:ext cx="0" cy="16015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a:stCxn id="6" idx="2"/>
            <a:endCxn id="10" idx="0"/>
          </p:cNvCxnSpPr>
          <p:nvPr/>
        </p:nvCxnSpPr>
        <p:spPr>
          <a:xfrm>
            <a:off x="4572000" y="1540940"/>
            <a:ext cx="0" cy="1785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다이아몬드 19"/>
          <p:cNvSpPr/>
          <p:nvPr/>
        </p:nvSpPr>
        <p:spPr>
          <a:xfrm>
            <a:off x="3221355" y="2551204"/>
            <a:ext cx="2701290" cy="448423"/>
          </a:xfrm>
          <a:prstGeom prst="diamond">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Tahoma" panose="020B0604030504040204" pitchFamily="34" charset="0"/>
                <a:ea typeface="Tahoma" panose="020B0604030504040204" pitchFamily="34" charset="0"/>
                <a:cs typeface="Tahoma" panose="020B0604030504040204" pitchFamily="34" charset="0"/>
              </a:rPr>
              <a:t>If the woman </a:t>
            </a:r>
            <a:br>
              <a:rPr lang="en-US" altLang="ko-KR" sz="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altLang="ko-KR" sz="1200" dirty="0">
                <a:solidFill>
                  <a:schemeClr val="tx1"/>
                </a:solidFill>
                <a:latin typeface="Tahoma" panose="020B0604030504040204" pitchFamily="34" charset="0"/>
                <a:ea typeface="Tahoma" panose="020B0604030504040204" pitchFamily="34" charset="0"/>
                <a:cs typeface="Tahoma" panose="020B0604030504040204" pitchFamily="34" charset="0"/>
              </a:rPr>
              <a:t>is free</a:t>
            </a:r>
            <a:endParaRPr lang="ko-KR" altLang="en-US" sz="1200" dirty="0">
              <a:solidFill>
                <a:schemeClr val="tx1"/>
              </a:solidFill>
              <a:latin typeface="Tahoma" panose="020B0604030504040204" pitchFamily="34" charset="0"/>
              <a:cs typeface="Tahoma" panose="020B0604030504040204" pitchFamily="34" charset="0"/>
            </a:endParaRPr>
          </a:p>
        </p:txBody>
      </p:sp>
      <p:cxnSp>
        <p:nvCxnSpPr>
          <p:cNvPr id="21" name="직선 화살표 연결선 20"/>
          <p:cNvCxnSpPr>
            <a:stCxn id="10" idx="2"/>
            <a:endCxn id="20" idx="0"/>
          </p:cNvCxnSpPr>
          <p:nvPr/>
        </p:nvCxnSpPr>
        <p:spPr>
          <a:xfrm>
            <a:off x="4572000" y="2400302"/>
            <a:ext cx="0" cy="1509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2000250" y="2473779"/>
            <a:ext cx="1078502" cy="599324"/>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Tahoma" panose="020B0604030504040204" pitchFamily="34" charset="0"/>
                <a:cs typeface="Tahoma" panose="020B0604030504040204" pitchFamily="34" charset="0"/>
              </a:rPr>
              <a:t>The man engaged to the woman</a:t>
            </a:r>
            <a:endParaRPr lang="ko-KR" altLang="en-US" sz="1200" dirty="0">
              <a:solidFill>
                <a:schemeClr val="tx1"/>
              </a:solidFill>
              <a:latin typeface="Tahoma" panose="020B0604030504040204" pitchFamily="34" charset="0"/>
              <a:cs typeface="Tahoma" panose="020B0604030504040204" pitchFamily="34" charset="0"/>
            </a:endParaRPr>
          </a:p>
        </p:txBody>
      </p:sp>
      <p:cxnSp>
        <p:nvCxnSpPr>
          <p:cNvPr id="25" name="직선 화살표 연결선 24"/>
          <p:cNvCxnSpPr>
            <a:stCxn id="20" idx="1"/>
            <a:endCxn id="24" idx="3"/>
          </p:cNvCxnSpPr>
          <p:nvPr/>
        </p:nvCxnSpPr>
        <p:spPr>
          <a:xfrm flipH="1" flipV="1">
            <a:off x="3078752" y="2773441"/>
            <a:ext cx="142603" cy="19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직사각형 28"/>
          <p:cNvSpPr/>
          <p:nvPr/>
        </p:nvSpPr>
        <p:spPr>
          <a:xfrm>
            <a:off x="3221355" y="3160840"/>
            <a:ext cx="2701290" cy="401752"/>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Tahoma" panose="020B0604030504040204" pitchFamily="34" charset="0"/>
                <a:cs typeface="Tahoma" panose="020B0604030504040204" pitchFamily="34" charset="0"/>
              </a:rPr>
              <a:t>The woman currently engaged to man2</a:t>
            </a:r>
            <a:endParaRPr lang="ko-KR" altLang="en-US" sz="1200" dirty="0">
              <a:solidFill>
                <a:schemeClr val="tx1"/>
              </a:solidFill>
              <a:latin typeface="Tahoma" panose="020B0604030504040204" pitchFamily="34" charset="0"/>
              <a:cs typeface="Tahoma" panose="020B0604030504040204" pitchFamily="34" charset="0"/>
            </a:endParaRPr>
          </a:p>
        </p:txBody>
      </p:sp>
      <p:sp>
        <p:nvSpPr>
          <p:cNvPr id="30" name="다이아몬드 29"/>
          <p:cNvSpPr/>
          <p:nvPr/>
        </p:nvSpPr>
        <p:spPr>
          <a:xfrm>
            <a:off x="1474198" y="3723805"/>
            <a:ext cx="2701290" cy="774716"/>
          </a:xfrm>
          <a:prstGeom prst="diamond">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Tahoma" panose="020B0604030504040204" pitchFamily="34" charset="0"/>
                <a:ea typeface="Tahoma" panose="020B0604030504040204" pitchFamily="34" charset="0"/>
                <a:cs typeface="Tahoma" panose="020B0604030504040204" pitchFamily="34" charset="0"/>
              </a:rPr>
              <a:t>The woman prefers man to man2</a:t>
            </a:r>
            <a:endParaRPr lang="ko-KR" altLang="en-US" sz="1200" dirty="0">
              <a:solidFill>
                <a:schemeClr val="tx1"/>
              </a:solidFill>
              <a:latin typeface="Tahoma" panose="020B0604030504040204" pitchFamily="34" charset="0"/>
              <a:cs typeface="Tahoma" panose="020B0604030504040204" pitchFamily="34" charset="0"/>
            </a:endParaRPr>
          </a:p>
        </p:txBody>
      </p:sp>
      <p:sp>
        <p:nvSpPr>
          <p:cNvPr id="36" name="직사각형 35"/>
          <p:cNvSpPr/>
          <p:nvPr/>
        </p:nvSpPr>
        <p:spPr>
          <a:xfrm>
            <a:off x="45989" y="4111163"/>
            <a:ext cx="1078502" cy="599324"/>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Tahoma" panose="020B0604030504040204" pitchFamily="34" charset="0"/>
                <a:cs typeface="Tahoma" panose="020B0604030504040204" pitchFamily="34" charset="0"/>
              </a:rPr>
              <a:t>The woman engaged to the man1</a:t>
            </a:r>
            <a:endParaRPr lang="ko-KR" altLang="en-US" sz="1200" dirty="0">
              <a:solidFill>
                <a:schemeClr val="tx1"/>
              </a:solidFill>
              <a:latin typeface="Tahoma" panose="020B0604030504040204" pitchFamily="34" charset="0"/>
              <a:cs typeface="Tahoma" panose="020B0604030504040204" pitchFamily="34" charset="0"/>
            </a:endParaRPr>
          </a:p>
        </p:txBody>
      </p:sp>
      <p:cxnSp>
        <p:nvCxnSpPr>
          <p:cNvPr id="38" name="꺾인 연결선 37"/>
          <p:cNvCxnSpPr>
            <a:stCxn id="30" idx="2"/>
            <a:endCxn id="36" idx="3"/>
          </p:cNvCxnSpPr>
          <p:nvPr/>
        </p:nvCxnSpPr>
        <p:spPr>
          <a:xfrm rot="5400000" flipH="1">
            <a:off x="1930819" y="3604497"/>
            <a:ext cx="87696" cy="1700352"/>
          </a:xfrm>
          <a:prstGeom prst="bentConnector4">
            <a:avLst>
              <a:gd name="adj1" fmla="val -260673"/>
              <a:gd name="adj2" fmla="val 8971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꺾인 연결선 38"/>
          <p:cNvCxnSpPr>
            <a:stCxn id="36" idx="0"/>
            <a:endCxn id="6" idx="1"/>
          </p:cNvCxnSpPr>
          <p:nvPr/>
        </p:nvCxnSpPr>
        <p:spPr>
          <a:xfrm rot="5400000" flipH="1" flipV="1">
            <a:off x="506080" y="1395889"/>
            <a:ext cx="2794434" cy="2636115"/>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꺾인 연결선 41"/>
          <p:cNvCxnSpPr>
            <a:stCxn id="24" idx="0"/>
            <a:endCxn id="6" idx="1"/>
          </p:cNvCxnSpPr>
          <p:nvPr/>
        </p:nvCxnSpPr>
        <p:spPr>
          <a:xfrm rot="5400000" flipH="1" flipV="1">
            <a:off x="2301903" y="1554327"/>
            <a:ext cx="1157050" cy="68185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꺾인 연결선 44"/>
          <p:cNvCxnSpPr>
            <a:stCxn id="30" idx="1"/>
            <a:endCxn id="6" idx="1"/>
          </p:cNvCxnSpPr>
          <p:nvPr/>
        </p:nvCxnSpPr>
        <p:spPr>
          <a:xfrm rot="10800000" flipH="1">
            <a:off x="1474197" y="1316729"/>
            <a:ext cx="1747157" cy="2794434"/>
          </a:xfrm>
          <a:prstGeom prst="bentConnector3">
            <a:avLst>
              <a:gd name="adj1" fmla="val -13084"/>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꺾인 연결선 47"/>
          <p:cNvCxnSpPr>
            <a:stCxn id="29" idx="2"/>
            <a:endCxn id="30" idx="3"/>
          </p:cNvCxnSpPr>
          <p:nvPr/>
        </p:nvCxnSpPr>
        <p:spPr>
          <a:xfrm rot="5400000">
            <a:off x="4099459" y="3638621"/>
            <a:ext cx="548571" cy="39651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직사각형 51"/>
          <p:cNvSpPr/>
          <p:nvPr/>
        </p:nvSpPr>
        <p:spPr>
          <a:xfrm>
            <a:off x="6252842" y="1030547"/>
            <a:ext cx="370614" cy="276999"/>
          </a:xfrm>
          <a:prstGeom prst="rect">
            <a:avLst/>
          </a:prstGeom>
        </p:spPr>
        <p:txBody>
          <a:bodyPr wrap="none">
            <a:spAutoFit/>
          </a:bodyPr>
          <a:lstStyle/>
          <a:p>
            <a:r>
              <a:rPr lang="en-US" altLang="ko-KR" sz="1200" dirty="0">
                <a:latin typeface="Tahoma" panose="020B0604030504040204" pitchFamily="34" charset="0"/>
                <a:cs typeface="Tahoma" panose="020B0604030504040204" pitchFamily="34" charset="0"/>
              </a:rPr>
              <a:t>No</a:t>
            </a:r>
            <a:endParaRPr lang="ko-KR" altLang="en-US" sz="1200" dirty="0"/>
          </a:p>
        </p:txBody>
      </p:sp>
      <p:sp>
        <p:nvSpPr>
          <p:cNvPr id="53" name="직사각형 52"/>
          <p:cNvSpPr/>
          <p:nvPr/>
        </p:nvSpPr>
        <p:spPr>
          <a:xfrm>
            <a:off x="4567417" y="1486011"/>
            <a:ext cx="414281" cy="276999"/>
          </a:xfrm>
          <a:prstGeom prst="rect">
            <a:avLst/>
          </a:prstGeom>
        </p:spPr>
        <p:txBody>
          <a:bodyPr wrap="none">
            <a:spAutoFit/>
          </a:bodyPr>
          <a:lstStyle/>
          <a:p>
            <a:r>
              <a:rPr lang="en-US" altLang="ko-KR" sz="1200" dirty="0">
                <a:latin typeface="Tahoma" panose="020B0604030504040204" pitchFamily="34" charset="0"/>
                <a:cs typeface="Tahoma" panose="020B0604030504040204" pitchFamily="34" charset="0"/>
              </a:rPr>
              <a:t>Yes</a:t>
            </a:r>
            <a:endParaRPr lang="ko-KR" altLang="en-US" sz="1200" dirty="0"/>
          </a:p>
        </p:txBody>
      </p:sp>
      <p:cxnSp>
        <p:nvCxnSpPr>
          <p:cNvPr id="54" name="직선 화살표 연결선 53"/>
          <p:cNvCxnSpPr>
            <a:stCxn id="20" idx="2"/>
            <a:endCxn id="29" idx="0"/>
          </p:cNvCxnSpPr>
          <p:nvPr/>
        </p:nvCxnSpPr>
        <p:spPr>
          <a:xfrm>
            <a:off x="4572000" y="2999627"/>
            <a:ext cx="0" cy="161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직사각형 56"/>
          <p:cNvSpPr/>
          <p:nvPr/>
        </p:nvSpPr>
        <p:spPr>
          <a:xfrm>
            <a:off x="4567416" y="2925406"/>
            <a:ext cx="370614" cy="276999"/>
          </a:xfrm>
          <a:prstGeom prst="rect">
            <a:avLst/>
          </a:prstGeom>
        </p:spPr>
        <p:txBody>
          <a:bodyPr wrap="none">
            <a:spAutoFit/>
          </a:bodyPr>
          <a:lstStyle/>
          <a:p>
            <a:r>
              <a:rPr lang="en-US" altLang="ko-KR" sz="1200" dirty="0">
                <a:latin typeface="Tahoma" panose="020B0604030504040204" pitchFamily="34" charset="0"/>
                <a:cs typeface="Tahoma" panose="020B0604030504040204" pitchFamily="34" charset="0"/>
              </a:rPr>
              <a:t>No</a:t>
            </a:r>
            <a:endParaRPr lang="ko-KR" altLang="en-US" sz="1200" dirty="0"/>
          </a:p>
        </p:txBody>
      </p:sp>
      <p:sp>
        <p:nvSpPr>
          <p:cNvPr id="58" name="직사각형 57"/>
          <p:cNvSpPr/>
          <p:nvPr/>
        </p:nvSpPr>
        <p:spPr>
          <a:xfrm>
            <a:off x="3004875" y="2776773"/>
            <a:ext cx="414281" cy="276999"/>
          </a:xfrm>
          <a:prstGeom prst="rect">
            <a:avLst/>
          </a:prstGeom>
        </p:spPr>
        <p:txBody>
          <a:bodyPr wrap="none">
            <a:spAutoFit/>
          </a:bodyPr>
          <a:lstStyle/>
          <a:p>
            <a:r>
              <a:rPr lang="en-US" altLang="ko-KR" sz="1200" dirty="0">
                <a:latin typeface="Tahoma" panose="020B0604030504040204" pitchFamily="34" charset="0"/>
                <a:cs typeface="Tahoma" panose="020B0604030504040204" pitchFamily="34" charset="0"/>
              </a:rPr>
              <a:t>Yes</a:t>
            </a:r>
            <a:endParaRPr lang="ko-KR" altLang="en-US" sz="1200" dirty="0"/>
          </a:p>
        </p:txBody>
      </p:sp>
      <p:sp>
        <p:nvSpPr>
          <p:cNvPr id="59" name="직사각형 58"/>
          <p:cNvSpPr/>
          <p:nvPr/>
        </p:nvSpPr>
        <p:spPr>
          <a:xfrm>
            <a:off x="2824843" y="4466005"/>
            <a:ext cx="414281" cy="276999"/>
          </a:xfrm>
          <a:prstGeom prst="rect">
            <a:avLst/>
          </a:prstGeom>
        </p:spPr>
        <p:txBody>
          <a:bodyPr wrap="none">
            <a:spAutoFit/>
          </a:bodyPr>
          <a:lstStyle/>
          <a:p>
            <a:r>
              <a:rPr lang="en-US" altLang="ko-KR" sz="1200" dirty="0">
                <a:latin typeface="Tahoma" panose="020B0604030504040204" pitchFamily="34" charset="0"/>
                <a:cs typeface="Tahoma" panose="020B0604030504040204" pitchFamily="34" charset="0"/>
              </a:rPr>
              <a:t>Yes</a:t>
            </a:r>
            <a:endParaRPr lang="ko-KR" altLang="en-US" sz="1200" dirty="0"/>
          </a:p>
        </p:txBody>
      </p:sp>
      <p:sp>
        <p:nvSpPr>
          <p:cNvPr id="60" name="직사각형 59"/>
          <p:cNvSpPr/>
          <p:nvPr/>
        </p:nvSpPr>
        <p:spPr>
          <a:xfrm>
            <a:off x="1228893" y="3817907"/>
            <a:ext cx="370614" cy="276999"/>
          </a:xfrm>
          <a:prstGeom prst="rect">
            <a:avLst/>
          </a:prstGeom>
        </p:spPr>
        <p:txBody>
          <a:bodyPr wrap="none">
            <a:spAutoFit/>
          </a:bodyPr>
          <a:lstStyle/>
          <a:p>
            <a:r>
              <a:rPr lang="en-US" altLang="ko-KR" sz="1200" dirty="0">
                <a:latin typeface="Tahoma" panose="020B0604030504040204" pitchFamily="34" charset="0"/>
                <a:cs typeface="Tahoma" panose="020B0604030504040204" pitchFamily="34" charset="0"/>
              </a:rPr>
              <a:t>No</a:t>
            </a:r>
            <a:endParaRPr lang="ko-KR" altLang="en-US" sz="1200" dirty="0"/>
          </a:p>
        </p:txBody>
      </p:sp>
    </p:spTree>
    <p:extLst>
      <p:ext uri="{BB962C8B-B14F-4D97-AF65-F5344CB8AC3E}">
        <p14:creationId xmlns:p14="http://schemas.microsoft.com/office/powerpoint/2010/main" val="1776844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Stable Marriage Problem: Example 2</a:t>
            </a:r>
            <a:endParaRPr lang="ko-KR" altLang="en-US" dirty="0"/>
          </a:p>
        </p:txBody>
      </p:sp>
      <p:sp>
        <p:nvSpPr>
          <p:cNvPr id="4" name="슬라이드 번호 개체 틀 3"/>
          <p:cNvSpPr>
            <a:spLocks noGrp="1"/>
          </p:cNvSpPr>
          <p:nvPr>
            <p:ph type="sldNum" sz="quarter" idx="12"/>
          </p:nvPr>
        </p:nvSpPr>
        <p:spPr/>
        <p:txBody>
          <a:bodyPr/>
          <a:lstStyle/>
          <a:p>
            <a:fld id="{5E76BB3F-EC35-4905-A5EC-4D78F0DCE77F}" type="slidenum">
              <a:rPr lang="en-US" smtClean="0"/>
              <a:t>23</a:t>
            </a:fld>
            <a:endParaRPr lang="en-US"/>
          </a:p>
        </p:txBody>
      </p:sp>
      <p:graphicFrame>
        <p:nvGraphicFramePr>
          <p:cNvPr id="6" name="표 5"/>
          <p:cNvGraphicFramePr>
            <a:graphicFrameLocks noGrp="1"/>
          </p:cNvGraphicFramePr>
          <p:nvPr>
            <p:extLst/>
          </p:nvPr>
        </p:nvGraphicFramePr>
        <p:xfrm>
          <a:off x="391885" y="686708"/>
          <a:ext cx="1709060" cy="1219200"/>
        </p:xfrm>
        <a:graphic>
          <a:graphicData uri="http://schemas.openxmlformats.org/drawingml/2006/table">
            <a:tbl>
              <a:tblPr firstRow="1" bandRow="1">
                <a:tableStyleId>{5940675A-B579-460E-94D1-54222C63F5DA}</a:tableStyleId>
              </a:tblPr>
              <a:tblGrid>
                <a:gridCol w="457201">
                  <a:extLst>
                    <a:ext uri="{9D8B030D-6E8A-4147-A177-3AD203B41FA5}">
                      <a16:colId xmlns:a16="http://schemas.microsoft.com/office/drawing/2014/main" val="20000"/>
                    </a:ext>
                  </a:extLst>
                </a:gridCol>
                <a:gridCol w="1251859">
                  <a:extLst>
                    <a:ext uri="{9D8B030D-6E8A-4147-A177-3AD203B41FA5}">
                      <a16:colId xmlns:a16="http://schemas.microsoft.com/office/drawing/2014/main" val="20001"/>
                    </a:ext>
                  </a:extLst>
                </a:gridCol>
              </a:tblGrid>
              <a:tr h="0">
                <a:tc>
                  <a:txBody>
                    <a:bodyPr/>
                    <a:lstStyle/>
                    <a:p>
                      <a:pPr latinLnBrk="1"/>
                      <a:r>
                        <a:rPr lang="en-US" altLang="ko-KR" sz="1400" b="1" dirty="0">
                          <a:latin typeface="Tahoma" panose="020B0604030504040204" pitchFamily="34" charset="0"/>
                          <a:ea typeface="Tahoma" panose="020B0604030504040204" pitchFamily="34" charset="0"/>
                          <a:cs typeface="Tahoma" panose="020B0604030504040204" pitchFamily="34" charset="0"/>
                        </a:rPr>
                        <a:t>A</a:t>
                      </a:r>
                      <a:endParaRPr lang="ko-KR" altLang="en-US" sz="1400" b="1" dirty="0">
                        <a:latin typeface="Tahoma" panose="020B0604030504040204" pitchFamily="34" charset="0"/>
                        <a:cs typeface="Tahoma" panose="020B0604030504040204" pitchFamily="34" charset="0"/>
                      </a:endParaRPr>
                    </a:p>
                  </a:txBody>
                  <a:tcPr/>
                </a:tc>
                <a:tc>
                  <a:txBody>
                    <a:bodyPr/>
                    <a:lstStyle/>
                    <a:p>
                      <a:pPr latinLnBrk="1"/>
                      <a:r>
                        <a:rPr lang="en-US" altLang="ko-KR" sz="1400" dirty="0">
                          <a:latin typeface="Tahoma" panose="020B0604030504040204" pitchFamily="34" charset="0"/>
                          <a:ea typeface="Tahoma" panose="020B0604030504040204" pitchFamily="34" charset="0"/>
                          <a:cs typeface="Tahoma" panose="020B0604030504040204" pitchFamily="34" charset="0"/>
                        </a:rPr>
                        <a:t>1 2 3 4</a:t>
                      </a:r>
                      <a:endParaRPr lang="ko-KR" altLang="en-US" sz="14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0"/>
                  </a:ext>
                </a:extLst>
              </a:tr>
              <a:tr h="0">
                <a:tc>
                  <a:txBody>
                    <a:bodyPr/>
                    <a:lstStyle/>
                    <a:p>
                      <a:pPr latinLnBrk="1"/>
                      <a:r>
                        <a:rPr lang="en-US" altLang="ko-KR" sz="1400" b="1" dirty="0">
                          <a:latin typeface="Tahoma" panose="020B0604030504040204" pitchFamily="34" charset="0"/>
                          <a:ea typeface="Tahoma" panose="020B0604030504040204" pitchFamily="34" charset="0"/>
                          <a:cs typeface="Tahoma" panose="020B0604030504040204" pitchFamily="34" charset="0"/>
                        </a:rPr>
                        <a:t>B</a:t>
                      </a:r>
                      <a:endParaRPr lang="ko-KR" altLang="en-US" sz="1400" b="1" dirty="0">
                        <a:latin typeface="Tahoma" panose="020B0604030504040204" pitchFamily="34" charset="0"/>
                        <a:cs typeface="Tahoma" panose="020B0604030504040204" pitchFamily="34" charset="0"/>
                      </a:endParaRPr>
                    </a:p>
                  </a:txBody>
                  <a:tcPr/>
                </a:tc>
                <a:tc>
                  <a:txBody>
                    <a:bodyPr/>
                    <a:lstStyle/>
                    <a:p>
                      <a:pPr latinLnBrk="1"/>
                      <a:r>
                        <a:rPr lang="en-US" altLang="ko-KR" sz="1400" dirty="0">
                          <a:latin typeface="Tahoma" panose="020B0604030504040204" pitchFamily="34" charset="0"/>
                          <a:ea typeface="Tahoma" panose="020B0604030504040204" pitchFamily="34" charset="0"/>
                          <a:cs typeface="Tahoma" panose="020B0604030504040204" pitchFamily="34" charset="0"/>
                        </a:rPr>
                        <a:t>2 1 4 3</a:t>
                      </a:r>
                      <a:endParaRPr lang="ko-KR" altLang="en-US" sz="14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1"/>
                  </a:ext>
                </a:extLst>
              </a:tr>
              <a:tr h="0">
                <a:tc>
                  <a:txBody>
                    <a:bodyPr/>
                    <a:lstStyle/>
                    <a:p>
                      <a:pPr latinLnBrk="1"/>
                      <a:r>
                        <a:rPr lang="en-US" altLang="ko-KR" sz="1400" b="1" dirty="0">
                          <a:latin typeface="Tahoma" panose="020B0604030504040204" pitchFamily="34" charset="0"/>
                          <a:ea typeface="Tahoma" panose="020B0604030504040204" pitchFamily="34" charset="0"/>
                          <a:cs typeface="Tahoma" panose="020B0604030504040204" pitchFamily="34" charset="0"/>
                        </a:rPr>
                        <a:t>C</a:t>
                      </a:r>
                      <a:endParaRPr lang="ko-KR" altLang="en-US" sz="1400" b="1" dirty="0">
                        <a:latin typeface="Tahoma" panose="020B0604030504040204" pitchFamily="34" charset="0"/>
                        <a:cs typeface="Tahoma" panose="020B0604030504040204" pitchFamily="34" charset="0"/>
                      </a:endParaRPr>
                    </a:p>
                  </a:txBody>
                  <a:tcPr/>
                </a:tc>
                <a:tc>
                  <a:txBody>
                    <a:bodyPr/>
                    <a:lstStyle/>
                    <a:p>
                      <a:pPr latinLnBrk="1"/>
                      <a:r>
                        <a:rPr lang="en-US" altLang="ko-KR" sz="1400" dirty="0">
                          <a:latin typeface="Tahoma" panose="020B0604030504040204" pitchFamily="34" charset="0"/>
                          <a:ea typeface="Tahoma" panose="020B0604030504040204" pitchFamily="34" charset="0"/>
                          <a:cs typeface="Tahoma" panose="020B0604030504040204" pitchFamily="34" charset="0"/>
                        </a:rPr>
                        <a:t>3 2 4 1</a:t>
                      </a:r>
                      <a:endParaRPr lang="ko-KR" altLang="en-US" sz="14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2"/>
                  </a:ext>
                </a:extLst>
              </a:tr>
              <a:tr h="0">
                <a:tc>
                  <a:txBody>
                    <a:bodyPr/>
                    <a:lstStyle/>
                    <a:p>
                      <a:pPr latinLnBrk="1"/>
                      <a:r>
                        <a:rPr lang="en-US" altLang="ko-KR" sz="1400" b="1" dirty="0">
                          <a:latin typeface="Tahoma" panose="020B0604030504040204" pitchFamily="34" charset="0"/>
                          <a:ea typeface="Tahoma" panose="020B0604030504040204" pitchFamily="34" charset="0"/>
                          <a:cs typeface="Tahoma" panose="020B0604030504040204" pitchFamily="34" charset="0"/>
                        </a:rPr>
                        <a:t>D</a:t>
                      </a:r>
                      <a:endParaRPr lang="ko-KR" altLang="en-US" sz="1400" b="1" dirty="0">
                        <a:latin typeface="Tahoma" panose="020B0604030504040204" pitchFamily="34" charset="0"/>
                        <a:cs typeface="Tahoma" panose="020B0604030504040204" pitchFamily="34" charset="0"/>
                      </a:endParaRPr>
                    </a:p>
                  </a:txBody>
                  <a:tcPr/>
                </a:tc>
                <a:tc>
                  <a:txBody>
                    <a:bodyPr/>
                    <a:lstStyle/>
                    <a:p>
                      <a:pPr latinLnBrk="1"/>
                      <a:r>
                        <a:rPr lang="en-US" altLang="ko-KR" sz="1400" dirty="0">
                          <a:latin typeface="Tahoma" panose="020B0604030504040204" pitchFamily="34" charset="0"/>
                          <a:ea typeface="Tahoma" panose="020B0604030504040204" pitchFamily="34" charset="0"/>
                          <a:cs typeface="Tahoma" panose="020B0604030504040204" pitchFamily="34" charset="0"/>
                        </a:rPr>
                        <a:t>3 4 2 1</a:t>
                      </a:r>
                      <a:endParaRPr lang="ko-KR" altLang="en-US" sz="14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3"/>
                  </a:ext>
                </a:extLst>
              </a:tr>
            </a:tbl>
          </a:graphicData>
        </a:graphic>
      </p:graphicFrame>
      <p:graphicFrame>
        <p:nvGraphicFramePr>
          <p:cNvPr id="8" name="표 7"/>
          <p:cNvGraphicFramePr>
            <a:graphicFrameLocks noGrp="1"/>
          </p:cNvGraphicFramePr>
          <p:nvPr>
            <p:extLst/>
          </p:nvPr>
        </p:nvGraphicFramePr>
        <p:xfrm>
          <a:off x="397328" y="2080079"/>
          <a:ext cx="1709060" cy="1219200"/>
        </p:xfrm>
        <a:graphic>
          <a:graphicData uri="http://schemas.openxmlformats.org/drawingml/2006/table">
            <a:tbl>
              <a:tblPr firstRow="1" bandRow="1">
                <a:tableStyleId>{5940675A-B579-460E-94D1-54222C63F5DA}</a:tableStyleId>
              </a:tblPr>
              <a:tblGrid>
                <a:gridCol w="457201">
                  <a:extLst>
                    <a:ext uri="{9D8B030D-6E8A-4147-A177-3AD203B41FA5}">
                      <a16:colId xmlns:a16="http://schemas.microsoft.com/office/drawing/2014/main" val="20000"/>
                    </a:ext>
                  </a:extLst>
                </a:gridCol>
                <a:gridCol w="1251859">
                  <a:extLst>
                    <a:ext uri="{9D8B030D-6E8A-4147-A177-3AD203B41FA5}">
                      <a16:colId xmlns:a16="http://schemas.microsoft.com/office/drawing/2014/main" val="20001"/>
                    </a:ext>
                  </a:extLst>
                </a:gridCol>
              </a:tblGrid>
              <a:tr h="0">
                <a:tc>
                  <a:txBody>
                    <a:bodyPr/>
                    <a:lstStyle/>
                    <a:p>
                      <a:pPr latinLnBrk="1"/>
                      <a:r>
                        <a:rPr lang="en-US" altLang="ko-KR" sz="1400" b="1" dirty="0">
                          <a:latin typeface="Tahoma" panose="020B0604030504040204" pitchFamily="34" charset="0"/>
                          <a:ea typeface="Tahoma" panose="020B0604030504040204" pitchFamily="34" charset="0"/>
                          <a:cs typeface="Tahoma" panose="020B0604030504040204" pitchFamily="34" charset="0"/>
                        </a:rPr>
                        <a:t>1</a:t>
                      </a:r>
                      <a:endParaRPr lang="ko-KR" altLang="en-US" sz="1400" b="1" dirty="0">
                        <a:latin typeface="Tahoma" panose="020B0604030504040204" pitchFamily="34" charset="0"/>
                        <a:cs typeface="Tahoma" panose="020B0604030504040204" pitchFamily="34" charset="0"/>
                      </a:endParaRPr>
                    </a:p>
                  </a:txBody>
                  <a:tcPr/>
                </a:tc>
                <a:tc>
                  <a:txBody>
                    <a:bodyPr/>
                    <a:lstStyle/>
                    <a:p>
                      <a:pPr latinLnBrk="1"/>
                      <a:r>
                        <a:rPr lang="en-US" altLang="ko-KR" sz="1400" dirty="0">
                          <a:latin typeface="Tahoma" panose="020B0604030504040204" pitchFamily="34" charset="0"/>
                          <a:ea typeface="Tahoma" panose="020B0604030504040204" pitchFamily="34" charset="0"/>
                          <a:cs typeface="Tahoma" panose="020B0604030504040204" pitchFamily="34" charset="0"/>
                        </a:rPr>
                        <a:t>A C D B</a:t>
                      </a:r>
                      <a:endParaRPr lang="ko-KR" altLang="en-US" sz="14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0"/>
                  </a:ext>
                </a:extLst>
              </a:tr>
              <a:tr h="0">
                <a:tc>
                  <a:txBody>
                    <a:bodyPr/>
                    <a:lstStyle/>
                    <a:p>
                      <a:pPr latinLnBrk="1"/>
                      <a:r>
                        <a:rPr lang="en-US" altLang="ko-KR" sz="1400" b="1" dirty="0">
                          <a:latin typeface="Tahoma" panose="020B0604030504040204" pitchFamily="34" charset="0"/>
                          <a:ea typeface="Tahoma" panose="020B0604030504040204" pitchFamily="34" charset="0"/>
                          <a:cs typeface="Tahoma" panose="020B0604030504040204" pitchFamily="34" charset="0"/>
                        </a:rPr>
                        <a:t>2</a:t>
                      </a:r>
                      <a:endParaRPr lang="ko-KR" altLang="en-US" sz="1400" b="1" dirty="0">
                        <a:latin typeface="Tahoma" panose="020B0604030504040204" pitchFamily="34" charset="0"/>
                        <a:cs typeface="Tahoma" panose="020B0604030504040204" pitchFamily="34" charset="0"/>
                      </a:endParaRPr>
                    </a:p>
                  </a:txBody>
                  <a:tcPr/>
                </a:tc>
                <a:tc>
                  <a:txBody>
                    <a:bodyPr/>
                    <a:lstStyle/>
                    <a:p>
                      <a:pPr latinLnBrk="1"/>
                      <a:r>
                        <a:rPr lang="en-US" altLang="ko-KR" sz="1400" dirty="0">
                          <a:latin typeface="Tahoma" panose="020B0604030504040204" pitchFamily="34" charset="0"/>
                          <a:ea typeface="Tahoma" panose="020B0604030504040204" pitchFamily="34" charset="0"/>
                          <a:cs typeface="Tahoma" panose="020B0604030504040204" pitchFamily="34" charset="0"/>
                        </a:rPr>
                        <a:t>C D A B</a:t>
                      </a:r>
                      <a:endParaRPr lang="ko-KR" altLang="en-US" sz="14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1"/>
                  </a:ext>
                </a:extLst>
              </a:tr>
              <a:tr h="0">
                <a:tc>
                  <a:txBody>
                    <a:bodyPr/>
                    <a:lstStyle/>
                    <a:p>
                      <a:pPr latinLnBrk="1"/>
                      <a:r>
                        <a:rPr lang="en-US" altLang="ko-KR" sz="1400" b="1" dirty="0">
                          <a:latin typeface="Tahoma" panose="020B0604030504040204" pitchFamily="34" charset="0"/>
                          <a:ea typeface="Tahoma" panose="020B0604030504040204" pitchFamily="34" charset="0"/>
                          <a:cs typeface="Tahoma" panose="020B0604030504040204" pitchFamily="34" charset="0"/>
                        </a:rPr>
                        <a:t>3</a:t>
                      </a:r>
                      <a:endParaRPr lang="ko-KR" altLang="en-US" sz="1400" b="1" dirty="0">
                        <a:latin typeface="Tahoma" panose="020B0604030504040204" pitchFamily="34" charset="0"/>
                        <a:cs typeface="Tahoma" panose="020B0604030504040204" pitchFamily="34" charset="0"/>
                      </a:endParaRPr>
                    </a:p>
                  </a:txBody>
                  <a:tcPr/>
                </a:tc>
                <a:tc>
                  <a:txBody>
                    <a:bodyPr/>
                    <a:lstStyle/>
                    <a:p>
                      <a:pPr latinLnBrk="1"/>
                      <a:r>
                        <a:rPr lang="en-US" altLang="ko-KR" sz="1400" dirty="0">
                          <a:latin typeface="Tahoma" panose="020B0604030504040204" pitchFamily="34" charset="0"/>
                          <a:ea typeface="Tahoma" panose="020B0604030504040204" pitchFamily="34" charset="0"/>
                          <a:cs typeface="Tahoma" panose="020B0604030504040204" pitchFamily="34" charset="0"/>
                        </a:rPr>
                        <a:t>B A D C</a:t>
                      </a:r>
                      <a:endParaRPr lang="ko-KR" altLang="en-US" sz="14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2"/>
                  </a:ext>
                </a:extLst>
              </a:tr>
              <a:tr h="0">
                <a:tc>
                  <a:txBody>
                    <a:bodyPr/>
                    <a:lstStyle/>
                    <a:p>
                      <a:pPr latinLnBrk="1"/>
                      <a:r>
                        <a:rPr lang="en-US" altLang="ko-KR" sz="1400" b="1" dirty="0">
                          <a:latin typeface="Tahoma" panose="020B0604030504040204" pitchFamily="34" charset="0"/>
                          <a:ea typeface="Tahoma" panose="020B0604030504040204" pitchFamily="34" charset="0"/>
                          <a:cs typeface="Tahoma" panose="020B0604030504040204" pitchFamily="34" charset="0"/>
                        </a:rPr>
                        <a:t>4</a:t>
                      </a:r>
                      <a:endParaRPr lang="ko-KR" altLang="en-US" sz="1400" b="1" dirty="0">
                        <a:latin typeface="Tahoma" panose="020B0604030504040204" pitchFamily="34" charset="0"/>
                        <a:cs typeface="Tahoma" panose="020B0604030504040204" pitchFamily="34" charset="0"/>
                      </a:endParaRPr>
                    </a:p>
                  </a:txBody>
                  <a:tcPr/>
                </a:tc>
                <a:tc>
                  <a:txBody>
                    <a:bodyPr/>
                    <a:lstStyle/>
                    <a:p>
                      <a:pPr latinLnBrk="1"/>
                      <a:r>
                        <a:rPr lang="en-US" altLang="ko-KR" sz="1400" dirty="0">
                          <a:latin typeface="Tahoma" panose="020B0604030504040204" pitchFamily="34" charset="0"/>
                          <a:ea typeface="Tahoma" panose="020B0604030504040204" pitchFamily="34" charset="0"/>
                          <a:cs typeface="Tahoma" panose="020B0604030504040204" pitchFamily="34" charset="0"/>
                        </a:rPr>
                        <a:t>A B C D</a:t>
                      </a:r>
                      <a:endParaRPr lang="ko-KR" altLang="en-US" sz="14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3"/>
                  </a:ext>
                </a:extLst>
              </a:tr>
            </a:tbl>
          </a:graphicData>
        </a:graphic>
      </p:graphicFrame>
      <p:sp>
        <p:nvSpPr>
          <p:cNvPr id="9" name="TextBox 8"/>
          <p:cNvSpPr txBox="1"/>
          <p:nvPr/>
        </p:nvSpPr>
        <p:spPr>
          <a:xfrm>
            <a:off x="2383969" y="578984"/>
            <a:ext cx="6232988" cy="3477875"/>
          </a:xfrm>
          <a:prstGeom prst="rect">
            <a:avLst/>
          </a:prstGeom>
          <a:noFill/>
        </p:spPr>
        <p:txBody>
          <a:bodyPr wrap="none" rtlCol="0">
            <a:spAutoFit/>
          </a:bodyPr>
          <a:lstStyle/>
          <a:p>
            <a:r>
              <a:rPr lang="en-US" altLang="ko-KR" sz="2000" b="1" u="sng" dirty="0">
                <a:solidFill>
                  <a:srgbClr val="006699"/>
                </a:solidFill>
                <a:latin typeface="Tahoma" panose="020B0604030504040204" pitchFamily="34" charset="0"/>
                <a:ea typeface="Tahoma" panose="020B0604030504040204" pitchFamily="34" charset="0"/>
                <a:cs typeface="Tahoma" panose="020B0604030504040204" pitchFamily="34" charset="0"/>
              </a:rPr>
              <a:t>GSA Procedure</a:t>
            </a:r>
          </a:p>
          <a:p>
            <a:pPr marL="342900" indent="-342900">
              <a:buFont typeface="+mj-lt"/>
              <a:buAutoNum type="arabicPeriod"/>
            </a:pPr>
            <a:r>
              <a:rPr lang="en-US" altLang="ko-KR" sz="2000" dirty="0">
                <a:latin typeface="Tahoma" panose="020B0604030504040204" pitchFamily="34" charset="0"/>
                <a:cs typeface="Tahoma" panose="020B0604030504040204" pitchFamily="34" charset="0"/>
              </a:rPr>
              <a:t>(A 1)</a:t>
            </a:r>
          </a:p>
          <a:p>
            <a:pPr marL="342900" indent="-342900">
              <a:buFont typeface="+mj-lt"/>
              <a:buAutoNum type="arabicPeriod"/>
            </a:pPr>
            <a:r>
              <a:rPr lang="en-US" altLang="ko-KR" sz="2000" dirty="0">
                <a:latin typeface="Tahoma" panose="020B0604030504040204" pitchFamily="34" charset="0"/>
                <a:cs typeface="Tahoma" panose="020B0604030504040204" pitchFamily="34" charset="0"/>
              </a:rPr>
              <a:t>(A 1)(B 2)</a:t>
            </a:r>
          </a:p>
          <a:p>
            <a:pPr marL="342900" indent="-342900">
              <a:buFont typeface="+mj-lt"/>
              <a:buAutoNum type="arabicPeriod"/>
            </a:pPr>
            <a:r>
              <a:rPr lang="en-US" altLang="ko-KR" sz="2000" dirty="0">
                <a:latin typeface="Tahoma" panose="020B0604030504040204" pitchFamily="34" charset="0"/>
                <a:cs typeface="Tahoma" panose="020B0604030504040204" pitchFamily="34" charset="0"/>
              </a:rPr>
              <a:t>(A 1)(B 2)(C 3)</a:t>
            </a:r>
          </a:p>
          <a:p>
            <a:pPr marL="342900" indent="-342900">
              <a:buFont typeface="+mj-lt"/>
              <a:buAutoNum type="arabicPeriod"/>
            </a:pPr>
            <a:r>
              <a:rPr lang="en-US" altLang="ko-KR" sz="2000" dirty="0">
                <a:latin typeface="Tahoma" panose="020B0604030504040204" pitchFamily="34" charset="0"/>
                <a:cs typeface="Tahoma" panose="020B0604030504040204" pitchFamily="34" charset="0"/>
              </a:rPr>
              <a:t>3 prefers D over C, i.e., (A 1)(B 2)(D 3)</a:t>
            </a:r>
          </a:p>
          <a:p>
            <a:pPr marL="342900" indent="-342900">
              <a:buFont typeface="+mj-lt"/>
              <a:buAutoNum type="arabicPeriod"/>
            </a:pPr>
            <a:r>
              <a:rPr lang="en-US" altLang="ko-KR" sz="2000" dirty="0">
                <a:latin typeface="Tahoma" panose="020B0604030504040204" pitchFamily="34" charset="0"/>
                <a:cs typeface="Tahoma" panose="020B0604030504040204" pitchFamily="34" charset="0"/>
              </a:rPr>
              <a:t>C’s next preference is “2”.</a:t>
            </a:r>
            <a:br>
              <a:rPr lang="en-US" altLang="ko-KR" sz="2000" dirty="0">
                <a:latin typeface="Tahoma" panose="020B0604030504040204" pitchFamily="34" charset="0"/>
                <a:cs typeface="Tahoma" panose="020B0604030504040204" pitchFamily="34" charset="0"/>
              </a:rPr>
            </a:br>
            <a:r>
              <a:rPr lang="en-US" altLang="ko-KR" sz="2000" dirty="0">
                <a:latin typeface="Tahoma" panose="020B0604030504040204" pitchFamily="34" charset="0"/>
                <a:cs typeface="Tahoma" panose="020B0604030504040204" pitchFamily="34" charset="0"/>
              </a:rPr>
              <a:t>2 prefers C over B, i.e., (A 1)(C 2)(D 3)</a:t>
            </a:r>
          </a:p>
          <a:p>
            <a:pPr marL="342900" indent="-342900">
              <a:buFont typeface="+mj-lt"/>
              <a:buAutoNum type="arabicPeriod"/>
            </a:pPr>
            <a:r>
              <a:rPr lang="en-US" altLang="ko-KR" sz="2000" dirty="0">
                <a:latin typeface="Tahoma" panose="020B0604030504040204" pitchFamily="34" charset="0"/>
                <a:cs typeface="Tahoma" panose="020B0604030504040204" pitchFamily="34" charset="0"/>
              </a:rPr>
              <a:t>B’s next preference is “1”.</a:t>
            </a:r>
            <a:br>
              <a:rPr lang="en-US" altLang="ko-KR" sz="2000" dirty="0">
                <a:latin typeface="Tahoma" panose="020B0604030504040204" pitchFamily="34" charset="0"/>
                <a:cs typeface="Tahoma" panose="020B0604030504040204" pitchFamily="34" charset="0"/>
              </a:rPr>
            </a:br>
            <a:r>
              <a:rPr lang="en-US" altLang="ko-KR" sz="2000" dirty="0">
                <a:latin typeface="Tahoma" panose="020B0604030504040204" pitchFamily="34" charset="0"/>
                <a:cs typeface="Tahoma" panose="020B0604030504040204" pitchFamily="34" charset="0"/>
              </a:rPr>
              <a:t>The a does not want to switch.</a:t>
            </a:r>
          </a:p>
          <a:p>
            <a:pPr marL="342900" indent="-342900">
              <a:buFont typeface="+mj-lt"/>
              <a:buAutoNum type="arabicPeriod"/>
            </a:pPr>
            <a:r>
              <a:rPr lang="en-US" altLang="ko-KR" sz="2000" dirty="0">
                <a:latin typeface="Tahoma" panose="020B0604030504040204" pitchFamily="34" charset="0"/>
                <a:cs typeface="Tahoma" panose="020B0604030504040204" pitchFamily="34" charset="0"/>
              </a:rPr>
              <a:t>B’s next preference is “4”; and the “4” is free., i.e.,</a:t>
            </a:r>
            <a:br>
              <a:rPr lang="en-US" altLang="ko-KR" sz="2000" dirty="0">
                <a:latin typeface="Tahoma" panose="020B0604030504040204" pitchFamily="34" charset="0"/>
                <a:cs typeface="Tahoma" panose="020B0604030504040204" pitchFamily="34" charset="0"/>
              </a:rPr>
            </a:br>
            <a:r>
              <a:rPr lang="en-US" altLang="ko-KR" sz="2000" dirty="0">
                <a:latin typeface="Tahoma" panose="020B0604030504040204" pitchFamily="34" charset="0"/>
                <a:cs typeface="Tahoma" panose="020B0604030504040204" pitchFamily="34" charset="0"/>
              </a:rPr>
              <a:t>(A 1)(C 2)(D 3)(B 4)</a:t>
            </a:r>
            <a:endParaRPr lang="ko-KR" altLang="en-US" sz="20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68211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Stable Marriage Problem: Internet Router Design with Virtual Queues</a:t>
            </a:r>
            <a:endParaRPr lang="ko-KR" altLang="en-US" dirty="0"/>
          </a:p>
        </p:txBody>
      </p:sp>
      <p:sp>
        <p:nvSpPr>
          <p:cNvPr id="3" name="내용 개체 틀 2"/>
          <p:cNvSpPr>
            <a:spLocks noGrp="1"/>
          </p:cNvSpPr>
          <p:nvPr>
            <p:ph idx="1"/>
          </p:nvPr>
        </p:nvSpPr>
        <p:spPr>
          <a:xfrm>
            <a:off x="88490" y="525043"/>
            <a:ext cx="4320224" cy="4235736"/>
          </a:xfrm>
        </p:spPr>
        <p:txBody>
          <a:bodyPr/>
          <a:lstStyle/>
          <a:p>
            <a:r>
              <a:rPr lang="en-US" altLang="ko-KR" dirty="0"/>
              <a:t>Head of Line Blocking</a:t>
            </a:r>
            <a:endParaRPr lang="ko-KR" altLang="en-US" dirty="0"/>
          </a:p>
        </p:txBody>
      </p:sp>
      <p:sp>
        <p:nvSpPr>
          <p:cNvPr id="4" name="슬라이드 번호 개체 틀 3"/>
          <p:cNvSpPr>
            <a:spLocks noGrp="1"/>
          </p:cNvSpPr>
          <p:nvPr>
            <p:ph type="sldNum" sz="quarter" idx="12"/>
          </p:nvPr>
        </p:nvSpPr>
        <p:spPr/>
        <p:txBody>
          <a:bodyPr/>
          <a:lstStyle/>
          <a:p>
            <a:fld id="{5E76BB3F-EC35-4905-A5EC-4D78F0DCE77F}" type="slidenum">
              <a:rPr lang="en-US" smtClean="0"/>
              <a:t>24</a:t>
            </a:fld>
            <a:endParaRPr lang="en-US"/>
          </a:p>
        </p:txBody>
      </p:sp>
      <p:pic>
        <p:nvPicPr>
          <p:cNvPr id="5" name="그림 4"/>
          <p:cNvPicPr>
            <a:picLocks noChangeAspect="1"/>
          </p:cNvPicPr>
          <p:nvPr/>
        </p:nvPicPr>
        <p:blipFill>
          <a:blip r:embed="rId2">
            <a:lum contrast="40000"/>
          </a:blip>
          <a:stretch>
            <a:fillRect/>
          </a:stretch>
        </p:blipFill>
        <p:spPr>
          <a:xfrm>
            <a:off x="323587" y="1129110"/>
            <a:ext cx="3999540" cy="2880915"/>
          </a:xfrm>
          <a:prstGeom prst="rect">
            <a:avLst/>
          </a:prstGeom>
        </p:spPr>
      </p:pic>
    </p:spTree>
    <p:extLst>
      <p:ext uri="{BB962C8B-B14F-4D97-AF65-F5344CB8AC3E}">
        <p14:creationId xmlns:p14="http://schemas.microsoft.com/office/powerpoint/2010/main" val="1072646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Stable Marriage Problem: Internet Router Design with Virtual Queues</a:t>
            </a:r>
            <a:endParaRPr lang="ko-KR" altLang="en-US" dirty="0"/>
          </a:p>
        </p:txBody>
      </p:sp>
      <p:sp>
        <p:nvSpPr>
          <p:cNvPr id="3" name="내용 개체 틀 2"/>
          <p:cNvSpPr>
            <a:spLocks noGrp="1"/>
          </p:cNvSpPr>
          <p:nvPr>
            <p:ph idx="1"/>
          </p:nvPr>
        </p:nvSpPr>
        <p:spPr>
          <a:xfrm>
            <a:off x="88490" y="525043"/>
            <a:ext cx="4320224" cy="4235736"/>
          </a:xfrm>
        </p:spPr>
        <p:txBody>
          <a:bodyPr/>
          <a:lstStyle/>
          <a:p>
            <a:r>
              <a:rPr lang="en-US" altLang="ko-KR" dirty="0"/>
              <a:t>Head of Line Blocking</a:t>
            </a:r>
            <a:endParaRPr lang="ko-KR" altLang="en-US" dirty="0"/>
          </a:p>
        </p:txBody>
      </p:sp>
      <p:sp>
        <p:nvSpPr>
          <p:cNvPr id="4" name="슬라이드 번호 개체 틀 3"/>
          <p:cNvSpPr>
            <a:spLocks noGrp="1"/>
          </p:cNvSpPr>
          <p:nvPr>
            <p:ph type="sldNum" sz="quarter" idx="12"/>
          </p:nvPr>
        </p:nvSpPr>
        <p:spPr/>
        <p:txBody>
          <a:bodyPr/>
          <a:lstStyle/>
          <a:p>
            <a:fld id="{5E76BB3F-EC35-4905-A5EC-4D78F0DCE77F}" type="slidenum">
              <a:rPr lang="en-US" smtClean="0"/>
              <a:t>25</a:t>
            </a:fld>
            <a:endParaRPr lang="en-US"/>
          </a:p>
        </p:txBody>
      </p:sp>
      <p:pic>
        <p:nvPicPr>
          <p:cNvPr id="5" name="그림 4"/>
          <p:cNvPicPr>
            <a:picLocks noChangeAspect="1"/>
          </p:cNvPicPr>
          <p:nvPr/>
        </p:nvPicPr>
        <p:blipFill>
          <a:blip r:embed="rId2">
            <a:lum contrast="40000"/>
          </a:blip>
          <a:stretch>
            <a:fillRect/>
          </a:stretch>
        </p:blipFill>
        <p:spPr>
          <a:xfrm>
            <a:off x="323587" y="1129110"/>
            <a:ext cx="3999540" cy="2880915"/>
          </a:xfrm>
          <a:prstGeom prst="rect">
            <a:avLst/>
          </a:prstGeom>
        </p:spPr>
      </p:pic>
      <p:sp>
        <p:nvSpPr>
          <p:cNvPr id="6" name="내용 개체 틀 2"/>
          <p:cNvSpPr txBox="1">
            <a:spLocks/>
          </p:cNvSpPr>
          <p:nvPr/>
        </p:nvSpPr>
        <p:spPr>
          <a:xfrm>
            <a:off x="4572000" y="522385"/>
            <a:ext cx="4320224" cy="42357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0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ko-KR" dirty="0"/>
              <a:t>Virtual Queues</a:t>
            </a:r>
            <a:endParaRPr lang="ko-KR" altLang="en-US" dirty="0"/>
          </a:p>
        </p:txBody>
      </p:sp>
      <p:pic>
        <p:nvPicPr>
          <p:cNvPr id="7" name="그림 6"/>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4670323" y="987503"/>
            <a:ext cx="4182114" cy="3164128"/>
          </a:xfrm>
          <a:prstGeom prst="rect">
            <a:avLst/>
          </a:prstGeom>
        </p:spPr>
      </p:pic>
    </p:spTree>
    <p:extLst>
      <p:ext uri="{BB962C8B-B14F-4D97-AF65-F5344CB8AC3E}">
        <p14:creationId xmlns:p14="http://schemas.microsoft.com/office/powerpoint/2010/main" val="959499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Stable Marriage Problem: Internet Router Design with Virtual Queues</a:t>
            </a:r>
            <a:endParaRPr lang="ko-KR" altLang="en-US" dirty="0"/>
          </a:p>
        </p:txBody>
      </p:sp>
      <p:sp>
        <p:nvSpPr>
          <p:cNvPr id="4" name="슬라이드 번호 개체 틀 3"/>
          <p:cNvSpPr>
            <a:spLocks noGrp="1"/>
          </p:cNvSpPr>
          <p:nvPr>
            <p:ph type="sldNum" sz="quarter" idx="12"/>
          </p:nvPr>
        </p:nvSpPr>
        <p:spPr/>
        <p:txBody>
          <a:bodyPr/>
          <a:lstStyle/>
          <a:p>
            <a:fld id="{5E76BB3F-EC35-4905-A5EC-4D78F0DCE77F}" type="slidenum">
              <a:rPr lang="en-US" smtClean="0"/>
              <a:t>26</a:t>
            </a:fld>
            <a:endParaRPr lang="en-US"/>
          </a:p>
        </p:txBody>
      </p:sp>
      <p:cxnSp>
        <p:nvCxnSpPr>
          <p:cNvPr id="6" name="직선 연결선 5"/>
          <p:cNvCxnSpPr/>
          <p:nvPr/>
        </p:nvCxnSpPr>
        <p:spPr>
          <a:xfrm flipV="1">
            <a:off x="972000" y="1905000"/>
            <a:ext cx="360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V="1">
            <a:off x="972000" y="2581275"/>
            <a:ext cx="360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flipV="1">
            <a:off x="972000" y="3256870"/>
            <a:ext cx="360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그룹 11"/>
          <p:cNvGrpSpPr/>
          <p:nvPr/>
        </p:nvGrpSpPr>
        <p:grpSpPr>
          <a:xfrm rot="16200000">
            <a:off x="1833787" y="1881527"/>
            <a:ext cx="2752725" cy="1351870"/>
            <a:chOff x="1124400" y="2057400"/>
            <a:chExt cx="3600000" cy="1351870"/>
          </a:xfrm>
        </p:grpSpPr>
        <p:cxnSp>
          <p:nvCxnSpPr>
            <p:cNvPr id="9" name="직선 연결선 8"/>
            <p:cNvCxnSpPr/>
            <p:nvPr/>
          </p:nvCxnSpPr>
          <p:spPr>
            <a:xfrm flipV="1">
              <a:off x="1124400" y="2057400"/>
              <a:ext cx="360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flipV="1">
              <a:off x="1124400" y="2733675"/>
              <a:ext cx="360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flipV="1">
              <a:off x="1124400" y="3409270"/>
              <a:ext cx="360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직사각형 12"/>
          <p:cNvSpPr/>
          <p:nvPr/>
        </p:nvSpPr>
        <p:spPr>
          <a:xfrm>
            <a:off x="2372952" y="3936752"/>
            <a:ext cx="360996" cy="400110"/>
          </a:xfrm>
          <a:prstGeom prst="rect">
            <a:avLst/>
          </a:prstGeom>
        </p:spPr>
        <p:txBody>
          <a:bodyPr wrap="none">
            <a:spAutoFit/>
          </a:bodyPr>
          <a:lstStyle/>
          <a:p>
            <a:r>
              <a:rPr lang="en-US" altLang="ko-KR" sz="2000" b="1" dirty="0">
                <a:latin typeface="Tahoma" panose="020B0604030504040204" pitchFamily="34" charset="0"/>
                <a:cs typeface="Tahoma" panose="020B0604030504040204" pitchFamily="34" charset="0"/>
              </a:rPr>
              <a:t>A</a:t>
            </a:r>
            <a:endParaRPr lang="ko-KR" altLang="en-US" sz="1800" b="1" dirty="0"/>
          </a:p>
        </p:txBody>
      </p:sp>
      <p:sp>
        <p:nvSpPr>
          <p:cNvPr id="14" name="직사각형 13"/>
          <p:cNvSpPr/>
          <p:nvPr/>
        </p:nvSpPr>
        <p:spPr>
          <a:xfrm>
            <a:off x="3029311" y="3932465"/>
            <a:ext cx="360996" cy="400110"/>
          </a:xfrm>
          <a:prstGeom prst="rect">
            <a:avLst/>
          </a:prstGeom>
        </p:spPr>
        <p:txBody>
          <a:bodyPr wrap="none">
            <a:spAutoFit/>
          </a:bodyPr>
          <a:lstStyle/>
          <a:p>
            <a:r>
              <a:rPr lang="en-US" altLang="ko-KR" sz="2000" b="1" dirty="0">
                <a:latin typeface="Tahoma" panose="020B0604030504040204" pitchFamily="34" charset="0"/>
                <a:cs typeface="Tahoma" panose="020B0604030504040204" pitchFamily="34" charset="0"/>
              </a:rPr>
              <a:t>B</a:t>
            </a:r>
            <a:endParaRPr lang="ko-KR" altLang="en-US" sz="1800" b="1" dirty="0"/>
          </a:p>
        </p:txBody>
      </p:sp>
      <p:sp>
        <p:nvSpPr>
          <p:cNvPr id="15" name="직사각형 14"/>
          <p:cNvSpPr/>
          <p:nvPr/>
        </p:nvSpPr>
        <p:spPr>
          <a:xfrm>
            <a:off x="3715232" y="3932465"/>
            <a:ext cx="360996" cy="400110"/>
          </a:xfrm>
          <a:prstGeom prst="rect">
            <a:avLst/>
          </a:prstGeom>
        </p:spPr>
        <p:txBody>
          <a:bodyPr wrap="none">
            <a:spAutoFit/>
          </a:bodyPr>
          <a:lstStyle/>
          <a:p>
            <a:r>
              <a:rPr lang="en-US" altLang="ko-KR" sz="2000" b="1" dirty="0">
                <a:latin typeface="Tahoma" panose="020B0604030504040204" pitchFamily="34" charset="0"/>
                <a:cs typeface="Tahoma" panose="020B0604030504040204" pitchFamily="34" charset="0"/>
              </a:rPr>
              <a:t>C</a:t>
            </a:r>
            <a:endParaRPr lang="ko-KR" altLang="en-US" sz="1800" b="1" dirty="0"/>
          </a:p>
        </p:txBody>
      </p:sp>
      <p:graphicFrame>
        <p:nvGraphicFramePr>
          <p:cNvPr id="22" name="표 21"/>
          <p:cNvGraphicFramePr>
            <a:graphicFrameLocks noGrp="1"/>
          </p:cNvGraphicFramePr>
          <p:nvPr>
            <p:extLst>
              <p:ext uri="{D42A27DB-BD31-4B8C-83A1-F6EECF244321}">
                <p14:modId xmlns:p14="http://schemas.microsoft.com/office/powerpoint/2010/main" val="2106290939"/>
              </p:ext>
            </p:extLst>
          </p:nvPr>
        </p:nvGraphicFramePr>
        <p:xfrm>
          <a:off x="381000" y="1630001"/>
          <a:ext cx="892682" cy="548640"/>
        </p:xfrm>
        <a:graphic>
          <a:graphicData uri="http://schemas.openxmlformats.org/drawingml/2006/table">
            <a:tbl>
              <a:tblPr firstRow="1" bandRow="1">
                <a:tableStyleId>{5940675A-B579-460E-94D1-54222C63F5DA}</a:tableStyleId>
              </a:tblPr>
              <a:tblGrid>
                <a:gridCol w="892682">
                  <a:extLst>
                    <a:ext uri="{9D8B030D-6E8A-4147-A177-3AD203B41FA5}">
                      <a16:colId xmlns:a16="http://schemas.microsoft.com/office/drawing/2014/main" val="20000"/>
                    </a:ext>
                  </a:extLst>
                </a:gridCol>
              </a:tblGrid>
              <a:tr h="0">
                <a:tc>
                  <a:txBody>
                    <a:bodyPr/>
                    <a:lstStyle/>
                    <a:p>
                      <a:pPr algn="l" latinLnBrk="1"/>
                      <a:endParaRPr lang="ko-KR" altLang="en-US" sz="600" b="1" dirty="0">
                        <a:latin typeface="Tahoma" panose="020B0604030504040204" pitchFamily="34" charset="0"/>
                        <a:cs typeface="Tahoma" panose="020B0604030504040204" pitchFamily="34" charset="0"/>
                      </a:endParaRPr>
                    </a:p>
                  </a:txBody>
                  <a:tcPr>
                    <a:solidFill>
                      <a:schemeClr val="bg1">
                        <a:lumMod val="95000"/>
                      </a:schemeClr>
                    </a:solidFill>
                  </a:tcPr>
                </a:tc>
                <a:extLst>
                  <a:ext uri="{0D108BD9-81ED-4DB2-BD59-A6C34878D82A}">
                    <a16:rowId xmlns:a16="http://schemas.microsoft.com/office/drawing/2014/main" val="10000"/>
                  </a:ext>
                </a:extLst>
              </a:tr>
              <a:tr h="0">
                <a:tc>
                  <a:txBody>
                    <a:bodyPr/>
                    <a:lstStyle/>
                    <a:p>
                      <a:pPr algn="l" latinLnBrk="1"/>
                      <a:endParaRPr lang="ko-KR" altLang="en-US" sz="600" b="1" dirty="0">
                        <a:latin typeface="Tahoma" panose="020B0604030504040204" pitchFamily="34" charset="0"/>
                        <a:cs typeface="Tahoma" panose="020B0604030504040204" pitchFamily="34" charset="0"/>
                      </a:endParaRPr>
                    </a:p>
                  </a:txBody>
                  <a:tcPr>
                    <a:solidFill>
                      <a:schemeClr val="bg1">
                        <a:lumMod val="95000"/>
                      </a:schemeClr>
                    </a:solidFill>
                  </a:tcPr>
                </a:tc>
                <a:extLst>
                  <a:ext uri="{0D108BD9-81ED-4DB2-BD59-A6C34878D82A}">
                    <a16:rowId xmlns:a16="http://schemas.microsoft.com/office/drawing/2014/main" val="10001"/>
                  </a:ext>
                </a:extLst>
              </a:tr>
              <a:tr h="0">
                <a:tc>
                  <a:txBody>
                    <a:bodyPr/>
                    <a:lstStyle/>
                    <a:p>
                      <a:pPr algn="l" latinLnBrk="1"/>
                      <a:endParaRPr lang="ko-KR" altLang="en-US" sz="600" b="1" dirty="0">
                        <a:latin typeface="Tahoma" panose="020B0604030504040204" pitchFamily="34" charset="0"/>
                        <a:cs typeface="Tahoma" panose="020B0604030504040204" pitchFamily="34" charset="0"/>
                      </a:endParaRPr>
                    </a:p>
                  </a:txBody>
                  <a:tcP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23" name="표 22"/>
          <p:cNvGraphicFramePr>
            <a:graphicFrameLocks noGrp="1"/>
          </p:cNvGraphicFramePr>
          <p:nvPr>
            <p:extLst>
              <p:ext uri="{D42A27DB-BD31-4B8C-83A1-F6EECF244321}">
                <p14:modId xmlns:p14="http://schemas.microsoft.com/office/powerpoint/2010/main" val="567822647"/>
              </p:ext>
            </p:extLst>
          </p:nvPr>
        </p:nvGraphicFramePr>
        <p:xfrm>
          <a:off x="382784" y="2295842"/>
          <a:ext cx="892682" cy="548640"/>
        </p:xfrm>
        <a:graphic>
          <a:graphicData uri="http://schemas.openxmlformats.org/drawingml/2006/table">
            <a:tbl>
              <a:tblPr firstRow="1" bandRow="1">
                <a:tableStyleId>{5940675A-B579-460E-94D1-54222C63F5DA}</a:tableStyleId>
              </a:tblPr>
              <a:tblGrid>
                <a:gridCol w="892682">
                  <a:extLst>
                    <a:ext uri="{9D8B030D-6E8A-4147-A177-3AD203B41FA5}">
                      <a16:colId xmlns:a16="http://schemas.microsoft.com/office/drawing/2014/main" val="20000"/>
                    </a:ext>
                  </a:extLst>
                </a:gridCol>
              </a:tblGrid>
              <a:tr h="0">
                <a:tc>
                  <a:txBody>
                    <a:bodyPr/>
                    <a:lstStyle/>
                    <a:p>
                      <a:pPr algn="l" latinLnBrk="1"/>
                      <a:endParaRPr lang="ko-KR" altLang="en-US" sz="600" b="1" dirty="0">
                        <a:latin typeface="Tahoma" panose="020B0604030504040204" pitchFamily="34" charset="0"/>
                        <a:cs typeface="Tahoma" panose="020B0604030504040204" pitchFamily="34" charset="0"/>
                      </a:endParaRPr>
                    </a:p>
                  </a:txBody>
                  <a:tcPr>
                    <a:solidFill>
                      <a:schemeClr val="bg1">
                        <a:lumMod val="95000"/>
                      </a:schemeClr>
                    </a:solidFill>
                  </a:tcPr>
                </a:tc>
                <a:extLst>
                  <a:ext uri="{0D108BD9-81ED-4DB2-BD59-A6C34878D82A}">
                    <a16:rowId xmlns:a16="http://schemas.microsoft.com/office/drawing/2014/main" val="10000"/>
                  </a:ext>
                </a:extLst>
              </a:tr>
              <a:tr h="0">
                <a:tc>
                  <a:txBody>
                    <a:bodyPr/>
                    <a:lstStyle/>
                    <a:p>
                      <a:pPr algn="l" latinLnBrk="1"/>
                      <a:endParaRPr lang="ko-KR" altLang="en-US" sz="600" b="1" dirty="0">
                        <a:latin typeface="Tahoma" panose="020B0604030504040204" pitchFamily="34" charset="0"/>
                        <a:cs typeface="Tahoma" panose="020B0604030504040204" pitchFamily="34" charset="0"/>
                      </a:endParaRPr>
                    </a:p>
                  </a:txBody>
                  <a:tcPr>
                    <a:solidFill>
                      <a:schemeClr val="bg1">
                        <a:lumMod val="95000"/>
                      </a:schemeClr>
                    </a:solidFill>
                  </a:tcPr>
                </a:tc>
                <a:extLst>
                  <a:ext uri="{0D108BD9-81ED-4DB2-BD59-A6C34878D82A}">
                    <a16:rowId xmlns:a16="http://schemas.microsoft.com/office/drawing/2014/main" val="10001"/>
                  </a:ext>
                </a:extLst>
              </a:tr>
              <a:tr h="0">
                <a:tc>
                  <a:txBody>
                    <a:bodyPr/>
                    <a:lstStyle/>
                    <a:p>
                      <a:pPr algn="l" latinLnBrk="1"/>
                      <a:endParaRPr lang="ko-KR" altLang="en-US" sz="600" b="1" dirty="0">
                        <a:latin typeface="Tahoma" panose="020B0604030504040204" pitchFamily="34" charset="0"/>
                        <a:cs typeface="Tahoma" panose="020B0604030504040204" pitchFamily="34" charset="0"/>
                      </a:endParaRPr>
                    </a:p>
                  </a:txBody>
                  <a:tcP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24" name="표 23"/>
          <p:cNvGraphicFramePr>
            <a:graphicFrameLocks noGrp="1"/>
          </p:cNvGraphicFramePr>
          <p:nvPr>
            <p:extLst>
              <p:ext uri="{D42A27DB-BD31-4B8C-83A1-F6EECF244321}">
                <p14:modId xmlns:p14="http://schemas.microsoft.com/office/powerpoint/2010/main" val="763361622"/>
              </p:ext>
            </p:extLst>
          </p:nvPr>
        </p:nvGraphicFramePr>
        <p:xfrm>
          <a:off x="388684" y="2982550"/>
          <a:ext cx="892682" cy="548640"/>
        </p:xfrm>
        <a:graphic>
          <a:graphicData uri="http://schemas.openxmlformats.org/drawingml/2006/table">
            <a:tbl>
              <a:tblPr firstRow="1" bandRow="1">
                <a:tableStyleId>{5940675A-B579-460E-94D1-54222C63F5DA}</a:tableStyleId>
              </a:tblPr>
              <a:tblGrid>
                <a:gridCol w="892682">
                  <a:extLst>
                    <a:ext uri="{9D8B030D-6E8A-4147-A177-3AD203B41FA5}">
                      <a16:colId xmlns:a16="http://schemas.microsoft.com/office/drawing/2014/main" val="20000"/>
                    </a:ext>
                  </a:extLst>
                </a:gridCol>
              </a:tblGrid>
              <a:tr h="0">
                <a:tc>
                  <a:txBody>
                    <a:bodyPr/>
                    <a:lstStyle/>
                    <a:p>
                      <a:pPr algn="l" latinLnBrk="1"/>
                      <a:endParaRPr lang="ko-KR" altLang="en-US" sz="600" b="1" dirty="0">
                        <a:latin typeface="Tahoma" panose="020B0604030504040204" pitchFamily="34" charset="0"/>
                        <a:cs typeface="Tahoma" panose="020B0604030504040204" pitchFamily="34" charset="0"/>
                      </a:endParaRPr>
                    </a:p>
                  </a:txBody>
                  <a:tcPr>
                    <a:solidFill>
                      <a:schemeClr val="bg1">
                        <a:lumMod val="95000"/>
                      </a:schemeClr>
                    </a:solidFill>
                  </a:tcPr>
                </a:tc>
                <a:extLst>
                  <a:ext uri="{0D108BD9-81ED-4DB2-BD59-A6C34878D82A}">
                    <a16:rowId xmlns:a16="http://schemas.microsoft.com/office/drawing/2014/main" val="10000"/>
                  </a:ext>
                </a:extLst>
              </a:tr>
              <a:tr h="0">
                <a:tc>
                  <a:txBody>
                    <a:bodyPr/>
                    <a:lstStyle/>
                    <a:p>
                      <a:pPr algn="l" latinLnBrk="1"/>
                      <a:endParaRPr lang="ko-KR" altLang="en-US" sz="600" b="1" dirty="0">
                        <a:latin typeface="Tahoma" panose="020B0604030504040204" pitchFamily="34" charset="0"/>
                        <a:cs typeface="Tahoma" panose="020B0604030504040204" pitchFamily="34" charset="0"/>
                      </a:endParaRPr>
                    </a:p>
                  </a:txBody>
                  <a:tcPr>
                    <a:solidFill>
                      <a:schemeClr val="bg1">
                        <a:lumMod val="95000"/>
                      </a:schemeClr>
                    </a:solidFill>
                  </a:tcPr>
                </a:tc>
                <a:extLst>
                  <a:ext uri="{0D108BD9-81ED-4DB2-BD59-A6C34878D82A}">
                    <a16:rowId xmlns:a16="http://schemas.microsoft.com/office/drawing/2014/main" val="10001"/>
                  </a:ext>
                </a:extLst>
              </a:tr>
              <a:tr h="0">
                <a:tc>
                  <a:txBody>
                    <a:bodyPr/>
                    <a:lstStyle/>
                    <a:p>
                      <a:pPr algn="l" latinLnBrk="1"/>
                      <a:endParaRPr lang="ko-KR" altLang="en-US" sz="600" b="1" dirty="0">
                        <a:latin typeface="Tahoma" panose="020B0604030504040204" pitchFamily="34" charset="0"/>
                        <a:cs typeface="Tahoma" panose="020B0604030504040204" pitchFamily="34" charset="0"/>
                      </a:endParaRPr>
                    </a:p>
                  </a:txBody>
                  <a:tcP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5" name="타원 24"/>
          <p:cNvSpPr>
            <a:spLocks noChangeAspect="1"/>
          </p:cNvSpPr>
          <p:nvPr/>
        </p:nvSpPr>
        <p:spPr>
          <a:xfrm>
            <a:off x="1128712" y="1664964"/>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p:cNvSpPr>
            <a:spLocks noChangeAspect="1"/>
          </p:cNvSpPr>
          <p:nvPr/>
        </p:nvSpPr>
        <p:spPr>
          <a:xfrm>
            <a:off x="984123" y="1664964"/>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p:cNvSpPr>
            <a:spLocks noChangeAspect="1"/>
          </p:cNvSpPr>
          <p:nvPr/>
        </p:nvSpPr>
        <p:spPr>
          <a:xfrm>
            <a:off x="1128712" y="1850321"/>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타원 27"/>
          <p:cNvSpPr>
            <a:spLocks noChangeAspect="1"/>
          </p:cNvSpPr>
          <p:nvPr/>
        </p:nvSpPr>
        <p:spPr>
          <a:xfrm>
            <a:off x="1128712" y="2517750"/>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a:spLocks noChangeAspect="1"/>
          </p:cNvSpPr>
          <p:nvPr/>
        </p:nvSpPr>
        <p:spPr>
          <a:xfrm>
            <a:off x="1128712" y="3024956"/>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a:spLocks noChangeAspect="1"/>
          </p:cNvSpPr>
          <p:nvPr/>
        </p:nvSpPr>
        <p:spPr>
          <a:xfrm>
            <a:off x="1128712" y="3204230"/>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a:spLocks noChangeAspect="1"/>
          </p:cNvSpPr>
          <p:nvPr/>
        </p:nvSpPr>
        <p:spPr>
          <a:xfrm>
            <a:off x="1128712" y="3380785"/>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a:spLocks noChangeAspect="1"/>
          </p:cNvSpPr>
          <p:nvPr/>
        </p:nvSpPr>
        <p:spPr>
          <a:xfrm>
            <a:off x="984123" y="3204230"/>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a:spLocks noChangeAspect="1"/>
          </p:cNvSpPr>
          <p:nvPr/>
        </p:nvSpPr>
        <p:spPr>
          <a:xfrm>
            <a:off x="984123" y="3380785"/>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p:cNvSpPr>
            <a:spLocks noChangeAspect="1"/>
          </p:cNvSpPr>
          <p:nvPr/>
        </p:nvSpPr>
        <p:spPr>
          <a:xfrm>
            <a:off x="830569" y="3380785"/>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1250272" y="1558211"/>
            <a:ext cx="348172" cy="400110"/>
          </a:xfrm>
          <a:prstGeom prst="rect">
            <a:avLst/>
          </a:prstGeom>
        </p:spPr>
        <p:txBody>
          <a:bodyPr wrap="none">
            <a:spAutoFit/>
          </a:bodyPr>
          <a:lstStyle/>
          <a:p>
            <a:r>
              <a:rPr lang="en-US" altLang="ko-KR" sz="2000" b="1" dirty="0">
                <a:latin typeface="Tahoma" panose="020B0604030504040204" pitchFamily="34" charset="0"/>
                <a:cs typeface="Tahoma" panose="020B0604030504040204" pitchFamily="34" charset="0"/>
              </a:rPr>
              <a:t>1</a:t>
            </a:r>
            <a:endParaRPr lang="ko-KR" altLang="en-US" sz="1800" b="1" dirty="0"/>
          </a:p>
        </p:txBody>
      </p:sp>
      <p:sp>
        <p:nvSpPr>
          <p:cNvPr id="36" name="직사각형 35"/>
          <p:cNvSpPr/>
          <p:nvPr/>
        </p:nvSpPr>
        <p:spPr>
          <a:xfrm>
            <a:off x="1250272" y="2225751"/>
            <a:ext cx="346570" cy="400110"/>
          </a:xfrm>
          <a:prstGeom prst="rect">
            <a:avLst/>
          </a:prstGeom>
        </p:spPr>
        <p:txBody>
          <a:bodyPr wrap="none">
            <a:spAutoFit/>
          </a:bodyPr>
          <a:lstStyle/>
          <a:p>
            <a:r>
              <a:rPr lang="en-US" altLang="ko-KR" sz="2000" b="1" dirty="0">
                <a:latin typeface="Tahoma" panose="020B0604030504040204" pitchFamily="34" charset="0"/>
                <a:cs typeface="Tahoma" panose="020B0604030504040204" pitchFamily="34" charset="0"/>
              </a:rPr>
              <a:t>2</a:t>
            </a:r>
            <a:endParaRPr lang="ko-KR" altLang="en-US" sz="1800" b="1" dirty="0"/>
          </a:p>
        </p:txBody>
      </p:sp>
      <p:sp>
        <p:nvSpPr>
          <p:cNvPr id="37" name="직사각형 36"/>
          <p:cNvSpPr/>
          <p:nvPr/>
        </p:nvSpPr>
        <p:spPr>
          <a:xfrm>
            <a:off x="1264190" y="2891283"/>
            <a:ext cx="348172" cy="400110"/>
          </a:xfrm>
          <a:prstGeom prst="rect">
            <a:avLst/>
          </a:prstGeom>
        </p:spPr>
        <p:txBody>
          <a:bodyPr wrap="none">
            <a:spAutoFit/>
          </a:bodyPr>
          <a:lstStyle/>
          <a:p>
            <a:r>
              <a:rPr lang="en-US" altLang="ko-KR" sz="2000" b="1" dirty="0">
                <a:latin typeface="Tahoma" panose="020B0604030504040204" pitchFamily="34" charset="0"/>
                <a:cs typeface="Tahoma" panose="020B0604030504040204" pitchFamily="34" charset="0"/>
              </a:rPr>
              <a:t>3</a:t>
            </a:r>
            <a:endParaRPr lang="ko-KR" altLang="en-US" sz="1800" b="1" dirty="0"/>
          </a:p>
        </p:txBody>
      </p:sp>
      <p:graphicFrame>
        <p:nvGraphicFramePr>
          <p:cNvPr id="38" name="표 37"/>
          <p:cNvGraphicFramePr>
            <a:graphicFrameLocks noGrp="1"/>
          </p:cNvGraphicFramePr>
          <p:nvPr>
            <p:extLst>
              <p:ext uri="{D42A27DB-BD31-4B8C-83A1-F6EECF244321}">
                <p14:modId xmlns:p14="http://schemas.microsoft.com/office/powerpoint/2010/main" val="3238540099"/>
              </p:ext>
            </p:extLst>
          </p:nvPr>
        </p:nvGraphicFramePr>
        <p:xfrm>
          <a:off x="6533605" y="1569562"/>
          <a:ext cx="1322615" cy="914400"/>
        </p:xfrm>
        <a:graphic>
          <a:graphicData uri="http://schemas.openxmlformats.org/drawingml/2006/table">
            <a:tbl>
              <a:tblPr firstRow="1" bandRow="1">
                <a:tableStyleId>{5940675A-B579-460E-94D1-54222C63F5DA}</a:tableStyleId>
              </a:tblPr>
              <a:tblGrid>
                <a:gridCol w="353821">
                  <a:extLst>
                    <a:ext uri="{9D8B030D-6E8A-4147-A177-3AD203B41FA5}">
                      <a16:colId xmlns:a16="http://schemas.microsoft.com/office/drawing/2014/main" val="20000"/>
                    </a:ext>
                  </a:extLst>
                </a:gridCol>
                <a:gridCol w="968794">
                  <a:extLst>
                    <a:ext uri="{9D8B030D-6E8A-4147-A177-3AD203B41FA5}">
                      <a16:colId xmlns:a16="http://schemas.microsoft.com/office/drawing/2014/main" val="20001"/>
                    </a:ext>
                  </a:extLst>
                </a:gridCol>
              </a:tblGrid>
              <a:tr h="0">
                <a:tc>
                  <a:txBody>
                    <a:bodyPr/>
                    <a:lstStyle/>
                    <a:p>
                      <a:pPr latinLnBrk="1"/>
                      <a:r>
                        <a:rPr lang="en-US" altLang="ko-KR" sz="1400" b="1" dirty="0">
                          <a:latin typeface="Tahoma" panose="020B0604030504040204" pitchFamily="34" charset="0"/>
                          <a:ea typeface="Tahoma" panose="020B0604030504040204" pitchFamily="34" charset="0"/>
                          <a:cs typeface="Tahoma" panose="020B0604030504040204" pitchFamily="34" charset="0"/>
                        </a:rPr>
                        <a:t>A</a:t>
                      </a:r>
                      <a:endParaRPr lang="ko-KR" altLang="en-US" sz="1400" b="1" dirty="0">
                        <a:latin typeface="Tahoma" panose="020B0604030504040204" pitchFamily="34" charset="0"/>
                        <a:cs typeface="Tahoma" panose="020B0604030504040204" pitchFamily="34" charset="0"/>
                      </a:endParaRPr>
                    </a:p>
                  </a:txBody>
                  <a:tcPr/>
                </a:tc>
                <a:tc>
                  <a:txBody>
                    <a:bodyPr/>
                    <a:lstStyle/>
                    <a:p>
                      <a:pPr latinLnBrk="1"/>
                      <a:r>
                        <a:rPr lang="en-US" altLang="ko-KR" sz="1400" dirty="0">
                          <a:latin typeface="Tahoma" panose="020B0604030504040204" pitchFamily="34" charset="0"/>
                          <a:ea typeface="Tahoma" panose="020B0604030504040204" pitchFamily="34" charset="0"/>
                          <a:cs typeface="Tahoma" panose="020B0604030504040204" pitchFamily="34" charset="0"/>
                        </a:rPr>
                        <a:t>1 3 2</a:t>
                      </a:r>
                      <a:endParaRPr lang="ko-KR" altLang="en-US" sz="14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0"/>
                  </a:ext>
                </a:extLst>
              </a:tr>
              <a:tr h="0">
                <a:tc>
                  <a:txBody>
                    <a:bodyPr/>
                    <a:lstStyle/>
                    <a:p>
                      <a:pPr latinLnBrk="1"/>
                      <a:r>
                        <a:rPr lang="en-US" altLang="ko-KR" sz="1400" b="1" dirty="0">
                          <a:latin typeface="Tahoma" panose="020B0604030504040204" pitchFamily="34" charset="0"/>
                          <a:ea typeface="Tahoma" panose="020B0604030504040204" pitchFamily="34" charset="0"/>
                          <a:cs typeface="Tahoma" panose="020B0604030504040204" pitchFamily="34" charset="0"/>
                        </a:rPr>
                        <a:t>B</a:t>
                      </a:r>
                      <a:endParaRPr lang="ko-KR" altLang="en-US" sz="1400" b="1" dirty="0">
                        <a:latin typeface="Tahoma" panose="020B0604030504040204" pitchFamily="34" charset="0"/>
                        <a:cs typeface="Tahoma" panose="020B0604030504040204" pitchFamily="34" charset="0"/>
                      </a:endParaRPr>
                    </a:p>
                  </a:txBody>
                  <a:tcPr/>
                </a:tc>
                <a:tc>
                  <a:txBody>
                    <a:bodyPr/>
                    <a:lstStyle/>
                    <a:p>
                      <a:pPr latinLnBrk="1"/>
                      <a:r>
                        <a:rPr lang="en-US" altLang="ko-KR" sz="1400" dirty="0">
                          <a:latin typeface="Tahoma" panose="020B0604030504040204" pitchFamily="34" charset="0"/>
                          <a:ea typeface="Tahoma" panose="020B0604030504040204" pitchFamily="34" charset="0"/>
                          <a:cs typeface="Tahoma" panose="020B0604030504040204" pitchFamily="34" charset="0"/>
                        </a:rPr>
                        <a:t>3 1 2</a:t>
                      </a:r>
                      <a:endParaRPr lang="ko-KR" altLang="en-US" sz="14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1"/>
                  </a:ext>
                </a:extLst>
              </a:tr>
              <a:tr h="0">
                <a:tc>
                  <a:txBody>
                    <a:bodyPr/>
                    <a:lstStyle/>
                    <a:p>
                      <a:pPr latinLnBrk="1"/>
                      <a:r>
                        <a:rPr lang="en-US" altLang="ko-KR" sz="1400" b="1" dirty="0">
                          <a:latin typeface="Tahoma" panose="020B0604030504040204" pitchFamily="34" charset="0"/>
                          <a:ea typeface="Tahoma" panose="020B0604030504040204" pitchFamily="34" charset="0"/>
                          <a:cs typeface="Tahoma" panose="020B0604030504040204" pitchFamily="34" charset="0"/>
                        </a:rPr>
                        <a:t>C</a:t>
                      </a:r>
                      <a:endParaRPr lang="ko-KR" altLang="en-US" sz="1400" b="1" dirty="0">
                        <a:latin typeface="Tahoma" panose="020B0604030504040204" pitchFamily="34" charset="0"/>
                        <a:cs typeface="Tahoma" panose="020B0604030504040204" pitchFamily="34" charset="0"/>
                      </a:endParaRPr>
                    </a:p>
                  </a:txBody>
                  <a:tcPr/>
                </a:tc>
                <a:tc>
                  <a:txBody>
                    <a:bodyPr/>
                    <a:lstStyle/>
                    <a:p>
                      <a:pPr latinLnBrk="1"/>
                      <a:r>
                        <a:rPr lang="en-US" altLang="ko-KR" sz="1400" dirty="0">
                          <a:latin typeface="Tahoma" panose="020B0604030504040204" pitchFamily="34" charset="0"/>
                          <a:ea typeface="Tahoma" panose="020B0604030504040204" pitchFamily="34" charset="0"/>
                          <a:cs typeface="Tahoma" panose="020B0604030504040204" pitchFamily="34" charset="0"/>
                        </a:rPr>
                        <a:t>3 1 2</a:t>
                      </a:r>
                      <a:endParaRPr lang="ko-KR" altLang="en-US" sz="14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2"/>
                  </a:ext>
                </a:extLst>
              </a:tr>
            </a:tbl>
          </a:graphicData>
        </a:graphic>
      </p:graphicFrame>
      <p:graphicFrame>
        <p:nvGraphicFramePr>
          <p:cNvPr id="39" name="표 38"/>
          <p:cNvGraphicFramePr>
            <a:graphicFrameLocks noGrp="1"/>
          </p:cNvGraphicFramePr>
          <p:nvPr>
            <p:extLst>
              <p:ext uri="{D42A27DB-BD31-4B8C-83A1-F6EECF244321}">
                <p14:modId xmlns:p14="http://schemas.microsoft.com/office/powerpoint/2010/main" val="2818706985"/>
              </p:ext>
            </p:extLst>
          </p:nvPr>
        </p:nvGraphicFramePr>
        <p:xfrm>
          <a:off x="6531428" y="2651155"/>
          <a:ext cx="1322615" cy="914400"/>
        </p:xfrm>
        <a:graphic>
          <a:graphicData uri="http://schemas.openxmlformats.org/drawingml/2006/table">
            <a:tbl>
              <a:tblPr firstRow="1" bandRow="1">
                <a:tableStyleId>{5940675A-B579-460E-94D1-54222C63F5DA}</a:tableStyleId>
              </a:tblPr>
              <a:tblGrid>
                <a:gridCol w="353821">
                  <a:extLst>
                    <a:ext uri="{9D8B030D-6E8A-4147-A177-3AD203B41FA5}">
                      <a16:colId xmlns:a16="http://schemas.microsoft.com/office/drawing/2014/main" val="20000"/>
                    </a:ext>
                  </a:extLst>
                </a:gridCol>
                <a:gridCol w="968794">
                  <a:extLst>
                    <a:ext uri="{9D8B030D-6E8A-4147-A177-3AD203B41FA5}">
                      <a16:colId xmlns:a16="http://schemas.microsoft.com/office/drawing/2014/main" val="20001"/>
                    </a:ext>
                  </a:extLst>
                </a:gridCol>
              </a:tblGrid>
              <a:tr h="0">
                <a:tc>
                  <a:txBody>
                    <a:bodyPr/>
                    <a:lstStyle/>
                    <a:p>
                      <a:pPr latinLnBrk="1"/>
                      <a:r>
                        <a:rPr lang="en-US" altLang="ko-KR" sz="1400" b="1" dirty="0">
                          <a:latin typeface="Tahoma" panose="020B0604030504040204" pitchFamily="34" charset="0"/>
                          <a:ea typeface="Tahoma" panose="020B0604030504040204" pitchFamily="34" charset="0"/>
                          <a:cs typeface="Tahoma" panose="020B0604030504040204" pitchFamily="34" charset="0"/>
                        </a:rPr>
                        <a:t>1</a:t>
                      </a:r>
                      <a:endParaRPr lang="ko-KR" altLang="en-US" sz="1400" b="1" dirty="0">
                        <a:latin typeface="Tahoma" panose="020B0604030504040204" pitchFamily="34" charset="0"/>
                        <a:cs typeface="Tahoma" panose="020B0604030504040204" pitchFamily="34" charset="0"/>
                      </a:endParaRPr>
                    </a:p>
                  </a:txBody>
                  <a:tcPr/>
                </a:tc>
                <a:tc>
                  <a:txBody>
                    <a:bodyPr/>
                    <a:lstStyle/>
                    <a:p>
                      <a:pPr latinLnBrk="1"/>
                      <a:r>
                        <a:rPr lang="en-US" altLang="ko-KR" sz="1400" dirty="0">
                          <a:latin typeface="Tahoma" panose="020B0604030504040204" pitchFamily="34" charset="0"/>
                          <a:ea typeface="Tahoma" panose="020B0604030504040204" pitchFamily="34" charset="0"/>
                          <a:cs typeface="Tahoma" panose="020B0604030504040204" pitchFamily="34" charset="0"/>
                        </a:rPr>
                        <a:t>A B C</a:t>
                      </a:r>
                      <a:endParaRPr lang="ko-KR" altLang="en-US" sz="14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0"/>
                  </a:ext>
                </a:extLst>
              </a:tr>
              <a:tr h="0">
                <a:tc>
                  <a:txBody>
                    <a:bodyPr/>
                    <a:lstStyle/>
                    <a:p>
                      <a:pPr latinLnBrk="1"/>
                      <a:r>
                        <a:rPr lang="en-US" altLang="ko-KR" sz="1400" b="1" dirty="0">
                          <a:latin typeface="Tahoma" panose="020B0604030504040204" pitchFamily="34" charset="0"/>
                          <a:ea typeface="Tahoma" panose="020B0604030504040204" pitchFamily="34" charset="0"/>
                          <a:cs typeface="Tahoma" panose="020B0604030504040204" pitchFamily="34" charset="0"/>
                        </a:rPr>
                        <a:t>2</a:t>
                      </a:r>
                      <a:endParaRPr lang="ko-KR" altLang="en-US" sz="1400" b="1" dirty="0">
                        <a:latin typeface="Tahoma" panose="020B0604030504040204" pitchFamily="34" charset="0"/>
                        <a:cs typeface="Tahoma" panose="020B0604030504040204" pitchFamily="34" charset="0"/>
                      </a:endParaRPr>
                    </a:p>
                  </a:txBody>
                  <a:tcPr/>
                </a:tc>
                <a:tc>
                  <a:txBody>
                    <a:bodyPr/>
                    <a:lstStyle/>
                    <a:p>
                      <a:pPr latinLnBrk="1"/>
                      <a:r>
                        <a:rPr lang="en-US" altLang="ko-KR" sz="1400" dirty="0">
                          <a:latin typeface="Tahoma" panose="020B0604030504040204" pitchFamily="34" charset="0"/>
                          <a:ea typeface="Tahoma" panose="020B0604030504040204" pitchFamily="34" charset="0"/>
                          <a:cs typeface="Tahoma" panose="020B0604030504040204" pitchFamily="34" charset="0"/>
                        </a:rPr>
                        <a:t>B A C</a:t>
                      </a:r>
                      <a:endParaRPr lang="ko-KR" altLang="en-US" sz="14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1"/>
                  </a:ext>
                </a:extLst>
              </a:tr>
              <a:tr h="0">
                <a:tc>
                  <a:txBody>
                    <a:bodyPr/>
                    <a:lstStyle/>
                    <a:p>
                      <a:pPr latinLnBrk="1"/>
                      <a:r>
                        <a:rPr lang="en-US" altLang="ko-KR" sz="1400" b="1" dirty="0">
                          <a:latin typeface="Tahoma" panose="020B0604030504040204" pitchFamily="34" charset="0"/>
                          <a:ea typeface="Tahoma" panose="020B0604030504040204" pitchFamily="34" charset="0"/>
                          <a:cs typeface="Tahoma" panose="020B0604030504040204" pitchFamily="34" charset="0"/>
                        </a:rPr>
                        <a:t>3</a:t>
                      </a:r>
                      <a:endParaRPr lang="ko-KR" altLang="en-US" sz="1400" b="1" dirty="0">
                        <a:latin typeface="Tahoma" panose="020B0604030504040204" pitchFamily="34" charset="0"/>
                        <a:cs typeface="Tahoma" panose="020B0604030504040204" pitchFamily="34" charset="0"/>
                      </a:endParaRPr>
                    </a:p>
                  </a:txBody>
                  <a:tcPr/>
                </a:tc>
                <a:tc>
                  <a:txBody>
                    <a:bodyPr/>
                    <a:lstStyle/>
                    <a:p>
                      <a:pPr latinLnBrk="1"/>
                      <a:r>
                        <a:rPr lang="en-US" altLang="ko-KR" sz="1400" dirty="0">
                          <a:latin typeface="Tahoma" panose="020B0604030504040204" pitchFamily="34" charset="0"/>
                          <a:ea typeface="Tahoma" panose="020B0604030504040204" pitchFamily="34" charset="0"/>
                          <a:cs typeface="Tahoma" panose="020B0604030504040204" pitchFamily="34" charset="0"/>
                        </a:rPr>
                        <a:t>C B A</a:t>
                      </a:r>
                      <a:endParaRPr lang="ko-KR" altLang="en-US" sz="14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2"/>
                  </a:ext>
                </a:extLst>
              </a:tr>
            </a:tbl>
          </a:graphicData>
        </a:graphic>
      </p:graphicFrame>
      <p:sp>
        <p:nvSpPr>
          <p:cNvPr id="40" name="오른쪽 화살표 39"/>
          <p:cNvSpPr/>
          <p:nvPr/>
        </p:nvSpPr>
        <p:spPr>
          <a:xfrm>
            <a:off x="5189237" y="2315146"/>
            <a:ext cx="978408" cy="4846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3" name="TextBox 2"/>
          <p:cNvSpPr txBox="1"/>
          <p:nvPr/>
        </p:nvSpPr>
        <p:spPr>
          <a:xfrm>
            <a:off x="156906" y="1569614"/>
            <a:ext cx="277640" cy="669414"/>
          </a:xfrm>
          <a:prstGeom prst="rect">
            <a:avLst/>
          </a:prstGeom>
          <a:noFill/>
        </p:spPr>
        <p:txBody>
          <a:bodyPr wrap="none" rtlCol="0">
            <a:spAutoFit/>
          </a:bodyPr>
          <a:lstStyle/>
          <a:p>
            <a:r>
              <a:rPr lang="en-US" altLang="ko-KR" sz="1200" b="1" dirty="0"/>
              <a:t>A</a:t>
            </a:r>
          </a:p>
          <a:p>
            <a:r>
              <a:rPr lang="en-US" altLang="ko-KR" sz="1200" b="1" dirty="0"/>
              <a:t>B</a:t>
            </a:r>
          </a:p>
          <a:p>
            <a:r>
              <a:rPr lang="en-US" altLang="ko-KR" sz="1200" b="1" dirty="0"/>
              <a:t>C</a:t>
            </a:r>
            <a:endParaRPr lang="ko-KR" altLang="en-US" sz="1200" b="1" dirty="0"/>
          </a:p>
        </p:txBody>
      </p:sp>
      <p:sp>
        <p:nvSpPr>
          <p:cNvPr id="41" name="TextBox 40"/>
          <p:cNvSpPr txBox="1"/>
          <p:nvPr/>
        </p:nvSpPr>
        <p:spPr>
          <a:xfrm>
            <a:off x="171439" y="2221869"/>
            <a:ext cx="277640" cy="669414"/>
          </a:xfrm>
          <a:prstGeom prst="rect">
            <a:avLst/>
          </a:prstGeom>
          <a:noFill/>
        </p:spPr>
        <p:txBody>
          <a:bodyPr wrap="none" rtlCol="0">
            <a:spAutoFit/>
          </a:bodyPr>
          <a:lstStyle/>
          <a:p>
            <a:r>
              <a:rPr lang="en-US" altLang="ko-KR" sz="1200" b="1" dirty="0"/>
              <a:t>A</a:t>
            </a:r>
          </a:p>
          <a:p>
            <a:r>
              <a:rPr lang="en-US" altLang="ko-KR" sz="1200" b="1" dirty="0"/>
              <a:t>B</a:t>
            </a:r>
          </a:p>
          <a:p>
            <a:r>
              <a:rPr lang="en-US" altLang="ko-KR" sz="1200" b="1" dirty="0"/>
              <a:t>C</a:t>
            </a:r>
            <a:endParaRPr lang="ko-KR" altLang="en-US" sz="1200" b="1" dirty="0"/>
          </a:p>
        </p:txBody>
      </p:sp>
      <p:sp>
        <p:nvSpPr>
          <p:cNvPr id="42" name="TextBox 41"/>
          <p:cNvSpPr txBox="1"/>
          <p:nvPr/>
        </p:nvSpPr>
        <p:spPr>
          <a:xfrm>
            <a:off x="171439" y="2922163"/>
            <a:ext cx="277640" cy="669414"/>
          </a:xfrm>
          <a:prstGeom prst="rect">
            <a:avLst/>
          </a:prstGeom>
          <a:noFill/>
        </p:spPr>
        <p:txBody>
          <a:bodyPr wrap="none" rtlCol="0">
            <a:spAutoFit/>
          </a:bodyPr>
          <a:lstStyle/>
          <a:p>
            <a:r>
              <a:rPr lang="en-US" altLang="ko-KR" sz="1200" b="1" dirty="0"/>
              <a:t>A</a:t>
            </a:r>
          </a:p>
          <a:p>
            <a:r>
              <a:rPr lang="en-US" altLang="ko-KR" sz="1200" b="1" dirty="0"/>
              <a:t>B</a:t>
            </a:r>
          </a:p>
          <a:p>
            <a:r>
              <a:rPr lang="en-US" altLang="ko-KR" sz="1200" b="1" dirty="0"/>
              <a:t>C</a:t>
            </a:r>
            <a:endParaRPr lang="ko-KR" altLang="en-US" sz="1200" b="1" dirty="0"/>
          </a:p>
        </p:txBody>
      </p:sp>
    </p:spTree>
    <p:extLst>
      <p:ext uri="{BB962C8B-B14F-4D97-AF65-F5344CB8AC3E}">
        <p14:creationId xmlns:p14="http://schemas.microsoft.com/office/powerpoint/2010/main" val="76115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Game Theory: Pure Strategy Game</a:t>
            </a:r>
            <a:endParaRPr lang="ko-KR" altLang="en-US" dirty="0"/>
          </a:p>
        </p:txBody>
      </p:sp>
      <p:sp>
        <p:nvSpPr>
          <p:cNvPr id="3" name="내용 개체 틀 2"/>
          <p:cNvSpPr>
            <a:spLocks noGrp="1"/>
          </p:cNvSpPr>
          <p:nvPr>
            <p:ph idx="1"/>
          </p:nvPr>
        </p:nvSpPr>
        <p:spPr/>
        <p:txBody>
          <a:bodyPr>
            <a:normAutofit/>
          </a:bodyPr>
          <a:lstStyle/>
          <a:p>
            <a:r>
              <a:rPr lang="en-US" altLang="ko-KR" sz="1800" dirty="0"/>
              <a:t>[Example] During the 8PM to 9PM, two TV broadcast service providers (e.g., MBC and KBS) compete for an audience of 100 viewers. The networks announce their schedule ahead of time and do not know of each other’s decision until the show time. Based on that a certain number of people will tune to MBC while the rest will watch KBS. The market research revealed the following expected number of viewers of MBC.</a:t>
            </a:r>
            <a:endParaRPr lang="ko-KR" altLang="en-US" sz="1800" dirty="0"/>
          </a:p>
        </p:txBody>
      </p:sp>
      <p:sp>
        <p:nvSpPr>
          <p:cNvPr id="4" name="슬라이드 번호 개체 틀 3"/>
          <p:cNvSpPr>
            <a:spLocks noGrp="1"/>
          </p:cNvSpPr>
          <p:nvPr>
            <p:ph type="sldNum" sz="quarter" idx="12"/>
          </p:nvPr>
        </p:nvSpPr>
        <p:spPr/>
        <p:txBody>
          <a:bodyPr/>
          <a:lstStyle/>
          <a:p>
            <a:fld id="{5E76BB3F-EC35-4905-A5EC-4D78F0DCE77F}" type="slidenum">
              <a:rPr lang="en-US" smtClean="0"/>
              <a:t>3</a:t>
            </a:fld>
            <a:endParaRPr lang="en-US"/>
          </a:p>
        </p:txBody>
      </p:sp>
      <p:pic>
        <p:nvPicPr>
          <p:cNvPr id="5" name="그림 4"/>
          <p:cNvPicPr>
            <a:picLocks noChangeAspect="1"/>
          </p:cNvPicPr>
          <p:nvPr/>
        </p:nvPicPr>
        <p:blipFill>
          <a:blip r:embed="rId2"/>
          <a:stretch>
            <a:fillRect/>
          </a:stretch>
        </p:blipFill>
        <p:spPr>
          <a:xfrm>
            <a:off x="1866739" y="1986928"/>
            <a:ext cx="7110484" cy="2615436"/>
          </a:xfrm>
          <a:prstGeom prst="rect">
            <a:avLst/>
          </a:prstGeom>
        </p:spPr>
      </p:pic>
      <p:sp>
        <p:nvSpPr>
          <p:cNvPr id="6" name="직사각형 5"/>
          <p:cNvSpPr/>
          <p:nvPr/>
        </p:nvSpPr>
        <p:spPr>
          <a:xfrm>
            <a:off x="1866739" y="3485720"/>
            <a:ext cx="7110484" cy="591266"/>
          </a:xfrm>
          <a:prstGeom prst="rect">
            <a:avLst/>
          </a:pr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4659211" y="1986928"/>
            <a:ext cx="1528458" cy="2615436"/>
          </a:xfrm>
          <a:prstGeom prst="rect">
            <a:avLst/>
          </a:pr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149804" y="1996580"/>
            <a:ext cx="1810112" cy="646331"/>
          </a:xfrm>
          <a:prstGeom prst="rect">
            <a:avLst/>
          </a:prstGeom>
          <a:noFill/>
        </p:spPr>
        <p:txBody>
          <a:bodyPr wrap="none" rtlCol="0">
            <a:spAutoFit/>
          </a:bodyPr>
          <a:lstStyle/>
          <a:p>
            <a:pPr algn="r"/>
            <a:r>
              <a:rPr lang="en-US" altLang="ko-KR" sz="1800" b="1" dirty="0">
                <a:latin typeface="Tahoma" panose="020B0604030504040204" pitchFamily="34" charset="0"/>
                <a:ea typeface="Tahoma" panose="020B0604030504040204" pitchFamily="34" charset="0"/>
                <a:cs typeface="Tahoma" panose="020B0604030504040204" pitchFamily="34" charset="0"/>
              </a:rPr>
              <a:t>MBC (KBS) </a:t>
            </a:r>
          </a:p>
          <a:p>
            <a:pPr algn="r"/>
            <a:r>
              <a:rPr lang="en-US" altLang="ko-KR" sz="1800" b="1" dirty="0">
                <a:latin typeface="Tahoma" panose="020B0604030504040204" pitchFamily="34" charset="0"/>
                <a:ea typeface="Tahoma" panose="020B0604030504040204" pitchFamily="34" charset="0"/>
                <a:cs typeface="Tahoma" panose="020B0604030504040204" pitchFamily="34" charset="0"/>
              </a:rPr>
              <a:t>Payoff Matrix </a:t>
            </a:r>
            <a:endParaRPr lang="ko-KR" altLang="en-US" sz="1800" b="1"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91945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Game Theory: Mixed Strategy Game</a:t>
            </a:r>
            <a:endParaRPr lang="ko-KR" altLang="en-US" dirty="0"/>
          </a:p>
        </p:txBody>
      </p:sp>
      <p:sp>
        <p:nvSpPr>
          <p:cNvPr id="3" name="내용 개체 틀 2"/>
          <p:cNvSpPr>
            <a:spLocks noGrp="1"/>
          </p:cNvSpPr>
          <p:nvPr>
            <p:ph idx="1"/>
          </p:nvPr>
        </p:nvSpPr>
        <p:spPr/>
        <p:txBody>
          <a:bodyPr>
            <a:normAutofit/>
          </a:bodyPr>
          <a:lstStyle/>
          <a:p>
            <a:r>
              <a:rPr lang="en-US" altLang="ko-KR" sz="1800" dirty="0"/>
              <a:t>[Example] Player 1 draws a card from a card deck (and hides it from the other player). Then he decides to either pass in which case he discards the card and pays $1 to Player 2, or he will bet in which case it is 2nd player’s turn. Player 2 can either fold in which case she pays $1 to Player 1, or she will call and the card is revealed. If the revealed card is HIGH (10, Jack, Queen, King, Ace), then Player 2 pays $2 to Player 1. Otherwise, the card is LOW (2 through 9) and Player 1 pays $2 to Player 2. Now, let’s analyze the possible strategies for Player 1. Given the card, the card can be either HIGH or LOW. Based on that the player can either pass or bet. So there are 4 possible strategies: pass on both HIGH and LOW (PP), pass on HIGH and bet on LOW (PB), bet on HIGH and pass on LOW (BP), and bet on both HIGH and LOW (BB). Player 2 can either Call or Fold.</a:t>
            </a:r>
            <a:endParaRPr lang="ko-KR" altLang="en-US" sz="1800" dirty="0"/>
          </a:p>
        </p:txBody>
      </p:sp>
      <p:sp>
        <p:nvSpPr>
          <p:cNvPr id="4" name="슬라이드 번호 개체 틀 3"/>
          <p:cNvSpPr>
            <a:spLocks noGrp="1"/>
          </p:cNvSpPr>
          <p:nvPr>
            <p:ph type="sldNum" sz="quarter" idx="12"/>
          </p:nvPr>
        </p:nvSpPr>
        <p:spPr/>
        <p:txBody>
          <a:bodyPr/>
          <a:lstStyle/>
          <a:p>
            <a:fld id="{5E76BB3F-EC35-4905-A5EC-4D78F0DCE77F}" type="slidenum">
              <a:rPr lang="en-US" smtClean="0"/>
              <a:t>4</a:t>
            </a:fld>
            <a:endParaRPr lang="en-US"/>
          </a:p>
        </p:txBody>
      </p:sp>
    </p:spTree>
    <p:extLst>
      <p:ext uri="{BB962C8B-B14F-4D97-AF65-F5344CB8AC3E}">
        <p14:creationId xmlns:p14="http://schemas.microsoft.com/office/powerpoint/2010/main" val="2883378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Game Theory: Mixed Strategy Game</a:t>
            </a:r>
            <a:endParaRPr lang="ko-KR" altLang="en-US" dirty="0"/>
          </a:p>
        </p:txBody>
      </p:sp>
      <p:pic>
        <p:nvPicPr>
          <p:cNvPr id="6" name="내용 개체 틀 5"/>
          <p:cNvPicPr>
            <a:picLocks noGrp="1" noChangeAspect="1"/>
          </p:cNvPicPr>
          <p:nvPr>
            <p:ph idx="1"/>
          </p:nvPr>
        </p:nvPicPr>
        <p:blipFill>
          <a:blip r:embed="rId2"/>
          <a:stretch>
            <a:fillRect/>
          </a:stretch>
        </p:blipFill>
        <p:spPr>
          <a:xfrm>
            <a:off x="548247" y="525463"/>
            <a:ext cx="8077669" cy="4235450"/>
          </a:xfrm>
          <a:prstGeom prst="rect">
            <a:avLst/>
          </a:prstGeom>
        </p:spPr>
      </p:pic>
      <p:sp>
        <p:nvSpPr>
          <p:cNvPr id="4" name="슬라이드 번호 개체 틀 3"/>
          <p:cNvSpPr>
            <a:spLocks noGrp="1"/>
          </p:cNvSpPr>
          <p:nvPr>
            <p:ph type="sldNum" sz="quarter" idx="12"/>
          </p:nvPr>
        </p:nvSpPr>
        <p:spPr/>
        <p:txBody>
          <a:bodyPr/>
          <a:lstStyle/>
          <a:p>
            <a:fld id="{5E76BB3F-EC35-4905-A5EC-4D78F0DCE77F}" type="slidenum">
              <a:rPr lang="en-US" smtClean="0"/>
              <a:t>5</a:t>
            </a:fld>
            <a:endParaRPr lang="en-US"/>
          </a:p>
        </p:txBody>
      </p:sp>
      <p:sp>
        <p:nvSpPr>
          <p:cNvPr id="7" name="TextBox 6"/>
          <p:cNvSpPr txBox="1"/>
          <p:nvPr/>
        </p:nvSpPr>
        <p:spPr>
          <a:xfrm>
            <a:off x="816697" y="642168"/>
            <a:ext cx="1991251" cy="707886"/>
          </a:xfrm>
          <a:prstGeom prst="rect">
            <a:avLst/>
          </a:prstGeom>
          <a:noFill/>
        </p:spPr>
        <p:txBody>
          <a:bodyPr wrap="none" rtlCol="0">
            <a:spAutoFit/>
          </a:bodyPr>
          <a:lstStyle/>
          <a:p>
            <a:r>
              <a:rPr lang="en-US" altLang="ko-KR" sz="2000" b="1" dirty="0">
                <a:latin typeface="Tahoma" panose="020B0604030504040204" pitchFamily="34" charset="0"/>
                <a:ea typeface="Tahoma" panose="020B0604030504040204" pitchFamily="34" charset="0"/>
                <a:cs typeface="Tahoma" panose="020B0604030504040204" pitchFamily="34" charset="0"/>
              </a:rPr>
              <a:t>Player 1</a:t>
            </a:r>
          </a:p>
          <a:p>
            <a:r>
              <a:rPr lang="en-US" altLang="ko-KR" sz="2000" b="1" dirty="0">
                <a:latin typeface="Tahoma" panose="020B0604030504040204" pitchFamily="34" charset="0"/>
                <a:ea typeface="Tahoma" panose="020B0604030504040204" pitchFamily="34" charset="0"/>
                <a:cs typeface="Tahoma" panose="020B0604030504040204" pitchFamily="34" charset="0"/>
              </a:rPr>
              <a:t>Payoff Matrix </a:t>
            </a:r>
            <a:endParaRPr lang="ko-KR" altLang="en-US" sz="2000" b="1"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0168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Game Theory: Mixed Strategy Game</a:t>
            </a:r>
            <a:endParaRPr lang="ko-KR" altLang="en-US" dirty="0"/>
          </a:p>
        </p:txBody>
      </p:sp>
      <p:pic>
        <p:nvPicPr>
          <p:cNvPr id="6" name="내용 개체 틀 5"/>
          <p:cNvPicPr>
            <a:picLocks noGrp="1" noChangeAspect="1"/>
          </p:cNvPicPr>
          <p:nvPr>
            <p:ph idx="1"/>
          </p:nvPr>
        </p:nvPicPr>
        <p:blipFill>
          <a:blip r:embed="rId2"/>
          <a:stretch>
            <a:fillRect/>
          </a:stretch>
        </p:blipFill>
        <p:spPr>
          <a:xfrm>
            <a:off x="548247" y="525463"/>
            <a:ext cx="8077669" cy="4235450"/>
          </a:xfrm>
          <a:prstGeom prst="rect">
            <a:avLst/>
          </a:prstGeom>
        </p:spPr>
      </p:pic>
      <p:sp>
        <p:nvSpPr>
          <p:cNvPr id="4" name="슬라이드 번호 개체 틀 3"/>
          <p:cNvSpPr>
            <a:spLocks noGrp="1"/>
          </p:cNvSpPr>
          <p:nvPr>
            <p:ph type="sldNum" sz="quarter" idx="12"/>
          </p:nvPr>
        </p:nvSpPr>
        <p:spPr/>
        <p:txBody>
          <a:bodyPr/>
          <a:lstStyle/>
          <a:p>
            <a:fld id="{5E76BB3F-EC35-4905-A5EC-4D78F0DCE77F}" type="slidenum">
              <a:rPr lang="en-US" smtClean="0"/>
              <a:t>6</a:t>
            </a:fld>
            <a:endParaRPr lang="en-US"/>
          </a:p>
        </p:txBody>
      </p:sp>
      <p:sp>
        <p:nvSpPr>
          <p:cNvPr id="7" name="TextBox 6"/>
          <p:cNvSpPr txBox="1"/>
          <p:nvPr/>
        </p:nvSpPr>
        <p:spPr>
          <a:xfrm>
            <a:off x="816697" y="642168"/>
            <a:ext cx="1991251" cy="707886"/>
          </a:xfrm>
          <a:prstGeom prst="rect">
            <a:avLst/>
          </a:prstGeom>
          <a:noFill/>
        </p:spPr>
        <p:txBody>
          <a:bodyPr wrap="none" rtlCol="0">
            <a:spAutoFit/>
          </a:bodyPr>
          <a:lstStyle/>
          <a:p>
            <a:r>
              <a:rPr lang="en-US" altLang="ko-KR" sz="2000" b="1" dirty="0">
                <a:latin typeface="Tahoma" panose="020B0604030504040204" pitchFamily="34" charset="0"/>
                <a:ea typeface="Tahoma" panose="020B0604030504040204" pitchFamily="34" charset="0"/>
                <a:cs typeface="Tahoma" panose="020B0604030504040204" pitchFamily="34" charset="0"/>
              </a:rPr>
              <a:t>Player 1</a:t>
            </a:r>
          </a:p>
          <a:p>
            <a:r>
              <a:rPr lang="en-US" altLang="ko-KR" sz="2000" b="1" dirty="0">
                <a:latin typeface="Tahoma" panose="020B0604030504040204" pitchFamily="34" charset="0"/>
                <a:ea typeface="Tahoma" panose="020B0604030504040204" pitchFamily="34" charset="0"/>
                <a:cs typeface="Tahoma" panose="020B0604030504040204" pitchFamily="34" charset="0"/>
              </a:rPr>
              <a:t>Payoff Matrix </a:t>
            </a:r>
            <a:endParaRPr lang="ko-KR" altLang="en-US" sz="2000" b="1" dirty="0">
              <a:latin typeface="Tahoma" panose="020B0604030504040204" pitchFamily="34" charset="0"/>
              <a:cs typeface="Tahoma" panose="020B0604030504040204" pitchFamily="34" charset="0"/>
            </a:endParaRPr>
          </a:p>
        </p:txBody>
      </p:sp>
      <p:sp>
        <p:nvSpPr>
          <p:cNvPr id="3" name="직사각형 2"/>
          <p:cNvSpPr/>
          <p:nvPr/>
        </p:nvSpPr>
        <p:spPr>
          <a:xfrm>
            <a:off x="68752" y="2713521"/>
            <a:ext cx="4324493" cy="1392071"/>
          </a:xfrm>
          <a:prstGeom prst="rect">
            <a:avLst/>
          </a:prstGeom>
          <a:solidFill>
            <a:schemeClr val="bg1">
              <a:lumMod val="95000"/>
            </a:schemeClr>
          </a:solid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altLang="ko-KR" sz="1400" dirty="0">
                <a:solidFill>
                  <a:srgbClr val="3333FF"/>
                </a:solidFill>
                <a:latin typeface="Tahoma" panose="020B0604030504040204" pitchFamily="34" charset="0"/>
                <a:ea typeface="Tahoma" panose="020B0604030504040204" pitchFamily="34" charset="0"/>
                <a:cs typeface="Tahoma" panose="020B0604030504040204" pitchFamily="34" charset="0"/>
              </a:rPr>
              <a:t>Player 1 is always passing: </a:t>
            </a:r>
            <a:r>
              <a:rPr lang="en-US" altLang="ko-KR" sz="1400" b="1" dirty="0">
                <a:solidFill>
                  <a:srgbClr val="3333FF"/>
                </a:solidFill>
                <a:latin typeface="Tahoma" panose="020B0604030504040204" pitchFamily="34" charset="0"/>
                <a:ea typeface="Tahoma" panose="020B0604030504040204" pitchFamily="34" charset="0"/>
                <a:cs typeface="Tahoma" panose="020B0604030504040204" pitchFamily="34" charset="0"/>
              </a:rPr>
              <a:t>getting -1 profit with the probability of 1 (HIGH and LOW) and no chance to Call or Fold in Player 2</a:t>
            </a:r>
          </a:p>
          <a:p>
            <a:pPr marL="285750" indent="-285750">
              <a:buFont typeface="Arial" panose="020B0604020202020204" pitchFamily="34" charset="0"/>
              <a:buChar char="•"/>
            </a:pPr>
            <a:r>
              <a:rPr lang="en-US" altLang="ko-KR" sz="1400" dirty="0">
                <a:solidFill>
                  <a:srgbClr val="3333FF"/>
                </a:solidFill>
                <a:latin typeface="Tahoma" panose="020B0604030504040204" pitchFamily="34" charset="0"/>
                <a:cs typeface="Tahoma" panose="020B0604030504040204" pitchFamily="34" charset="0"/>
              </a:rPr>
              <a:t>Finally, (-1)*1=-1</a:t>
            </a:r>
            <a:endParaRPr lang="ko-KR" altLang="en-US" sz="1400" dirty="0">
              <a:solidFill>
                <a:srgbClr val="3333FF"/>
              </a:solidFill>
              <a:latin typeface="Tahoma" panose="020B0604030504040204" pitchFamily="34" charset="0"/>
              <a:cs typeface="Tahoma" panose="020B0604030504040204" pitchFamily="34" charset="0"/>
            </a:endParaRPr>
          </a:p>
        </p:txBody>
      </p:sp>
      <p:sp>
        <p:nvSpPr>
          <p:cNvPr id="8" name="직사각형 7"/>
          <p:cNvSpPr/>
          <p:nvPr/>
        </p:nvSpPr>
        <p:spPr>
          <a:xfrm>
            <a:off x="4565125" y="1887411"/>
            <a:ext cx="3999755" cy="803251"/>
          </a:xfrm>
          <a:prstGeom prst="rect">
            <a:avLst/>
          </a:prstGeom>
          <a:no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꺾인 연결선 10"/>
          <p:cNvCxnSpPr>
            <a:stCxn id="3" idx="3"/>
            <a:endCxn id="8" idx="2"/>
          </p:cNvCxnSpPr>
          <p:nvPr/>
        </p:nvCxnSpPr>
        <p:spPr>
          <a:xfrm flipV="1">
            <a:off x="4393245" y="2690662"/>
            <a:ext cx="2171758" cy="718895"/>
          </a:xfrm>
          <a:prstGeom prst="bentConnector2">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23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Game Theory: Mixed Strategy Game</a:t>
            </a:r>
            <a:endParaRPr lang="ko-KR" altLang="en-US" dirty="0"/>
          </a:p>
        </p:txBody>
      </p:sp>
      <p:pic>
        <p:nvPicPr>
          <p:cNvPr id="6" name="내용 개체 틀 5"/>
          <p:cNvPicPr>
            <a:picLocks noGrp="1" noChangeAspect="1"/>
          </p:cNvPicPr>
          <p:nvPr>
            <p:ph idx="1"/>
          </p:nvPr>
        </p:nvPicPr>
        <p:blipFill>
          <a:blip r:embed="rId2"/>
          <a:stretch>
            <a:fillRect/>
          </a:stretch>
        </p:blipFill>
        <p:spPr>
          <a:xfrm>
            <a:off x="548247" y="525463"/>
            <a:ext cx="8077669" cy="4235450"/>
          </a:xfrm>
          <a:prstGeom prst="rect">
            <a:avLst/>
          </a:prstGeom>
        </p:spPr>
      </p:pic>
      <p:sp>
        <p:nvSpPr>
          <p:cNvPr id="4" name="슬라이드 번호 개체 틀 3"/>
          <p:cNvSpPr>
            <a:spLocks noGrp="1"/>
          </p:cNvSpPr>
          <p:nvPr>
            <p:ph type="sldNum" sz="quarter" idx="12"/>
          </p:nvPr>
        </p:nvSpPr>
        <p:spPr/>
        <p:txBody>
          <a:bodyPr/>
          <a:lstStyle/>
          <a:p>
            <a:fld id="{5E76BB3F-EC35-4905-A5EC-4D78F0DCE77F}" type="slidenum">
              <a:rPr lang="en-US" smtClean="0"/>
              <a:t>7</a:t>
            </a:fld>
            <a:endParaRPr lang="en-US"/>
          </a:p>
        </p:txBody>
      </p:sp>
      <p:sp>
        <p:nvSpPr>
          <p:cNvPr id="7" name="TextBox 6"/>
          <p:cNvSpPr txBox="1"/>
          <p:nvPr/>
        </p:nvSpPr>
        <p:spPr>
          <a:xfrm>
            <a:off x="816697" y="642168"/>
            <a:ext cx="1991251" cy="707886"/>
          </a:xfrm>
          <a:prstGeom prst="rect">
            <a:avLst/>
          </a:prstGeom>
          <a:noFill/>
        </p:spPr>
        <p:txBody>
          <a:bodyPr wrap="none" rtlCol="0">
            <a:spAutoFit/>
          </a:bodyPr>
          <a:lstStyle/>
          <a:p>
            <a:r>
              <a:rPr lang="en-US" altLang="ko-KR" sz="2000" b="1" dirty="0">
                <a:latin typeface="Tahoma" panose="020B0604030504040204" pitchFamily="34" charset="0"/>
                <a:ea typeface="Tahoma" panose="020B0604030504040204" pitchFamily="34" charset="0"/>
                <a:cs typeface="Tahoma" panose="020B0604030504040204" pitchFamily="34" charset="0"/>
              </a:rPr>
              <a:t>Player 1</a:t>
            </a:r>
          </a:p>
          <a:p>
            <a:r>
              <a:rPr lang="en-US" altLang="ko-KR" sz="2000" b="1" dirty="0">
                <a:latin typeface="Tahoma" panose="020B0604030504040204" pitchFamily="34" charset="0"/>
                <a:ea typeface="Tahoma" panose="020B0604030504040204" pitchFamily="34" charset="0"/>
                <a:cs typeface="Tahoma" panose="020B0604030504040204" pitchFamily="34" charset="0"/>
              </a:rPr>
              <a:t>Payoff Matrix </a:t>
            </a:r>
            <a:endParaRPr lang="ko-KR" altLang="en-US" sz="2000" b="1" dirty="0">
              <a:latin typeface="Tahoma" panose="020B0604030504040204" pitchFamily="34" charset="0"/>
              <a:cs typeface="Tahoma" panose="020B0604030504040204" pitchFamily="34" charset="0"/>
            </a:endParaRPr>
          </a:p>
        </p:txBody>
      </p:sp>
      <p:sp>
        <p:nvSpPr>
          <p:cNvPr id="3" name="직사각형 2"/>
          <p:cNvSpPr/>
          <p:nvPr/>
        </p:nvSpPr>
        <p:spPr>
          <a:xfrm>
            <a:off x="68752" y="3368841"/>
            <a:ext cx="4324493" cy="1392071"/>
          </a:xfrm>
          <a:prstGeom prst="rect">
            <a:avLst/>
          </a:prstGeom>
          <a:solidFill>
            <a:schemeClr val="bg1">
              <a:lumMod val="95000"/>
            </a:schemeClr>
          </a:solid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altLang="ko-KR" sz="1400" dirty="0">
                <a:solidFill>
                  <a:srgbClr val="3333FF"/>
                </a:solidFill>
                <a:latin typeface="Tahoma" panose="020B0604030504040204" pitchFamily="34" charset="0"/>
                <a:ea typeface="Tahoma" panose="020B0604030504040204" pitchFamily="34" charset="0"/>
                <a:cs typeface="Tahoma" panose="020B0604030504040204" pitchFamily="34" charset="0"/>
              </a:rPr>
              <a:t>Player 1 is passing with HIGH: </a:t>
            </a:r>
            <a:r>
              <a:rPr lang="en-US" altLang="ko-KR" sz="1400" b="1" dirty="0">
                <a:solidFill>
                  <a:srgbClr val="3333FF"/>
                </a:solidFill>
                <a:latin typeface="Tahoma" panose="020B0604030504040204" pitchFamily="34" charset="0"/>
                <a:ea typeface="Tahoma" panose="020B0604030504040204" pitchFamily="34" charset="0"/>
                <a:cs typeface="Tahoma" panose="020B0604030504040204" pitchFamily="34" charset="0"/>
              </a:rPr>
              <a:t>getting -1 profit with the probability of 5/13</a:t>
            </a:r>
          </a:p>
          <a:p>
            <a:pPr marL="285750" indent="-285750">
              <a:buFont typeface="Arial" panose="020B0604020202020204" pitchFamily="34" charset="0"/>
              <a:buChar char="•"/>
            </a:pPr>
            <a:r>
              <a:rPr lang="en-US" altLang="ko-KR" sz="1400" dirty="0">
                <a:solidFill>
                  <a:srgbClr val="3333FF"/>
                </a:solidFill>
                <a:latin typeface="Tahoma" panose="020B0604030504040204" pitchFamily="34" charset="0"/>
                <a:ea typeface="Tahoma" panose="020B0604030504040204" pitchFamily="34" charset="0"/>
                <a:cs typeface="Tahoma" panose="020B0604030504040204" pitchFamily="34" charset="0"/>
              </a:rPr>
              <a:t>Player 1 is betting with LOW and Player 2 is calling: </a:t>
            </a:r>
            <a:r>
              <a:rPr lang="en-US" altLang="ko-KR" sz="1400" b="1" dirty="0">
                <a:solidFill>
                  <a:srgbClr val="3333FF"/>
                </a:solidFill>
                <a:latin typeface="Tahoma" panose="020B0604030504040204" pitchFamily="34" charset="0"/>
                <a:ea typeface="Tahoma" panose="020B0604030504040204" pitchFamily="34" charset="0"/>
                <a:cs typeface="Tahoma" panose="020B0604030504040204" pitchFamily="34" charset="0"/>
              </a:rPr>
              <a:t>getting -2 profit with the probability of 8/13</a:t>
            </a:r>
          </a:p>
          <a:p>
            <a:pPr marL="285750" indent="-285750">
              <a:buFont typeface="Arial" panose="020B0604020202020204" pitchFamily="34" charset="0"/>
              <a:buChar char="•"/>
            </a:pPr>
            <a:r>
              <a:rPr lang="en-US" altLang="ko-KR" sz="1400" dirty="0">
                <a:solidFill>
                  <a:srgbClr val="3333FF"/>
                </a:solidFill>
                <a:latin typeface="Tahoma" panose="020B0604030504040204" pitchFamily="34" charset="0"/>
                <a:cs typeface="Tahoma" panose="020B0604030504040204" pitchFamily="34" charset="0"/>
              </a:rPr>
              <a:t>Finally, (-1)*(5/13)+(-2)*(8/13) = -21/13</a:t>
            </a:r>
            <a:endParaRPr lang="ko-KR" altLang="en-US" sz="1400" dirty="0">
              <a:solidFill>
                <a:srgbClr val="3333FF"/>
              </a:solidFill>
              <a:latin typeface="Tahoma" panose="020B0604030504040204" pitchFamily="34" charset="0"/>
              <a:cs typeface="Tahoma" panose="020B0604030504040204" pitchFamily="34" charset="0"/>
            </a:endParaRPr>
          </a:p>
        </p:txBody>
      </p:sp>
      <p:sp>
        <p:nvSpPr>
          <p:cNvPr id="8" name="직사각형 7"/>
          <p:cNvSpPr/>
          <p:nvPr/>
        </p:nvSpPr>
        <p:spPr>
          <a:xfrm>
            <a:off x="4565125" y="2565591"/>
            <a:ext cx="2055681" cy="803251"/>
          </a:xfrm>
          <a:prstGeom prst="rect">
            <a:avLst/>
          </a:prstGeom>
          <a:no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꺾인 연결선 10"/>
          <p:cNvCxnSpPr>
            <a:stCxn id="3" idx="3"/>
            <a:endCxn id="8" idx="2"/>
          </p:cNvCxnSpPr>
          <p:nvPr/>
        </p:nvCxnSpPr>
        <p:spPr>
          <a:xfrm flipV="1">
            <a:off x="4393245" y="3368842"/>
            <a:ext cx="1199721" cy="696035"/>
          </a:xfrm>
          <a:prstGeom prst="bentConnector2">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1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Game Theory: Mixed Strategy Game</a:t>
            </a:r>
            <a:endParaRPr lang="ko-KR" altLang="en-US" dirty="0"/>
          </a:p>
        </p:txBody>
      </p:sp>
      <p:pic>
        <p:nvPicPr>
          <p:cNvPr id="6" name="내용 개체 틀 5"/>
          <p:cNvPicPr>
            <a:picLocks noGrp="1" noChangeAspect="1"/>
          </p:cNvPicPr>
          <p:nvPr>
            <p:ph idx="1"/>
          </p:nvPr>
        </p:nvPicPr>
        <p:blipFill>
          <a:blip r:embed="rId2"/>
          <a:stretch>
            <a:fillRect/>
          </a:stretch>
        </p:blipFill>
        <p:spPr>
          <a:xfrm>
            <a:off x="548247" y="525463"/>
            <a:ext cx="8077669" cy="4235450"/>
          </a:xfrm>
          <a:prstGeom prst="rect">
            <a:avLst/>
          </a:prstGeom>
        </p:spPr>
      </p:pic>
      <p:sp>
        <p:nvSpPr>
          <p:cNvPr id="4" name="슬라이드 번호 개체 틀 3"/>
          <p:cNvSpPr>
            <a:spLocks noGrp="1"/>
          </p:cNvSpPr>
          <p:nvPr>
            <p:ph type="sldNum" sz="quarter" idx="12"/>
          </p:nvPr>
        </p:nvSpPr>
        <p:spPr/>
        <p:txBody>
          <a:bodyPr/>
          <a:lstStyle/>
          <a:p>
            <a:fld id="{5E76BB3F-EC35-4905-A5EC-4D78F0DCE77F}" type="slidenum">
              <a:rPr lang="en-US" smtClean="0"/>
              <a:t>8</a:t>
            </a:fld>
            <a:endParaRPr lang="en-US"/>
          </a:p>
        </p:txBody>
      </p:sp>
      <p:sp>
        <p:nvSpPr>
          <p:cNvPr id="7" name="TextBox 6"/>
          <p:cNvSpPr txBox="1"/>
          <p:nvPr/>
        </p:nvSpPr>
        <p:spPr>
          <a:xfrm>
            <a:off x="816697" y="642168"/>
            <a:ext cx="1991251" cy="707886"/>
          </a:xfrm>
          <a:prstGeom prst="rect">
            <a:avLst/>
          </a:prstGeom>
          <a:noFill/>
        </p:spPr>
        <p:txBody>
          <a:bodyPr wrap="none" rtlCol="0">
            <a:spAutoFit/>
          </a:bodyPr>
          <a:lstStyle/>
          <a:p>
            <a:r>
              <a:rPr lang="en-US" altLang="ko-KR" sz="2000" b="1" dirty="0">
                <a:latin typeface="Tahoma" panose="020B0604030504040204" pitchFamily="34" charset="0"/>
                <a:ea typeface="Tahoma" panose="020B0604030504040204" pitchFamily="34" charset="0"/>
                <a:cs typeface="Tahoma" panose="020B0604030504040204" pitchFamily="34" charset="0"/>
              </a:rPr>
              <a:t>Player 1</a:t>
            </a:r>
          </a:p>
          <a:p>
            <a:r>
              <a:rPr lang="en-US" altLang="ko-KR" sz="2000" b="1" dirty="0">
                <a:latin typeface="Tahoma" panose="020B0604030504040204" pitchFamily="34" charset="0"/>
                <a:ea typeface="Tahoma" panose="020B0604030504040204" pitchFamily="34" charset="0"/>
                <a:cs typeface="Tahoma" panose="020B0604030504040204" pitchFamily="34" charset="0"/>
              </a:rPr>
              <a:t>Payoff Matrix </a:t>
            </a:r>
            <a:endParaRPr lang="ko-KR" altLang="en-US" sz="2000" b="1" dirty="0">
              <a:latin typeface="Tahoma" panose="020B0604030504040204" pitchFamily="34" charset="0"/>
              <a:cs typeface="Tahoma" panose="020B0604030504040204" pitchFamily="34" charset="0"/>
            </a:endParaRPr>
          </a:p>
        </p:txBody>
      </p:sp>
      <p:sp>
        <p:nvSpPr>
          <p:cNvPr id="3" name="직사각형 2"/>
          <p:cNvSpPr/>
          <p:nvPr/>
        </p:nvSpPr>
        <p:spPr>
          <a:xfrm>
            <a:off x="68752" y="3368841"/>
            <a:ext cx="4324493" cy="1392071"/>
          </a:xfrm>
          <a:prstGeom prst="rect">
            <a:avLst/>
          </a:prstGeom>
          <a:solidFill>
            <a:schemeClr val="bg1">
              <a:lumMod val="95000"/>
            </a:schemeClr>
          </a:solid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altLang="ko-KR" sz="1400" dirty="0">
                <a:solidFill>
                  <a:srgbClr val="3333FF"/>
                </a:solidFill>
                <a:latin typeface="Tahoma" panose="020B0604030504040204" pitchFamily="34" charset="0"/>
                <a:ea typeface="Tahoma" panose="020B0604030504040204" pitchFamily="34" charset="0"/>
                <a:cs typeface="Tahoma" panose="020B0604030504040204" pitchFamily="34" charset="0"/>
              </a:rPr>
              <a:t>Player 1 is passing with HIGH: </a:t>
            </a:r>
            <a:r>
              <a:rPr lang="en-US" altLang="ko-KR" sz="1400" b="1" dirty="0">
                <a:solidFill>
                  <a:srgbClr val="3333FF"/>
                </a:solidFill>
                <a:latin typeface="Tahoma" panose="020B0604030504040204" pitchFamily="34" charset="0"/>
                <a:ea typeface="Tahoma" panose="020B0604030504040204" pitchFamily="34" charset="0"/>
                <a:cs typeface="Tahoma" panose="020B0604030504040204" pitchFamily="34" charset="0"/>
              </a:rPr>
              <a:t>getting -1 profit with the probability of 5/13</a:t>
            </a:r>
          </a:p>
          <a:p>
            <a:pPr marL="285750" indent="-285750">
              <a:buFont typeface="Arial" panose="020B0604020202020204" pitchFamily="34" charset="0"/>
              <a:buChar char="•"/>
            </a:pPr>
            <a:r>
              <a:rPr lang="en-US" altLang="ko-KR" sz="1400" dirty="0">
                <a:solidFill>
                  <a:srgbClr val="3333FF"/>
                </a:solidFill>
                <a:latin typeface="Tahoma" panose="020B0604030504040204" pitchFamily="34" charset="0"/>
                <a:ea typeface="Tahoma" panose="020B0604030504040204" pitchFamily="34" charset="0"/>
                <a:cs typeface="Tahoma" panose="020B0604030504040204" pitchFamily="34" charset="0"/>
              </a:rPr>
              <a:t>Player 1 is betting with LOW and Player 2 is folding: </a:t>
            </a:r>
            <a:r>
              <a:rPr lang="en-US" altLang="ko-KR" sz="1400" b="1" dirty="0">
                <a:solidFill>
                  <a:srgbClr val="3333FF"/>
                </a:solidFill>
                <a:latin typeface="Tahoma" panose="020B0604030504040204" pitchFamily="34" charset="0"/>
                <a:ea typeface="Tahoma" panose="020B0604030504040204" pitchFamily="34" charset="0"/>
                <a:cs typeface="Tahoma" panose="020B0604030504040204" pitchFamily="34" charset="0"/>
              </a:rPr>
              <a:t>getting 1 profit with the probability of 8/13</a:t>
            </a:r>
          </a:p>
          <a:p>
            <a:pPr marL="285750" indent="-285750">
              <a:buFont typeface="Arial" panose="020B0604020202020204" pitchFamily="34" charset="0"/>
              <a:buChar char="•"/>
            </a:pPr>
            <a:r>
              <a:rPr lang="en-US" altLang="ko-KR" sz="1400" dirty="0">
                <a:solidFill>
                  <a:srgbClr val="3333FF"/>
                </a:solidFill>
                <a:latin typeface="Tahoma" panose="020B0604030504040204" pitchFamily="34" charset="0"/>
                <a:cs typeface="Tahoma" panose="020B0604030504040204" pitchFamily="34" charset="0"/>
              </a:rPr>
              <a:t>Finally, (-1)*(5/13)+(1)*(8/13) = 3/13</a:t>
            </a:r>
            <a:endParaRPr lang="ko-KR" altLang="en-US" sz="1400" dirty="0">
              <a:solidFill>
                <a:srgbClr val="3333FF"/>
              </a:solidFill>
              <a:latin typeface="Tahoma" panose="020B0604030504040204" pitchFamily="34" charset="0"/>
              <a:cs typeface="Tahoma" panose="020B0604030504040204" pitchFamily="34" charset="0"/>
            </a:endParaRPr>
          </a:p>
        </p:txBody>
      </p:sp>
      <p:sp>
        <p:nvSpPr>
          <p:cNvPr id="8" name="직사각형 7"/>
          <p:cNvSpPr/>
          <p:nvPr/>
        </p:nvSpPr>
        <p:spPr>
          <a:xfrm>
            <a:off x="6497053" y="2565591"/>
            <a:ext cx="2055681" cy="803251"/>
          </a:xfrm>
          <a:prstGeom prst="rect">
            <a:avLst/>
          </a:prstGeom>
          <a:no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꺾인 연결선 10"/>
          <p:cNvCxnSpPr>
            <a:stCxn id="3" idx="3"/>
            <a:endCxn id="8" idx="2"/>
          </p:cNvCxnSpPr>
          <p:nvPr/>
        </p:nvCxnSpPr>
        <p:spPr>
          <a:xfrm flipV="1">
            <a:off x="4393245" y="3368842"/>
            <a:ext cx="3131649" cy="696035"/>
          </a:xfrm>
          <a:prstGeom prst="bentConnector2">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31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Game Theory: Mixed Strategy Game</a:t>
            </a:r>
            <a:endParaRPr lang="ko-KR" altLang="en-US" dirty="0"/>
          </a:p>
        </p:txBody>
      </p:sp>
      <p:pic>
        <p:nvPicPr>
          <p:cNvPr id="6" name="내용 개체 틀 5"/>
          <p:cNvPicPr>
            <a:picLocks noGrp="1" noChangeAspect="1"/>
          </p:cNvPicPr>
          <p:nvPr>
            <p:ph idx="1"/>
          </p:nvPr>
        </p:nvPicPr>
        <p:blipFill>
          <a:blip r:embed="rId2"/>
          <a:stretch>
            <a:fillRect/>
          </a:stretch>
        </p:blipFill>
        <p:spPr>
          <a:xfrm>
            <a:off x="548247" y="525463"/>
            <a:ext cx="8077669" cy="4235450"/>
          </a:xfrm>
          <a:prstGeom prst="rect">
            <a:avLst/>
          </a:prstGeom>
        </p:spPr>
      </p:pic>
      <p:sp>
        <p:nvSpPr>
          <p:cNvPr id="4" name="슬라이드 번호 개체 틀 3"/>
          <p:cNvSpPr>
            <a:spLocks noGrp="1"/>
          </p:cNvSpPr>
          <p:nvPr>
            <p:ph type="sldNum" sz="quarter" idx="12"/>
          </p:nvPr>
        </p:nvSpPr>
        <p:spPr/>
        <p:txBody>
          <a:bodyPr/>
          <a:lstStyle/>
          <a:p>
            <a:fld id="{5E76BB3F-EC35-4905-A5EC-4D78F0DCE77F}" type="slidenum">
              <a:rPr lang="en-US" smtClean="0"/>
              <a:t>9</a:t>
            </a:fld>
            <a:endParaRPr lang="en-US"/>
          </a:p>
        </p:txBody>
      </p:sp>
      <p:sp>
        <p:nvSpPr>
          <p:cNvPr id="7" name="TextBox 6"/>
          <p:cNvSpPr txBox="1"/>
          <p:nvPr/>
        </p:nvSpPr>
        <p:spPr>
          <a:xfrm>
            <a:off x="816697" y="642168"/>
            <a:ext cx="1991251" cy="707886"/>
          </a:xfrm>
          <a:prstGeom prst="rect">
            <a:avLst/>
          </a:prstGeom>
          <a:noFill/>
        </p:spPr>
        <p:txBody>
          <a:bodyPr wrap="none" rtlCol="0">
            <a:spAutoFit/>
          </a:bodyPr>
          <a:lstStyle/>
          <a:p>
            <a:r>
              <a:rPr lang="en-US" altLang="ko-KR" sz="2000" b="1" dirty="0">
                <a:latin typeface="Tahoma" panose="020B0604030504040204" pitchFamily="34" charset="0"/>
                <a:ea typeface="Tahoma" panose="020B0604030504040204" pitchFamily="34" charset="0"/>
                <a:cs typeface="Tahoma" panose="020B0604030504040204" pitchFamily="34" charset="0"/>
              </a:rPr>
              <a:t>Player 1</a:t>
            </a:r>
          </a:p>
          <a:p>
            <a:r>
              <a:rPr lang="en-US" altLang="ko-KR" sz="2000" b="1" dirty="0">
                <a:latin typeface="Tahoma" panose="020B0604030504040204" pitchFamily="34" charset="0"/>
                <a:ea typeface="Tahoma" panose="020B0604030504040204" pitchFamily="34" charset="0"/>
                <a:cs typeface="Tahoma" panose="020B0604030504040204" pitchFamily="34" charset="0"/>
              </a:rPr>
              <a:t>Payoff Matrix </a:t>
            </a:r>
            <a:endParaRPr lang="ko-KR" altLang="en-US" sz="2000" b="1" dirty="0">
              <a:latin typeface="Tahoma" panose="020B0604030504040204" pitchFamily="34" charset="0"/>
              <a:cs typeface="Tahoma" panose="020B0604030504040204" pitchFamily="34" charset="0"/>
            </a:endParaRPr>
          </a:p>
        </p:txBody>
      </p:sp>
      <p:sp>
        <p:nvSpPr>
          <p:cNvPr id="3" name="직사각형 2"/>
          <p:cNvSpPr/>
          <p:nvPr/>
        </p:nvSpPr>
        <p:spPr>
          <a:xfrm>
            <a:off x="68752" y="1776261"/>
            <a:ext cx="4324493" cy="1392071"/>
          </a:xfrm>
          <a:prstGeom prst="rect">
            <a:avLst/>
          </a:prstGeom>
          <a:solidFill>
            <a:schemeClr val="bg1">
              <a:lumMod val="95000"/>
            </a:schemeClr>
          </a:solid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altLang="ko-KR" sz="1400" dirty="0">
                <a:solidFill>
                  <a:srgbClr val="3333FF"/>
                </a:solidFill>
                <a:latin typeface="Tahoma" panose="020B0604030504040204" pitchFamily="34" charset="0"/>
                <a:ea typeface="Tahoma" panose="020B0604030504040204" pitchFamily="34" charset="0"/>
                <a:cs typeface="Tahoma" panose="020B0604030504040204" pitchFamily="34" charset="0"/>
              </a:rPr>
              <a:t>Player 1 is betting with HIGH and Player 2 is calling: </a:t>
            </a:r>
            <a:r>
              <a:rPr lang="en-US" altLang="ko-KR" sz="1400" b="1" dirty="0">
                <a:solidFill>
                  <a:srgbClr val="3333FF"/>
                </a:solidFill>
                <a:latin typeface="Tahoma" panose="020B0604030504040204" pitchFamily="34" charset="0"/>
                <a:ea typeface="Tahoma" panose="020B0604030504040204" pitchFamily="34" charset="0"/>
                <a:cs typeface="Tahoma" panose="020B0604030504040204" pitchFamily="34" charset="0"/>
              </a:rPr>
              <a:t>getting 2 profit with the probability of 5/13</a:t>
            </a:r>
          </a:p>
          <a:p>
            <a:pPr marL="285750" indent="-285750">
              <a:buFont typeface="Arial" panose="020B0604020202020204" pitchFamily="34" charset="0"/>
              <a:buChar char="•"/>
            </a:pPr>
            <a:r>
              <a:rPr lang="en-US" altLang="ko-KR" sz="1400" dirty="0">
                <a:solidFill>
                  <a:srgbClr val="3333FF"/>
                </a:solidFill>
                <a:latin typeface="Tahoma" panose="020B0604030504040204" pitchFamily="34" charset="0"/>
                <a:ea typeface="Tahoma" panose="020B0604030504040204" pitchFamily="34" charset="0"/>
                <a:cs typeface="Tahoma" panose="020B0604030504040204" pitchFamily="34" charset="0"/>
              </a:rPr>
              <a:t>Player 1 is folding with LOW: </a:t>
            </a:r>
            <a:r>
              <a:rPr lang="en-US" altLang="ko-KR" sz="1400" b="1" dirty="0">
                <a:solidFill>
                  <a:srgbClr val="3333FF"/>
                </a:solidFill>
                <a:latin typeface="Tahoma" panose="020B0604030504040204" pitchFamily="34" charset="0"/>
                <a:ea typeface="Tahoma" panose="020B0604030504040204" pitchFamily="34" charset="0"/>
                <a:cs typeface="Tahoma" panose="020B0604030504040204" pitchFamily="34" charset="0"/>
              </a:rPr>
              <a:t>getting -1 profit with the probability of 8/13</a:t>
            </a:r>
          </a:p>
          <a:p>
            <a:pPr marL="285750" indent="-285750">
              <a:buFont typeface="Arial" panose="020B0604020202020204" pitchFamily="34" charset="0"/>
              <a:buChar char="•"/>
            </a:pPr>
            <a:r>
              <a:rPr lang="en-US" altLang="ko-KR" sz="1400" dirty="0">
                <a:solidFill>
                  <a:srgbClr val="3333FF"/>
                </a:solidFill>
                <a:latin typeface="Tahoma" panose="020B0604030504040204" pitchFamily="34" charset="0"/>
                <a:cs typeface="Tahoma" panose="020B0604030504040204" pitchFamily="34" charset="0"/>
              </a:rPr>
              <a:t>Finally, (2)*(5/13)+(-1)*(8/13) = 2/13</a:t>
            </a:r>
            <a:endParaRPr lang="ko-KR" altLang="en-US" sz="1400" dirty="0">
              <a:solidFill>
                <a:srgbClr val="3333FF"/>
              </a:solidFill>
              <a:latin typeface="Tahoma" panose="020B0604030504040204" pitchFamily="34" charset="0"/>
              <a:cs typeface="Tahoma" panose="020B0604030504040204" pitchFamily="34" charset="0"/>
            </a:endParaRPr>
          </a:p>
        </p:txBody>
      </p:sp>
      <p:sp>
        <p:nvSpPr>
          <p:cNvPr id="8" name="직사각형 7"/>
          <p:cNvSpPr/>
          <p:nvPr/>
        </p:nvSpPr>
        <p:spPr>
          <a:xfrm>
            <a:off x="4561573" y="3251391"/>
            <a:ext cx="2055681" cy="803251"/>
          </a:xfrm>
          <a:prstGeom prst="rect">
            <a:avLst/>
          </a:prstGeom>
          <a:no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꺾인 연결선 10"/>
          <p:cNvCxnSpPr>
            <a:stCxn id="3" idx="3"/>
            <a:endCxn id="8" idx="0"/>
          </p:cNvCxnSpPr>
          <p:nvPr/>
        </p:nvCxnSpPr>
        <p:spPr>
          <a:xfrm>
            <a:off x="4393245" y="2472297"/>
            <a:ext cx="1196169" cy="779094"/>
          </a:xfrm>
          <a:prstGeom prst="bentConnector2">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2120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4921</TotalTime>
  <Words>1373</Words>
  <Application>Microsoft Office PowerPoint</Application>
  <PresentationFormat>화면 슬라이드 쇼(16:9)</PresentationFormat>
  <Paragraphs>227</Paragraphs>
  <Slides>26</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26</vt:i4>
      </vt:variant>
    </vt:vector>
  </HeadingPairs>
  <TitlesOfParts>
    <vt:vector size="31" baseType="lpstr">
      <vt:lpstr>Arial</vt:lpstr>
      <vt:lpstr>Calibri</vt:lpstr>
      <vt:lpstr>Cambria Math</vt:lpstr>
      <vt:lpstr>Tahoma</vt:lpstr>
      <vt:lpstr>Office Theme</vt:lpstr>
      <vt:lpstr>Machine Learning Decision Theory</vt:lpstr>
      <vt:lpstr>Game Theory: Pure Strategy Game</vt:lpstr>
      <vt:lpstr>Game Theory: Pure Strategy Game</vt:lpstr>
      <vt:lpstr>Game Theory: Mixed Strategy Game</vt:lpstr>
      <vt:lpstr>Game Theory: Mixed Strategy Game</vt:lpstr>
      <vt:lpstr>Game Theory: Mixed Strategy Game</vt:lpstr>
      <vt:lpstr>Game Theory: Mixed Strategy Game</vt:lpstr>
      <vt:lpstr>Game Theory: Mixed Strategy Game</vt:lpstr>
      <vt:lpstr>Game Theory: Mixed Strategy Game</vt:lpstr>
      <vt:lpstr>Game Theory: Mixed Strategy Game</vt:lpstr>
      <vt:lpstr>Game Theory: Mixed Strategy Game</vt:lpstr>
      <vt:lpstr>Game Theory: Mixed Strategy Game</vt:lpstr>
      <vt:lpstr>Game Theory: Mixed Strategy Game</vt:lpstr>
      <vt:lpstr>Game Theory: Mixed Strategy Game</vt:lpstr>
      <vt:lpstr>Game Theory: Mixed Strategy Game</vt:lpstr>
      <vt:lpstr>Game Theory: Mixed Strategy Game</vt:lpstr>
      <vt:lpstr>Game Theory: Mixed Strategy Game</vt:lpstr>
      <vt:lpstr>Machine Learning Decision Theory</vt:lpstr>
      <vt:lpstr>Stable Marriage Example</vt:lpstr>
      <vt:lpstr>Stable Marriage Problem: Setting and Definitions</vt:lpstr>
      <vt:lpstr>Stable Marriage Problem: Example 1 </vt:lpstr>
      <vt:lpstr>Stable Marriage Problem: Gale-Shapley Algorithm (GSA)</vt:lpstr>
      <vt:lpstr>Stable Marriage Problem: Example 2</vt:lpstr>
      <vt:lpstr>Stable Marriage Problem: Internet Router Design with Virtual Queues</vt:lpstr>
      <vt:lpstr>Stable Marriage Problem: Internet Router Design with Virtual Queues</vt:lpstr>
      <vt:lpstr>Stable Marriage Problem: Internet Router Design with Virtual Queues</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Joongheon</dc:creator>
  <cp:lastModifiedBy>민 윤기</cp:lastModifiedBy>
  <cp:revision>2647</cp:revision>
  <cp:lastPrinted>2017-12-07T15:34:38Z</cp:lastPrinted>
  <dcterms:created xsi:type="dcterms:W3CDTF">2015-11-25T22:37:28Z</dcterms:created>
  <dcterms:modified xsi:type="dcterms:W3CDTF">2019-05-09T07:41:21Z</dcterms:modified>
</cp:coreProperties>
</file>