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305" r:id="rId4"/>
    <p:sldId id="304" r:id="rId5"/>
    <p:sldId id="316" r:id="rId6"/>
    <p:sldId id="326" r:id="rId7"/>
    <p:sldId id="327" r:id="rId8"/>
    <p:sldId id="328" r:id="rId9"/>
    <p:sldId id="329" r:id="rId10"/>
    <p:sldId id="330" r:id="rId11"/>
    <p:sldId id="331" r:id="rId12"/>
    <p:sldId id="325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0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7" y="1126165"/>
            <a:ext cx="4583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LSTM</a:t>
            </a:r>
            <a:r>
              <a:rPr lang="ko-KR" altLang="en-US" sz="3200" b="1" dirty="0"/>
              <a:t>을 활용한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한국어 리뷰 감성 분석</a:t>
            </a:r>
            <a:endParaRPr lang="en-US" altLang="ko-KR" sz="1100" dirty="0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28940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2017112463 </a:t>
            </a:r>
            <a:r>
              <a:rPr lang="ko-KR" altLang="en-US" b="1" dirty="0"/>
              <a:t>동원준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60957"/>
            <a:ext cx="7277501" cy="176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90600" y="4037150"/>
            <a:ext cx="659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한글과 공백 외의 글자를 제거한 후</a:t>
            </a:r>
            <a:r>
              <a:rPr lang="en-US" altLang="ko-KR" dirty="0"/>
              <a:t>, </a:t>
            </a:r>
            <a:r>
              <a:rPr lang="ko-KR" altLang="en-US" dirty="0"/>
              <a:t>다시 중복되는 데이터와 공백만이 남은 데이터</a:t>
            </a:r>
            <a:r>
              <a:rPr lang="en-US" altLang="ko-KR" dirty="0"/>
              <a:t>, Null </a:t>
            </a:r>
            <a:r>
              <a:rPr lang="ko-KR" altLang="en-US" dirty="0"/>
              <a:t>값인 데이터를 모두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3" y="957211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토큰화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045316"/>
            <a:ext cx="564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불용어를</a:t>
            </a:r>
            <a:r>
              <a:rPr lang="ko-KR" altLang="en-US" dirty="0"/>
              <a:t> 설정한 후</a:t>
            </a:r>
            <a:r>
              <a:rPr lang="en-US" altLang="ko-KR" dirty="0"/>
              <a:t> </a:t>
            </a:r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en-US" altLang="ko-KR" dirty="0" err="1"/>
              <a:t>Okt</a:t>
            </a:r>
            <a:r>
              <a:rPr lang="ko-KR" altLang="en-US" dirty="0"/>
              <a:t>를 이용해 토큰화</a:t>
            </a:r>
            <a:endParaRPr lang="en-US" altLang="ko-KR" dirty="0"/>
          </a:p>
          <a:p>
            <a:r>
              <a:rPr lang="en-US" altLang="ko-KR" dirty="0"/>
              <a:t>Stem</a:t>
            </a:r>
            <a:r>
              <a:rPr lang="ko-KR" altLang="en-US" dirty="0"/>
              <a:t>에 </a:t>
            </a:r>
            <a:r>
              <a:rPr lang="en-US" altLang="ko-KR" dirty="0"/>
              <a:t>True </a:t>
            </a:r>
            <a:r>
              <a:rPr lang="ko-KR" altLang="en-US" dirty="0"/>
              <a:t>값을 주어 정규화를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이런 </a:t>
            </a:r>
            <a:r>
              <a:rPr lang="en-US" altLang="ko-KR" dirty="0"/>
              <a:t>– </a:t>
            </a:r>
            <a:r>
              <a:rPr lang="ko-KR" altLang="en-US" dirty="0"/>
              <a:t>이렇다 </a:t>
            </a:r>
            <a:r>
              <a:rPr lang="en-US" altLang="ko-KR" dirty="0"/>
              <a:t>/ </a:t>
            </a:r>
            <a:r>
              <a:rPr lang="ko-KR" altLang="en-US" dirty="0"/>
              <a:t>만드는 </a:t>
            </a:r>
            <a:r>
              <a:rPr lang="en-US" altLang="ko-KR" dirty="0"/>
              <a:t>- </a:t>
            </a:r>
            <a:r>
              <a:rPr lang="ko-KR" altLang="en-US" dirty="0"/>
              <a:t>만들다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7875"/>
            <a:ext cx="10848474" cy="15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토큰화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5915"/>
            <a:ext cx="94583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3157" y="5091764"/>
            <a:ext cx="828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토큰화가 진행 된 훈련 데이터 셋의 처음 세 데이터를 출력</a:t>
            </a:r>
            <a:endParaRPr lang="en-US" altLang="ko-KR" dirty="0"/>
          </a:p>
          <a:p>
            <a:r>
              <a:rPr lang="ko-KR" altLang="en-US" dirty="0"/>
              <a:t>짜증나네요 </a:t>
            </a:r>
            <a:r>
              <a:rPr lang="en-US" altLang="ko-KR" dirty="0"/>
              <a:t>– </a:t>
            </a:r>
            <a:r>
              <a:rPr lang="ko-KR" altLang="en-US" dirty="0"/>
              <a:t>짜증나다 처럼 토큰화가 정상적으로 진행된 걸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1401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87342"/>
            <a:ext cx="60769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86324" y="1953928"/>
            <a:ext cx="482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데이터에 대한 단어 집합을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43,000</a:t>
            </a:r>
            <a:r>
              <a:rPr lang="ko-KR" altLang="en-US" dirty="0"/>
              <a:t>개의 단어가  존재하며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빈도수가 높은 순서대로 정수가 부여되었음</a:t>
            </a:r>
          </a:p>
        </p:txBody>
      </p:sp>
    </p:spTree>
    <p:extLst>
      <p:ext uri="{BB962C8B-B14F-4D97-AF65-F5344CB8AC3E}">
        <p14:creationId xmlns:p14="http://schemas.microsoft.com/office/powerpoint/2010/main" val="1741603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90599" y="5615693"/>
            <a:ext cx="564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너무 많은 단어 집합은 훈련에 적합하지 않기에 </a:t>
            </a:r>
            <a:endParaRPr lang="en-US" altLang="ko-KR" dirty="0"/>
          </a:p>
          <a:p>
            <a:r>
              <a:rPr lang="ko-KR" altLang="en-US" dirty="0"/>
              <a:t>빈도 수가 </a:t>
            </a:r>
            <a:r>
              <a:rPr lang="en-US" altLang="ko-KR" dirty="0"/>
              <a:t>3</a:t>
            </a:r>
            <a:r>
              <a:rPr lang="ko-KR" altLang="en-US" dirty="0"/>
              <a:t>회 이상인 단어들로만 단어 집합을 구성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5969"/>
            <a:ext cx="8258175" cy="267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177364"/>
            <a:ext cx="5895975" cy="131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9041"/>
            <a:ext cx="5734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24526"/>
            <a:ext cx="821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8" y="4234665"/>
            <a:ext cx="4248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014762"/>
            <a:ext cx="1018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토크나이저가 텍스트 시퀀스를 정수 시퀀스로 변환해준 것을 확인할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3" y="940880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465521"/>
            <a:ext cx="5362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801979"/>
            <a:ext cx="67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훈련 데이터에서 </a:t>
            </a:r>
            <a:r>
              <a:rPr lang="en-US" altLang="ko-KR" dirty="0" err="1"/>
              <a:t>y_train</a:t>
            </a:r>
            <a:r>
              <a:rPr lang="ko-KR" altLang="en-US" dirty="0"/>
              <a:t>과 </a:t>
            </a:r>
            <a:r>
              <a:rPr lang="en-US" altLang="ko-KR" dirty="0" err="1"/>
              <a:t>y_test</a:t>
            </a:r>
            <a:r>
              <a:rPr lang="ko-KR" altLang="en-US" dirty="0"/>
              <a:t>를 별도로 저장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895590" y="2246093"/>
            <a:ext cx="5495925" cy="2143125"/>
            <a:chOff x="990600" y="1654794"/>
            <a:chExt cx="5495925" cy="2143125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54794"/>
              <a:ext cx="549592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164" y="3448250"/>
              <a:ext cx="7620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0" y="1578994"/>
            <a:ext cx="9039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4901" y="4947385"/>
            <a:ext cx="81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단어 집합이 줄었으므로 다시 </a:t>
            </a:r>
            <a:r>
              <a:rPr lang="en-US" altLang="ko-KR" dirty="0"/>
              <a:t>document</a:t>
            </a:r>
            <a:r>
              <a:rPr lang="ko-KR" altLang="en-US" dirty="0"/>
              <a:t>가 비어있는 데이터들을 제거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패딩</a:t>
            </a:r>
            <a:endParaRPr lang="en-US" altLang="ko-K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4537"/>
            <a:ext cx="6103219" cy="14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5547"/>
            <a:ext cx="4590396" cy="331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3423" y="3878981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서로 다른 길이를 동일하게 맞춰주기 </a:t>
            </a:r>
            <a:endParaRPr lang="en-US" altLang="ko-KR" dirty="0"/>
          </a:p>
          <a:p>
            <a:r>
              <a:rPr lang="ko-KR" altLang="en-US" dirty="0"/>
              <a:t>위해 전체 데이터의 길이 분포와 평균을 파악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패딩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9912"/>
            <a:ext cx="8336280" cy="128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98847"/>
            <a:ext cx="6572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58627"/>
            <a:ext cx="97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대부분이 길이가 </a:t>
            </a:r>
            <a:r>
              <a:rPr lang="en-US" altLang="ko-KR" dirty="0"/>
              <a:t>30</a:t>
            </a:r>
            <a:r>
              <a:rPr lang="ko-KR" altLang="en-US" dirty="0"/>
              <a:t>을 넘지 않기 때문에 모든 데이터의 길이를 </a:t>
            </a:r>
            <a:r>
              <a:rPr lang="en-US" altLang="ko-KR" dirty="0"/>
              <a:t>30</a:t>
            </a:r>
            <a:r>
              <a:rPr lang="ko-KR" altLang="en-US" dirty="0"/>
              <a:t>으로 고정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67487"/>
            <a:ext cx="5676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1972" y="1492004"/>
            <a:ext cx="40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의 구조 차이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57" y="1058777"/>
            <a:ext cx="7584256" cy="52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6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훈련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2172"/>
            <a:ext cx="4829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2202" y="3503596"/>
            <a:ext cx="8094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활용한 모델 구성</a:t>
            </a:r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차원은 </a:t>
            </a:r>
            <a:r>
              <a:rPr lang="en-US" altLang="ko-KR" dirty="0"/>
              <a:t>100, </a:t>
            </a:r>
            <a:r>
              <a:rPr lang="ko-KR" altLang="en-US" dirty="0"/>
              <a:t>리뷰 분류를 위해 </a:t>
            </a:r>
            <a:r>
              <a:rPr lang="en-US" altLang="ko-KR" dirty="0"/>
              <a:t>LSTM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활성화 함수는 </a:t>
            </a:r>
            <a:r>
              <a:rPr lang="en-US" altLang="ko-KR" dirty="0"/>
              <a:t>sigmoid</a:t>
            </a:r>
            <a:r>
              <a:rPr lang="ko-KR" altLang="en-US" dirty="0"/>
              <a:t>함수를 이용해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만을 결과 값으로 갖도록 함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훈련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90" y="1811004"/>
            <a:ext cx="1092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599" y="3243714"/>
            <a:ext cx="1068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과적합을</a:t>
            </a:r>
            <a:r>
              <a:rPr lang="ko-KR" altLang="en-US" dirty="0"/>
              <a:t> 방지하기 위해</a:t>
            </a:r>
            <a:r>
              <a:rPr lang="en-US" altLang="ko-KR" dirty="0"/>
              <a:t>, </a:t>
            </a:r>
            <a:r>
              <a:rPr lang="ko-KR" altLang="en-US" dirty="0"/>
              <a:t>검증 데이터 손실이 </a:t>
            </a:r>
            <a:r>
              <a:rPr lang="en-US" altLang="ko-KR" dirty="0"/>
              <a:t>4</a:t>
            </a:r>
            <a:r>
              <a:rPr lang="ko-KR" altLang="en-US" dirty="0"/>
              <a:t>회 증가하면 </a:t>
            </a:r>
            <a:endParaRPr lang="en-US" altLang="ko-KR" dirty="0"/>
          </a:p>
          <a:p>
            <a:r>
              <a:rPr lang="ko-KR" altLang="en-US" dirty="0"/>
              <a:t>모델의 학습을 조기에 종료할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검증 데이터의 정확도가 이전보다 좋아질 경우에만 모델을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 데이터의 정확도가 가장 높게 측정되는 모델을 </a:t>
            </a:r>
            <a:r>
              <a:rPr lang="en-US" altLang="ko-KR" dirty="0" err="1"/>
              <a:t>best_model</a:t>
            </a:r>
            <a:r>
              <a:rPr lang="ko-KR" altLang="en-US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훈련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7" y="1604311"/>
            <a:ext cx="11382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5586" y="2683664"/>
            <a:ext cx="68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번의 </a:t>
            </a:r>
            <a:r>
              <a:rPr lang="en-US" altLang="ko-KR" dirty="0"/>
              <a:t>epoch</a:t>
            </a:r>
            <a:r>
              <a:rPr lang="ko-KR" altLang="en-US" dirty="0"/>
              <a:t>를 시행했고</a:t>
            </a:r>
            <a:r>
              <a:rPr lang="en-US" altLang="ko-KR" dirty="0"/>
              <a:t>, </a:t>
            </a:r>
            <a:r>
              <a:rPr lang="ko-KR" altLang="en-US" dirty="0"/>
              <a:t>학습 조기 종료 조건에 따라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7" y="3429000"/>
            <a:ext cx="6858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5588" y="4720997"/>
            <a:ext cx="68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번째 </a:t>
            </a:r>
            <a:r>
              <a:rPr lang="en-US" altLang="ko-KR" dirty="0"/>
              <a:t>epoch</a:t>
            </a:r>
            <a:r>
              <a:rPr lang="ko-KR" altLang="en-US" dirty="0"/>
              <a:t>에서 모델의 학습이 조기 종료되었음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훈련 종료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05977"/>
            <a:ext cx="92773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5032" y="4004109"/>
            <a:ext cx="97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훈련 과정에서 검증 데이터의 정확도가 가장 높았던 모델을 </a:t>
            </a:r>
            <a:r>
              <a:rPr lang="ko-KR" altLang="en-US" dirty="0" err="1"/>
              <a:t>로드하여</a:t>
            </a:r>
            <a:r>
              <a:rPr lang="ko-KR" altLang="en-US" dirty="0"/>
              <a:t> 정확도를 체크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무작위 리뷰 예측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44943"/>
            <a:ext cx="9544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8779" y="4976261"/>
            <a:ext cx="79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리뷰를 입력했을 때 어느 정도의 확률로 어떤 결과 값을 예측할지 정의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무작위 리뷰 예측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3" y="1825591"/>
            <a:ext cx="5238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3" y="3024187"/>
            <a:ext cx="4191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44" y="1825591"/>
            <a:ext cx="4438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94" y="3024187"/>
            <a:ext cx="5524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34" y="5461280"/>
            <a:ext cx="4276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3" y="4266148"/>
            <a:ext cx="7096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5EBE2-ACEF-48B6-9F10-BF0C9ACD6AFD}"/>
              </a:ext>
            </a:extLst>
          </p:cNvPr>
          <p:cNvSpPr txBox="1"/>
          <p:nvPr/>
        </p:nvSpPr>
        <p:spPr>
          <a:xfrm>
            <a:off x="715617" y="5612884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모델이 사용자가 직접 입력한 리뷰에서 정확도와 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labeling </a:t>
            </a:r>
            <a:r>
              <a:rPr lang="ko-KR" altLang="en-US" dirty="0"/>
              <a:t>될 값을 표시할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문제점</a:t>
            </a:r>
            <a:endParaRPr lang="en-US" altLang="ko-KR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9" y="1980198"/>
            <a:ext cx="5343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9" y="3429000"/>
            <a:ext cx="4581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73E526-98FC-416E-80E1-E8175F24FD12}"/>
              </a:ext>
            </a:extLst>
          </p:cNvPr>
          <p:cNvSpPr txBox="1"/>
          <p:nvPr/>
        </p:nvSpPr>
        <p:spPr>
          <a:xfrm>
            <a:off x="857250" y="4599093"/>
            <a:ext cx="523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중의적 표현이 사용된 리뷰나 </a:t>
            </a:r>
            <a:r>
              <a:rPr lang="en-US" altLang="ko-KR" dirty="0"/>
              <a:t>10</a:t>
            </a:r>
            <a:r>
              <a:rPr lang="ko-KR" altLang="en-US" dirty="0"/>
              <a:t>점 만점에 </a:t>
            </a:r>
            <a:r>
              <a:rPr lang="en-US" altLang="ko-KR" dirty="0"/>
              <a:t>5</a:t>
            </a:r>
            <a:r>
              <a:rPr lang="ko-KR" altLang="en-US" dirty="0"/>
              <a:t>점 정도를 주는 좋지도 나쁘지도 않았다는 리뷰에는 정확도가 떨어지는 모습을 볼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4D017-BC35-4B54-992D-DD9631C9E6FD}"/>
              </a:ext>
            </a:extLst>
          </p:cNvPr>
          <p:cNvSpPr txBox="1"/>
          <p:nvPr/>
        </p:nvSpPr>
        <p:spPr>
          <a:xfrm>
            <a:off x="6317145" y="5522423"/>
            <a:ext cx="551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중의적 표현을 가려내기 위해 중의적 표현들을 다룬 추가적인 데이터 셋을 추가하거나 데이터셋의 </a:t>
            </a:r>
            <a:r>
              <a:rPr lang="en-US" altLang="ko-KR" dirty="0"/>
              <a:t>labeling</a:t>
            </a:r>
            <a:r>
              <a:rPr lang="ko-KR" altLang="en-US" dirty="0"/>
              <a:t>을 긍정</a:t>
            </a:r>
            <a:r>
              <a:rPr lang="en-US" altLang="ko-KR" dirty="0"/>
              <a:t>,</a:t>
            </a:r>
            <a:r>
              <a:rPr lang="ko-KR" altLang="en-US" dirty="0"/>
              <a:t>부정</a:t>
            </a:r>
            <a:r>
              <a:rPr lang="en-US" altLang="ko-KR" dirty="0"/>
              <a:t>,</a:t>
            </a:r>
            <a:r>
              <a:rPr lang="ko-KR" altLang="en-US" dirty="0"/>
              <a:t>중립 세 가지로 나타내는 </a:t>
            </a:r>
            <a:endParaRPr lang="en-US" altLang="ko-KR" dirty="0"/>
          </a:p>
          <a:p>
            <a:r>
              <a:rPr lang="ko-KR" altLang="en-US" dirty="0"/>
              <a:t>방법이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43249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7" y="1126165"/>
            <a:ext cx="4583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LSTM</a:t>
            </a:r>
            <a:r>
              <a:rPr lang="ko-KR" altLang="en-US" sz="3200" b="1" dirty="0"/>
              <a:t>을 활용한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한국어 리뷰 감성 분석</a:t>
            </a:r>
            <a:endParaRPr lang="en-US" altLang="ko-KR" sz="1100" dirty="0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75825" y="2371064"/>
            <a:ext cx="1979388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Thank you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771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5933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4382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24972" y="3927210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202941" y="392720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252469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9254" y="3048759"/>
            <a:ext cx="22660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한국어로 쓰인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 데이터를 입력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45101" y="3048759"/>
            <a:ext cx="19698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전처리된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데이터를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활용한 모델 훈련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40257" y="1390244"/>
            <a:ext cx="2652256" cy="129540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리뷰 예측 결과</a:t>
            </a:r>
            <a:endParaRPr lang="en-US" altLang="ko-KR" sz="14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dirty="0">
                <a:solidFill>
                  <a:srgbClr val="212121"/>
                </a:solidFill>
              </a:rPr>
              <a:t>훈련된 모델에 새로운 리뷰 데이터를 입력 값으로 주었을 때 일정 확률로 </a:t>
            </a:r>
            <a:r>
              <a:rPr lang="en-US" altLang="ko-KR" sz="1000" dirty="0">
                <a:solidFill>
                  <a:srgbClr val="212121"/>
                </a:solidFill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</a:rPr>
              <a:t>혹은 </a:t>
            </a:r>
            <a:r>
              <a:rPr lang="en-US" altLang="ko-KR" sz="1000" dirty="0">
                <a:solidFill>
                  <a:srgbClr val="212121"/>
                </a:solidFill>
              </a:rPr>
              <a:t>1</a:t>
            </a:r>
            <a:r>
              <a:rPr lang="ko-KR" altLang="en-US" sz="1000" dirty="0">
                <a:solidFill>
                  <a:srgbClr val="212121"/>
                </a:solidFill>
              </a:rPr>
              <a:t>이라는 결과 값을 도출</a:t>
            </a: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 flipH="1">
            <a:off x="10880049" y="2037945"/>
            <a:ext cx="112464" cy="1966804"/>
          </a:xfrm>
          <a:prstGeom prst="bentConnector3">
            <a:avLst>
              <a:gd name="adj1" fmla="val -2032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33310" y="3329797"/>
            <a:ext cx="2583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훈련된 모델로 리뷰 예측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94862" y="3343465"/>
            <a:ext cx="2820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전처리된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데이터를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임베딩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77355" y="1557209"/>
            <a:ext cx="5740308" cy="150906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KoNLPy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한국어 리뷰를 형태소로 세분화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77355" y="3159868"/>
            <a:ext cx="5740308" cy="150906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RNN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문제점을 개선시킨 형태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5" y="4762527"/>
            <a:ext cx="5740308" cy="150906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CountVectorizer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형태소로 세분화된 단어들을 빈도 수로 벡터화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기초 모델 구상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1465994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56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셋 로드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9" y="1652838"/>
            <a:ext cx="10172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41458"/>
            <a:ext cx="5119889" cy="144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4139" y="4566540"/>
            <a:ext cx="95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만 개의 리뷰를 가지고 모델을 훈련한 뒤</a:t>
            </a:r>
            <a:r>
              <a:rPr lang="en-US" altLang="ko-KR" dirty="0"/>
              <a:t>, 5</a:t>
            </a:r>
            <a:r>
              <a:rPr lang="ko-KR" altLang="en-US" dirty="0"/>
              <a:t>만 개의 리뷰를 가지고 모델을 테스트</a:t>
            </a:r>
            <a:endParaRPr lang="en-US" altLang="ko-K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59" y="3363828"/>
            <a:ext cx="4850780" cy="92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999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셋 로드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7243"/>
            <a:ext cx="8710078" cy="270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4720544"/>
            <a:ext cx="808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/ document / label </a:t>
            </a:r>
            <a:r>
              <a:rPr lang="ko-KR" altLang="en-US" dirty="0"/>
              <a:t>세 지표로 구분 된 데이터를 확인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부정적 리뷰엔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ko-KR" altLang="en-US" dirty="0"/>
              <a:t>긍정적 리뷰엔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labeling </a:t>
            </a:r>
            <a:r>
              <a:rPr lang="ko-KR" altLang="en-US" dirty="0"/>
              <a:t>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데이터 삭제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838425"/>
            <a:ext cx="7816516" cy="12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5590" y="5067052"/>
            <a:ext cx="640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만 개의 훈련 데이터 중 중복되는 데이터를 삭제</a:t>
            </a: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00" y="3429000"/>
            <a:ext cx="5381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31023" y="2614216"/>
            <a:ext cx="4494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 </a:t>
            </a:r>
            <a:r>
              <a:rPr lang="ko-KR" altLang="en-US" dirty="0"/>
              <a:t>별 데이터 수를 확인해 본 결과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해당 데이터 셋은 거의 </a:t>
            </a:r>
            <a:r>
              <a:rPr lang="en-US" altLang="ko-KR" dirty="0"/>
              <a:t>1:1</a:t>
            </a:r>
            <a:r>
              <a:rPr lang="ko-KR" altLang="en-US" dirty="0"/>
              <a:t>의 비율을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가지고 있음을 확인할 수 있음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1428"/>
            <a:ext cx="6340423" cy="402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4664" y="957211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부정적 리뷰와 긍정적 리뷰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94664" y="949045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0044"/>
            <a:ext cx="8150693" cy="28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5067053"/>
            <a:ext cx="56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이용해 한글과 공백 외의 글자를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127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569</Words>
  <Application>Microsoft Office PowerPoint</Application>
  <PresentationFormat>와이드스크린</PresentationFormat>
  <Paragraphs>117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dnjswns4053@naver.com</cp:lastModifiedBy>
  <cp:revision>125</cp:revision>
  <dcterms:created xsi:type="dcterms:W3CDTF">2017-10-09T06:24:25Z</dcterms:created>
  <dcterms:modified xsi:type="dcterms:W3CDTF">2020-12-10T02:03:51Z</dcterms:modified>
</cp:coreProperties>
</file>