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4" r:id="rId2"/>
    <p:sldId id="260" r:id="rId3"/>
    <p:sldId id="330" r:id="rId4"/>
    <p:sldId id="311" r:id="rId5"/>
    <p:sldId id="336" r:id="rId6"/>
    <p:sldId id="337" r:id="rId7"/>
    <p:sldId id="341" r:id="rId8"/>
    <p:sldId id="339" r:id="rId9"/>
    <p:sldId id="338" r:id="rId10"/>
    <p:sldId id="309" r:id="rId11"/>
    <p:sldId id="266" r:id="rId12"/>
    <p:sldId id="305" r:id="rId13"/>
    <p:sldId id="321" r:id="rId14"/>
    <p:sldId id="322" r:id="rId15"/>
    <p:sldId id="327" r:id="rId16"/>
    <p:sldId id="318" r:id="rId17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ahan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88235" autoAdjust="0"/>
  </p:normalViewPr>
  <p:slideViewPr>
    <p:cSldViewPr>
      <p:cViewPr varScale="1">
        <p:scale>
          <a:sx n="85" d="100"/>
          <a:sy n="85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0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ungWon Sik" userId="b3f57c8f-9a41-4e61-a764-818d2fabed8a" providerId="ADAL" clId="{9F415307-1088-440E-A7FE-152D9BEE2309}"/>
    <pc:docChg chg="modSld">
      <pc:chgData name="CheungWon Sik" userId="b3f57c8f-9a41-4e61-a764-818d2fabed8a" providerId="ADAL" clId="{9F415307-1088-440E-A7FE-152D9BEE2309}" dt="2020-08-31T09:08:23.399" v="2" actId="20577"/>
      <pc:docMkLst>
        <pc:docMk/>
      </pc:docMkLst>
      <pc:sldChg chg="modSp mod">
        <pc:chgData name="CheungWon Sik" userId="b3f57c8f-9a41-4e61-a764-818d2fabed8a" providerId="ADAL" clId="{9F415307-1088-440E-A7FE-152D9BEE2309}" dt="2020-08-31T09:08:23.399" v="2" actId="20577"/>
        <pc:sldMkLst>
          <pc:docMk/>
          <pc:sldMk cId="3170031809" sldId="336"/>
        </pc:sldMkLst>
        <pc:spChg chg="mod">
          <ac:chgData name="CheungWon Sik" userId="b3f57c8f-9a41-4e61-a764-818d2fabed8a" providerId="ADAL" clId="{9F415307-1088-440E-A7FE-152D9BEE2309}" dt="2020-08-31T09:08:23.399" v="2" actId="20577"/>
          <ac:spMkLst>
            <pc:docMk/>
            <pc:sldMk cId="3170031809" sldId="336"/>
            <ac:spMk id="3" creationId="{6D08F941-8CE6-4477-AAF7-08611CA6E5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991AF-1BC0-4A59-B74F-797F07E2B311}" type="datetimeFigureOut">
              <a:rPr lang="ko-KR" altLang="en-US" smtClean="0"/>
              <a:pPr/>
              <a:t>2020-08-31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17316-D637-49C1-93AA-F1616349FF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20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032C-682A-42A3-9657-392E296EDC43}" type="datetimeFigureOut">
              <a:rPr lang="ko-KR" altLang="en-US" smtClean="0"/>
              <a:pPr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B7AE-8698-4BF2-A10F-28E6F877F2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032C-682A-42A3-9657-392E296EDC43}" type="datetimeFigureOut">
              <a:rPr lang="ko-KR" altLang="en-US" smtClean="0"/>
              <a:pPr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B7AE-8698-4BF2-A10F-28E6F877F2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032C-682A-42A3-9657-392E296EDC43}" type="datetimeFigureOut">
              <a:rPr lang="ko-KR" altLang="en-US" smtClean="0"/>
              <a:pPr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B7AE-8698-4BF2-A10F-28E6F877F2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032C-682A-42A3-9657-392E296EDC43}" type="datetimeFigureOut">
              <a:rPr lang="ko-KR" altLang="en-US" smtClean="0"/>
              <a:pPr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B7AE-8698-4BF2-A10F-28E6F877F2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032C-682A-42A3-9657-392E296EDC43}" type="datetimeFigureOut">
              <a:rPr lang="ko-KR" altLang="en-US" smtClean="0"/>
              <a:pPr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B7AE-8698-4BF2-A10F-28E6F877F2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032C-682A-42A3-9657-392E296EDC43}" type="datetimeFigureOut">
              <a:rPr lang="ko-KR" altLang="en-US" smtClean="0"/>
              <a:pPr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B7AE-8698-4BF2-A10F-28E6F877F2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032C-682A-42A3-9657-392E296EDC43}" type="datetimeFigureOut">
              <a:rPr lang="ko-KR" altLang="en-US" smtClean="0"/>
              <a:pPr/>
              <a:t>2020-08-31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B7AE-8698-4BF2-A10F-28E6F877F2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032C-682A-42A3-9657-392E296EDC43}" type="datetimeFigureOut">
              <a:rPr lang="ko-KR" altLang="en-US" smtClean="0"/>
              <a:pPr/>
              <a:t>2020-08-31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B7AE-8698-4BF2-A10F-28E6F877F2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032C-682A-42A3-9657-392E296EDC43}" type="datetimeFigureOut">
              <a:rPr lang="ko-KR" altLang="en-US" smtClean="0"/>
              <a:pPr/>
              <a:t>2020-08-31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B7AE-8698-4BF2-A10F-28E6F877F2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032C-682A-42A3-9657-392E296EDC43}" type="datetimeFigureOut">
              <a:rPr lang="ko-KR" altLang="en-US" smtClean="0"/>
              <a:pPr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B7AE-8698-4BF2-A10F-28E6F877F2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032C-682A-42A3-9657-392E296EDC43}" type="datetimeFigureOut">
              <a:rPr lang="ko-KR" altLang="en-US" smtClean="0"/>
              <a:pPr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B7AE-8698-4BF2-A10F-28E6F877F2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A032C-682A-42A3-9657-392E296EDC43}" type="datetimeFigureOut">
              <a:rPr lang="ko-KR" altLang="en-US" smtClean="0"/>
              <a:pPr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BB7AE-8698-4BF2-A10F-28E6F877F2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ubuntu.com/tutorial/tutorial-ubuntu-on-windows" TargetMode="External"/><Relationship Id="rId2" Type="http://schemas.openxmlformats.org/officeDocument/2006/relationships/hyperlink" Target="https://www.cygwi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ngw-w64.org/doku.php" TargetMode="External"/><Relationship Id="rId4" Type="http://schemas.openxmlformats.org/officeDocument/2006/relationships/hyperlink" Target="https://github.com/microsoft/termina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846640" cy="247342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Gill Sans MT" panose="020B0502020104020203" pitchFamily="34" charset="0"/>
              </a:rPr>
              <a:t>Fall 2020 </a:t>
            </a:r>
            <a:r>
              <a:rPr lang="en-US" altLang="ko-KR" sz="3600" dirty="0">
                <a:latin typeface="Gill Sans MT" panose="020B0502020104020203" pitchFamily="34" charset="0"/>
              </a:rPr>
              <a:t>ECE30017 </a:t>
            </a:r>
            <a:br>
              <a:rPr lang="en-US" altLang="ko-KR" sz="3600" dirty="0">
                <a:latin typeface="Gill Sans MT" panose="020B0502020104020203" pitchFamily="34" charset="0"/>
              </a:rPr>
            </a:br>
            <a:br>
              <a:rPr lang="en-US" altLang="ko-KR" sz="3600" dirty="0">
                <a:latin typeface="Gill Sans MT" panose="020B0502020104020203" pitchFamily="34" charset="0"/>
              </a:rPr>
            </a:br>
            <a:r>
              <a:rPr lang="en-US" altLang="ko-KR" sz="3600" b="1" dirty="0">
                <a:latin typeface="Gill Sans MT" panose="020B0502020104020203" pitchFamily="34" charset="0"/>
              </a:rPr>
              <a:t>Problem Solving</a:t>
            </a:r>
            <a:br>
              <a:rPr lang="en-US" altLang="ko-KR" sz="3600" b="1" dirty="0">
                <a:latin typeface="Gill Sans MT" panose="020B0502020104020203" pitchFamily="34" charset="0"/>
              </a:rPr>
            </a:br>
            <a:r>
              <a:rPr lang="en-US" altLang="ko-KR" sz="3600" b="1" dirty="0">
                <a:latin typeface="Gill Sans MT" panose="020B0502020104020203" pitchFamily="34" charset="0"/>
              </a:rPr>
              <a:t>through Computational Thinking</a:t>
            </a:r>
            <a:endParaRPr lang="ko-KR" altLang="en-US" sz="3600" b="1" dirty="0">
              <a:latin typeface="Gill Sans MT" panose="020B0502020104020203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2696" y="4437112"/>
            <a:ext cx="7232848" cy="1775048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tx1"/>
                </a:solidFill>
                <a:latin typeface="Gill Sans MT" panose="020B0502020104020203" pitchFamily="34" charset="0"/>
              </a:rPr>
              <a:t>31 August 2020</a:t>
            </a:r>
            <a:endParaRPr lang="en-US" altLang="ko-KR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352" y="1340768"/>
            <a:ext cx="8579296" cy="4881141"/>
          </a:xfrm>
        </p:spPr>
        <p:txBody>
          <a:bodyPr>
            <a:noAutofit/>
          </a:bodyPr>
          <a:lstStyle/>
          <a:p>
            <a:r>
              <a:rPr lang="en-US" altLang="ko-KR" sz="2000" dirty="0">
                <a:latin typeface="Gill Sans MT" panose="020B0502020104020203" pitchFamily="34" charset="0"/>
              </a:rPr>
              <a:t>Preparation for your presentation: </a:t>
            </a:r>
          </a:p>
          <a:p>
            <a:pPr lvl="1"/>
            <a:r>
              <a:rPr lang="en-US" altLang="ko-KR" sz="2000" dirty="0">
                <a:latin typeface="Gill Sans MT" panose="020B0502020104020203" pitchFamily="34" charset="0"/>
              </a:rPr>
              <a:t>Focusing on fact finding</a:t>
            </a:r>
          </a:p>
          <a:p>
            <a:pPr lvl="1"/>
            <a:r>
              <a:rPr lang="en-US" altLang="ko-KR" sz="2000" dirty="0">
                <a:latin typeface="Gill Sans MT" panose="020B0502020104020203" pitchFamily="34" charset="0"/>
              </a:rPr>
              <a:t>Practicing your presentation </a:t>
            </a:r>
          </a:p>
          <a:p>
            <a:pPr lvl="1"/>
            <a:r>
              <a:rPr lang="en-US" altLang="ko-KR" sz="2000" dirty="0">
                <a:latin typeface="Gill Sans MT" panose="020B0502020104020203" pitchFamily="34" charset="0"/>
              </a:rPr>
              <a:t>Preparing discussion with classmates</a:t>
            </a:r>
          </a:p>
          <a:p>
            <a:pPr lvl="1"/>
            <a:r>
              <a:rPr lang="en-US" altLang="ko-KR" sz="2000" dirty="0">
                <a:latin typeface="Gill Sans MT" panose="020B0502020104020203" pitchFamily="34" charset="0"/>
              </a:rPr>
              <a:t>Reminding the problems before class</a:t>
            </a:r>
          </a:p>
          <a:p>
            <a:pPr lvl="2"/>
            <a:endParaRPr lang="en-US" altLang="ko-KR" sz="1600" dirty="0">
              <a:latin typeface="Gill Sans MT" panose="020B0502020104020203" pitchFamily="34" charset="0"/>
            </a:endParaRPr>
          </a:p>
          <a:p>
            <a:r>
              <a:rPr lang="en-US" altLang="ko-KR" sz="2000" dirty="0">
                <a:latin typeface="Gill Sans MT" panose="020B0502020104020203" pitchFamily="34" charset="0"/>
              </a:rPr>
              <a:t>Appointment of a presenter</a:t>
            </a:r>
          </a:p>
          <a:p>
            <a:pPr lvl="1"/>
            <a:endParaRPr lang="en-US" altLang="ko-KR" sz="1600" dirty="0">
              <a:latin typeface="Gill Sans MT" panose="020B0502020104020203" pitchFamily="34" charset="0"/>
            </a:endParaRPr>
          </a:p>
          <a:p>
            <a:r>
              <a:rPr lang="en-US" altLang="ko-KR" sz="2000" dirty="0">
                <a:latin typeface="Gill Sans MT" panose="020B0502020104020203" pitchFamily="34" charset="0"/>
              </a:rPr>
              <a:t>Presentation of his/her solution</a:t>
            </a:r>
          </a:p>
          <a:p>
            <a:pPr lvl="1"/>
            <a:endParaRPr lang="en-US" altLang="ko-KR" sz="1600" dirty="0">
              <a:latin typeface="Gill Sans MT" panose="020B0502020104020203" pitchFamily="34" charset="0"/>
            </a:endParaRPr>
          </a:p>
          <a:p>
            <a:r>
              <a:rPr lang="en-US" altLang="ko-KR" sz="2000" dirty="0">
                <a:latin typeface="Gill Sans MT" panose="020B0502020104020203" pitchFamily="34" charset="0"/>
              </a:rPr>
              <a:t>Question and answer (discussion)</a:t>
            </a:r>
          </a:p>
          <a:p>
            <a:pPr lvl="1"/>
            <a:endParaRPr lang="en-US" altLang="ko-KR" sz="1600" dirty="0">
              <a:latin typeface="Gill Sans MT" panose="020B0502020104020203" pitchFamily="34" charset="0"/>
            </a:endParaRPr>
          </a:p>
          <a:p>
            <a:r>
              <a:rPr lang="en-US" altLang="ko-KR" sz="2000" dirty="0">
                <a:latin typeface="Gill Sans MT" panose="020B0502020104020203" pitchFamily="34" charset="0"/>
              </a:rPr>
              <a:t>Brief comments on the problem and your solutions by the professor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(providing main idea but not a complete solution)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Gill Sans MT" panose="020B0502020104020203" pitchFamily="34" charset="0"/>
              </a:rPr>
              <a:t>Class Presentation and Discussion</a:t>
            </a:r>
            <a:endParaRPr lang="ko-KR" altLang="en-US" sz="2800" b="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Gill Sans MT" panose="020B0502020104020203" pitchFamily="34" charset="0"/>
              </a:rPr>
              <a:t>Grading Policy</a:t>
            </a:r>
            <a:endParaRPr lang="ko-KR" altLang="en-US" sz="2800" b="1" dirty="0">
              <a:latin typeface="Gill Sans MT" panose="020B05020201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8356" y="1628800"/>
            <a:ext cx="8507288" cy="4353347"/>
          </a:xfrm>
        </p:spPr>
        <p:txBody>
          <a:bodyPr>
            <a:normAutofit/>
          </a:bodyPr>
          <a:lstStyle/>
          <a:p>
            <a:r>
              <a:rPr lang="en-US" altLang="ko-KR" sz="2400">
                <a:latin typeface="Gill Sans MT" panose="020B0502020104020203" pitchFamily="34" charset="0"/>
              </a:rPr>
              <a:t>Attendance:  4 points / attendance (27 attendance)</a:t>
            </a:r>
          </a:p>
          <a:p>
            <a:r>
              <a:rPr lang="en-US" altLang="ko-KR" sz="2400">
                <a:latin typeface="Gill Sans MT" panose="020B0502020104020203" pitchFamily="34" charset="0"/>
              </a:rPr>
              <a:t>Discussion:	upto 2 points / attendance (27 attendance)</a:t>
            </a:r>
          </a:p>
          <a:p>
            <a:pPr lvl="1"/>
            <a:r>
              <a:rPr lang="en-US" altLang="ko-KR" sz="2000">
                <a:latin typeface="Gill Sans MT" panose="020B0502020104020203" pitchFamily="34" charset="0"/>
              </a:rPr>
              <a:t>points are given to 0 to 5 students who made contribution in discussion</a:t>
            </a:r>
            <a:endParaRPr lang="en-US" altLang="ko-KR" sz="2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altLang="ko-KR" sz="2400">
              <a:latin typeface="Gill Sans MT" panose="020B0502020104020203" pitchFamily="34" charset="0"/>
            </a:endParaRPr>
          </a:p>
          <a:p>
            <a:r>
              <a:rPr lang="en-US" altLang="ko-KR" sz="2400">
                <a:latin typeface="Gill Sans MT" panose="020B0502020104020203" pitchFamily="34" charset="0"/>
              </a:rPr>
              <a:t>Presentation: 40 points</a:t>
            </a:r>
          </a:p>
          <a:p>
            <a:pPr lvl="1"/>
            <a:r>
              <a:rPr lang="en-US" altLang="ko-KR" sz="2000">
                <a:latin typeface="Gill Sans MT" panose="020B0502020104020203" pitchFamily="34" charset="0"/>
              </a:rPr>
              <a:t>each student has 3 to 5 times of presentation in a semester</a:t>
            </a:r>
          </a:p>
          <a:p>
            <a:pPr marL="0" indent="0">
              <a:buNone/>
            </a:pPr>
            <a:endParaRPr lang="en-US" altLang="ko-KR" sz="2400" dirty="0">
              <a:latin typeface="Gill Sans MT" panose="020B0502020104020203" pitchFamily="34" charset="0"/>
            </a:endParaRPr>
          </a:p>
          <a:p>
            <a:r>
              <a:rPr lang="en-US" altLang="ko-KR" sz="2400">
                <a:latin typeface="Gill Sans MT" panose="020B0502020104020203" pitchFamily="34" charset="0"/>
              </a:rPr>
              <a:t>Problem Solving: </a:t>
            </a:r>
            <a:r>
              <a:rPr lang="en-US" altLang="ko-KR" sz="2400" dirty="0">
                <a:latin typeface="Gill Sans MT" panose="020B0502020104020203" pitchFamily="34" charset="0"/>
              </a:rPr>
              <a:t>10 pts </a:t>
            </a:r>
            <a:r>
              <a:rPr lang="en-US" altLang="ko-KR" sz="2400">
                <a:latin typeface="Gill Sans MT" panose="020B0502020104020203" pitchFamily="34" charset="0"/>
              </a:rPr>
              <a:t>/ problem  (20 problems)</a:t>
            </a:r>
          </a:p>
          <a:p>
            <a:pPr lvl="1"/>
            <a:r>
              <a:rPr lang="en-US" altLang="ko-KR" sz="2000">
                <a:latin typeface="Gill Sans MT" panose="020B0502020104020203" pitchFamily="34" charset="0"/>
              </a:rPr>
              <a:t>5 points from autograding</a:t>
            </a:r>
          </a:p>
          <a:p>
            <a:pPr lvl="1"/>
            <a:r>
              <a:rPr lang="en-US" altLang="ko-KR" sz="2000">
                <a:latin typeface="Gill Sans MT" panose="020B0502020104020203" pitchFamily="34" charset="0"/>
              </a:rPr>
              <a:t>5 points from evaluation of report</a:t>
            </a:r>
          </a:p>
          <a:p>
            <a:pPr lvl="1"/>
            <a:endParaRPr lang="en-US" altLang="ko-KR" sz="2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Gill Sans MT" panose="020B0502020104020203" pitchFamily="34" charset="0"/>
              </a:rPr>
              <a:t>Notes</a:t>
            </a:r>
            <a:endParaRPr lang="ko-KR" altLang="en-US" sz="2800" b="1" dirty="0">
              <a:latin typeface="Gill Sans MT" panose="020B05020201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428736"/>
            <a:ext cx="7902620" cy="156821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No repeating of the course allowed</a:t>
            </a:r>
            <a:endParaRPr lang="ko-KR" altLang="en-US" sz="2400" dirty="0">
              <a:latin typeface="Gill Sans MT" panose="020B0502020104020203" pitchFamily="34" charset="0"/>
            </a:endParaRPr>
          </a:p>
          <a:p>
            <a:r>
              <a:rPr lang="en-US" sz="2400" dirty="0">
                <a:latin typeface="Gill Sans MT" panose="020B0502020104020203" pitchFamily="34" charset="0"/>
              </a:rPr>
              <a:t>No exams</a:t>
            </a:r>
            <a:endParaRPr lang="ko-KR" altLang="en-US" sz="2400" dirty="0">
              <a:latin typeface="Gill Sans MT" panose="020B0502020104020203" pitchFamily="34" charset="0"/>
            </a:endParaRPr>
          </a:p>
          <a:p>
            <a:r>
              <a:rPr lang="en-US" sz="2400" dirty="0">
                <a:latin typeface="Gill Sans MT" panose="020B0502020104020203" pitchFamily="34" charset="0"/>
              </a:rPr>
              <a:t>Surprising extra credits will be given to great ideas</a:t>
            </a:r>
            <a:endParaRPr lang="ko-KR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8596" y="3286124"/>
            <a:ext cx="8229600" cy="714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pitchFamily="34" charset="0"/>
                <a:ea typeface="+mj-ea"/>
                <a:cs typeface="+mj-cs"/>
              </a:rPr>
              <a:t>Things Prohibited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55576" y="4077072"/>
            <a:ext cx="790262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571500" marR="0" lvl="0" indent="-5715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400" dirty="0">
                <a:latin typeface="Gill Sans MT" panose="020B0502020104020203" pitchFamily="34" charset="0"/>
              </a:rPr>
              <a:t>L</a:t>
            </a: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pitchFamily="34" charset="0"/>
              </a:rPr>
              <a:t>ate attendance </a:t>
            </a:r>
          </a:p>
          <a:p>
            <a:pPr marL="571500" marR="0" lvl="0" indent="-5715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pitchFamily="34" charset="0"/>
              </a:rPr>
              <a:t>Making noises in class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1028700" marR="0" lvl="1" indent="-5715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pitchFamily="34" charset="0"/>
              </a:rPr>
              <a:t>Mobile phones, toilet, late class,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pitchFamily="34" charset="0"/>
              </a:rPr>
              <a:t>etc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571500" marR="0" lvl="0" indent="-5715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pitchFamily="34" charset="0"/>
              </a:rPr>
              <a:t>Cheating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1028700" marR="0" lvl="1" indent="-5715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pitchFamily="34" charset="0"/>
              </a:rPr>
              <a:t>Homework, programming assignments, 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pitchFamily="34" charset="0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pitchFamily="34" charset="0"/>
              </a:rPr>
              <a:t>attendance checks</a:t>
            </a:r>
          </a:p>
          <a:p>
            <a:pPr marL="1028700" marR="0" lvl="1" indent="-5715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Gill Sans MT" panose="020B0502020104020203" pitchFamily="34" charset="0"/>
              </a:rPr>
              <a:t>Programming Environment</a:t>
            </a:r>
            <a:endParaRPr lang="ko-KR" altLang="en-US" sz="4000" dirty="0">
              <a:latin typeface="Gill Sans MT" panose="020B05020201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4929411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Gill Sans MT" panose="020B0502020104020203" pitchFamily="34" charset="0"/>
              </a:rPr>
              <a:t>Use </a:t>
            </a:r>
            <a:r>
              <a:rPr lang="en-US" altLang="ko-KR" sz="2000" b="1" dirty="0" err="1">
                <a:latin typeface="Gill Sans MT" panose="020B0502020104020203" pitchFamily="34" charset="0"/>
              </a:rPr>
              <a:t>gcc</a:t>
            </a:r>
            <a:r>
              <a:rPr lang="en-US" altLang="ko-KR" sz="2000" b="1" dirty="0">
                <a:latin typeface="Gill Sans MT" panose="020B0502020104020203" pitchFamily="34" charset="0"/>
              </a:rPr>
              <a:t>/g</a:t>
            </a:r>
            <a:r>
              <a:rPr lang="en-US" altLang="ko-KR" sz="2000" b="1">
                <a:latin typeface="Gill Sans MT" panose="020B0502020104020203" pitchFamily="34" charset="0"/>
              </a:rPr>
              <a:t>++ 7.3.0</a:t>
            </a:r>
            <a:r>
              <a:rPr lang="en-US" altLang="ko-KR" sz="2000">
                <a:latin typeface="Gill Sans MT" panose="020B0502020104020203" pitchFamily="34" charset="0"/>
              </a:rPr>
              <a:t> </a:t>
            </a:r>
            <a:r>
              <a:rPr lang="en-US" altLang="ko-KR" sz="2000" dirty="0">
                <a:latin typeface="Gill Sans MT" panose="020B0502020104020203" pitchFamily="34" charset="0"/>
              </a:rPr>
              <a:t>on Linux/UNIX</a:t>
            </a:r>
          </a:p>
          <a:p>
            <a:pPr lvl="2"/>
            <a:endParaRPr lang="en-US" altLang="ko-KR" sz="1200" dirty="0">
              <a:latin typeface="Gill Sans MT" panose="020B0502020104020203" pitchFamily="34" charset="0"/>
            </a:endParaRPr>
          </a:p>
          <a:p>
            <a:r>
              <a:rPr lang="en-US" altLang="ko-KR" sz="2000">
                <a:latin typeface="Gill Sans MT" panose="020B0502020104020203" pitchFamily="34" charset="0"/>
              </a:rPr>
              <a:t>Use Linux virtual environment on Windows</a:t>
            </a:r>
          </a:p>
          <a:p>
            <a:pPr lvl="1"/>
            <a:r>
              <a:rPr lang="en-US" altLang="ko-KR" sz="2000" b="1">
                <a:latin typeface="Gill Sans MT" panose="020B0502020104020203" pitchFamily="34" charset="0"/>
              </a:rPr>
              <a:t>Cygwin </a:t>
            </a:r>
            <a:br>
              <a:rPr lang="en-US" altLang="ko-KR" sz="2000">
                <a:latin typeface="Gill Sans MT" panose="020B0502020104020203" pitchFamily="34" charset="0"/>
              </a:rPr>
            </a:br>
            <a:r>
              <a:rPr lang="en-US" altLang="ko-KR" sz="2000">
                <a:latin typeface="Gill Sans MT" panose="020B0502020104020203" pitchFamily="34" charset="0"/>
                <a:hlinkClick r:id="rId2"/>
              </a:rPr>
              <a:t>https://www.cygwin.com/</a:t>
            </a:r>
            <a:endParaRPr lang="en-US" altLang="ko-KR" sz="2000">
              <a:latin typeface="Gill Sans MT" panose="020B0502020104020203" pitchFamily="34" charset="0"/>
            </a:endParaRPr>
          </a:p>
          <a:p>
            <a:pPr lvl="1"/>
            <a:r>
              <a:rPr lang="en-US" altLang="ko-KR" sz="2000" b="1">
                <a:latin typeface="Gill Sans MT" panose="020B0502020104020203" pitchFamily="34" charset="0"/>
              </a:rPr>
              <a:t>Ubuntu for Windows </a:t>
            </a:r>
            <a:r>
              <a:rPr lang="en-US" altLang="ko-KR" sz="2000">
                <a:latin typeface="Gill Sans MT" panose="020B0502020104020203" pitchFamily="34" charset="0"/>
              </a:rPr>
              <a:t>(Windows 10 subsystem)</a:t>
            </a:r>
            <a:br>
              <a:rPr lang="en-US" altLang="ko-KR" sz="2000">
                <a:latin typeface="Gill Sans MT" panose="020B0502020104020203" pitchFamily="34" charset="0"/>
              </a:rPr>
            </a:br>
            <a:r>
              <a:rPr lang="en-US" altLang="ko-KR" sz="2000">
                <a:latin typeface="Gill Sans MT" panose="020B0502020104020203" pitchFamily="34" charset="0"/>
                <a:hlinkClick r:id="rId3"/>
              </a:rPr>
              <a:t>https://tutorials.ubuntu.com/tutorial/tutorial-ubuntu-on-windows</a:t>
            </a:r>
            <a:endParaRPr lang="en-US" altLang="ko-KR" sz="2000">
              <a:latin typeface="Gill Sans MT" panose="020B0502020104020203" pitchFamily="34" charset="0"/>
            </a:endParaRPr>
          </a:p>
          <a:p>
            <a:pPr lvl="1"/>
            <a:r>
              <a:rPr lang="en-US" altLang="ko-KR" sz="2000" b="1">
                <a:latin typeface="Gill Sans MT" panose="020B0502020104020203" pitchFamily="34" charset="0"/>
              </a:rPr>
              <a:t>Windows Terminal</a:t>
            </a:r>
            <a:r>
              <a:rPr lang="en-US" altLang="ko-KR" sz="2000">
                <a:latin typeface="Gill Sans MT" panose="020B0502020104020203" pitchFamily="34" charset="0"/>
              </a:rPr>
              <a:t> (beta)</a:t>
            </a:r>
            <a:br>
              <a:rPr lang="en-US" altLang="ko-KR" sz="2000">
                <a:latin typeface="Gill Sans MT" panose="020B0502020104020203" pitchFamily="34" charset="0"/>
              </a:rPr>
            </a:br>
            <a:r>
              <a:rPr lang="en-US" altLang="ko-KR" sz="2000">
                <a:latin typeface="Gill Sans MT" panose="020B0502020104020203" pitchFamily="34" charset="0"/>
                <a:hlinkClick r:id="rId4"/>
              </a:rPr>
              <a:t>https://github.com/microsoft/terminal</a:t>
            </a:r>
            <a:endParaRPr lang="en-US" altLang="ko-KR" sz="2000" dirty="0">
              <a:latin typeface="Gill Sans MT" panose="020B0502020104020203" pitchFamily="34" charset="0"/>
            </a:endParaRPr>
          </a:p>
          <a:p>
            <a:pPr lvl="2"/>
            <a:endParaRPr lang="en-US" altLang="ko-KR" sz="1200" dirty="0">
              <a:latin typeface="Gill Sans MT" panose="020B0502020104020203" pitchFamily="34" charset="0"/>
            </a:endParaRPr>
          </a:p>
          <a:p>
            <a:r>
              <a:rPr lang="en-US" altLang="ko-KR" sz="2000" dirty="0">
                <a:latin typeface="Gill Sans MT" panose="020B0502020104020203" pitchFamily="34" charset="0"/>
              </a:rPr>
              <a:t>Use </a:t>
            </a:r>
            <a:r>
              <a:rPr lang="en-US" altLang="ko-KR" sz="2000" b="1" err="1">
                <a:latin typeface="Gill Sans MT" panose="020B0502020104020203" pitchFamily="34" charset="0"/>
              </a:rPr>
              <a:t>MinGW</a:t>
            </a:r>
            <a:r>
              <a:rPr lang="en-US" altLang="ko-KR" sz="2000" b="1">
                <a:latin typeface="Gill Sans MT" panose="020B0502020104020203" pitchFamily="34" charset="0"/>
              </a:rPr>
              <a:t> </a:t>
            </a:r>
            <a:r>
              <a:rPr lang="en-US" altLang="ko-KR" sz="2000">
                <a:latin typeface="Gill Sans MT" panose="020B0502020104020203" pitchFamily="34" charset="0"/>
              </a:rPr>
              <a:t>on </a:t>
            </a:r>
            <a:r>
              <a:rPr lang="en-US" altLang="ko-KR" sz="2000" dirty="0">
                <a:latin typeface="Gill Sans MT" panose="020B0502020104020203" pitchFamily="34" charset="0"/>
              </a:rPr>
              <a:t>Windows</a:t>
            </a:r>
          </a:p>
          <a:p>
            <a:pPr marL="720000" lvl="1" indent="-457200">
              <a:buFont typeface="+mj-lt"/>
              <a:buAutoNum type="arabicPeriod"/>
            </a:pPr>
            <a:r>
              <a:rPr lang="en-US" altLang="ko-KR" sz="2000" dirty="0">
                <a:latin typeface="Gill Sans MT" panose="020B0502020104020203" pitchFamily="34" charset="0"/>
              </a:rPr>
              <a:t>Download the latest </a:t>
            </a:r>
            <a:r>
              <a:rPr lang="en-US" altLang="ko-KR" sz="2000" dirty="0" err="1">
                <a:latin typeface="Gill Sans MT" panose="020B0502020104020203" pitchFamily="34" charset="0"/>
              </a:rPr>
              <a:t>MinGW</a:t>
            </a:r>
            <a:r>
              <a:rPr lang="en-US" altLang="ko-KR" sz="2000" dirty="0">
                <a:latin typeface="Gill Sans MT" panose="020B0502020104020203" pitchFamily="34" charset="0"/>
              </a:rPr>
              <a:t> compiler</a:t>
            </a:r>
            <a:br>
              <a:rPr lang="en-US" altLang="ko-KR" sz="2000" dirty="0">
                <a:latin typeface="Gill Sans MT" panose="020B0502020104020203" pitchFamily="34" charset="0"/>
              </a:rPr>
            </a:br>
            <a:r>
              <a:rPr lang="en-US" altLang="ko-KR" sz="2000" dirty="0">
                <a:latin typeface="Gill Sans MT" panose="020B0502020104020203" pitchFamily="34" charset="0"/>
                <a:hlinkClick r:id="rId5"/>
              </a:rPr>
              <a:t>https://mingw-w64.org/doku.php</a:t>
            </a:r>
            <a:endParaRPr lang="en-US" altLang="ko-KR" sz="2000" dirty="0">
              <a:latin typeface="Gill Sans MT" panose="020B0502020104020203" pitchFamily="34" charset="0"/>
            </a:endParaRPr>
          </a:p>
          <a:p>
            <a:pPr marL="720000" lvl="1" indent="-457200">
              <a:buFont typeface="+mj-lt"/>
              <a:buAutoNum type="arabicPeriod"/>
            </a:pPr>
            <a:r>
              <a:rPr lang="en-US" altLang="ko-KR" sz="2000" dirty="0">
                <a:latin typeface="Gill Sans MT" panose="020B0502020104020203" pitchFamily="34" charset="0"/>
              </a:rPr>
              <a:t>Add the </a:t>
            </a:r>
            <a:r>
              <a:rPr lang="en-US" altLang="ko-KR" sz="2000" dirty="0" err="1">
                <a:latin typeface="Gill Sans MT" panose="020B0502020104020203" pitchFamily="34" charset="0"/>
              </a:rPr>
              <a:t>MinGW</a:t>
            </a:r>
            <a:r>
              <a:rPr lang="en-US" altLang="ko-KR" sz="2000" dirty="0">
                <a:latin typeface="Gill Sans MT" panose="020B0502020104020203" pitchFamily="34" charset="0"/>
              </a:rPr>
              <a:t> home directory to </a:t>
            </a:r>
            <a:br>
              <a:rPr lang="en-US" altLang="ko-KR" sz="2000" dirty="0">
                <a:latin typeface="Gill Sans MT" panose="020B0502020104020203" pitchFamily="34" charset="0"/>
              </a:rPr>
            </a:br>
            <a:r>
              <a:rPr lang="en-US" altLang="ko-KR" sz="2000" dirty="0">
                <a:latin typeface="Gill Sans MT" panose="020B0502020104020203" pitchFamily="34" charset="0"/>
              </a:rPr>
              <a:t>the system environment path.</a:t>
            </a:r>
          </a:p>
          <a:p>
            <a:pPr lvl="1"/>
            <a:endParaRPr lang="ko-KR" alt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155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Gill Sans MT" panose="020B0502020104020203" pitchFamily="34" charset="0"/>
              </a:rPr>
              <a:t>Note for Programming Assignment</a:t>
            </a:r>
            <a:endParaRPr lang="ko-KR" altLang="en-US" sz="3200" dirty="0">
              <a:latin typeface="Gill Sans MT" panose="020B0502020104020203" pitchFamily="34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>
                <a:latin typeface="Gill Sans MT" panose="020B0502020104020203" pitchFamily="34" charset="0"/>
              </a:rPr>
              <a:t>Your program only allows to use the standard libraries.</a:t>
            </a:r>
          </a:p>
          <a:p>
            <a:endParaRPr lang="en-US" altLang="ko-KR" sz="2400" dirty="0">
              <a:latin typeface="Gill Sans MT" panose="020B0502020104020203" pitchFamily="34" charset="0"/>
            </a:endParaRPr>
          </a:p>
          <a:p>
            <a:r>
              <a:rPr lang="en-US" altLang="ko-KR" sz="2400" dirty="0">
                <a:latin typeface="Gill Sans MT" panose="020B0502020104020203" pitchFamily="34" charset="0"/>
              </a:rPr>
              <a:t>Your program should be one C/C++ file.</a:t>
            </a:r>
          </a:p>
          <a:p>
            <a:endParaRPr lang="en-US" altLang="ko-KR" sz="2400" dirty="0">
              <a:latin typeface="Gill Sans MT" panose="020B0502020104020203" pitchFamily="34" charset="0"/>
            </a:endParaRPr>
          </a:p>
          <a:p>
            <a:r>
              <a:rPr lang="en-US" altLang="ko-KR" sz="2400" dirty="0">
                <a:latin typeface="Gill Sans MT" panose="020B0502020104020203" pitchFamily="34" charset="0"/>
              </a:rPr>
              <a:t>Input data is always given from the standard input</a:t>
            </a:r>
          </a:p>
          <a:p>
            <a:endParaRPr lang="en-US" altLang="ko-KR" sz="1050" dirty="0">
              <a:latin typeface="Gill Sans MT" panose="020B0502020104020203" pitchFamily="34" charset="0"/>
            </a:endParaRPr>
          </a:p>
          <a:p>
            <a:endParaRPr lang="en-US" altLang="ko-KR" sz="1050" dirty="0">
              <a:latin typeface="Gill Sans MT" panose="020B0502020104020203" pitchFamily="34" charset="0"/>
            </a:endParaRPr>
          </a:p>
          <a:p>
            <a:r>
              <a:rPr lang="en-US" altLang="ko-KR" sz="2400" dirty="0">
                <a:latin typeface="Gill Sans MT" panose="020B0502020104020203" pitchFamily="34" charset="0"/>
              </a:rPr>
              <a:t>The result should be printed out to the standard output.</a:t>
            </a:r>
          </a:p>
          <a:p>
            <a:pPr lvl="1"/>
            <a:r>
              <a:rPr lang="en-US" altLang="ko-KR" sz="2000" dirty="0">
                <a:latin typeface="Gill Sans MT" panose="020B0502020104020203" pitchFamily="34" charset="0"/>
              </a:rPr>
              <a:t>Do not print out any debugging messages. </a:t>
            </a:r>
          </a:p>
          <a:p>
            <a:endParaRPr lang="en-US" altLang="ko-KR" sz="2400" dirty="0">
              <a:latin typeface="Gill Sans MT" panose="020B0502020104020203" pitchFamily="34" charset="0"/>
            </a:endParaRPr>
          </a:p>
          <a:p>
            <a:r>
              <a:rPr lang="en-US" altLang="ko-KR" sz="2400" dirty="0">
                <a:latin typeface="Gill Sans MT" panose="020B0502020104020203" pitchFamily="34" charset="0"/>
              </a:rPr>
              <a:t>Your program should return an answer within a time limit</a:t>
            </a:r>
          </a:p>
          <a:p>
            <a:pPr lvl="1"/>
            <a:r>
              <a:rPr lang="en-US" altLang="ko-KR" sz="2000" dirty="0">
                <a:latin typeface="Gill Sans MT" panose="020B0502020104020203" pitchFamily="34" charset="0"/>
              </a:rPr>
              <a:t>Do not put any pausing instruction.</a:t>
            </a:r>
          </a:p>
          <a:p>
            <a:endParaRPr lang="en-US" altLang="ko-KR" sz="2400" dirty="0">
              <a:latin typeface="Gill Sans MT" panose="020B0502020104020203" pitchFamily="34" charset="0"/>
            </a:endParaRPr>
          </a:p>
          <a:p>
            <a:endParaRPr lang="en-US" altLang="ko-KR" sz="2400" dirty="0">
              <a:latin typeface="Gill Sans MT" panose="020B0502020104020203" pitchFamily="34" charset="0"/>
            </a:endParaRPr>
          </a:p>
          <a:p>
            <a:endParaRPr lang="en-US" altLang="ko-KR" sz="2400" dirty="0">
              <a:latin typeface="Gill Sans MT" panose="020B0502020104020203" pitchFamily="34" charset="0"/>
            </a:endParaRPr>
          </a:p>
          <a:p>
            <a:endParaRPr lang="en-US" altLang="ko-KR" sz="2400" dirty="0">
              <a:latin typeface="Gill Sans MT" panose="020B0502020104020203" pitchFamily="34" charset="0"/>
            </a:endParaRPr>
          </a:p>
          <a:p>
            <a:endParaRPr lang="ko-KR" alt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34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FD55F-D50A-4F1D-A7E9-D77BD180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en-US" altLang="ko-KR">
                <a:latin typeface="Gill Sans MT" panose="020B0502020104020203" pitchFamily="34" charset="0"/>
              </a:rPr>
              <a:t>Re-try Chances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AC565-31A5-4CD1-8CE1-AAE43080D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48" y="1916832"/>
            <a:ext cx="8651304" cy="416592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ko-KR" sz="2400" dirty="0">
                <a:latin typeface="Gill Sans MT" panose="020B0502020104020203" pitchFamily="34" charset="0"/>
              </a:rPr>
              <a:t>Students who failed at auto-judge will have second chance to revise and resubmit </a:t>
            </a:r>
            <a:r>
              <a:rPr lang="en-US" altLang="ko-KR" sz="2400">
                <a:latin typeface="Gill Sans MT" panose="020B0502020104020203" pitchFamily="34" charset="0"/>
              </a:rPr>
              <a:t>the code</a:t>
            </a:r>
            <a:endParaRPr lang="en-US" altLang="ko-KR" sz="2400" dirty="0">
              <a:latin typeface="Gill Sans MT" panose="020B0502020104020203" pitchFamily="34" charset="0"/>
            </a:endParaRPr>
          </a:p>
          <a:p>
            <a:pPr lvl="1">
              <a:spcBef>
                <a:spcPts val="600"/>
              </a:spcBef>
            </a:pPr>
            <a:endParaRPr lang="en-US" altLang="ko-KR" sz="2200" dirty="0">
              <a:latin typeface="Gill Sans MT" panose="020B05020201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ko-KR" sz="2400" dirty="0">
                <a:latin typeface="Gill Sans MT" panose="020B0502020104020203" pitchFamily="34" charset="0"/>
              </a:rPr>
              <a:t>Students regain 50% of the auto-judge points if the submitted program passes with all test cases at the retry</a:t>
            </a:r>
          </a:p>
          <a:p>
            <a:pPr>
              <a:spcBef>
                <a:spcPts val="600"/>
              </a:spcBef>
            </a:pPr>
            <a:endParaRPr lang="en-US" altLang="ko-KR" sz="2200" dirty="0">
              <a:latin typeface="Gill Sans MT" panose="020B0502020104020203" pitchFamily="34" charset="0"/>
            </a:endParaRPr>
          </a:p>
          <a:p>
            <a:pPr>
              <a:spcBef>
                <a:spcPts val="600"/>
              </a:spcBef>
            </a:pPr>
            <a:endParaRPr lang="en-US" altLang="ko-KR" sz="2200" dirty="0">
              <a:latin typeface="Gill Sans MT" panose="020B0502020104020203" pitchFamily="34" charset="0"/>
            </a:endParaRPr>
          </a:p>
          <a:p>
            <a:pPr lvl="1">
              <a:spcBef>
                <a:spcPts val="600"/>
              </a:spcBef>
            </a:pPr>
            <a:endParaRPr lang="en-US" altLang="ko-KR" sz="1800" dirty="0">
              <a:latin typeface="Gill Sans MT" panose="020B0502020104020203" pitchFamily="34" charset="0"/>
            </a:endParaRPr>
          </a:p>
          <a:p>
            <a:pPr lvl="1">
              <a:spcBef>
                <a:spcPts val="600"/>
              </a:spcBef>
            </a:pPr>
            <a:endParaRPr lang="ko-KR" altLang="en-US" sz="1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51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latin typeface="Gill Sans MT" panose="020B0502020104020203" pitchFamily="34" charset="0"/>
              </a:rPr>
              <a:t>ACM-ICPC participation</a:t>
            </a:r>
            <a:endParaRPr lang="ko-KR" altLang="en-US" sz="2800" b="1" dirty="0">
              <a:latin typeface="Gill Sans MT" panose="020B05020201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Gill Sans MT" panose="020B0502020104020203" pitchFamily="34" charset="0"/>
              </a:rPr>
              <a:t>Worldwide</a:t>
            </a:r>
          </a:p>
          <a:p>
            <a:pPr lvl="1"/>
            <a:r>
              <a:rPr lang="en-US" altLang="ko-KR" sz="2000" dirty="0">
                <a:latin typeface="Gill Sans MT" panose="020B0502020104020203" pitchFamily="34" charset="0"/>
              </a:rPr>
              <a:t>More than 40,000 students</a:t>
            </a:r>
          </a:p>
          <a:p>
            <a:pPr lvl="1"/>
            <a:r>
              <a:rPr lang="en-US" altLang="ko-KR" sz="2000" dirty="0">
                <a:latin typeface="Gill Sans MT" panose="020B0502020104020203" pitchFamily="34" charset="0"/>
              </a:rPr>
              <a:t>From 2,736 universities from 102 countries</a:t>
            </a:r>
          </a:p>
          <a:p>
            <a:pPr marL="0" indent="0">
              <a:buNone/>
            </a:pPr>
            <a:r>
              <a:rPr lang="en-US" altLang="ko-KR" sz="2400" dirty="0">
                <a:latin typeface="Gill Sans MT" panose="020B0502020104020203" pitchFamily="34" charset="0"/>
              </a:rPr>
              <a:t>Korea</a:t>
            </a:r>
          </a:p>
          <a:p>
            <a:pPr lvl="1"/>
            <a:r>
              <a:rPr lang="en-US" altLang="ko-KR" sz="2000" dirty="0">
                <a:latin typeface="Gill Sans MT" panose="020B0502020104020203" pitchFamily="34" charset="0"/>
              </a:rPr>
              <a:t>630 teams from 64 universities </a:t>
            </a:r>
          </a:p>
          <a:p>
            <a:pPr lvl="1"/>
            <a:r>
              <a:rPr lang="en-US" altLang="ko-KR" sz="2000" dirty="0">
                <a:latin typeface="Gill Sans MT" panose="020B0502020104020203" pitchFamily="34" charset="0"/>
              </a:rPr>
              <a:t>SNU and KAIST ranked at </a:t>
            </a:r>
            <a:r>
              <a:rPr lang="en-US" altLang="ko-KR" sz="2000">
                <a:latin typeface="Gill Sans MT" panose="020B0502020104020203" pitchFamily="34" charset="0"/>
              </a:rPr>
              <a:t>the  5</a:t>
            </a:r>
            <a:r>
              <a:rPr lang="en-US" altLang="ko-KR" sz="2000" baseline="30000">
                <a:latin typeface="Gill Sans MT" panose="020B0502020104020203" pitchFamily="34" charset="0"/>
              </a:rPr>
              <a:t>th</a:t>
            </a:r>
            <a:r>
              <a:rPr lang="en-US" altLang="ko-KR" sz="2000">
                <a:latin typeface="Gill Sans MT" panose="020B0502020104020203" pitchFamily="34" charset="0"/>
              </a:rPr>
              <a:t> and  14</a:t>
            </a:r>
            <a:r>
              <a:rPr lang="en-US" altLang="ko-KR" sz="2000" baseline="30000">
                <a:latin typeface="Gill Sans MT" panose="020B0502020104020203" pitchFamily="34" charset="0"/>
              </a:rPr>
              <a:t>th</a:t>
            </a:r>
            <a:r>
              <a:rPr lang="en-US" altLang="ko-KR" sz="2000">
                <a:latin typeface="Gill Sans MT" panose="020B0502020104020203" pitchFamily="34" charset="0"/>
              </a:rPr>
              <a:t> places</a:t>
            </a:r>
            <a:r>
              <a:rPr lang="en-US" altLang="ko-KR" sz="2000" dirty="0">
                <a:latin typeface="Gill Sans MT" panose="020B0502020104020203" pitchFamily="34" charset="0"/>
              </a:rPr>
              <a:t>, respectively in </a:t>
            </a:r>
            <a:r>
              <a:rPr lang="en-US" altLang="ko-KR" sz="2000">
                <a:latin typeface="Gill Sans MT" panose="020B0502020104020203" pitchFamily="34" charset="0"/>
              </a:rPr>
              <a:t>the 2018 </a:t>
            </a:r>
            <a:r>
              <a:rPr lang="en-US" altLang="ko-KR" sz="2000" dirty="0">
                <a:latin typeface="Gill Sans MT" panose="020B0502020104020203" pitchFamily="34" charset="0"/>
              </a:rPr>
              <a:t>world final.</a:t>
            </a:r>
            <a:endParaRPr lang="en-US" altLang="ko-KR" sz="2000" dirty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pPr lvl="1"/>
            <a:r>
              <a:rPr lang="en-US" altLang="ko-KR" sz="2000" dirty="0">
                <a:latin typeface="Gill Sans MT" panose="020B0502020104020203" pitchFamily="34" charset="0"/>
              </a:rPr>
              <a:t>Kim Il Sung University ranked at the 30</a:t>
            </a:r>
            <a:r>
              <a:rPr lang="en-US" altLang="ko-KR" sz="2000" baseline="30000" dirty="0">
                <a:latin typeface="Gill Sans MT" panose="020B0502020104020203" pitchFamily="34" charset="0"/>
              </a:rPr>
              <a:t>th</a:t>
            </a:r>
            <a:r>
              <a:rPr lang="en-US" altLang="ko-KR" sz="2000" dirty="0">
                <a:latin typeface="Gill Sans MT" panose="020B0502020104020203" pitchFamily="34" charset="0"/>
              </a:rPr>
              <a:t> place (2016)</a:t>
            </a:r>
          </a:p>
          <a:p>
            <a:pPr lvl="1"/>
            <a:endParaRPr lang="en-US" altLang="ko-KR" sz="2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Gill Sans MT" panose="020B0502020104020203" pitchFamily="34" charset="0"/>
              </a:rPr>
              <a:t>Every student should participate!</a:t>
            </a:r>
          </a:p>
          <a:p>
            <a:pPr lvl="1">
              <a:buFontTx/>
              <a:buChar char="-"/>
            </a:pPr>
            <a:r>
              <a:rPr lang="en-US" altLang="ko-KR" sz="2400" dirty="0">
                <a:latin typeface="Gill Sans MT" panose="020B0502020104020203" pitchFamily="34" charset="0"/>
              </a:rPr>
              <a:t>3 persons / team</a:t>
            </a:r>
          </a:p>
          <a:p>
            <a:pPr lvl="1">
              <a:buFontTx/>
              <a:buChar char="-"/>
            </a:pPr>
            <a:r>
              <a:rPr lang="en-US" altLang="ko-KR" sz="2400">
                <a:latin typeface="Gill Sans MT" panose="020B0502020104020203" pitchFamily="34" charset="0"/>
              </a:rPr>
              <a:t>Contest </a:t>
            </a:r>
            <a:r>
              <a:rPr lang="en-US" altLang="ko-KR" sz="2400" dirty="0">
                <a:latin typeface="Gill Sans MT" panose="020B0502020104020203" pitchFamily="34" charset="0"/>
              </a:rPr>
              <a:t>day</a:t>
            </a:r>
            <a:r>
              <a:rPr lang="en-US" altLang="ko-KR" sz="2400">
                <a:latin typeface="Gill Sans MT" panose="020B0502020104020203" pitchFamily="34" charset="0"/>
              </a:rPr>
              <a:t>: 10 Oct (Sat)</a:t>
            </a:r>
            <a:endParaRPr lang="en-US" altLang="ko-KR" sz="2400" dirty="0">
              <a:latin typeface="Gill Sans MT" panose="020B0502020104020203" pitchFamily="34" charset="0"/>
            </a:endParaRPr>
          </a:p>
          <a:p>
            <a:pPr>
              <a:buFontTx/>
              <a:buChar char="-"/>
            </a:pPr>
            <a:endParaRPr lang="en-US" altLang="ko-KR" sz="24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0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en-US" altLang="ko-KR" sz="2800" b="1">
                <a:latin typeface="Gill Sans MT" panose="020B0502020104020203" pitchFamily="34" charset="0"/>
              </a:rPr>
              <a:t>Classes and Homework</a:t>
            </a:r>
            <a:endParaRPr lang="ko-KR" altLang="en-US" sz="2800" b="1" dirty="0">
              <a:latin typeface="Gill Sans MT" panose="020B05020201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98886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US" sz="2800">
                <a:latin typeface="Gill Sans MT" panose="020B0502020104020203" pitchFamily="34" charset="0"/>
              </a:rPr>
              <a:t>	5</a:t>
            </a:r>
            <a:r>
              <a:rPr lang="en-US" sz="2400">
                <a:latin typeface="Gill Sans MT" panose="020B0502020104020203" pitchFamily="34" charset="0"/>
              </a:rPr>
              <a:t>:30 – 6:45 PM Monday/Thurs</a:t>
            </a:r>
            <a:endParaRPr lang="en-US" sz="2400" dirty="0">
              <a:latin typeface="Gill Sans MT" panose="020B0502020104020203" pitchFamily="34" charset="0"/>
            </a:endParaRPr>
          </a:p>
          <a:p>
            <a:pPr lvl="0" algn="ctr">
              <a:buNone/>
            </a:pPr>
            <a:endParaRPr lang="en-US" altLang="ko-KR" sz="2400">
              <a:latin typeface="Gill Sans MT" panose="020B0502020104020203" pitchFamily="34" charset="0"/>
            </a:endParaRPr>
          </a:p>
          <a:p>
            <a:pPr lvl="0" algn="ctr">
              <a:buNone/>
            </a:pPr>
            <a:r>
              <a:rPr lang="en-US" altLang="ko-KR" sz="2400">
                <a:latin typeface="Gill Sans MT" panose="020B0502020104020203" pitchFamily="34" charset="0"/>
              </a:rPr>
              <a:t>NTH 220 &amp; Zoom </a:t>
            </a:r>
            <a:endParaRPr lang="en-US" altLang="ko-KR" sz="2400" dirty="0">
              <a:latin typeface="Gill Sans MT" panose="020B0502020104020203" pitchFamily="34" charset="0"/>
            </a:endParaRPr>
          </a:p>
          <a:p>
            <a:pPr lvl="0" algn="ctr">
              <a:buNone/>
            </a:pPr>
            <a:endParaRPr lang="en-US" sz="2800">
              <a:latin typeface="Gill Sans MT" panose="020B0502020104020203" pitchFamily="34" charset="0"/>
            </a:endParaRPr>
          </a:p>
          <a:p>
            <a:pPr lvl="0" algn="ctr">
              <a:buNone/>
            </a:pPr>
            <a:r>
              <a:rPr lang="en-US" sz="2800">
                <a:latin typeface="Gill Sans MT" panose="020B0502020104020203" pitchFamily="34" charset="0"/>
              </a:rPr>
              <a:t>Textbook: none</a:t>
            </a:r>
            <a:endParaRPr lang="en-US" sz="2800" dirty="0">
              <a:latin typeface="Gill Sans MT" panose="020B0502020104020203" pitchFamily="34" charset="0"/>
            </a:endParaRPr>
          </a:p>
          <a:p>
            <a:pPr lvl="0" algn="ctr">
              <a:buNone/>
            </a:pPr>
            <a:endParaRPr lang="en-US" altLang="ko-KR" sz="2400">
              <a:latin typeface="Gill Sans MT" panose="020B0502020104020203" pitchFamily="34" charset="0"/>
            </a:endParaRPr>
          </a:p>
          <a:p>
            <a:pPr lvl="0" algn="ctr">
              <a:buNone/>
            </a:pPr>
            <a:r>
              <a:rPr lang="en-US" altLang="ko-KR" sz="2400">
                <a:latin typeface="Gill Sans MT" panose="020B0502020104020203" pitchFamily="34" charset="0"/>
              </a:rPr>
              <a:t>20 Programming Assignments</a:t>
            </a:r>
            <a:endParaRPr lang="en-US" altLang="ko-KR" sz="2400" dirty="0">
              <a:latin typeface="Gill Sans MT" panose="020B0502020104020203" pitchFamily="34" charset="0"/>
            </a:endParaRPr>
          </a:p>
          <a:p>
            <a:pPr lvl="0">
              <a:buNone/>
            </a:pPr>
            <a:r>
              <a:rPr lang="en-US" altLang="ko-KR" sz="2400" dirty="0">
                <a:latin typeface="Gill Sans MT" panose="020B0502020104020203" pitchFamily="34" charset="0"/>
              </a:rPr>
              <a:t>			</a:t>
            </a:r>
            <a:r>
              <a:rPr lang="en-US" altLang="ko-KR" sz="2400">
                <a:latin typeface="Gill Sans MT" panose="020B0502020104020203" pitchFamily="34" charset="0"/>
              </a:rPr>
              <a:t>	</a:t>
            </a:r>
          </a:p>
          <a:p>
            <a:pPr lvl="0" algn="ctr">
              <a:buNone/>
            </a:pPr>
            <a:r>
              <a:rPr lang="en-US" altLang="ko-KR" sz="2400">
                <a:latin typeface="Gill Sans MT" panose="020B0502020104020203" pitchFamily="34" charset="0"/>
              </a:rPr>
              <a:t>Communication: </a:t>
            </a:r>
            <a:r>
              <a:rPr lang="en-US" altLang="ko-KR" sz="2400" b="1">
                <a:latin typeface="Gill Sans MT" panose="020B0502020104020203" pitchFamily="34" charset="0"/>
              </a:rPr>
              <a:t>Handong LMS &amp; Slack</a:t>
            </a:r>
            <a:endParaRPr lang="ko-KR" altLang="en-US" sz="2400" b="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56670-CD56-4016-91E1-A43589D6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36815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Gill Sans MT" panose="020B0502020104020203" pitchFamily="34" charset="0"/>
              </a:rPr>
              <a:t>Enrollment</a:t>
            </a:r>
            <a:endParaRPr lang="ko-KR" altLang="en-US" sz="4000" dirty="0">
              <a:latin typeface="Gill Sans MT" panose="020B05020201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097FE-7355-4CE0-BAAA-164DB89E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r>
              <a:rPr lang="en-US" altLang="ko-KR" sz="2800">
                <a:latin typeface="Gill Sans MT" panose="020B0502020104020203" pitchFamily="34" charset="0"/>
              </a:rPr>
              <a:t>32 </a:t>
            </a:r>
            <a:r>
              <a:rPr lang="en-US" altLang="ko-KR" sz="2800" dirty="0">
                <a:latin typeface="Gill Sans MT" panose="020B0502020104020203" pitchFamily="34" charset="0"/>
              </a:rPr>
              <a:t>students </a:t>
            </a:r>
            <a:r>
              <a:rPr lang="en-US" altLang="ko-KR" sz="2800">
                <a:latin typeface="Gill Sans MT" panose="020B0502020104020203" pitchFamily="34" charset="0"/>
              </a:rPr>
              <a:t>are enrolled at 31 August 2020</a:t>
            </a:r>
            <a:endParaRPr lang="en-US" altLang="ko-KR" sz="2800" dirty="0">
              <a:latin typeface="Gill Sans MT" panose="020B0502020104020203" pitchFamily="34" charset="0"/>
            </a:endParaRPr>
          </a:p>
          <a:p>
            <a:pPr lvl="1"/>
            <a:r>
              <a:rPr lang="en-US" altLang="ko-KR" sz="2400">
                <a:latin typeface="Gill Sans MT" panose="020B0502020104020203" pitchFamily="34" charset="0"/>
              </a:rPr>
              <a:t>all students study Computer Science as their major</a:t>
            </a:r>
          </a:p>
          <a:p>
            <a:pPr lvl="1"/>
            <a:r>
              <a:rPr lang="en-US" altLang="ko-KR" sz="2400">
                <a:latin typeface="Gill Sans MT" panose="020B0502020104020203" pitchFamily="34" charset="0"/>
              </a:rPr>
              <a:t>10 students of Year 3 and 32 students of  Year 4+</a:t>
            </a:r>
            <a:endParaRPr lang="en-US" altLang="ko-KR" sz="2000">
              <a:latin typeface="Gill Sans MT" panose="020B0502020104020203" pitchFamily="34" charset="0"/>
            </a:endParaRPr>
          </a:p>
          <a:p>
            <a:pPr lvl="1"/>
            <a:endParaRPr lang="en-US" altLang="ko-KR" sz="2000" dirty="0">
              <a:latin typeface="Gill Sans MT" panose="020B0502020104020203" pitchFamily="34" charset="0"/>
            </a:endParaRPr>
          </a:p>
          <a:p>
            <a:pPr lvl="1"/>
            <a:endParaRPr lang="en-US" altLang="ko-KR" sz="2000" dirty="0">
              <a:latin typeface="Gill Sans MT" panose="020B0502020104020203" pitchFamily="34" charset="0"/>
            </a:endParaRPr>
          </a:p>
          <a:p>
            <a:endParaRPr lang="en-US" altLang="ko-KR" sz="2400" dirty="0">
              <a:latin typeface="Gill Sans MT" panose="020B0502020104020203" pitchFamily="34" charset="0"/>
            </a:endParaRPr>
          </a:p>
          <a:p>
            <a:endParaRPr lang="en-US" altLang="ko-KR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34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Teaching Assistants</a:t>
            </a:r>
            <a:endParaRPr lang="ko-KR" altLang="en-US" sz="28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277366"/>
              </p:ext>
            </p:extLst>
          </p:nvPr>
        </p:nvGraphicFramePr>
        <p:xfrm>
          <a:off x="1403648" y="2132856"/>
          <a:ext cx="6336704" cy="1021735"/>
        </p:xfrm>
        <a:graphic>
          <a:graphicData uri="http://schemas.openxmlformats.org/drawingml/2006/table">
            <a:tbl>
              <a:tblPr/>
              <a:tblGrid>
                <a:gridCol w="188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e-mail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6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Hanyoung Yoo</a:t>
                      </a:r>
                      <a:endParaRPr lang="en-US" altLang="ko-KR" sz="2000" b="0" i="0" u="none" strike="noStrike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sng" strike="noStrike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handongyoo@handong.edu</a:t>
                      </a:r>
                      <a:endParaRPr lang="en-US" sz="2000" b="0" i="0" u="sng" strike="noStrike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9E600F8-D8BB-44FE-88F8-3850EF95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728" y="3811422"/>
            <a:ext cx="201062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3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90B8-C6E0-4D98-B9EE-C43B82FA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ko-KR">
                <a:latin typeface="Gill Sans MT" panose="020B0502020104020203" pitchFamily="34" charset="0"/>
              </a:rPr>
              <a:t>Activities</a:t>
            </a:r>
            <a:endParaRPr lang="ko-KR" altLang="en-US">
              <a:latin typeface="Gill Sans MT" panose="020B05020201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8F941-8CE6-4477-AAF7-08611CA6E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51125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>
                <a:latin typeface="Gill Sans MT" panose="020B0502020104020203" pitchFamily="34" charset="0"/>
              </a:rPr>
              <a:t>Reviews </a:t>
            </a:r>
            <a:r>
              <a:rPr lang="en-US" altLang="ko-KR" sz="2800" dirty="0">
                <a:latin typeface="Gill Sans MT" panose="020B0502020104020203" pitchFamily="34" charset="0"/>
              </a:rPr>
              <a:t>of algorithm analysis</a:t>
            </a:r>
          </a:p>
          <a:p>
            <a:pPr lvl="1"/>
            <a:r>
              <a:rPr lang="en-US" altLang="ko-KR" sz="2400" dirty="0">
                <a:latin typeface="Gill Sans MT" panose="020B0502020104020203" pitchFamily="34" charset="0"/>
              </a:rPr>
              <a:t>weeks 1 and 2</a:t>
            </a:r>
          </a:p>
          <a:p>
            <a:pPr lvl="1"/>
            <a:r>
              <a:rPr lang="en-US" altLang="ko-KR" sz="2400" dirty="0">
                <a:latin typeface="Gill Sans MT" panose="020B0502020104020203" pitchFamily="34" charset="0"/>
              </a:rPr>
              <a:t>guest lecture by Prof. </a:t>
            </a:r>
            <a:r>
              <a:rPr lang="en-US" altLang="ko-KR" sz="2400" dirty="0" err="1">
                <a:latin typeface="Gill Sans MT" panose="020B0502020104020203" pitchFamily="34" charset="0"/>
              </a:rPr>
              <a:t>Joshep</a:t>
            </a:r>
            <a:r>
              <a:rPr lang="en-US" altLang="ko-KR" sz="2400" dirty="0">
                <a:latin typeface="Gill Sans MT" panose="020B0502020104020203" pitchFamily="34" charset="0"/>
              </a:rPr>
              <a:t> Sung Yong Shin</a:t>
            </a:r>
          </a:p>
          <a:p>
            <a:pPr lvl="2"/>
            <a:endParaRPr lang="en-US" altLang="ko-KR" sz="2000" dirty="0">
              <a:latin typeface="Gill Sans MT" panose="020B0502020104020203" pitchFamily="34" charset="0"/>
            </a:endParaRPr>
          </a:p>
          <a:p>
            <a:r>
              <a:rPr lang="en-US" altLang="ko-KR" sz="2800" dirty="0">
                <a:latin typeface="Gill Sans MT" panose="020B0502020104020203" pitchFamily="34" charset="0"/>
              </a:rPr>
              <a:t>Two problem solving problems per week</a:t>
            </a:r>
          </a:p>
          <a:p>
            <a:pPr lvl="1"/>
            <a:r>
              <a:rPr lang="en-US" altLang="ko-KR" sz="2400" dirty="0">
                <a:latin typeface="Gill Sans MT" panose="020B0502020104020203" pitchFamily="34" charset="0"/>
              </a:rPr>
              <a:t>one for personal work + one for collaborative work</a:t>
            </a:r>
          </a:p>
          <a:p>
            <a:pPr lvl="1"/>
            <a:r>
              <a:rPr lang="en-US" altLang="ko-KR" sz="2400" dirty="0">
                <a:latin typeface="Gill Sans MT" panose="020B0502020104020203" pitchFamily="34" charset="0"/>
              </a:rPr>
              <a:t>submit both program code and write up</a:t>
            </a:r>
          </a:p>
          <a:p>
            <a:pPr lvl="1"/>
            <a:endParaRPr lang="en-US" altLang="ko-KR" sz="2400" dirty="0">
              <a:latin typeface="Gill Sans MT" panose="020B0502020104020203" pitchFamily="34" charset="0"/>
            </a:endParaRPr>
          </a:p>
          <a:p>
            <a:pPr lvl="2"/>
            <a:endParaRPr lang="en-US" altLang="ko-KR" sz="1100" dirty="0">
              <a:latin typeface="Gill Sans MT" panose="020B0502020104020203" pitchFamily="34" charset="0"/>
            </a:endParaRPr>
          </a:p>
          <a:p>
            <a:r>
              <a:rPr lang="en-US" altLang="ko-KR" sz="2800" dirty="0">
                <a:latin typeface="Gill Sans MT" panose="020B0502020104020203" pitchFamily="34" charset="0"/>
              </a:rPr>
              <a:t>Programming competition</a:t>
            </a:r>
          </a:p>
          <a:p>
            <a:pPr lvl="1"/>
            <a:r>
              <a:rPr lang="en-US" altLang="ko-KR" sz="2400" dirty="0">
                <a:latin typeface="Gill Sans MT" panose="020B0502020104020203" pitchFamily="34" charset="0"/>
              </a:rPr>
              <a:t>ACM-ICPC -  10 October (Sat)</a:t>
            </a:r>
          </a:p>
          <a:p>
            <a:pPr lvl="1"/>
            <a:r>
              <a:rPr lang="en-US" altLang="ko-KR" sz="2400" dirty="0">
                <a:latin typeface="Gill Sans MT" panose="020B0502020104020203" pitchFamily="34" charset="0"/>
              </a:rPr>
              <a:t>DKKP Programming competition - TBD</a:t>
            </a:r>
          </a:p>
          <a:p>
            <a:pPr lvl="1"/>
            <a:r>
              <a:rPr lang="en-US" altLang="ko-KR" sz="2400" dirty="0">
                <a:latin typeface="Gill Sans MT" panose="020B0502020104020203" pitchFamily="34" charset="0"/>
              </a:rPr>
              <a:t>C Programming Certificate - TBD</a:t>
            </a:r>
            <a:endParaRPr lang="ko-KR" alt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03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59D52-85CC-4056-9080-F63C77EB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ill Sans MT" panose="020B0502020104020203" pitchFamily="34" charset="0"/>
              </a:rPr>
              <a:t>Problem Solving Problem</a:t>
            </a:r>
            <a:endParaRPr lang="ko-KR" altLang="en-US">
              <a:latin typeface="Gill Sans MT" panose="020B05020201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C926B-2D9D-43D0-B3FB-164E6DF0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ko-KR" sz="2400">
                <a:latin typeface="Gill Sans MT" panose="020B0502020104020203" pitchFamily="34" charset="0"/>
              </a:rPr>
              <a:t>Program code </a:t>
            </a:r>
          </a:p>
          <a:p>
            <a:pPr lvl="1"/>
            <a:r>
              <a:rPr lang="en-US" altLang="ko-KR" sz="2000">
                <a:latin typeface="Gill Sans MT" panose="020B0502020104020203" pitchFamily="34" charset="0"/>
              </a:rPr>
              <a:t>Write in C/C++</a:t>
            </a:r>
          </a:p>
          <a:p>
            <a:pPr lvl="1"/>
            <a:r>
              <a:rPr lang="en-US" altLang="ko-KR" sz="2000">
                <a:latin typeface="Gill Sans MT" panose="020B0502020104020203" pitchFamily="34" charset="0"/>
              </a:rPr>
              <a:t>Submit to a Domjudge server: </a:t>
            </a:r>
            <a:r>
              <a:rPr lang="en-US" altLang="ko-KR" sz="1800">
                <a:latin typeface="Gill Sans MT" panose="020B0502020104020203" pitchFamily="34" charset="0"/>
              </a:rPr>
              <a:t>URL is TBA</a:t>
            </a:r>
          </a:p>
          <a:p>
            <a:pPr lvl="1"/>
            <a:endParaRPr lang="en-US" altLang="ko-KR" sz="1800">
              <a:latin typeface="Gill Sans MT" panose="020B0502020104020203" pitchFamily="34" charset="0"/>
            </a:endParaRPr>
          </a:p>
          <a:p>
            <a:r>
              <a:rPr lang="en-US" altLang="ko-KR" sz="2400">
                <a:latin typeface="Gill Sans MT" panose="020B0502020104020203" pitchFamily="34" charset="0"/>
              </a:rPr>
              <a:t>Report</a:t>
            </a:r>
          </a:p>
          <a:p>
            <a:pPr lvl="1"/>
            <a:r>
              <a:rPr lang="en-US" altLang="ko-KR" sz="2000">
                <a:latin typeface="Gill Sans MT" panose="020B0502020104020203" pitchFamily="34" charset="0"/>
              </a:rPr>
              <a:t>Describe the solution as clear and concise as possible</a:t>
            </a:r>
          </a:p>
          <a:p>
            <a:pPr lvl="1"/>
            <a:r>
              <a:rPr lang="en-US" altLang="ko-KR" sz="2000">
                <a:latin typeface="Gill Sans MT" panose="020B0502020104020203" pitchFamily="34" charset="0"/>
              </a:rPr>
              <a:t>Write on a </a:t>
            </a:r>
            <a:r>
              <a:rPr lang="en-US" altLang="ko-KR" sz="2000">
                <a:solidFill>
                  <a:srgbClr val="0000FF"/>
                </a:solidFill>
                <a:latin typeface="Gill Sans MT" panose="020B0502020104020203" pitchFamily="34" charset="0"/>
              </a:rPr>
              <a:t>Google Slide</a:t>
            </a:r>
            <a:r>
              <a:rPr lang="en-US" altLang="ko-KR" sz="2000">
                <a:latin typeface="Gill Sans MT" panose="020B0502020104020203" pitchFamily="34" charset="0"/>
              </a:rPr>
              <a:t> in a Google Driver folder shared with the instructor</a:t>
            </a:r>
            <a:endParaRPr lang="ko-KR" altLang="en-US" sz="2000">
              <a:latin typeface="Gill Sans MT" panose="020B0502020104020203" pitchFamily="34" charset="0"/>
            </a:endParaRPr>
          </a:p>
          <a:p>
            <a:pPr lvl="1"/>
            <a:r>
              <a:rPr lang="en-US" altLang="ko-KR" sz="2000">
                <a:latin typeface="Gill Sans MT" panose="020B0502020104020203" pitchFamily="34" charset="0"/>
              </a:rPr>
              <a:t>Should be readable and understandable by TA’s. Put references on your report when you consult with a book, paper, … </a:t>
            </a:r>
          </a:p>
          <a:p>
            <a:pPr lvl="1"/>
            <a:r>
              <a:rPr lang="en-US" altLang="ko-KR" sz="2000">
                <a:latin typeface="Gill Sans MT" panose="020B0502020104020203" pitchFamily="34" charset="0"/>
              </a:rPr>
              <a:t>Extra point for suggesting non-trivial applications and great solutions for generalized/restricted problems</a:t>
            </a:r>
          </a:p>
        </p:txBody>
      </p:sp>
    </p:spTree>
    <p:extLst>
      <p:ext uri="{BB962C8B-B14F-4D97-AF65-F5344CB8AC3E}">
        <p14:creationId xmlns:p14="http://schemas.microsoft.com/office/powerpoint/2010/main" val="77924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A7CFA-4329-4C05-BFB4-FF4565C1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/>
          <a:lstStyle/>
          <a:p>
            <a:r>
              <a:rPr lang="en-US" altLang="ko-KR">
                <a:latin typeface="Gill Sans MT" panose="020B0502020104020203" pitchFamily="34" charset="0"/>
              </a:rPr>
              <a:t>Personal &amp; Collaborative Work</a:t>
            </a:r>
            <a:endParaRPr lang="ko-KR" altLang="en-US">
              <a:latin typeface="Gill Sans MT" panose="020B05020201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AF25A-A819-44E4-B9A9-DC08A1062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53955"/>
          </a:xfrm>
        </p:spPr>
        <p:txBody>
          <a:bodyPr>
            <a:normAutofit/>
          </a:bodyPr>
          <a:lstStyle/>
          <a:p>
            <a:r>
              <a:rPr lang="en-US" altLang="ko-KR" sz="2800">
                <a:latin typeface="Gill Sans MT" panose="020B0502020104020203" pitchFamily="34" charset="0"/>
              </a:rPr>
              <a:t>Personal work</a:t>
            </a:r>
          </a:p>
          <a:p>
            <a:pPr lvl="1"/>
            <a:r>
              <a:rPr lang="en-US" altLang="ko-KR" sz="2400">
                <a:latin typeface="Gill Sans MT" panose="020B0502020104020203" pitchFamily="34" charset="0"/>
              </a:rPr>
              <a:t>Deadline is by 4 PM Monday</a:t>
            </a:r>
          </a:p>
          <a:p>
            <a:pPr lvl="1"/>
            <a:r>
              <a:rPr lang="en-US" altLang="ko-KR" sz="2400">
                <a:latin typeface="Gill Sans MT" panose="020B0502020104020203" pitchFamily="34" charset="0"/>
              </a:rPr>
              <a:t>Work independently: you must not discuss with any others </a:t>
            </a:r>
          </a:p>
          <a:p>
            <a:endParaRPr lang="en-US" altLang="ko-KR" sz="2800">
              <a:latin typeface="Gill Sans MT" panose="020B0502020104020203" pitchFamily="34" charset="0"/>
            </a:endParaRPr>
          </a:p>
          <a:p>
            <a:r>
              <a:rPr lang="en-US" altLang="ko-KR" sz="2800">
                <a:latin typeface="Gill Sans MT" panose="020B0502020104020203" pitchFamily="34" charset="0"/>
              </a:rPr>
              <a:t>Collaborative work</a:t>
            </a:r>
          </a:p>
          <a:p>
            <a:pPr lvl="1"/>
            <a:r>
              <a:rPr lang="en-US" altLang="ko-KR" sz="2400">
                <a:latin typeface="Gill Sans MT" panose="020B0502020104020203" pitchFamily="34" charset="0"/>
              </a:rPr>
              <a:t>Deadline is by 9 PM Friday</a:t>
            </a:r>
          </a:p>
          <a:p>
            <a:pPr lvl="1"/>
            <a:r>
              <a:rPr lang="en-US" altLang="ko-KR" sz="2400">
                <a:latin typeface="Gill Sans MT" panose="020B0502020104020203" pitchFamily="34" charset="0"/>
              </a:rPr>
              <a:t>Work together on building an idea and writing a report</a:t>
            </a:r>
          </a:p>
          <a:p>
            <a:pPr lvl="1"/>
            <a:r>
              <a:rPr lang="en-US" altLang="ko-KR" sz="2400">
                <a:latin typeface="Gill Sans MT" panose="020B0502020104020203" pitchFamily="34" charset="0"/>
              </a:rPr>
              <a:t>Write and submit a solution program independently</a:t>
            </a:r>
          </a:p>
        </p:txBody>
      </p:sp>
    </p:spTree>
    <p:extLst>
      <p:ext uri="{BB962C8B-B14F-4D97-AF65-F5344CB8AC3E}">
        <p14:creationId xmlns:p14="http://schemas.microsoft.com/office/powerpoint/2010/main" val="62100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2FAC8-4744-48CB-BCDB-3CD6F333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latin typeface="Gill Sans MT" panose="020B0502020104020203" pitchFamily="34" charset="0"/>
              </a:rPr>
              <a:t>Class Schedule</a:t>
            </a:r>
            <a:endParaRPr lang="ko-KR" altLang="en-US" sz="3600">
              <a:latin typeface="Gill Sans MT" panose="020B0502020104020203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452B9A4-88BE-426C-A6D9-DB7A448B2EF0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1556792"/>
          <a:ext cx="4032448" cy="451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23">
                  <a:extLst>
                    <a:ext uri="{9D8B030D-6E8A-4147-A177-3AD203B41FA5}">
                      <a16:colId xmlns:a16="http://schemas.microsoft.com/office/drawing/2014/main" val="1046357944"/>
                    </a:ext>
                  </a:extLst>
                </a:gridCol>
                <a:gridCol w="1539341">
                  <a:extLst>
                    <a:ext uri="{9D8B030D-6E8A-4147-A177-3AD203B41FA5}">
                      <a16:colId xmlns:a16="http://schemas.microsoft.com/office/drawing/2014/main" val="46423171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854105369"/>
                    </a:ext>
                  </a:extLst>
                </a:gridCol>
              </a:tblGrid>
              <a:tr h="32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Mon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Thur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292462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1st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Introduction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Lecture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605767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2nd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Lecture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Lecture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128490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3rd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P1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P2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309679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4th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P3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P4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478942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5th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P5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Holiday</a:t>
                      </a:r>
                      <a:endParaRPr lang="ko-KR" altLang="en-US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03992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6th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P6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P7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65385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7th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P8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P9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443205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8th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No class</a:t>
                      </a:r>
                      <a:endParaRPr lang="ko-KR" altLang="en-US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No class</a:t>
                      </a:r>
                      <a:endParaRPr lang="ko-KR" altLang="en-US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059496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CE3FC8E7-B0A1-4C0E-A960-1CDC6C800F23}"/>
              </a:ext>
            </a:extLst>
          </p:cNvPr>
          <p:cNvGraphicFramePr>
            <a:graphicFrameLocks noGrp="1"/>
          </p:cNvGraphicFramePr>
          <p:nvPr/>
        </p:nvGraphicFramePr>
        <p:xfrm>
          <a:off x="4870376" y="1556792"/>
          <a:ext cx="3816424" cy="451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744">
                  <a:extLst>
                    <a:ext uri="{9D8B030D-6E8A-4147-A177-3AD203B41FA5}">
                      <a16:colId xmlns:a16="http://schemas.microsoft.com/office/drawing/2014/main" val="1046357944"/>
                    </a:ext>
                  </a:extLst>
                </a:gridCol>
                <a:gridCol w="1522512">
                  <a:extLst>
                    <a:ext uri="{9D8B030D-6E8A-4147-A177-3AD203B41FA5}">
                      <a16:colId xmlns:a16="http://schemas.microsoft.com/office/drawing/2014/main" val="46423171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854105369"/>
                    </a:ext>
                  </a:extLst>
                </a:gridCol>
              </a:tblGrid>
              <a:tr h="32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Mon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Thur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292462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9th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Lecture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Lecture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605767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10th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P10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P11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128490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11th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P12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P13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309679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12th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P14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P15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478942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13th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P16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P17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03992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14th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P18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P19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65385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15th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Discussion: P20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Lecture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443205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16th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No class</a:t>
                      </a:r>
                      <a:endParaRPr lang="ko-KR" altLang="en-US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No class</a:t>
                      </a:r>
                      <a:endParaRPr lang="ko-KR" altLang="en-US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05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08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2FAC8-4744-48CB-BCDB-3CD6F333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latin typeface="Gill Sans MT" panose="020B0502020104020203" pitchFamily="34" charset="0"/>
              </a:rPr>
              <a:t>Homework Schedule</a:t>
            </a:r>
            <a:endParaRPr lang="ko-KR" altLang="en-US" sz="3600">
              <a:latin typeface="Gill Sans MT" panose="020B0502020104020203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452B9A4-88BE-426C-A6D9-DB7A448B2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83736"/>
              </p:ext>
            </p:extLst>
          </p:nvPr>
        </p:nvGraphicFramePr>
        <p:xfrm>
          <a:off x="395536" y="1556792"/>
          <a:ext cx="4032448" cy="451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23">
                  <a:extLst>
                    <a:ext uri="{9D8B030D-6E8A-4147-A177-3AD203B41FA5}">
                      <a16:colId xmlns:a16="http://schemas.microsoft.com/office/drawing/2014/main" val="1046357944"/>
                    </a:ext>
                  </a:extLst>
                </a:gridCol>
                <a:gridCol w="1539341">
                  <a:extLst>
                    <a:ext uri="{9D8B030D-6E8A-4147-A177-3AD203B41FA5}">
                      <a16:colId xmlns:a16="http://schemas.microsoft.com/office/drawing/2014/main" val="46423171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854105369"/>
                    </a:ext>
                  </a:extLst>
                </a:gridCol>
              </a:tblGrid>
              <a:tr h="32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Mon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Friday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292462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1st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  <a:p>
                      <a:pPr algn="l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P1 assigned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605767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2nd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P1 submission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P2, P3 assigned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P2 submission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128490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3rd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P3 submission</a:t>
                      </a:r>
                    </a:p>
                    <a:p>
                      <a:pPr algn="l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P4, P5 assigned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P4 submission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309679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4th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P5 submission</a:t>
                      </a:r>
                    </a:p>
                    <a:p>
                      <a:pPr algn="l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P6, P7 assigned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P6</a:t>
                      </a:r>
                      <a:r>
                        <a:rPr lang="en-US" altLang="ko-KR" sz="1400" baseline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submission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478942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5th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P7 submission</a:t>
                      </a:r>
                    </a:p>
                    <a:p>
                      <a:pPr algn="l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P8 assigned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Holiday</a:t>
                      </a:r>
                      <a:endParaRPr lang="ko-KR" altLang="en-US" sz="160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03992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6th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P8 submission</a:t>
                      </a:r>
                    </a:p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P9, P10 assigned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P9 submission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65385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7th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P11 assigned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P10, P11 submission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443205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8th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FF"/>
                          </a:solidFill>
                          <a:latin typeface="Gill Sans MT" panose="020B0502020104020203" pitchFamily="34" charset="0"/>
                        </a:rPr>
                        <a:t>Retry season: P1</a:t>
                      </a:r>
                      <a:r>
                        <a:rPr lang="en-US" altLang="ko-KR" sz="1400" baseline="0">
                          <a:solidFill>
                            <a:srgbClr val="0000FF"/>
                          </a:solidFill>
                          <a:latin typeface="Gill Sans MT" panose="020B0502020104020203" pitchFamily="34" charset="0"/>
                        </a:rPr>
                        <a:t> to P9</a:t>
                      </a:r>
                      <a:endParaRPr lang="ko-KR" altLang="en-US" sz="1400">
                        <a:solidFill>
                          <a:srgbClr val="0000FF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rgbClr val="0000FF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059496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CE3FC8E7-B0A1-4C0E-A960-1CDC6C800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540695"/>
              </p:ext>
            </p:extLst>
          </p:nvPr>
        </p:nvGraphicFramePr>
        <p:xfrm>
          <a:off x="4870376" y="1556792"/>
          <a:ext cx="3816424" cy="451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744">
                  <a:extLst>
                    <a:ext uri="{9D8B030D-6E8A-4147-A177-3AD203B41FA5}">
                      <a16:colId xmlns:a16="http://schemas.microsoft.com/office/drawing/2014/main" val="1046357944"/>
                    </a:ext>
                  </a:extLst>
                </a:gridCol>
                <a:gridCol w="1522512">
                  <a:extLst>
                    <a:ext uri="{9D8B030D-6E8A-4147-A177-3AD203B41FA5}">
                      <a16:colId xmlns:a16="http://schemas.microsoft.com/office/drawing/2014/main" val="46423171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854105369"/>
                    </a:ext>
                  </a:extLst>
                </a:gridCol>
              </a:tblGrid>
              <a:tr h="32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Mon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Friday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292462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9th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P12, P13 assigned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P12 submission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605767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10th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P13 submission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P14, P15 assigned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P14 submission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128490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11th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P15 submission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P16, P17 assigned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P16 submission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309679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12th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P17 submission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P18, P19 assigned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P18 submission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478942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13th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P19 submission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P20 assigned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P20 submission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03992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14th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--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--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65385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15th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FF"/>
                          </a:solidFill>
                          <a:latin typeface="Gill Sans MT" panose="020B0502020104020203" pitchFamily="34" charset="0"/>
                        </a:rPr>
                        <a:t>Retry season: P10 to P20</a:t>
                      </a:r>
                      <a:endParaRPr lang="ko-KR" altLang="en-US" sz="1400">
                        <a:solidFill>
                          <a:srgbClr val="0000FF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rgbClr val="0000FF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443205"/>
                  </a:ext>
                </a:extLst>
              </a:tr>
              <a:tr h="52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16th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No class</a:t>
                      </a:r>
                      <a:endParaRPr lang="ko-KR" altLang="en-US" sz="160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No class</a:t>
                      </a:r>
                      <a:endParaRPr lang="ko-KR" altLang="en-US" sz="160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05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91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8445</TotalTime>
  <Words>946</Words>
  <Application>Microsoft Office PowerPoint</Application>
  <PresentationFormat>화면 슬라이드 쇼(4:3)</PresentationFormat>
  <Paragraphs>255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Gill Sans MT</vt:lpstr>
      <vt:lpstr>Office 테마</vt:lpstr>
      <vt:lpstr>Fall 2020 ECE30017   Problem Solving through Computational Thinking</vt:lpstr>
      <vt:lpstr>Classes and Homework</vt:lpstr>
      <vt:lpstr>Enrollment</vt:lpstr>
      <vt:lpstr>Teaching Assistants</vt:lpstr>
      <vt:lpstr>Activities</vt:lpstr>
      <vt:lpstr>Problem Solving Problem</vt:lpstr>
      <vt:lpstr>Personal &amp; Collaborative Work</vt:lpstr>
      <vt:lpstr>Class Schedule</vt:lpstr>
      <vt:lpstr>Homework Schedule</vt:lpstr>
      <vt:lpstr>Class Presentation and Discussion</vt:lpstr>
      <vt:lpstr>Grading Policy</vt:lpstr>
      <vt:lpstr>Notes</vt:lpstr>
      <vt:lpstr>Programming Environment</vt:lpstr>
      <vt:lpstr>Note for Programming Assignment</vt:lpstr>
      <vt:lpstr>Re-try Chances</vt:lpstr>
      <vt:lpstr>ACM-ICPC participation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Josh</dc:creator>
  <cp:lastModifiedBy>CheungWon Sik</cp:lastModifiedBy>
  <cp:revision>697</cp:revision>
  <dcterms:created xsi:type="dcterms:W3CDTF">2009-01-29T07:17:01Z</dcterms:created>
  <dcterms:modified xsi:type="dcterms:W3CDTF">2020-08-31T09:08:24Z</dcterms:modified>
</cp:coreProperties>
</file>