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2"/>
  </p:notesMasterIdLst>
  <p:sldIdLst>
    <p:sldId id="256" r:id="rId2"/>
    <p:sldId id="257" r:id="rId3"/>
    <p:sldId id="272" r:id="rId4"/>
    <p:sldId id="277" r:id="rId5"/>
    <p:sldId id="258" r:id="rId6"/>
    <p:sldId id="273" r:id="rId7"/>
    <p:sldId id="259" r:id="rId8"/>
    <p:sldId id="265" r:id="rId9"/>
    <p:sldId id="263" r:id="rId10"/>
    <p:sldId id="264" r:id="rId11"/>
    <p:sldId id="267" r:id="rId12"/>
    <p:sldId id="268" r:id="rId13"/>
    <p:sldId id="269" r:id="rId14"/>
    <p:sldId id="274" r:id="rId15"/>
    <p:sldId id="260" r:id="rId16"/>
    <p:sldId id="275" r:id="rId17"/>
    <p:sldId id="261" r:id="rId18"/>
    <p:sldId id="270" r:id="rId19"/>
    <p:sldId id="276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FFB"/>
    <a:srgbClr val="1E1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60474" autoAdjust="0"/>
  </p:normalViewPr>
  <p:slideViewPr>
    <p:cSldViewPr snapToGrid="0">
      <p:cViewPr varScale="1">
        <p:scale>
          <a:sx n="49" d="100"/>
          <a:sy n="49" d="100"/>
        </p:scale>
        <p:origin x="194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E6D4B-FE6F-4014-A50E-17B1EC72BD5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EDF02-1A0A-4A64-9B20-D0353BBF7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098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Oriental Medical Expert System 4</a:t>
            </a:r>
            <a:r>
              <a:rPr lang="ko-KR" altLang="en-US" dirty="0"/>
              <a:t>조 발표를 진행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217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데이터베이스를 구축하기 위해서 먼저 필요한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들과 각각의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 그리고 이를 연결하기 위한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(relation)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들을 구성하였다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그러면서 각각의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 사이의 관계를 보고 데이터베이스 작성에서 필요한 테이블을 정리하였고 그 결과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테이블로 구성하였고 계속해서 업데이트 중입니다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6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다음으로는 수정사항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말씀드리겠습니다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 계획서에는 제안된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로드밸런싱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서버를 구성하기 위하여 아파치 서버를 제안했지만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비교했을 때 동시접속자 수가 많을수록 두 서버의 성능 차이가 날 수 있다는 논문과 글을 접했습니다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서버의 차이를 비교해 보면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새로운 요청에 대해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Event-Driven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방식으로 구성되어 가볍고 빠릅니다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요청이 증가 할수록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메모리 사용량은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비레하여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메모리에 과부하를 주지만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낮은 수준의 메모리 사용량을 보이는데 이는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쓰레드간에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 switch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Overhead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없기 때문에 좀더 좋은 성능을 낼 수 있는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로드밸런서로써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선택했습니다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721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향후 추진계획에 대해 말씀드리겠습니다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첫번째로는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 data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축적 및 정확성 검증 부분에 있어서는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전문가의 자문과 자료들을 통해 만들었고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더욱 축적할 예정이며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샘플링 된 데이터를 통해서 정확성을 측정할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두번째로는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기능별 사용성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확장부분이며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현재까지 핵심 기능인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Drools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연동과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Drools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엔진을 이용한 진단을 구현 하기 위한 작업을 진행하였으며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이후는 그 외에 신체 부위별 증상들을 분류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해놓은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카테고리를 구현할 예정이며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 별 기능과 예외처리를 하여 완성도 높은 시스템을 구현 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세번째는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현재 데이터베이스 테이블 구성은 기능을 구현하기 위한 테이블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구성이였다면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중간발표 이후는 보다 더 효율적인 테이블 관리를 위해 관련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 간의 관계를 더 세밀하게 정하여 더 완성도 높은 구성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구현할 예정이다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45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 번째로는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전문가의 자문을 통해 만들어졌지만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체질에따라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적용하였어도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결과가 나올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의사가 직접 룰을 평가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기능을 추가 할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지속적인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평가가 필요하며 높은 점수를 지속적으로 받은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완성도 높은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평가하며 그렇지 않은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수정이 필요한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 판단합니다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다섯 번째로는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ab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사용한 서버 벤치마킹 툴을 이용하여 분산된 서버의 성능을 점검할 예정이며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 요청 이 많아 짐에 따라 서버 한 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일때와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비교할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사용자가 이해하기 쉬운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보여주는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시스템에서 도출되는 결과값은 한의학 분야와 </a:t>
            </a:r>
          </a:p>
          <a:p>
            <a:pPr fontAlgn="base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관련있는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용어 이기 때문에 사용자가 이해하기 어려운 부분이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 사용자도 진단과 처방을 이해하기 쉽도록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사람들에게 익숙한 사상체질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수지침 등으로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맵핑시켜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결과를 보여줄 예정이며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통계자료 등을 이용한 시각화를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통하여 결과를 보여줄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463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발표 순서에 대해서 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세부목표로써는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경험이 부족한 의사에게는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Oriental medical Expert System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이용하여 환자를 진단하는 시간을 단축시키고 일반 사람들에게는 웹에 접속하여 설문을 통해 전문가 없이 기본적인 진단을 받을 수 있는 서비스를 제공하는 것을 목표로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진단에 대한 처방을 사용자에게 확인시켜 주는 부분은 전문가에게 자문을 구하고 자료들을 바탕으로 만들어진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처방약과 함께 사상체질과 수지침으로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맵핑시켜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보여줌으로써 사용자의 편의를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돕습니다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웹의 장점을 이용하여 유저를 의사로 한정 짓지 않고 일반사람들까지 확장 시켜 진단받을 수 있도록 하여 기존 시스템과의 차별화를 두었습니다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9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진행상황 및 수행 내용에 대해서 말씀 드리겠습니다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처음으로는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Drools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시스템에 연동시켰는데 먼저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Drools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 오픈소스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엔진중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하나이며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 라이브러리입니다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룰 엔진의 핵심인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inference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엔진은 한의학 전문지식이 축적되어 있는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knowdge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검사하여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입력값과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패턴매칭해서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분석한뒤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조건에 가장 적합한 결과를 도출합니다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Drools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사용이유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한의학 전문지식의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내용이 많으므로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소스코드 내에서 같이 관리하는 것은 너무 비효율적입니다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Drools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별도 파일로 관리를 가능하게 해주기 때문에 소스코드 유지가 간결하고 또한 가장 큰 특징은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 간 우선순위를 정할 수 있다는 점입니다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검사 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나중에 검사 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keyword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 만으로 관리가 가능하기 때문 훨씬 소스코드가 간결해 집니다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88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시스템의 설문지에 따른 진단 프로세스에 대해 설명 드리겠습니다</a:t>
            </a:r>
            <a:r>
              <a:rPr lang="en-US" altLang="ko-KR" dirty="0"/>
              <a:t>. </a:t>
            </a:r>
            <a:r>
              <a:rPr lang="ko-KR" altLang="en-US" dirty="0"/>
              <a:t>저희는 </a:t>
            </a:r>
            <a:r>
              <a:rPr lang="en-US" altLang="ko-KR" dirty="0"/>
              <a:t>Drools </a:t>
            </a:r>
            <a:r>
              <a:rPr lang="ko-KR" altLang="en-US" dirty="0"/>
              <a:t>엔진을 통한 진단을 하기위해 증상 데이터는 설문지를 통해서 얻어집니다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설문지에서 얻어진 증상 데이터를 가지고 의사는 환자의 체형이나 상태에 따라 증상을 수정할 수 있으며 데이터 입력이 완료 되면 </a:t>
            </a:r>
            <a:r>
              <a:rPr lang="en-US" altLang="ko-KR" dirty="0"/>
              <a:t>Drools </a:t>
            </a:r>
            <a:r>
              <a:rPr lang="ko-KR" altLang="en-US" dirty="0"/>
              <a:t>엔진에 의해 검사를 진행하게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검사가 완료되면 의사가 마지막으로 확인하는 작업을 하며 처방의 가중도를 조절 해서 최종 진단이 내려집니다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04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사진을 보시게 되면 현재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구현되어있는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진단화면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환자가 설문을 작성을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하고나면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 데이터가 대기자 명단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테이블로 들어가게 되고 현재 페이지에서는 자동완성 기능을 통해서 환자이름을 입력하여 세부사항과 증상데이터를 불러오게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이용한 비동기적 통신을 이용해 요청페이지에 결과화면을 동적으로 보여주어 서버부담을 줄이고 유저의 편의성을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높혔습니다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054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저희는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접근을 위해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Mybatis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프레임워크를 사용하였습니다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객체지향 어플리케이션에서 관계형 데이터베이스를 쉽게 사용 할 수 있도록 도와주는 데이터 맵핑 프레임워크이다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기존의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복잡한 소스를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줄일수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문서로 맵핑을 이용하여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명령어와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분리시킴으로써 소스코드의 유지보수를 용이하게 도와줍니다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187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시스템은 웹기반으로 일반 사용자들에게 설문을 통한 간단한 진료를 원활하게 서비스 해주기 위해서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로드밸런싱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구조를 구축할 예정이며 현재는 로컬에서 테스트를 진행하였고 중간발표 이후 서버를 분산하여 구축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 upstream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지시자를 설정한 그림을 보시면 현재는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least_connection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설정을 주었습니다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기본값은 라운드 로빈 방식이며 라운드로빈 방식은 일정한 시간을 쪼개서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요청에 할당해주는데 작업시간이 오래 걸리는 프로세스가 있다면 매우 비효율적입니다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그에 반면에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least_connection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두서버의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요청을 비교하며 적은 수의 요청이 있는 서버로 분산 가능하기 때문에 더 좋은 성능을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낼수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755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2개로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분산하면서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 운용하려면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두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유지하여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관리가 필요하기 때문에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클러스터링을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해주었다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저장하기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위해서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attribute들은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Serializable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이용하여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직렬화를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해주었습니다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이부분의 세션을 이용한 로그인 관리에 대해서는 시연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자세하게 보여드리겠습니다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39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6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04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213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0066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82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45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688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864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4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30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4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04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5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4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59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9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448DA4F-C035-448D-951A-F8B59BC49596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415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8D2BE-072E-4900-B4D1-03168131A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979" y="1485334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altLang="ko-KR" sz="6000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Oriental Medical </a:t>
            </a:r>
            <a:br>
              <a:rPr lang="en-US" altLang="ko-KR" sz="6000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en-US" altLang="ko-KR" sz="6000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Expert System</a:t>
            </a:r>
            <a:endParaRPr lang="ko-KR" altLang="en-US" sz="6000" dirty="0">
              <a:solidFill>
                <a:schemeClr val="tx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26C5DB-E2F6-47A7-9457-6513A1BA6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8772" y="5405422"/>
            <a:ext cx="5101906" cy="1049867"/>
          </a:xfrm>
        </p:spPr>
        <p:txBody>
          <a:bodyPr>
            <a:normAutofit/>
          </a:bodyPr>
          <a:lstStyle/>
          <a:p>
            <a:pPr algn="r"/>
            <a:r>
              <a:rPr lang="ko-KR" altLang="en-US" sz="2400" dirty="0" err="1">
                <a:latin typeface="+mn-ea"/>
              </a:rPr>
              <a:t>캡스톤디자인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4</a:t>
            </a:r>
            <a:r>
              <a:rPr lang="ko-KR" altLang="en-US" sz="2400" dirty="0">
                <a:latin typeface="+mn-ea"/>
              </a:rPr>
              <a:t>조 팀 </a:t>
            </a:r>
            <a:r>
              <a:rPr lang="ko-KR" altLang="en-US" sz="2400" b="1" dirty="0">
                <a:latin typeface="+mn-ea"/>
              </a:rPr>
              <a:t>오장육부</a:t>
            </a:r>
            <a:endParaRPr lang="en-US" altLang="ko-KR" b="1" dirty="0">
              <a:latin typeface="+mn-ea"/>
            </a:endParaRPr>
          </a:p>
          <a:p>
            <a:pPr algn="r"/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장원용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류준영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김태우 차은채</a:t>
            </a:r>
          </a:p>
        </p:txBody>
      </p:sp>
    </p:spTree>
    <p:extLst>
      <p:ext uri="{BB962C8B-B14F-4D97-AF65-F5344CB8AC3E}">
        <p14:creationId xmlns:p14="http://schemas.microsoft.com/office/powerpoint/2010/main" val="66234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_x246271760" descr="EMB0000357c5583">
            <a:extLst>
              <a:ext uri="{FF2B5EF4-FFF2-40B4-BE49-F238E27FC236}">
                <a16:creationId xmlns:a16="http://schemas.microsoft.com/office/drawing/2014/main" id="{209C7653-3B85-4514-AE13-72F00CB5E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189" y="1645920"/>
            <a:ext cx="3687983" cy="228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_x246273280" descr="EMB0000357c5586">
            <a:extLst>
              <a:ext uri="{FF2B5EF4-FFF2-40B4-BE49-F238E27FC236}">
                <a16:creationId xmlns:a16="http://schemas.microsoft.com/office/drawing/2014/main" id="{479890E6-7A79-4493-BBB6-4F207039B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350" y="4206240"/>
            <a:ext cx="3674822" cy="221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6D98305A-F1EE-41DA-BB5D-2B5E3DE6CDBC}"/>
              </a:ext>
            </a:extLst>
          </p:cNvPr>
          <p:cNvSpPr txBox="1">
            <a:spLocks/>
          </p:cNvSpPr>
          <p:nvPr/>
        </p:nvSpPr>
        <p:spPr>
          <a:xfrm>
            <a:off x="396200" y="354341"/>
            <a:ext cx="11392929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3. </a:t>
            </a:r>
            <a:r>
              <a:rPr lang="en-US" altLang="ko-KR" sz="3600" dirty="0"/>
              <a:t>Oriental Medical Expert System</a:t>
            </a:r>
            <a:r>
              <a:rPr lang="ko-KR" altLang="en-US" sz="3600" dirty="0"/>
              <a:t>의</a:t>
            </a:r>
            <a:r>
              <a:rPr lang="en-US" altLang="ko-KR" sz="3600" dirty="0"/>
              <a:t> </a:t>
            </a:r>
            <a:r>
              <a:rPr lang="ko-KR" altLang="en-US" dirty="0"/>
              <a:t>프레임 워크 적용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7106E8-6E6D-4984-BF94-8ADDDFED1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828" y="1645919"/>
            <a:ext cx="7005307" cy="47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1696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D90E1A4-0DB1-4207-8093-98F642C55CA0}"/>
              </a:ext>
            </a:extLst>
          </p:cNvPr>
          <p:cNvSpPr/>
          <p:nvPr/>
        </p:nvSpPr>
        <p:spPr>
          <a:xfrm>
            <a:off x="8146472" y="1501739"/>
            <a:ext cx="858983" cy="41610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B1BB88-B471-4573-B7B7-B70F6817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392566"/>
            <a:ext cx="11631167" cy="970450"/>
          </a:xfrm>
        </p:spPr>
        <p:txBody>
          <a:bodyPr>
            <a:norm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 서버 트래픽 문제 해결을 위한 </a:t>
            </a:r>
            <a:r>
              <a:rPr lang="ko-KR" altLang="en-US" dirty="0" err="1"/>
              <a:t>로드밸런싱</a:t>
            </a:r>
            <a:r>
              <a:rPr lang="ko-KR" altLang="en-US" dirty="0"/>
              <a:t> 구조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ABFBD38-3F4C-4682-8706-6FA26F7A9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102E10-4E7A-4EC9-B3CF-61F12E84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040" y="10343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91803B-5EDE-4A34-913E-11E0B6DFE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48" y="1491579"/>
            <a:ext cx="7664161" cy="4973855"/>
          </a:xfrm>
          <a:prstGeom prst="rect">
            <a:avLst/>
          </a:prstGeom>
        </p:spPr>
      </p:pic>
      <p:pic>
        <p:nvPicPr>
          <p:cNvPr id="4099" name="_x76591960" descr="EMB0000357c558f">
            <a:extLst>
              <a:ext uri="{FF2B5EF4-FFF2-40B4-BE49-F238E27FC236}">
                <a16:creationId xmlns:a16="http://schemas.microsoft.com/office/drawing/2014/main" id="{6BB4F671-778D-4E28-BE8F-28BB521DC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385" y="5362043"/>
            <a:ext cx="4787329" cy="129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CDCADE6-616B-438F-ADF3-AA876AE66224}"/>
              </a:ext>
            </a:extLst>
          </p:cNvPr>
          <p:cNvSpPr/>
          <p:nvPr/>
        </p:nvSpPr>
        <p:spPr>
          <a:xfrm>
            <a:off x="7223384" y="5362044"/>
            <a:ext cx="4787329" cy="1291438"/>
          </a:xfrm>
          <a:prstGeom prst="rect">
            <a:avLst/>
          </a:prstGeom>
          <a:noFill/>
          <a:ln w="57150">
            <a:solidFill>
              <a:srgbClr val="1E1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609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B2572-43D4-4A96-93F3-A16F82F6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49" y="486335"/>
            <a:ext cx="11121686" cy="970450"/>
          </a:xfrm>
        </p:spPr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두개로 분산된 </a:t>
            </a:r>
            <a:r>
              <a:rPr lang="en-US" altLang="ko-KR" dirty="0"/>
              <a:t>WAS</a:t>
            </a:r>
            <a:r>
              <a:rPr lang="ko-KR" altLang="en-US" dirty="0"/>
              <a:t>에 따른 세션 클러스터링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A225CB-E4A3-4C82-B8E3-726A4AC95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47" y="1731819"/>
            <a:ext cx="5465232" cy="3979883"/>
          </a:xfrm>
          <a:prstGeom prst="rect">
            <a:avLst/>
          </a:prstGeom>
        </p:spPr>
      </p:pic>
      <p:pic>
        <p:nvPicPr>
          <p:cNvPr id="5121" name="_x270818040" descr="EMB0000357c5592">
            <a:extLst>
              <a:ext uri="{FF2B5EF4-FFF2-40B4-BE49-F238E27FC236}">
                <a16:creationId xmlns:a16="http://schemas.microsoft.com/office/drawing/2014/main" id="{7C5E8C7D-6295-468E-8B36-7DE1531D7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180" y="4741883"/>
            <a:ext cx="5969955" cy="173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1C317E-63C2-4EEE-8393-CC81BBF0A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555" y="2740983"/>
            <a:ext cx="11821217" cy="460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53491096" descr="EMB00000ae83099">
            <a:extLst>
              <a:ext uri="{FF2B5EF4-FFF2-40B4-BE49-F238E27FC236}">
                <a16:creationId xmlns:a16="http://schemas.microsoft.com/office/drawing/2014/main" id="{37A4FF27-68C6-434B-98D0-B7422ECCE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180" y="3230881"/>
            <a:ext cx="5969955" cy="107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FF08A4-4AB1-48F9-B43E-F7A24BA4A09E}"/>
              </a:ext>
            </a:extLst>
          </p:cNvPr>
          <p:cNvSpPr txBox="1"/>
          <p:nvPr/>
        </p:nvSpPr>
        <p:spPr>
          <a:xfrm>
            <a:off x="7115645" y="2188314"/>
            <a:ext cx="4561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rPr>
              <a:t>두 서버의 세션 유지관리</a:t>
            </a:r>
          </a:p>
        </p:txBody>
      </p:sp>
    </p:spTree>
    <p:extLst>
      <p:ext uri="{BB962C8B-B14F-4D97-AF65-F5344CB8AC3E}">
        <p14:creationId xmlns:p14="http://schemas.microsoft.com/office/powerpoint/2010/main" val="307584367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F99D9-FF29-4583-AE09-956BF815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2465"/>
            <a:ext cx="10353762" cy="970450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관계형 데이터베이스 모델</a:t>
            </a:r>
          </a:p>
        </p:txBody>
      </p:sp>
      <p:pic>
        <p:nvPicPr>
          <p:cNvPr id="6145" name="_x271042136" descr="EMB0000357c5595">
            <a:extLst>
              <a:ext uri="{FF2B5EF4-FFF2-40B4-BE49-F238E27FC236}">
                <a16:creationId xmlns:a16="http://schemas.microsoft.com/office/drawing/2014/main" id="{CC4006BC-641B-48EC-B88D-DAE5359CB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84" y="1580050"/>
            <a:ext cx="8541184" cy="472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3033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DC8776-C103-4F54-889D-CE85695687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20DCB0-CC2A-4407-A324-F25BEF37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08" y="2907957"/>
            <a:ext cx="10353762" cy="970450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수정된 연구내용 및 추진방향 </a:t>
            </a:r>
          </a:p>
        </p:txBody>
      </p:sp>
    </p:spTree>
    <p:extLst>
      <p:ext uri="{BB962C8B-B14F-4D97-AF65-F5344CB8AC3E}">
        <p14:creationId xmlns:p14="http://schemas.microsoft.com/office/powerpoint/2010/main" val="54279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D2CD4467-0DAB-4E70-B435-10F696BD4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604829"/>
              </p:ext>
            </p:extLst>
          </p:nvPr>
        </p:nvGraphicFramePr>
        <p:xfrm>
          <a:off x="581286" y="547678"/>
          <a:ext cx="4946677" cy="27456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46677">
                  <a:extLst>
                    <a:ext uri="{9D8B030D-6E8A-4147-A177-3AD203B41FA5}">
                      <a16:colId xmlns:a16="http://schemas.microsoft.com/office/drawing/2014/main" val="2296350843"/>
                    </a:ext>
                  </a:extLst>
                </a:gridCol>
              </a:tblGrid>
              <a:tr h="549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Apache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340719"/>
                  </a:ext>
                </a:extLst>
              </a:tr>
              <a:tr h="549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쓰레드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프로세스 기반 구조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166847"/>
                  </a:ext>
                </a:extLst>
              </a:tr>
              <a:tr h="549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요청 하나당 쓰레드 하나가 처리하는 구조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301552"/>
                  </a:ext>
                </a:extLst>
              </a:tr>
              <a:tr h="549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사용자가 많으면 많은 쓰레드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38055"/>
                  </a:ext>
                </a:extLst>
              </a:tr>
              <a:tr h="549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메모리 및 </a:t>
                      </a:r>
                      <a:r>
                        <a:rPr lang="en-US" altLang="ko-KR" dirty="0"/>
                        <a:t>CPU </a:t>
                      </a:r>
                      <a:r>
                        <a:rPr lang="ko-KR" altLang="en-US" dirty="0"/>
                        <a:t>낭비 심함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6291"/>
                  </a:ext>
                </a:extLst>
              </a:tr>
            </a:tbl>
          </a:graphicData>
        </a:graphic>
      </p:graphicFrame>
      <p:graphicFrame>
        <p:nvGraphicFramePr>
          <p:cNvPr id="13" name="내용 개체 틀 7">
            <a:extLst>
              <a:ext uri="{FF2B5EF4-FFF2-40B4-BE49-F238E27FC236}">
                <a16:creationId xmlns:a16="http://schemas.microsoft.com/office/drawing/2014/main" id="{F6351060-7887-4AE3-9C3B-7AEF64A86F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3223446"/>
              </p:ext>
            </p:extLst>
          </p:nvPr>
        </p:nvGraphicFramePr>
        <p:xfrm>
          <a:off x="6567055" y="547678"/>
          <a:ext cx="4946677" cy="283663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46677">
                  <a:extLst>
                    <a:ext uri="{9D8B030D-6E8A-4147-A177-3AD203B41FA5}">
                      <a16:colId xmlns:a16="http://schemas.microsoft.com/office/drawing/2014/main" val="2296350843"/>
                    </a:ext>
                  </a:extLst>
                </a:gridCol>
              </a:tblGrid>
              <a:tr h="549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Nginx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340719"/>
                  </a:ext>
                </a:extLst>
              </a:tr>
              <a:tr h="54913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비동기 </a:t>
                      </a:r>
                      <a:r>
                        <a:rPr lang="en-US" altLang="ko-KR" dirty="0"/>
                        <a:t>Event-driven </a:t>
                      </a:r>
                      <a:r>
                        <a:rPr lang="ko-KR" altLang="en-US" dirty="0"/>
                        <a:t>기반 구조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166847"/>
                  </a:ext>
                </a:extLst>
              </a:tr>
              <a:tr h="549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다수의 연결을 효과적으로 처리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301552"/>
                  </a:ext>
                </a:extLst>
              </a:tr>
              <a:tr h="549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더 적은 쓰레드로 </a:t>
                      </a:r>
                      <a:r>
                        <a:rPr lang="en-US" altLang="ko-KR" dirty="0"/>
                        <a:t>Client </a:t>
                      </a:r>
                      <a:r>
                        <a:rPr lang="ko-KR" altLang="en-US" dirty="0"/>
                        <a:t>요청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517961"/>
                  </a:ext>
                </a:extLst>
              </a:tr>
              <a:tr h="549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대부분 코어 모듈이 </a:t>
                      </a:r>
                      <a:r>
                        <a:rPr lang="en-US" altLang="ko-KR" dirty="0"/>
                        <a:t>Apache </a:t>
                      </a:r>
                      <a:r>
                        <a:rPr lang="ko-KR" altLang="en-US" dirty="0"/>
                        <a:t>보다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적은 리소스로 더 빠르게 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2993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D8D3E09-2CCB-4B05-97E1-18F17DB588A7}"/>
              </a:ext>
            </a:extLst>
          </p:cNvPr>
          <p:cNvSpPr txBox="1"/>
          <p:nvPr/>
        </p:nvSpPr>
        <p:spPr>
          <a:xfrm>
            <a:off x="5742708" y="3099092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vs</a:t>
            </a:r>
            <a:endParaRPr lang="ko-KR" altLang="en-US" sz="3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01AA47-A9C9-47C2-904F-108269368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86" y="3680159"/>
            <a:ext cx="4946677" cy="27456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5DBA6F6-7A8A-4F14-82E1-FED13FFB7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054" y="3680159"/>
            <a:ext cx="4946677" cy="27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3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DC8776-C103-4F54-889D-CE85695687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20DCB0-CC2A-4407-A324-F25BEF37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08" y="2907957"/>
            <a:ext cx="10353762" cy="970450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향후 추진 계획</a:t>
            </a:r>
          </a:p>
        </p:txBody>
      </p:sp>
    </p:spTree>
    <p:extLst>
      <p:ext uri="{BB962C8B-B14F-4D97-AF65-F5344CB8AC3E}">
        <p14:creationId xmlns:p14="http://schemas.microsoft.com/office/powerpoint/2010/main" val="310176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23DCC-BFDD-4417-B524-22E0E05AA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12" y="1593273"/>
            <a:ext cx="11292059" cy="382385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ko-KR" sz="3600" dirty="0"/>
              <a:t>1. Rule data </a:t>
            </a:r>
            <a:r>
              <a:rPr lang="ko-KR" altLang="en-US" sz="3600" dirty="0"/>
              <a:t>축적 및 정확성 검증</a:t>
            </a:r>
            <a:endParaRPr lang="en-US" altLang="ko-KR" sz="3600" dirty="0"/>
          </a:p>
          <a:p>
            <a:pPr marL="779850" indent="-742950">
              <a:buAutoNum type="arabicPeriod"/>
            </a:pPr>
            <a:endParaRPr lang="en-US" altLang="ko-KR" sz="3600" dirty="0"/>
          </a:p>
          <a:p>
            <a:pPr marL="36900" indent="0">
              <a:buNone/>
            </a:pPr>
            <a:r>
              <a:rPr lang="en-US" altLang="ko-KR" sz="3600" dirty="0"/>
              <a:t>2. </a:t>
            </a:r>
            <a:r>
              <a:rPr lang="ko-KR" altLang="en-US" sz="3600" dirty="0"/>
              <a:t>각 기능들의 사용성 확장</a:t>
            </a:r>
            <a:endParaRPr lang="en-US" altLang="ko-KR" sz="3600" dirty="0"/>
          </a:p>
          <a:p>
            <a:pPr marL="36900" indent="0">
              <a:buNone/>
            </a:pPr>
            <a:endParaRPr lang="en-US" altLang="ko-KR" sz="3600" dirty="0"/>
          </a:p>
          <a:p>
            <a:pPr marL="36900" indent="0">
              <a:buNone/>
            </a:pPr>
            <a:r>
              <a:rPr lang="en-US" altLang="ko-KR" sz="3600" dirty="0"/>
              <a:t>3. </a:t>
            </a:r>
            <a:r>
              <a:rPr lang="ko-KR" altLang="en-US" sz="3600" dirty="0"/>
              <a:t>완성도 높은 데이터베이스 모델</a:t>
            </a:r>
          </a:p>
        </p:txBody>
      </p:sp>
    </p:spTree>
    <p:extLst>
      <p:ext uri="{BB962C8B-B14F-4D97-AF65-F5344CB8AC3E}">
        <p14:creationId xmlns:p14="http://schemas.microsoft.com/office/powerpoint/2010/main" val="415902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F8A799-0A45-4DF3-982F-4DC8D8458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34" y="1116676"/>
            <a:ext cx="11361332" cy="522316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ko-KR" sz="3600" dirty="0"/>
              <a:t>4. Rule </a:t>
            </a:r>
            <a:r>
              <a:rPr lang="ko-KR" altLang="en-US" sz="3600" dirty="0"/>
              <a:t>적합성 판단 기능</a:t>
            </a:r>
            <a:r>
              <a:rPr lang="en-US" altLang="ko-KR" sz="3600" dirty="0"/>
              <a:t>(</a:t>
            </a:r>
            <a:r>
              <a:rPr lang="ko-KR" altLang="en-US" sz="3600" dirty="0"/>
              <a:t>의사가 직접 룰 평가</a:t>
            </a:r>
            <a:r>
              <a:rPr lang="en-US" altLang="ko-KR" sz="3600" dirty="0"/>
              <a:t>)</a:t>
            </a:r>
          </a:p>
          <a:p>
            <a:pPr marL="36900" indent="0">
              <a:buNone/>
            </a:pPr>
            <a:endParaRPr lang="en-US" altLang="ko-KR" sz="3600" dirty="0"/>
          </a:p>
          <a:p>
            <a:pPr marL="36900" indent="0">
              <a:buNone/>
            </a:pPr>
            <a:r>
              <a:rPr lang="en-US" altLang="ko-KR" sz="3600" dirty="0"/>
              <a:t>5. Apache ab</a:t>
            </a:r>
            <a:r>
              <a:rPr lang="ko-KR" altLang="en-US" sz="3600" dirty="0"/>
              <a:t>를 사용한 서버 벤치마킹</a:t>
            </a:r>
            <a:endParaRPr lang="en-US" altLang="ko-KR" sz="3600" dirty="0"/>
          </a:p>
          <a:p>
            <a:pPr marL="36900" indent="0">
              <a:buNone/>
            </a:pPr>
            <a:endParaRPr lang="en-US" altLang="ko-KR" sz="3600" dirty="0"/>
          </a:p>
          <a:p>
            <a:pPr marL="36900" indent="0">
              <a:buNone/>
            </a:pPr>
            <a:r>
              <a:rPr lang="en-US" altLang="ko-KR" sz="3600" dirty="0"/>
              <a:t>6. </a:t>
            </a:r>
            <a:r>
              <a:rPr lang="ko-KR" altLang="en-US" sz="3600" dirty="0"/>
              <a:t>사용자가 이해하기 쉬운 </a:t>
            </a:r>
            <a:r>
              <a:rPr lang="en-US" altLang="ko-KR" sz="3600" dirty="0"/>
              <a:t>UI </a:t>
            </a:r>
            <a:r>
              <a:rPr lang="ko-KR" altLang="en-US" sz="3600" dirty="0"/>
              <a:t>제공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95711036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DC8776-C103-4F54-889D-CE85695687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20DCB0-CC2A-4407-A324-F25BEF37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08" y="2907957"/>
            <a:ext cx="10353762" cy="970450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시연영상</a:t>
            </a:r>
          </a:p>
        </p:txBody>
      </p:sp>
    </p:spTree>
    <p:extLst>
      <p:ext uri="{BB962C8B-B14F-4D97-AF65-F5344CB8AC3E}">
        <p14:creationId xmlns:p14="http://schemas.microsoft.com/office/powerpoint/2010/main" val="290064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2EB70-C18F-417B-91A8-466B42BA8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53D66-CC67-4FB1-AF9C-CD28ACA45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53725"/>
            <a:ext cx="10353762" cy="405875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+mn-ea"/>
              </a:rPr>
              <a:t>프로젝트 목표</a:t>
            </a:r>
            <a:endParaRPr lang="en-US" altLang="ko-KR" sz="3200" dirty="0">
              <a:latin typeface="+mn-ea"/>
            </a:endParaRPr>
          </a:p>
          <a:p>
            <a:r>
              <a:rPr lang="ko-KR" altLang="en-US" sz="3200" dirty="0">
                <a:latin typeface="+mn-ea"/>
              </a:rPr>
              <a:t>수행 내용 및 중간결과</a:t>
            </a:r>
            <a:endParaRPr lang="en-US" altLang="ko-KR" sz="3200" dirty="0">
              <a:latin typeface="+mn-ea"/>
            </a:endParaRPr>
          </a:p>
          <a:p>
            <a:r>
              <a:rPr lang="ko-KR" altLang="en-US" sz="3200" dirty="0">
                <a:latin typeface="+mn-ea"/>
              </a:rPr>
              <a:t>수정된 연구내용 및 추진 방향</a:t>
            </a:r>
            <a:endParaRPr lang="en-US" altLang="ko-KR" sz="3200" dirty="0">
              <a:latin typeface="+mn-ea"/>
            </a:endParaRPr>
          </a:p>
          <a:p>
            <a:r>
              <a:rPr lang="ko-KR" altLang="en-US" sz="3200" dirty="0">
                <a:latin typeface="+mn-ea"/>
              </a:rPr>
              <a:t>향후 추진계획</a:t>
            </a:r>
            <a:endParaRPr lang="en-US" altLang="ko-KR" sz="3200" dirty="0">
              <a:latin typeface="+mn-ea"/>
            </a:endParaRPr>
          </a:p>
          <a:p>
            <a:r>
              <a:rPr lang="ko-KR" altLang="en-US" sz="3200" dirty="0">
                <a:latin typeface="+mn-ea"/>
              </a:rPr>
              <a:t>시연 영상</a:t>
            </a:r>
            <a:endParaRPr lang="en-US" altLang="ko-KR" sz="3200" dirty="0">
              <a:latin typeface="+mn-ea"/>
            </a:endParaRPr>
          </a:p>
          <a:p>
            <a:endParaRPr lang="en-US" altLang="ko-KR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784342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0013D-5C15-472A-9E37-1C249196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358" y="2604654"/>
            <a:ext cx="10353762" cy="1552341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감사합니다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F3B59-6719-45B7-B7EF-56412FE04D63}"/>
              </a:ext>
            </a:extLst>
          </p:cNvPr>
          <p:cNvSpPr txBox="1"/>
          <p:nvPr/>
        </p:nvSpPr>
        <p:spPr>
          <a:xfrm>
            <a:off x="491125" y="5766104"/>
            <a:ext cx="6455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장원용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Drools </a:t>
            </a:r>
            <a:r>
              <a:rPr lang="ko-KR" altLang="en-US" dirty="0"/>
              <a:t>엔진 분석</a:t>
            </a:r>
            <a:r>
              <a:rPr lang="en-US" altLang="ko-KR" dirty="0"/>
              <a:t>, </a:t>
            </a:r>
            <a:r>
              <a:rPr lang="ko-KR" altLang="en-US" dirty="0"/>
              <a:t>서버구축 및 프레임워크 적용</a:t>
            </a:r>
            <a:endParaRPr lang="en-US" altLang="ko-KR" dirty="0"/>
          </a:p>
          <a:p>
            <a:r>
              <a:rPr lang="ko-KR" altLang="en-US" dirty="0" err="1"/>
              <a:t>류준영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데이터베이스 구축 및 </a:t>
            </a:r>
            <a:r>
              <a:rPr lang="en-US" altLang="ko-KR" dirty="0"/>
              <a:t>Rule Data </a:t>
            </a:r>
            <a:r>
              <a:rPr lang="ko-KR" altLang="en-US" dirty="0"/>
              <a:t>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B6D4A-A9F9-498C-9653-0C50F1334686}"/>
              </a:ext>
            </a:extLst>
          </p:cNvPr>
          <p:cNvSpPr txBox="1"/>
          <p:nvPr/>
        </p:nvSpPr>
        <p:spPr>
          <a:xfrm>
            <a:off x="7284345" y="5766104"/>
            <a:ext cx="441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김태우 </a:t>
            </a:r>
            <a:r>
              <a:rPr lang="en-US" altLang="ko-KR" dirty="0"/>
              <a:t>: Rule </a:t>
            </a:r>
            <a:r>
              <a:rPr lang="ko-KR" altLang="en-US" dirty="0"/>
              <a:t>분석 및 서버구축</a:t>
            </a:r>
            <a:r>
              <a:rPr lang="en-US" altLang="ko-KR" dirty="0"/>
              <a:t>, </a:t>
            </a:r>
            <a:r>
              <a:rPr lang="ko-KR" altLang="en-US" dirty="0"/>
              <a:t>기능 구현</a:t>
            </a:r>
            <a:endParaRPr lang="en-US" altLang="ko-KR" dirty="0"/>
          </a:p>
          <a:p>
            <a:r>
              <a:rPr lang="ko-KR" altLang="en-US" dirty="0" err="1"/>
              <a:t>차은채</a:t>
            </a:r>
            <a:r>
              <a:rPr lang="ko-KR" altLang="en-US" dirty="0"/>
              <a:t> </a:t>
            </a:r>
            <a:r>
              <a:rPr lang="en-US" altLang="ko-KR" dirty="0"/>
              <a:t>: UI</a:t>
            </a:r>
            <a:r>
              <a:rPr lang="ko-KR" altLang="en-US" dirty="0"/>
              <a:t> 설계 및 구현</a:t>
            </a:r>
            <a:r>
              <a:rPr lang="en-US" altLang="ko-KR" dirty="0"/>
              <a:t>, </a:t>
            </a:r>
            <a:r>
              <a:rPr lang="ko-KR" altLang="en-US" dirty="0"/>
              <a:t>문서 작성</a:t>
            </a:r>
          </a:p>
        </p:txBody>
      </p:sp>
    </p:spTree>
    <p:extLst>
      <p:ext uri="{BB962C8B-B14F-4D97-AF65-F5344CB8AC3E}">
        <p14:creationId xmlns:p14="http://schemas.microsoft.com/office/powerpoint/2010/main" val="34015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DC8776-C103-4F54-889D-CE85695687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20DCB0-CC2A-4407-A324-F25BEF37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08" y="2907957"/>
            <a:ext cx="10353762" cy="970450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프로젝트 목표</a:t>
            </a:r>
          </a:p>
        </p:txBody>
      </p:sp>
    </p:spTree>
    <p:extLst>
      <p:ext uri="{BB962C8B-B14F-4D97-AF65-F5344CB8AC3E}">
        <p14:creationId xmlns:p14="http://schemas.microsoft.com/office/powerpoint/2010/main" val="324695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A1CA7-D916-47A6-97E3-03448293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목표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D6E67-4E14-42C9-B4F8-7A99ED7E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94" y="2311569"/>
            <a:ext cx="10866363" cy="4058751"/>
          </a:xfrm>
        </p:spPr>
        <p:txBody>
          <a:bodyPr>
            <a:normAutofit/>
          </a:bodyPr>
          <a:lstStyle/>
          <a:p>
            <a:pPr marL="36900" indent="0" algn="ctr" fontAlgn="base">
              <a:buNone/>
            </a:pPr>
            <a:r>
              <a:rPr lang="ko-KR" altLang="en-US" sz="3600" dirty="0">
                <a:effectLst/>
              </a:rPr>
              <a:t>본 프로젝트는 한의학 </a:t>
            </a:r>
            <a:r>
              <a:rPr lang="en-US" altLang="ko-KR" sz="3600" dirty="0">
                <a:effectLst/>
              </a:rPr>
              <a:t>Rule</a:t>
            </a:r>
            <a:r>
              <a:rPr lang="ko-KR" altLang="en-US" sz="3600" dirty="0">
                <a:effectLst/>
              </a:rPr>
              <a:t>을 바탕으로 하는 </a:t>
            </a:r>
            <a:endParaRPr lang="en-US" altLang="ko-KR" sz="3600" dirty="0">
              <a:effectLst/>
            </a:endParaRPr>
          </a:p>
          <a:p>
            <a:pPr marL="36900" indent="0" algn="ctr" fontAlgn="base">
              <a:buNone/>
            </a:pPr>
            <a:r>
              <a:rPr lang="en-US" altLang="ko-KR" sz="3600" dirty="0">
                <a:effectLst/>
              </a:rPr>
              <a:t>Expert System</a:t>
            </a:r>
            <a:r>
              <a:rPr lang="ko-KR" altLang="en-US" sz="3600" dirty="0">
                <a:effectLst/>
              </a:rPr>
              <a:t>을 </a:t>
            </a:r>
            <a:r>
              <a:rPr lang="en-US" altLang="ko-KR" sz="3600" dirty="0">
                <a:effectLst/>
              </a:rPr>
              <a:t>Drools engine</a:t>
            </a:r>
            <a:r>
              <a:rPr lang="ko-KR" altLang="en-US" sz="3600" dirty="0">
                <a:effectLst/>
              </a:rPr>
              <a:t>과 웹을 통해 </a:t>
            </a:r>
            <a:endParaRPr lang="en-US" altLang="ko-KR" sz="3600" dirty="0">
              <a:effectLst/>
            </a:endParaRPr>
          </a:p>
          <a:p>
            <a:pPr marL="36900" indent="0" algn="ctr" fontAlgn="base">
              <a:buNone/>
            </a:pPr>
            <a:r>
              <a:rPr lang="ko-KR" altLang="en-US" sz="3600" dirty="0">
                <a:effectLst/>
              </a:rPr>
              <a:t>가장 적합한 진단과 처방을 내려주는 것을 </a:t>
            </a:r>
            <a:endParaRPr lang="en-US" altLang="ko-KR" sz="3600" dirty="0">
              <a:effectLst/>
            </a:endParaRPr>
          </a:p>
          <a:p>
            <a:pPr marL="36900" indent="0" algn="ctr" fontAlgn="base">
              <a:buNone/>
            </a:pPr>
            <a:r>
              <a:rPr lang="ko-KR" altLang="en-US" sz="3600" dirty="0">
                <a:effectLst/>
              </a:rPr>
              <a:t>목표로 한다</a:t>
            </a:r>
            <a:r>
              <a:rPr lang="en-US" altLang="ko-KR" sz="36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047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C6B45-31D5-4755-A632-F4F3EC241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788" y="630196"/>
            <a:ext cx="7600012" cy="584474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목표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의사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환자 진단 시간 단축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/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가장 적합한 진단과 처방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6900" indent="0">
              <a:buNone/>
            </a:pPr>
            <a:endParaRPr lang="en-US" altLang="ko-KR" sz="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목표 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일반 사람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웹에 접속해 기본 진단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서비스 제공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6900" indent="0">
              <a:buNone/>
            </a:pPr>
            <a:endParaRPr lang="en-US" altLang="ko-KR" sz="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목표 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기존 환자 처방기록과 비교결과가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70%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이상 일치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6900" indent="0">
              <a:buNone/>
            </a:pPr>
            <a:endParaRPr lang="en-US" altLang="ko-KR" sz="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목표 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수지침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사상체질 등을 이용한 사용자 시각화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6900" indent="0">
              <a:buNone/>
            </a:pPr>
            <a:endParaRPr lang="en-US" altLang="ko-KR" sz="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목표 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서버 트래픽을 고려한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로드밸런싱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구축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3337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DC8776-C103-4F54-889D-CE85695687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20DCB0-CC2A-4407-A324-F25BEF37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08" y="2907957"/>
            <a:ext cx="10353762" cy="970450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수행내용 및 중간결과</a:t>
            </a:r>
          </a:p>
        </p:txBody>
      </p:sp>
    </p:spTree>
    <p:extLst>
      <p:ext uri="{BB962C8B-B14F-4D97-AF65-F5344CB8AC3E}">
        <p14:creationId xmlns:p14="http://schemas.microsoft.com/office/powerpoint/2010/main" val="125907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4EDC1-2CAE-4956-9C03-2532CBD2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01525"/>
            <a:ext cx="10353762" cy="970450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1. </a:t>
            </a:r>
            <a:r>
              <a:rPr lang="en-US" altLang="ko-KR" dirty="0"/>
              <a:t>Drools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엔진 프로젝트에 연동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260E2E-9F8B-4A3A-B324-4C1510BFB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795" y="1580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46273920" descr="EMB0000357c5571">
            <a:extLst>
              <a:ext uri="{FF2B5EF4-FFF2-40B4-BE49-F238E27FC236}">
                <a16:creationId xmlns:a16="http://schemas.microsoft.com/office/drawing/2014/main" id="{155302EA-AEAF-4D35-B199-0417D5050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840" y="1422771"/>
            <a:ext cx="3373121" cy="253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098257-07B5-4E52-925B-4E8CF537B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04" y="-186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46271760" descr="EMB0000357c5574">
            <a:extLst>
              <a:ext uri="{FF2B5EF4-FFF2-40B4-BE49-F238E27FC236}">
                <a16:creationId xmlns:a16="http://schemas.microsoft.com/office/drawing/2014/main" id="{41BD8C53-164D-4A84-AB1B-5E9D4C1DD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840" y="4119977"/>
            <a:ext cx="3373121" cy="260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86CE4E54-D6F2-4A64-B996-CF3B4594F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39" y="1812463"/>
            <a:ext cx="7544684" cy="430047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94371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D0932-6140-4380-A427-35CD4D10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29491"/>
            <a:ext cx="10353762" cy="97045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설문지 작성에 따른 결과 프로세스</a:t>
            </a:r>
            <a:r>
              <a:rPr lang="en-US" altLang="ko-KR" dirty="0"/>
              <a:t>(</a:t>
            </a:r>
            <a:r>
              <a:rPr lang="ko-KR" altLang="en-US" dirty="0"/>
              <a:t>의사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A71C1E-1879-42BF-94E0-F504FC61B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728CA8-B23A-4AFC-83AB-BBFCF20BB7B4}"/>
              </a:ext>
            </a:extLst>
          </p:cNvPr>
          <p:cNvSpPr/>
          <p:nvPr/>
        </p:nvSpPr>
        <p:spPr>
          <a:xfrm>
            <a:off x="2600960" y="4124960"/>
            <a:ext cx="162560" cy="254000"/>
          </a:xfrm>
          <a:prstGeom prst="rect">
            <a:avLst/>
          </a:prstGeom>
          <a:solidFill>
            <a:srgbClr val="FDF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7A9DAC-413C-40F0-944C-8C345AA16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09" y="1428199"/>
            <a:ext cx="11378933" cy="500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2165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D2E42-ED57-46C7-BC70-4C4949B0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00" y="354341"/>
            <a:ext cx="11392929" cy="970450"/>
          </a:xfrm>
        </p:spPr>
        <p:txBody>
          <a:bodyPr>
            <a:noAutofit/>
          </a:bodyPr>
          <a:lstStyle/>
          <a:p>
            <a:r>
              <a:rPr lang="en-US" altLang="ko-KR" dirty="0"/>
              <a:t>3. </a:t>
            </a:r>
            <a:r>
              <a:rPr lang="en-US" altLang="ko-KR" sz="3600" dirty="0"/>
              <a:t>Oriental Medical Expert System</a:t>
            </a:r>
            <a:r>
              <a:rPr lang="ko-KR" altLang="en-US" sz="3600" dirty="0"/>
              <a:t>의</a:t>
            </a:r>
            <a:r>
              <a:rPr lang="en-US" altLang="ko-KR" sz="3600" dirty="0"/>
              <a:t> </a:t>
            </a:r>
            <a:r>
              <a:rPr lang="ko-KR" altLang="en-US" dirty="0"/>
              <a:t>프레임 워크 적용</a:t>
            </a:r>
          </a:p>
        </p:txBody>
      </p:sp>
      <p:pic>
        <p:nvPicPr>
          <p:cNvPr id="2049" name="_x245105840" descr="EMB0000357c5578">
            <a:extLst>
              <a:ext uri="{FF2B5EF4-FFF2-40B4-BE49-F238E27FC236}">
                <a16:creationId xmlns:a16="http://schemas.microsoft.com/office/drawing/2014/main" id="{5640EAC4-F532-4A67-B852-FFFD91274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33" y="1401456"/>
            <a:ext cx="5786532" cy="252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21BCA5C2-ADFD-4C49-AC51-97FA04DA7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17" y="9442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F382AFA-D2B7-4B8C-BCED-88898F91BF84}"/>
              </a:ext>
            </a:extLst>
          </p:cNvPr>
          <p:cNvGrpSpPr/>
          <p:nvPr/>
        </p:nvGrpSpPr>
        <p:grpSpPr>
          <a:xfrm>
            <a:off x="1385917" y="3666194"/>
            <a:ext cx="10533258" cy="2892902"/>
            <a:chOff x="1385917" y="3666194"/>
            <a:chExt cx="10533258" cy="2892902"/>
          </a:xfrm>
        </p:grpSpPr>
        <p:pic>
          <p:nvPicPr>
            <p:cNvPr id="2051" name="_x245105840" descr="EMB0000357c557b">
              <a:extLst>
                <a:ext uri="{FF2B5EF4-FFF2-40B4-BE49-F238E27FC236}">
                  <a16:creationId xmlns:a16="http://schemas.microsoft.com/office/drawing/2014/main" id="{F8AADC02-A792-4249-BFF0-7D9FE32CC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862" y="3923125"/>
              <a:ext cx="5713313" cy="2635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66159804-C954-497D-BC6D-FCD67E7C59A1}"/>
                </a:ext>
              </a:extLst>
            </p:cNvPr>
            <p:cNvCxnSpPr>
              <a:cxnSpLocks/>
            </p:cNvCxnSpPr>
            <p:nvPr/>
          </p:nvCxnSpPr>
          <p:spPr>
            <a:xfrm>
              <a:off x="4584357" y="5733535"/>
              <a:ext cx="1508307" cy="60548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8D812E-FB8B-441D-AE2B-1A91ED98A7F3}"/>
                </a:ext>
              </a:extLst>
            </p:cNvPr>
            <p:cNvSpPr txBox="1"/>
            <p:nvPr/>
          </p:nvSpPr>
          <p:spPr>
            <a:xfrm>
              <a:off x="2631994" y="5444021"/>
              <a:ext cx="2187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환자 검색 시</a:t>
              </a:r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791E71EF-A0A6-43CD-B828-B6FF9CDF7E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37171" y="3714940"/>
              <a:ext cx="1724674" cy="16271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7DAAF2C-EA0C-4B61-814A-F686030B526B}"/>
                </a:ext>
              </a:extLst>
            </p:cNvPr>
            <p:cNvSpPr/>
            <p:nvPr/>
          </p:nvSpPr>
          <p:spPr>
            <a:xfrm>
              <a:off x="9403492" y="4386649"/>
              <a:ext cx="1112108" cy="1004219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289A25-C5B8-462E-92A0-77CD8F2C81B1}"/>
                </a:ext>
              </a:extLst>
            </p:cNvPr>
            <p:cNvSpPr/>
            <p:nvPr/>
          </p:nvSpPr>
          <p:spPr>
            <a:xfrm>
              <a:off x="10648976" y="3952279"/>
              <a:ext cx="1152510" cy="162521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2" name="Picture 4" descr="ajaxì ëí ì´ë¯¸ì§ ê²ìê²°ê³¼">
            <a:extLst>
              <a:ext uri="{FF2B5EF4-FFF2-40B4-BE49-F238E27FC236}">
                <a16:creationId xmlns:a16="http://schemas.microsoft.com/office/drawing/2014/main" id="{693C31C1-2848-4EB8-8EB7-65FD33681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205" y="1402861"/>
            <a:ext cx="4258195" cy="229534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25048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713</TotalTime>
  <Words>1222</Words>
  <Application>Microsoft Office PowerPoint</Application>
  <PresentationFormat>와이드스크린</PresentationFormat>
  <Paragraphs>115</Paragraphs>
  <Slides>20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굴림</vt:lpstr>
      <vt:lpstr>굴림체</vt:lpstr>
      <vt:lpstr>궁서</vt:lpstr>
      <vt:lpstr>돋움</vt:lpstr>
      <vt:lpstr>맑은 고딕</vt:lpstr>
      <vt:lpstr>Calisto MT</vt:lpstr>
      <vt:lpstr>Trebuchet MS</vt:lpstr>
      <vt:lpstr>Wingdings</vt:lpstr>
      <vt:lpstr>Wingdings 2</vt:lpstr>
      <vt:lpstr>슬레이트</vt:lpstr>
      <vt:lpstr>Oriental Medical  Expert System</vt:lpstr>
      <vt:lpstr>목차</vt:lpstr>
      <vt:lpstr>프로젝트 목표</vt:lpstr>
      <vt:lpstr>목표 </vt:lpstr>
      <vt:lpstr>PowerPoint 프레젠테이션</vt:lpstr>
      <vt:lpstr>수행내용 및 중간결과</vt:lpstr>
      <vt:lpstr>1. Drools 엔진 프로젝트에 연동</vt:lpstr>
      <vt:lpstr>2. 설문지 작성에 따른 결과 프로세스(의사)</vt:lpstr>
      <vt:lpstr>3. Oriental Medical Expert System의 프레임 워크 적용</vt:lpstr>
      <vt:lpstr>PowerPoint 프레젠테이션</vt:lpstr>
      <vt:lpstr>4. 서버 트래픽 문제 해결을 위한 로드밸런싱 구조</vt:lpstr>
      <vt:lpstr>5. 두개로 분산된 WAS에 따른 세션 클러스터링</vt:lpstr>
      <vt:lpstr>6. 관계형 데이터베이스 모델</vt:lpstr>
      <vt:lpstr>수정된 연구내용 및 추진방향 </vt:lpstr>
      <vt:lpstr>PowerPoint 프레젠테이션</vt:lpstr>
      <vt:lpstr>향후 추진 계획</vt:lpstr>
      <vt:lpstr>PowerPoint 프레젠테이션</vt:lpstr>
      <vt:lpstr>PowerPoint 프레젠테이션</vt:lpstr>
      <vt:lpstr>시연영상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한의학 전문가 시스템</dc:title>
  <dc:creator>은채 차</dc:creator>
  <cp:lastModifiedBy>장원용</cp:lastModifiedBy>
  <cp:revision>92</cp:revision>
  <dcterms:created xsi:type="dcterms:W3CDTF">2018-04-11T09:05:41Z</dcterms:created>
  <dcterms:modified xsi:type="dcterms:W3CDTF">2018-04-13T03:46:46Z</dcterms:modified>
</cp:coreProperties>
</file>