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서버리스를 직역하면 “서버가 없다”지만 서버가 존재하지 않는게 아니라 작업을 수행할 때 컴퓨터/가상머신에 서버를 설정하고 이를 통해 애플리케이션을 (빌드하고) 실행할 수 있게 해줌</a:t>
            </a:r>
          </a:p>
          <a:p>
            <a:pPr/>
            <a:r>
              <a:t>클라우드 서비스 : 인터넷으로 제공하는 인프라, 소프트웨어 (또는 플랫폼)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AWS에서 제공하는 Business intelligence tool임</a:t>
            </a:r>
          </a:p>
          <a:p>
            <a:pPr/>
            <a:r>
              <a:t>QuickSight를 통해 수집된 데이터를 그래프 형태로 시각화해줌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Kenesis로 들어오는 데이터에 대해서는 람다로 간단하게 transform을 한다고 했음. 여기서는 ship mode를 shipping option으로 변환해서 흘려보내줌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저장될때 firehose에서 자동으로 partitioning을 해줌</a:t>
            </a:r>
          </a:p>
          <a:p>
            <a:pPr/>
            <a:r>
              <a:t>연,월,일,시간으로 나눠줌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이런 식으로 데이터가 csv파일 형태로 저장됨</a:t>
            </a:r>
          </a:p>
          <a:p>
            <a:pPr/>
            <a:r>
              <a:t>파일을 하나 들어가보면 이렇게 어떤 데이터가 들어가있는지 알 수 있음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그럼 이런 csv 파일을 스키마 형태로 어딘가 정의를 해줘야 어딘가에서 쿼리를 하던 가져오던 할것임. 이것에 대해서는 glue라는 서비스를 사용</a:t>
            </a:r>
          </a:p>
          <a:p>
            <a:pPr/>
            <a:r>
              <a:t>글루에 crawlers라는 서비스란 저장되어있는 csv 데이터 파일을 계속 크롤링하면서 스키마를 업데이트할 것임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그리고 atena라는 서비스를 통해서 저장된 데이터를 SQL로 쿼리할 수 있음</a:t>
            </a:r>
          </a:p>
          <a:p>
            <a:pPr/>
            <a:r>
              <a:t>사람들이 데이터를 조회해서 데이터가 잘 들어왔는지 알 수 있어야함 s3에 저장된 데이터를 이런 쿼리 형태로 알 수 있는게 atena 서비스임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parquet으로 저장된 데이터는 스캔을 상대적으로 적은양으로 함</a:t>
            </a:r>
          </a:p>
          <a:p>
            <a:pPr/>
            <a:r>
              <a:t>같은 데이터를 저장하고 있음에도 데이터 포맷을 달리함으로써 데이터 스캔의 저장량이 줄음. 이 뜻은 아테나에서 스캔하는 용량만큼 비용을 지불하게 되는데 이런 것들이 비용을 절감하게 할 수 있는 것들임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it에서는 한사람이 전지전능하게 뛰어나거나 업무분담 필요. 근데 이게 잘 되지는 않음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클라우드 서비스를 제공하는 vendor들이 	여러 스펙들을 대비하게 해줌 사용자 대신 관리하게 해줌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이처럼 aws에서는 이런 다양한 서비스들을 잘 사용해야함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Kinesis를 사용하면 실시간으로 스트리밍 데이터를 수집하거나 처리할 수 있음</a:t>
            </a:r>
          </a:p>
          <a:p>
            <a:pPr/>
            <a:r>
              <a:t>앱이나 웹 또는 로그(스트림성 로그)들 같은 것들을 kinesis agent를 통해서 실시간으로 firehose라는 서비스로 전달함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수집된 데이터를 서버리스 서비스인 Lamda를 통해서 데이터를 간단하게 변환함</a:t>
            </a:r>
          </a:p>
          <a:p>
            <a:pPr/>
            <a:r>
              <a:t>버퍼크기 단위로 zip으로 압축할 수 있고 포맷도 변환할 수 있음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수집된 데이터는 s3라는 데이터 저장소에 저장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저장된 데이터에 대해서 parquet형태로 스키마를 저장하고 aws의 다른 서비스에서 Catalog를 보여주는 서비스임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Atena라는 서비스는 아마존 row data 형태로 csv 파일로 저장되어있고 parquet 형태로 저장되어 있음</a:t>
            </a:r>
          </a:p>
          <a:p>
            <a:pPr/>
            <a:r>
              <a:t>그런 데이터들을 SQL로 로드할 수 있는 서비스임 가장 심플하게 검색을 할 수 있는 서비스임</a:t>
            </a:r>
          </a:p>
          <a:p>
            <a:pPr/>
            <a:r>
              <a:t>데이터는 스캔한 데이터의 트랩 용량(TB) 비용당 비용이 발생함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191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287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6383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2479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8575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4671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767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863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295900" marR="0" indent="-4191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o.wikipedia.org/wiki/%EC%BB%B4%ED%93%A8%ED%84%B0_%ED%94%84%EB%A1%9C%EA%B7%B8%EB%9E%A8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학부생 연구원 박원영   2020.11.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3434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pPr>
            <a:r>
              <a:t>학부생 연구원 박원영   2020.11.25</a:t>
            </a:r>
          </a:p>
        </p:txBody>
      </p:sp>
      <p:sp>
        <p:nvSpPr>
          <p:cNvPr id="152" name="서버리스 세미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서버리스 세미나</a:t>
            </a:r>
          </a:p>
        </p:txBody>
      </p:sp>
      <p:sp>
        <p:nvSpPr>
          <p:cNvPr id="153" name="AWS 환경에서 severless란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환경에서 severless란?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10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8724" y="5785323"/>
            <a:ext cx="2953348" cy="279284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수집된 데이터는 s3라는 storage data에 저장"/>
          <p:cNvSpPr txBox="1"/>
          <p:nvPr>
            <p:ph type="body" sz="quarter" idx="1"/>
          </p:nvPr>
        </p:nvSpPr>
        <p:spPr>
          <a:xfrm>
            <a:off x="1605587" y="12358844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수집된 데이터는 s3라는 storage data에 저장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18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2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5325" y="8136638"/>
            <a:ext cx="4529342" cy="428318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arquet(파케이) : columnar 저장 포맷…"/>
          <p:cNvSpPr txBox="1"/>
          <p:nvPr/>
        </p:nvSpPr>
        <p:spPr>
          <a:xfrm>
            <a:off x="612432" y="10005948"/>
            <a:ext cx="7406337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parquet(파케이) : columnar 저장 포맷</a:t>
            </a:r>
          </a:p>
          <a:p>
            <a:pPr algn="l"/>
            <a:r>
              <a:t>Data Catalog : 관리형 데이터 탐색, 메타데이터 관리 서비스</a:t>
            </a:r>
          </a:p>
        </p:txBody>
      </p:sp>
      <p:sp>
        <p:nvSpPr>
          <p:cNvPr id="222" name="저장된 데이터에 대해서 parquet형태로 스키마를 저장하고 Catalog를 보여주는 서비스"/>
          <p:cNvSpPr txBox="1"/>
          <p:nvPr>
            <p:ph type="body" sz="quarter" idx="1"/>
          </p:nvPr>
        </p:nvSpPr>
        <p:spPr>
          <a:xfrm>
            <a:off x="1605587" y="12568890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저장된 데이터에 대해서 parquet형태로 스키마를 저장하고 Catalog를 보여주는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27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22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83083" y="5905903"/>
            <a:ext cx="2953349" cy="279284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텍스트"/>
          <p:cNvSpPr txBox="1"/>
          <p:nvPr/>
        </p:nvSpPr>
        <p:spPr>
          <a:xfrm>
            <a:off x="11739371" y="6623049"/>
            <a:ext cx="905257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31" name="데이터들을 SQL로 조회하는 서비스…"/>
          <p:cNvSpPr txBox="1"/>
          <p:nvPr>
            <p:ph type="body" sz="quarter" idx="1"/>
          </p:nvPr>
        </p:nvSpPr>
        <p:spPr>
          <a:xfrm>
            <a:off x="1605587" y="11990384"/>
            <a:ext cx="21971001" cy="1584392"/>
          </a:xfrm>
          <a:prstGeom prst="rect">
            <a:avLst/>
          </a:prstGeom>
        </p:spPr>
        <p:txBody>
          <a:bodyPr/>
          <a:lstStyle/>
          <a:p>
            <a:pPr marL="389763" indent="-389763" defTabSz="2267655">
              <a:spcBef>
                <a:spcPts val="4100"/>
              </a:spcBef>
              <a:defRPr sz="3069"/>
            </a:pPr>
            <a:r>
              <a:t>데이터들을 SQL로 조회하는 서비스</a:t>
            </a:r>
          </a:p>
          <a:p>
            <a:pPr marL="389763" indent="-389763" defTabSz="2267655">
              <a:spcBef>
                <a:spcPts val="4100"/>
              </a:spcBef>
              <a:defRPr sz="3069"/>
            </a:pPr>
            <a:r>
              <a:t>스캔한 데이터의 트랩 용량(TB) 비용당 비용이 발생함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36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86573" y="5875758"/>
            <a:ext cx="2953348" cy="279284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Business intelligence tool -&gt; 데이터 시각화"/>
          <p:cNvSpPr txBox="1"/>
          <p:nvPr>
            <p:ph type="body" sz="quarter" idx="1"/>
          </p:nvPr>
        </p:nvSpPr>
        <p:spPr>
          <a:xfrm>
            <a:off x="1605587" y="12358844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 Business intelligence tool -&gt; 데이터 시각화</a:t>
            </a:r>
          </a:p>
        </p:txBody>
      </p:sp>
      <p:sp>
        <p:nvSpPr>
          <p:cNvPr id="240" name="Business intelligence : 데이터를 통합/분석해 의사결정을 돕는 프로세스"/>
          <p:cNvSpPr txBox="1"/>
          <p:nvPr/>
        </p:nvSpPr>
        <p:spPr>
          <a:xfrm>
            <a:off x="14368774" y="12582292"/>
            <a:ext cx="8938261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Business intelligence : 데이터를 통합/분석해 의사결정을 돕는 프로세스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45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4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0" b="12621"/>
          <a:stretch>
            <a:fillRect/>
          </a:stretch>
        </p:blipFill>
        <p:spPr>
          <a:xfrm>
            <a:off x="1636519" y="4845091"/>
            <a:ext cx="13767414" cy="8537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4136" y="9975451"/>
            <a:ext cx="1043752" cy="76201"/>
          </a:xfrm>
          <a:prstGeom prst="rect">
            <a:avLst/>
          </a:prstGeom>
        </p:spPr>
      </p:pic>
      <p:pic>
        <p:nvPicPr>
          <p:cNvPr id="249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81366" y="9975451"/>
            <a:ext cx="1805363" cy="76201"/>
          </a:xfrm>
          <a:prstGeom prst="rect">
            <a:avLst/>
          </a:prstGeom>
        </p:spPr>
      </p:pic>
      <p:sp>
        <p:nvSpPr>
          <p:cNvPr id="251" name="람다로 데이터 변환"/>
          <p:cNvSpPr txBox="1"/>
          <p:nvPr>
            <p:ph type="body" sz="quarter" idx="1"/>
          </p:nvPr>
        </p:nvSpPr>
        <p:spPr>
          <a:xfrm>
            <a:off x="1206500" y="4146048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람다로 데이터 변환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56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5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272" y="5330592"/>
            <a:ext cx="13873311" cy="5870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6723" y="5354072"/>
            <a:ext cx="13673796" cy="549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7111" y="5340789"/>
            <a:ext cx="11915862" cy="514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00273" y="5438464"/>
            <a:ext cx="11428699" cy="498886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연"/>
          <p:cNvSpPr txBox="1"/>
          <p:nvPr/>
        </p:nvSpPr>
        <p:spPr>
          <a:xfrm>
            <a:off x="2696307" y="11204191"/>
            <a:ext cx="47682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연</a:t>
            </a:r>
          </a:p>
        </p:txBody>
      </p:sp>
      <p:sp>
        <p:nvSpPr>
          <p:cNvPr id="262" name="월"/>
          <p:cNvSpPr txBox="1"/>
          <p:nvPr/>
        </p:nvSpPr>
        <p:spPr>
          <a:xfrm>
            <a:off x="6350279" y="11204191"/>
            <a:ext cx="47682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월</a:t>
            </a:r>
          </a:p>
        </p:txBody>
      </p:sp>
      <p:sp>
        <p:nvSpPr>
          <p:cNvPr id="263" name="일"/>
          <p:cNvSpPr txBox="1"/>
          <p:nvPr/>
        </p:nvSpPr>
        <p:spPr>
          <a:xfrm>
            <a:off x="9461639" y="11204191"/>
            <a:ext cx="47682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일</a:t>
            </a:r>
          </a:p>
        </p:txBody>
      </p:sp>
      <p:sp>
        <p:nvSpPr>
          <p:cNvPr id="264" name="시간"/>
          <p:cNvSpPr txBox="1"/>
          <p:nvPr/>
        </p:nvSpPr>
        <p:spPr>
          <a:xfrm>
            <a:off x="12181114" y="11274302"/>
            <a:ext cx="83934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시간</a:t>
            </a:r>
          </a:p>
        </p:txBody>
      </p:sp>
      <p:sp>
        <p:nvSpPr>
          <p:cNvPr id="265" name="firehose에서 partitioning"/>
          <p:cNvSpPr txBox="1"/>
          <p:nvPr>
            <p:ph type="body" sz="quarter" idx="1"/>
          </p:nvPr>
        </p:nvSpPr>
        <p:spPr>
          <a:xfrm>
            <a:off x="1206500" y="4146048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firehose에서 partitioning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70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099" y="6110553"/>
            <a:ext cx="10262593" cy="476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50028" y="6164611"/>
            <a:ext cx="11755874" cy="5082393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데이터가 csv파일 형태로 저장"/>
          <p:cNvSpPr txBox="1"/>
          <p:nvPr>
            <p:ph type="body" sz="quarter" idx="1"/>
          </p:nvPr>
        </p:nvSpPr>
        <p:spPr>
          <a:xfrm>
            <a:off x="1206500" y="4146048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데이터가 csv파일 형태로 저장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78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105" y="5135481"/>
            <a:ext cx="8901926" cy="772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6815" y="5903874"/>
            <a:ext cx="2341757" cy="113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05373" y="5300998"/>
            <a:ext cx="12996698" cy="6253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1929" y="8931264"/>
            <a:ext cx="2341758" cy="113050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Glue로 ETL 작업(추출,변환,로드)"/>
          <p:cNvSpPr txBox="1"/>
          <p:nvPr>
            <p:ph type="body" sz="quarter" idx="1"/>
          </p:nvPr>
        </p:nvSpPr>
        <p:spPr>
          <a:xfrm>
            <a:off x="1206500" y="4146048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Glue로 ETL 작업(추출,변환,로드)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88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7297" y="5330716"/>
            <a:ext cx="14035270" cy="7297909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Atena로 저장된 데이터를 SQL로 쿼리"/>
          <p:cNvSpPr txBox="1"/>
          <p:nvPr>
            <p:ph type="body" sz="quarter" idx="1"/>
          </p:nvPr>
        </p:nvSpPr>
        <p:spPr>
          <a:xfrm>
            <a:off x="1206500" y="4146048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Atena로 저장된 데이터를 SQL로 쿼리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95" name="실시간 데이터 분석 플랫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</a:t>
            </a:r>
          </a:p>
        </p:txBody>
      </p:sp>
      <p:pic>
        <p:nvPicPr>
          <p:cNvPr id="29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0" b="38480"/>
          <a:stretch>
            <a:fillRect/>
          </a:stretch>
        </p:blipFill>
        <p:spPr>
          <a:xfrm>
            <a:off x="2195025" y="3954116"/>
            <a:ext cx="14035270" cy="4489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1483" y="8909468"/>
            <a:ext cx="13882172" cy="455625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parquet 데이터"/>
          <p:cNvSpPr txBox="1"/>
          <p:nvPr/>
        </p:nvSpPr>
        <p:spPr>
          <a:xfrm>
            <a:off x="16683612" y="7576349"/>
            <a:ext cx="2762594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parquet 데이터</a:t>
            </a:r>
          </a:p>
        </p:txBody>
      </p:sp>
      <p:sp>
        <p:nvSpPr>
          <p:cNvPr id="299" name="raw 데이터"/>
          <p:cNvSpPr txBox="1"/>
          <p:nvPr/>
        </p:nvSpPr>
        <p:spPr>
          <a:xfrm>
            <a:off x="17064575" y="12466585"/>
            <a:ext cx="2000670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raw 데이터</a:t>
            </a:r>
          </a:p>
        </p:txBody>
      </p:sp>
      <p:pic>
        <p:nvPicPr>
          <p:cNvPr id="300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6191" y="8022024"/>
            <a:ext cx="700767" cy="76201"/>
          </a:xfrm>
          <a:prstGeom prst="rect">
            <a:avLst/>
          </a:prstGeom>
        </p:spPr>
      </p:pic>
      <p:pic>
        <p:nvPicPr>
          <p:cNvPr id="302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6191" y="12959076"/>
            <a:ext cx="700767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서버리스(Serverles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서버리스(Serverless)</a:t>
            </a:r>
          </a:p>
        </p:txBody>
      </p:sp>
      <p:sp>
        <p:nvSpPr>
          <p:cNvPr id="156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개발자가 서버를 관리할 필요가 없는 클라우드 네이티브 개발 모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개발자가 서버를 관리할 필요가 없는 클라우드 네이티브 개발 모델</a:t>
            </a:r>
          </a:p>
          <a:p>
            <a:pPr/>
          </a:p>
          <a:p>
            <a:pPr/>
            <a:r>
              <a:t>장점</a:t>
            </a:r>
          </a:p>
          <a:p>
            <a:pPr lvl="1"/>
            <a:r>
              <a:t>애플리케이션 구동할 때만 비용 지출</a:t>
            </a:r>
          </a:p>
          <a:p>
            <a:pPr lvl="1"/>
            <a:r>
              <a:t>일반 작업들(파일시스템 관리, 용량 관리)을 클라우드 서비스로 사용할 수 있음</a:t>
            </a:r>
          </a:p>
        </p:txBody>
      </p:sp>
      <p:sp>
        <p:nvSpPr>
          <p:cNvPr id="158" name="클라우드 네이티브 애플리케이션 : 애플리케이션 배포 위험은 낮추고 속도와 유연성 및 품질이 높은 클라우드 컴퓨팅 모델을 활용하도록 설계된 애플리케이션"/>
          <p:cNvSpPr txBox="1"/>
          <p:nvPr/>
        </p:nvSpPr>
        <p:spPr>
          <a:xfrm>
            <a:off x="1164744" y="12753760"/>
            <a:ext cx="17057676" cy="4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클라우드 네이티브 애플리케이션 : 애플리케이션 배포 위험은 낮추고 속도와 유연성 및 품질이 높은 클라우드 컴퓨팅 모델을 활용하도록 설계된 애플리케이션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감사합니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기존 환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기존 환경</a:t>
            </a:r>
          </a:p>
        </p:txBody>
      </p:sp>
      <p:sp>
        <p:nvSpPr>
          <p:cNvPr id="163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새 서비스 =&gt; 인프라 배포 필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새 서비스 =&gt; 인프라 배포 필요</a:t>
            </a:r>
          </a:p>
          <a:p>
            <a:pPr/>
            <a:r>
              <a:t>주기적 버전 관리 필요</a:t>
            </a:r>
          </a:p>
          <a:p>
            <a:pPr/>
            <a:r>
              <a:t>용량 확장 계획 상시 대비</a:t>
            </a:r>
          </a:p>
          <a:p>
            <a:pPr/>
            <a:r>
              <a:t>취약점 발견 =&gt; 패치를 통한 주기적 관리 필요</a:t>
            </a:r>
          </a:p>
        </p:txBody>
      </p:sp>
      <p:sp>
        <p:nvSpPr>
          <p:cNvPr id="165" name="패치(patching) : 수정/개선을 위해 컴퓨터 프로그램이나 데이터를 업데이트하는 소프트웨어"/>
          <p:cNvSpPr txBox="1"/>
          <p:nvPr/>
        </p:nvSpPr>
        <p:spPr>
          <a:xfrm>
            <a:off x="1084062" y="12511713"/>
            <a:ext cx="10113468" cy="4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sz="2200">
                <a:solidFill>
                  <a:srgbClr val="000000"/>
                </a:solidFill>
              </a:defRPr>
            </a:pPr>
            <a:r>
              <a:t>패치(patching) : 수정/개선을 위해 </a:t>
            </a:r>
            <a:r>
              <a:rPr>
                <a:solidFill>
                  <a:srgbClr val="0B0080"/>
                </a:solidFill>
                <a:hlinkClick r:id="rId2" invalidUrl="" action="" tgtFrame="" tooltip="" history="1" highlightClick="0" endSnd="0"/>
              </a:rPr>
              <a:t>컴퓨터 프로그램</a:t>
            </a:r>
            <a:r>
              <a:t>이나 데이터를 업데이트하는 소프트웨어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전지전능  or 업무분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전지전능  or 업무분담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172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서비스 관리자가 많은 역할 X…"/>
          <p:cNvSpPr txBox="1"/>
          <p:nvPr>
            <p:ph type="body" sz="quarter" idx="1"/>
          </p:nvPr>
        </p:nvSpPr>
        <p:spPr>
          <a:xfrm>
            <a:off x="1206500" y="4248504"/>
            <a:ext cx="21971000" cy="2531197"/>
          </a:xfrm>
          <a:prstGeom prst="rect">
            <a:avLst/>
          </a:prstGeom>
        </p:spPr>
        <p:txBody>
          <a:bodyPr/>
          <a:lstStyle/>
          <a:p>
            <a:pPr/>
            <a:r>
              <a:t>서비스 관리자가 많은 역할 X</a:t>
            </a:r>
          </a:p>
          <a:p>
            <a:pPr/>
            <a:r>
              <a:t>클라우드 업체가 대신 관리</a:t>
            </a:r>
          </a:p>
        </p:txBody>
      </p:sp>
      <p:sp>
        <p:nvSpPr>
          <p:cNvPr id="174" name="화살표"/>
          <p:cNvSpPr/>
          <p:nvPr/>
        </p:nvSpPr>
        <p:spPr>
          <a:xfrm>
            <a:off x="1361077" y="8003378"/>
            <a:ext cx="1425675" cy="143316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개발자들의 빠른 개발&amp;배포 가능"/>
          <p:cNvSpPr txBox="1"/>
          <p:nvPr/>
        </p:nvSpPr>
        <p:spPr>
          <a:xfrm>
            <a:off x="2968585" y="8409145"/>
            <a:ext cx="5440643" cy="62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개발자들의 빠른 개발&amp;배포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180" name="다양한 서비스 제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다양한 서비스 제공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681" t="24424" r="3825" b="8448"/>
          <a:stretch>
            <a:fillRect/>
          </a:stretch>
        </p:blipFill>
        <p:spPr>
          <a:xfrm>
            <a:off x="632740" y="4059237"/>
            <a:ext cx="13700061" cy="5597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664" t="26198" r="19252" b="9423"/>
          <a:stretch>
            <a:fillRect/>
          </a:stretch>
        </p:blipFill>
        <p:spPr>
          <a:xfrm>
            <a:off x="12239752" y="7463193"/>
            <a:ext cx="11231720" cy="525633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텍스트"/>
          <p:cNvSpPr txBox="1"/>
          <p:nvPr/>
        </p:nvSpPr>
        <p:spPr>
          <a:xfrm>
            <a:off x="11739371" y="6623049"/>
            <a:ext cx="905257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84" name="https://aws.amazon.com/ko/serverless/"/>
          <p:cNvSpPr txBox="1"/>
          <p:nvPr/>
        </p:nvSpPr>
        <p:spPr>
          <a:xfrm>
            <a:off x="754554" y="12642326"/>
            <a:ext cx="54988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https://aws.amazon.com/ko/serverless/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189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193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1886" y="5901459"/>
            <a:ext cx="3244947" cy="306859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로그들을 실시간으로 firehose로 전달 by kinesis agent"/>
          <p:cNvSpPr txBox="1"/>
          <p:nvPr>
            <p:ph type="body" sz="quarter" idx="1"/>
          </p:nvPr>
        </p:nvSpPr>
        <p:spPr>
          <a:xfrm>
            <a:off x="1605587" y="12358844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로그들을 실시간으로 firehose로 전달 by kinesis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WS에서의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AWS에서의 Serverless</a:t>
            </a:r>
          </a:p>
        </p:txBody>
      </p:sp>
      <p:sp>
        <p:nvSpPr>
          <p:cNvPr id="201" name="실시간 데이터 분석 플랫폼 구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실시간 데이터 분석 플랫폼 구조</a:t>
            </a:r>
          </a:p>
        </p:txBody>
      </p:sp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877" t="20690" r="7937" b="437"/>
          <a:stretch>
            <a:fillRect/>
          </a:stretch>
        </p:blipFill>
        <p:spPr>
          <a:xfrm>
            <a:off x="5089326" y="4036909"/>
            <a:ext cx="14205442" cy="8020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1998" y="3922276"/>
            <a:ext cx="2866878" cy="490994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amda를 통해서 데이터를 간단하게 transform함"/>
          <p:cNvSpPr txBox="1"/>
          <p:nvPr>
            <p:ph type="body" sz="quarter" idx="1"/>
          </p:nvPr>
        </p:nvSpPr>
        <p:spPr>
          <a:xfrm>
            <a:off x="1605587" y="12358844"/>
            <a:ext cx="21971001" cy="934780"/>
          </a:xfrm>
          <a:prstGeom prst="rect">
            <a:avLst/>
          </a:prstGeom>
        </p:spPr>
        <p:txBody>
          <a:bodyPr/>
          <a:lstStyle/>
          <a:p>
            <a:pPr/>
            <a:r>
              <a:t>Lamda를 통해서 데이터를 간단하게 transform함</a:t>
            </a:r>
          </a:p>
        </p:txBody>
      </p:sp>
      <p:sp>
        <p:nvSpPr>
          <p:cNvPr id="205" name="Lamda : 스트림 데이터에 대해 형식 변환, 전환, 강화 또는 필터링이 필요한 경우…"/>
          <p:cNvSpPr txBox="1"/>
          <p:nvPr/>
        </p:nvSpPr>
        <p:spPr>
          <a:xfrm>
            <a:off x="13866331" y="12384882"/>
            <a:ext cx="9705138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Lamda : 스트림 데이터에 대해 형식 변환, 전환, 강화 또는 필터링이 필요한 경우</a:t>
            </a:r>
          </a:p>
          <a:p>
            <a:pPr lvl="3" algn="l"/>
            <a:r>
              <a:t>AWS Lambda 함수를 사용하여 데이터를 사전 처리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