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90" r:id="rId4"/>
    <p:sldId id="291" r:id="rId5"/>
    <p:sldId id="260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4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0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5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3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9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8A98-BD8E-4419-B54C-DD7877790E72}" type="datetimeFigureOut">
              <a:rPr lang="ko-KR" altLang="en-US" smtClean="0"/>
              <a:t>2020-09-03(Thu)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애니메이션 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68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23824"/>
              </p:ext>
            </p:extLst>
          </p:nvPr>
        </p:nvGraphicFramePr>
        <p:xfrm>
          <a:off x="657726" y="1999515"/>
          <a:ext cx="10846918" cy="3212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827">
                  <a:extLst>
                    <a:ext uri="{9D8B030D-6E8A-4147-A177-3AD203B41FA5}">
                      <a16:colId xmlns:a16="http://schemas.microsoft.com/office/drawing/2014/main" val="677313588"/>
                    </a:ext>
                  </a:extLst>
                </a:gridCol>
                <a:gridCol w="9203091">
                  <a:extLst>
                    <a:ext uri="{9D8B030D-6E8A-4147-A177-3AD203B41FA5}">
                      <a16:colId xmlns:a16="http://schemas.microsoft.com/office/drawing/2014/main" val="494101394"/>
                    </a:ext>
                  </a:extLst>
                </a:gridCol>
              </a:tblGrid>
              <a:tr h="341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20970"/>
                  </a:ext>
                </a:extLst>
              </a:tr>
              <a:tr h="359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stop()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현재 실행 중인 효과를 모두 정지시킵니다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619067"/>
                  </a:ext>
                </a:extLst>
              </a:tr>
              <a:tr h="359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delay()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지정한 시간만큼 지연했다가 애니메이션을 진행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34947"/>
                  </a:ext>
                </a:extLst>
              </a:tr>
              <a:tr h="359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queue()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큐에 사용자 정의 함수를 추가하거나 큐에 대기 중인 함수를 배열에 담아 반환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queue()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 이후의 애니메이션 효과 메서드는 모두 취소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85919"/>
                  </a:ext>
                </a:extLst>
              </a:tr>
              <a:tr h="359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clearQueue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큐에서 처음으로 진행하고 있는 애니메이션만 제외하고 대기 중인 애니메이션은 모두 제거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272547"/>
                  </a:ext>
                </a:extLst>
              </a:tr>
              <a:tr h="359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dequeuer()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queue()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메서드를 이용하면 대기하고 있는 애니메이션 메서드는 제거</a:t>
                      </a:r>
                      <a:endParaRPr lang="en-US" altLang="ko-KR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하지만 </a:t>
                      </a:r>
                      <a:r>
                        <a:rPr lang="en-US" altLang="ko-K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dequeue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()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메서드를 이용하면 메서드가 제거되는 것을 막을 수 있음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99882"/>
                  </a:ext>
                </a:extLst>
              </a:tr>
              <a:tr h="359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finish()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요소의 진행중인 애니메이션을 강제로 완료 시점으로 보낸 후 종료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29328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51352" y="997746"/>
            <a:ext cx="3974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애니메이션 효과 제어 메서드의 종류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효과제어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575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759322"/>
            <a:ext cx="106089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stop()/delay() </a:t>
            </a:r>
            <a:r>
              <a:rPr lang="ko-KR" altLang="en-US" dirty="0" smtClean="0">
                <a:solidFill>
                  <a:schemeClr val="bg1"/>
                </a:solidFill>
              </a:rPr>
              <a:t>메서드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stop() : </a:t>
            </a:r>
            <a:r>
              <a:rPr lang="ko-KR" altLang="en-US" dirty="0" smtClean="0">
                <a:solidFill>
                  <a:schemeClr val="bg1"/>
                </a:solidFill>
              </a:rPr>
              <a:t>요소에 적용한 애니메이션을 정지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delay() : </a:t>
            </a:r>
            <a:r>
              <a:rPr lang="ko-KR" altLang="en-US" dirty="0" smtClean="0">
                <a:solidFill>
                  <a:schemeClr val="bg1"/>
                </a:solidFill>
              </a:rPr>
              <a:t>요소에 적용한 애니메이션을 지정한 시간만큼 지연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효과제어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6" y="2372156"/>
            <a:ext cx="1060890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진행중인 첫번째 애니메이션만 정지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큐에 대기중인 애니메이션은 계속해서 실행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clearQueue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finish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clearQueue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finish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나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의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값을 입력할 수 있음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기본값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false)</a:t>
            </a:r>
          </a:p>
          <a:p>
            <a:pPr>
              <a:lnSpc>
                <a:spcPct val="150000"/>
              </a:lnSpc>
            </a:pP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clearQueue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면 큐에서 대기중인 애니메이션을 모두 제거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finish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면 진행중인 애니메이션을 강제로 종료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35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효과제어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7726" y="1470946"/>
            <a:ext cx="96619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진행중인 애니메이션만 정지시키는 경우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opacity: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"500px"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ex)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대기 중인 애니메이션은 제거하고 진행중인 애니메이션은 강제로 종료하는 경우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opacity: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"500px"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2671300" y="4798262"/>
            <a:ext cx="1359525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55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759322"/>
            <a:ext cx="106089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stop()/delay() </a:t>
            </a:r>
            <a:r>
              <a:rPr lang="ko-KR" altLang="en-US" dirty="0" smtClean="0">
                <a:solidFill>
                  <a:schemeClr val="bg1"/>
                </a:solidFill>
              </a:rPr>
              <a:t>메서드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stop() : </a:t>
            </a:r>
            <a:r>
              <a:rPr lang="ko-KR" altLang="en-US" dirty="0" smtClean="0">
                <a:solidFill>
                  <a:schemeClr val="bg1"/>
                </a:solidFill>
              </a:rPr>
              <a:t>요소에 적용한 애니메이션을 정지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delay() : </a:t>
            </a:r>
            <a:r>
              <a:rPr lang="ko-KR" altLang="en-US" dirty="0" smtClean="0">
                <a:solidFill>
                  <a:schemeClr val="bg1"/>
                </a:solidFill>
              </a:rPr>
              <a:t>요소에 적용한 애니메이션을 지정한 시간만큼 지연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효과제어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2144" y="2393957"/>
            <a:ext cx="69000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delay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지연시간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애니메이션 효과 메서드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7726" y="3797760"/>
            <a:ext cx="10072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ex)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애니메이션 함수 앞에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delay(3000)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메서드를 적용하면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초 후에 애니메이션이 적용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delay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"500px"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33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8621" y="43241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"300px"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delay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"300px"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moveElement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moveElement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marginLeft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"+=50px"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".txt4"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marginLeft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"+=50px"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".txt4"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".txt5"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marginLeft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"+=50px"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".txt5"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stop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9387" y="83976"/>
            <a:ext cx="2661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3_stop_delay test.html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2423" y="3991773"/>
            <a:ext cx="53185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stop()</a:t>
            </a:r>
            <a:r>
              <a:rPr lang="ko-KR" altLang="en-US" dirty="0" smtClean="0">
                <a:solidFill>
                  <a:schemeClr val="bg1"/>
                </a:solidFill>
              </a:rPr>
              <a:t>이 실행되면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눌러도 애니메이션이 동작하지 않음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 flipV="1">
            <a:off x="6018246" y="4314938"/>
            <a:ext cx="61417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08348" y="1540071"/>
            <a:ext cx="2851890" cy="344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09740" y="3241302"/>
            <a:ext cx="4608506" cy="584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09740" y="3993395"/>
            <a:ext cx="4608506" cy="9051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9740" y="5079834"/>
            <a:ext cx="4608506" cy="947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30106" y="1524509"/>
            <a:ext cx="30737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초 후에 애니메이션이 적용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2423" y="3179220"/>
            <a:ext cx="53185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을 누를 때마다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“txt3”</a:t>
            </a:r>
            <a:r>
              <a:rPr lang="ko-KR" altLang="en-US" dirty="0" smtClean="0">
                <a:solidFill>
                  <a:schemeClr val="bg1"/>
                </a:solidFill>
              </a:rPr>
              <a:t>인 요소가 </a:t>
            </a:r>
            <a:r>
              <a:rPr lang="en-US" altLang="ko-KR" dirty="0" smtClean="0">
                <a:solidFill>
                  <a:schemeClr val="bg1"/>
                </a:solidFill>
              </a:rPr>
              <a:t>0.8</a:t>
            </a:r>
            <a:r>
              <a:rPr lang="ko-KR" altLang="en-US" dirty="0" smtClean="0">
                <a:solidFill>
                  <a:schemeClr val="bg1"/>
                </a:solidFill>
              </a:rPr>
              <a:t>초간 </a:t>
            </a:r>
            <a:r>
              <a:rPr lang="en-US" altLang="ko-KR" dirty="0" smtClean="0">
                <a:solidFill>
                  <a:schemeClr val="bg1"/>
                </a:solidFill>
              </a:rPr>
              <a:t>50px</a:t>
            </a:r>
            <a:r>
              <a:rPr lang="ko-KR" altLang="en-US" dirty="0" smtClean="0">
                <a:solidFill>
                  <a:schemeClr val="bg1"/>
                </a:solidFill>
              </a:rPr>
              <a:t>씩 이동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0106" y="5079834"/>
            <a:ext cx="531856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stop(</a:t>
            </a:r>
            <a:r>
              <a:rPr lang="en-US" altLang="ko-KR" dirty="0" err="1" smtClean="0">
                <a:solidFill>
                  <a:schemeClr val="bg1"/>
                </a:solidFill>
              </a:rPr>
              <a:t>true,true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가 실행되면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을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눌러도 애니메이션이 바로 종료 시점으로 이동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그래서 애니메이션 없이 </a:t>
            </a:r>
            <a:r>
              <a:rPr lang="en-US" altLang="ko-KR" dirty="0" err="1" smtClean="0">
                <a:solidFill>
                  <a:schemeClr val="bg1"/>
                </a:solidFill>
              </a:rPr>
              <a:t>css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메서드를 적용한 것처럼 </a:t>
            </a:r>
            <a:r>
              <a:rPr lang="en-US" altLang="ko-KR" dirty="0" smtClean="0">
                <a:solidFill>
                  <a:schemeClr val="bg1"/>
                </a:solidFill>
              </a:rPr>
              <a:t>50px</a:t>
            </a:r>
            <a:r>
              <a:rPr lang="ko-KR" altLang="en-US" dirty="0" smtClean="0">
                <a:solidFill>
                  <a:schemeClr val="bg1"/>
                </a:solidFill>
              </a:rPr>
              <a:t>씩 이동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6050154" y="3539099"/>
            <a:ext cx="61417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1"/>
            <a:endCxn id="11" idx="3"/>
          </p:cNvCxnSpPr>
          <p:nvPr/>
        </p:nvCxnSpPr>
        <p:spPr>
          <a:xfrm flipH="1">
            <a:off x="3760238" y="1709175"/>
            <a:ext cx="2869868" cy="32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018246" y="5553705"/>
            <a:ext cx="61417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623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759322"/>
            <a:ext cx="10608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queue()/</a:t>
            </a:r>
            <a:r>
              <a:rPr lang="en-US" altLang="ko-KR" dirty="0" err="1" smtClean="0">
                <a:solidFill>
                  <a:schemeClr val="bg1"/>
                </a:solidFill>
              </a:rPr>
              <a:t>dequeue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메서드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queue() : </a:t>
            </a:r>
            <a:r>
              <a:rPr lang="ko-KR" altLang="en-US" dirty="0" smtClean="0">
                <a:solidFill>
                  <a:schemeClr val="bg1"/>
                </a:solidFill>
              </a:rPr>
              <a:t>큐에 적용된 애니메이션 함수를 반환하거나 큐에 지정한 함수를 추가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  queue()</a:t>
            </a:r>
            <a:r>
              <a:rPr lang="ko-KR" altLang="en-US" dirty="0" smtClean="0">
                <a:solidFill>
                  <a:schemeClr val="bg1"/>
                </a:solidFill>
              </a:rPr>
              <a:t>메서드 실행 이후의 모든 애니메이션 취소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dequeuer () : queue()</a:t>
            </a:r>
            <a:r>
              <a:rPr lang="ko-KR" altLang="en-US" dirty="0" smtClean="0">
                <a:solidFill>
                  <a:schemeClr val="bg1"/>
                </a:solidFill>
              </a:rPr>
              <a:t>메서드 실행 이후에 적용된 애니메이션 메서드가 취소되지 않게 연결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효과제어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3216" y="3070799"/>
            <a:ext cx="6620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큐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(queue)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의 함수를 반환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queue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큐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queue)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에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함수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추가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요소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queue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자바스크립트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dequeue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dequeue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69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825" y="151875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"200px"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marginTop: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"200px"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queue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background: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"red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dequeue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marginTop: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9387" y="83976"/>
            <a:ext cx="2661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4_queue test.html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99193" y="2702986"/>
            <a:ext cx="5084366" cy="103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61546" y="2817168"/>
            <a:ext cx="506707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queue()</a:t>
            </a:r>
            <a:r>
              <a:rPr lang="ko-KR" altLang="en-US" dirty="0" smtClean="0">
                <a:solidFill>
                  <a:schemeClr val="bg1"/>
                </a:solidFill>
              </a:rPr>
              <a:t>메서드를 실행하고 </a:t>
            </a:r>
            <a:r>
              <a:rPr lang="en-US" altLang="ko-KR" dirty="0" err="1" smtClean="0">
                <a:solidFill>
                  <a:schemeClr val="bg1"/>
                </a:solidFill>
              </a:rPr>
              <a:t>dequeue</a:t>
            </a:r>
            <a:r>
              <a:rPr lang="ko-KR" altLang="en-US" dirty="0" smtClean="0">
                <a:solidFill>
                  <a:schemeClr val="bg1"/>
                </a:solidFill>
              </a:rPr>
              <a:t>메서드를 생략하면 </a:t>
            </a:r>
            <a:r>
              <a:rPr lang="en-US" altLang="ko-KR" dirty="0" smtClean="0">
                <a:solidFill>
                  <a:schemeClr val="bg1"/>
                </a:solidFill>
              </a:rPr>
              <a:t>queue()</a:t>
            </a:r>
            <a:r>
              <a:rPr lang="ko-KR" altLang="en-US" dirty="0" smtClean="0">
                <a:solidFill>
                  <a:schemeClr val="bg1"/>
                </a:solidFill>
              </a:rPr>
              <a:t>메서드 이후의 애니메이션이 적용되지 않음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/>
          <p:cNvCxnSpPr>
            <a:endCxn id="18" idx="3"/>
          </p:cNvCxnSpPr>
          <p:nvPr/>
        </p:nvCxnSpPr>
        <p:spPr>
          <a:xfrm flipH="1" flipV="1">
            <a:off x="6083559" y="3221742"/>
            <a:ext cx="860691" cy="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99193" y="2115895"/>
            <a:ext cx="5084366" cy="282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99193" y="2397968"/>
            <a:ext cx="5084366" cy="282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99193" y="3740498"/>
            <a:ext cx="5084366" cy="282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99193" y="4022571"/>
            <a:ext cx="5084366" cy="282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7494" y="20029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7494" y="22781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00855" y="28177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81929" y="35953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④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081929" y="39353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857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759322"/>
            <a:ext cx="10608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clearQueue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메서드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진행중인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첫번째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애니메이션을 제외하고 큐에서 대기하는 모든 애니메이션 함수를 제거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효과제어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15354" y="1829828"/>
            <a:ext cx="389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요소 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clearQ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ueue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7726" y="2357388"/>
            <a:ext cx="253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5_clearqueue test.html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57726" y="272672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"300px"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"400px"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"300px"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"400px"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clearQueue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4466" y="5520831"/>
            <a:ext cx="3124938" cy="292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48873" y="5343735"/>
            <a:ext cx="571033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clearQueue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를 실행하면 현재 진행 중인 애니메이션을 제외하고 대기중인 애니메이션은 모두 제거됨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4329404" y="5666901"/>
            <a:ext cx="18194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37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264" y="65315"/>
            <a:ext cx="3848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jquery_effect_move_test.html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64" y="3075507"/>
            <a:ext cx="91852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[Go]</a:t>
            </a:r>
            <a:r>
              <a:rPr lang="ko-KR" altLang="en-US" dirty="0" smtClean="0">
                <a:solidFill>
                  <a:schemeClr val="bg1"/>
                </a:solidFill>
              </a:rPr>
              <a:t>버튼을 누를 때마다 </a:t>
            </a:r>
            <a:r>
              <a:rPr lang="en-US" altLang="ko-KR" dirty="0" smtClean="0">
                <a:solidFill>
                  <a:schemeClr val="bg1"/>
                </a:solidFill>
              </a:rPr>
              <a:t>count</a:t>
            </a:r>
            <a:r>
              <a:rPr lang="ko-KR" altLang="en-US" dirty="0" smtClean="0">
                <a:solidFill>
                  <a:schemeClr val="bg1"/>
                </a:solidFill>
              </a:rPr>
              <a:t>의 값이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만큼 증가 또한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이 </a:t>
            </a:r>
            <a:r>
              <a:rPr lang="en-US" altLang="ko-KR" dirty="0" smtClean="0">
                <a:solidFill>
                  <a:schemeClr val="bg1"/>
                </a:solidFill>
              </a:rPr>
              <a:t>1/10</a:t>
            </a:r>
            <a:r>
              <a:rPr lang="ko-KR" altLang="en-US" dirty="0" smtClean="0">
                <a:solidFill>
                  <a:schemeClr val="bg1"/>
                </a:solidFill>
              </a:rPr>
              <a:t>만큼 앞으로 이동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71" t="10298" r="66816" b="77367"/>
          <a:stretch/>
        </p:blipFill>
        <p:spPr>
          <a:xfrm>
            <a:off x="565264" y="1497949"/>
            <a:ext cx="6037295" cy="12219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5264" y="3800475"/>
            <a:ext cx="918522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[Back]</a:t>
            </a:r>
            <a:r>
              <a:rPr lang="ko-KR" altLang="en-US" dirty="0" smtClean="0">
                <a:solidFill>
                  <a:schemeClr val="bg1"/>
                </a:solidFill>
              </a:rPr>
              <a:t>버튼을 누를 때마다 </a:t>
            </a:r>
            <a:r>
              <a:rPr lang="en-US" altLang="ko-KR" dirty="0" smtClean="0">
                <a:solidFill>
                  <a:schemeClr val="bg1"/>
                </a:solidFill>
              </a:rPr>
              <a:t>count</a:t>
            </a:r>
            <a:r>
              <a:rPr lang="ko-KR" altLang="en-US" dirty="0" smtClean="0">
                <a:solidFill>
                  <a:schemeClr val="bg1"/>
                </a:solidFill>
              </a:rPr>
              <a:t>의 값이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만큼 감소 또한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이 </a:t>
            </a:r>
            <a:r>
              <a:rPr lang="en-US" altLang="ko-KR" dirty="0" smtClean="0">
                <a:solidFill>
                  <a:schemeClr val="bg1"/>
                </a:solidFill>
              </a:rPr>
              <a:t>1/10</a:t>
            </a:r>
            <a:r>
              <a:rPr lang="ko-KR" altLang="en-US" dirty="0" smtClean="0">
                <a:solidFill>
                  <a:schemeClr val="bg1"/>
                </a:solidFill>
              </a:rPr>
              <a:t>만큼 뒤로 이동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효과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(Effect)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1332798"/>
            <a:ext cx="112211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문서 객체를 보이게 했다가 안 보이게 하려면 스타일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</a:rPr>
              <a:t>의 </a:t>
            </a:r>
            <a:r>
              <a:rPr lang="en-US" altLang="ko-KR" sz="2000" dirty="0" smtClean="0">
                <a:solidFill>
                  <a:schemeClr val="bg1"/>
                </a:solidFill>
              </a:rPr>
              <a:t>display </a:t>
            </a:r>
            <a:r>
              <a:rPr lang="ko-KR" altLang="en-US" sz="2000" dirty="0" smtClean="0">
                <a:solidFill>
                  <a:schemeClr val="bg1"/>
                </a:solidFill>
              </a:rPr>
              <a:t>속성을 이용해야 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단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스타일을 이용하면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객체를 단순하게 조절하는 정도의 효과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효과</a:t>
            </a:r>
            <a:r>
              <a:rPr lang="en-US" altLang="ko-KR" sz="2000" dirty="0" smtClean="0">
                <a:solidFill>
                  <a:schemeClr val="bg1"/>
                </a:solidFill>
              </a:rPr>
              <a:t>(Effect)</a:t>
            </a:r>
            <a:r>
              <a:rPr lang="ko-KR" altLang="en-US" sz="2000" dirty="0" smtClean="0">
                <a:solidFill>
                  <a:schemeClr val="bg1"/>
                </a:solidFill>
              </a:rPr>
              <a:t>메서드를 사용하면 스타일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css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  <a:r>
              <a:rPr lang="ko-KR" altLang="en-US" sz="2000" dirty="0" smtClean="0">
                <a:solidFill>
                  <a:schemeClr val="bg1"/>
                </a:solidFill>
              </a:rPr>
              <a:t>를 이용하는 것보다 더 역동적인 동작을 조절하여 객체를 화려하게 숨기거나 보이게 만들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애니메이션 메서드까지 사용하면 선택한 요소에 다양한 동작</a:t>
            </a:r>
            <a:r>
              <a:rPr lang="en-US" altLang="ko-KR" sz="2000" dirty="0" smtClean="0">
                <a:solidFill>
                  <a:schemeClr val="bg1"/>
                </a:solidFill>
              </a:rPr>
              <a:t>(motion)</a:t>
            </a:r>
            <a:r>
              <a:rPr lang="ko-KR" altLang="en-US" sz="2000" dirty="0" smtClean="0">
                <a:solidFill>
                  <a:schemeClr val="bg1"/>
                </a:solidFill>
              </a:rPr>
              <a:t>까지 적용할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3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효과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(Effect)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933787"/>
            <a:ext cx="1122116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선택한 요소를 역동적으로 숨겼다가 보이게 만드는 기능을 가진 메서드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2524"/>
              </p:ext>
            </p:extLst>
          </p:nvPr>
        </p:nvGraphicFramePr>
        <p:xfrm>
          <a:off x="1451148" y="2335417"/>
          <a:ext cx="9634313" cy="4109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4517">
                  <a:extLst>
                    <a:ext uri="{9D8B030D-6E8A-4147-A177-3AD203B41FA5}">
                      <a16:colId xmlns:a16="http://schemas.microsoft.com/office/drawing/2014/main" val="3237749944"/>
                    </a:ext>
                  </a:extLst>
                </a:gridCol>
                <a:gridCol w="1707425">
                  <a:extLst>
                    <a:ext uri="{9D8B030D-6E8A-4147-A177-3AD203B41FA5}">
                      <a16:colId xmlns:a16="http://schemas.microsoft.com/office/drawing/2014/main" val="677313588"/>
                    </a:ext>
                  </a:extLst>
                </a:gridCol>
                <a:gridCol w="6792371">
                  <a:extLst>
                    <a:ext uri="{9D8B030D-6E8A-4147-A177-3AD203B41FA5}">
                      <a16:colId xmlns:a16="http://schemas.microsoft.com/office/drawing/2014/main" val="494101394"/>
                    </a:ext>
                  </a:extLst>
                </a:gridCol>
              </a:tblGrid>
              <a:tr h="341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설명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20970"/>
                  </a:ext>
                </a:extLst>
              </a:tr>
              <a:tr h="3593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숨김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hide()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요소를 숨깁니다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619067"/>
                  </a:ext>
                </a:extLst>
              </a:tr>
              <a:tr h="359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fadeOut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요소가 점점 투명해지면서 사라집니다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034947"/>
                  </a:ext>
                </a:extLst>
              </a:tr>
              <a:tr h="359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slideUp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요소가 위로 접히며 숨겨집니다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85919"/>
                  </a:ext>
                </a:extLst>
              </a:tr>
              <a:tr h="3593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노출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show()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숨겨진 요소가 노출됩니다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272547"/>
                  </a:ext>
                </a:extLst>
              </a:tr>
              <a:tr h="359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fadeIn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숨겨진 요소가 점점 선명해집니다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199882"/>
                  </a:ext>
                </a:extLst>
              </a:tr>
              <a:tr h="359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slideDown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숨겨진 요소가 아래로 펼쳐집니다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293286"/>
                  </a:ext>
                </a:extLst>
              </a:tr>
              <a:tr h="3593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노출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숨김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toggle()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hide(),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show()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의 효과를 적용합니다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 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411328"/>
                  </a:ext>
                </a:extLst>
              </a:tr>
              <a:tr h="359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fadeToggle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fadeIn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(),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fadeout()</a:t>
                      </a:r>
                      <a:r>
                        <a:rPr lang="ko-KR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효과를 적용합니다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54303"/>
                  </a:ext>
                </a:extLst>
              </a:tr>
              <a:tr h="359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slideToggle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slideUp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(), </a:t>
                      </a:r>
                      <a:r>
                        <a:rPr lang="en-US" altLang="ko-K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slideDown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()</a:t>
                      </a:r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효과를 적용합니다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506946"/>
                  </a:ext>
                </a:extLst>
              </a:tr>
              <a:tr h="35931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fadeTo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72000" marR="8990" marT="899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지정한 투명도를 적용합니다</a:t>
                      </a:r>
                      <a:r>
                        <a:rPr lang="en-US" altLang="ko-K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 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72000" marR="899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08803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51148" y="1711894"/>
            <a:ext cx="1963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효과 메서드 종류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4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효과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(Effect)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770797"/>
            <a:ext cx="1122116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효과 메서드의 기본형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761576" y="1196042"/>
            <a:ext cx="7013458" cy="715939"/>
            <a:chOff x="2761576" y="1196042"/>
            <a:chExt cx="7013458" cy="715939"/>
          </a:xfrm>
        </p:grpSpPr>
        <p:sp>
          <p:nvSpPr>
            <p:cNvPr id="6" name="직사각형 5"/>
            <p:cNvSpPr/>
            <p:nvPr/>
          </p:nvSpPr>
          <p:spPr>
            <a:xfrm>
              <a:off x="2761576" y="1542649"/>
              <a:ext cx="70134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4FC1FF"/>
                  </a:solidFill>
                  <a:latin typeface="Consolas" panose="020B0609020204030204" pitchFamily="49" charset="0"/>
                </a:rPr>
                <a:t>$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dirty="0" err="1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요소선택</a:t>
              </a:r>
              <a:r>
                <a:rPr lang="en-US" altLang="ko-KR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ko-KR" altLang="en-US" dirty="0" err="1" smtClean="0">
                  <a:solidFill>
                    <a:srgbClr val="DCDCAA"/>
                  </a:solidFill>
                  <a:latin typeface="Consolas" panose="020B0609020204030204" pitchFamily="49" charset="0"/>
                </a:rPr>
                <a:t>효과메서드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ko-KR" altLang="en-US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효과소요시간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ko-KR" altLang="en-US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가속도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ko-KR" altLang="en-US" dirty="0" err="1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콜백함수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139952" y="119699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①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19962" y="120304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②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487870" y="119604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③</a:t>
              </a:r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7725" y="2066919"/>
            <a:ext cx="112211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① </a:t>
            </a:r>
            <a:r>
              <a:rPr lang="ko-KR" altLang="en-US" sz="2000" dirty="0" smtClean="0">
                <a:solidFill>
                  <a:schemeClr val="bg1"/>
                </a:solidFill>
              </a:rPr>
              <a:t>효과 소요시간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요소를 숨기거나 노출할 때 소요되는 시간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다음과 같이 적용 가능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방법</a:t>
            </a:r>
            <a:r>
              <a:rPr lang="en-US" altLang="ko-KR" sz="2000" dirty="0" smtClean="0">
                <a:solidFill>
                  <a:schemeClr val="bg1"/>
                </a:solidFill>
              </a:rPr>
              <a:t>1 : ”slow”, “normal”, ”fast”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방법</a:t>
            </a:r>
            <a:r>
              <a:rPr lang="en-US" altLang="ko-KR" sz="2000" dirty="0" smtClean="0">
                <a:solidFill>
                  <a:schemeClr val="bg1"/>
                </a:solidFill>
              </a:rPr>
              <a:t>2 : 1,000(1</a:t>
            </a:r>
            <a:r>
              <a:rPr lang="ko-KR" altLang="en-US" sz="2000" dirty="0" smtClean="0">
                <a:solidFill>
                  <a:schemeClr val="bg1"/>
                </a:solidFill>
              </a:rPr>
              <a:t>초</a:t>
            </a:r>
            <a:r>
              <a:rPr lang="en-US" altLang="ko-KR" sz="2000" dirty="0" smtClean="0">
                <a:solidFill>
                  <a:schemeClr val="bg1"/>
                </a:solidFill>
              </a:rPr>
              <a:t>), 500(0.5</a:t>
            </a:r>
            <a:r>
              <a:rPr lang="ko-KR" altLang="en-US" sz="2000" dirty="0" smtClean="0">
                <a:solidFill>
                  <a:schemeClr val="bg1"/>
                </a:solidFill>
              </a:rPr>
              <a:t>초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② </a:t>
            </a:r>
            <a:r>
              <a:rPr lang="ko-KR" altLang="en-US" sz="2000" dirty="0" smtClean="0">
                <a:solidFill>
                  <a:schemeClr val="bg1"/>
                </a:solidFill>
              </a:rPr>
              <a:t>가속도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숨기거나 노출하는 동안의 가속도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다음과 같이 적용 가능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방법</a:t>
            </a:r>
            <a:r>
              <a:rPr lang="en-US" altLang="ko-KR" sz="2000" dirty="0" smtClean="0">
                <a:solidFill>
                  <a:schemeClr val="bg1"/>
                </a:solidFill>
              </a:rPr>
              <a:t>1 : “swing” </a:t>
            </a:r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시작과 끝은 느리게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중간은 빠른 속도로 움직임</a:t>
            </a:r>
            <a:r>
              <a:rPr lang="en-US" altLang="ko-KR" sz="2000" dirty="0" smtClean="0">
                <a:solidFill>
                  <a:schemeClr val="bg1"/>
                </a:solidFill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</a:rPr>
              <a:t>기본값</a:t>
            </a:r>
            <a:r>
              <a:rPr lang="en-US" altLang="ko-KR" sz="2000" dirty="0" smtClean="0">
                <a:solidFill>
                  <a:schemeClr val="bg1"/>
                </a:solidFill>
              </a:rPr>
              <a:t>)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방법</a:t>
            </a:r>
            <a:r>
              <a:rPr lang="en-US" altLang="ko-KR" sz="2000" dirty="0" smtClean="0">
                <a:solidFill>
                  <a:schemeClr val="bg1"/>
                </a:solidFill>
              </a:rPr>
              <a:t>2 : “linear”</a:t>
            </a:r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일정한 속도로 움직임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③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콜백함수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노출과 숨김 효과가 끝난 후에 실행할 함수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</a:t>
            </a:r>
            <a:r>
              <a:rPr lang="ko-KR" altLang="en-US" sz="2000" dirty="0" smtClean="0">
                <a:solidFill>
                  <a:schemeClr val="bg1"/>
                </a:solidFill>
              </a:rPr>
              <a:t> 함수는 생략 가능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99619" y="48460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"#box"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slideUp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"linear"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8656" y="5639943"/>
            <a:ext cx="6257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id</a:t>
            </a:r>
            <a:r>
              <a:rPr lang="ko-KR" altLang="en-US" sz="2000" dirty="0" smtClean="0">
                <a:solidFill>
                  <a:schemeClr val="bg1"/>
                </a:solidFill>
              </a:rPr>
              <a:t>값이 </a:t>
            </a:r>
            <a:r>
              <a:rPr lang="en-US" altLang="ko-KR" sz="2000" dirty="0" smtClean="0">
                <a:solidFill>
                  <a:schemeClr val="bg1"/>
                </a:solidFill>
              </a:rPr>
              <a:t>“box”</a:t>
            </a:r>
            <a:r>
              <a:rPr lang="ko-KR" altLang="en-US" sz="2000" dirty="0" smtClean="0">
                <a:solidFill>
                  <a:schemeClr val="bg1"/>
                </a:solidFill>
              </a:rPr>
              <a:t>인 요소를 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  <a:r>
              <a:rPr lang="ko-KR" altLang="en-US" sz="2000" dirty="0" smtClean="0">
                <a:solidFill>
                  <a:schemeClr val="bg1"/>
                </a:solidFill>
              </a:rPr>
              <a:t>초간 위로 올려 숨기는 예제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1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759322"/>
            <a:ext cx="106089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fadeTo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메서드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효과</a:t>
            </a:r>
            <a:r>
              <a:rPr lang="en-US" altLang="ko-KR" sz="4000" dirty="0" smtClean="0">
                <a:solidFill>
                  <a:schemeClr val="bg1"/>
                </a:solidFill>
                <a:latin typeface="+mn-ea"/>
              </a:rPr>
              <a:t>(Effect)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3963" y="1204918"/>
            <a:ext cx="6376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요소선택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fadeTo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rgbClr val="B5CEA8"/>
                </a:solidFill>
                <a:latin typeface="Consolas" panose="020B0609020204030204" pitchFamily="49" charset="0"/>
              </a:rPr>
              <a:t>효과소요시간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투명도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콜백함수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2123" y="165897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".box"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slideUp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"linear"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".box"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fadeIn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"swing"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hide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show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 );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8123" y="2641860"/>
            <a:ext cx="531856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en-US" altLang="ko-KR" dirty="0" err="1" smtClean="0">
                <a:solidFill>
                  <a:schemeClr val="bg1"/>
                </a:solidFill>
              </a:rPr>
              <a:t>slideUp</a:t>
            </a:r>
            <a:r>
              <a:rPr lang="en-US" altLang="ko-KR" dirty="0" smtClean="0">
                <a:solidFill>
                  <a:schemeClr val="bg1"/>
                </a:solidFill>
              </a:rPr>
              <a:t>]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“box”</a:t>
            </a:r>
            <a:r>
              <a:rPr lang="ko-KR" altLang="en-US" dirty="0" smtClean="0">
                <a:solidFill>
                  <a:schemeClr val="bg1"/>
                </a:solidFill>
              </a:rPr>
              <a:t>인 요소가 위로 접히며 숨겨집니다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그런 다음 </a:t>
            </a:r>
            <a:r>
              <a:rPr lang="ko-KR" altLang="en-US" dirty="0" err="1" smtClean="0">
                <a:solidFill>
                  <a:schemeClr val="bg1"/>
                </a:solidFill>
              </a:rPr>
              <a:t>콜백</a:t>
            </a:r>
            <a:r>
              <a:rPr lang="ko-KR" altLang="en-US" dirty="0" smtClean="0">
                <a:solidFill>
                  <a:schemeClr val="bg1"/>
                </a:solidFill>
              </a:rPr>
              <a:t> 함수가 실행되어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en-US" altLang="ko-KR" dirty="0" err="1" smtClean="0">
                <a:solidFill>
                  <a:schemeClr val="bg1"/>
                </a:solidFill>
              </a:rPr>
              <a:t>slideUp</a:t>
            </a:r>
            <a:r>
              <a:rPr lang="en-US" altLang="ko-KR" dirty="0" smtClean="0">
                <a:solidFill>
                  <a:schemeClr val="bg1"/>
                </a:solidFill>
              </a:rPr>
              <a:t>] </a:t>
            </a:r>
            <a:r>
              <a:rPr lang="ko-KR" altLang="en-US" dirty="0" smtClean="0">
                <a:solidFill>
                  <a:schemeClr val="bg1"/>
                </a:solidFill>
              </a:rPr>
              <a:t>버튼은 숨겨지고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en-US" altLang="ko-KR" dirty="0" err="1" smtClean="0">
                <a:solidFill>
                  <a:schemeClr val="bg1"/>
                </a:solidFill>
              </a:rPr>
              <a:t>fadeIn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버튼이 나타납니다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7721" y="1986696"/>
            <a:ext cx="4737969" cy="2510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640076" y="3242025"/>
            <a:ext cx="7980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80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79445" y="124498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".btn3"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".box"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slideToggle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"linear"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".btn4"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".box"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fadeTo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"fast"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".btn5"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".box"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fadeTo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"fast"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7548" y="1379309"/>
            <a:ext cx="447375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en-US" altLang="ko-KR" dirty="0" err="1" smtClean="0">
                <a:solidFill>
                  <a:schemeClr val="bg1"/>
                </a:solidFill>
              </a:rPr>
              <a:t>toggleSlide</a:t>
            </a:r>
            <a:r>
              <a:rPr lang="en-US" altLang="ko-KR" dirty="0" smtClean="0">
                <a:solidFill>
                  <a:schemeClr val="bg1"/>
                </a:solidFill>
              </a:rPr>
              <a:t>]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“box”</a:t>
            </a:r>
            <a:r>
              <a:rPr lang="ko-KR" altLang="en-US" dirty="0" smtClean="0">
                <a:solidFill>
                  <a:schemeClr val="bg1"/>
                </a:solidFill>
              </a:rPr>
              <a:t>인 요소가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접히거나 펴집니다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6493" y="1244981"/>
            <a:ext cx="5373009" cy="957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279501" y="1702475"/>
            <a:ext cx="7980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06492" y="2284979"/>
            <a:ext cx="5373009" cy="2091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077548" y="2910990"/>
            <a:ext cx="447375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fadeTo</a:t>
            </a:r>
            <a:r>
              <a:rPr lang="en-US" altLang="ko-KR" dirty="0" smtClean="0">
                <a:solidFill>
                  <a:schemeClr val="bg1"/>
                </a:solidFill>
              </a:rPr>
              <a:t>(0,3)</a:t>
            </a:r>
            <a:r>
              <a:rPr lang="ko-KR" altLang="en-US" dirty="0" smtClean="0">
                <a:solidFill>
                  <a:schemeClr val="bg1"/>
                </a:solidFill>
              </a:rPr>
              <a:t>을 클릭하면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“box”</a:t>
            </a:r>
            <a:r>
              <a:rPr lang="ko-KR" altLang="en-US" dirty="0" smtClean="0">
                <a:solidFill>
                  <a:schemeClr val="bg1"/>
                </a:solidFill>
              </a:rPr>
              <a:t>인 요소가</a:t>
            </a:r>
            <a:r>
              <a:rPr lang="en-US" altLang="ko-KR" dirty="0" smtClean="0">
                <a:solidFill>
                  <a:schemeClr val="bg1"/>
                </a:solidFill>
              </a:rPr>
              <a:t> 70% </a:t>
            </a:r>
            <a:r>
              <a:rPr lang="ko-KR" altLang="en-US" dirty="0" err="1" smtClean="0">
                <a:solidFill>
                  <a:schemeClr val="bg1"/>
                </a:solidFill>
              </a:rPr>
              <a:t>투명해집니다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다시 클릭하면 투명화를 취소합니다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279501" y="3372655"/>
            <a:ext cx="7980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1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726" y="903590"/>
            <a:ext cx="1122116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애니메이션 메서드를 적용하면 스타일을 적용한 요소를 움직일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애니메이션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6" y="1513501"/>
            <a:ext cx="1122116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animate() </a:t>
            </a:r>
            <a:r>
              <a:rPr lang="ko-KR" altLang="en-US" sz="2000" dirty="0" smtClean="0">
                <a:solidFill>
                  <a:schemeClr val="bg1"/>
                </a:solidFill>
              </a:rPr>
              <a:t>메서드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선택한 요소에 다양한 동작</a:t>
            </a:r>
            <a:r>
              <a:rPr lang="en-US" altLang="ko-KR" sz="2000" dirty="0" smtClean="0">
                <a:solidFill>
                  <a:schemeClr val="bg1"/>
                </a:solidFill>
              </a:rPr>
              <a:t>(Motion) </a:t>
            </a:r>
            <a:r>
              <a:rPr lang="ko-KR" altLang="en-US" sz="2000" dirty="0" smtClean="0">
                <a:solidFill>
                  <a:schemeClr val="bg1"/>
                </a:solidFill>
              </a:rPr>
              <a:t>효과를 적용할 수 있음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21365" y="2179398"/>
            <a:ext cx="8093882" cy="738664"/>
            <a:chOff x="1772532" y="4528593"/>
            <a:chExt cx="8093882" cy="738664"/>
          </a:xfrm>
        </p:grpSpPr>
        <p:sp>
          <p:nvSpPr>
            <p:cNvPr id="8" name="직사각형 7"/>
            <p:cNvSpPr/>
            <p:nvPr/>
          </p:nvSpPr>
          <p:spPr>
            <a:xfrm>
              <a:off x="1772532" y="4897925"/>
              <a:ext cx="80938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4FC1FF"/>
                  </a:solidFill>
                  <a:latin typeface="Consolas" panose="020B0609020204030204" pitchFamily="49" charset="0"/>
                </a:rPr>
                <a:t>$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ko-KR" altLang="en-US" dirty="0" err="1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요소선택</a:t>
              </a:r>
              <a:r>
                <a:rPr lang="en-US" altLang="ko-KR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ko-KR" dirty="0" smtClean="0">
                  <a:solidFill>
                    <a:srgbClr val="DCDCAA"/>
                  </a:solidFill>
                  <a:latin typeface="Consolas" panose="020B0609020204030204" pitchFamily="49" charset="0"/>
                </a:rPr>
                <a:t>animate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{</a:t>
              </a:r>
              <a:r>
                <a:rPr lang="ko-KR" altLang="en-US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스타일 속성</a:t>
              </a:r>
              <a:r>
                <a:rPr lang="en-US" altLang="ko-KR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}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ko-KR" altLang="en-US" dirty="0" err="1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적용시간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가속도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ko-KR" altLang="en-US" dirty="0" err="1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콜백함수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6263" y="454134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①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440249" y="45285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②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543856" y="45285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④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92052" y="45285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③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7725" y="3111947"/>
            <a:ext cx="11221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① </a:t>
            </a:r>
            <a:r>
              <a:rPr lang="ko-KR" altLang="en-US" sz="2000" dirty="0" smtClean="0">
                <a:solidFill>
                  <a:schemeClr val="bg1"/>
                </a:solidFill>
              </a:rPr>
              <a:t>스타일 속성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애니메이션으로 적용할 스타일 속성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② </a:t>
            </a:r>
            <a:r>
              <a:rPr lang="ko-KR" altLang="en-US" sz="2000" dirty="0" smtClean="0">
                <a:solidFill>
                  <a:schemeClr val="bg1"/>
                </a:solidFill>
              </a:rPr>
              <a:t>적용 시간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동작에 반응하는 데 소요되는 시간</a:t>
            </a:r>
            <a:r>
              <a:rPr lang="en-US" altLang="ko-KR" sz="2000" dirty="0" smtClean="0">
                <a:solidFill>
                  <a:schemeClr val="bg1"/>
                </a:solidFill>
              </a:rPr>
              <a:t>.(</a:t>
            </a:r>
            <a:r>
              <a:rPr lang="ko-KR" altLang="en-US" sz="2000" dirty="0" smtClean="0">
                <a:solidFill>
                  <a:schemeClr val="bg1"/>
                </a:solidFill>
              </a:rPr>
              <a:t>옵션은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효과함수의</a:t>
            </a:r>
            <a:r>
              <a:rPr lang="ko-KR" altLang="en-US" sz="2000" dirty="0" smtClean="0">
                <a:solidFill>
                  <a:schemeClr val="bg1"/>
                </a:solidFill>
              </a:rPr>
              <a:t> 적용한 것과 같음</a:t>
            </a:r>
            <a:r>
              <a:rPr lang="en-US" altLang="ko-KR" sz="2000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③</a:t>
            </a:r>
            <a:r>
              <a:rPr lang="ko-KR" altLang="en-US" sz="2000" dirty="0" smtClean="0">
                <a:solidFill>
                  <a:schemeClr val="bg1"/>
                </a:solidFill>
              </a:rPr>
              <a:t>가속도</a:t>
            </a:r>
            <a:r>
              <a:rPr lang="en-US" altLang="ko-KR" sz="2000" dirty="0" smtClean="0">
                <a:solidFill>
                  <a:schemeClr val="bg1"/>
                </a:solidFill>
              </a:rPr>
              <a:t>, ④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콜백함수는</a:t>
            </a:r>
            <a:r>
              <a:rPr lang="ko-KR" altLang="en-US" sz="2000" dirty="0" smtClean="0">
                <a:solidFill>
                  <a:schemeClr val="bg1"/>
                </a:solidFill>
              </a:rPr>
              <a:t> 앞에서 설명한 것과 같음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984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6423" y="96302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marginLeft: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"500px"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fontSize: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"30px"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},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"linear"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모션 완료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"click"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 ) 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".txt2"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marginLeft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"+=50px"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},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}); 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2423" y="1858089"/>
            <a:ext cx="531856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을 클릭하면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“txt1”</a:t>
            </a:r>
            <a:r>
              <a:rPr lang="ko-KR" altLang="en-US" dirty="0" smtClean="0">
                <a:solidFill>
                  <a:schemeClr val="bg1"/>
                </a:solidFill>
              </a:rPr>
              <a:t>인 요소가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초 동안 오른쪽 방향으로 </a:t>
            </a:r>
            <a:r>
              <a:rPr lang="en-US" altLang="ko-KR" dirty="0" smtClean="0">
                <a:solidFill>
                  <a:schemeClr val="bg1"/>
                </a:solidFill>
              </a:rPr>
              <a:t>500px</a:t>
            </a:r>
            <a:r>
              <a:rPr lang="ko-KR" altLang="en-US" dirty="0" smtClean="0">
                <a:solidFill>
                  <a:schemeClr val="bg1"/>
                </a:solidFill>
              </a:rPr>
              <a:t>만큼 이동하고 글자의 크기가 </a:t>
            </a:r>
            <a:r>
              <a:rPr lang="en-US" altLang="ko-KR" dirty="0" smtClean="0">
                <a:solidFill>
                  <a:schemeClr val="bg1"/>
                </a:solidFill>
              </a:rPr>
              <a:t>30px </a:t>
            </a:r>
            <a:r>
              <a:rPr lang="ko-KR" altLang="en-US" dirty="0" smtClean="0">
                <a:solidFill>
                  <a:schemeClr val="bg1"/>
                </a:solidFill>
              </a:rPr>
              <a:t>커집니다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애니메이션이 </a:t>
            </a:r>
            <a:r>
              <a:rPr lang="ko-KR" altLang="en-US" dirty="0" err="1" smtClean="0">
                <a:solidFill>
                  <a:schemeClr val="bg1"/>
                </a:solidFill>
              </a:rPr>
              <a:t>와료되면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콜백</a:t>
            </a:r>
            <a:r>
              <a:rPr lang="ko-KR" altLang="en-US" dirty="0" smtClean="0">
                <a:solidFill>
                  <a:schemeClr val="bg1"/>
                </a:solidFill>
              </a:rPr>
              <a:t> 함수가 실행됩니다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7637" y="1258909"/>
            <a:ext cx="4737969" cy="2583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834376" y="2458254"/>
            <a:ext cx="7980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애니메이션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7637" y="3974117"/>
            <a:ext cx="4737969" cy="1465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32423" y="4383766"/>
            <a:ext cx="53185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2]</a:t>
            </a:r>
            <a:r>
              <a:rPr lang="ko-KR" altLang="en-US" dirty="0" smtClean="0">
                <a:solidFill>
                  <a:schemeClr val="bg1"/>
                </a:solidFill>
              </a:rPr>
              <a:t>를 클릭할 때마다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값이 </a:t>
            </a:r>
            <a:r>
              <a:rPr lang="en-US" altLang="ko-KR" dirty="0" smtClean="0">
                <a:solidFill>
                  <a:schemeClr val="bg1"/>
                </a:solidFill>
              </a:rPr>
              <a:t>“txt2”</a:t>
            </a:r>
            <a:r>
              <a:rPr lang="ko-KR" altLang="en-US" dirty="0" smtClean="0">
                <a:solidFill>
                  <a:schemeClr val="bg1"/>
                </a:solidFill>
              </a:rPr>
              <a:t>인 요소가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err="1" smtClean="0">
                <a:solidFill>
                  <a:schemeClr val="bg1"/>
                </a:solidFill>
              </a:rPr>
              <a:t>초동안</a:t>
            </a:r>
            <a:r>
              <a:rPr lang="ko-KR" altLang="en-US" dirty="0" smtClean="0">
                <a:solidFill>
                  <a:schemeClr val="bg1"/>
                </a:solidFill>
              </a:rPr>
              <a:t> 오른쪽 방향으로 </a:t>
            </a:r>
            <a:r>
              <a:rPr lang="en-US" altLang="ko-KR" dirty="0" smtClean="0">
                <a:solidFill>
                  <a:schemeClr val="bg1"/>
                </a:solidFill>
              </a:rPr>
              <a:t>50px</a:t>
            </a:r>
            <a:r>
              <a:rPr lang="ko-KR" altLang="en-US" dirty="0" smtClean="0">
                <a:solidFill>
                  <a:schemeClr val="bg1"/>
                </a:solidFill>
              </a:rPr>
              <a:t>씩 이동합니다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834376" y="4709439"/>
            <a:ext cx="7980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0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4000" dirty="0" err="1" smtClean="0">
                <a:solidFill>
                  <a:schemeClr val="bg1"/>
                </a:solidFill>
                <a:latin typeface="+mn-ea"/>
              </a:rPr>
              <a:t>효과제어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1024888"/>
            <a:ext cx="1122116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애니메이션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효과제어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메서드란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</a:rPr>
              <a:t>효과</a:t>
            </a:r>
            <a:r>
              <a:rPr lang="en-US" altLang="ko-KR" sz="2000" dirty="0" smtClean="0">
                <a:solidFill>
                  <a:schemeClr val="bg1"/>
                </a:solidFill>
              </a:rPr>
              <a:t>‘ </a:t>
            </a:r>
            <a:r>
              <a:rPr lang="ko-KR" altLang="en-US" sz="2000" dirty="0" smtClean="0">
                <a:solidFill>
                  <a:schemeClr val="bg1"/>
                </a:solidFill>
              </a:rPr>
              <a:t>또는 </a:t>
            </a:r>
            <a:r>
              <a:rPr lang="en-US" altLang="ko-KR" sz="2000" dirty="0" smtClean="0">
                <a:solidFill>
                  <a:schemeClr val="bg1"/>
                </a:solidFill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</a:rPr>
              <a:t>애니메이션</a:t>
            </a:r>
            <a:r>
              <a:rPr lang="en-US" altLang="ko-KR" sz="2000" dirty="0" smtClean="0">
                <a:solidFill>
                  <a:schemeClr val="bg1"/>
                </a:solidFill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</a:rPr>
              <a:t>이 적용된 요소의 동작을 제어하는 메서드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6" y="1634799"/>
            <a:ext cx="112211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애니메이션 적용 원리와 큐의 개념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애니메이션 메서드는 함수가 적용된 순서대로 큐</a:t>
            </a:r>
            <a:r>
              <a:rPr lang="en-US" altLang="ko-KR" sz="2000" dirty="0" smtClean="0">
                <a:solidFill>
                  <a:schemeClr val="bg1"/>
                </a:solidFill>
              </a:rPr>
              <a:t>(queue)</a:t>
            </a:r>
            <a:r>
              <a:rPr lang="ko-KR" altLang="en-US" sz="2000" dirty="0" smtClean="0">
                <a:solidFill>
                  <a:schemeClr val="bg1"/>
                </a:solidFill>
              </a:rPr>
              <a:t>라는 저장소</a:t>
            </a:r>
            <a:r>
              <a:rPr lang="en-US" altLang="ko-KR" sz="2000" dirty="0" smtClean="0">
                <a:solidFill>
                  <a:schemeClr val="bg1"/>
                </a:solidFill>
              </a:rPr>
              <a:t>(memory)</a:t>
            </a:r>
            <a:r>
              <a:rPr lang="ko-KR" altLang="en-US" sz="2000" dirty="0" smtClean="0">
                <a:solidFill>
                  <a:schemeClr val="bg1"/>
                </a:solidFill>
              </a:rPr>
              <a:t>에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저장됩니다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큐에 저장된 애니메이션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대기열이</a:t>
            </a:r>
            <a:r>
              <a:rPr lang="ko-KR" altLang="en-US" sz="2000" dirty="0" smtClean="0">
                <a:solidFill>
                  <a:schemeClr val="bg1"/>
                </a:solidFill>
              </a:rPr>
              <a:t> 있다면 먼저 들어간 애니메이션이 먼저 실행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93832" y="4546473"/>
            <a:ext cx="6352880" cy="1236043"/>
            <a:chOff x="657726" y="4247893"/>
            <a:chExt cx="6352880" cy="1236043"/>
          </a:xfrm>
        </p:grpSpPr>
        <p:sp>
          <p:nvSpPr>
            <p:cNvPr id="2" name="직사각형 1"/>
            <p:cNvSpPr/>
            <p:nvPr/>
          </p:nvSpPr>
          <p:spPr>
            <a:xfrm>
              <a:off x="657726" y="4265750"/>
              <a:ext cx="6352880" cy="120032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4FC1FF"/>
                  </a:solidFill>
                  <a:latin typeface="Consolas" panose="020B0609020204030204" pitchFamily="49" charset="0"/>
                </a:rPr>
                <a:t>$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>
                  <a:solidFill>
                    <a:srgbClr val="CE9178"/>
                  </a:solidFill>
                  <a:latin typeface="Consolas" panose="020B0609020204030204" pitchFamily="49" charset="0"/>
                </a:rPr>
                <a:t>".txt1"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ko-KR" dirty="0">
                  <a:solidFill>
                    <a:srgbClr val="DCDCAA"/>
                  </a:solidFill>
                  <a:latin typeface="Consolas" panose="020B0609020204030204" pitchFamily="49" charset="0"/>
                </a:rPr>
                <a:t>animate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  <a:r>
                <a:rPr lang="en-US" altLang="ko-KR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marginLeft</a:t>
              </a:r>
              <a:r>
                <a:rPr lang="en-US" altLang="ko-KR" dirty="0">
                  <a:solidFill>
                    <a:srgbClr val="9CDCFE"/>
                  </a:solidFill>
                  <a:latin typeface="Consolas" panose="020B0609020204030204" pitchFamily="49" charset="0"/>
                </a:rPr>
                <a:t> :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CE9178"/>
                  </a:solidFill>
                  <a:latin typeface="Consolas" panose="020B0609020204030204" pitchFamily="49" charset="0"/>
                </a:rPr>
                <a:t>"200px"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},</a:t>
              </a:r>
              <a:r>
                <a:rPr lang="en-US" altLang="ko-KR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1000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.</a:t>
              </a:r>
              <a:r>
                <a:rPr lang="en-US" altLang="ko-KR" dirty="0">
                  <a:solidFill>
                    <a:srgbClr val="DCDCAA"/>
                  </a:solidFill>
                  <a:latin typeface="Consolas" panose="020B0609020204030204" pitchFamily="49" charset="0"/>
                </a:rPr>
                <a:t>animate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  <a:r>
                <a:rPr lang="en-US" altLang="ko-KR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marginTop</a:t>
              </a:r>
              <a:r>
                <a:rPr lang="en-US" altLang="ko-KR" dirty="0">
                  <a:solidFill>
                    <a:srgbClr val="9CDCFE"/>
                  </a:solidFill>
                  <a:latin typeface="Consolas" panose="020B0609020204030204" pitchFamily="49" charset="0"/>
                </a:rPr>
                <a:t> :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CE9178"/>
                  </a:solidFill>
                  <a:latin typeface="Consolas" panose="020B0609020204030204" pitchFamily="49" charset="0"/>
                </a:rPr>
                <a:t>"200px"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},</a:t>
              </a:r>
              <a:r>
                <a:rPr lang="en-US" altLang="ko-KR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1000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)  </a:t>
              </a:r>
            </a:p>
            <a:p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.</a:t>
              </a:r>
              <a:r>
                <a:rPr lang="en-US" altLang="ko-KR" dirty="0">
                  <a:solidFill>
                    <a:srgbClr val="DCDCAA"/>
                  </a:solidFill>
                  <a:latin typeface="Consolas" panose="020B0609020204030204" pitchFamily="49" charset="0"/>
                </a:rPr>
                <a:t>animate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  <a:r>
                <a:rPr lang="en-US" altLang="ko-KR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marginLeft</a:t>
              </a:r>
              <a:r>
                <a:rPr lang="en-US" altLang="ko-KR" dirty="0">
                  <a:solidFill>
                    <a:srgbClr val="9CDCFE"/>
                  </a:solidFill>
                  <a:latin typeface="Consolas" panose="020B0609020204030204" pitchFamily="49" charset="0"/>
                </a:rPr>
                <a:t> :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},</a:t>
              </a:r>
              <a:r>
                <a:rPr lang="en-US" altLang="ko-KR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1000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         .</a:t>
              </a:r>
              <a:r>
                <a:rPr lang="en-US" altLang="ko-KR" dirty="0">
                  <a:solidFill>
                    <a:srgbClr val="DCDCAA"/>
                  </a:solidFill>
                  <a:latin typeface="Consolas" panose="020B0609020204030204" pitchFamily="49" charset="0"/>
                </a:rPr>
                <a:t>animate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  <a:r>
                <a:rPr lang="en-US" altLang="ko-KR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marginTop</a:t>
              </a:r>
              <a:r>
                <a:rPr lang="en-US" altLang="ko-KR" dirty="0">
                  <a:solidFill>
                    <a:srgbClr val="9CDCFE"/>
                  </a:solidFill>
                  <a:latin typeface="Consolas" panose="020B0609020204030204" pitchFamily="49" charset="0"/>
                </a:rPr>
                <a:t> :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altLang="ko-KR" dirty="0">
                  <a:solidFill>
                    <a:srgbClr val="B5CEA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},</a:t>
              </a:r>
              <a:r>
                <a:rPr lang="en-US" altLang="ko-KR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1000</a:t>
              </a:r>
              <a:r>
                <a:rPr lang="en-US" altLang="ko-KR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95108" y="424789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①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95108" y="451123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②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5108" y="480398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③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95108" y="5114604"/>
              <a:ext cx="4080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D4D4D4"/>
                  </a:solidFill>
                  <a:latin typeface="Consolas" panose="020B0609020204030204" pitchFamily="49" charset="0"/>
                </a:rPr>
                <a:t>④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3832" y="3856444"/>
            <a:ext cx="435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이 순서대로 </a:t>
            </a:r>
            <a:r>
              <a:rPr lang="ko-KR" altLang="en-US" sz="2000" smtClean="0">
                <a:solidFill>
                  <a:schemeClr val="bg1"/>
                </a:solidFill>
              </a:rPr>
              <a:t>애니메이션을 큐에 전송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92754" y="3704427"/>
            <a:ext cx="2491273" cy="279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434136" y="5947621"/>
            <a:ext cx="1808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① 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(…)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434136" y="5295131"/>
            <a:ext cx="1808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② 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(…)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434136" y="4702376"/>
            <a:ext cx="1808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③ 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(…)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426300" y="4177141"/>
            <a:ext cx="1808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④ 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animate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(…)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2" idx="3"/>
            <a:endCxn id="12" idx="0"/>
          </p:cNvCxnSpPr>
          <p:nvPr/>
        </p:nvCxnSpPr>
        <p:spPr>
          <a:xfrm flipV="1">
            <a:off x="6646712" y="3704427"/>
            <a:ext cx="2691679" cy="1460068"/>
          </a:xfrm>
          <a:prstGeom prst="bentConnector4">
            <a:avLst>
              <a:gd name="adj1" fmla="val 26861"/>
              <a:gd name="adj2" fmla="val 1156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10859078" y="4266790"/>
            <a:ext cx="710144" cy="1455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62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2261</Words>
  <Application>Microsoft Office PowerPoint</Application>
  <PresentationFormat>와이드스크린</PresentationFormat>
  <Paragraphs>255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맑은 고딕</vt:lpstr>
      <vt:lpstr>휴먼편지체</vt:lpstr>
      <vt:lpstr>Arial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HyungSub Lee</dc:creator>
  <cp:lastModifiedBy>HyungSub Lee</cp:lastModifiedBy>
  <cp:revision>37</cp:revision>
  <dcterms:created xsi:type="dcterms:W3CDTF">2020-09-02T13:21:20Z</dcterms:created>
  <dcterms:modified xsi:type="dcterms:W3CDTF">2020-09-03T15:52:12Z</dcterms:modified>
</cp:coreProperties>
</file>