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36" r:id="rId3"/>
    <p:sldId id="267" r:id="rId4"/>
    <p:sldId id="290" r:id="rId5"/>
    <p:sldId id="257" r:id="rId6"/>
    <p:sldId id="337" r:id="rId7"/>
    <p:sldId id="292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6" r:id="rId16"/>
    <p:sldId id="345" r:id="rId17"/>
    <p:sldId id="347" r:id="rId18"/>
    <p:sldId id="349" r:id="rId19"/>
    <p:sldId id="350" r:id="rId20"/>
    <p:sldId id="348" r:id="rId21"/>
    <p:sldId id="351" r:id="rId22"/>
    <p:sldId id="352" r:id="rId23"/>
    <p:sldId id="353" r:id="rId24"/>
    <p:sldId id="354" r:id="rId25"/>
    <p:sldId id="35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3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8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1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9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0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DF64-96CC-42C6-B957-AD0A153635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이벤트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7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제거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8705" y="3097134"/>
            <a:ext cx="4597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이벤트를 제거하는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off()</a:t>
            </a:r>
            <a:r>
              <a:rPr lang="ko-KR" altLang="en-US" dirty="0" smtClean="0">
                <a:solidFill>
                  <a:schemeClr val="bg1"/>
                </a:solidFill>
              </a:rPr>
              <a:t>가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8705" y="2727802"/>
            <a:ext cx="546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off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제거할 이벤트 종류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6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3879" y="7701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"#f00"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 focus"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"#0f0"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off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off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 focus"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9571" y="4348065"/>
            <a:ext cx="3139834" cy="343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9570" y="4691426"/>
            <a:ext cx="4334152" cy="403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70171" y="3629608"/>
            <a:ext cx="488924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에 등록된 클릭 이벤트를 제거합니다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6" name="직선 연결선 15"/>
          <p:cNvCxnSpPr>
            <a:stCxn id="7" idx="3"/>
            <a:endCxn id="17" idx="1"/>
          </p:cNvCxnSpPr>
          <p:nvPr/>
        </p:nvCxnSpPr>
        <p:spPr>
          <a:xfrm flipV="1">
            <a:off x="5523722" y="4785893"/>
            <a:ext cx="746449" cy="107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0171" y="4462727"/>
            <a:ext cx="523447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2]</a:t>
            </a:r>
            <a:r>
              <a:rPr lang="ko-KR" altLang="en-US" dirty="0" smtClean="0">
                <a:solidFill>
                  <a:schemeClr val="bg1"/>
                </a:solidFill>
              </a:rPr>
              <a:t>에 등록된 마우스 오버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포커스 이벤트를 제거합니다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35" name="직선 화살표 연결선 34"/>
          <p:cNvCxnSpPr>
            <a:stCxn id="13" idx="1"/>
            <a:endCxn id="6" idx="3"/>
          </p:cNvCxnSpPr>
          <p:nvPr/>
        </p:nvCxnSpPr>
        <p:spPr>
          <a:xfrm flipH="1">
            <a:off x="4329405" y="3814274"/>
            <a:ext cx="1940766" cy="705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제거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61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로딩 이벤트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3069143"/>
            <a:ext cx="109122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ready()/load() </a:t>
            </a:r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ready()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사용자가 사이트를 방문할 때 요청한 </a:t>
            </a:r>
            <a:r>
              <a:rPr lang="en-US" altLang="ko-KR" dirty="0" smtClean="0">
                <a:solidFill>
                  <a:schemeClr val="bg1"/>
                </a:solidFill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</a:rPr>
              <a:t>문서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객체</a:t>
            </a:r>
            <a:r>
              <a:rPr lang="en-US" altLang="ko-KR" dirty="0" smtClean="0">
                <a:solidFill>
                  <a:schemeClr val="bg1"/>
                </a:solidFill>
              </a:rPr>
              <a:t>(document)</a:t>
            </a:r>
            <a:r>
              <a:rPr lang="ko-KR" altLang="en-US" dirty="0" smtClean="0">
                <a:solidFill>
                  <a:schemeClr val="bg1"/>
                </a:solidFill>
              </a:rPr>
              <a:t>의 로딩이 끝나면 이벤트를 발생시킴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load() </a:t>
            </a:r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외부에 연동된 소스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iframe,img,video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의 로딩이 끝나면 이벤트를 발생 시킵니다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32776" y="1088963"/>
            <a:ext cx="70968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).on("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).load(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).on(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load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3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7725" y="101260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".img1"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"ready :"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".img1"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"load :"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9570" y="1299795"/>
            <a:ext cx="4334152" cy="1191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9570" y="2675939"/>
            <a:ext cx="4334152" cy="1177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67535" y="1710868"/>
            <a:ext cx="568234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에 전체 요소가 로딩되면 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핸들러가</a:t>
            </a:r>
            <a:r>
              <a:rPr lang="ko-KR" altLang="en-US" dirty="0" smtClean="0">
                <a:solidFill>
                  <a:schemeClr val="bg1"/>
                </a:solidFill>
              </a:rPr>
              <a:t> 실행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>
            <a:stCxn id="7" idx="3"/>
            <a:endCxn id="17" idx="1"/>
          </p:cNvCxnSpPr>
          <p:nvPr/>
        </p:nvCxnSpPr>
        <p:spPr>
          <a:xfrm>
            <a:off x="5523722" y="3264741"/>
            <a:ext cx="643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7535" y="2803076"/>
            <a:ext cx="415212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외부 소스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이미지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가 완전히 로딩되면 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핸들러가</a:t>
            </a:r>
            <a:r>
              <a:rPr lang="ko-KR" altLang="en-US" dirty="0" smtClean="0">
                <a:solidFill>
                  <a:schemeClr val="bg1"/>
                </a:solidFill>
              </a:rPr>
              <a:t> 실행되며 이미지 </a:t>
            </a:r>
            <a:r>
              <a:rPr lang="ko-KR" altLang="en-US" dirty="0" err="1" smtClean="0">
                <a:solidFill>
                  <a:schemeClr val="bg1"/>
                </a:solidFill>
              </a:rPr>
              <a:t>높잇값</a:t>
            </a:r>
            <a:r>
              <a:rPr lang="en-US" altLang="ko-KR" dirty="0" smtClean="0">
                <a:solidFill>
                  <a:schemeClr val="bg1"/>
                </a:solidFill>
              </a:rPr>
              <a:t>(300)</a:t>
            </a:r>
            <a:r>
              <a:rPr lang="ko-KR" altLang="en-US" dirty="0" smtClean="0">
                <a:solidFill>
                  <a:schemeClr val="bg1"/>
                </a:solidFill>
              </a:rPr>
              <a:t>이 출력됩니다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35" name="직선 화살표 연결선 34"/>
          <p:cNvCxnSpPr>
            <a:stCxn id="13" idx="1"/>
            <a:endCxn id="6" idx="3"/>
          </p:cNvCxnSpPr>
          <p:nvPr/>
        </p:nvCxnSpPr>
        <p:spPr>
          <a:xfrm flipH="1">
            <a:off x="5523722" y="1895534"/>
            <a:ext cx="6438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ready()/load()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42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마우스 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4193022"/>
            <a:ext cx="10912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click()/</a:t>
            </a:r>
            <a:r>
              <a:rPr lang="en-US" altLang="ko-KR" dirty="0" err="1" smtClean="0">
                <a:solidFill>
                  <a:schemeClr val="bg1"/>
                </a:solidFill>
              </a:rPr>
              <a:t>dblclick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click() </a:t>
            </a:r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요소를 클릭했을 때 이벤트를 발생시키거나 선택한 요소에 강제로 클릭 이벤트를 발생시킬 때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dblclick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요소를 연속해서 두 번 클릭했을 때 이벤트를 발생시키거나 선택한 요소에 강제로 더블클릭 이벤트를 발생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725" y="684370"/>
            <a:ext cx="76177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click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).o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click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725" y="2438696"/>
            <a:ext cx="9671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dblclick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dblc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lick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”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).o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dblclick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US" altLang="ko-KR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dblclick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dbl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9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&lt;a&gt;,&lt;form&gt;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태그에 클릭 이벤트 적용 시 기본 이벤트 차단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4193022"/>
            <a:ext cx="10912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&lt;a&gt;</a:t>
            </a:r>
            <a:r>
              <a:rPr lang="ko-KR" altLang="en-US" dirty="0" smtClean="0">
                <a:solidFill>
                  <a:schemeClr val="bg1"/>
                </a:solidFill>
              </a:rPr>
              <a:t>요소에 </a:t>
            </a:r>
            <a:r>
              <a:rPr lang="en-US" altLang="ko-KR" dirty="0" smtClean="0">
                <a:solidFill>
                  <a:schemeClr val="bg1"/>
                </a:solidFill>
              </a:rPr>
              <a:t>click</a:t>
            </a:r>
            <a:r>
              <a:rPr lang="ko-KR" altLang="en-US" dirty="0" smtClean="0">
                <a:solidFill>
                  <a:schemeClr val="bg1"/>
                </a:solidFill>
              </a:rPr>
              <a:t>이나 </a:t>
            </a:r>
            <a:r>
              <a:rPr lang="en-US" altLang="ko-KR" dirty="0" err="1" smtClean="0">
                <a:solidFill>
                  <a:schemeClr val="bg1"/>
                </a:solidFill>
              </a:rPr>
              <a:t>dblclick</a:t>
            </a:r>
            <a:r>
              <a:rPr lang="ko-KR" altLang="en-US" dirty="0" smtClean="0">
                <a:solidFill>
                  <a:schemeClr val="bg1"/>
                </a:solidFill>
              </a:rPr>
              <a:t>을 등록하면 클릭할 때마다 </a:t>
            </a:r>
            <a:r>
              <a:rPr lang="en-US" altLang="ko-KR" dirty="0" smtClean="0">
                <a:solidFill>
                  <a:schemeClr val="bg1"/>
                </a:solidFill>
              </a:rPr>
              <a:t>&lt;a&gt;</a:t>
            </a:r>
            <a:r>
              <a:rPr lang="ko-KR" altLang="en-US" dirty="0" smtClean="0">
                <a:solidFill>
                  <a:schemeClr val="bg1"/>
                </a:solidFill>
              </a:rPr>
              <a:t>에 링크된 주소로 이동하는 문제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&lt;a&gt;</a:t>
            </a:r>
            <a:r>
              <a:rPr lang="ko-KR" altLang="en-US" dirty="0" smtClean="0">
                <a:solidFill>
                  <a:schemeClr val="bg1"/>
                </a:solidFill>
              </a:rPr>
              <a:t>요소의 기본 이벤트를 차단 </a:t>
            </a:r>
            <a:r>
              <a:rPr lang="ko-KR" altLang="en-US" dirty="0" err="1" smtClean="0">
                <a:solidFill>
                  <a:schemeClr val="bg1"/>
                </a:solidFill>
              </a:rPr>
              <a:t>해야함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&lt;form&gt;</a:t>
            </a:r>
            <a:r>
              <a:rPr lang="ko-KR" altLang="en-US" dirty="0" smtClean="0">
                <a:solidFill>
                  <a:schemeClr val="bg1"/>
                </a:solidFill>
              </a:rPr>
              <a:t>요소의 제출 버튼</a:t>
            </a:r>
            <a:r>
              <a:rPr lang="en-US" altLang="ko-KR" dirty="0" smtClean="0">
                <a:solidFill>
                  <a:schemeClr val="bg1"/>
                </a:solidFill>
              </a:rPr>
              <a:t>(submit)</a:t>
            </a:r>
            <a:r>
              <a:rPr lang="ko-KR" altLang="en-US" dirty="0" smtClean="0">
                <a:solidFill>
                  <a:schemeClr val="bg1"/>
                </a:solidFill>
              </a:rPr>
              <a:t>도 </a:t>
            </a:r>
            <a:r>
              <a:rPr lang="en-US" altLang="ko-KR" dirty="0" smtClean="0">
                <a:solidFill>
                  <a:schemeClr val="bg1"/>
                </a:solidFill>
              </a:rPr>
              <a:t>action</a:t>
            </a:r>
            <a:r>
              <a:rPr lang="ko-KR" altLang="en-US" dirty="0" smtClean="0">
                <a:solidFill>
                  <a:schemeClr val="bg1"/>
                </a:solidFill>
              </a:rPr>
              <a:t>에 등록된 주소로 이동시키는 문제가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등록한 이벤트를 정상적으로 수행하려면 이러한 기본 이벤트를 차단해야 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0334" y="923086"/>
            <a:ext cx="89138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return false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를 이용한 차단 방식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"a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form"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ko-KR" alt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메서드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ko-KR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return false;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메서드를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이용한 차단 방식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 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form"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ko-KR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메서드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(e){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e.preventDefault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 );</a:t>
            </a:r>
            <a:endParaRPr lang="en-US" altLang="ko-KR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ko-KR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1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7725" y="79247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"background-color"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"#ff0"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"background-color"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"#0ff"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dblclick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"background-color"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"#0f0"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9510" y="1381274"/>
            <a:ext cx="2612572" cy="260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38007" y="1418883"/>
            <a:ext cx="711450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&lt;a&gt; </a:t>
            </a:r>
            <a:r>
              <a:rPr lang="ko-KR" altLang="en-US" dirty="0" smtClean="0">
                <a:solidFill>
                  <a:schemeClr val="bg1"/>
                </a:solidFill>
              </a:rPr>
              <a:t>요소에 링크된 페이지로 이동하는 기본 이벤트를 차단합니다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35" name="직선 화살표 연결선 34"/>
          <p:cNvCxnSpPr>
            <a:stCxn id="13" idx="1"/>
            <a:endCxn id="6" idx="3"/>
          </p:cNvCxnSpPr>
          <p:nvPr/>
        </p:nvCxnSpPr>
        <p:spPr>
          <a:xfrm flipH="1" flipV="1">
            <a:off x="4292082" y="1511731"/>
            <a:ext cx="545925" cy="918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&lt;a&gt;,&lt;form&gt;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태그에 클릭 이벤트 적용 시 기본 이벤트 차단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826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3773158"/>
            <a:ext cx="1091223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mouseover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 마우스 포인터를 올릴 때마다 이벤트를 발생시키거나 선택한 요소에 </a:t>
            </a:r>
            <a:r>
              <a:rPr lang="en-US" altLang="ko-KR" dirty="0" err="1" smtClean="0">
                <a:solidFill>
                  <a:schemeClr val="bg1"/>
                </a:solidFill>
              </a:rPr>
              <a:t>mouseover</a:t>
            </a:r>
            <a:r>
              <a:rPr lang="ko-KR" altLang="en-US" dirty="0" smtClean="0">
                <a:solidFill>
                  <a:schemeClr val="bg1"/>
                </a:solidFill>
              </a:rPr>
              <a:t>이벤트를 강제로 발생 시킴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마우스 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4863" y="1244206"/>
            <a:ext cx="871264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5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4137052"/>
            <a:ext cx="1091223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mouseout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요소에서 마우스 포인터가 벗어날 때마다 이벤트를 발생시키거나 선택한 요소에 </a:t>
            </a:r>
            <a:r>
              <a:rPr lang="en-US" altLang="ko-KR" dirty="0" err="1" smtClean="0">
                <a:solidFill>
                  <a:schemeClr val="bg1"/>
                </a:solidFill>
              </a:rPr>
              <a:t>mouseout</a:t>
            </a:r>
            <a:r>
              <a:rPr lang="ko-KR" altLang="en-US" dirty="0" smtClean="0">
                <a:solidFill>
                  <a:schemeClr val="bg1"/>
                </a:solidFill>
              </a:rPr>
              <a:t>이벤트를 강제로 발생 시킴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마우스 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4863" y="1150901"/>
            <a:ext cx="85860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mouseout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mouseout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mouseout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mouseout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mouseout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9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3269305"/>
            <a:ext cx="1091223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hover()</a:t>
            </a:r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 마우스 포인터가 올라갈 때와 선택한 요소에서 벗어날 때 각각 이벤트를 발생 시키며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각각 다른 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핸들러를</a:t>
            </a:r>
            <a:r>
              <a:rPr lang="ko-KR" altLang="en-US" dirty="0" smtClean="0">
                <a:solidFill>
                  <a:schemeClr val="bg1"/>
                </a:solidFill>
              </a:rPr>
              <a:t> 실행 시킴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마우스 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7192" y="1104248"/>
            <a:ext cx="4973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hover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hover(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;},</a:t>
            </a:r>
          </a:p>
          <a:p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	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8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등록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1332798"/>
            <a:ext cx="112211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이벤트 </a:t>
            </a:r>
            <a:r>
              <a:rPr lang="en-US" altLang="ko-KR" sz="2000" dirty="0" smtClean="0">
                <a:solidFill>
                  <a:schemeClr val="bg1"/>
                </a:solidFill>
              </a:rPr>
              <a:t>:</a:t>
            </a:r>
            <a:r>
              <a:rPr lang="ko-KR" altLang="en-US" sz="2000" dirty="0" smtClean="0">
                <a:solidFill>
                  <a:schemeClr val="bg1"/>
                </a:solidFill>
              </a:rPr>
              <a:t> 사이트에서 방문자가 취하는 모든 행위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이벤트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핸들러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 이벤트가 발생했을 때 실행되는 코드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이벤트 등록 메서드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지정한 </a:t>
            </a:r>
            <a:r>
              <a:rPr lang="ko-KR" altLang="en-US" sz="2000" dirty="0">
                <a:solidFill>
                  <a:schemeClr val="bg1"/>
                </a:solidFill>
              </a:rPr>
              <a:t>요소에서 어떠한 특정 동작이 일어났을 때 저장된 코드를 실행 시킴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단독 이벤트 등록 메서드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한 동작에 대한 이벤트를 등록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그룹 이벤트 등록 메서드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대상에 한가지 동작 이상의 이벤트를 등록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0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7725" y="60780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 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background-color"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"yellow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mouseout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 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background"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"none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hover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background-color"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"aqua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background"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"none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9509" y="1131026"/>
            <a:ext cx="5074215" cy="1192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02760" y="1265509"/>
            <a:ext cx="476172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[mouse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Over/Mouse Out]</a:t>
            </a:r>
            <a:r>
              <a:rPr lang="ko-KR" altLang="en-US" dirty="0" smtClean="0">
                <a:solidFill>
                  <a:schemeClr val="bg1"/>
                </a:solidFill>
              </a:rPr>
              <a:t>버튼에 마우스 포인터를 올리면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“txt1”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배경색을 노란색으로 변경합니다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35" name="직선 화살표 연결선 34"/>
          <p:cNvCxnSpPr>
            <a:stCxn id="13" idx="1"/>
            <a:endCxn id="6" idx="3"/>
          </p:cNvCxnSpPr>
          <p:nvPr/>
        </p:nvCxnSpPr>
        <p:spPr>
          <a:xfrm flipH="1">
            <a:off x="6753724" y="1727174"/>
            <a:ext cx="5490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mouseover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mouseout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, hover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이벤트 </a:t>
            </a:r>
            <a:r>
              <a:rPr lang="ko-KR" altLang="en-US" sz="28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79509" y="2323322"/>
            <a:ext cx="5074215" cy="1192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02760" y="2597097"/>
            <a:ext cx="476172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버튼에서 마우스 포인터가 벗어나면 배경의 색을 다시 제거합니다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19" name="직선 화살표 연결선 18"/>
          <p:cNvCxnSpPr>
            <a:stCxn id="18" idx="1"/>
            <a:endCxn id="17" idx="3"/>
          </p:cNvCxnSpPr>
          <p:nvPr/>
        </p:nvCxnSpPr>
        <p:spPr>
          <a:xfrm flipH="1" flipV="1">
            <a:off x="6753724" y="2919470"/>
            <a:ext cx="549036" cy="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9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5067" y="3530392"/>
            <a:ext cx="109122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mouseenter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대상 요소의 경계 범위에 마우스 포인터가 들어오면 이벤트를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mouseover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err="1" smtClean="0">
                <a:solidFill>
                  <a:schemeClr val="bg1"/>
                </a:solidFill>
              </a:rPr>
              <a:t>mouseenter</a:t>
            </a:r>
            <a:r>
              <a:rPr lang="ko-KR" altLang="en-US" dirty="0" smtClean="0">
                <a:solidFill>
                  <a:schemeClr val="bg1"/>
                </a:solidFill>
              </a:rPr>
              <a:t>의 차이점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mouseover</a:t>
            </a:r>
            <a:r>
              <a:rPr lang="ko-KR" altLang="en-US" dirty="0" smtClean="0">
                <a:solidFill>
                  <a:schemeClr val="bg1"/>
                </a:solidFill>
              </a:rPr>
              <a:t>는 대상 요소에 마우스 포인터가 올라가면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mouseenter</a:t>
            </a:r>
            <a:r>
              <a:rPr lang="ko-KR" altLang="en-US" dirty="0" smtClean="0">
                <a:solidFill>
                  <a:schemeClr val="bg1"/>
                </a:solidFill>
              </a:rPr>
              <a:t>는 이벤트 대상이 포함된 범위에 마우스 포인터가 들어오면 발생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마우스 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4202" y="1284269"/>
            <a:ext cx="88392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mouseenter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mouseenter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mouseenter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0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4" y="3530392"/>
            <a:ext cx="109122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mouseleave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대상 요소의 경계 범위에서 마우스 포인터가 완전히 벗어나면 이벤트를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mouseout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mouseleave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ko-KR" altLang="en-US" dirty="0">
                <a:solidFill>
                  <a:schemeClr val="bg1"/>
                </a:solidFill>
              </a:rPr>
              <a:t>차이점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mouseout</a:t>
            </a:r>
            <a:r>
              <a:rPr lang="ko-KR" altLang="en-US" dirty="0" smtClean="0">
                <a:solidFill>
                  <a:schemeClr val="bg1"/>
                </a:solidFill>
              </a:rPr>
              <a:t>은 </a:t>
            </a:r>
            <a:r>
              <a:rPr lang="ko-KR" altLang="en-US" dirty="0">
                <a:solidFill>
                  <a:schemeClr val="bg1"/>
                </a:solidFill>
              </a:rPr>
              <a:t>대상 </a:t>
            </a:r>
            <a:r>
              <a:rPr lang="ko-KR" altLang="en-US" dirty="0" smtClean="0">
                <a:solidFill>
                  <a:schemeClr val="bg1"/>
                </a:solidFill>
              </a:rPr>
              <a:t>요소에서 마우스 포인터가 벗어나면 발생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mouseleave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ko-KR" altLang="en-US" dirty="0">
                <a:solidFill>
                  <a:schemeClr val="bg1"/>
                </a:solidFill>
              </a:rPr>
              <a:t>이벤트 대상이 포함된 범위에 마우스 </a:t>
            </a:r>
            <a:r>
              <a:rPr lang="ko-KR" altLang="en-US" dirty="0" smtClean="0">
                <a:solidFill>
                  <a:schemeClr val="bg1"/>
                </a:solidFill>
              </a:rPr>
              <a:t>포인터가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완전히 벗어나면 발생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마우스 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4202" y="1284269"/>
            <a:ext cx="88392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mouseleave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mouseleave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mouseleave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9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7725" y="199463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"#box_1"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mouseout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"#box_1"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background-color"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"yellow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"#box_2"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mouseleave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"#box_2"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background-color"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"pink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mouseout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mouseleave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이벤트 </a:t>
            </a:r>
            <a:r>
              <a:rPr lang="ko-KR" altLang="en-US" sz="28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229" y="2419815"/>
            <a:ext cx="476172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해당 요소에서 마우스 포인터가 벗어나면 이벤트가 발생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6229" y="3719880"/>
            <a:ext cx="476172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대상요소를 포함한 범위에서 마우스 포인터가 벗어나야 이벤트가 발생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20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3782318"/>
            <a:ext cx="109122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mousemove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선택한 요소 범위에서 마우스 포인터를 움직였을 때 이벤트가 발생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마우스 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4202" y="1284269"/>
            <a:ext cx="871264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mousemove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mousemeve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mousemeve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mousemove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mousemove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9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mousemove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이벤트 </a:t>
            </a:r>
            <a:r>
              <a:rPr lang="ko-KR" altLang="en-US" sz="28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3643" y="2703159"/>
            <a:ext cx="24850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매개변수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이벤트 객체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7725" y="23932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mousemove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posX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pageX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posY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pageY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70428" y="2743201"/>
            <a:ext cx="195942" cy="289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1" idx="1"/>
            <a:endCxn id="7" idx="3"/>
          </p:cNvCxnSpPr>
          <p:nvPr/>
        </p:nvCxnSpPr>
        <p:spPr>
          <a:xfrm flipH="1">
            <a:off x="6066370" y="2887825"/>
            <a:ext cx="96727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26709"/>
              </p:ext>
            </p:extLst>
          </p:nvPr>
        </p:nvGraphicFramePr>
        <p:xfrm>
          <a:off x="650789" y="411891"/>
          <a:ext cx="10684476" cy="6113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9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5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5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로딩</a:t>
                      </a:r>
                      <a:b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이벤트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load()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이미지 또는 프레임 요소에 연동된 소스의 로딩이 완료된 후 이벤트가 발생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ready()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지정한 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문서 객체의 로딩이 완료된 후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error()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 대상 요소에서 오류가 발생하면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5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마우스</a:t>
                      </a:r>
                      <a:b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이벤트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click()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요소를 클릭했을 때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dblclick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요소를 연속해서 두 번 클릭했을 때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mouseout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요소의 영역에서 마우스 포인터가 벗어 났을 때 이벤트 발생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 때 하위 요소의 영향을 받음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mouseover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요소의 영역에 마우스 포인터를 올렸을 때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hover()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 마우스 포인터를 올렸을 때와 벗어났을 때 각각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mousedown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요소에서 마우스 버튼을 눌렀을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mouseup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요소에서 마우스 버튼을 눌렀다 떼었을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mouseenter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 범위에 마우스 포인터를 올렸을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mousemove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 범위에서 마우스 포인터를 움직였을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scroll()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가로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세로 </a:t>
                      </a:r>
                      <a:r>
                        <a:rPr lang="ko-KR" altLang="en-US" sz="1200" u="none" strike="noStrike" dirty="0" err="1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스크롤바를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움직일 때마다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104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포커스</a:t>
                      </a:r>
                      <a:b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이벤트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focus()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 포커스가 생성되었을 때 이벤트를 발생하거나 선택한 요소에 강제로 포커스를 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focusin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 포커스가 생성되었을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focusout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포커스가 선택한 요소에서 다른 요소로 이동 되었을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blur()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포커스가 선택한 요소에서 다른 요소로 이동되었을 때 이벤트가 발생하거나 선택한 요소의 포커스가 강제로 사라지도록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change()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 대상인 입력 요소의 값이 변경되고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포커스가 이동하면 이벤트가 발생 그리고 강제로 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change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이벤트를 </a:t>
                      </a:r>
                      <a:r>
                        <a:rPr lang="ko-KR" altLang="en-US" sz="1200" u="none" strike="noStrike" dirty="0" err="1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발생시킬때도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910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키보드</a:t>
                      </a:r>
                      <a:b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이벤트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keypress()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요소에서 키보드를 눌렀을 때 이벤트가 발생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그리고 문자 키를 제외한 키의 </a:t>
                      </a:r>
                      <a:r>
                        <a:rPr lang="ko-KR" altLang="en-US" sz="1200" u="none" strike="noStrike" dirty="0" err="1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코드값을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반환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keydown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요소에서 키보드를 눌렀을 때 이벤트가 발생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키보드의 모든 키의 </a:t>
                      </a:r>
                      <a:r>
                        <a:rPr lang="ko-KR" altLang="en-US" sz="1200" u="none" strike="noStrike" dirty="0" err="1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코드값을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반환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keyup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요소에서 키보드에서 손을 떼었을 때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47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배열 관련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2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등록 방식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792472"/>
            <a:ext cx="1060890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단독 이벤트 등록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대상에 한 가지 동작에 대한 이벤트만 등록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4179" y="16854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 대상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ko-KR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이벤트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등록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메서드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자바스크립트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4179" y="31785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"btn1"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등록 방식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6" y="792472"/>
            <a:ext cx="1060890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그룹 이벤트 등록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한 가지 동작 이상의 이벤트를 등록할 수 있다</a:t>
            </a:r>
            <a:r>
              <a:rPr lang="en-US" altLang="ko-KR" dirty="0" smtClean="0">
                <a:solidFill>
                  <a:schemeClr val="bg1"/>
                </a:solidFill>
              </a:rPr>
              <a:t>. on()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사용하여 이벤트를 등록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6" y="1662253"/>
            <a:ext cx="110428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메서드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등록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방식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대상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종류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1 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종류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2 ... 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종류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자바스크립트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메서드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등록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방식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대상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종류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1 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종류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2 ... 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종류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n"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ko-KR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자바스크립트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메서드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등록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방식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대상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종류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1"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자바스크립트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종류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1"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자바스크립트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 종류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1"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자바스크립트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8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등록 방법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726" y="128960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"#f00"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 focus"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"#0f0"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mouseout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 blur"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"#000"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7727" y="1298931"/>
            <a:ext cx="4548756" cy="1500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4195" y="3256383"/>
            <a:ext cx="4105469" cy="111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4195" y="4367358"/>
            <a:ext cx="4105469" cy="111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3"/>
            <a:endCxn id="13" idx="1"/>
          </p:cNvCxnSpPr>
          <p:nvPr/>
        </p:nvCxnSpPr>
        <p:spPr>
          <a:xfrm flipV="1">
            <a:off x="5206483" y="2047367"/>
            <a:ext cx="1063687" cy="16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14" idx="1"/>
          </p:cNvCxnSpPr>
          <p:nvPr/>
        </p:nvCxnSpPr>
        <p:spPr>
          <a:xfrm flipV="1">
            <a:off x="5719664" y="3811870"/>
            <a:ext cx="55050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70170" y="1724201"/>
            <a:ext cx="552536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사용자가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을 클릭하면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en-US" altLang="ko-KR" dirty="0" smtClean="0">
                <a:solidFill>
                  <a:schemeClr val="bg1"/>
                </a:solidFill>
              </a:rPr>
              <a:t>1&lt;/p&gt;</a:t>
            </a:r>
            <a:r>
              <a:rPr lang="ko-KR" altLang="en-US" dirty="0" smtClean="0">
                <a:solidFill>
                  <a:schemeClr val="bg1"/>
                </a:solidFill>
              </a:rPr>
              <a:t>의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bg1"/>
                </a:solidFill>
              </a:rPr>
              <a:t>글자를 빨간색</a:t>
            </a:r>
            <a:r>
              <a:rPr lang="en-US" altLang="ko-KR" dirty="0" smtClean="0">
                <a:solidFill>
                  <a:schemeClr val="bg1"/>
                </a:solidFill>
              </a:rPr>
              <a:t>(#100)</a:t>
            </a:r>
            <a:r>
              <a:rPr lang="ko-KR" altLang="en-US" dirty="0" smtClean="0">
                <a:solidFill>
                  <a:schemeClr val="bg1"/>
                </a:solidFill>
              </a:rPr>
              <a:t>으로 변경합니다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0171" y="3350205"/>
            <a:ext cx="552536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사용자가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2]</a:t>
            </a:r>
            <a:r>
              <a:rPr lang="ko-KR" altLang="en-US" dirty="0" smtClean="0">
                <a:solidFill>
                  <a:schemeClr val="bg1"/>
                </a:solidFill>
              </a:rPr>
              <a:t>에 마우스 </a:t>
            </a:r>
            <a:r>
              <a:rPr lang="ko-KR" altLang="en-US" dirty="0" smtClean="0">
                <a:solidFill>
                  <a:schemeClr val="bg1"/>
                </a:solidFill>
              </a:rPr>
              <a:t>포인터를 </a:t>
            </a:r>
            <a:r>
              <a:rPr lang="ko-KR" altLang="en-US" dirty="0" smtClean="0">
                <a:solidFill>
                  <a:schemeClr val="bg1"/>
                </a:solidFill>
              </a:rPr>
              <a:t>올리거나 포커스를 이동하면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en-US" altLang="ko-KR" dirty="0" smtClean="0">
                <a:solidFill>
                  <a:schemeClr val="bg1"/>
                </a:solidFill>
              </a:rPr>
              <a:t>2&lt;/p&gt;</a:t>
            </a:r>
            <a:r>
              <a:rPr lang="ko-KR" altLang="en-US" dirty="0" smtClean="0">
                <a:solidFill>
                  <a:schemeClr val="bg1"/>
                </a:solidFill>
              </a:rPr>
              <a:t>의 글자를 초록색</a:t>
            </a:r>
            <a:r>
              <a:rPr lang="en-US" altLang="ko-KR" dirty="0" smtClean="0">
                <a:solidFill>
                  <a:schemeClr val="bg1"/>
                </a:solidFill>
              </a:rPr>
              <a:t>(#0f0)</a:t>
            </a:r>
            <a:r>
              <a:rPr lang="ko-KR" altLang="en-US" dirty="0" smtClean="0">
                <a:solidFill>
                  <a:schemeClr val="bg1"/>
                </a:solidFill>
              </a:rPr>
              <a:t>으로 변경 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6" name="직선 연결선 15"/>
          <p:cNvCxnSpPr>
            <a:stCxn id="7" idx="3"/>
            <a:endCxn id="17" idx="1"/>
          </p:cNvCxnSpPr>
          <p:nvPr/>
        </p:nvCxnSpPr>
        <p:spPr>
          <a:xfrm>
            <a:off x="5719664" y="4922846"/>
            <a:ext cx="550507" cy="15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0171" y="4462727"/>
            <a:ext cx="552536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사용자가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2]</a:t>
            </a:r>
            <a:r>
              <a:rPr lang="ko-KR" altLang="en-US" dirty="0" smtClean="0">
                <a:solidFill>
                  <a:schemeClr val="bg1"/>
                </a:solidFill>
              </a:rPr>
              <a:t>에서 다른 요소로 마우스 포인터를 옮기거나 포커스를 이동하면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en-US" altLang="ko-KR" dirty="0" smtClean="0">
                <a:solidFill>
                  <a:schemeClr val="bg1"/>
                </a:solidFill>
              </a:rPr>
              <a:t>2&lt;/p&gt;</a:t>
            </a:r>
            <a:r>
              <a:rPr lang="ko-KR" altLang="en-US" dirty="0" smtClean="0">
                <a:solidFill>
                  <a:schemeClr val="bg1"/>
                </a:solidFill>
              </a:rPr>
              <a:t>의 글자를 검은색</a:t>
            </a:r>
            <a:r>
              <a:rPr lang="en-US" altLang="ko-KR" dirty="0" smtClean="0">
                <a:solidFill>
                  <a:schemeClr val="bg1"/>
                </a:solidFill>
              </a:rPr>
              <a:t>(#000)</a:t>
            </a:r>
            <a:r>
              <a:rPr lang="ko-KR" altLang="en-US" dirty="0" smtClean="0">
                <a:solidFill>
                  <a:schemeClr val="bg1"/>
                </a:solidFill>
              </a:rPr>
              <a:t>으로 변경합니다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19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강제로 이벤트 발생시키기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731" y="3022489"/>
            <a:ext cx="106089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핸들러에</a:t>
            </a:r>
            <a:r>
              <a:rPr lang="ko-KR" altLang="en-US" dirty="0" smtClean="0">
                <a:solidFill>
                  <a:schemeClr val="bg1"/>
                </a:solidFill>
              </a:rPr>
              <a:t> 의해 자동으로 이벤트가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단독 이벤트 등록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사용하거나 </a:t>
            </a:r>
            <a:r>
              <a:rPr lang="en-US" altLang="ko-KR" dirty="0" smtClean="0">
                <a:solidFill>
                  <a:schemeClr val="bg1"/>
                </a:solidFill>
              </a:rPr>
              <a:t>trigger()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사용하면 강제로 이벤트를 발생시킴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3184" y="1211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ko-KR" alt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단독 </a:t>
            </a:r>
            <a:r>
              <a:rPr lang="ko-KR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이벤트 등록 </a:t>
            </a:r>
            <a:r>
              <a:rPr lang="ko-KR" alt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메서드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trigger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종류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7725" y="8617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"#f00"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 focus"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"#0f0"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trigger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mouseover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9570" y="1153320"/>
            <a:ext cx="4530094" cy="1217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9570" y="2568411"/>
            <a:ext cx="5080601" cy="1639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9570" y="4691426"/>
            <a:ext cx="4334152" cy="403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3"/>
            <a:endCxn id="13" idx="1"/>
          </p:cNvCxnSpPr>
          <p:nvPr/>
        </p:nvCxnSpPr>
        <p:spPr>
          <a:xfrm>
            <a:off x="5719664" y="1761926"/>
            <a:ext cx="1423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</p:cNvCxnSpPr>
          <p:nvPr/>
        </p:nvCxnSpPr>
        <p:spPr>
          <a:xfrm>
            <a:off x="6270171" y="3388259"/>
            <a:ext cx="0" cy="423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3401" y="1438760"/>
            <a:ext cx="37788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</a:rPr>
              <a:t>click </a:t>
            </a:r>
            <a:r>
              <a:rPr lang="ko-KR" altLang="en-US" dirty="0" smtClean="0">
                <a:solidFill>
                  <a:schemeClr val="bg1"/>
                </a:solidFill>
              </a:rPr>
              <a:t>이벤트가 발생하며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핸들러가</a:t>
            </a:r>
            <a:r>
              <a:rPr lang="ko-KR" altLang="en-US" dirty="0" smtClean="0">
                <a:solidFill>
                  <a:schemeClr val="bg1"/>
                </a:solidFill>
              </a:rPr>
              <a:t> 실행됩니다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16" name="직선 연결선 15"/>
          <p:cNvCxnSpPr>
            <a:stCxn id="7" idx="3"/>
            <a:endCxn id="17" idx="1"/>
          </p:cNvCxnSpPr>
          <p:nvPr/>
        </p:nvCxnSpPr>
        <p:spPr>
          <a:xfrm>
            <a:off x="5523722" y="4892970"/>
            <a:ext cx="746449" cy="31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0171" y="4462727"/>
            <a:ext cx="5234473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2]</a:t>
            </a:r>
            <a:r>
              <a:rPr lang="ko-KR" altLang="en-US" dirty="0" smtClean="0">
                <a:solidFill>
                  <a:schemeClr val="bg1"/>
                </a:solidFill>
              </a:rPr>
              <a:t>에 마우스 포인터를 올리면 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핸들러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(function(){</a:t>
            </a:r>
            <a:r>
              <a:rPr lang="ko-KR" altLang="en-US" dirty="0" smtClean="0">
                <a:solidFill>
                  <a:schemeClr val="bg1"/>
                </a:solidFill>
              </a:rPr>
              <a:t>자바스크립트 코드</a:t>
            </a:r>
            <a:r>
              <a:rPr lang="en-US" altLang="ko-KR" dirty="0" smtClean="0">
                <a:solidFill>
                  <a:schemeClr val="bg1"/>
                </a:solidFill>
              </a:rPr>
              <a:t>})</a:t>
            </a:r>
            <a:r>
              <a:rPr lang="ko-KR" altLang="en-US" dirty="0" smtClean="0">
                <a:solidFill>
                  <a:schemeClr val="bg1"/>
                </a:solidFill>
              </a:rPr>
              <a:t>가 자동으로 실행됩니다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강제로 이벤트 발생시키기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>
            <a:stCxn id="17" idx="0"/>
            <a:endCxn id="6" idx="3"/>
          </p:cNvCxnSpPr>
          <p:nvPr/>
        </p:nvCxnSpPr>
        <p:spPr>
          <a:xfrm flipH="1" flipV="1">
            <a:off x="6270171" y="3388259"/>
            <a:ext cx="2617237" cy="1074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7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1351</Words>
  <Application>Microsoft Office PowerPoint</Application>
  <PresentationFormat>와이드스크린</PresentationFormat>
  <Paragraphs>322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HY중고딕</vt:lpstr>
      <vt:lpstr>맑은 고딕</vt:lpstr>
      <vt:lpstr>휴먼편지체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HyungSub</dc:creator>
  <cp:lastModifiedBy>Mirim</cp:lastModifiedBy>
  <cp:revision>67</cp:revision>
  <dcterms:created xsi:type="dcterms:W3CDTF">2020-06-04T14:27:28Z</dcterms:created>
  <dcterms:modified xsi:type="dcterms:W3CDTF">2020-07-02T23:26:16Z</dcterms:modified>
</cp:coreProperties>
</file>