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9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4" r:id="rId21"/>
    <p:sldId id="286" r:id="rId22"/>
    <p:sldId id="288" r:id="rId23"/>
    <p:sldId id="283" r:id="rId24"/>
    <p:sldId id="285" r:id="rId25"/>
    <p:sldId id="287" r:id="rId26"/>
    <p:sldId id="28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0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3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9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8A98-BD8E-4419-B54C-DD7877790E72}" type="datetimeFigureOut">
              <a:rPr lang="ko-KR" altLang="en-US" smtClean="0"/>
              <a:t>2020-09-02(Wed)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A0D0-4477-465B-8496-F9EA1593F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jQuery </a:t>
            </a:r>
            <a:r>
              <a:rPr lang="ko-KR" altLang="en-US" dirty="0" smtClean="0">
                <a:solidFill>
                  <a:schemeClr val="bg1"/>
                </a:solidFill>
              </a:rPr>
              <a:t>이벤트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68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656056"/>
            <a:ext cx="812984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"#btn1"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outFnc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"#btn2"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mouseout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blur"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outFnc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focus, blur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메서드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(2_focus blur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2160" y="942993"/>
            <a:ext cx="59341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마우스 포인터를 올리면 </a:t>
            </a:r>
            <a:r>
              <a:rPr lang="en-US" altLang="ko-KR" dirty="0" err="1" smtClean="0">
                <a:solidFill>
                  <a:schemeClr val="bg1"/>
                </a:solidFill>
              </a:rPr>
              <a:t>overFnc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 호출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마우스 포인터를 내리면 </a:t>
            </a:r>
            <a:r>
              <a:rPr lang="en-US" altLang="ko-KR" dirty="0" err="1" smtClean="0">
                <a:solidFill>
                  <a:schemeClr val="bg1"/>
                </a:solidFill>
              </a:rPr>
              <a:t>outFnc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 호출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436524" y="1266159"/>
            <a:ext cx="4156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7725" y="636922"/>
            <a:ext cx="4778798" cy="2056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7724" y="2850878"/>
            <a:ext cx="4778799" cy="1729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52160" y="2989378"/>
            <a:ext cx="5934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키보드 </a:t>
            </a:r>
            <a:r>
              <a:rPr lang="en-US" altLang="ko-KR" dirty="0" smtClean="0">
                <a:solidFill>
                  <a:schemeClr val="bg1"/>
                </a:solidFill>
              </a:rPr>
              <a:t>Tab</a:t>
            </a:r>
            <a:r>
              <a:rPr lang="ko-KR" altLang="en-US" dirty="0" smtClean="0">
                <a:solidFill>
                  <a:schemeClr val="bg1"/>
                </a:solidFill>
              </a:rPr>
              <a:t>으로 포커스 이동시켜도 이벤트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5436524" y="3174044"/>
            <a:ext cx="4156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3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포커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스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724" y="1324450"/>
            <a:ext cx="10912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focus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focus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4" y="408687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rel_site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"change"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5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키보드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1016353"/>
            <a:ext cx="1091223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keydown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keypress() : </a:t>
            </a:r>
            <a:r>
              <a:rPr lang="ko-KR" altLang="en-US" dirty="0" smtClean="0">
                <a:solidFill>
                  <a:schemeClr val="bg1"/>
                </a:solidFill>
              </a:rPr>
              <a:t>선택한 요소에서 키보드 자판을 눌렀을 때 이벤트 발생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혹은 강제로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keydown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은 </a:t>
            </a:r>
            <a:r>
              <a:rPr lang="ko-KR" altLang="en-US" dirty="0" err="1" smtClean="0">
                <a:solidFill>
                  <a:schemeClr val="bg1"/>
                </a:solidFill>
              </a:rPr>
              <a:t>모든키에</a:t>
            </a:r>
            <a:r>
              <a:rPr lang="ko-KR" altLang="en-US" dirty="0" smtClean="0">
                <a:solidFill>
                  <a:schemeClr val="bg1"/>
                </a:solidFill>
              </a:rPr>
              <a:t> 대해서 이벤트 발생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한글 제외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keypress()</a:t>
            </a:r>
            <a:r>
              <a:rPr lang="ko-KR" altLang="en-US" dirty="0" smtClean="0">
                <a:solidFill>
                  <a:schemeClr val="bg1"/>
                </a:solidFill>
              </a:rPr>
              <a:t>는 기능키</a:t>
            </a:r>
            <a:r>
              <a:rPr lang="en-US" altLang="ko-KR" dirty="0" smtClean="0">
                <a:solidFill>
                  <a:schemeClr val="bg1"/>
                </a:solidFill>
              </a:rPr>
              <a:t>(f1~f12, Alt, Ctrl, Shift, Backspace, Caps Lock, </a:t>
            </a:r>
            <a:r>
              <a:rPr lang="ko-KR" altLang="en-US" dirty="0" smtClean="0">
                <a:solidFill>
                  <a:schemeClr val="bg1"/>
                </a:solidFill>
              </a:rPr>
              <a:t>한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영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</a:rPr>
              <a:t>Tab</a:t>
            </a:r>
            <a:r>
              <a:rPr lang="en-US" altLang="ko-KR" dirty="0" smtClean="0">
                <a:solidFill>
                  <a:schemeClr val="bg1"/>
                </a:solidFill>
              </a:rPr>
              <a:t> )</a:t>
            </a:r>
            <a:r>
              <a:rPr lang="ko-KR" altLang="en-US" dirty="0" smtClean="0">
                <a:solidFill>
                  <a:schemeClr val="bg1"/>
                </a:solidFill>
              </a:rPr>
              <a:t>에 대해서는 이벤트를 </a:t>
            </a:r>
            <a:r>
              <a:rPr lang="ko-KR" altLang="en-US" dirty="0" smtClean="0">
                <a:solidFill>
                  <a:schemeClr val="bg1"/>
                </a:solidFill>
              </a:rPr>
              <a:t>발생시키지 않음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또한 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핸들러에서</a:t>
            </a:r>
            <a:r>
              <a:rPr lang="ko-KR" altLang="en-US" dirty="0" smtClean="0">
                <a:solidFill>
                  <a:schemeClr val="bg1"/>
                </a:solidFill>
              </a:rPr>
              <a:t> 생성된 이벤트 객체의 속성을 이용하면 고유 키의 코드 값을 구할 수 있고 이를 이용하여 단축 키를 만들 수 있음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keyup</a:t>
            </a:r>
            <a:r>
              <a:rPr lang="en-US" altLang="ko-KR" dirty="0" smtClean="0">
                <a:solidFill>
                  <a:schemeClr val="bg1"/>
                </a:solidFill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</a:rPr>
              <a:t>메서드는 자판의 키를 눌렀다 키에서 손을 떼면 이벤트를 발생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혹은 강제로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1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키보드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724" y="792472"/>
            <a:ext cx="10912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4D4D4"/>
                </a:solidFill>
                <a:latin typeface="Consolas" panose="020B0609020204030204" pitchFamily="49" charset="0"/>
              </a:rPr>
              <a:t>keydown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725" y="2646478"/>
            <a:ext cx="10846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keyup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keyup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keyup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keyup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7724" y="4674783"/>
            <a:ext cx="10846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5. keypress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keypress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keypress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6.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keypress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keypress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7723" y="68105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keyEventFnc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keyEventFnc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38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"BOTTOM"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키보드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메서드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(4_keyboard event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3723" y="2906251"/>
            <a:ext cx="211047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방향키를 인식함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0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이벤트가 발생한 요소 추적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1016353"/>
            <a:ext cx="109122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$(this)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핸들러에서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$(this)</a:t>
            </a:r>
            <a:r>
              <a:rPr lang="ko-KR" altLang="en-US" dirty="0" smtClean="0">
                <a:solidFill>
                  <a:schemeClr val="bg1"/>
                </a:solidFill>
              </a:rPr>
              <a:t>를 사용하면 이벤트가 발생한 요소를 추적 가능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index() </a:t>
            </a:r>
            <a:r>
              <a:rPr lang="ko-KR" altLang="en-US" dirty="0" smtClean="0">
                <a:solidFill>
                  <a:schemeClr val="bg1"/>
                </a:solidFill>
              </a:rPr>
              <a:t>인덱스 반환 메서드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이벤트를 등록한 요소 중 이벤트가 발생한 요소의 인덱스 값을 반환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90101" y="3850633"/>
            <a:ext cx="6782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종류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   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1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1671" y="607806"/>
            <a:ext cx="9626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".menuWrap_1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".menuWrap_1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"#ff0"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"#0ff"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idxNum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요소 추적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(5_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index(this)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725" y="5261239"/>
            <a:ext cx="107390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$(this)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index() </a:t>
            </a:r>
            <a:r>
              <a:rPr lang="ko-KR" altLang="en-US" dirty="0" smtClean="0">
                <a:solidFill>
                  <a:schemeClr val="bg1"/>
                </a:solidFill>
              </a:rPr>
              <a:t>메서드로 </a:t>
            </a:r>
            <a:r>
              <a:rPr lang="en-US" altLang="ko-KR" dirty="0" smtClean="0">
                <a:solidFill>
                  <a:schemeClr val="bg1"/>
                </a:solidFill>
              </a:rPr>
              <a:t>click </a:t>
            </a:r>
            <a:r>
              <a:rPr lang="ko-KR" altLang="en-US" dirty="0" smtClean="0">
                <a:solidFill>
                  <a:schemeClr val="bg1"/>
                </a:solidFill>
              </a:rPr>
              <a:t>이벤트가 발생한 요소를 추적하여 배경색을 바꿈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2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그룹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이벤트 등록 메서드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64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그룹 이벤트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등록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982820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그룹 이벤트 등록 메서드를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사용하면 한 번에 </a:t>
            </a:r>
            <a:r>
              <a:rPr lang="en-US" altLang="ko-KR" sz="2000" dirty="0" smtClean="0">
                <a:solidFill>
                  <a:schemeClr val="bg1"/>
                </a:solidFill>
              </a:rPr>
              <a:t>2</a:t>
            </a:r>
            <a:r>
              <a:rPr lang="ko-KR" altLang="en-US" sz="2000" dirty="0" smtClean="0">
                <a:solidFill>
                  <a:schemeClr val="bg1"/>
                </a:solidFill>
              </a:rPr>
              <a:t>개 이상의 이벤트를 등록 할 수 있음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74560"/>
              </p:ext>
            </p:extLst>
          </p:nvPr>
        </p:nvGraphicFramePr>
        <p:xfrm>
          <a:off x="657725" y="2398632"/>
          <a:ext cx="10880340" cy="3162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0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1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종류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on()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 요소에 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개 이상의 이벤트를 등록합니다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사용 방식에 따라 이벤트를 등록한 이후에도 동적으로 생성되거나 복제된 요소에도 이벤트가 적용됩니다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bind()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 요소에 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2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개 이상의 이벤트를 등록합니다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delegate()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하위 요소에 이벤트를 등록합니다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이벤트를 등록한 이후에도 동적으로 생성되거나 복제된 요소에도 이벤트가 적용됩니다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one()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 요소에 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1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개 이상의 이벤트를 등록합니다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지정한 이벤트가 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1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회 발생하고 자동으로 해제됩니다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7725" y="1783079"/>
            <a:ext cx="1963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그룹 이벤트 종류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19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1016353"/>
            <a:ext cx="10912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on() : </a:t>
            </a:r>
            <a:r>
              <a:rPr lang="ko-KR" altLang="en-US" dirty="0" smtClean="0">
                <a:solidFill>
                  <a:schemeClr val="bg1"/>
                </a:solidFill>
              </a:rPr>
              <a:t>선택한 요소에 이벤트를 등록한 이후에도 새롭게 생성되거나 복제된 요소에 이벤트를 적용할 수 있음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 동적으로 생성되거나 복제된 요소에도 이벤트가 등록됨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앞에서 다룬 </a:t>
            </a:r>
            <a:r>
              <a:rPr lang="en-US" altLang="ko-KR" dirty="0" smtClean="0">
                <a:solidFill>
                  <a:schemeClr val="bg1"/>
                </a:solidFill>
              </a:rPr>
              <a:t>on()</a:t>
            </a:r>
            <a:r>
              <a:rPr lang="ko-KR" altLang="en-US" dirty="0" smtClean="0">
                <a:solidFill>
                  <a:schemeClr val="bg1"/>
                </a:solidFill>
              </a:rPr>
              <a:t>메서드의 등록 방식은 새롭게 생성되거나 복제된 요소에는 이벤트를 등록할 수 없음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동적으로 등록되는 </a:t>
            </a:r>
            <a:r>
              <a:rPr lang="en-US" altLang="ko-KR" dirty="0" smtClean="0">
                <a:solidFill>
                  <a:schemeClr val="bg1"/>
                </a:solidFill>
              </a:rPr>
              <a:t>on()</a:t>
            </a:r>
            <a:r>
              <a:rPr lang="ko-KR" altLang="en-US" dirty="0" smtClean="0">
                <a:solidFill>
                  <a:schemeClr val="bg1"/>
                </a:solidFill>
              </a:rPr>
              <a:t>메서드의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라이브 이벤트 등록 방식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그룹 이벤트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등록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96631" y="4133127"/>
            <a:ext cx="9234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document|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 대상의 상위 요소 선택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대상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 스크립트 코드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       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69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1332798"/>
            <a:ext cx="112211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</a:t>
            </a:r>
            <a:r>
              <a:rPr lang="en-US" altLang="ko-KR" sz="2000" dirty="0" smtClean="0">
                <a:solidFill>
                  <a:schemeClr val="bg1"/>
                </a:solidFill>
              </a:rPr>
              <a:t>:</a:t>
            </a:r>
            <a:r>
              <a:rPr lang="ko-KR" altLang="en-US" sz="2000" dirty="0" smtClean="0">
                <a:solidFill>
                  <a:schemeClr val="bg1"/>
                </a:solidFill>
              </a:rPr>
              <a:t> 사이트에서 방문자가 취하는 모든 행위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핸들러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 이벤트가 발생했을 때 실행되는 코드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지정한 </a:t>
            </a:r>
            <a:r>
              <a:rPr lang="ko-KR" altLang="en-US" sz="2000" dirty="0">
                <a:solidFill>
                  <a:schemeClr val="bg1"/>
                </a:solidFill>
              </a:rPr>
              <a:t>요소에서 어떠한 특정 동작이 일어났을 때 저장된 코드를 실행 시킴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단독 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한 동작에 대한 이벤트를 등록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	</a:t>
            </a:r>
            <a:r>
              <a:rPr lang="ko-KR" altLang="en-US" sz="2000" dirty="0" smtClean="0">
                <a:solidFill>
                  <a:schemeClr val="bg1"/>
                </a:solidFill>
              </a:rPr>
              <a:t>그룹 이벤트 등록 메서드 </a:t>
            </a:r>
            <a:r>
              <a:rPr lang="en-US" altLang="ko-KR" sz="2000" dirty="0" smtClean="0">
                <a:solidFill>
                  <a:schemeClr val="bg1"/>
                </a:solidFill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</a:rPr>
              <a:t>대상에 한가지 동작 이상의 이벤트를 등록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3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1016353"/>
            <a:ext cx="1091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delegate() : </a:t>
            </a:r>
            <a:r>
              <a:rPr lang="ko-KR" altLang="en-US" dirty="0" smtClean="0">
                <a:solidFill>
                  <a:schemeClr val="bg1"/>
                </a:solidFill>
              </a:rPr>
              <a:t>선택한 하위 요소의 하위 요소에 이벤트를 등록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 </a:t>
            </a:r>
            <a:r>
              <a:rPr lang="en-US" altLang="ko-KR" dirty="0" smtClean="0">
                <a:solidFill>
                  <a:schemeClr val="bg1"/>
                </a:solidFill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</a:rPr>
              <a:t>동적으로 생성된 요소와 복제된 요소에도 이벤트를 등록 가능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그룹 이벤트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등록 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7724" y="2063259"/>
            <a:ext cx="10448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document|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 대상의 상위 요소 선택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delegate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벤트 </a:t>
            </a:r>
            <a:r>
              <a:rPr lang="ko-KR" altLang="en-US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대상요소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 스크립트 코드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       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4" y="3388867"/>
            <a:ext cx="1091223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one</a:t>
            </a:r>
            <a:r>
              <a:rPr lang="en-US" altLang="ko-KR" dirty="0" smtClean="0">
                <a:solidFill>
                  <a:schemeClr val="bg1"/>
                </a:solidFill>
              </a:rPr>
              <a:t>() : </a:t>
            </a:r>
            <a:r>
              <a:rPr lang="ko-KR" altLang="en-US" dirty="0" smtClean="0">
                <a:solidFill>
                  <a:schemeClr val="bg1"/>
                </a:solidFill>
              </a:rPr>
              <a:t>이벤트가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회 발생하면 자동으로 등록된 이벤트가 제거됨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일회성 이벤트를 등록할 때 사용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724" y="4042749"/>
            <a:ext cx="109122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one()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기본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 방식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one()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라이브 이벤트 등록 방식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document|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 대상의 상위 요소 선택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one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대상 요소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 스크립트 코드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       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24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그룹 이벤트 등록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(6_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on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725" y="750163"/>
            <a:ext cx="87107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".btn_1.on"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".btn_2.on"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7178" y="2411836"/>
            <a:ext cx="432261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이벤트를 등록하고 </a:t>
            </a:r>
            <a:r>
              <a:rPr lang="en-US" altLang="ko-KR" dirty="0" smtClean="0">
                <a:solidFill>
                  <a:schemeClr val="bg1"/>
                </a:solidFill>
              </a:rPr>
              <a:t>class</a:t>
            </a:r>
            <a:r>
              <a:rPr lang="ko-KR" altLang="en-US" dirty="0" smtClean="0">
                <a:solidFill>
                  <a:schemeClr val="bg1"/>
                </a:solidFill>
              </a:rPr>
              <a:t>값을 생성하면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이벤트가 정상적으로 등록되지 않음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9" idx="3"/>
          </p:cNvCxnSpPr>
          <p:nvPr/>
        </p:nvCxnSpPr>
        <p:spPr>
          <a:xfrm flipH="1" flipV="1">
            <a:off x="7946966" y="1646853"/>
            <a:ext cx="731521" cy="7649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6815" y="1065894"/>
            <a:ext cx="6250151" cy="1161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96814" y="3300771"/>
            <a:ext cx="7463811" cy="1171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38007" y="4962444"/>
            <a:ext cx="432261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라이브 이벤트 등록 방식으로 이벤트를 등록한 다음 </a:t>
            </a:r>
            <a:r>
              <a:rPr lang="en-US" altLang="ko-KR" dirty="0" smtClean="0">
                <a:solidFill>
                  <a:schemeClr val="bg1"/>
                </a:solidFill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</a:rPr>
              <a:t>값을 생성하면 이벤트가 정상적으로 등록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>
            <a:stCxn id="15" idx="0"/>
            <a:endCxn id="14" idx="2"/>
          </p:cNvCxnSpPr>
          <p:nvPr/>
        </p:nvCxnSpPr>
        <p:spPr>
          <a:xfrm flipH="1" flipV="1">
            <a:off x="5428720" y="4472247"/>
            <a:ext cx="1570596" cy="49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5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69287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btn_wrap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".btn_1.on"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".btn_2.on"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그룹 이벤트 등록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(7_delegate one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6808" y="1141914"/>
            <a:ext cx="515389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1]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마우스 포인터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포커스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올리면 경고 창에 </a:t>
            </a:r>
            <a:r>
              <a:rPr lang="en-US" altLang="ko-KR" dirty="0" smtClean="0">
                <a:solidFill>
                  <a:schemeClr val="bg1"/>
                </a:solidFill>
              </a:rPr>
              <a:t>“HELLO”</a:t>
            </a:r>
            <a:r>
              <a:rPr lang="ko-KR" altLang="en-US" dirty="0" smtClean="0">
                <a:solidFill>
                  <a:schemeClr val="bg1"/>
                </a:solidFill>
              </a:rPr>
              <a:t>라는 메시지가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라이브 이벤트 등록 방식으로 이벤트를 등록하기 때문에 새로 생성한 요소에도 이벤트가 적용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/>
          <p:cNvCxnSpPr>
            <a:stCxn id="7" idx="1"/>
            <a:endCxn id="9" idx="3"/>
          </p:cNvCxnSpPr>
          <p:nvPr/>
        </p:nvCxnSpPr>
        <p:spPr>
          <a:xfrm flipH="1">
            <a:off x="5918663" y="1742079"/>
            <a:ext cx="7481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50073" y="1023592"/>
            <a:ext cx="4768590" cy="1436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50074" y="2647069"/>
            <a:ext cx="4768590" cy="1426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73059" y="5048493"/>
            <a:ext cx="432261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버튼</a:t>
            </a:r>
            <a:r>
              <a:rPr lang="en-US" altLang="ko-KR" dirty="0" smtClean="0">
                <a:solidFill>
                  <a:schemeClr val="bg1"/>
                </a:solidFill>
              </a:rPr>
              <a:t>2]</a:t>
            </a:r>
            <a:r>
              <a:rPr lang="ko-KR" altLang="en-US" dirty="0" smtClean="0">
                <a:solidFill>
                  <a:schemeClr val="bg1"/>
                </a:solidFill>
              </a:rPr>
              <a:t>에 마우스 포인터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포커스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올리면 경고 창에 </a:t>
            </a:r>
            <a:r>
              <a:rPr lang="en-US" altLang="ko-KR" dirty="0" smtClean="0">
                <a:solidFill>
                  <a:schemeClr val="bg1"/>
                </a:solidFill>
              </a:rPr>
              <a:t>“WELCOME!”</a:t>
            </a:r>
            <a:r>
              <a:rPr lang="ko-KR" altLang="en-US" dirty="0" smtClean="0">
                <a:solidFill>
                  <a:schemeClr val="bg1"/>
                </a:solidFill>
              </a:rPr>
              <a:t>이라는 메시지가 출력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이벤트는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회만 발생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화살표 연결선 15"/>
          <p:cNvCxnSpPr>
            <a:stCxn id="15" idx="0"/>
            <a:endCxn id="14" idx="2"/>
          </p:cNvCxnSpPr>
          <p:nvPr/>
        </p:nvCxnSpPr>
        <p:spPr>
          <a:xfrm flipV="1">
            <a:off x="3534368" y="4073236"/>
            <a:ext cx="1" cy="975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996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제거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5" y="982820"/>
            <a:ext cx="11221161" cy="60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이전에 등록된 이벤트를 제거할 수 있습니다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7832"/>
              </p:ext>
            </p:extLst>
          </p:nvPr>
        </p:nvGraphicFramePr>
        <p:xfrm>
          <a:off x="2860596" y="2798446"/>
          <a:ext cx="6815417" cy="2588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1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종류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HY엽서M" panose="02030600000101010101" pitchFamily="18" charset="-127"/>
                          <a:ea typeface="HY엽서M" panose="02030600000101010101" pitchFamily="18" charset="-127"/>
                        </a:rPr>
                        <a:t>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Y엽서M" panose="02030600000101010101" pitchFamily="18" charset="-127"/>
                        <a:ea typeface="HY엽서M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off()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 on()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메서드로 등록한 이벤트를 제거합니다</a:t>
                      </a:r>
                      <a:r>
                        <a:rPr lang="en-US" altLang="ko-KR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unbind()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 bind()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 등록한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이벤트를 제거합니다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undelegated()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 delegate() </a:t>
                      </a:r>
                      <a:r>
                        <a:rPr lang="ko-KR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메서드로 등록한 이벤트를 제거합니다</a:t>
                      </a: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. 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7725" y="1783079"/>
            <a:ext cx="4762173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이벤트 제거 메서드의 종류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11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제거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메서드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726" y="967040"/>
            <a:ext cx="1091223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on()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해제를 위한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off()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기본 이벤트 제거 방식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라이브 이벤트 제거 방식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document|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 대상의 상위 요소 선택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대상 요소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  </a:t>
            </a:r>
          </a:p>
          <a:p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2. bind() 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이벤트 해제를 위한 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unbind() 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메서드</a:t>
            </a:r>
            <a:endParaRPr lang="en-US" altLang="ko-KR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unbind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3. delegate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해제를 위한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undelegate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메서드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기본 이벤트 제거 방식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undelegate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라이브 이벤트 제거 방식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document|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이벤트 대상의 상위 요소 선택</a:t>
            </a:r>
            <a:r>
              <a:rPr lang="en-US" altLang="ko-KR" dirty="0" smtClean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undelegate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벤트 대상 선택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이벤트 종류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64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7725" y="1713399"/>
            <a:ext cx="96261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".menuWrap_1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".menuWrap_1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"#ff0"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".menuWrap_2 a"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"#0ff"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idxNum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키보드 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메서드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(5_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index(this)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671" y="1072510"/>
            <a:ext cx="107390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이벤트 </a:t>
            </a:r>
            <a:r>
              <a:rPr lang="ko-KR" altLang="en-US" dirty="0" err="1" smtClean="0">
                <a:solidFill>
                  <a:schemeClr val="bg1"/>
                </a:solidFill>
              </a:rPr>
              <a:t>핸들러에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$(this)</a:t>
            </a:r>
            <a:r>
              <a:rPr lang="ko-KR" altLang="en-US" dirty="0" smtClean="0">
                <a:solidFill>
                  <a:schemeClr val="bg1"/>
                </a:solidFill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</a:rPr>
              <a:t>index() </a:t>
            </a:r>
            <a:r>
              <a:rPr lang="ko-KR" altLang="en-US" dirty="0" smtClean="0">
                <a:solidFill>
                  <a:schemeClr val="bg1"/>
                </a:solidFill>
              </a:rPr>
              <a:t>메서드로 </a:t>
            </a:r>
            <a:r>
              <a:rPr lang="en-US" altLang="ko-KR" dirty="0" smtClean="0">
                <a:solidFill>
                  <a:schemeClr val="bg1"/>
                </a:solidFill>
              </a:rPr>
              <a:t>click </a:t>
            </a:r>
            <a:r>
              <a:rPr lang="ko-KR" altLang="en-US" dirty="0" smtClean="0">
                <a:solidFill>
                  <a:schemeClr val="bg1"/>
                </a:solidFill>
              </a:rPr>
              <a:t>이벤트가 발생한 요소를 추적하여 배경색을 바꿈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16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7725" y="616511"/>
            <a:ext cx="112627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"WELCOME!"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   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"&lt;p&gt;&lt;button class=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btn_2</a:t>
            </a:r>
            <a:r>
              <a:rPr lang="en-US" altLang="ko-KR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2&lt;/button&gt;&lt;/p&gt;"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"#wrap"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btn_2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".del_1"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".del_2"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"mouseover"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".btn_2"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제거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(8_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del event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24" y="5265026"/>
            <a:ext cx="1084691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on()</a:t>
            </a:r>
            <a:r>
              <a:rPr lang="ko-KR" altLang="en-US" dirty="0" smtClean="0">
                <a:solidFill>
                  <a:schemeClr val="bg1"/>
                </a:solidFill>
              </a:rPr>
              <a:t>메서드로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기본 등록 방식</a:t>
            </a:r>
            <a:r>
              <a:rPr lang="en-US" altLang="ko-KR" dirty="0" smtClean="0">
                <a:solidFill>
                  <a:schemeClr val="bg1"/>
                </a:solidFill>
              </a:rPr>
              <a:t>＇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</a:rPr>
              <a:t>라이브 이벤트 등록 방식</a:t>
            </a:r>
            <a:r>
              <a:rPr lang="en-US" altLang="ko-KR" dirty="0" smtClean="0">
                <a:solidFill>
                  <a:schemeClr val="bg1"/>
                </a:solidFill>
              </a:rPr>
              <a:t>＇</a:t>
            </a:r>
            <a:r>
              <a:rPr lang="ko-KR" altLang="en-US" dirty="0" smtClean="0">
                <a:solidFill>
                  <a:schemeClr val="bg1"/>
                </a:solidFill>
              </a:rPr>
              <a:t>을 사용해 각각의 버튼에 이벤트를 등록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이때 이벤트 해제 버튼을 클릭하면 이벤트가 해제됩니다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7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50789" y="411891"/>
          <a:ext cx="10684476" cy="6113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5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5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로딩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load()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이미지 또는 프레임 요소에 연동된 소스의 로딩이 완료된 후 이벤트가 발생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ready()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지정한 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HTML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문서 객체의 로딩이 완료된 후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error()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 요소에서 오류가 발생하면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55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click()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요소를 클릭했을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dblclick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요소를 연속해서 두 번 클릭했을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mouseout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영역에서 마우스 포인터가 벗어 났을 때 이벤트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 때 하위 요소의 영향을 받음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mouseover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요소의 영역에 마우스 포인터를 올렸을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hover()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마우스 포인터를 올렸을 때와 벗어났을 때 각각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mousedown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마우스 버튼을 눌렀을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mouseup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마우스 버튼을 눌렀다 떼었을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mouseenter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 범위에 마우스 포인터를 올렸을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mousemove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 범위에서 마우스 포인터를 움직였을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scroll()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가로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세로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스크롤바를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움직일 때마다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04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포커스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포커스가 생성되었을 때 이벤트를 발생하거나 선택한 요소에 강제로 포커스를 생성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focusin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 포커스가 생성되었을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focusout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선택한 요소에서 다른 요소로 이동 되었을 때 이벤트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blur()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선택한 요소에서 다른 요소로 이동되었을 때 이벤트가 발생하거나 선택한 요소의 포커스가 강제로 사라지도록 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10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change()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 대상인 입력 요소의 값이 변경되고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포커스가 이동하면 이벤트가 발생 그리고 강제로 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change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이벤트를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발생시킬때도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9104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키보드</a:t>
                      </a:r>
                      <a:b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</a:br>
                      <a:r>
                        <a:rPr lang="ko-KR" altLang="en-US" sz="1200" u="none" strike="noStrike" dirty="0">
                          <a:effectLst/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이벤트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keypress()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키보드를 눌렀을 때 이벤트가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그리고 문자 키를 제외한 키의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코드값을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keydown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키보드를 눌렀을 때 이벤트가 발생</a:t>
                      </a:r>
                      <a:r>
                        <a:rPr lang="en-US" altLang="ko-KR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키보드의 모든 키의 </a:t>
                      </a:r>
                      <a:r>
                        <a:rPr lang="ko-KR" altLang="en-US" sz="1200" u="none" strike="noStrike" dirty="0" err="1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코드값을</a:t>
                      </a:r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 반환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9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keyup</a:t>
                      </a:r>
                      <a:r>
                        <a:rPr lang="en-US" sz="1200" u="none" strike="noStrike" dirty="0">
                          <a:effectLst/>
                          <a:latin typeface="+mn-lt"/>
                          <a:ea typeface="휴먼편지체" panose="02030504000101010101" pitchFamily="18" charset="-127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휴먼편지체" panose="02030504000101010101" pitchFamily="18" charset="-127"/>
                          <a:ea typeface="휴먼편지체" panose="02030504000101010101" pitchFamily="18" charset="-127"/>
                        </a:rPr>
                        <a:t>선택한 요소에서 키보드에서 손을 떼었을 때 이벤트가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휴먼편지체" panose="02030504000101010101" pitchFamily="18" charset="-127"/>
                        <a:ea typeface="휴먼편지체" panose="02030504000101010101" pitchFamily="18" charset="-127"/>
                      </a:endParaRPr>
                    </a:p>
                  </a:txBody>
                  <a:tcPr marL="8990" marR="8990" marT="89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03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6" y="84586"/>
            <a:ext cx="824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 등록 방식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726" y="792472"/>
            <a:ext cx="1060890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단독 이벤트 등록 </a:t>
            </a:r>
            <a:r>
              <a:rPr lang="ko-KR" altLang="en-US" dirty="0" err="1" smtClean="0">
                <a:solidFill>
                  <a:schemeClr val="bg1"/>
                </a:solidFill>
              </a:rPr>
              <a:t>메서드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</a:rPr>
              <a:t>대상에 한 가지 동작에 대한 이벤트만 등록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4179" y="16854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 대상 선택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이벤트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등록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메서드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자바스크립트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ko-KR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4179" y="31785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"btn1"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".btn1"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80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포커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스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725" y="1016353"/>
            <a:ext cx="10912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focus() </a:t>
            </a:r>
            <a:r>
              <a:rPr lang="ko-KR" altLang="en-US" dirty="0" smtClean="0">
                <a:solidFill>
                  <a:schemeClr val="bg1"/>
                </a:solidFill>
              </a:rPr>
              <a:t>이벤트 메서드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대상 요소로 포커스가 이동하면 이벤트를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blur() </a:t>
            </a:r>
            <a:r>
              <a:rPr lang="ko-KR" altLang="en-US" dirty="0" smtClean="0">
                <a:solidFill>
                  <a:schemeClr val="bg1"/>
                </a:solidFill>
              </a:rPr>
              <a:t>이벤트 메서드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포커스가 대상 요소에서 다른 요소로 이동하면 이벤트를 발생시킴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focusin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이벤트 메서드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대상 요소의 하위 요소 중 입력 요소로 포커스가 이동하면 이벤트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chemeClr val="bg1"/>
                </a:solidFill>
              </a:rPr>
              <a:t>focusout</a:t>
            </a:r>
            <a:r>
              <a:rPr lang="en-US" altLang="ko-KR" dirty="0" smtClean="0">
                <a:solidFill>
                  <a:schemeClr val="bg1"/>
                </a:solidFill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</a:rPr>
              <a:t>이벤트 메서드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대상 요소의 하위 요소 중 입력 요소에서 외부 요소로 이동하면 이벤트 발생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change() </a:t>
            </a:r>
            <a:r>
              <a:rPr lang="ko-KR" altLang="en-US" dirty="0" smtClean="0">
                <a:solidFill>
                  <a:schemeClr val="bg1"/>
                </a:solidFill>
              </a:rPr>
              <a:t>이벤트 메서드</a:t>
            </a:r>
            <a:r>
              <a:rPr lang="en-US" altLang="ko-KR" dirty="0" smtClean="0">
                <a:solidFill>
                  <a:schemeClr val="bg1"/>
                </a:solidFill>
              </a:rPr>
              <a:t> : </a:t>
            </a:r>
            <a:r>
              <a:rPr lang="ko-KR" altLang="en-US" dirty="0" smtClean="0">
                <a:solidFill>
                  <a:schemeClr val="bg1"/>
                </a:solidFill>
              </a:rPr>
              <a:t>선택한 폼 요소의 값</a:t>
            </a:r>
            <a:r>
              <a:rPr lang="en-US" altLang="ko-KR" dirty="0" smtClean="0">
                <a:solidFill>
                  <a:schemeClr val="bg1"/>
                </a:solidFill>
              </a:rPr>
              <a:t>(value)</a:t>
            </a:r>
            <a:r>
              <a:rPr lang="ko-KR" altLang="en-US" dirty="0" smtClean="0">
                <a:solidFill>
                  <a:schemeClr val="bg1"/>
                </a:solidFill>
              </a:rPr>
              <a:t>을 새 값으로 바꿈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 포커스가 다른 요소로 이동하면 이벤트를 발생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22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포커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스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725" y="1149883"/>
            <a:ext cx="10912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focus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focus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focus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).focus();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724" y="3261620"/>
            <a:ext cx="10846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blur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blur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).o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blur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4. blur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smtClean="0">
                <a:solidFill>
                  <a:srgbClr val="DCDCAA"/>
                </a:solidFill>
                <a:latin typeface="Consolas" panose="020B0609020204030204" pitchFamily="49" charset="0"/>
              </a:rPr>
              <a:t>blur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5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포커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스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7724" y="1324450"/>
            <a:ext cx="109122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focus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focusin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이벤트 대상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focusin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focusin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강제 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＂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focusin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724" y="3452848"/>
            <a:ext cx="108469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en-US" altLang="ko-KR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focusout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이벤트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등록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>
                <a:solidFill>
                  <a:srgbClr val="DCDCAA"/>
                </a:solidFill>
                <a:latin typeface="Consolas" panose="020B0609020204030204" pitchFamily="49" charset="0"/>
              </a:rPr>
              <a:t>focusout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solidFill>
                  <a:srgbClr val="CE9178"/>
                </a:solidFill>
                <a:latin typeface="Consolas" panose="020B0609020204030204" pitchFamily="49" charset="0"/>
              </a:rPr>
              <a:t>focusout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코드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altLang="ko-KR" b="0" dirty="0" err="1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focusout</a:t>
            </a:r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이벤트 강제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발생</a:t>
            </a:r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FC1FF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이벤트 대상 선택</a:t>
            </a:r>
            <a:r>
              <a:rPr lang="en-US" altLang="ko-K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focusout</a:t>
            </a:r>
            <a:r>
              <a:rPr lang="en-US" altLang="ko-KR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93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57725" y="740810"/>
            <a:ext cx="92188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"#user_id_1, #user_pw_1"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background-color"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"#user_id_1, #user_pw_1"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"blur"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"#frm_2"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focusin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background-color"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"#frm_2"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focusout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"background-color"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725" y="84586"/>
            <a:ext cx="1084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focus, blur</a:t>
            </a:r>
            <a:r>
              <a:rPr lang="ko-KR" altLang="en-US" sz="2800" dirty="0" smtClean="0">
                <a:solidFill>
                  <a:schemeClr val="bg1"/>
                </a:solidFill>
                <a:latin typeface="+mn-ea"/>
              </a:rPr>
              <a:t>이벤트 메서드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(1_focus blur test)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5897" y="740810"/>
            <a:ext cx="395748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포커스가 입력 요소로 이동하면 배경색을 분홍색으로 변경하고 다른 요소로 이동하면 다시 배경색을 흰색으로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7803" y="740810"/>
            <a:ext cx="6298385" cy="265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907849" y="1340974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09466" y="3472212"/>
            <a:ext cx="6298385" cy="2650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5896" y="4001434"/>
            <a:ext cx="3957482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포커스가 이벤트 대상 요소에서 입력 요소로 이동하면 이벤트가 발생한 요소</a:t>
            </a:r>
            <a:r>
              <a:rPr lang="en-US" altLang="ko-KR" dirty="0" smtClean="0">
                <a:solidFill>
                  <a:schemeClr val="bg1"/>
                </a:solidFill>
              </a:rPr>
              <a:t>(&lt;form id=“frm_2”&gt;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의 배경색을 분홍색으로 변경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6907850" y="4601599"/>
            <a:ext cx="7980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4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725" y="1323923"/>
            <a:ext cx="10912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키보드 접근성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어떤 대상 요소에 마우스 이벤트를 등록 했을 때 마우스 없이 키보드로 대상 요소를 사용할 수 있게 하는 것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5762" y="2371854"/>
            <a:ext cx="65161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키보드 접근성을 배려하지 않은 이벤트 예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비추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"txt_1"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b="0" dirty="0" smtClean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키보드 접근성을 배려한 이벤트 적용 예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추천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"txt_1"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mouseover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focus"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 dirty="0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".txt_1"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725" y="84586"/>
            <a:ext cx="10846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포커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스 </a:t>
            </a:r>
            <a:r>
              <a:rPr lang="ko-KR" altLang="en-US" sz="4000" dirty="0" smtClean="0">
                <a:solidFill>
                  <a:schemeClr val="bg1"/>
                </a:solidFill>
                <a:latin typeface="+mn-ea"/>
              </a:rPr>
              <a:t>이벤트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02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3287</Words>
  <Application>Microsoft Office PowerPoint</Application>
  <PresentationFormat>와이드스크린</PresentationFormat>
  <Paragraphs>373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HY엽서M</vt:lpstr>
      <vt:lpstr>HY중고딕</vt:lpstr>
      <vt:lpstr>맑은 고딕</vt:lpstr>
      <vt:lpstr>휴먼편지체</vt:lpstr>
      <vt:lpstr>Arial</vt:lpstr>
      <vt:lpstr>Consolas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HyungSub Lee</dc:creator>
  <cp:lastModifiedBy>HyungSub Lee</cp:lastModifiedBy>
  <cp:revision>18</cp:revision>
  <dcterms:created xsi:type="dcterms:W3CDTF">2020-09-02T13:21:20Z</dcterms:created>
  <dcterms:modified xsi:type="dcterms:W3CDTF">2020-09-02T15:35:08Z</dcterms:modified>
</cp:coreProperties>
</file>