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7" r:id="rId3"/>
    <p:sldId id="290" r:id="rId4"/>
    <p:sldId id="291" r:id="rId5"/>
    <p:sldId id="257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5" r:id="rId14"/>
    <p:sldId id="300" r:id="rId15"/>
    <p:sldId id="307" r:id="rId16"/>
    <p:sldId id="306" r:id="rId17"/>
    <p:sldId id="299" r:id="rId18"/>
    <p:sldId id="301" r:id="rId19"/>
    <p:sldId id="302" r:id="rId20"/>
    <p:sldId id="303" r:id="rId21"/>
    <p:sldId id="304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7" r:id="rId31"/>
    <p:sldId id="316" r:id="rId32"/>
    <p:sldId id="318" r:id="rId33"/>
    <p:sldId id="322" r:id="rId34"/>
    <p:sldId id="319" r:id="rId35"/>
    <p:sldId id="320" r:id="rId36"/>
    <p:sldId id="321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3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88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2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7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1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9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0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DF64-96CC-42C6-B957-AD0A1536354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6DF64-96CC-42C6-B957-AD0A1536354F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80AF-ED9D-4837-A121-BA78D6DE8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6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탐색 </a:t>
            </a:r>
            <a:r>
              <a:rPr lang="ko-KR" altLang="en-US" dirty="0" err="1" smtClean="0">
                <a:solidFill>
                  <a:schemeClr val="bg1"/>
                </a:solidFill>
              </a:rPr>
              <a:t>선택자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7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1117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$.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inArray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()/$.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isArray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()/$.merge()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6" y="717827"/>
            <a:ext cx="79590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전주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한국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미국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일본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중국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정부장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idxNum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idxNum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okArray1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isArray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okArray2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isArray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okArray1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okArray2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merge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2765" y="4398896"/>
            <a:ext cx="5318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$.</a:t>
            </a:r>
            <a:r>
              <a:rPr lang="en-US" altLang="ko-KR" dirty="0" err="1">
                <a:solidFill>
                  <a:schemeClr val="bg1"/>
                </a:solidFill>
              </a:rPr>
              <a:t>inArray</a:t>
            </a:r>
            <a:r>
              <a:rPr lang="en-US" altLang="ko-KR" dirty="0" smtClean="0">
                <a:solidFill>
                  <a:schemeClr val="bg1"/>
                </a:solidFill>
              </a:rPr>
              <a:t>(), $.</a:t>
            </a:r>
            <a:r>
              <a:rPr lang="en-US" altLang="ko-KR" dirty="0" err="1">
                <a:solidFill>
                  <a:schemeClr val="bg1"/>
                </a:solidFill>
              </a:rPr>
              <a:t>isArray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사용해 배열 객체의 정보를 구함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$.merge()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두 배열 객체를 하나의 배열 객체로 묶음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4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index()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91601" y="1510301"/>
            <a:ext cx="4743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지정 선택 요소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4243" y="2967767"/>
            <a:ext cx="66177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$.index()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지정 선택 요소를 찾아서 인덱스 값을 반환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0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index()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75992" y="17587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idxNum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"#list3"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idxNum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5992" y="3971493"/>
            <a:ext cx="54428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문단 태그 중 </a:t>
            </a:r>
            <a:r>
              <a:rPr lang="en-US" altLang="ko-KR" dirty="0" smtClean="0">
                <a:solidFill>
                  <a:schemeClr val="bg1"/>
                </a:solidFill>
              </a:rPr>
              <a:t>&lt;li&gt;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</a:rPr>
              <a:t>id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“list3”</a:t>
            </a:r>
            <a:r>
              <a:rPr lang="ko-KR" altLang="en-US" dirty="0" smtClean="0">
                <a:solidFill>
                  <a:schemeClr val="bg1"/>
                </a:solidFill>
              </a:rPr>
              <a:t>인 요소를 확인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8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객체 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7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6123" y="1502861"/>
            <a:ext cx="1141993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객체 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수치 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속성 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수치 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그리고 객체 편집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메서드로</a:t>
            </a:r>
            <a:r>
              <a:rPr lang="ko-KR" altLang="en-US" dirty="0" smtClean="0">
                <a:solidFill>
                  <a:schemeClr val="bg1"/>
                </a:solidFill>
              </a:rPr>
              <a:t> 나눔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제이쿼리의 객체를 조작하거나 생성하는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다음과 같은 기능을 가짐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선택한 요소에 새 요소를 </a:t>
            </a:r>
            <a:r>
              <a:rPr lang="ko-KR" altLang="en-US" dirty="0" err="1" smtClean="0">
                <a:solidFill>
                  <a:schemeClr val="bg1"/>
                </a:solidFill>
              </a:rPr>
              <a:t>만듬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새요소</a:t>
            </a:r>
            <a:r>
              <a:rPr lang="ko-KR" altLang="en-US" dirty="0" smtClean="0">
                <a:solidFill>
                  <a:srgbClr val="FF0000"/>
                </a:solidFill>
              </a:rPr>
              <a:t>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요소를 복제하여 선택한 요소에 삽입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복제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선택한 요소를 삭제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선택한 요소의 속성을 변경 또는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그리고 기존의 속성을 삭제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속성 변환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034" y="345844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객체 조작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670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속성 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3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78446"/>
              </p:ext>
            </p:extLst>
          </p:nvPr>
        </p:nvGraphicFramePr>
        <p:xfrm>
          <a:off x="382557" y="409125"/>
          <a:ext cx="11485983" cy="5937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6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0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97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요소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 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요소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하위 요소를 가져옴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선택한 요소의 하위 요소를 모두 제거하고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그 위치에 지정한 새 요소를 생성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258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텍스트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텍스트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선택한 요소가 감싸는 모든 텍스트를 가져옵니다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선택한 요소의 하위 요소를 모두 제거하고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그 위치에 지정한 새 텍스트를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260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attr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지정한 속성</a:t>
                      </a:r>
                      <a:r>
                        <a:rPr lang="en-US" altLang="ko-KR" sz="1400" dirty="0" smtClean="0"/>
                        <a:t>(attribute)</a:t>
                      </a:r>
                      <a:r>
                        <a:rPr lang="ko-KR" altLang="en-US" sz="1400" dirty="0" smtClean="0"/>
                        <a:t>값을 가져옴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요소를 선택하여 지정한 속성에 새 값을 적용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132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removeAttr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removeAttr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선택한 요소의 지정한 속성만 제거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26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prop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상태 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prop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상태 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prop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상태 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prop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상태 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상태 속성값을 가져옴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요소를 선택하여 상태 속성에 새 값을 적용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260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폼 요소의 </a:t>
                      </a:r>
                      <a:r>
                        <a:rPr lang="en-US" altLang="ko-KR" sz="1400" dirty="0" smtClean="0"/>
                        <a:t>value</a:t>
                      </a:r>
                      <a:r>
                        <a:rPr lang="ko-KR" altLang="en-US" sz="1400" dirty="0" smtClean="0"/>
                        <a:t>값을 가져옵니다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요소를 선택하여 상태 속성에 새 값을 적용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26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속성명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 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지정한 스타일</a:t>
                      </a:r>
                      <a:r>
                        <a:rPr lang="en-US" altLang="ko-KR" sz="1400" dirty="0" smtClean="0"/>
                        <a:t>(CSS) </a:t>
                      </a:r>
                      <a:r>
                        <a:rPr lang="ko-KR" altLang="en-US" sz="1400" dirty="0" smtClean="0"/>
                        <a:t>속성값을 가져옴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요소를 선택하여 지정한 스타일</a:t>
                      </a:r>
                      <a:r>
                        <a:rPr lang="en-US" altLang="ko-KR" sz="1400" dirty="0" smtClean="0"/>
                        <a:t>(CSS) </a:t>
                      </a:r>
                      <a:r>
                        <a:rPr lang="ko-KR" altLang="en-US" sz="1400" dirty="0" smtClean="0"/>
                        <a:t>속성에 새 값을 적용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132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addClass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addClass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</a:t>
                      </a:r>
                      <a:r>
                        <a:rPr lang="en-US" altLang="ko-KR" sz="1400" dirty="0" smtClean="0"/>
                        <a:t>class </a:t>
                      </a:r>
                      <a:r>
                        <a:rPr lang="ko-KR" altLang="en-US" sz="1400" dirty="0" smtClean="0"/>
                        <a:t>속성에 새 값을 추가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2760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</a:t>
                      </a:r>
                      <a:r>
                        <a:rPr lang="en-US" altLang="ko-KR" sz="1400" dirty="0" smtClean="0"/>
                        <a:t>class </a:t>
                      </a:r>
                      <a:r>
                        <a:rPr lang="ko-KR" altLang="en-US" sz="1400" dirty="0" smtClean="0"/>
                        <a:t>속성에서 지정한 값만 제거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260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toggleClass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toggleClass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</a:t>
                      </a:r>
                      <a:r>
                        <a:rPr lang="en-US" altLang="ko-KR" sz="1400" dirty="0" smtClean="0"/>
                        <a:t>class </a:t>
                      </a:r>
                      <a:r>
                        <a:rPr lang="ko-KR" altLang="en-US" sz="1400" dirty="0" smtClean="0"/>
                        <a:t>값에 지정한 값이 포함되어 있으면 제거하고 속성값이 없으면 추가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1258"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hasClass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hasClass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"class 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</a:t>
                      </a:r>
                      <a:r>
                        <a:rPr lang="en-US" altLang="ko-KR" sz="1400" dirty="0" smtClean="0"/>
                        <a:t>class </a:t>
                      </a:r>
                      <a:r>
                        <a:rPr lang="ko-KR" altLang="en-US" sz="1400" dirty="0" smtClean="0"/>
                        <a:t>값에 지정한 클래스 값이 포함되어 있으며 </a:t>
                      </a:r>
                      <a:r>
                        <a:rPr lang="en-US" altLang="ko-KR" sz="1400" dirty="0" smtClean="0"/>
                        <a:t>true</a:t>
                      </a:r>
                      <a:r>
                        <a:rPr lang="ko-KR" altLang="en-US" sz="1400" dirty="0" smtClean="0"/>
                        <a:t>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없으면 </a:t>
                      </a:r>
                      <a:r>
                        <a:rPr lang="en-US" altLang="ko-KR" sz="1400" baseline="0" dirty="0" smtClean="0"/>
                        <a:t>false</a:t>
                      </a:r>
                      <a:r>
                        <a:rPr lang="ko-KR" altLang="en-US" sz="1400" baseline="0" dirty="0" smtClean="0"/>
                        <a:t>를 반환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47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html()/text()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92150" y="1038818"/>
            <a:ext cx="42112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 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 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새 요소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 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 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새 텍스트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018" y="3201032"/>
            <a:ext cx="106089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html()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요소의 하위 요소를 가져와 문자열로 반환하거나 하위 요소를 전부 제거하고 새 요소로 바꿀 때 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text()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선택한 요소에 포함되어 있는 전체 텍스트를 가져오거나 선택한 하위 요소를 전부 제거하고 새 텍스트를 생성할 때 사용합니다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1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html()/text()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864" y="965978"/>
            <a:ext cx="74972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"#sec_1"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"#sec_1 p"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"&lt;a 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&gt;Text1&lt;/a&gt;"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"#sec_2"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"#sec_2 h2"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"text()"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0122" y="1036487"/>
            <a:ext cx="422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“sec_1”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하위 요소를 문자열로 가져와 </a:t>
            </a:r>
            <a:r>
              <a:rPr lang="en-US" altLang="ko-KR" dirty="0" smtClean="0">
                <a:solidFill>
                  <a:schemeClr val="bg1"/>
                </a:solidFill>
              </a:rPr>
              <a:t>result_1</a:t>
            </a:r>
            <a:r>
              <a:rPr lang="ko-KR" altLang="en-US" dirty="0" smtClean="0">
                <a:solidFill>
                  <a:schemeClr val="bg1"/>
                </a:solidFill>
              </a:rPr>
              <a:t>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저장합니다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1616" y="2429255"/>
            <a:ext cx="478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“sec_1”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하위 요소 중 </a:t>
            </a:r>
            <a:r>
              <a:rPr lang="en-US" altLang="ko-KR" dirty="0" smtClean="0">
                <a:solidFill>
                  <a:schemeClr val="bg1"/>
                </a:solidFill>
              </a:rPr>
              <a:t>&lt;p&gt; </a:t>
            </a:r>
            <a:r>
              <a:rPr lang="ko-KR" altLang="en-US" dirty="0" smtClean="0">
                <a:solidFill>
                  <a:schemeClr val="bg1"/>
                </a:solidFill>
              </a:rPr>
              <a:t>요소의 하위 요소를 새 요소로 바꿉니다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5649" y="3981832"/>
            <a:ext cx="62048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“sec_2”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텍스트를 </a:t>
            </a:r>
            <a:r>
              <a:rPr lang="en-US" altLang="ko-KR" dirty="0" smtClean="0">
                <a:solidFill>
                  <a:schemeClr val="bg1"/>
                </a:solidFill>
              </a:rPr>
              <a:t>result_2</a:t>
            </a:r>
            <a:r>
              <a:rPr lang="ko-KR" altLang="en-US" dirty="0" smtClean="0">
                <a:solidFill>
                  <a:schemeClr val="bg1"/>
                </a:solidFill>
              </a:rPr>
              <a:t>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저장합니다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8334" y="5082784"/>
            <a:ext cx="620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“sec_2”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하위 요소 중</a:t>
            </a:r>
            <a:r>
              <a:rPr lang="en-US" altLang="ko-KR" dirty="0" smtClean="0">
                <a:solidFill>
                  <a:schemeClr val="bg1"/>
                </a:solidFill>
              </a:rPr>
              <a:t>&lt;h2&gt;</a:t>
            </a:r>
            <a:r>
              <a:rPr lang="ko-KR" altLang="en-US" dirty="0" smtClean="0">
                <a:solidFill>
                  <a:schemeClr val="bg1"/>
                </a:solidFill>
              </a:rPr>
              <a:t>요소의 하위 요소를 모두 제거 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그런 다음 새로운 텍스트를 생성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8335" y="1548881"/>
            <a:ext cx="4730620" cy="541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38334" y="2087827"/>
            <a:ext cx="5968481" cy="344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38335" y="2665318"/>
            <a:ext cx="4730620" cy="541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38335" y="3218775"/>
            <a:ext cx="3918858" cy="344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3"/>
            <a:endCxn id="6" idx="1"/>
          </p:cNvCxnSpPr>
          <p:nvPr/>
        </p:nvCxnSpPr>
        <p:spPr>
          <a:xfrm flipV="1">
            <a:off x="5868955" y="1498152"/>
            <a:ext cx="1331167" cy="3213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3"/>
            <a:endCxn id="7" idx="1"/>
          </p:cNvCxnSpPr>
          <p:nvPr/>
        </p:nvCxnSpPr>
        <p:spPr>
          <a:xfrm>
            <a:off x="7106815" y="2260044"/>
            <a:ext cx="304801" cy="630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3"/>
            <a:endCxn id="8" idx="0"/>
          </p:cNvCxnSpPr>
          <p:nvPr/>
        </p:nvCxnSpPr>
        <p:spPr>
          <a:xfrm>
            <a:off x="5868955" y="2935906"/>
            <a:ext cx="3009123" cy="10459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" idx="2"/>
            <a:endCxn id="9" idx="0"/>
          </p:cNvCxnSpPr>
          <p:nvPr/>
        </p:nvCxnSpPr>
        <p:spPr>
          <a:xfrm>
            <a:off x="3097764" y="3563208"/>
            <a:ext cx="1142999" cy="1519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87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attr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removeAttr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3602249"/>
            <a:ext cx="1060890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attr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 새 속성을 생성하거나 기존의 속성을 변경할 때 또는 요소의 속성값을 불러올 때 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removeAttr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요소에서 기존의 속성을 삭제할 때 사용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78968" y="1410583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기본값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속성명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속성명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새 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속성명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48533"/>
              </p:ext>
            </p:extLst>
          </p:nvPr>
        </p:nvGraphicFramePr>
        <p:xfrm>
          <a:off x="755136" y="446444"/>
          <a:ext cx="10761363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8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:first"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first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li:first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"li"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first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전체</a:t>
                      </a:r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ko-KR" altLang="en-US" sz="1400" dirty="0" err="1" smtClean="0"/>
                        <a:t>첫번째</a:t>
                      </a:r>
                      <a:r>
                        <a:rPr lang="ko-KR" altLang="en-US" sz="1400" dirty="0" smtClean="0"/>
                        <a:t> 요소만 선택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:last"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last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li:last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"li"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last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전체</a:t>
                      </a:r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중 마지막 요소만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:odd"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li:odd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짝수 번째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홀수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인덱스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요소만 선택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:even"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li:even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홀수 번째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짝수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인덱스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요소만 선택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:first-of-type"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li:first-of-type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</a:t>
                      </a:r>
                      <a:r>
                        <a:rPr lang="ko-KR" altLang="en-US" sz="1400" dirty="0" err="1" smtClean="0"/>
                        <a:t>첫번째</a:t>
                      </a:r>
                      <a:r>
                        <a:rPr lang="ko-KR" altLang="en-US" sz="1400" dirty="0" smtClean="0"/>
                        <a:t> 요소만 선택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:last-of-type"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li:last-of-type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마지막 요소만 선택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:nth-child(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숫자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li:nth-child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(3)"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</a:t>
                      </a:r>
                      <a:r>
                        <a:rPr lang="ko-KR" altLang="en-US" sz="1400" dirty="0" err="1" smtClean="0"/>
                        <a:t>세번째</a:t>
                      </a:r>
                      <a:r>
                        <a:rPr lang="ko-KR" altLang="en-US" sz="1400" dirty="0" smtClean="0"/>
                        <a:t> 요소만 선택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:nth-child(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숫자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n)"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li:nth-child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(3n)"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의 배수 번째에 있는 요소만 선택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:nth-last-of-type(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숫자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li:nth-last-of-type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(2)"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무리 중 마지막 위치로 부터 </a:t>
                      </a:r>
                      <a:r>
                        <a:rPr lang="ko-KR" altLang="en-US" sz="1400" dirty="0" err="1" smtClean="0"/>
                        <a:t>두번째에</a:t>
                      </a:r>
                      <a:r>
                        <a:rPr lang="ko-KR" altLang="en-US" sz="1400" dirty="0" smtClean="0"/>
                        <a:t> 있는 요소만 선택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:only-child"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li:only-child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부모 요소 내에 </a:t>
                      </a:r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요소가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 뿐인 </a:t>
                      </a:r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요소만 선택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eq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(index)"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eq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li:eq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(2)"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"li"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eq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(2)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중 인덱스</a:t>
                      </a:r>
                      <a:r>
                        <a:rPr lang="en-US" altLang="ko-KR" sz="1400" baseline="0" dirty="0" smtClean="0"/>
                        <a:t> 2</a:t>
                      </a:r>
                      <a:r>
                        <a:rPr lang="ko-KR" altLang="en-US" sz="1400" baseline="0" dirty="0" smtClean="0"/>
                        <a:t>가 참조하는 요소를 불러옴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gt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(index)"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li:gt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(1)"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중 인덱스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보다 큰 인덱스가 참조하는 요소를 불러옴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lt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(index)"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li:lt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(1)"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중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보다 작은 인덱스가 참조하는 요소를 불러옴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slice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"li"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2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slice</a:t>
                      </a:r>
                      <a:r>
                        <a:rPr lang="en-US" altLang="ko-KR" sz="12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(2)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&lt;li&gt;</a:t>
                      </a:r>
                      <a:r>
                        <a:rPr lang="ko-KR" altLang="en-US" sz="1400" dirty="0" smtClean="0"/>
                        <a:t>요소 중 인덱스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부터 참조하는 요소를 불러옴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47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attr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removeAttr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865" y="924247"/>
            <a:ext cx="7766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"#sec_1 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"#sec_1 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"width"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srcVal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"1.jpg"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"2.jpg"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"alt"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바위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removeAttr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"border"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2978" y="1464904"/>
            <a:ext cx="5467738" cy="354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2978" y="2359608"/>
            <a:ext cx="5467739" cy="1903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21423" y="2536693"/>
            <a:ext cx="4646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“sec_1”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하위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</a:rPr>
              <a:t>요소를 선택하여 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en-US" altLang="ko-KR" dirty="0" err="1" smtClean="0">
                <a:solidFill>
                  <a:schemeClr val="bg1"/>
                </a:solidFill>
              </a:rPr>
              <a:t>src</a:t>
            </a:r>
            <a:r>
              <a:rPr lang="en-US" altLang="ko-KR" dirty="0" smtClean="0">
                <a:solidFill>
                  <a:schemeClr val="bg1"/>
                </a:solidFill>
              </a:rPr>
              <a:t>”</a:t>
            </a:r>
            <a:r>
              <a:rPr lang="ko-KR" altLang="en-US" dirty="0" smtClean="0">
                <a:solidFill>
                  <a:schemeClr val="bg1"/>
                </a:solidFill>
              </a:rPr>
              <a:t>값을 </a:t>
            </a:r>
            <a:r>
              <a:rPr lang="en-US" altLang="ko-KR" dirty="0" err="1" smtClean="0">
                <a:solidFill>
                  <a:schemeClr val="bg1"/>
                </a:solidFill>
              </a:rPr>
              <a:t>srcval</a:t>
            </a:r>
            <a:r>
              <a:rPr lang="ko-KR" altLang="en-US" dirty="0" smtClean="0">
                <a:solidFill>
                  <a:schemeClr val="bg1"/>
                </a:solidFill>
              </a:rPr>
              <a:t>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저장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1718" y="4820949"/>
            <a:ext cx="46466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“sec_1”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하위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</a:rPr>
              <a:t>요소를 선택하여 각각의 값을 지정한 값으로 바꾸거나 새로 지정합니다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>
            <a:stCxn id="5" idx="3"/>
            <a:endCxn id="7" idx="1"/>
          </p:cNvCxnSpPr>
          <p:nvPr/>
        </p:nvCxnSpPr>
        <p:spPr>
          <a:xfrm>
            <a:off x="6680716" y="1642186"/>
            <a:ext cx="640707" cy="1356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  <a:endCxn id="8" idx="1"/>
          </p:cNvCxnSpPr>
          <p:nvPr/>
        </p:nvCxnSpPr>
        <p:spPr>
          <a:xfrm>
            <a:off x="3946848" y="4263570"/>
            <a:ext cx="3114870" cy="12267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3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201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addClass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removeClass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toggleClass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hasClass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</a:t>
            </a:r>
            <a:r>
              <a:rPr lang="ko-KR" altLang="en-US" sz="32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77606" y="1300075"/>
            <a:ext cx="4761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기본값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"class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"class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"class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hasClass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"class 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6" y="2986428"/>
            <a:ext cx="1060890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addClass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 클래스를 생성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removeClass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요소에서 지정한 클래스를 삭제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toggleClass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 지정한 클래스가 없으면 생성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있을 경우에는 삭제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hasClass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요소에 지정한 클래스가 있으면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를 반환하고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없으면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를 반환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5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11201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addClass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removeClass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toggleClass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hasClass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</a:t>
            </a:r>
            <a:r>
              <a:rPr lang="ko-KR" altLang="en-US" sz="32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6" y="868835"/>
            <a:ext cx="71690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"aqua"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"red"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"#p3"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"#p4"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"#p6"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"#p5"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hasClass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"yellow"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42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val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38261" y="1110543"/>
            <a:ext cx="3408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기본값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새 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986427"/>
            <a:ext cx="106089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val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폼 요소의 </a:t>
            </a:r>
            <a:r>
              <a:rPr lang="en-US" altLang="ko-KR" dirty="0" smtClean="0">
                <a:solidFill>
                  <a:schemeClr val="bg1"/>
                </a:solidFill>
              </a:rPr>
              <a:t>value</a:t>
            </a:r>
            <a:r>
              <a:rPr lang="ko-KR" altLang="en-US" dirty="0" smtClean="0">
                <a:solidFill>
                  <a:schemeClr val="bg1"/>
                </a:solidFill>
              </a:rPr>
              <a:t>속성값을 가져오거나 새 값을 적용할 때 사용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0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val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6" y="927738"/>
            <a:ext cx="80087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user_name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defaultValue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8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prop()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6832" y="1142915"/>
            <a:ext cx="8770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기본값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상태 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속성명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상태 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속성명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새 값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"[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tagName|nodeType|selectedIndex|defaultValue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]"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6" y="2921113"/>
            <a:ext cx="108717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prop()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선택한 폼 요소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선택 상자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체크 박스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라디오 버튼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의 상태 속성값을 가져오거나 새롭게 설정할 때 사용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그리고 선택한 요소의 </a:t>
            </a:r>
            <a:r>
              <a:rPr lang="ko-KR" altLang="en-US" dirty="0" err="1" smtClean="0">
                <a:solidFill>
                  <a:schemeClr val="bg1"/>
                </a:solidFill>
              </a:rPr>
              <a:t>태그명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tagName</a:t>
            </a:r>
            <a:r>
              <a:rPr lang="en-US" altLang="ko-KR" dirty="0" smtClean="0">
                <a:solidFill>
                  <a:schemeClr val="bg1"/>
                </a:solidFill>
              </a:rPr>
              <a:t>), </a:t>
            </a:r>
            <a:r>
              <a:rPr lang="ko-KR" altLang="en-US" dirty="0" err="1" smtClean="0">
                <a:solidFill>
                  <a:schemeClr val="bg1"/>
                </a:solidFill>
              </a:rPr>
              <a:t>노드</a:t>
            </a:r>
            <a:r>
              <a:rPr lang="ko-KR" altLang="en-US" dirty="0" smtClean="0">
                <a:solidFill>
                  <a:schemeClr val="bg1"/>
                </a:solidFill>
              </a:rPr>
              <a:t> 타입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nodeType</a:t>
            </a:r>
            <a:r>
              <a:rPr lang="en-US" altLang="ko-KR" dirty="0" smtClean="0">
                <a:solidFill>
                  <a:schemeClr val="bg1"/>
                </a:solidFill>
              </a:rPr>
              <a:t>), </a:t>
            </a:r>
            <a:r>
              <a:rPr lang="ko-KR" altLang="en-US" dirty="0" smtClean="0">
                <a:solidFill>
                  <a:schemeClr val="bg1"/>
                </a:solidFill>
              </a:rPr>
              <a:t>선택 상자의 선택된 옵션의 인덱스</a:t>
            </a:r>
            <a:r>
              <a:rPr lang="en-US" altLang="ko-KR" dirty="0" smtClean="0">
                <a:solidFill>
                  <a:schemeClr val="bg1"/>
                </a:solidFill>
              </a:rPr>
              <a:t>(Index)</a:t>
            </a:r>
            <a:r>
              <a:rPr lang="ko-KR" altLang="en-US" dirty="0" smtClean="0">
                <a:solidFill>
                  <a:schemeClr val="bg1"/>
                </a:solidFill>
              </a:rPr>
              <a:t>값도 알 수 있음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44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prop()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7393" y="792472"/>
            <a:ext cx="84659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"#chk1"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"checked"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"#chk2"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"checked"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"#chk3"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"checked"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"#se_1"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selectedIndex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result_3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64906" y="1388270"/>
            <a:ext cx="5337110" cy="589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42721" y="950591"/>
            <a:ext cx="46466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“chk1”</a:t>
            </a:r>
            <a:r>
              <a:rPr lang="ko-KR" altLang="en-US" dirty="0" smtClean="0">
                <a:solidFill>
                  <a:schemeClr val="bg1"/>
                </a:solidFill>
              </a:rPr>
              <a:t>인 요소가 체크된 상태이면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반환하여 </a:t>
            </a:r>
            <a:r>
              <a:rPr lang="en-US" altLang="ko-KR" dirty="0" smtClean="0">
                <a:solidFill>
                  <a:schemeClr val="bg1"/>
                </a:solidFill>
              </a:rPr>
              <a:t>result_1</a:t>
            </a:r>
            <a:r>
              <a:rPr lang="ko-KR" altLang="en-US" dirty="0" smtClean="0">
                <a:solidFill>
                  <a:schemeClr val="bg1"/>
                </a:solidFill>
              </a:rPr>
              <a:t>에 저장합니다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반대의 경우는 </a:t>
            </a:r>
            <a:r>
              <a:rPr lang="en-US" altLang="ko-KR" dirty="0" smtClean="0">
                <a:solidFill>
                  <a:schemeClr val="bg1"/>
                </a:solidFill>
              </a:rPr>
              <a:t>false).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stCxn id="8" idx="3"/>
            <a:endCxn id="12" idx="1"/>
          </p:cNvCxnSpPr>
          <p:nvPr/>
        </p:nvCxnSpPr>
        <p:spPr>
          <a:xfrm flipV="1">
            <a:off x="7567126" y="3179922"/>
            <a:ext cx="60591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64905" y="3019486"/>
            <a:ext cx="6102221" cy="320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64905" y="3570265"/>
            <a:ext cx="6102221" cy="634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5" idx="3"/>
            <a:endCxn id="6" idx="1"/>
          </p:cNvCxnSpPr>
          <p:nvPr/>
        </p:nvCxnSpPr>
        <p:spPr>
          <a:xfrm flipV="1">
            <a:off x="6802016" y="1620005"/>
            <a:ext cx="640705" cy="63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13" idx="0"/>
          </p:cNvCxnSpPr>
          <p:nvPr/>
        </p:nvCxnSpPr>
        <p:spPr>
          <a:xfrm>
            <a:off x="4516015" y="4205104"/>
            <a:ext cx="1051251" cy="850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73044" y="2718257"/>
            <a:ext cx="3185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“chk3”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체크 상태를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로 바꿉니다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8212" y="5055178"/>
            <a:ext cx="8018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id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“se_1”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옵션 중 </a:t>
            </a:r>
            <a:r>
              <a:rPr lang="en-US" altLang="ko-KR" dirty="0" smtClean="0">
                <a:solidFill>
                  <a:schemeClr val="bg1"/>
                </a:solidFill>
              </a:rPr>
              <a:t>selected </a:t>
            </a:r>
            <a:r>
              <a:rPr lang="ko-KR" altLang="en-US" dirty="0" smtClean="0">
                <a:solidFill>
                  <a:schemeClr val="bg1"/>
                </a:solidFill>
              </a:rPr>
              <a:t>옵션의 </a:t>
            </a:r>
            <a:r>
              <a:rPr lang="ko-KR" altLang="en-US" dirty="0" err="1" smtClean="0">
                <a:solidFill>
                  <a:schemeClr val="bg1"/>
                </a:solidFill>
              </a:rPr>
              <a:t>인덱스값을</a:t>
            </a:r>
            <a:r>
              <a:rPr lang="ko-KR" altLang="en-US" dirty="0" smtClean="0">
                <a:solidFill>
                  <a:schemeClr val="bg1"/>
                </a:solidFill>
              </a:rPr>
              <a:t> 가져옵니다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01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수치 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46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53841"/>
              </p:ext>
            </p:extLst>
          </p:nvPr>
        </p:nvGraphicFramePr>
        <p:xfrm>
          <a:off x="317243" y="940971"/>
          <a:ext cx="11485983" cy="5180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0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9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93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안쪽 여백과 선을 제외한 </a:t>
                      </a:r>
                      <a:r>
                        <a:rPr lang="ko-KR" altLang="en-US" sz="1400" dirty="0" err="1" smtClean="0"/>
                        <a:t>높잇값을</a:t>
                      </a:r>
                      <a:r>
                        <a:rPr lang="ko-KR" altLang="en-US" sz="1400" dirty="0" smtClean="0"/>
                        <a:t> 반환하거나 변환합니다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751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안쪽 여백과 선을 제외한 </a:t>
                      </a:r>
                      <a:r>
                        <a:rPr lang="ko-KR" altLang="en-US" sz="1400" dirty="0" err="1" smtClean="0"/>
                        <a:t>너빗값을</a:t>
                      </a:r>
                      <a:r>
                        <a:rPr lang="ko-KR" altLang="en-US" sz="1400" dirty="0" smtClean="0"/>
                        <a:t> 반환하거나 변환합니다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51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innerHeight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US" altLang="ko-KR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innerHeight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innerHeight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300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안쪽</a:t>
                      </a:r>
                      <a:r>
                        <a:rPr lang="ko-KR" altLang="en-US" sz="1400" baseline="0" dirty="0" smtClean="0"/>
                        <a:t> 여백을 포함한 </a:t>
                      </a:r>
                      <a:r>
                        <a:rPr lang="ko-KR" altLang="en-US" sz="1400" baseline="0" dirty="0" err="1" smtClean="0"/>
                        <a:t>높잇값을</a:t>
                      </a:r>
                      <a:r>
                        <a:rPr lang="ko-KR" altLang="en-US" sz="1400" baseline="0" dirty="0" smtClean="0"/>
                        <a:t> 반환하거나 변환합니다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751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innerWidth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innerWidth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innerWidth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300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안쪽 여백을 포함한 </a:t>
                      </a:r>
                      <a:r>
                        <a:rPr lang="ko-KR" altLang="en-US" sz="1400" dirty="0" err="1" smtClean="0"/>
                        <a:t>너빗값을</a:t>
                      </a:r>
                      <a:r>
                        <a:rPr lang="ko-KR" altLang="en-US" sz="1400" dirty="0" smtClean="0"/>
                        <a:t> 반환하거나 변환합니다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6751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outerHeight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outerHeight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outerHeight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선과 안쪽 여백을 포함한 </a:t>
                      </a:r>
                      <a:r>
                        <a:rPr lang="ko-KR" altLang="en-US" sz="1400" dirty="0" err="1" smtClean="0"/>
                        <a:t>높잇값을</a:t>
                      </a:r>
                      <a:r>
                        <a:rPr lang="ko-KR" altLang="en-US" sz="1400" dirty="0" smtClean="0"/>
                        <a:t> 반환하거나 변환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751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outerWidth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outerWidth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outerWidth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선과 안쪽 여백을 포함한 </a:t>
                      </a:r>
                      <a:r>
                        <a:rPr lang="ko-KR" altLang="en-US" sz="1400" dirty="0" err="1" smtClean="0"/>
                        <a:t>너빗값을</a:t>
                      </a:r>
                      <a:r>
                        <a:rPr lang="ko-KR" altLang="en-US" sz="1400" dirty="0" smtClean="0"/>
                        <a:t> 반환하거나 변환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751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position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position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n-US" altLang="ko-KR" sz="14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left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position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n-US" altLang="ko-KR" sz="14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top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포지션 </a:t>
                      </a:r>
                      <a:r>
                        <a:rPr lang="ko-KR" altLang="en-US" sz="1400" dirty="0" err="1" smtClean="0"/>
                        <a:t>위치값을</a:t>
                      </a:r>
                      <a:r>
                        <a:rPr lang="ko-KR" altLang="en-US" sz="1400" dirty="0" smtClean="0"/>
                        <a:t> 반환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51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offset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offset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n-US" altLang="ko-KR" sz="14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left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offset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n-US" altLang="ko-KR" sz="14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top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선택한 요소가 문서에서 수평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수직으로 얼마나 떨어져 있는 지에 대한 값을 반환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27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scrollLeft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window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scrollLeft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브라우저의 수평 스크롤 이동 </a:t>
                      </a:r>
                      <a:r>
                        <a:rPr lang="ko-KR" altLang="en-US" sz="1400" dirty="0" err="1" smtClean="0"/>
                        <a:t>높잇값을</a:t>
                      </a:r>
                      <a:r>
                        <a:rPr lang="ko-KR" altLang="en-US" sz="1400" dirty="0" smtClean="0"/>
                        <a:t> 반환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781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scrollTop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 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window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scrollTop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브라우저의 수직 스크롤 이동 </a:t>
                      </a:r>
                      <a:r>
                        <a:rPr lang="ko-KR" altLang="en-US" sz="1400" dirty="0" err="1" smtClean="0"/>
                        <a:t>너빗값을</a:t>
                      </a:r>
                      <a:r>
                        <a:rPr lang="ko-KR" altLang="en-US" sz="1400" dirty="0" smtClean="0"/>
                        <a:t> 반환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243" y="231252"/>
            <a:ext cx="80181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수치조작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메서드의</a:t>
            </a:r>
            <a:r>
              <a:rPr lang="ko-KR" altLang="en-US" dirty="0" smtClean="0">
                <a:solidFill>
                  <a:schemeClr val="bg1"/>
                </a:solidFill>
              </a:rPr>
              <a:t> 종류와 사용법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97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959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요소 너비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높이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메서드의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계산 범위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http://www.gisdeveloper.co.kr/wp-content/uploads/1/134904615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62" y="1049304"/>
            <a:ext cx="6529242" cy="454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4925" y="5897578"/>
            <a:ext cx="96058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선택한 요소에 각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적용하여 </a:t>
            </a:r>
            <a:r>
              <a:rPr lang="ko-KR" altLang="en-US" dirty="0" err="1" smtClean="0">
                <a:solidFill>
                  <a:schemeClr val="bg1"/>
                </a:solidFill>
              </a:rPr>
              <a:t>너빗값</a:t>
            </a:r>
            <a:r>
              <a:rPr lang="ko-KR" altLang="en-US" dirty="0" smtClean="0">
                <a:solidFill>
                  <a:schemeClr val="bg1"/>
                </a:solidFill>
              </a:rPr>
              <a:t> 또는 </a:t>
            </a:r>
            <a:r>
              <a:rPr lang="ko-KR" altLang="en-US" dirty="0" err="1" smtClean="0">
                <a:solidFill>
                  <a:schemeClr val="bg1"/>
                </a:solidFill>
              </a:rPr>
              <a:t>높잇값을</a:t>
            </a:r>
            <a:r>
              <a:rPr lang="ko-KR" altLang="en-US" dirty="0" smtClean="0">
                <a:solidFill>
                  <a:schemeClr val="bg1"/>
                </a:solidFill>
              </a:rPr>
              <a:t> 불러 왔을 때 계산되는 범위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3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배열 관련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20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959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요소 너비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높이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7526" y="3872833"/>
            <a:ext cx="960586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요소의 </a:t>
            </a:r>
            <a:r>
              <a:rPr lang="ko-KR" altLang="en-US" dirty="0" err="1" smtClean="0">
                <a:solidFill>
                  <a:schemeClr val="bg1"/>
                </a:solidFill>
              </a:rPr>
              <a:t>높잇값과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너빗값을</a:t>
            </a:r>
            <a:r>
              <a:rPr lang="ko-KR" altLang="en-US" dirty="0" smtClean="0">
                <a:solidFill>
                  <a:schemeClr val="bg1"/>
                </a:solidFill>
              </a:rPr>
              <a:t> 반환 또는 변경합니다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여백을 포함한 요소의 </a:t>
            </a:r>
            <a:r>
              <a:rPr lang="ko-KR" altLang="en-US" dirty="0" err="1" smtClean="0">
                <a:solidFill>
                  <a:schemeClr val="bg1"/>
                </a:solidFill>
              </a:rPr>
              <a:t>높잇값과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너빗값을</a:t>
            </a:r>
            <a:r>
              <a:rPr lang="ko-KR" altLang="en-US" dirty="0" smtClean="0">
                <a:solidFill>
                  <a:schemeClr val="bg1"/>
                </a:solidFill>
              </a:rPr>
              <a:t> 반환 또는 변경합니다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여백 및 선 두께를 포함한 요소의 </a:t>
            </a:r>
            <a:r>
              <a:rPr lang="ko-KR" altLang="en-US" dirty="0" err="1" smtClean="0">
                <a:solidFill>
                  <a:schemeClr val="bg1"/>
                </a:solidFill>
              </a:rPr>
              <a:t>높잇값과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너빗값을</a:t>
            </a:r>
            <a:r>
              <a:rPr lang="ko-KR" altLang="en-US" dirty="0" smtClean="0">
                <a:solidFill>
                  <a:schemeClr val="bg1"/>
                </a:solidFill>
              </a:rPr>
              <a:t> 반환 또는 변경합니다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7328" y="1039991"/>
            <a:ext cx="74862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();/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);/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innerHeight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();/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innerWidth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innerHeight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);/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innerWidth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outerHeight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()/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outerWidth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outerHeight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outerWidth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67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7725" y="84586"/>
            <a:ext cx="959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요소 너비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높이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85322" y="1250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innerHeight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outerHeight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"#p2"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outerWidth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outerHeight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52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959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요소 위치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5" y="3145045"/>
            <a:ext cx="108795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position()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포지션 기준이 되는 요소를 기준으로 선택한 요소에서 가로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세로로 떨어진 위치의 </a:t>
            </a:r>
            <a:r>
              <a:rPr lang="ko-KR" altLang="en-US" dirty="0" err="1" smtClean="0">
                <a:solidFill>
                  <a:schemeClr val="bg1"/>
                </a:solidFill>
              </a:rPr>
              <a:t>좌표값을</a:t>
            </a:r>
            <a:r>
              <a:rPr lang="ko-KR" altLang="en-US" dirty="0" smtClean="0">
                <a:solidFill>
                  <a:schemeClr val="bg1"/>
                </a:solidFill>
              </a:rPr>
              <a:t> 반환하거나 변경할 때 사용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offset()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문서</a:t>
            </a:r>
            <a:r>
              <a:rPr lang="en-US" altLang="ko-KR" dirty="0" smtClean="0">
                <a:solidFill>
                  <a:schemeClr val="bg1"/>
                </a:solidFill>
              </a:rPr>
              <a:t>(Document)</a:t>
            </a:r>
            <a:r>
              <a:rPr lang="ko-KR" altLang="en-US" dirty="0" smtClean="0">
                <a:solidFill>
                  <a:schemeClr val="bg1"/>
                </a:solidFill>
              </a:rPr>
              <a:t>를 기준으로 선택한 요소의 가로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세로로 떨어진 위치의 </a:t>
            </a:r>
            <a:r>
              <a:rPr lang="ko-KR" altLang="en-US" dirty="0" err="1" smtClean="0">
                <a:solidFill>
                  <a:schemeClr val="bg1"/>
                </a:solidFill>
              </a:rPr>
              <a:t>좌푯값을</a:t>
            </a:r>
            <a:r>
              <a:rPr lang="ko-KR" altLang="en-US" dirty="0" smtClean="0">
                <a:solidFill>
                  <a:schemeClr val="bg1"/>
                </a:solidFill>
              </a:rPr>
              <a:t> 반환하거나 변경할 때 사용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72458" y="13631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().[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rigthttop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offset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().[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91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5" y="84586"/>
            <a:ext cx="959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요소 위치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AutoShape 4" descr="elem-pos1.svg"/>
          <p:cNvSpPr>
            <a:spLocks noChangeAspect="1" noChangeArrowheads="1"/>
          </p:cNvSpPr>
          <p:nvPr/>
        </p:nvSpPr>
        <p:spPr bwMode="auto">
          <a:xfrm>
            <a:off x="155574" y="-144463"/>
            <a:ext cx="6716691" cy="671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572925" y="1021521"/>
            <a:ext cx="7504136" cy="4045002"/>
            <a:chOff x="2576147" y="1124298"/>
            <a:chExt cx="6783481" cy="347569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147" y="1124298"/>
              <a:ext cx="6783481" cy="347569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4161451" y="1427585"/>
              <a:ext cx="1184987" cy="494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48064" y="2253933"/>
              <a:ext cx="933063" cy="34930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67043" y="5165571"/>
            <a:ext cx="29158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position()</a:t>
            </a:r>
            <a:r>
              <a:rPr lang="ko-KR" altLang="en-US" dirty="0" smtClean="0">
                <a:solidFill>
                  <a:schemeClr val="bg1"/>
                </a:solidFill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</a:rPr>
              <a:t>offset</a:t>
            </a:r>
            <a:r>
              <a:rPr lang="ko-KR" altLang="en-US" dirty="0" smtClean="0">
                <a:solidFill>
                  <a:schemeClr val="bg1"/>
                </a:solidFill>
              </a:rPr>
              <a:t>의 차이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31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7725" y="84586"/>
            <a:ext cx="959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요소 위치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9951" y="105982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$txt1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".txt_1 span"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$txt2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".txt_2 span"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$box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".box"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off_t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offset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//100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pos_t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//50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$txt1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off_t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$txt2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pos_t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25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959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스크롤바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위치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5" y="3490278"/>
            <a:ext cx="10744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scrollTop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브라우저의 </a:t>
            </a:r>
            <a:r>
              <a:rPr lang="ko-KR" altLang="en-US" dirty="0" err="1" smtClean="0">
                <a:solidFill>
                  <a:schemeClr val="bg1"/>
                </a:solidFill>
              </a:rPr>
              <a:t>스크롤바가</a:t>
            </a:r>
            <a:r>
              <a:rPr lang="ko-KR" altLang="en-US" dirty="0" smtClean="0">
                <a:solidFill>
                  <a:schemeClr val="bg1"/>
                </a:solidFill>
              </a:rPr>
              <a:t> 수직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수평으로 이동한 </a:t>
            </a:r>
            <a:r>
              <a:rPr lang="ko-KR" altLang="en-US" dirty="0" err="1" smtClean="0">
                <a:solidFill>
                  <a:schemeClr val="bg1"/>
                </a:solidFill>
              </a:rPr>
              <a:t>위칫값을</a:t>
            </a:r>
            <a:r>
              <a:rPr lang="ko-KR" altLang="en-US" dirty="0" smtClean="0">
                <a:solidFill>
                  <a:schemeClr val="bg1"/>
                </a:solidFill>
              </a:rPr>
              <a:t> 불러오거나 </a:t>
            </a:r>
            <a:r>
              <a:rPr lang="ko-KR" altLang="en-US" dirty="0" err="1" smtClean="0">
                <a:solidFill>
                  <a:schemeClr val="bg1"/>
                </a:solidFill>
              </a:rPr>
              <a:t>변경할때</a:t>
            </a:r>
            <a:r>
              <a:rPr lang="ko-KR" altLang="en-US" dirty="0" smtClean="0">
                <a:solidFill>
                  <a:schemeClr val="bg1"/>
                </a:solidFill>
              </a:rPr>
              <a:t> 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스크롤바가</a:t>
            </a:r>
            <a:r>
              <a:rPr lang="ko-KR" altLang="en-US" dirty="0" smtClean="0">
                <a:solidFill>
                  <a:schemeClr val="bg1"/>
                </a:solidFill>
              </a:rPr>
              <a:t> 수직 또는 수평으로 이동한 </a:t>
            </a:r>
            <a:r>
              <a:rPr lang="ko-KR" altLang="en-US" dirty="0" err="1" smtClean="0">
                <a:solidFill>
                  <a:schemeClr val="bg1"/>
                </a:solidFill>
              </a:rPr>
              <a:t>위칫값을</a:t>
            </a:r>
            <a:r>
              <a:rPr lang="ko-KR" altLang="en-US" dirty="0" smtClean="0">
                <a:solidFill>
                  <a:schemeClr val="bg1"/>
                </a:solidFill>
              </a:rPr>
              <a:t> 반환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입력한 수치만큼 수직 또는 수평으로 </a:t>
            </a:r>
            <a:r>
              <a:rPr lang="ko-KR" altLang="en-US" dirty="0" err="1" smtClean="0">
                <a:solidFill>
                  <a:schemeClr val="bg1"/>
                </a:solidFill>
              </a:rPr>
              <a:t>스크롤바를</a:t>
            </a:r>
            <a:r>
              <a:rPr lang="ko-KR" altLang="en-US" dirty="0" smtClean="0">
                <a:solidFill>
                  <a:schemeClr val="bg1"/>
                </a:solidFill>
              </a:rPr>
              <a:t> 이동 시킴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6260" y="1188307"/>
            <a:ext cx="8608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1. 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scrollLeft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scrollTop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2. 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scrollLeft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새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scrollTop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새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95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7725" y="84586"/>
            <a:ext cx="959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스크롤바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위치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90597" y="163248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topNum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offset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scrollTop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topNum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scrollTop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4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객체 편집 </a:t>
            </a:r>
            <a:r>
              <a:rPr lang="ko-KR" altLang="en-US" dirty="0" smtClean="0">
                <a:solidFill>
                  <a:schemeClr val="bg1"/>
                </a:solidFill>
              </a:rPr>
              <a:t>메서드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30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51078"/>
              </p:ext>
            </p:extLst>
          </p:nvPr>
        </p:nvGraphicFramePr>
        <p:xfrm>
          <a:off x="317243" y="685545"/>
          <a:ext cx="11485983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1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0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before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before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새요소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이전 위치에 새 요소를 추가합니다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653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after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after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새요소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선택한 요소의 다음 위치에 새 요소를 추가합니다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653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append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append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새요소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마지막 위치에 새 요소를 추가합니다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61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appendTo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appendTo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 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선택한 요소의 마지막 위치에 새 요소를 추가합니다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653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prepend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prepend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새요소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선택한 요소의 맨 앞 위치에 새 요소를 추가합니다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653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prependTo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prependTo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 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맨 앞 위치에 새 요소를 추가합니다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653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insertBefore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insertBefore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 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선택한 요소의 이전 위치에 새 요소를 추가합니다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653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 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선택한 요소의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다음 위치에 새 요소를 추가합니다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915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clone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clone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"true or false"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문서 객체를 복제합니다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이 때 </a:t>
                      </a:r>
                      <a:r>
                        <a:rPr lang="ko-KR" altLang="en-US" sz="1400" dirty="0" err="1" smtClean="0"/>
                        <a:t>인자값이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true</a:t>
                      </a:r>
                      <a:r>
                        <a:rPr lang="ko-KR" altLang="en-US" sz="1400" dirty="0" smtClean="0"/>
                        <a:t>일 경우 하위 요소까지 모두 복제하고</a:t>
                      </a:r>
                      <a:r>
                        <a:rPr lang="en-US" altLang="ko-KR" sz="1400" dirty="0" smtClean="0"/>
                        <a:t>, false</a:t>
                      </a:r>
                      <a:r>
                        <a:rPr lang="ko-KR" altLang="en-US" sz="1400" baseline="0" dirty="0" smtClean="0"/>
                        <a:t>일 경우에는 선택한 요소만 복제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568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empty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empty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하위 내용들을 모두 삭제합니다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568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요소를 삭제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743992"/>
                  </a:ext>
                </a:extLst>
              </a:tr>
              <a:tr h="249756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replaceAll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replaceWith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replaceAll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 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replaceWith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새요소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요소들을 새 요소로 교체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276154"/>
                  </a:ext>
                </a:extLst>
              </a:tr>
              <a:tr h="158568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unwrap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unwrap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부모 요소를 삭제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663551"/>
                  </a:ext>
                </a:extLst>
              </a:tr>
              <a:tr h="158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wrap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wrap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새요소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요소를 새 요소로 각각 감쌉니다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041373"/>
                  </a:ext>
                </a:extLst>
              </a:tr>
              <a:tr h="158568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wrapAll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wapAll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요소를 새 요소로 한꺼번에 감쌉니다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152221"/>
                  </a:ext>
                </a:extLst>
              </a:tr>
              <a:tr h="158568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wraplnner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4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wraplnner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400" b="0" dirty="0" err="1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새요소</a:t>
                      </a:r>
                      <a:r>
                        <a:rPr lang="en-US" altLang="ko-KR" sz="14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선택한 요소의 내용을 새 요소로 각각 감쌉니다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82493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243" y="231252"/>
            <a:ext cx="80181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객체 편집 메서드의 종류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28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443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3600" dirty="0" smtClean="0">
                <a:solidFill>
                  <a:schemeClr val="bg1"/>
                </a:solidFill>
                <a:latin typeface="+mn-ea"/>
              </a:rPr>
              <a:t>before()/</a:t>
            </a:r>
            <a:r>
              <a:rPr lang="en-US" altLang="ko-KR" sz="3600" dirty="0" err="1" smtClean="0">
                <a:solidFill>
                  <a:schemeClr val="bg1"/>
                </a:solidFill>
                <a:latin typeface="+mn-ea"/>
              </a:rPr>
              <a:t>insertBefore</a:t>
            </a:r>
            <a:r>
              <a:rPr lang="en-US" altLang="ko-KR" sz="3600" dirty="0" smtClean="0">
                <a:solidFill>
                  <a:schemeClr val="bg1"/>
                </a:solidFill>
                <a:latin typeface="+mn-ea"/>
              </a:rPr>
              <a:t>()/after()/</a:t>
            </a:r>
            <a:r>
              <a:rPr lang="en-US" altLang="ko-KR" sz="3600" dirty="0" err="1" smtClean="0">
                <a:solidFill>
                  <a:schemeClr val="bg1"/>
                </a:solidFill>
                <a:latin typeface="+mn-ea"/>
              </a:rPr>
              <a:t>insertAfter</a:t>
            </a:r>
            <a:r>
              <a:rPr lang="en-US" altLang="ko-KR" sz="3600" dirty="0" smtClean="0">
                <a:solidFill>
                  <a:schemeClr val="bg1"/>
                </a:solidFill>
                <a:latin typeface="+mn-ea"/>
              </a:rPr>
              <a:t>()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2399" y="3451367"/>
            <a:ext cx="87697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before()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insertBefore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메서드는 선택한 요소의 이전 위치에 새 요소를 생성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after()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err="1" smtClean="0">
                <a:solidFill>
                  <a:schemeClr val="bg1"/>
                </a:solidFill>
              </a:rPr>
              <a:t>insertAfter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메서드는 선택한 요소의 다음 위치에 새 요소를 생성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31467" y="11147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before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새요소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insertBefore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 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after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새요소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insertAfter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 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0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65749"/>
              </p:ext>
            </p:extLst>
          </p:nvPr>
        </p:nvGraphicFramePr>
        <p:xfrm>
          <a:off x="661830" y="259833"/>
          <a:ext cx="11169386" cy="643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8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사용법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078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each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()/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each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each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600" b="0" dirty="0" smtClean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배열에 저장된 문서 객체 만큼 </a:t>
                      </a:r>
                      <a:r>
                        <a:rPr lang="ko-KR" altLang="en-US" sz="1400" dirty="0" err="1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메서드가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반복 실행 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배열에 저장된 객체의 인덱스 순서대로 하나씩 접근하여 객체를 선택하고 인덱스를 구함</a:t>
                      </a:r>
                      <a:endParaRPr lang="ko-KR" altLang="en-US" sz="1400" dirty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078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US" altLang="ko-KR" sz="1600" b="0" dirty="0" err="1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.function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배열에 저장된 데이터 수만큼 </a:t>
                      </a:r>
                      <a:r>
                        <a:rPr lang="ko-KR" altLang="en-US" sz="1400" dirty="0" err="1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메서드가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반복 실행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함수에서 반환된 데이터는 새 배열에</a:t>
                      </a:r>
                      <a:r>
                        <a:rPr lang="ko-KR" altLang="en-US" sz="1400" baseline="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순서대로 저장</a:t>
                      </a:r>
                      <a:endParaRPr lang="en-US" altLang="ko-KR" sz="1400" baseline="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새로 저장된 배열 객체를 반환</a:t>
                      </a:r>
                      <a:endParaRPr lang="ko-KR" altLang="en-US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78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grep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grep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US" altLang="ko-KR" sz="1600" b="0" dirty="0" err="1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.function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배열에 저장된 데이터 수만큼 </a:t>
                      </a:r>
                      <a:r>
                        <a:rPr lang="ko-KR" altLang="en-US" sz="1400" dirty="0" err="1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메서드가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반복 실행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반환값이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true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일 경우에만 배열</a:t>
                      </a:r>
                      <a:r>
                        <a:rPr lang="ko-KR" altLang="en-US" sz="1400" baseline="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의 데이터가 인덱스 오름차순으로 새 배열에 저장되며 그 배열을 반환</a:t>
                      </a:r>
                      <a:endParaRPr lang="ko-KR" altLang="en-US" sz="1400" dirty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1809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600" b="0" dirty="0" smtClean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배열 안에서 데이터를 찾음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데이터를 찾으면 가장 맨 앞 데이터의 인덱스를 반환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찾지 못하면 </a:t>
                      </a:r>
                      <a:r>
                        <a:rPr lang="en-US" altLang="ko-KR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-1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을 반환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start index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의 값을 지정하면 해당 위치부터 데이터를 찾음</a:t>
                      </a:r>
                      <a:endParaRPr lang="ko-KR" altLang="en-US" sz="1400" dirty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06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isArray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입력한 객체가 배열 객체라면 </a:t>
                      </a:r>
                      <a:r>
                        <a:rPr lang="en-US" altLang="ko-KR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true 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아니면 </a:t>
                      </a:r>
                      <a:r>
                        <a:rPr lang="en-US" altLang="ko-KR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false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를 반환</a:t>
                      </a:r>
                      <a:endParaRPr lang="ko-KR" altLang="en-US" sz="1400" dirty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06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Array1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altLang="ko-KR" sz="1600" b="0" dirty="0" smtClean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Array2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인자값으로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입력한 </a:t>
                      </a:r>
                      <a:r>
                        <a:rPr lang="en-US" altLang="ko-KR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개의 배열 객체를 하나로 그룹화</a:t>
                      </a:r>
                      <a:endParaRPr lang="ko-KR" altLang="en-US" sz="1400" dirty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347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요소선택</a:t>
                      </a:r>
                      <a:r>
                        <a:rPr lang="en-US" altLang="ko-KR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altLang="ko-KR" sz="1600" b="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지정 요소 선택</a:t>
                      </a:r>
                      <a:r>
                        <a:rPr lang="en-US" altLang="ko-KR" sz="16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6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선택자로</a:t>
                      </a:r>
                      <a:r>
                        <a:rPr lang="ko-KR" altLang="en-US" sz="140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요소를 먼저 선택</a:t>
                      </a:r>
                      <a:r>
                        <a:rPr lang="en-US" altLang="ko-KR" sz="1400" baseline="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aseline="0" dirty="0" smtClean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그런 다음 지정한 요소의 인덱스 정보를 가져옴</a:t>
                      </a:r>
                      <a:endParaRPr lang="en-US" altLang="ko-KR" sz="1400" dirty="0" smtClean="0"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735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5" y="84586"/>
            <a:ext cx="11443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3600" dirty="0" smtClean="0">
                <a:solidFill>
                  <a:schemeClr val="bg1"/>
                </a:solidFill>
                <a:latin typeface="+mn-ea"/>
              </a:rPr>
              <a:t>before()/</a:t>
            </a:r>
            <a:r>
              <a:rPr lang="en-US" altLang="ko-KR" sz="3600" dirty="0" err="1" smtClean="0">
                <a:solidFill>
                  <a:schemeClr val="bg1"/>
                </a:solidFill>
                <a:latin typeface="+mn-ea"/>
              </a:rPr>
              <a:t>insertBefore</a:t>
            </a:r>
            <a:r>
              <a:rPr lang="en-US" altLang="ko-KR" sz="3600" dirty="0" smtClean="0">
                <a:solidFill>
                  <a:schemeClr val="bg1"/>
                </a:solidFill>
                <a:latin typeface="+mn-ea"/>
              </a:rPr>
              <a:t>()/after()/</a:t>
            </a:r>
            <a:r>
              <a:rPr lang="en-US" altLang="ko-KR" sz="3600" dirty="0" err="1" smtClean="0">
                <a:solidFill>
                  <a:schemeClr val="bg1"/>
                </a:solidFill>
                <a:latin typeface="+mn-ea"/>
              </a:rPr>
              <a:t>insertAfter</a:t>
            </a:r>
            <a:r>
              <a:rPr lang="en-US" altLang="ko-KR" sz="3600" dirty="0" smtClean="0">
                <a:solidFill>
                  <a:schemeClr val="bg1"/>
                </a:solidFill>
                <a:latin typeface="+mn-ea"/>
              </a:rPr>
              <a:t>()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7725" y="1002301"/>
            <a:ext cx="83611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"#wrap p:eq(2)"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after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"&lt;p&gt;After&lt;/p&gt;"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"&lt;p&gt;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insertAfter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&lt;/p&gt;"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insertAfter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"#wrap p:eq(1)"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"#wrap p:eq(1)"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before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"&lt;p&gt;Before&lt;/p&gt;"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"&lt;p&gt;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insertBefore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&lt;/p&gt;"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insertBefore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"#wrap p:eq(0)"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59459" y="1620153"/>
            <a:ext cx="6842515" cy="634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7" idx="3"/>
          </p:cNvCxnSpPr>
          <p:nvPr/>
        </p:nvCxnSpPr>
        <p:spPr>
          <a:xfrm>
            <a:off x="8501974" y="1937573"/>
            <a:ext cx="1001734" cy="1650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74827" y="3504256"/>
            <a:ext cx="46577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선택한 요소 다음에 새 요소를 생성합니다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9458" y="2403495"/>
            <a:ext cx="7017614" cy="634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189410" y="3044141"/>
            <a:ext cx="1001734" cy="1650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50689" y="4775351"/>
            <a:ext cx="45831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선택한 요소 이전에 새 요소를 생성합니다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17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4" y="84586"/>
            <a:ext cx="11394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append()/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appendTo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()/prepend()/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prependTo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32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5" y="3490278"/>
            <a:ext cx="1074428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append()</a:t>
            </a:r>
            <a:r>
              <a:rPr lang="ko-KR" altLang="en-US" dirty="0" smtClean="0">
                <a:solidFill>
                  <a:schemeClr val="bg1"/>
                </a:solidFill>
              </a:rPr>
              <a:t>메서드와 </a:t>
            </a:r>
            <a:r>
              <a:rPr lang="en-US" altLang="ko-KR" dirty="0" err="1" smtClean="0">
                <a:solidFill>
                  <a:schemeClr val="bg1"/>
                </a:solidFill>
              </a:rPr>
              <a:t>appendTo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메서드는 선택한 요소 내의 마지막 위치에 새 요소를 생성하고 추가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prepend()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err="1" smtClean="0">
                <a:solidFill>
                  <a:schemeClr val="bg1"/>
                </a:solidFill>
              </a:rPr>
              <a:t>prependTo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메서드는 선택한 요소 내의 앞 위치에 새 요소를 생성하고 추가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80117" y="1056090"/>
            <a:ext cx="48994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새요소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appendTo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 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prepend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새요소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prependTo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 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92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4" y="84586"/>
            <a:ext cx="11394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append()/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appendTo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()/prepend()/</a:t>
            </a:r>
            <a:r>
              <a:rPr lang="en-US" altLang="ko-KR" sz="3200" dirty="0" err="1" smtClean="0">
                <a:solidFill>
                  <a:schemeClr val="bg1"/>
                </a:solidFill>
                <a:latin typeface="+mn-ea"/>
              </a:rPr>
              <a:t>prependTo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32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1851" y="792472"/>
            <a:ext cx="6897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it-IT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it-IT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"&lt;li&gt;appendTo&lt;/li&gt;"</a:t>
            </a:r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it-IT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appendTo</a:t>
            </a:r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"#listZone"</a:t>
            </a:r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it-IT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"#listZone"</a:t>
            </a:r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it-IT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prepend</a:t>
            </a:r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"&lt;li&gt;prepend&lt;/li&gt;"</a:t>
            </a:r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it-IT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it-IT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1911" y="1313349"/>
            <a:ext cx="5753018" cy="374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3"/>
          </p:cNvCxnSpPr>
          <p:nvPr/>
        </p:nvCxnSpPr>
        <p:spPr>
          <a:xfrm>
            <a:off x="7324929" y="1500358"/>
            <a:ext cx="2091230" cy="1780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1115" y="3400921"/>
            <a:ext cx="49648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선택한 요소의 맨 뒤에 새 요소를 생성합니다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1911" y="1687366"/>
            <a:ext cx="5753018" cy="374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1" idx="2"/>
            <a:endCxn id="13" idx="0"/>
          </p:cNvCxnSpPr>
          <p:nvPr/>
        </p:nvCxnSpPr>
        <p:spPr>
          <a:xfrm>
            <a:off x="4448420" y="2061383"/>
            <a:ext cx="273814" cy="2250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9539" y="4311601"/>
            <a:ext cx="52053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선택한 요소의 맨 앞에 새 요소를 생성합니다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72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959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clone()/empty()/remove()/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1866" y="3295725"/>
            <a:ext cx="65504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clone() </a:t>
            </a:r>
            <a:r>
              <a:rPr lang="ko-KR" altLang="en-US" dirty="0" smtClean="0">
                <a:solidFill>
                  <a:schemeClr val="bg1"/>
                </a:solidFill>
              </a:rPr>
              <a:t>메서드는 선택한 요소를 복제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empty() </a:t>
            </a:r>
            <a:r>
              <a:rPr lang="ko-KR" altLang="en-US" dirty="0" smtClean="0">
                <a:solidFill>
                  <a:schemeClr val="bg1"/>
                </a:solidFill>
              </a:rPr>
              <a:t>메서드는 선택한 요소의 모든 하위 요소를 삭제하고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remove()</a:t>
            </a:r>
            <a:r>
              <a:rPr lang="ko-KR" altLang="en-US" dirty="0" smtClean="0">
                <a:solidFill>
                  <a:schemeClr val="bg1"/>
                </a:solidFill>
              </a:rPr>
              <a:t>메서드는 선택한 요소를 삭제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81866" y="10389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clone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"true or false"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41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5" y="84586"/>
            <a:ext cx="959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clone()/empty()/remove()/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0140" y="970833"/>
            <a:ext cx="70385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copyObj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".box1"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clone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".box2"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".box3"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".box3"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copyObj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>
            <a:stCxn id="13" idx="3"/>
            <a:endCxn id="8" idx="0"/>
          </p:cNvCxnSpPr>
          <p:nvPr/>
        </p:nvCxnSpPr>
        <p:spPr>
          <a:xfrm>
            <a:off x="7208195" y="1746052"/>
            <a:ext cx="2151280" cy="2809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59504" y="2026996"/>
            <a:ext cx="539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“box1”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모든 자식 요소를 복제 그런 다음 </a:t>
            </a:r>
            <a:r>
              <a:rPr lang="en-US" altLang="ko-KR" dirty="0" err="1" smtClean="0">
                <a:solidFill>
                  <a:schemeClr val="bg1"/>
                </a:solidFill>
              </a:rPr>
              <a:t>copyObj</a:t>
            </a:r>
            <a:r>
              <a:rPr lang="ko-KR" altLang="en-US" dirty="0" smtClean="0">
                <a:solidFill>
                  <a:schemeClr val="bg1"/>
                </a:solidFill>
              </a:rPr>
              <a:t>에 참조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2184" y="2564861"/>
            <a:ext cx="3603203" cy="374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62184" y="2938878"/>
            <a:ext cx="3603203" cy="374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62183" y="2114644"/>
            <a:ext cx="3603204" cy="374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62183" y="1559043"/>
            <a:ext cx="5646012" cy="374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2" idx="3"/>
            <a:endCxn id="21" idx="0"/>
          </p:cNvCxnSpPr>
          <p:nvPr/>
        </p:nvCxnSpPr>
        <p:spPr>
          <a:xfrm>
            <a:off x="5165387" y="2301653"/>
            <a:ext cx="3646098" cy="10856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09897" y="3387309"/>
            <a:ext cx="36031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“box2”</a:t>
            </a:r>
            <a:r>
              <a:rPr lang="ko-KR" altLang="en-US" dirty="0" smtClean="0">
                <a:solidFill>
                  <a:schemeClr val="bg1"/>
                </a:solidFill>
              </a:rPr>
              <a:t>인 요소를 삭제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>
            <a:stCxn id="9" idx="3"/>
            <a:endCxn id="23" idx="0"/>
          </p:cNvCxnSpPr>
          <p:nvPr/>
        </p:nvCxnSpPr>
        <p:spPr>
          <a:xfrm>
            <a:off x="5165387" y="2751870"/>
            <a:ext cx="3256992" cy="2315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2408" y="5067679"/>
            <a:ext cx="539994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“box3”</a:t>
            </a:r>
            <a:r>
              <a:rPr lang="ko-KR" altLang="en-US" dirty="0" smtClean="0">
                <a:solidFill>
                  <a:schemeClr val="bg1"/>
                </a:solidFill>
              </a:rPr>
              <a:t>인 요소의 모든 하위 요소를 삭제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>
            <a:stCxn id="11" idx="2"/>
            <a:endCxn id="25" idx="0"/>
          </p:cNvCxnSpPr>
          <p:nvPr/>
        </p:nvCxnSpPr>
        <p:spPr>
          <a:xfrm flipH="1">
            <a:off x="3137198" y="3312895"/>
            <a:ext cx="226588" cy="1403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7227" y="4716848"/>
            <a:ext cx="539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copyObj</a:t>
            </a:r>
            <a:r>
              <a:rPr lang="ko-KR" altLang="en-US" dirty="0" smtClean="0">
                <a:solidFill>
                  <a:schemeClr val="bg1"/>
                </a:solidFill>
              </a:rPr>
              <a:t>에 저장된 요소를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en-US" altLang="ko-KR" dirty="0" smtClean="0">
                <a:solidFill>
                  <a:schemeClr val="bg1"/>
                </a:solidFill>
              </a:rPr>
              <a:t>box3”</a:t>
            </a:r>
            <a:r>
              <a:rPr lang="ko-KR" altLang="en-US" dirty="0" smtClean="0">
                <a:solidFill>
                  <a:schemeClr val="bg1"/>
                </a:solidFill>
              </a:rPr>
              <a:t>인 요소 </a:t>
            </a:r>
            <a:r>
              <a:rPr lang="ko-KR" altLang="en-US" dirty="0" err="1" smtClean="0">
                <a:solidFill>
                  <a:schemeClr val="bg1"/>
                </a:solidFill>
              </a:rPr>
              <a:t>맨뒤에</a:t>
            </a:r>
            <a:r>
              <a:rPr lang="ko-KR" altLang="en-US" dirty="0" smtClean="0">
                <a:solidFill>
                  <a:schemeClr val="bg1"/>
                </a:solidFill>
              </a:rPr>
              <a:t> 추가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20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959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replaceAll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replaceWith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1357" y="3295725"/>
            <a:ext cx="8817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replaceAll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</a:rPr>
              <a:t>메서드와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replaceWith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</a:rPr>
              <a:t>메서드는 선택한 요소를 새 요소로 바꿀 때 사용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28755" y="1218045"/>
            <a:ext cx="4802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replaceAll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 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replaceWith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새요소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68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5" y="84586"/>
            <a:ext cx="959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replaceAll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replaceWith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5" y="1092173"/>
            <a:ext cx="8192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replaceWith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"&lt;h3&gt;replace method&lt;/h3&gt;"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"&lt;p&gt;Change&lt;/p&gt;"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replaceAll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8916" y="1732648"/>
            <a:ext cx="6015663" cy="553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2"/>
            <a:endCxn id="8" idx="0"/>
          </p:cNvCxnSpPr>
          <p:nvPr/>
        </p:nvCxnSpPr>
        <p:spPr>
          <a:xfrm>
            <a:off x="4686748" y="2286000"/>
            <a:ext cx="1932666" cy="1652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4904" y="3938635"/>
            <a:ext cx="57690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모든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smtClean="0">
                <a:solidFill>
                  <a:schemeClr val="bg1"/>
                </a:solidFill>
              </a:rPr>
              <a:t>h2&gt; </a:t>
            </a:r>
            <a:r>
              <a:rPr lang="ko-KR" altLang="en-US" dirty="0" smtClean="0">
                <a:solidFill>
                  <a:schemeClr val="bg1"/>
                </a:solidFill>
              </a:rPr>
              <a:t>요소와 </a:t>
            </a:r>
            <a:r>
              <a:rPr lang="en-US" altLang="ko-KR" dirty="0" smtClean="0">
                <a:solidFill>
                  <a:schemeClr val="bg1"/>
                </a:solidFill>
              </a:rPr>
              <a:t>&lt;div&gt; </a:t>
            </a:r>
            <a:r>
              <a:rPr lang="ko-KR" altLang="en-US" dirty="0" smtClean="0">
                <a:solidFill>
                  <a:schemeClr val="bg1"/>
                </a:solidFill>
              </a:rPr>
              <a:t>요소를 새 요소로 바꿉니다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52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90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3600" dirty="0" smtClean="0">
                <a:solidFill>
                  <a:schemeClr val="bg1"/>
                </a:solidFill>
                <a:latin typeface="+mn-ea"/>
              </a:rPr>
              <a:t>unwrap()/wrap()/</a:t>
            </a:r>
            <a:r>
              <a:rPr lang="en-US" altLang="ko-KR" sz="3600" dirty="0" err="1" smtClean="0">
                <a:solidFill>
                  <a:schemeClr val="bg1"/>
                </a:solidFill>
                <a:latin typeface="+mn-ea"/>
              </a:rPr>
              <a:t>wrapAll</a:t>
            </a:r>
            <a:r>
              <a:rPr lang="en-US" altLang="ko-KR" sz="36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600" dirty="0" err="1" smtClean="0">
                <a:solidFill>
                  <a:schemeClr val="bg1"/>
                </a:solidFill>
                <a:latin typeface="+mn-ea"/>
              </a:rPr>
              <a:t>wrapInner</a:t>
            </a:r>
            <a:r>
              <a:rPr lang="en-US" altLang="ko-KR" sz="36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2516" y="3363819"/>
            <a:ext cx="7678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unwrap() </a:t>
            </a:r>
            <a:r>
              <a:rPr lang="ko-KR" altLang="en-US" dirty="0" smtClean="0">
                <a:solidFill>
                  <a:schemeClr val="bg1"/>
                </a:solidFill>
              </a:rPr>
              <a:t>메서드는 선택한 요소의 부모 요소를 삭제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wrap() </a:t>
            </a:r>
            <a:r>
              <a:rPr lang="ko-KR" altLang="en-US" dirty="0" smtClean="0">
                <a:solidFill>
                  <a:schemeClr val="bg1"/>
                </a:solidFill>
              </a:rPr>
              <a:t>메서드는 선택한 요소를 각각 새 요소로 감쌈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wrapAll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메서드느</a:t>
            </a:r>
            <a:r>
              <a:rPr lang="ko-KR" altLang="en-US" dirty="0" smtClean="0">
                <a:solidFill>
                  <a:schemeClr val="bg1"/>
                </a:solidFill>
              </a:rPr>
              <a:t> 선택한 요소를 한꺼번에 새 요소로 감쌈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wrapInner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</a:rPr>
              <a:t>메서드는 선택한 요소의 모든 하위 요소를 새 요소로 감쌈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15709" y="1038163"/>
            <a:ext cx="4792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unwrap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wrap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새요소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wapAll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wraplnner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새요소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78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7725" y="84586"/>
            <a:ext cx="1090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3600" dirty="0" smtClean="0">
                <a:solidFill>
                  <a:schemeClr val="bg1"/>
                </a:solidFill>
                <a:latin typeface="+mn-ea"/>
              </a:rPr>
              <a:t>unwrap()/wrap()/</a:t>
            </a:r>
            <a:r>
              <a:rPr lang="en-US" altLang="ko-KR" sz="3600" dirty="0" err="1" smtClean="0">
                <a:solidFill>
                  <a:schemeClr val="bg1"/>
                </a:solidFill>
                <a:latin typeface="+mn-ea"/>
              </a:rPr>
              <a:t>wrapAll</a:t>
            </a:r>
            <a:r>
              <a:rPr lang="en-US" altLang="ko-KR" sz="3600" dirty="0" smtClean="0">
                <a:solidFill>
                  <a:schemeClr val="bg1"/>
                </a:solidFill>
                <a:latin typeface="+mn-ea"/>
              </a:rPr>
              <a:t>()/</a:t>
            </a:r>
            <a:r>
              <a:rPr lang="en-US" altLang="ko-KR" sz="3600" dirty="0" err="1" smtClean="0">
                <a:solidFill>
                  <a:schemeClr val="bg1"/>
                </a:solidFill>
                <a:latin typeface="+mn-ea"/>
              </a:rPr>
              <a:t>wrapInner</a:t>
            </a:r>
            <a:r>
              <a:rPr lang="en-US" altLang="ko-KR" sz="3600" dirty="0" smtClean="0">
                <a:solidFill>
                  <a:schemeClr val="bg1"/>
                </a:solidFill>
                <a:latin typeface="+mn-ea"/>
              </a:rPr>
              <a:t>() 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43783" y="1909078"/>
            <a:ext cx="5336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"strong"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unwrap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);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".ct1"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wrap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"&lt;div /&gt;"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".ct2"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wrapAll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"&lt;div /&gt;"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wrapInner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"&lt;h3 /&gt;"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0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each()/$.each()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58750" y="1004414"/>
            <a:ext cx="7672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1. 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){})</a:t>
            </a:r>
          </a:p>
          <a:p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2.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){})</a:t>
            </a:r>
          </a:p>
          <a:p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3.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)})</a:t>
            </a:r>
          </a:p>
          <a:p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4.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)})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408" y="3247053"/>
            <a:ext cx="1060890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선택자로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선택한요소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객체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는 배열에 순서대로 저장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each()/$.each()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배열에 저장된 요소를 순서대로 하나씩 선택하면서 인덱스 정보를 가져옴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1,2</a:t>
            </a:r>
            <a:r>
              <a:rPr lang="ko-KR" altLang="en-US" dirty="0" smtClean="0">
                <a:solidFill>
                  <a:schemeClr val="bg1"/>
                </a:solidFill>
              </a:rPr>
              <a:t>번은 배열에 저장된 요소의 개수만큼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반복 실행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실행할 때마다 매개변수</a:t>
            </a:r>
            <a:r>
              <a:rPr lang="en-US" altLang="ko-KR" dirty="0" smtClean="0">
                <a:solidFill>
                  <a:schemeClr val="bg1"/>
                </a:solidFill>
              </a:rPr>
              <a:t>1, </a:t>
            </a:r>
            <a:r>
              <a:rPr lang="ko-KR" altLang="en-US" dirty="0" smtClean="0">
                <a:solidFill>
                  <a:schemeClr val="bg1"/>
                </a:solidFill>
              </a:rPr>
              <a:t>매개변수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에는 배열에 저장된 요소와 인덱스의 값이 배열에 오름차순으로 대입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3,4</a:t>
            </a:r>
            <a:r>
              <a:rPr lang="ko-KR" altLang="en-US" dirty="0" smtClean="0">
                <a:solidFill>
                  <a:schemeClr val="bg1"/>
                </a:solidFill>
              </a:rPr>
              <a:t>번은 배열에 저장된 요소의 개수만큼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반복 실행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실행할 때마다 </a:t>
            </a:r>
            <a:r>
              <a:rPr lang="en-US" altLang="ko-KR" dirty="0" smtClean="0">
                <a:solidFill>
                  <a:schemeClr val="bg1"/>
                </a:solidFill>
              </a:rPr>
              <a:t>$.(this)</a:t>
            </a:r>
            <a:r>
              <a:rPr lang="ko-KR" altLang="en-US" dirty="0" smtClean="0">
                <a:solidFill>
                  <a:schemeClr val="bg1"/>
                </a:solidFill>
              </a:rPr>
              <a:t>에는 배열에 저장된 요소가 오름차순으로 대입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8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each()/$.each()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5147" y="978454"/>
            <a:ext cx="63495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전주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"==== The End 1 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===="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"#menu2 li"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"==== The End 2 ===="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"#menu2 li"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    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9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$.map()/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$.grep()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75115" y="1004416"/>
            <a:ext cx="52282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grep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|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408" y="3247053"/>
            <a:ext cx="106089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$.map()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배열에 저장된 데이터 수만큼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반복 실행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메서드에서</a:t>
            </a:r>
            <a:r>
              <a:rPr lang="ko-KR" altLang="en-US" dirty="0" smtClean="0">
                <a:solidFill>
                  <a:schemeClr val="bg1"/>
                </a:solidFill>
              </a:rPr>
              <a:t> 반환된 데이터는 새 배열에 저장되고 그 배열 객체를 반환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$.grep()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배열에 저장된 데이터 수만큼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반복 실행하며 인덱스 오름차순으로 배열의 데이터를 불러옴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반환값이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면 데이터가 새 배열에 저장되고 배열을 반환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4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2. $.map()/ $.grep()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6139" y="67117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무대리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홍과장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박사장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빅마마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}];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80547" y="79247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console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"==== first End ===="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grep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"==== Second End ===="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6697" y="4884088"/>
            <a:ext cx="5318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$.map(), $grep()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사용해 배열에 저장된 객체 중</a:t>
            </a:r>
            <a:r>
              <a:rPr lang="en-US" altLang="ko-KR" dirty="0" smtClean="0">
                <a:solidFill>
                  <a:schemeClr val="bg1"/>
                </a:solidFill>
              </a:rPr>
              <a:t>“area“</a:t>
            </a:r>
            <a:r>
              <a:rPr lang="ko-KR" altLang="en-US" dirty="0" smtClean="0">
                <a:solidFill>
                  <a:schemeClr val="bg1"/>
                </a:solidFill>
              </a:rPr>
              <a:t>의 속성값이 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서울</a:t>
            </a:r>
            <a:r>
              <a:rPr lang="en-US" altLang="ko-KR" dirty="0" smtClean="0">
                <a:solidFill>
                  <a:schemeClr val="bg1"/>
                </a:solidFill>
              </a:rPr>
              <a:t>”</a:t>
            </a:r>
            <a:r>
              <a:rPr lang="ko-KR" altLang="en-US" dirty="0" smtClean="0">
                <a:solidFill>
                  <a:schemeClr val="bg1"/>
                </a:solidFill>
              </a:rPr>
              <a:t>인 객체만 선택해 새 배열로 가공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그런 다음 변수에 참조시키고 새롭게 가공된 두 배열의 객체를 콘솔에 출력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0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7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$.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inArray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()/$.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isArray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()/$.merge()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6471" y="10093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기본형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inArray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isArray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merge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018" y="3201032"/>
            <a:ext cx="106089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</a:t>
            </a:r>
            <a:r>
              <a:rPr lang="en-US" altLang="ko-KR" dirty="0" err="1" smtClean="0">
                <a:solidFill>
                  <a:schemeClr val="bg1"/>
                </a:solidFill>
              </a:rPr>
              <a:t>inArray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배열에 저장된 데이터 중 지정한 데이터를 찾아 인덱스 값을 반환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</a:t>
            </a:r>
            <a:r>
              <a:rPr lang="en-US" altLang="ko-KR" dirty="0" err="1" smtClean="0">
                <a:solidFill>
                  <a:schemeClr val="bg1"/>
                </a:solidFill>
              </a:rPr>
              <a:t>isArray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지정한 데이터가 배열 객체면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배열 객체가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를 반환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$.merge()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메서드는</a:t>
            </a:r>
            <a:r>
              <a:rPr lang="ko-KR" altLang="en-US" dirty="0" smtClean="0">
                <a:solidFill>
                  <a:schemeClr val="bg1"/>
                </a:solidFill>
              </a:rPr>
              <a:t> 두 배열 객체를 하나의 객체로 묶음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2773</Words>
  <Application>Microsoft Office PowerPoint</Application>
  <PresentationFormat>와이드스크린</PresentationFormat>
  <Paragraphs>636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맑은 고딕</vt:lpstr>
      <vt:lpstr>휴먼편지체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HyungSub</dc:creator>
  <cp:lastModifiedBy>Mirim</cp:lastModifiedBy>
  <cp:revision>48</cp:revision>
  <dcterms:created xsi:type="dcterms:W3CDTF">2020-06-04T14:27:28Z</dcterms:created>
  <dcterms:modified xsi:type="dcterms:W3CDTF">2020-06-26T02:20:55Z</dcterms:modified>
</cp:coreProperties>
</file>