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60" r:id="rId6"/>
    <p:sldId id="267" r:id="rId7"/>
    <p:sldId id="259" r:id="rId8"/>
    <p:sldId id="261" r:id="rId9"/>
    <p:sldId id="266" r:id="rId10"/>
    <p:sldId id="262" r:id="rId11"/>
    <p:sldId id="263"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ng Wonchul" initials="JW" lastIdx="1" clrIdx="0">
    <p:extLst>
      <p:ext uri="{19B8F6BF-5375-455C-9EA6-DF929625EA0E}">
        <p15:presenceInfo xmlns:p15="http://schemas.microsoft.com/office/powerpoint/2012/main" userId="6f13e34c6f6cf8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100" d="100"/>
          <a:sy n="100" d="100"/>
        </p:scale>
        <p:origin x="1498" y="8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C5F55-C976-8FA9-7A75-B8DC72367F8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C7DC5F-F416-3571-545A-318877FE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9D2D757-A3A0-424F-ECFA-363F587C8561}"/>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93C1E83E-76CC-E1A3-B940-E91D3276CC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9797A-AE2E-6391-25DF-E75CD5A6B3FC}"/>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45578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992FDF-1E18-A7EC-9B88-42C0EE6BAF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7F65498-4DD6-FF00-D6D0-1E4CA3A59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6A6D6-B5E5-2588-8665-F340DB91DCB2}"/>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DF4A9C2D-3A52-42E0-1AD1-C2B1135FD7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5A92E7-1FC2-A0B2-61C0-03D81EA79D41}"/>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43169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6C99CF9-9CC6-B773-857F-0791B7757D2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D933E7-3C46-4F85-7777-5954F67C8B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026FBE-EC3A-FC1F-C1E6-8F76707E0A4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E2E04621-3F6E-2240-C578-D889433CEA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50B174-1EB2-2221-07D9-BFAD01483F92}"/>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24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25CCD-11A8-A748-36F7-8C725B1BCB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430D65-E24F-7CEB-8AD2-DB9444EA96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DDDF04-E3D8-CE52-394A-7FB079D17BDF}"/>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F1E2535D-956E-5165-509A-556F6F8ADC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D994FD-811E-E6DE-DFB0-6731D441F0D9}"/>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0636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8A875-5EEA-62B8-03C3-CF23B0C8F9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470966-E445-1541-EA8F-B31CC1DE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A493188-0797-2614-FF4D-343EFB9EB0B1}"/>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22005F03-F1E4-07AD-7C38-597EC0C696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DC4656-07AA-5811-BE7B-51EC5DEBA3CA}"/>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23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D6DB6-70AB-59D8-4108-1643A70133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73C1FC-B518-98B9-B8A8-4BA5825121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41CC9A-E541-5342-9ED9-E1631244A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0155B6F-0081-E8F1-066A-C3B0FABA17C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AF7157D0-0F6D-117A-A31B-707C3B8FA2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1E0ACF-E312-D0A0-4702-833CE9E07D15}"/>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25762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6A74-BF5E-3F53-51CF-42E2FFE41B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687567-8237-23E9-09AC-F7A613624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AD9C6D2-DC99-BFAD-7EE9-A4C3FE9C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580402-6950-9E01-3558-2DC700505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42B5ED-4350-1FC1-6B5D-306DD1D4915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41D7B82-0B7F-EEB1-D690-3D6FF10F42E3}"/>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8" name="フッター プレースホルダー 7">
            <a:extLst>
              <a:ext uri="{FF2B5EF4-FFF2-40B4-BE49-F238E27FC236}">
                <a16:creationId xmlns:a16="http://schemas.microsoft.com/office/drawing/2014/main" id="{2C4D957D-7AF1-1B15-6304-EBC004815F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CE5F982-932D-2280-819B-0CAC5E5C3B56}"/>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29282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4410B1-9CBD-2196-443B-18C2CEC48B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B96708-5B6C-7C7D-04D9-11688498303E}"/>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4" name="フッター プレースホルダー 3">
            <a:extLst>
              <a:ext uri="{FF2B5EF4-FFF2-40B4-BE49-F238E27FC236}">
                <a16:creationId xmlns:a16="http://schemas.microsoft.com/office/drawing/2014/main" id="{C2041B4A-CD68-CD6E-94DF-3B2127377EC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261294-575A-6EC1-F11A-1A58B50A8727}"/>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13057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9DA9A-6BB7-0EC1-BDA7-287602F44282}"/>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3" name="フッター プレースホルダー 2">
            <a:extLst>
              <a:ext uri="{FF2B5EF4-FFF2-40B4-BE49-F238E27FC236}">
                <a16:creationId xmlns:a16="http://schemas.microsoft.com/office/drawing/2014/main" id="{60890800-2C0B-A075-8EC5-8D5418B2E9A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54ACBF-574F-9D13-D8A1-3657375B050D}"/>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36282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9381-9182-9DCE-68D7-6EB1F4A13E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1EF6C5-A329-2474-7536-00D37760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4275BCB-805B-26F8-CB93-759C4930B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2D82FE1-34C1-20B3-FF9D-0966A552B073}"/>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FC0A567F-7613-8387-1295-ED191AB7EE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AC04D3-ADC4-80BA-BEE4-905AC45383CB}"/>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21393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2B753-5606-E695-6A3A-80089CAB6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CC5E94-09E6-6A3B-33CC-118B4BDE8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24E3377-1026-7183-1E93-E467A317A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5AFEBC-3578-F420-5BA1-369A494841E8}"/>
              </a:ext>
            </a:extLst>
          </p:cNvPr>
          <p:cNvSpPr>
            <a:spLocks noGrp="1"/>
          </p:cNvSpPr>
          <p:nvPr>
            <p:ph type="dt" sz="half" idx="10"/>
          </p:nvPr>
        </p:nvSpPr>
        <p:spPr/>
        <p:txBody>
          <a:bodyPr/>
          <a:lstStyle/>
          <a:p>
            <a:fld id="{6FD30967-73D8-4BC5-8AAD-C817C2886B90}" type="datetimeFigureOut">
              <a:rPr kumimoji="1" lang="ja-JP" altLang="en-US" smtClean="0"/>
              <a:t>2023/6/22</a:t>
            </a:fld>
            <a:endParaRPr kumimoji="1" lang="ja-JP" altLang="en-US"/>
          </a:p>
        </p:txBody>
      </p:sp>
      <p:sp>
        <p:nvSpPr>
          <p:cNvPr id="6" name="フッター プレースホルダー 5">
            <a:extLst>
              <a:ext uri="{FF2B5EF4-FFF2-40B4-BE49-F238E27FC236}">
                <a16:creationId xmlns:a16="http://schemas.microsoft.com/office/drawing/2014/main" id="{A729892D-4E6E-7347-81E5-19BEB8075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87631A-A412-376A-0983-FAE45DFFBD50}"/>
              </a:ext>
            </a:extLst>
          </p:cNvPr>
          <p:cNvSpPr>
            <a:spLocks noGrp="1"/>
          </p:cNvSpPr>
          <p:nvPr>
            <p:ph type="sldNum" sz="quarter" idx="12"/>
          </p:nvPr>
        </p:nvSpPr>
        <p:spPr/>
        <p:txBody>
          <a:body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304577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A9279C6-2925-819B-AB33-EA9E51FAA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7A3D2A-9D1F-6A50-A50C-D1E5D4C40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FEE851-1829-235A-D4C8-78234AB1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30967-73D8-4BC5-8AAD-C817C2886B90}" type="datetimeFigureOut">
              <a:rPr kumimoji="1" lang="ja-JP" altLang="en-US" smtClean="0"/>
              <a:t>2023/6/22</a:t>
            </a:fld>
            <a:endParaRPr kumimoji="1" lang="ja-JP" altLang="en-US"/>
          </a:p>
        </p:txBody>
      </p:sp>
      <p:sp>
        <p:nvSpPr>
          <p:cNvPr id="5" name="フッター プレースホルダー 4">
            <a:extLst>
              <a:ext uri="{FF2B5EF4-FFF2-40B4-BE49-F238E27FC236}">
                <a16:creationId xmlns:a16="http://schemas.microsoft.com/office/drawing/2014/main" id="{FAAC1D03-68C3-9AFE-D3B2-653353186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60FCC1D-A7F4-F410-D024-65DF23AB32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DCDB6F-F5DC-41E0-A57F-4DD3B5F3342B}" type="slidenum">
              <a:rPr kumimoji="1" lang="ja-JP" altLang="en-US" smtClean="0"/>
              <a:t>‹#›</a:t>
            </a:fld>
            <a:endParaRPr kumimoji="1" lang="ja-JP" altLang="en-US"/>
          </a:p>
        </p:txBody>
      </p:sp>
    </p:spTree>
    <p:extLst>
      <p:ext uri="{BB962C8B-B14F-4D97-AF65-F5344CB8AC3E}">
        <p14:creationId xmlns:p14="http://schemas.microsoft.com/office/powerpoint/2010/main" val="4040157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Wonchul-Jung88/Indie_Game_Challenge.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89A7D33-B689-F882-42FE-AE7616433B4D}"/>
              </a:ext>
            </a:extLst>
          </p:cNvPr>
          <p:cNvSpPr txBox="1"/>
          <p:nvPr/>
        </p:nvSpPr>
        <p:spPr>
          <a:xfrm>
            <a:off x="1918413" y="417488"/>
            <a:ext cx="8355172" cy="3631763"/>
          </a:xfrm>
          <a:prstGeom prst="rect">
            <a:avLst/>
          </a:prstGeom>
          <a:noFill/>
        </p:spPr>
        <p:txBody>
          <a:bodyPr wrap="none" rtlCol="0">
            <a:spAutoFit/>
          </a:bodyPr>
          <a:lstStyle/>
          <a:p>
            <a:pPr algn="ctr"/>
            <a:r>
              <a:rPr kumimoji="1" lang="ja-JP" altLang="en-US" sz="3200" b="1" i="1" dirty="0">
                <a:effectLst>
                  <a:outerShdw blurRad="38100" dist="38100" dir="2700000" algn="tl">
                    <a:srgbClr val="000000">
                      <a:alpha val="43137"/>
                    </a:srgbClr>
                  </a:outerShdw>
                </a:effectLst>
              </a:rPr>
              <a:t>インディーゲームチャレンジ</a:t>
            </a:r>
            <a:endParaRPr kumimoji="1" lang="en-US" altLang="ja-JP" sz="3200" b="1" i="1" dirty="0">
              <a:effectLst>
                <a:outerShdw blurRad="38100" dist="38100" dir="2700000" algn="tl">
                  <a:srgbClr val="000000">
                    <a:alpha val="43137"/>
                  </a:srgbClr>
                </a:outerShdw>
              </a:effectLst>
            </a:endParaRPr>
          </a:p>
          <a:p>
            <a:endParaRPr lang="en-US" altLang="ja-JP" dirty="0"/>
          </a:p>
          <a:p>
            <a:endParaRPr lang="en-US" altLang="ja-JP" dirty="0"/>
          </a:p>
          <a:p>
            <a:r>
              <a:rPr kumimoji="1" lang="ja-JP" altLang="en-US" b="1" dirty="0"/>
              <a:t>ゲームタイトル</a:t>
            </a:r>
            <a:r>
              <a:rPr kumimoji="1" lang="ja-JP" altLang="en-US" dirty="0"/>
              <a:t>：</a:t>
            </a:r>
            <a:r>
              <a:rPr kumimoji="1" lang="en-US" altLang="ja-JP" dirty="0"/>
              <a:t>Noise</a:t>
            </a:r>
            <a:r>
              <a:rPr kumimoji="1" lang="ja-JP" altLang="en-US" dirty="0"/>
              <a:t>（仮）</a:t>
            </a:r>
            <a:endParaRPr kumimoji="1" lang="en-US" altLang="ja-JP" dirty="0"/>
          </a:p>
          <a:p>
            <a:endParaRPr lang="en-US" altLang="ja-JP" dirty="0"/>
          </a:p>
          <a:p>
            <a:r>
              <a:rPr lang="ja-JP" altLang="en-US" b="1" dirty="0"/>
              <a:t>開発環境</a:t>
            </a:r>
            <a:r>
              <a:rPr lang="ja-JP" altLang="en-US" dirty="0"/>
              <a:t>：</a:t>
            </a:r>
            <a:r>
              <a:rPr lang="en-US" altLang="ja-JP" dirty="0"/>
              <a:t>Unity</a:t>
            </a:r>
            <a:r>
              <a:rPr lang="ja-JP" altLang="en-US" dirty="0"/>
              <a:t>（</a:t>
            </a:r>
            <a:r>
              <a:rPr lang="ja-JP" altLang="en-US" dirty="0">
                <a:solidFill>
                  <a:srgbClr val="FF0000"/>
                </a:solidFill>
              </a:rPr>
              <a:t>エディターバージョン</a:t>
            </a:r>
            <a:r>
              <a:rPr lang="en-US" altLang="ja-JP" dirty="0">
                <a:solidFill>
                  <a:srgbClr val="FF0000"/>
                </a:solidFill>
              </a:rPr>
              <a:t>2022.3.2f1</a:t>
            </a:r>
            <a:r>
              <a:rPr lang="ja-JP" altLang="en-US" dirty="0"/>
              <a:t>）</a:t>
            </a:r>
            <a:endParaRPr lang="en-US" altLang="ja-JP" dirty="0"/>
          </a:p>
          <a:p>
            <a:r>
              <a:rPr lang="ja-JP" altLang="en-US" dirty="0"/>
              <a:t>　→　一応</a:t>
            </a:r>
            <a:r>
              <a:rPr lang="en-US" altLang="ja-JP" dirty="0"/>
              <a:t>Windows</a:t>
            </a:r>
            <a:r>
              <a:rPr lang="ja-JP" altLang="en-US" dirty="0"/>
              <a:t>と</a:t>
            </a:r>
            <a:r>
              <a:rPr lang="en-US" altLang="ja-JP" dirty="0" err="1"/>
              <a:t>Macbook</a:t>
            </a:r>
            <a:r>
              <a:rPr lang="ja-JP" altLang="en-US" dirty="0"/>
              <a:t> </a:t>
            </a:r>
            <a:r>
              <a:rPr lang="en-US" altLang="ja-JP" dirty="0"/>
              <a:t>Air</a:t>
            </a:r>
            <a:r>
              <a:rPr lang="ja-JP" altLang="en-US" dirty="0"/>
              <a:t>で開けることを確認済み</a:t>
            </a:r>
            <a:endParaRPr lang="en-US" altLang="ja-JP" dirty="0"/>
          </a:p>
          <a:p>
            <a:endParaRPr lang="en-US" altLang="ja-JP" dirty="0"/>
          </a:p>
          <a:p>
            <a:r>
              <a:rPr lang="ja-JP" altLang="en-US" b="1" dirty="0"/>
              <a:t>バージョン管理</a:t>
            </a:r>
            <a:r>
              <a:rPr lang="ja-JP" altLang="en-US" dirty="0"/>
              <a:t>：</a:t>
            </a:r>
            <a:r>
              <a:rPr lang="en-US" altLang="ja-JP" dirty="0"/>
              <a:t>Git</a:t>
            </a:r>
          </a:p>
          <a:p>
            <a:endParaRPr lang="en-US" altLang="ja-JP" dirty="0"/>
          </a:p>
          <a:p>
            <a:r>
              <a:rPr lang="ja-JP" altLang="en-US" b="1" dirty="0"/>
              <a:t>レポジトリ</a:t>
            </a:r>
            <a:r>
              <a:rPr lang="ja-JP" altLang="en-US" dirty="0"/>
              <a:t>：</a:t>
            </a:r>
            <a:r>
              <a:rPr lang="en-US" altLang="ja-JP" dirty="0">
                <a:hlinkClick r:id="rId2"/>
              </a:rPr>
              <a:t>https://github.com/Wonchul-Jung88/Indie_Game_Challenge.git</a:t>
            </a:r>
            <a:endParaRPr lang="en-US" altLang="ja-JP" dirty="0"/>
          </a:p>
          <a:p>
            <a:r>
              <a:rPr lang="ja-JP" altLang="en-US" dirty="0"/>
              <a:t>（</a:t>
            </a:r>
            <a:r>
              <a:rPr lang="en-US" altLang="ja-JP" dirty="0"/>
              <a:t>Unity Editor</a:t>
            </a:r>
            <a:r>
              <a:rPr lang="ja-JP" altLang="en-US" dirty="0"/>
              <a:t>でプロジェクトを開く時は中にあるフォルダーを選ぶこと）</a:t>
            </a:r>
            <a:endParaRPr lang="en-US" altLang="ja-JP" dirty="0"/>
          </a:p>
        </p:txBody>
      </p:sp>
      <p:grpSp>
        <p:nvGrpSpPr>
          <p:cNvPr id="11" name="グループ化 10">
            <a:extLst>
              <a:ext uri="{FF2B5EF4-FFF2-40B4-BE49-F238E27FC236}">
                <a16:creationId xmlns:a16="http://schemas.microsoft.com/office/drawing/2014/main" id="{60C77571-BF81-D50F-236E-E32709239708}"/>
              </a:ext>
            </a:extLst>
          </p:cNvPr>
          <p:cNvGrpSpPr/>
          <p:nvPr/>
        </p:nvGrpSpPr>
        <p:grpSpPr>
          <a:xfrm>
            <a:off x="2746708" y="4334125"/>
            <a:ext cx="6698581" cy="2181225"/>
            <a:chOff x="1451810" y="3581650"/>
            <a:chExt cx="6698581" cy="2181225"/>
          </a:xfrm>
        </p:grpSpPr>
        <p:pic>
          <p:nvPicPr>
            <p:cNvPr id="6" name="図 5">
              <a:extLst>
                <a:ext uri="{FF2B5EF4-FFF2-40B4-BE49-F238E27FC236}">
                  <a16:creationId xmlns:a16="http://schemas.microsoft.com/office/drawing/2014/main" id="{733BA10D-89F6-2AD8-5683-4695D775AAFA}"/>
                </a:ext>
              </a:extLst>
            </p:cNvPr>
            <p:cNvPicPr>
              <a:picLocks noChangeAspect="1"/>
            </p:cNvPicPr>
            <p:nvPr/>
          </p:nvPicPr>
          <p:blipFill rotWithShape="1">
            <a:blip r:embed="rId3"/>
            <a:srcRect l="5981"/>
            <a:stretch/>
          </p:blipFill>
          <p:spPr>
            <a:xfrm>
              <a:off x="1451810" y="3581650"/>
              <a:ext cx="6698581" cy="2181225"/>
            </a:xfrm>
            <a:prstGeom prst="rect">
              <a:avLst/>
            </a:prstGeom>
          </p:spPr>
        </p:pic>
        <p:sp>
          <p:nvSpPr>
            <p:cNvPr id="7" name="テキスト ボックス 6">
              <a:extLst>
                <a:ext uri="{FF2B5EF4-FFF2-40B4-BE49-F238E27FC236}">
                  <a16:creationId xmlns:a16="http://schemas.microsoft.com/office/drawing/2014/main" id="{AB0B9BDA-7E31-3F2E-4C0E-40C5449BB398}"/>
                </a:ext>
              </a:extLst>
            </p:cNvPr>
            <p:cNvSpPr txBox="1"/>
            <p:nvPr/>
          </p:nvSpPr>
          <p:spPr>
            <a:xfrm>
              <a:off x="3104147" y="4026569"/>
              <a:ext cx="2432076" cy="369332"/>
            </a:xfrm>
            <a:prstGeom prst="rect">
              <a:avLst/>
            </a:prstGeom>
            <a:solidFill>
              <a:schemeClr val="bg1"/>
            </a:solidFill>
            <a:ln>
              <a:solidFill>
                <a:srgbClr val="FF0000"/>
              </a:solidFill>
            </a:ln>
          </p:spPr>
          <p:txBody>
            <a:bodyPr wrap="none" rtlCol="0">
              <a:spAutoFit/>
            </a:bodyPr>
            <a:lstStyle/>
            <a:p>
              <a:r>
                <a:rPr kumimoji="1" lang="en-US" altLang="ja-JP" dirty="0"/>
                <a:t>Editor</a:t>
              </a:r>
              <a:r>
                <a:rPr kumimoji="1" lang="ja-JP" altLang="en-US" dirty="0"/>
                <a:t>ではこれを選択</a:t>
              </a:r>
            </a:p>
          </p:txBody>
        </p:sp>
        <p:cxnSp>
          <p:nvCxnSpPr>
            <p:cNvPr id="9" name="直線矢印コネクタ 8">
              <a:extLst>
                <a:ext uri="{FF2B5EF4-FFF2-40B4-BE49-F238E27FC236}">
                  <a16:creationId xmlns:a16="http://schemas.microsoft.com/office/drawing/2014/main" id="{564DD80F-FC67-0D5E-191B-C48A26D73783}"/>
                </a:ext>
              </a:extLst>
            </p:cNvPr>
            <p:cNvCxnSpPr>
              <a:cxnSpLocks/>
            </p:cNvCxnSpPr>
            <p:nvPr/>
          </p:nvCxnSpPr>
          <p:spPr>
            <a:xfrm flipH="1">
              <a:off x="3368842" y="4395901"/>
              <a:ext cx="72190" cy="200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634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4124206"/>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出来ている事</a:t>
            </a:r>
            <a:endParaRPr kumimoji="1" lang="en-US" altLang="ja-JP" dirty="0"/>
          </a:p>
          <a:p>
            <a:endParaRPr lang="en-US" altLang="ja-JP" dirty="0"/>
          </a:p>
          <a:p>
            <a:r>
              <a:rPr lang="ja-JP" altLang="en-US" dirty="0"/>
              <a:t>・キャラクターのアニメーション</a:t>
            </a:r>
            <a:endParaRPr lang="en-US" altLang="ja-JP" dirty="0"/>
          </a:p>
          <a:p>
            <a:r>
              <a:rPr lang="ja-JP" altLang="en-US" sz="1400" dirty="0"/>
              <a:t>　→　一応、「歩く」「走る（</a:t>
            </a:r>
            <a:r>
              <a:rPr lang="en-US" altLang="ja-JP" sz="1400" dirty="0"/>
              <a:t>Shift</a:t>
            </a:r>
            <a:r>
              <a:rPr lang="ja-JP" altLang="en-US" sz="1400" dirty="0"/>
              <a:t>キー押しっぱなし）」は可能（</a:t>
            </a:r>
            <a:r>
              <a:rPr lang="en-US" altLang="ja-JP" sz="1400" dirty="0"/>
              <a:t>WASD</a:t>
            </a:r>
            <a:r>
              <a:rPr lang="ja-JP" altLang="en-US" sz="1400" dirty="0"/>
              <a:t>で移動）</a:t>
            </a:r>
            <a:endParaRPr lang="en-US" altLang="ja-JP" sz="1400" dirty="0"/>
          </a:p>
          <a:p>
            <a:r>
              <a:rPr lang="ja-JP" altLang="en-US" sz="1400" dirty="0"/>
              <a:t>　→　コード内には「ジャンプ」と「落ちる」は作ってあるがまだ必要な場面が無かったので使ってない</a:t>
            </a:r>
            <a:endParaRPr lang="en-US" altLang="ja-JP" sz="1400" dirty="0"/>
          </a:p>
          <a:p>
            <a:endParaRPr lang="en-US" altLang="ja-JP" dirty="0"/>
          </a:p>
          <a:p>
            <a:r>
              <a:rPr lang="ja-JP" altLang="en-US" dirty="0"/>
              <a:t>・カメラ</a:t>
            </a:r>
            <a:endParaRPr lang="en-US" altLang="ja-JP" dirty="0"/>
          </a:p>
          <a:p>
            <a:r>
              <a:rPr lang="ja-JP" altLang="en-US" dirty="0"/>
              <a:t>　</a:t>
            </a:r>
            <a:r>
              <a:rPr lang="ja-JP" altLang="en-US" sz="1400" dirty="0"/>
              <a:t>→　一応、マウスを動かすとカメラが主人公の周りをまわり、カメラの方向と</a:t>
            </a:r>
            <a:r>
              <a:rPr lang="en-US" altLang="ja-JP" sz="1400" dirty="0"/>
              <a:t>WASD</a:t>
            </a:r>
            <a:r>
              <a:rPr lang="ja-JP" altLang="en-US" sz="1400" dirty="0"/>
              <a:t>の移動が合う様にしている</a:t>
            </a:r>
            <a:endParaRPr lang="en-US" altLang="ja-JP" dirty="0"/>
          </a:p>
          <a:p>
            <a:endParaRPr lang="en-US" altLang="ja-JP" dirty="0"/>
          </a:p>
          <a:p>
            <a:r>
              <a:rPr lang="ja-JP" altLang="en-US" dirty="0"/>
              <a:t>・エリアに流す</a:t>
            </a:r>
            <a:r>
              <a:rPr lang="en-US" altLang="ja-JP" dirty="0"/>
              <a:t>BGM</a:t>
            </a:r>
            <a:r>
              <a:rPr lang="ja-JP" altLang="en-US" dirty="0"/>
              <a:t>はフリー素材でとりあえずダウンロード済み</a:t>
            </a:r>
            <a:endParaRPr lang="en-US" altLang="ja-JP" dirty="0"/>
          </a:p>
          <a:p>
            <a:endParaRPr lang="en-US" altLang="ja-JP" dirty="0"/>
          </a:p>
          <a:p>
            <a:r>
              <a:rPr lang="ja-JP" altLang="en-US" dirty="0"/>
              <a:t>・ダンジョンメーカーやワープ装置モデルなどのアセットはプロジェクトにインポート済み</a:t>
            </a:r>
            <a:endParaRPr lang="en-US" altLang="ja-JP" dirty="0"/>
          </a:p>
          <a:p>
            <a:r>
              <a:rPr lang="ja-JP" altLang="en-US" dirty="0"/>
              <a:t>　</a:t>
            </a:r>
            <a:r>
              <a:rPr lang="ja-JP" altLang="en-US" sz="1400" dirty="0"/>
              <a:t>→　アセットストアで他に良さそうな物が見つかったら入れても構わないが、最終的には必要最低限の物だけ残して後は削除する</a:t>
            </a:r>
            <a:endParaRPr lang="en-US" altLang="ja-JP" dirty="0"/>
          </a:p>
        </p:txBody>
      </p:sp>
      <p:sp>
        <p:nvSpPr>
          <p:cNvPr id="5" name="テキスト ボックス 4">
            <a:extLst>
              <a:ext uri="{FF2B5EF4-FFF2-40B4-BE49-F238E27FC236}">
                <a16:creationId xmlns:a16="http://schemas.microsoft.com/office/drawing/2014/main" id="{0CE36B81-CF4F-1ED6-C685-C89D6F73924D}"/>
              </a:ext>
            </a:extLst>
          </p:cNvPr>
          <p:cNvSpPr txBox="1"/>
          <p:nvPr/>
        </p:nvSpPr>
        <p:spPr>
          <a:xfrm>
            <a:off x="1485900" y="2471797"/>
            <a:ext cx="2031325"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カメラ感度の調整が必要</a:t>
            </a:r>
          </a:p>
        </p:txBody>
      </p:sp>
    </p:spTree>
    <p:extLst>
      <p:ext uri="{BB962C8B-B14F-4D97-AF65-F5344CB8AC3E}">
        <p14:creationId xmlns:p14="http://schemas.microsoft.com/office/powerpoint/2010/main" val="371984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355312"/>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やる事</a:t>
            </a:r>
            <a:endParaRPr lang="en-US" altLang="ja-JP" dirty="0"/>
          </a:p>
          <a:p>
            <a:endParaRPr lang="en-US" altLang="ja-JP" dirty="0"/>
          </a:p>
          <a:p>
            <a:r>
              <a:rPr lang="ja-JP" altLang="en-US" dirty="0"/>
              <a:t>・スタートエリアからダンジョンエリアにワープする仕組み</a:t>
            </a:r>
            <a:endParaRPr lang="en-US" altLang="ja-JP" dirty="0"/>
          </a:p>
          <a:p>
            <a:r>
              <a:rPr lang="ja-JP" altLang="en-US" dirty="0"/>
              <a:t>　</a:t>
            </a:r>
            <a:r>
              <a:rPr lang="ja-JP" altLang="en-US" sz="1400" dirty="0"/>
              <a:t>→　主人公の姿が上から消えていくアニメーション？シェーダーエフェクトを作る必要があるかな</a:t>
            </a:r>
            <a:endParaRPr lang="en-US" altLang="ja-JP" dirty="0"/>
          </a:p>
          <a:p>
            <a:endParaRPr lang="en-US" altLang="ja-JP" dirty="0"/>
          </a:p>
          <a:p>
            <a:r>
              <a:rPr lang="ja-JP" altLang="en-US" dirty="0"/>
              <a:t>・ダンジョンがちゃんと再構築できるようにする</a:t>
            </a:r>
            <a:r>
              <a:rPr lang="ja-JP" altLang="en-US" sz="1400" dirty="0"/>
              <a:t>（ちょっとしたエラーが出るのでそこを直す必要あり）</a:t>
            </a:r>
            <a:endParaRPr lang="en-US" altLang="ja-JP" sz="1400" dirty="0"/>
          </a:p>
          <a:p>
            <a:endParaRPr lang="en-US" altLang="ja-JP" dirty="0"/>
          </a:p>
          <a:p>
            <a:r>
              <a:rPr lang="ja-JP" altLang="en-US" dirty="0"/>
              <a:t>・スタートエリア＆ダンジョンの装飾</a:t>
            </a:r>
            <a:r>
              <a:rPr lang="ja-JP" altLang="en-US" sz="1400" dirty="0"/>
              <a:t>（各オブジェクトにコライダーを設けてちゃんと通り抜けられないようにする）</a:t>
            </a:r>
            <a:endParaRPr lang="en-US" altLang="ja-JP" dirty="0"/>
          </a:p>
          <a:p>
            <a:endParaRPr lang="en-US" altLang="ja-JP" dirty="0"/>
          </a:p>
          <a:p>
            <a:r>
              <a:rPr lang="ja-JP" altLang="en-US" dirty="0"/>
              <a:t>・</a:t>
            </a:r>
            <a:r>
              <a:rPr lang="en-US" altLang="ja-JP" dirty="0"/>
              <a:t>UI</a:t>
            </a:r>
          </a:p>
          <a:p>
            <a:r>
              <a:rPr lang="ja-JP" altLang="en-US" dirty="0"/>
              <a:t>　メニュー画面など</a:t>
            </a:r>
            <a:r>
              <a:rPr lang="ja-JP" altLang="en-US" sz="1400" dirty="0"/>
              <a:t>（オプション画面で操作感度の調整が出来る仕組みが必要かな）</a:t>
            </a:r>
            <a:endParaRPr lang="en-US" altLang="ja-JP" sz="1400" dirty="0"/>
          </a:p>
          <a:p>
            <a:r>
              <a:rPr lang="ja-JP" altLang="en-US" dirty="0"/>
              <a:t>　スキルボタンを表示する？</a:t>
            </a:r>
            <a:endParaRPr lang="en-US" altLang="ja-JP" dirty="0"/>
          </a:p>
          <a:p>
            <a:r>
              <a:rPr lang="ja-JP" altLang="en-US" dirty="0"/>
              <a:t>　</a:t>
            </a:r>
            <a:r>
              <a:rPr lang="en-US" altLang="ja-JP" dirty="0"/>
              <a:t>HP</a:t>
            </a:r>
            <a:r>
              <a:rPr lang="ja-JP" altLang="en-US" dirty="0"/>
              <a:t>を表示する？</a:t>
            </a:r>
            <a:r>
              <a:rPr lang="ja-JP" altLang="en-US" sz="1400" dirty="0"/>
              <a:t>（個人的には敵も味方も</a:t>
            </a:r>
            <a:r>
              <a:rPr lang="en-US" altLang="ja-JP" sz="1400" dirty="0"/>
              <a:t>HP</a:t>
            </a:r>
            <a:r>
              <a:rPr lang="ja-JP" altLang="en-US" sz="1400" dirty="0"/>
              <a:t>表示はしない方が面白いと思う派）</a:t>
            </a:r>
            <a:endParaRPr lang="en-US" altLang="ja-JP" sz="1400" dirty="0"/>
          </a:p>
          <a:p>
            <a:endParaRPr lang="en-US" altLang="ja-JP" dirty="0"/>
          </a:p>
          <a:p>
            <a:r>
              <a:rPr lang="ja-JP" altLang="en-US" dirty="0"/>
              <a:t>・ランダムに動き回る敵を作る＆数が減ったらリスポーンする仕組み</a:t>
            </a:r>
            <a:endParaRPr lang="en-US" altLang="ja-JP" dirty="0"/>
          </a:p>
          <a:p>
            <a:r>
              <a:rPr lang="ja-JP" altLang="en-US" dirty="0"/>
              <a:t>　</a:t>
            </a:r>
            <a:r>
              <a:rPr lang="ja-JP" altLang="en-US" sz="1400" dirty="0"/>
              <a:t>（</a:t>
            </a:r>
            <a:r>
              <a:rPr lang="en-US" altLang="ja-JP" sz="1400" dirty="0"/>
              <a:t>AI</a:t>
            </a:r>
            <a:r>
              <a:rPr lang="ja-JP" altLang="en-US" sz="1400" dirty="0"/>
              <a:t>を作る必要があるか、、、主人公が視野に入ったら主人公の方に近づいてくるだけでも敵のふるまいにはなる）</a:t>
            </a:r>
            <a:endParaRPr lang="en-US" altLang="ja-JP" sz="1400" dirty="0"/>
          </a:p>
          <a:p>
            <a:r>
              <a:rPr lang="ja-JP" altLang="en-US" dirty="0"/>
              <a:t>　ボスまで作れたら嬉しい</a:t>
            </a:r>
            <a:r>
              <a:rPr lang="ja-JP" altLang="en-US" sz="1400" dirty="0"/>
              <a:t>（ボス戦用のエリアが必要になってくるかも）</a:t>
            </a:r>
            <a:endParaRPr lang="en-US" altLang="ja-JP" dirty="0"/>
          </a:p>
        </p:txBody>
      </p:sp>
    </p:spTree>
    <p:extLst>
      <p:ext uri="{BB962C8B-B14F-4D97-AF65-F5344CB8AC3E}">
        <p14:creationId xmlns:p14="http://schemas.microsoft.com/office/powerpoint/2010/main" val="868623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FA078C-0517-F653-96EB-D81C65F46E37}"/>
              </a:ext>
            </a:extLst>
          </p:cNvPr>
          <p:cNvSpPr txBox="1"/>
          <p:nvPr/>
        </p:nvSpPr>
        <p:spPr>
          <a:xfrm>
            <a:off x="361950" y="323850"/>
            <a:ext cx="11287125" cy="5909310"/>
          </a:xfrm>
          <a:prstGeom prst="rect">
            <a:avLst/>
          </a:prstGeom>
          <a:noFill/>
        </p:spPr>
        <p:txBody>
          <a:bodyPr wrap="square" rtlCol="0">
            <a:spAutoFit/>
          </a:bodyPr>
          <a:lstStyle/>
          <a:p>
            <a:r>
              <a:rPr kumimoji="1" lang="ja-JP" altLang="en-US" b="1" dirty="0"/>
              <a:t>タスク</a:t>
            </a:r>
            <a:endParaRPr kumimoji="1" lang="en-US" altLang="ja-JP" b="1" dirty="0"/>
          </a:p>
          <a:p>
            <a:endParaRPr lang="en-US" altLang="ja-JP" dirty="0"/>
          </a:p>
          <a:p>
            <a:r>
              <a:rPr lang="ja-JP" altLang="en-US" dirty="0"/>
              <a:t>やる事</a:t>
            </a:r>
            <a:endParaRPr lang="en-US" altLang="ja-JP" dirty="0"/>
          </a:p>
          <a:p>
            <a:endParaRPr lang="en-US" altLang="ja-JP" dirty="0"/>
          </a:p>
          <a:p>
            <a:r>
              <a:rPr lang="ja-JP" altLang="en-US" dirty="0"/>
              <a:t>・スキル＆アニメーション＆当たり判定</a:t>
            </a:r>
            <a:endParaRPr lang="en-US" altLang="ja-JP" dirty="0"/>
          </a:p>
          <a:p>
            <a:r>
              <a:rPr lang="ja-JP" altLang="en-US" dirty="0"/>
              <a:t>　</a:t>
            </a:r>
            <a:r>
              <a:rPr lang="ja-JP" altLang="en-US" sz="1400" dirty="0"/>
              <a:t>まあ、頑張った方がいいが最悪マリオのジャンプで敵を踏みつけるとかでもいいかな。「ジャンプ」アクションが一応あるから</a:t>
            </a:r>
            <a:endParaRPr lang="en-US" altLang="ja-JP" dirty="0"/>
          </a:p>
          <a:p>
            <a:endParaRPr lang="en-US" altLang="ja-JP" dirty="0"/>
          </a:p>
          <a:p>
            <a:r>
              <a:rPr lang="ja-JP" altLang="en-US" dirty="0"/>
              <a:t>・オートセーブシステム</a:t>
            </a:r>
            <a:endParaRPr lang="en-US" altLang="ja-JP" dirty="0"/>
          </a:p>
          <a:p>
            <a:r>
              <a:rPr lang="ja-JP" altLang="en-US" dirty="0"/>
              <a:t>　</a:t>
            </a:r>
            <a:r>
              <a:rPr lang="ja-JP" altLang="en-US" sz="1400" dirty="0"/>
              <a:t>→　スタートエリアに入るたびに（イントロ後とか、ダンジョンクリア後とか）セーブ</a:t>
            </a:r>
            <a:endParaRPr lang="en-US" altLang="ja-JP" dirty="0"/>
          </a:p>
          <a:p>
            <a:endParaRPr lang="en-US" altLang="ja-JP" dirty="0"/>
          </a:p>
          <a:p>
            <a:r>
              <a:rPr lang="ja-JP" altLang="en-US" dirty="0"/>
              <a:t>・ダンジョンで得たコインやステータスを保持しておく器　→　</a:t>
            </a:r>
            <a:r>
              <a:rPr lang="en-US" altLang="ja-JP" dirty="0"/>
              <a:t>UI</a:t>
            </a:r>
            <a:r>
              <a:rPr lang="ja-JP" altLang="en-US" dirty="0"/>
              <a:t>やイベント関係はこれを参照する形</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a:p>
            <a:endParaRPr lang="en-US" altLang="ja-JP" dirty="0"/>
          </a:p>
          <a:p>
            <a:r>
              <a:rPr lang="ja-JP" altLang="en-US" dirty="0"/>
              <a:t>・</a:t>
            </a:r>
            <a:endParaRPr lang="en-US" altLang="ja-JP" dirty="0"/>
          </a:p>
        </p:txBody>
      </p:sp>
    </p:spTree>
    <p:extLst>
      <p:ext uri="{BB962C8B-B14F-4D97-AF65-F5344CB8AC3E}">
        <p14:creationId xmlns:p14="http://schemas.microsoft.com/office/powerpoint/2010/main" val="260694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5C36EE78-D90E-41AE-8C62-6B355688FAA9}"/>
              </a:ext>
            </a:extLst>
          </p:cNvPr>
          <p:cNvGrpSpPr/>
          <p:nvPr/>
        </p:nvGrpSpPr>
        <p:grpSpPr>
          <a:xfrm>
            <a:off x="353883" y="474345"/>
            <a:ext cx="11727745" cy="6063198"/>
            <a:chOff x="649705" y="609600"/>
            <a:chExt cx="11727745" cy="6063198"/>
          </a:xfrm>
        </p:grpSpPr>
        <p:sp>
          <p:nvSpPr>
            <p:cNvPr id="4" name="テキスト ボックス 3">
              <a:extLst>
                <a:ext uri="{FF2B5EF4-FFF2-40B4-BE49-F238E27FC236}">
                  <a16:creationId xmlns:a16="http://schemas.microsoft.com/office/drawing/2014/main" id="{723838F8-EC4A-2366-A396-8436DE2A512E}"/>
                </a:ext>
              </a:extLst>
            </p:cNvPr>
            <p:cNvSpPr txBox="1"/>
            <p:nvPr/>
          </p:nvSpPr>
          <p:spPr>
            <a:xfrm>
              <a:off x="649705" y="609600"/>
              <a:ext cx="11264622" cy="6063198"/>
            </a:xfrm>
            <a:prstGeom prst="rect">
              <a:avLst/>
            </a:prstGeom>
            <a:noFill/>
          </p:spPr>
          <p:txBody>
            <a:bodyPr wrap="none" rtlCol="0">
              <a:spAutoFit/>
            </a:bodyPr>
            <a:lstStyle/>
            <a:p>
              <a:r>
                <a:rPr kumimoji="1" lang="ja-JP" altLang="en-US" b="1" dirty="0"/>
                <a:t>世界観および設定</a:t>
              </a:r>
              <a:endParaRPr kumimoji="1" lang="en-US" altLang="ja-JP" b="1" dirty="0"/>
            </a:p>
            <a:p>
              <a:endParaRPr lang="en-US" altLang="ja-JP" dirty="0"/>
            </a:p>
            <a:p>
              <a:r>
                <a:rPr kumimoji="1" lang="ja-JP" altLang="en-US" dirty="0"/>
                <a:t>・天国の住民である主人公（ノイズ）は地獄に興味を持ち地獄を探す旅に出る</a:t>
              </a:r>
              <a:endParaRPr kumimoji="1" lang="en-US" altLang="ja-JP" dirty="0"/>
            </a:p>
            <a:p>
              <a:endParaRPr lang="en-US" altLang="ja-JP" dirty="0"/>
            </a:p>
            <a:p>
              <a:endParaRPr lang="en-US" altLang="ja-JP" dirty="0"/>
            </a:p>
            <a:p>
              <a:r>
                <a:rPr kumimoji="1" lang="ja-JP" altLang="en-US" b="1" dirty="0"/>
                <a:t>今回のゲームの内容</a:t>
              </a:r>
              <a:endParaRPr kumimoji="1" lang="en-US" altLang="ja-JP" b="1" dirty="0"/>
            </a:p>
            <a:p>
              <a:endParaRPr lang="en-US" altLang="ja-JP" dirty="0"/>
            </a:p>
            <a:p>
              <a:r>
                <a:rPr lang="ja-JP" altLang="en-US" dirty="0"/>
                <a:t>・イントロでは主人公が地獄へ繋がる扉を見つけるシーンからスタート</a:t>
              </a:r>
              <a:endParaRPr lang="en-US" altLang="ja-JP" dirty="0"/>
            </a:p>
            <a:p>
              <a:r>
                <a:rPr lang="ja-JP" altLang="en-US" dirty="0"/>
                <a:t>・地獄へ繋がる扉を見つけた主人公は扉を開くためには代価が必要な事を知る</a:t>
              </a:r>
              <a:endParaRPr lang="en-US" altLang="ja-JP" dirty="0"/>
            </a:p>
            <a:p>
              <a:r>
                <a:rPr lang="ja-JP" altLang="en-US" dirty="0"/>
                <a:t>・扉の隣には入るたびに形が変わるダンジョンがあり（ローグライク）、そのダンジョンでコインを集める</a:t>
              </a:r>
              <a:endParaRPr lang="en-US" altLang="ja-JP" dirty="0"/>
            </a:p>
            <a:p>
              <a:r>
                <a:rPr lang="ja-JP" altLang="en-US" dirty="0"/>
                <a:t>・コインの量が条件を満たしたら扉を開くことが出来る</a:t>
              </a:r>
              <a:endParaRPr lang="en-US" altLang="ja-JP" dirty="0"/>
            </a:p>
            <a:p>
              <a:r>
                <a:rPr lang="ja-JP" altLang="en-US" dirty="0"/>
                <a:t>・扉を開けたらエンディング</a:t>
              </a:r>
              <a:endParaRPr lang="en-US" altLang="ja-JP" dirty="0"/>
            </a:p>
            <a:p>
              <a:endParaRPr lang="en-US" altLang="ja-JP" dirty="0"/>
            </a:p>
            <a:p>
              <a:endParaRPr lang="en-US" altLang="ja-JP" dirty="0"/>
            </a:p>
            <a:p>
              <a:r>
                <a:rPr lang="ja-JP" altLang="en-US" b="1" dirty="0"/>
                <a:t>開発規模</a:t>
              </a:r>
              <a:endParaRPr lang="en-US" altLang="ja-JP" b="1" dirty="0"/>
            </a:p>
            <a:p>
              <a:endParaRPr lang="en-US" altLang="ja-JP" dirty="0"/>
            </a:p>
            <a:p>
              <a:r>
                <a:rPr lang="ja-JP" altLang="en-US" dirty="0"/>
                <a:t>・</a:t>
              </a:r>
              <a:r>
                <a:rPr lang="en-US" altLang="ja-JP" dirty="0"/>
                <a:t>20</a:t>
              </a:r>
              <a:r>
                <a:rPr lang="ja-JP" altLang="en-US" dirty="0"/>
                <a:t>～</a:t>
              </a:r>
              <a:r>
                <a:rPr lang="en-US" altLang="ja-JP" dirty="0"/>
                <a:t>30</a:t>
              </a:r>
              <a:r>
                <a:rPr lang="ja-JP" altLang="en-US" dirty="0"/>
                <a:t>分でクリアできるぐらいの物を作る</a:t>
              </a:r>
              <a:endParaRPr lang="en-US" altLang="ja-JP" dirty="0"/>
            </a:p>
            <a:p>
              <a:r>
                <a:rPr lang="ja-JP" altLang="en-US" dirty="0"/>
                <a:t>・小規模だが</a:t>
              </a:r>
              <a:r>
                <a:rPr lang="ja-JP" altLang="en-US" u="sng" dirty="0"/>
                <a:t>ちゃんと</a:t>
              </a:r>
              <a:r>
                <a:rPr lang="ja-JP" altLang="en-US" dirty="0"/>
                <a:t>ゲームとして成立する物を作る</a:t>
              </a:r>
              <a:endParaRPr lang="en-US" altLang="ja-JP" dirty="0"/>
            </a:p>
            <a:p>
              <a:endParaRPr lang="en-US" altLang="ja-JP" dirty="0"/>
            </a:p>
            <a:p>
              <a:endParaRPr lang="en-US" altLang="ja-JP" dirty="0"/>
            </a:p>
            <a:p>
              <a:r>
                <a:rPr lang="en-US" altLang="ja-JP" dirty="0"/>
                <a:t>				</a:t>
              </a:r>
              <a:r>
                <a:rPr lang="ja-JP" altLang="en-US" dirty="0"/>
                <a:t>　</a:t>
              </a:r>
              <a:r>
                <a:rPr lang="ja-JP" altLang="en-US" sz="2800" b="1" i="1" dirty="0">
                  <a:solidFill>
                    <a:srgbClr val="FF0000"/>
                  </a:solidFill>
                </a:rPr>
                <a:t>→　</a:t>
              </a:r>
              <a:r>
                <a:rPr lang="en-US" altLang="ja-JP" sz="2800" b="1" i="1" dirty="0">
                  <a:solidFill>
                    <a:srgbClr val="FF0000"/>
                  </a:solidFill>
                </a:rPr>
                <a:t>Steam</a:t>
              </a:r>
              <a:r>
                <a:rPr lang="ja-JP" altLang="en-US" sz="2800" b="1" i="1" dirty="0">
                  <a:solidFill>
                    <a:srgbClr val="FF0000"/>
                  </a:solidFill>
                </a:rPr>
                <a:t>にリリース（無料）する事が目標</a:t>
              </a:r>
              <a:endParaRPr lang="en-US" altLang="ja-JP" b="1" i="1" dirty="0">
                <a:solidFill>
                  <a:srgbClr val="FF0000"/>
                </a:solidFill>
              </a:endParaRPr>
            </a:p>
          </p:txBody>
        </p:sp>
        <p:sp>
          <p:nvSpPr>
            <p:cNvPr id="5" name="テキスト ボックス 4">
              <a:extLst>
                <a:ext uri="{FF2B5EF4-FFF2-40B4-BE49-F238E27FC236}">
                  <a16:creationId xmlns:a16="http://schemas.microsoft.com/office/drawing/2014/main" id="{D85F2ACF-66A6-8CC6-6261-A2BEBA5ECD68}"/>
                </a:ext>
              </a:extLst>
            </p:cNvPr>
            <p:cNvSpPr txBox="1"/>
            <p:nvPr/>
          </p:nvSpPr>
          <p:spPr>
            <a:xfrm>
              <a:off x="10038348" y="2853489"/>
              <a:ext cx="2339102" cy="276999"/>
            </a:xfrm>
            <a:prstGeom prst="rect">
              <a:avLst/>
            </a:prstGeom>
            <a:noFill/>
          </p:spPr>
          <p:txBody>
            <a:bodyPr wrap="none" rtlCol="0">
              <a:spAutoFit/>
            </a:bodyPr>
            <a:lstStyle/>
            <a:p>
              <a:r>
                <a:rPr lang="en-US" altLang="ja-JP" sz="1200" dirty="0">
                  <a:solidFill>
                    <a:srgbClr val="FF0000"/>
                  </a:solidFill>
                </a:rPr>
                <a:t>※</a:t>
              </a:r>
              <a:r>
                <a:rPr kumimoji="1" lang="ja-JP" altLang="en-US" sz="1200" dirty="0">
                  <a:solidFill>
                    <a:srgbClr val="FF0000"/>
                  </a:solidFill>
                </a:rPr>
                <a:t>別にコインじゃなくても良い</a:t>
              </a:r>
            </a:p>
          </p:txBody>
        </p:sp>
        <p:sp>
          <p:nvSpPr>
            <p:cNvPr id="6" name="テキスト ボックス 5">
              <a:extLst>
                <a:ext uri="{FF2B5EF4-FFF2-40B4-BE49-F238E27FC236}">
                  <a16:creationId xmlns:a16="http://schemas.microsoft.com/office/drawing/2014/main" id="{68D62230-985B-3716-F2CC-D33881DE741C}"/>
                </a:ext>
              </a:extLst>
            </p:cNvPr>
            <p:cNvSpPr txBox="1"/>
            <p:nvPr/>
          </p:nvSpPr>
          <p:spPr>
            <a:xfrm>
              <a:off x="7354977" y="893088"/>
              <a:ext cx="4031873"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他の世界観や設定が思いつくならそれでもかまわない</a:t>
              </a:r>
              <a:endParaRPr kumimoji="1" lang="ja-JP" altLang="en-US" sz="1200" dirty="0">
                <a:solidFill>
                  <a:srgbClr val="FF0000"/>
                </a:solidFill>
              </a:endParaRPr>
            </a:p>
          </p:txBody>
        </p:sp>
        <p:sp>
          <p:nvSpPr>
            <p:cNvPr id="7" name="テキスト ボックス 6">
              <a:extLst>
                <a:ext uri="{FF2B5EF4-FFF2-40B4-BE49-F238E27FC236}">
                  <a16:creationId xmlns:a16="http://schemas.microsoft.com/office/drawing/2014/main" id="{E950E0CA-8DDF-E955-A71F-DDDE7D438C1F}"/>
                </a:ext>
              </a:extLst>
            </p:cNvPr>
            <p:cNvSpPr txBox="1"/>
            <p:nvPr/>
          </p:nvSpPr>
          <p:spPr>
            <a:xfrm>
              <a:off x="4575701" y="2262165"/>
              <a:ext cx="2031325" cy="276999"/>
            </a:xfrm>
            <a:prstGeom prst="rect">
              <a:avLst/>
            </a:prstGeom>
            <a:noFill/>
          </p:spPr>
          <p:txBody>
            <a:bodyPr wrap="none" rtlCol="0">
              <a:spAutoFit/>
            </a:bodyPr>
            <a:lstStyle/>
            <a:p>
              <a:r>
                <a:rPr lang="en-US" altLang="ja-JP" sz="1200" dirty="0">
                  <a:solidFill>
                    <a:srgbClr val="FF0000"/>
                  </a:solidFill>
                </a:rPr>
                <a:t>※</a:t>
              </a:r>
              <a:r>
                <a:rPr lang="ja-JP" altLang="en-US" sz="1200" dirty="0">
                  <a:solidFill>
                    <a:srgbClr val="FF0000"/>
                  </a:solidFill>
                </a:rPr>
                <a:t>別に扉じゃなくても良い</a:t>
              </a:r>
              <a:endParaRPr kumimoji="1" lang="ja-JP" altLang="en-US" sz="1200" dirty="0">
                <a:solidFill>
                  <a:srgbClr val="FF0000"/>
                </a:solidFill>
              </a:endParaRPr>
            </a:p>
          </p:txBody>
        </p:sp>
      </p:grpSp>
    </p:spTree>
    <p:extLst>
      <p:ext uri="{BB962C8B-B14F-4D97-AF65-F5344CB8AC3E}">
        <p14:creationId xmlns:p14="http://schemas.microsoft.com/office/powerpoint/2010/main" val="18047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2585323"/>
          </a:xfrm>
          <a:prstGeom prst="rect">
            <a:avLst/>
          </a:prstGeom>
          <a:noFill/>
        </p:spPr>
        <p:txBody>
          <a:bodyPr wrap="square" rtlCol="0">
            <a:spAutoFit/>
          </a:bodyPr>
          <a:lstStyle/>
          <a:p>
            <a:r>
              <a:rPr kumimoji="1" lang="ja-JP" altLang="en-US" b="1" dirty="0"/>
              <a:t>このゲームの楽しい＆面白いポイント（どんなゲームが面白いかの考察）</a:t>
            </a:r>
            <a:endParaRPr kumimoji="1" lang="en-US" altLang="ja-JP" b="1" dirty="0"/>
          </a:p>
          <a:p>
            <a:endParaRPr lang="en-US" altLang="ja-JP" dirty="0"/>
          </a:p>
          <a:p>
            <a:r>
              <a:rPr lang="ja-JP" altLang="en-US" dirty="0"/>
              <a:t>・ダンジョンでもたもたしてはいけないという緊張感</a:t>
            </a:r>
            <a:endParaRPr lang="en-US" altLang="ja-JP" dirty="0"/>
          </a:p>
          <a:p>
            <a:endParaRPr lang="en-US" altLang="ja-JP" dirty="0"/>
          </a:p>
          <a:p>
            <a:r>
              <a:rPr lang="ja-JP" altLang="en-US" dirty="0"/>
              <a:t>・気持ちいいアクション</a:t>
            </a:r>
            <a:endParaRPr lang="en-US" altLang="ja-JP" dirty="0"/>
          </a:p>
          <a:p>
            <a:endParaRPr lang="en-US" altLang="ja-JP" dirty="0"/>
          </a:p>
          <a:p>
            <a:r>
              <a:rPr lang="ja-JP" altLang="en-US" dirty="0"/>
              <a:t>・シンプルで分かりやすいシステム</a:t>
            </a:r>
            <a:endParaRPr lang="en-US" altLang="ja-JP" dirty="0"/>
          </a:p>
          <a:p>
            <a:endParaRPr lang="en-US" altLang="ja-JP" dirty="0"/>
          </a:p>
          <a:p>
            <a:r>
              <a:rPr lang="ja-JP" altLang="en-US" dirty="0"/>
              <a:t>・飽きる前にゲームが終わる事</a:t>
            </a:r>
            <a:endParaRPr lang="en-US" altLang="ja-JP" dirty="0"/>
          </a:p>
        </p:txBody>
      </p:sp>
      <p:sp>
        <p:nvSpPr>
          <p:cNvPr id="2" name="テキスト ボックス 1">
            <a:extLst>
              <a:ext uri="{FF2B5EF4-FFF2-40B4-BE49-F238E27FC236}">
                <a16:creationId xmlns:a16="http://schemas.microsoft.com/office/drawing/2014/main" id="{49FDE64E-EC1E-F6D0-B3FB-045B884D7ADA}"/>
              </a:ext>
            </a:extLst>
          </p:cNvPr>
          <p:cNvSpPr txBox="1"/>
          <p:nvPr/>
        </p:nvSpPr>
        <p:spPr>
          <a:xfrm>
            <a:off x="3695343" y="179615"/>
            <a:ext cx="4801314" cy="276999"/>
          </a:xfrm>
          <a:prstGeom prst="rect">
            <a:avLst/>
          </a:prstGeom>
          <a:noFill/>
        </p:spPr>
        <p:txBody>
          <a:bodyPr wrap="none" rtlCol="0">
            <a:spAutoFit/>
          </a:bodyPr>
          <a:lstStyle/>
          <a:p>
            <a:r>
              <a:rPr kumimoji="1" lang="en-US" altLang="ja-JP" sz="1200" dirty="0">
                <a:solidFill>
                  <a:srgbClr val="FF0000"/>
                </a:solidFill>
              </a:rPr>
              <a:t>※</a:t>
            </a:r>
            <a:r>
              <a:rPr kumimoji="1" lang="ja-JP" altLang="en-US" sz="1200" dirty="0">
                <a:solidFill>
                  <a:srgbClr val="FF0000"/>
                </a:solidFill>
              </a:rPr>
              <a:t>ここをちゃんと考えて決めないとゲーム制作が難航すると思う</a:t>
            </a:r>
          </a:p>
        </p:txBody>
      </p:sp>
    </p:spTree>
    <p:extLst>
      <p:ext uri="{BB962C8B-B14F-4D97-AF65-F5344CB8AC3E}">
        <p14:creationId xmlns:p14="http://schemas.microsoft.com/office/powerpoint/2010/main" val="306008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55A4989-17F6-C30C-0CE2-2B3A7E728E76}"/>
              </a:ext>
            </a:extLst>
          </p:cNvPr>
          <p:cNvSpPr txBox="1"/>
          <p:nvPr/>
        </p:nvSpPr>
        <p:spPr>
          <a:xfrm>
            <a:off x="537412" y="545432"/>
            <a:ext cx="11341768" cy="3693319"/>
          </a:xfrm>
          <a:prstGeom prst="rect">
            <a:avLst/>
          </a:prstGeom>
          <a:noFill/>
        </p:spPr>
        <p:txBody>
          <a:bodyPr wrap="square" rtlCol="0">
            <a:spAutoFit/>
          </a:bodyPr>
          <a:lstStyle/>
          <a:p>
            <a:r>
              <a:rPr kumimoji="1" lang="ja-JP" altLang="en-US" b="1" dirty="0"/>
              <a:t>ゲームの仕様（要相談。やりたい事はいっぱいあるけど全部は出来ないと思う）</a:t>
            </a:r>
            <a:endParaRPr kumimoji="1" lang="en-US" altLang="ja-JP" b="1" dirty="0"/>
          </a:p>
          <a:p>
            <a:endParaRPr lang="en-US" altLang="ja-JP" dirty="0"/>
          </a:p>
          <a:p>
            <a:r>
              <a:rPr lang="ja-JP" altLang="en-US" dirty="0"/>
              <a:t>・ゲームを面白くする為の要素として、ダンジョンでもたもたしていると集めたコインがなくなってしまうようにするなど</a:t>
            </a:r>
            <a:endParaRPr lang="en-US" altLang="ja-JP" dirty="0"/>
          </a:p>
          <a:p>
            <a:endParaRPr lang="en-US" altLang="ja-JP" dirty="0"/>
          </a:p>
          <a:p>
            <a:r>
              <a:rPr lang="ja-JP" altLang="en-US" dirty="0"/>
              <a:t>・コインは最終的な扉を開ける代価だが、ダンジョンの入場料やステータスアップに必要だったりしていろんなところで使う物にするなど</a:t>
            </a:r>
            <a:endParaRPr lang="en-US" altLang="ja-JP" dirty="0"/>
          </a:p>
          <a:p>
            <a:endParaRPr lang="en-US" altLang="ja-JP" dirty="0"/>
          </a:p>
          <a:p>
            <a:r>
              <a:rPr lang="ja-JP" altLang="en-US" dirty="0"/>
              <a:t>・コインが一定値溜まったら内部でフラグをたてて、ダンジョンに入ったらいきなりボス戦が始まるドッキリを仕掛けるなど</a:t>
            </a:r>
            <a:endParaRPr lang="en-US" altLang="ja-JP" dirty="0"/>
          </a:p>
          <a:p>
            <a:endParaRPr lang="en-US" altLang="ja-JP" dirty="0"/>
          </a:p>
          <a:p>
            <a:r>
              <a:rPr lang="ja-JP" altLang="en-US" dirty="0"/>
              <a:t>・コンテンツに制限があるので、やりこみ要素として期待できるのはタイムアタック</a:t>
            </a:r>
            <a:endParaRPr lang="en-US" altLang="ja-JP" dirty="0"/>
          </a:p>
          <a:p>
            <a:r>
              <a:rPr lang="ja-JP" altLang="en-US"/>
              <a:t>　→　エンディングにクリアタイムを表示するだけでも、やりこみ要素になると思う</a:t>
            </a:r>
            <a:endParaRPr lang="en-US" altLang="ja-JP"/>
          </a:p>
        </p:txBody>
      </p:sp>
    </p:spTree>
    <p:extLst>
      <p:ext uri="{BB962C8B-B14F-4D97-AF65-F5344CB8AC3E}">
        <p14:creationId xmlns:p14="http://schemas.microsoft.com/office/powerpoint/2010/main" val="39662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ゲームのシーン＃０</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52926" y="952822"/>
            <a:ext cx="9417963" cy="369332"/>
          </a:xfrm>
          <a:prstGeom prst="rect">
            <a:avLst/>
          </a:prstGeom>
          <a:noFill/>
        </p:spPr>
        <p:txBody>
          <a:bodyPr wrap="none" rtlCol="0">
            <a:spAutoFit/>
          </a:bodyPr>
          <a:lstStyle/>
          <a:p>
            <a:r>
              <a:rPr kumimoji="1" lang="ja-JP" altLang="en-US" dirty="0"/>
              <a:t>イントロでは真っ暗な背景に文字だけでもいいから世界観や主人公の事を文章で説明する</a:t>
            </a:r>
          </a:p>
        </p:txBody>
      </p:sp>
      <p:grpSp>
        <p:nvGrpSpPr>
          <p:cNvPr id="40" name="グループ化 39">
            <a:extLst>
              <a:ext uri="{FF2B5EF4-FFF2-40B4-BE49-F238E27FC236}">
                <a16:creationId xmlns:a16="http://schemas.microsoft.com/office/drawing/2014/main" id="{167EB9DF-9130-8734-9193-00EE2396199D}"/>
              </a:ext>
            </a:extLst>
          </p:cNvPr>
          <p:cNvGrpSpPr/>
          <p:nvPr/>
        </p:nvGrpSpPr>
        <p:grpSpPr>
          <a:xfrm>
            <a:off x="2443162" y="1709743"/>
            <a:ext cx="7305675" cy="4195435"/>
            <a:chOff x="2443162" y="1709743"/>
            <a:chExt cx="7305675" cy="4195435"/>
          </a:xfrm>
        </p:grpSpPr>
        <p:sp>
          <p:nvSpPr>
            <p:cNvPr id="38" name="正方形/長方形 37">
              <a:extLst>
                <a:ext uri="{FF2B5EF4-FFF2-40B4-BE49-F238E27FC236}">
                  <a16:creationId xmlns:a16="http://schemas.microsoft.com/office/drawing/2014/main" id="{78627D43-EA27-D8BD-335A-D4856997AC61}"/>
                </a:ext>
              </a:extLst>
            </p:cNvPr>
            <p:cNvSpPr/>
            <p:nvPr/>
          </p:nvSpPr>
          <p:spPr>
            <a:xfrm>
              <a:off x="2443162" y="1971353"/>
              <a:ext cx="7305675" cy="39338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「ノイズ」はとうとう地獄へ繋がる扉を見つけた、、、</a:t>
              </a:r>
              <a:endParaRPr kumimoji="1" lang="ja-JP" altLang="en-US" dirty="0"/>
            </a:p>
          </p:txBody>
        </p:sp>
        <p:sp>
          <p:nvSpPr>
            <p:cNvPr id="39" name="テキスト ボックス 38">
              <a:extLst>
                <a:ext uri="{FF2B5EF4-FFF2-40B4-BE49-F238E27FC236}">
                  <a16:creationId xmlns:a16="http://schemas.microsoft.com/office/drawing/2014/main" id="{AF9FAB62-D474-ADAB-624C-DEF5AA18B1AB}"/>
                </a:ext>
              </a:extLst>
            </p:cNvPr>
            <p:cNvSpPr txBox="1"/>
            <p:nvPr/>
          </p:nvSpPr>
          <p:spPr>
            <a:xfrm>
              <a:off x="2443162" y="1709743"/>
              <a:ext cx="1454244" cy="261610"/>
            </a:xfrm>
            <a:prstGeom prst="rect">
              <a:avLst/>
            </a:prstGeom>
            <a:noFill/>
          </p:spPr>
          <p:txBody>
            <a:bodyPr wrap="none" rtlCol="0">
              <a:spAutoFit/>
            </a:bodyPr>
            <a:lstStyle/>
            <a:p>
              <a:r>
                <a:rPr kumimoji="1" lang="en-US" altLang="ja-JP" sz="1100" dirty="0"/>
                <a:t>※</a:t>
              </a:r>
              <a:r>
                <a:rPr kumimoji="1" lang="ja-JP" altLang="en-US" sz="1100" dirty="0"/>
                <a:t>例えばこんな感じ</a:t>
              </a:r>
            </a:p>
          </p:txBody>
        </p:sp>
      </p:grpSp>
    </p:spTree>
    <p:extLst>
      <p:ext uri="{BB962C8B-B14F-4D97-AF65-F5344CB8AC3E}">
        <p14:creationId xmlns:p14="http://schemas.microsoft.com/office/powerpoint/2010/main" val="240989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D0F82F70-37D0-F417-44C7-E07223BB5116}"/>
              </a:ext>
            </a:extLst>
          </p:cNvPr>
          <p:cNvGrpSpPr/>
          <p:nvPr/>
        </p:nvGrpSpPr>
        <p:grpSpPr>
          <a:xfrm>
            <a:off x="6292182" y="170450"/>
            <a:ext cx="5817734" cy="5214382"/>
            <a:chOff x="1051797" y="1876198"/>
            <a:chExt cx="5817734" cy="5214382"/>
          </a:xfrm>
        </p:grpSpPr>
        <p:sp>
          <p:nvSpPr>
            <p:cNvPr id="20" name="テキスト ボックス 19">
              <a:extLst>
                <a:ext uri="{FF2B5EF4-FFF2-40B4-BE49-F238E27FC236}">
                  <a16:creationId xmlns:a16="http://schemas.microsoft.com/office/drawing/2014/main" id="{5BF186BE-B2C2-D7C6-54C6-ED2C3746A59A}"/>
                </a:ext>
              </a:extLst>
            </p:cNvPr>
            <p:cNvSpPr txBox="1"/>
            <p:nvPr/>
          </p:nvSpPr>
          <p:spPr>
            <a:xfrm>
              <a:off x="1904497" y="6351916"/>
              <a:ext cx="4965034" cy="738664"/>
            </a:xfrm>
            <a:prstGeom prst="rect">
              <a:avLst/>
            </a:prstGeom>
            <a:noFill/>
          </p:spPr>
          <p:txBody>
            <a:bodyPr wrap="square" rtlCol="0">
              <a:spAutoFit/>
            </a:bodyPr>
            <a:lstStyle/>
            <a:p>
              <a:r>
                <a:rPr kumimoji="1" lang="ja-JP" altLang="en-US" sz="1400" dirty="0"/>
                <a:t>奥に宝箱があったり、商人がいたりして集めたコインを保管するとかコインを払ってステータスアップやスキルの取得などが出来る要素もあったらいいかも</a:t>
              </a:r>
            </a:p>
          </p:txBody>
        </p:sp>
        <p:grpSp>
          <p:nvGrpSpPr>
            <p:cNvPr id="21" name="グループ化 20">
              <a:extLst>
                <a:ext uri="{FF2B5EF4-FFF2-40B4-BE49-F238E27FC236}">
                  <a16:creationId xmlns:a16="http://schemas.microsoft.com/office/drawing/2014/main" id="{1ED5CC70-1342-A05A-78E6-58D4A91109DA}"/>
                </a:ext>
              </a:extLst>
            </p:cNvPr>
            <p:cNvGrpSpPr/>
            <p:nvPr/>
          </p:nvGrpSpPr>
          <p:grpSpPr>
            <a:xfrm>
              <a:off x="1051797" y="1876198"/>
              <a:ext cx="5676082" cy="4328422"/>
              <a:chOff x="1051797" y="1876198"/>
              <a:chExt cx="5676082" cy="4328422"/>
            </a:xfrm>
          </p:grpSpPr>
          <p:grpSp>
            <p:nvGrpSpPr>
              <p:cNvPr id="22" name="グループ化 21">
                <a:extLst>
                  <a:ext uri="{FF2B5EF4-FFF2-40B4-BE49-F238E27FC236}">
                    <a16:creationId xmlns:a16="http://schemas.microsoft.com/office/drawing/2014/main" id="{EC580E83-7D97-0E1A-0076-2353EEB35757}"/>
                  </a:ext>
                </a:extLst>
              </p:cNvPr>
              <p:cNvGrpSpPr/>
              <p:nvPr/>
            </p:nvGrpSpPr>
            <p:grpSpPr>
              <a:xfrm>
                <a:off x="1051797" y="1876198"/>
                <a:ext cx="5676082" cy="4243137"/>
                <a:chOff x="1172113" y="1307431"/>
                <a:chExt cx="5676082" cy="4243137"/>
              </a:xfrm>
            </p:grpSpPr>
            <p:pic>
              <p:nvPicPr>
                <p:cNvPr id="25" name="図 24">
                  <a:extLst>
                    <a:ext uri="{FF2B5EF4-FFF2-40B4-BE49-F238E27FC236}">
                      <a16:creationId xmlns:a16="http://schemas.microsoft.com/office/drawing/2014/main" id="{806CDC7B-9398-06E2-F562-3C63AB0F775D}"/>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26" name="テキスト ボックス 25">
                  <a:extLst>
                    <a:ext uri="{FF2B5EF4-FFF2-40B4-BE49-F238E27FC236}">
                      <a16:creationId xmlns:a16="http://schemas.microsoft.com/office/drawing/2014/main" id="{FEDD3254-71BC-D52F-D654-CF4639E67A4E}"/>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27" name="直線矢印コネクタ 26">
                  <a:extLst>
                    <a:ext uri="{FF2B5EF4-FFF2-40B4-BE49-F238E27FC236}">
                      <a16:creationId xmlns:a16="http://schemas.microsoft.com/office/drawing/2014/main" id="{FF8839C9-E265-3FD8-151E-613AC010D2F0}"/>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楕円 22">
                <a:extLst>
                  <a:ext uri="{FF2B5EF4-FFF2-40B4-BE49-F238E27FC236}">
                    <a16:creationId xmlns:a16="http://schemas.microsoft.com/office/drawing/2014/main" id="{BA9476E4-917A-F6DC-C4AC-6ABE34805D22}"/>
                  </a:ext>
                </a:extLst>
              </p:cNvPr>
              <p:cNvSpPr/>
              <p:nvPr/>
            </p:nvSpPr>
            <p:spPr>
              <a:xfrm>
                <a:off x="2100042" y="4127859"/>
                <a:ext cx="820489" cy="8726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2D7208C-2AEE-640D-FB27-22723AE491ED}"/>
                  </a:ext>
                </a:extLst>
              </p:cNvPr>
              <p:cNvCxnSpPr>
                <a:cxnSpLocks/>
              </p:cNvCxnSpPr>
              <p:nvPr/>
            </p:nvCxnSpPr>
            <p:spPr>
              <a:xfrm flipH="1" flipV="1">
                <a:off x="2712990" y="5085793"/>
                <a:ext cx="376992" cy="11188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9" name="テキスト ボックス 8">
            <a:extLst>
              <a:ext uri="{FF2B5EF4-FFF2-40B4-BE49-F238E27FC236}">
                <a16:creationId xmlns:a16="http://schemas.microsoft.com/office/drawing/2014/main" id="{BFD7739C-ABFC-7087-6B46-B11D367B30EB}"/>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ゲームのシーン＃１</a:t>
            </a:r>
          </a:p>
        </p:txBody>
      </p:sp>
      <p:sp>
        <p:nvSpPr>
          <p:cNvPr id="11" name="テキスト ボックス 10">
            <a:extLst>
              <a:ext uri="{FF2B5EF4-FFF2-40B4-BE49-F238E27FC236}">
                <a16:creationId xmlns:a16="http://schemas.microsoft.com/office/drawing/2014/main" id="{7643CEAA-473E-9220-995E-F20139517AF1}"/>
              </a:ext>
            </a:extLst>
          </p:cNvPr>
          <p:cNvSpPr txBox="1"/>
          <p:nvPr/>
        </p:nvSpPr>
        <p:spPr>
          <a:xfrm>
            <a:off x="325892" y="1076647"/>
            <a:ext cx="5724644" cy="369332"/>
          </a:xfrm>
          <a:prstGeom prst="rect">
            <a:avLst/>
          </a:prstGeom>
          <a:noFill/>
        </p:spPr>
        <p:txBody>
          <a:bodyPr wrap="none" rtlCol="0">
            <a:spAutoFit/>
          </a:bodyPr>
          <a:lstStyle/>
          <a:p>
            <a:r>
              <a:rPr kumimoji="1" lang="ja-JP" altLang="en-US" dirty="0"/>
              <a:t>主人公がこのような場所で地獄へ繋がる扉を見つける</a:t>
            </a:r>
          </a:p>
        </p:txBody>
      </p:sp>
      <p:grpSp>
        <p:nvGrpSpPr>
          <p:cNvPr id="18" name="グループ化 17">
            <a:extLst>
              <a:ext uri="{FF2B5EF4-FFF2-40B4-BE49-F238E27FC236}">
                <a16:creationId xmlns:a16="http://schemas.microsoft.com/office/drawing/2014/main" id="{2DD4B3D2-AD12-87E4-F6AA-9BED3091F35D}"/>
              </a:ext>
            </a:extLst>
          </p:cNvPr>
          <p:cNvGrpSpPr/>
          <p:nvPr/>
        </p:nvGrpSpPr>
        <p:grpSpPr>
          <a:xfrm>
            <a:off x="265734" y="2036619"/>
            <a:ext cx="9596930" cy="4638721"/>
            <a:chOff x="4653249" y="1876198"/>
            <a:chExt cx="9596930" cy="4638721"/>
          </a:xfrm>
        </p:grpSpPr>
        <p:grpSp>
          <p:nvGrpSpPr>
            <p:cNvPr id="16" name="グループ化 15">
              <a:extLst>
                <a:ext uri="{FF2B5EF4-FFF2-40B4-BE49-F238E27FC236}">
                  <a16:creationId xmlns:a16="http://schemas.microsoft.com/office/drawing/2014/main" id="{78F7D4A3-C925-A9E7-908E-483741BDA3BB}"/>
                </a:ext>
              </a:extLst>
            </p:cNvPr>
            <p:cNvGrpSpPr/>
            <p:nvPr/>
          </p:nvGrpSpPr>
          <p:grpSpPr>
            <a:xfrm>
              <a:off x="4653249" y="2189020"/>
              <a:ext cx="9596930" cy="4325899"/>
              <a:chOff x="1051797" y="1876198"/>
              <a:chExt cx="9596930" cy="4325899"/>
            </a:xfrm>
          </p:grpSpPr>
          <p:grpSp>
            <p:nvGrpSpPr>
              <p:cNvPr id="10" name="グループ化 9">
                <a:extLst>
                  <a:ext uri="{FF2B5EF4-FFF2-40B4-BE49-F238E27FC236}">
                    <a16:creationId xmlns:a16="http://schemas.microsoft.com/office/drawing/2014/main" id="{CA874E31-ED9C-DF7D-E4E7-ADCAF95023E6}"/>
                  </a:ext>
                </a:extLst>
              </p:cNvPr>
              <p:cNvGrpSpPr/>
              <p:nvPr/>
            </p:nvGrpSpPr>
            <p:grpSpPr>
              <a:xfrm>
                <a:off x="1051797" y="1876198"/>
                <a:ext cx="5676082" cy="4243137"/>
                <a:chOff x="1172113" y="1307431"/>
                <a:chExt cx="5676082" cy="4243137"/>
              </a:xfrm>
            </p:grpSpPr>
            <p:pic>
              <p:nvPicPr>
                <p:cNvPr id="5" name="図 4">
                  <a:extLst>
                    <a:ext uri="{FF2B5EF4-FFF2-40B4-BE49-F238E27FC236}">
                      <a16:creationId xmlns:a16="http://schemas.microsoft.com/office/drawing/2014/main" id="{21A26A40-B1C9-AFEC-D245-9125CCED56D5}"/>
                    </a:ext>
                  </a:extLst>
                </p:cNvPr>
                <p:cNvPicPr>
                  <a:picLocks noChangeAspect="1"/>
                </p:cNvPicPr>
                <p:nvPr/>
              </p:nvPicPr>
              <p:blipFill>
                <a:blip r:embed="rId2"/>
                <a:stretch>
                  <a:fillRect/>
                </a:stretch>
              </p:blipFill>
              <p:spPr>
                <a:xfrm>
                  <a:off x="1172113" y="1307431"/>
                  <a:ext cx="5676082" cy="4243137"/>
                </a:xfrm>
                <a:prstGeom prst="rect">
                  <a:avLst/>
                </a:prstGeom>
              </p:spPr>
            </p:pic>
            <p:sp>
              <p:nvSpPr>
                <p:cNvPr id="6" name="テキスト ボックス 5">
                  <a:extLst>
                    <a:ext uri="{FF2B5EF4-FFF2-40B4-BE49-F238E27FC236}">
                      <a16:creationId xmlns:a16="http://schemas.microsoft.com/office/drawing/2014/main" id="{867E8DC7-44E2-7244-7A0B-B4DAE2D3BDF0}"/>
                    </a:ext>
                  </a:extLst>
                </p:cNvPr>
                <p:cNvSpPr txBox="1"/>
                <p:nvPr/>
              </p:nvSpPr>
              <p:spPr>
                <a:xfrm>
                  <a:off x="4195010" y="2398294"/>
                  <a:ext cx="877163" cy="369332"/>
                </a:xfrm>
                <a:prstGeom prst="rect">
                  <a:avLst/>
                </a:prstGeom>
                <a:solidFill>
                  <a:schemeClr val="bg1"/>
                </a:solidFill>
              </p:spPr>
              <p:txBody>
                <a:bodyPr wrap="none" rtlCol="0">
                  <a:spAutoFit/>
                </a:bodyPr>
                <a:lstStyle/>
                <a:p>
                  <a:r>
                    <a:rPr kumimoji="1" lang="ja-JP" altLang="en-US" dirty="0"/>
                    <a:t>主人公</a:t>
                  </a:r>
                </a:p>
              </p:txBody>
            </p:sp>
            <p:cxnSp>
              <p:nvCxnSpPr>
                <p:cNvPr id="8" name="直線矢印コネクタ 7">
                  <a:extLst>
                    <a:ext uri="{FF2B5EF4-FFF2-40B4-BE49-F238E27FC236}">
                      <a16:creationId xmlns:a16="http://schemas.microsoft.com/office/drawing/2014/main" id="{E3FCA3C3-447F-E471-FC4A-BC6D9ED0D3A5}"/>
                    </a:ext>
                  </a:extLst>
                </p:cNvPr>
                <p:cNvCxnSpPr/>
                <p:nvPr/>
              </p:nvCxnSpPr>
              <p:spPr>
                <a:xfrm flipH="1">
                  <a:off x="4612105" y="2775284"/>
                  <a:ext cx="393032" cy="46522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4BEF0B09-2041-4479-F088-E38FB638733D}"/>
                  </a:ext>
                </a:extLst>
              </p:cNvPr>
              <p:cNvSpPr/>
              <p:nvPr/>
            </p:nvSpPr>
            <p:spPr>
              <a:xfrm>
                <a:off x="5283406" y="3648119"/>
                <a:ext cx="1919499" cy="2553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C91A3E-9FF7-B5CD-48EF-6D186E4CEB49}"/>
                  </a:ext>
                </a:extLst>
              </p:cNvPr>
              <p:cNvSpPr txBox="1"/>
              <p:nvPr/>
            </p:nvSpPr>
            <p:spPr>
              <a:xfrm>
                <a:off x="7245231" y="5797550"/>
                <a:ext cx="3403496" cy="307777"/>
              </a:xfrm>
              <a:prstGeom prst="rect">
                <a:avLst/>
              </a:prstGeom>
              <a:noFill/>
            </p:spPr>
            <p:txBody>
              <a:bodyPr wrap="none" rtlCol="0">
                <a:spAutoFit/>
              </a:bodyPr>
              <a:lstStyle/>
              <a:p>
                <a:r>
                  <a:rPr kumimoji="1" lang="ja-JP" altLang="en-US" sz="1400" dirty="0"/>
                  <a:t>扉（モデルを見つける</a:t>
                </a:r>
                <a:r>
                  <a:rPr kumimoji="1" lang="en-US" altLang="ja-JP" sz="1400" dirty="0"/>
                  <a:t>or</a:t>
                </a:r>
                <a:r>
                  <a:rPr kumimoji="1" lang="ja-JP" altLang="en-US" sz="1400" dirty="0"/>
                  <a:t>作る必要あり）</a:t>
                </a:r>
              </a:p>
            </p:txBody>
          </p:sp>
          <p:cxnSp>
            <p:nvCxnSpPr>
              <p:cNvPr id="15" name="直線矢印コネクタ 14">
                <a:extLst>
                  <a:ext uri="{FF2B5EF4-FFF2-40B4-BE49-F238E27FC236}">
                    <a16:creationId xmlns:a16="http://schemas.microsoft.com/office/drawing/2014/main" id="{015BD9FC-F1B5-840B-0BBC-38BB3911097A}"/>
                  </a:ext>
                </a:extLst>
              </p:cNvPr>
              <p:cNvCxnSpPr>
                <a:cxnSpLocks/>
              </p:cNvCxnSpPr>
              <p:nvPr/>
            </p:nvCxnSpPr>
            <p:spPr>
              <a:xfrm flipH="1" flipV="1">
                <a:off x="7126464" y="5486399"/>
                <a:ext cx="336624" cy="225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テキスト ボックス 16">
              <a:extLst>
                <a:ext uri="{FF2B5EF4-FFF2-40B4-BE49-F238E27FC236}">
                  <a16:creationId xmlns:a16="http://schemas.microsoft.com/office/drawing/2014/main" id="{AA458FD3-9290-7D49-DDAF-A3C927268890}"/>
                </a:ext>
              </a:extLst>
            </p:cNvPr>
            <p:cNvSpPr txBox="1"/>
            <p:nvPr/>
          </p:nvSpPr>
          <p:spPr>
            <a:xfrm>
              <a:off x="4653249" y="1876198"/>
              <a:ext cx="3303635" cy="307777"/>
            </a:xfrm>
            <a:prstGeom prst="rect">
              <a:avLst/>
            </a:prstGeom>
            <a:noFill/>
          </p:spPr>
          <p:txBody>
            <a:bodyPr wrap="square" rtlCol="0">
              <a:spAutoFit/>
            </a:bodyPr>
            <a:lstStyle/>
            <a:p>
              <a:r>
                <a:rPr kumimoji="1" lang="ja-JP" altLang="en-US" sz="1400" dirty="0"/>
                <a:t>スタートエリアのイメージ</a:t>
              </a:r>
            </a:p>
          </p:txBody>
        </p:sp>
      </p:grpSp>
    </p:spTree>
    <p:extLst>
      <p:ext uri="{BB962C8B-B14F-4D97-AF65-F5344CB8AC3E}">
        <p14:creationId xmlns:p14="http://schemas.microsoft.com/office/powerpoint/2010/main" val="16049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9CFD609-23A2-FBE7-861D-0C265B8B22BC}"/>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ゲームのシーン＃２</a:t>
            </a:r>
          </a:p>
        </p:txBody>
      </p:sp>
      <p:sp>
        <p:nvSpPr>
          <p:cNvPr id="7" name="テキスト ボックス 6">
            <a:extLst>
              <a:ext uri="{FF2B5EF4-FFF2-40B4-BE49-F238E27FC236}">
                <a16:creationId xmlns:a16="http://schemas.microsoft.com/office/drawing/2014/main" id="{CFCE8431-6F1F-EB74-926C-3F573AEF8012}"/>
              </a:ext>
            </a:extLst>
          </p:cNvPr>
          <p:cNvSpPr txBox="1"/>
          <p:nvPr/>
        </p:nvSpPr>
        <p:spPr>
          <a:xfrm>
            <a:off x="417096" y="889973"/>
            <a:ext cx="7171144" cy="369332"/>
          </a:xfrm>
          <a:prstGeom prst="rect">
            <a:avLst/>
          </a:prstGeom>
          <a:noFill/>
        </p:spPr>
        <p:txBody>
          <a:bodyPr wrap="square" rtlCol="0">
            <a:spAutoFit/>
          </a:bodyPr>
          <a:lstStyle/>
          <a:p>
            <a:r>
              <a:rPr kumimoji="1" lang="ja-JP" altLang="en-US" dirty="0"/>
              <a:t>扉の周りでコインを集められるダンジョンへの入り口を見つける</a:t>
            </a:r>
          </a:p>
        </p:txBody>
      </p:sp>
      <p:grpSp>
        <p:nvGrpSpPr>
          <p:cNvPr id="13" name="グループ化 12">
            <a:extLst>
              <a:ext uri="{FF2B5EF4-FFF2-40B4-BE49-F238E27FC236}">
                <a16:creationId xmlns:a16="http://schemas.microsoft.com/office/drawing/2014/main" id="{C6FCB00A-1AEA-2170-899A-A8CDA6E911DB}"/>
              </a:ext>
            </a:extLst>
          </p:cNvPr>
          <p:cNvGrpSpPr/>
          <p:nvPr/>
        </p:nvGrpSpPr>
        <p:grpSpPr>
          <a:xfrm>
            <a:off x="4673149" y="699198"/>
            <a:ext cx="7518851" cy="5596930"/>
            <a:chOff x="4077392" y="895381"/>
            <a:chExt cx="7518851" cy="5596930"/>
          </a:xfrm>
        </p:grpSpPr>
        <p:pic>
          <p:nvPicPr>
            <p:cNvPr id="5" name="図 4">
              <a:extLst>
                <a:ext uri="{FF2B5EF4-FFF2-40B4-BE49-F238E27FC236}">
                  <a16:creationId xmlns:a16="http://schemas.microsoft.com/office/drawing/2014/main" id="{DDA2AC29-C26D-7519-97D4-F1129A30ED30}"/>
                </a:ext>
              </a:extLst>
            </p:cNvPr>
            <p:cNvPicPr>
              <a:picLocks noChangeAspect="1"/>
            </p:cNvPicPr>
            <p:nvPr/>
          </p:nvPicPr>
          <p:blipFill>
            <a:blip r:embed="rId2"/>
            <a:stretch>
              <a:fillRect/>
            </a:stretch>
          </p:blipFill>
          <p:spPr>
            <a:xfrm>
              <a:off x="4077392" y="1649054"/>
              <a:ext cx="6619995" cy="4843257"/>
            </a:xfrm>
            <a:prstGeom prst="rect">
              <a:avLst/>
            </a:prstGeom>
          </p:spPr>
        </p:pic>
        <p:sp>
          <p:nvSpPr>
            <p:cNvPr id="8" name="楕円 7">
              <a:extLst>
                <a:ext uri="{FF2B5EF4-FFF2-40B4-BE49-F238E27FC236}">
                  <a16:creationId xmlns:a16="http://schemas.microsoft.com/office/drawing/2014/main" id="{EDFE4F37-8CCF-BEB2-24CD-A47E7889C24E}"/>
                </a:ext>
              </a:extLst>
            </p:cNvPr>
            <p:cNvSpPr/>
            <p:nvPr/>
          </p:nvSpPr>
          <p:spPr>
            <a:xfrm>
              <a:off x="6344653" y="1772653"/>
              <a:ext cx="2550694" cy="13314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63456CA-C14D-BEA4-87E9-8A4F310E087B}"/>
                </a:ext>
              </a:extLst>
            </p:cNvPr>
            <p:cNvSpPr txBox="1"/>
            <p:nvPr/>
          </p:nvSpPr>
          <p:spPr>
            <a:xfrm>
              <a:off x="7820850" y="895381"/>
              <a:ext cx="3775393" cy="307777"/>
            </a:xfrm>
            <a:prstGeom prst="rect">
              <a:avLst/>
            </a:prstGeom>
            <a:noFill/>
          </p:spPr>
          <p:txBody>
            <a:bodyPr wrap="none" rtlCol="0">
              <a:spAutoFit/>
            </a:bodyPr>
            <a:lstStyle/>
            <a:p>
              <a:r>
                <a:rPr kumimoji="1" lang="ja-JP" altLang="en-US" sz="1400" dirty="0"/>
                <a:t>ダンジョンに入れるワープ装置（イメージ）</a:t>
              </a:r>
            </a:p>
          </p:txBody>
        </p:sp>
        <p:cxnSp>
          <p:nvCxnSpPr>
            <p:cNvPr id="11" name="直線矢印コネクタ 10">
              <a:extLst>
                <a:ext uri="{FF2B5EF4-FFF2-40B4-BE49-F238E27FC236}">
                  <a16:creationId xmlns:a16="http://schemas.microsoft.com/office/drawing/2014/main" id="{5F1B7152-6101-DBDD-1CFE-0A727AB0BD16}"/>
                </a:ext>
              </a:extLst>
            </p:cNvPr>
            <p:cNvCxnSpPr>
              <a:cxnSpLocks/>
            </p:cNvCxnSpPr>
            <p:nvPr/>
          </p:nvCxnSpPr>
          <p:spPr>
            <a:xfrm flipH="1">
              <a:off x="7996989" y="1203158"/>
              <a:ext cx="264695" cy="569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04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5BA20113-D862-3DD7-280A-605AAE60246D}"/>
              </a:ext>
            </a:extLst>
          </p:cNvPr>
          <p:cNvGrpSpPr/>
          <p:nvPr/>
        </p:nvGrpSpPr>
        <p:grpSpPr>
          <a:xfrm>
            <a:off x="4087376" y="642048"/>
            <a:ext cx="5926909" cy="5790513"/>
            <a:chOff x="4601726" y="451279"/>
            <a:chExt cx="5926909" cy="5790513"/>
          </a:xfrm>
        </p:grpSpPr>
        <p:pic>
          <p:nvPicPr>
            <p:cNvPr id="5" name="図 4">
              <a:extLst>
                <a:ext uri="{FF2B5EF4-FFF2-40B4-BE49-F238E27FC236}">
                  <a16:creationId xmlns:a16="http://schemas.microsoft.com/office/drawing/2014/main" id="{6F77826C-8E1F-5A06-B5A2-3E886B41C9EA}"/>
                </a:ext>
              </a:extLst>
            </p:cNvPr>
            <p:cNvPicPr>
              <a:picLocks noChangeAspect="1"/>
            </p:cNvPicPr>
            <p:nvPr/>
          </p:nvPicPr>
          <p:blipFill>
            <a:blip r:embed="rId2"/>
            <a:stretch>
              <a:fillRect/>
            </a:stretch>
          </p:blipFill>
          <p:spPr>
            <a:xfrm rot="5400000">
              <a:off x="4632213" y="763044"/>
              <a:ext cx="5294437" cy="4670907"/>
            </a:xfrm>
            <a:prstGeom prst="rect">
              <a:avLst/>
            </a:prstGeom>
          </p:spPr>
        </p:pic>
        <p:sp>
          <p:nvSpPr>
            <p:cNvPr id="7" name="テキスト ボックス 6">
              <a:extLst>
                <a:ext uri="{FF2B5EF4-FFF2-40B4-BE49-F238E27FC236}">
                  <a16:creationId xmlns:a16="http://schemas.microsoft.com/office/drawing/2014/main" id="{BCD705F3-BBF7-A1A4-3A9C-C979931C2EB3}"/>
                </a:ext>
              </a:extLst>
            </p:cNvPr>
            <p:cNvSpPr txBox="1"/>
            <p:nvPr/>
          </p:nvSpPr>
          <p:spPr>
            <a:xfrm>
              <a:off x="4601726" y="5872460"/>
              <a:ext cx="5926909" cy="369332"/>
            </a:xfrm>
            <a:prstGeom prst="rect">
              <a:avLst/>
            </a:prstGeom>
            <a:noFill/>
          </p:spPr>
          <p:txBody>
            <a:bodyPr wrap="square" rtlCol="0">
              <a:spAutoFit/>
            </a:bodyPr>
            <a:lstStyle/>
            <a:p>
              <a:r>
                <a:rPr kumimoji="1" lang="ja-JP" altLang="en-US" dirty="0"/>
                <a:t>メイズビルダーシステムを使ってダンジョンを作る</a:t>
              </a:r>
              <a:endParaRPr kumimoji="1" lang="en-US" altLang="ja-JP" dirty="0"/>
            </a:p>
          </p:txBody>
        </p:sp>
      </p:grpSp>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ゲームのシーン＃３</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3625515" cy="646331"/>
          </a:xfrm>
          <a:prstGeom prst="rect">
            <a:avLst/>
          </a:prstGeom>
          <a:noFill/>
        </p:spPr>
        <p:txBody>
          <a:bodyPr wrap="square" rtlCol="0">
            <a:spAutoFit/>
          </a:bodyPr>
          <a:lstStyle/>
          <a:p>
            <a:r>
              <a:rPr kumimoji="1" lang="ja-JP" altLang="en-US" dirty="0"/>
              <a:t>ローグライクダンジョンでコインを集める</a:t>
            </a:r>
            <a:endParaRPr kumimoji="1" lang="en-US" altLang="ja-JP" dirty="0"/>
          </a:p>
        </p:txBody>
      </p:sp>
    </p:spTree>
    <p:extLst>
      <p:ext uri="{BB962C8B-B14F-4D97-AF65-F5344CB8AC3E}">
        <p14:creationId xmlns:p14="http://schemas.microsoft.com/office/powerpoint/2010/main" val="334549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06531FD-ABA6-3AC3-B31F-DDE460380556}"/>
              </a:ext>
            </a:extLst>
          </p:cNvPr>
          <p:cNvSpPr txBox="1"/>
          <p:nvPr/>
        </p:nvSpPr>
        <p:spPr>
          <a:xfrm>
            <a:off x="352926" y="272716"/>
            <a:ext cx="2262158" cy="369332"/>
          </a:xfrm>
          <a:prstGeom prst="rect">
            <a:avLst/>
          </a:prstGeom>
          <a:noFill/>
        </p:spPr>
        <p:txBody>
          <a:bodyPr wrap="none" rtlCol="0">
            <a:spAutoFit/>
          </a:bodyPr>
          <a:lstStyle/>
          <a:p>
            <a:r>
              <a:rPr kumimoji="1" lang="ja-JP" altLang="en-US" b="1" dirty="0"/>
              <a:t>ゲームのシーン＃４</a:t>
            </a:r>
          </a:p>
        </p:txBody>
      </p:sp>
      <p:sp>
        <p:nvSpPr>
          <p:cNvPr id="9" name="テキスト ボックス 8">
            <a:extLst>
              <a:ext uri="{FF2B5EF4-FFF2-40B4-BE49-F238E27FC236}">
                <a16:creationId xmlns:a16="http://schemas.microsoft.com/office/drawing/2014/main" id="{7D55B51D-9A59-F2A0-6111-E5CDEAFB8E78}"/>
              </a:ext>
            </a:extLst>
          </p:cNvPr>
          <p:cNvSpPr txBox="1"/>
          <p:nvPr/>
        </p:nvSpPr>
        <p:spPr>
          <a:xfrm>
            <a:off x="264696" y="890157"/>
            <a:ext cx="11527254" cy="1354217"/>
          </a:xfrm>
          <a:prstGeom prst="rect">
            <a:avLst/>
          </a:prstGeom>
          <a:noFill/>
        </p:spPr>
        <p:txBody>
          <a:bodyPr wrap="square" rtlCol="0">
            <a:spAutoFit/>
          </a:bodyPr>
          <a:lstStyle/>
          <a:p>
            <a:r>
              <a:rPr kumimoji="1" lang="ja-JP" altLang="en-US" dirty="0"/>
              <a:t>エンディングは、暗闇の中に主人公が入って行ってだんだん姿が見えなくなるような簡単な演出で良い</a:t>
            </a:r>
            <a:endParaRPr kumimoji="1" lang="en-US" altLang="ja-JP" dirty="0"/>
          </a:p>
          <a:p>
            <a:endParaRPr lang="en-US" altLang="ja-JP" dirty="0"/>
          </a:p>
          <a:p>
            <a:r>
              <a:rPr kumimoji="1" lang="en-US" altLang="ja-JP" dirty="0"/>
              <a:t>※</a:t>
            </a:r>
            <a:r>
              <a:rPr kumimoji="1" lang="ja-JP" altLang="en-US" dirty="0"/>
              <a:t>主人公の後ろに謎の影が現れて続きが気になるような要素を入れる</a:t>
            </a:r>
            <a:endParaRPr kumimoji="1" lang="en-US" altLang="ja-JP" dirty="0"/>
          </a:p>
          <a:p>
            <a:r>
              <a:rPr lang="ja-JP" altLang="en-US" sz="1400" dirty="0"/>
              <a:t>　→　もうちょっと世界観やストーリーを作る必要あり</a:t>
            </a:r>
            <a:endParaRPr kumimoji="1" lang="en-US" altLang="ja-JP" sz="1400" dirty="0"/>
          </a:p>
          <a:p>
            <a:r>
              <a:rPr lang="ja-JP" altLang="en-US" sz="1400" dirty="0"/>
              <a:t>　→　ゲームやドラマではみんなやっている事なので、大事な事だと個人的には思っている</a:t>
            </a:r>
            <a:endParaRPr kumimoji="1" lang="en-US" altLang="ja-JP" dirty="0"/>
          </a:p>
        </p:txBody>
      </p:sp>
    </p:spTree>
    <p:extLst>
      <p:ext uri="{BB962C8B-B14F-4D97-AF65-F5344CB8AC3E}">
        <p14:creationId xmlns:p14="http://schemas.microsoft.com/office/powerpoint/2010/main" val="28811497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1096</Words>
  <Application>Microsoft Office PowerPoint</Application>
  <PresentationFormat>ワイド画面</PresentationFormat>
  <Paragraphs>136</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Jung Wonchul</dc:creator>
  <cp:lastModifiedBy>Jung Wonchul</cp:lastModifiedBy>
  <cp:revision>150</cp:revision>
  <dcterms:created xsi:type="dcterms:W3CDTF">2023-06-21T04:21:36Z</dcterms:created>
  <dcterms:modified xsi:type="dcterms:W3CDTF">2023-06-22T06:12:27Z</dcterms:modified>
</cp:coreProperties>
</file>