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8" r:id="rId13"/>
    <p:sldId id="271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4" r:id="rId31"/>
    <p:sldId id="288" r:id="rId32"/>
    <p:sldId id="289" r:id="rId33"/>
    <p:sldId id="290" r:id="rId34"/>
    <p:sldId id="291" r:id="rId35"/>
    <p:sldId id="285" r:id="rId36"/>
    <p:sldId id="293" r:id="rId37"/>
    <p:sldId id="294" r:id="rId38"/>
    <p:sldId id="297" r:id="rId39"/>
    <p:sldId id="292" r:id="rId40"/>
    <p:sldId id="295" r:id="rId41"/>
    <p:sldId id="296" r:id="rId42"/>
    <p:sldId id="299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F8FF"/>
    <a:srgbClr val="FF0B53"/>
    <a:srgbClr val="29C7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-1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C8BCF-358A-477E-957F-B9660888B17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2AE0887-6C31-4017-8CDC-D669A1B2CC93}">
      <dgm:prSet phldrT="[Текст]"/>
      <dgm:spPr/>
      <dgm:t>
        <a:bodyPr/>
        <a:lstStyle/>
        <a:p>
          <a:r>
            <a:rPr lang="en-US" dirty="0" smtClean="0"/>
            <a:t>Age</a:t>
          </a:r>
          <a:endParaRPr lang="ru-RU" dirty="0"/>
        </a:p>
      </dgm:t>
    </dgm:pt>
    <dgm:pt modelId="{92E628AC-E25E-4C19-BDDA-52D56FB962F1}" type="parTrans" cxnId="{C2ED0F1E-F8E7-462A-80A0-ACE152356CB7}">
      <dgm:prSet/>
      <dgm:spPr/>
      <dgm:t>
        <a:bodyPr/>
        <a:lstStyle/>
        <a:p>
          <a:endParaRPr lang="ru-RU"/>
        </a:p>
      </dgm:t>
    </dgm:pt>
    <dgm:pt modelId="{7388411F-278B-4255-A7DF-1C74B4EDFDDA}" type="sibTrans" cxnId="{C2ED0F1E-F8E7-462A-80A0-ACE152356CB7}">
      <dgm:prSet/>
      <dgm:spPr/>
      <dgm:t>
        <a:bodyPr/>
        <a:lstStyle/>
        <a:p>
          <a:endParaRPr lang="ru-RU"/>
        </a:p>
      </dgm:t>
    </dgm:pt>
    <dgm:pt modelId="{9A42CF7F-7D87-459A-963F-2A2EC2B56B58}">
      <dgm:prSet phldrT="[Текст]"/>
      <dgm:spPr/>
      <dgm:t>
        <a:bodyPr/>
        <a:lstStyle/>
        <a:p>
          <a:r>
            <a:rPr lang="en-US" dirty="0" smtClean="0"/>
            <a:t>Name</a:t>
          </a:r>
          <a:endParaRPr lang="ru-RU" dirty="0"/>
        </a:p>
      </dgm:t>
    </dgm:pt>
    <dgm:pt modelId="{381EB490-D602-46EA-9CE4-69A6BD7D6B5C}" type="parTrans" cxnId="{2CAA1B2A-D88E-430D-9E69-9EBE5926AE71}">
      <dgm:prSet/>
      <dgm:spPr/>
      <dgm:t>
        <a:bodyPr/>
        <a:lstStyle/>
        <a:p>
          <a:endParaRPr lang="ru-RU"/>
        </a:p>
      </dgm:t>
    </dgm:pt>
    <dgm:pt modelId="{697A12E3-FC5A-4B7C-9947-057EEEBD9F60}" type="sibTrans" cxnId="{2CAA1B2A-D88E-430D-9E69-9EBE5926AE71}">
      <dgm:prSet/>
      <dgm:spPr/>
      <dgm:t>
        <a:bodyPr/>
        <a:lstStyle/>
        <a:p>
          <a:endParaRPr lang="ru-RU"/>
        </a:p>
      </dgm:t>
    </dgm:pt>
    <dgm:pt modelId="{CF6AEAE9-1FD0-4306-9C46-C54AD1BEC87A}">
      <dgm:prSet phldrT="[Текст]"/>
      <dgm:spPr/>
      <dgm:t>
        <a:bodyPr/>
        <a:lstStyle/>
        <a:p>
          <a:r>
            <a:rPr lang="en-US" dirty="0" smtClean="0"/>
            <a:t>MoneyForRent</a:t>
          </a:r>
          <a:endParaRPr lang="ru-RU" dirty="0"/>
        </a:p>
      </dgm:t>
    </dgm:pt>
    <dgm:pt modelId="{67379464-DA2A-4BB5-8E9B-1B65C0E6E8A5}" type="parTrans" cxnId="{57E8FF86-A95E-409E-BB67-AAC73DF82BB6}">
      <dgm:prSet/>
      <dgm:spPr/>
      <dgm:t>
        <a:bodyPr/>
        <a:lstStyle/>
        <a:p>
          <a:endParaRPr lang="ru-RU"/>
        </a:p>
      </dgm:t>
    </dgm:pt>
    <dgm:pt modelId="{B497DD60-224A-4088-B30B-12D15FB61C40}" type="sibTrans" cxnId="{57E8FF86-A95E-409E-BB67-AAC73DF82BB6}">
      <dgm:prSet/>
      <dgm:spPr/>
      <dgm:t>
        <a:bodyPr/>
        <a:lstStyle/>
        <a:p>
          <a:endParaRPr lang="ru-RU"/>
        </a:p>
      </dgm:t>
    </dgm:pt>
    <dgm:pt modelId="{FD248E1F-7242-4A77-90FC-189BA331E130}" type="pres">
      <dgm:prSet presAssocID="{124C8BCF-358A-477E-957F-B9660888B1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3E0D81-EE94-44E3-8FA7-068A5C168DDE}" type="pres">
      <dgm:prSet presAssocID="{E2AE0887-6C31-4017-8CDC-D669A1B2CC9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90AF92-BF04-47B3-BC8A-4EE0BA98ADA1}" type="pres">
      <dgm:prSet presAssocID="{7388411F-278B-4255-A7DF-1C74B4EDFDDA}" presName="spacer" presStyleCnt="0"/>
      <dgm:spPr/>
    </dgm:pt>
    <dgm:pt modelId="{F3D9B769-A4B7-4C7A-A9DB-680A58C1E1CB}" type="pres">
      <dgm:prSet presAssocID="{9A42CF7F-7D87-459A-963F-2A2EC2B56B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CE5277-1AE5-4704-AAB8-9528DFDA0192}" type="pres">
      <dgm:prSet presAssocID="{697A12E3-FC5A-4B7C-9947-057EEEBD9F60}" presName="spacer" presStyleCnt="0"/>
      <dgm:spPr/>
    </dgm:pt>
    <dgm:pt modelId="{31481CA4-033F-48F7-9331-AEB6FE07F4D6}" type="pres">
      <dgm:prSet presAssocID="{CF6AEAE9-1FD0-4306-9C46-C54AD1BEC87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7E8FF86-A95E-409E-BB67-AAC73DF82BB6}" srcId="{124C8BCF-358A-477E-957F-B9660888B174}" destId="{CF6AEAE9-1FD0-4306-9C46-C54AD1BEC87A}" srcOrd="2" destOrd="0" parTransId="{67379464-DA2A-4BB5-8E9B-1B65C0E6E8A5}" sibTransId="{B497DD60-224A-4088-B30B-12D15FB61C40}"/>
    <dgm:cxn modelId="{2CAA1B2A-D88E-430D-9E69-9EBE5926AE71}" srcId="{124C8BCF-358A-477E-957F-B9660888B174}" destId="{9A42CF7F-7D87-459A-963F-2A2EC2B56B58}" srcOrd="1" destOrd="0" parTransId="{381EB490-D602-46EA-9CE4-69A6BD7D6B5C}" sibTransId="{697A12E3-FC5A-4B7C-9947-057EEEBD9F60}"/>
    <dgm:cxn modelId="{0FE15023-7486-4EED-AC71-ADC26427D00D}" type="presOf" srcId="{E2AE0887-6C31-4017-8CDC-D669A1B2CC93}" destId="{493E0D81-EE94-44E3-8FA7-068A5C168DDE}" srcOrd="0" destOrd="0" presId="urn:microsoft.com/office/officeart/2005/8/layout/vList2"/>
    <dgm:cxn modelId="{2F4BBF77-6D90-45EF-8A5C-4BC1A5A151D3}" type="presOf" srcId="{CF6AEAE9-1FD0-4306-9C46-C54AD1BEC87A}" destId="{31481CA4-033F-48F7-9331-AEB6FE07F4D6}" srcOrd="0" destOrd="0" presId="urn:microsoft.com/office/officeart/2005/8/layout/vList2"/>
    <dgm:cxn modelId="{375E96F8-5D0A-4BFB-BD04-8EDEB9A34FED}" type="presOf" srcId="{9A42CF7F-7D87-459A-963F-2A2EC2B56B58}" destId="{F3D9B769-A4B7-4C7A-A9DB-680A58C1E1CB}" srcOrd="0" destOrd="0" presId="urn:microsoft.com/office/officeart/2005/8/layout/vList2"/>
    <dgm:cxn modelId="{C2ED0F1E-F8E7-462A-80A0-ACE152356CB7}" srcId="{124C8BCF-358A-477E-957F-B9660888B174}" destId="{E2AE0887-6C31-4017-8CDC-D669A1B2CC93}" srcOrd="0" destOrd="0" parTransId="{92E628AC-E25E-4C19-BDDA-52D56FB962F1}" sibTransId="{7388411F-278B-4255-A7DF-1C74B4EDFDDA}"/>
    <dgm:cxn modelId="{02B5F039-2C90-45ED-B29F-4EF4D8B50D45}" type="presOf" srcId="{124C8BCF-358A-477E-957F-B9660888B174}" destId="{FD248E1F-7242-4A77-90FC-189BA331E130}" srcOrd="0" destOrd="0" presId="urn:microsoft.com/office/officeart/2005/8/layout/vList2"/>
    <dgm:cxn modelId="{A48B93B4-EC48-449F-8D58-11C735BAD3F3}" type="presParOf" srcId="{FD248E1F-7242-4A77-90FC-189BA331E130}" destId="{493E0D81-EE94-44E3-8FA7-068A5C168DDE}" srcOrd="0" destOrd="0" presId="urn:microsoft.com/office/officeart/2005/8/layout/vList2"/>
    <dgm:cxn modelId="{5363B019-C025-4685-B3EA-96195D8EBBA8}" type="presParOf" srcId="{FD248E1F-7242-4A77-90FC-189BA331E130}" destId="{6A90AF92-BF04-47B3-BC8A-4EE0BA98ADA1}" srcOrd="1" destOrd="0" presId="urn:microsoft.com/office/officeart/2005/8/layout/vList2"/>
    <dgm:cxn modelId="{378EFB02-15ED-4F26-8050-5744EC2E9093}" type="presParOf" srcId="{FD248E1F-7242-4A77-90FC-189BA331E130}" destId="{F3D9B769-A4B7-4C7A-A9DB-680A58C1E1CB}" srcOrd="2" destOrd="0" presId="urn:microsoft.com/office/officeart/2005/8/layout/vList2"/>
    <dgm:cxn modelId="{B7AF1C12-40D4-44AD-BC94-5808B838DD15}" type="presParOf" srcId="{FD248E1F-7242-4A77-90FC-189BA331E130}" destId="{CECE5277-1AE5-4704-AAB8-9528DFDA0192}" srcOrd="3" destOrd="0" presId="urn:microsoft.com/office/officeart/2005/8/layout/vList2"/>
    <dgm:cxn modelId="{39E3A7FB-CE44-44C2-9EA7-2CE04DDCB2D1}" type="presParOf" srcId="{FD248E1F-7242-4A77-90FC-189BA331E130}" destId="{31481CA4-033F-48F7-9331-AEB6FE07F4D6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739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FF0B53"/>
                </a:solidFill>
                <a:latin typeface="+mn-lt"/>
              </a:rPr>
              <a:t>Python</a:t>
            </a:r>
            <a:br>
              <a:rPr lang="en-US" b="1" dirty="0" smtClean="0">
                <a:solidFill>
                  <a:srgbClr val="FF0B53"/>
                </a:solidFill>
                <a:latin typeface="+mn-lt"/>
              </a:rPr>
            </a:br>
            <a:r>
              <a:rPr lang="en-US" b="1" dirty="0" smtClean="0">
                <a:solidFill>
                  <a:srgbClr val="FF0B53"/>
                </a:solidFill>
                <a:latin typeface="+mn-lt"/>
              </a:rPr>
              <a:t>101</a:t>
            </a:r>
            <a:endParaRPr lang="en-US" b="1" dirty="0">
              <a:solidFill>
                <a:srgbClr val="FF0B5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/>
          <a:lstStyle/>
          <a:p>
            <a:r>
              <a:rPr lang="en-US" dirty="0" smtClean="0"/>
              <a:t>Created by Alexander Dostovalov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7546" y="18406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5F8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Python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C7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C7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5F8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101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65F8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47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85232" y="1005840"/>
            <a:ext cx="1755648" cy="31089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Strings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33856" y="1825625"/>
            <a:ext cx="10219944" cy="4351338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b="1" dirty="0" smtClean="0"/>
              <a:t>Syntax </a:t>
            </a:r>
          </a:p>
          <a:p>
            <a:pPr marL="1028700" lvl="1" indent="-571500"/>
            <a:r>
              <a:rPr lang="en-US" b="1" dirty="0" smtClean="0"/>
              <a:t>Single line string </a:t>
            </a:r>
          </a:p>
          <a:p>
            <a:pPr marL="1028700" lvl="1" indent="-571500"/>
            <a:endParaRPr lang="en-US" b="1" dirty="0" smtClean="0"/>
          </a:p>
          <a:p>
            <a:pPr marL="1028700" lvl="1" indent="-571500"/>
            <a:endParaRPr lang="en-US" b="1" dirty="0" smtClean="0"/>
          </a:p>
          <a:p>
            <a:pPr marL="1028700" lvl="1" indent="-571500"/>
            <a:endParaRPr lang="en-US" b="1" dirty="0" smtClean="0"/>
          </a:p>
          <a:p>
            <a:pPr marL="1028700" lvl="1" indent="-571500"/>
            <a:endParaRPr lang="en-US" b="1" dirty="0" smtClean="0"/>
          </a:p>
          <a:p>
            <a:pPr marL="1028700" lvl="1" indent="-571500"/>
            <a:r>
              <a:rPr lang="en-US" b="1" dirty="0" smtClean="0"/>
              <a:t>Multiline string</a:t>
            </a:r>
          </a:p>
          <a:p>
            <a:pPr marL="571500" indent="-571500">
              <a:buFont typeface="+mj-lt"/>
              <a:buAutoNum type="romanUcPeriod"/>
            </a:pP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4413" y="1997765"/>
            <a:ext cx="4721923" cy="20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8698" y="4387272"/>
            <a:ext cx="3740086" cy="199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438912"/>
            <a:ext cx="10238232" cy="573805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None/>
            </a:pPr>
            <a:r>
              <a:rPr lang="en-US" b="1" dirty="0" smtClean="0"/>
              <a:t>Description and abilities</a:t>
            </a:r>
          </a:p>
          <a:p>
            <a:pPr marL="1028700" lvl="1" indent="-571500"/>
            <a:r>
              <a:rPr lang="en-US" b="1" dirty="0" smtClean="0"/>
              <a:t>Strings are Arrays</a:t>
            </a:r>
            <a:r>
              <a:rPr lang="ru-RU" b="1" dirty="0" smtClean="0"/>
              <a:t> </a:t>
            </a:r>
            <a:endParaRPr lang="en-US" b="1" dirty="0" smtClean="0"/>
          </a:p>
          <a:p>
            <a:pPr marL="1028700" lvl="1" indent="-571500">
              <a:buNone/>
            </a:pPr>
            <a:endParaRPr lang="en-US" b="1" dirty="0" smtClean="0"/>
          </a:p>
          <a:p>
            <a:pPr marL="1028700" lvl="1" indent="-571500">
              <a:buNone/>
            </a:pPr>
            <a:endParaRPr lang="en-US" b="1" dirty="0" smtClean="0"/>
          </a:p>
          <a:p>
            <a:pPr marL="1028700" lvl="1" indent="-571500">
              <a:buNone/>
            </a:pPr>
            <a:endParaRPr lang="en-US" b="1" dirty="0" smtClean="0"/>
          </a:p>
          <a:p>
            <a:pPr marL="1028700" lvl="1" indent="-571500"/>
            <a:r>
              <a:rPr lang="en-US" b="1" dirty="0" smtClean="0"/>
              <a:t>Length of string</a:t>
            </a:r>
            <a:endParaRPr lang="ru-RU" b="1" dirty="0" smtClean="0"/>
          </a:p>
          <a:p>
            <a:pPr marL="1485900" lvl="2" indent="-571500"/>
            <a:r>
              <a:rPr lang="en-US" b="1" dirty="0" smtClean="0"/>
              <a:t>len()</a:t>
            </a:r>
          </a:p>
          <a:p>
            <a:pPr marL="1028700" lvl="1" indent="-571500"/>
            <a:endParaRPr lang="en-US" b="1" dirty="0" smtClean="0"/>
          </a:p>
          <a:p>
            <a:pPr marL="1028700" lvl="1" indent="-571500"/>
            <a:endParaRPr lang="en-US" b="1" dirty="0" smtClean="0"/>
          </a:p>
          <a:p>
            <a:pPr marL="1028700" lvl="1" indent="-571500"/>
            <a:r>
              <a:rPr lang="en-US" b="1" dirty="0" smtClean="0"/>
              <a:t>Check string</a:t>
            </a:r>
          </a:p>
          <a:p>
            <a:pPr marL="1028700" lvl="1" indent="-571500"/>
            <a:endParaRPr lang="en-US" b="1" dirty="0" smtClean="0"/>
          </a:p>
          <a:p>
            <a:pPr marL="1028700" lvl="1" indent="-571500"/>
            <a:endParaRPr lang="en-US" b="1" dirty="0" smtClean="0"/>
          </a:p>
          <a:p>
            <a:pPr marL="1028700" lvl="1" indent="-571500"/>
            <a:r>
              <a:rPr lang="en-US" b="1" dirty="0" smtClean="0"/>
              <a:t>Slicing</a:t>
            </a:r>
            <a:endParaRPr lang="ru-RU" b="1" dirty="0" smtClean="0"/>
          </a:p>
          <a:p>
            <a:pPr marL="1028700" lvl="1" indent="-571500"/>
            <a:endParaRPr lang="ru-RU" b="1" dirty="0" smtClean="0"/>
          </a:p>
          <a:p>
            <a:pPr marL="1028700" lvl="1" indent="-571500"/>
            <a:endParaRPr lang="ru-RU" b="1" dirty="0" smtClean="0"/>
          </a:p>
          <a:p>
            <a:pPr marL="1028700" lvl="1" indent="-571500"/>
            <a:endParaRPr lang="en-US" b="1" dirty="0" smtClean="0"/>
          </a:p>
          <a:p>
            <a:pPr marL="1028700" lvl="1" indent="-571500"/>
            <a:r>
              <a:rPr lang="en-US" b="1" dirty="0" smtClean="0"/>
              <a:t>Escape Characters</a:t>
            </a:r>
          </a:p>
          <a:p>
            <a:pPr marL="1485900" lvl="2" indent="-571500"/>
            <a:r>
              <a:rPr lang="en-US" b="1" dirty="0" smtClean="0"/>
              <a:t>Starts with \</a:t>
            </a:r>
          </a:p>
          <a:p>
            <a:pPr marL="1485900" lvl="2" indent="-571500"/>
            <a:r>
              <a:rPr lang="en-US" b="1" dirty="0" smtClean="0"/>
              <a:t>\n , \t, \r , \b , \f, \o, \x</a:t>
            </a:r>
          </a:p>
          <a:p>
            <a:endParaRPr lang="ru-RU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6625" y="987552"/>
            <a:ext cx="4661649" cy="82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3678" y="2025122"/>
            <a:ext cx="4594098" cy="75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5581" y="3010280"/>
            <a:ext cx="6707696" cy="70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4247" y="3894011"/>
            <a:ext cx="5178912" cy="137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Methods – </a:t>
            </a:r>
            <a:br>
              <a:rPr lang="en-US" b="1" dirty="0" smtClean="0"/>
            </a:br>
            <a:r>
              <a:rPr lang="en-US" b="1" dirty="0" smtClean="0"/>
              <a:t>Easy Transformation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find()</a:t>
            </a:r>
            <a:r>
              <a:rPr lang="en-US" dirty="0" smtClean="0"/>
              <a:t>  Searches the string for a specified value and returns the position of where it was found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capitalize()</a:t>
            </a:r>
            <a:r>
              <a:rPr lang="en-US" dirty="0" smtClean="0"/>
              <a:t>    Converts the first character to upper case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swapcase()</a:t>
            </a:r>
            <a:r>
              <a:rPr lang="en-US" dirty="0" smtClean="0"/>
              <a:t>  Swaps cases, lower case becomes upper case and vice versa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upper() </a:t>
            </a:r>
            <a:r>
              <a:rPr lang="en-US" dirty="0" smtClean="0"/>
              <a:t>Converts a string into upper case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lower()</a:t>
            </a:r>
            <a:r>
              <a:rPr lang="en-US" dirty="0" smtClean="0"/>
              <a:t> Converts a string into lower case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count() </a:t>
            </a:r>
            <a:r>
              <a:rPr lang="en-US" dirty="0" smtClean="0"/>
              <a:t>Returns the number of times a specified value occurs in a string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encode()</a:t>
            </a:r>
            <a:r>
              <a:rPr lang="en-US" dirty="0" smtClean="0"/>
              <a:t>    Returns an encoded version of the string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20" y="0"/>
            <a:ext cx="8275841" cy="303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4288" y="3054096"/>
            <a:ext cx="7212902" cy="380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Methods – </a:t>
            </a:r>
            <a:br>
              <a:rPr lang="en-US" b="1" dirty="0" smtClean="0"/>
            </a:br>
            <a:r>
              <a:rPr lang="en-US" b="1" dirty="0" smtClean="0"/>
              <a:t>Transformation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format() </a:t>
            </a:r>
            <a:r>
              <a:rPr lang="en-US" dirty="0" smtClean="0"/>
              <a:t>   Formats specified values in a string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replace() </a:t>
            </a:r>
            <a:r>
              <a:rPr lang="en-US" dirty="0" smtClean="0"/>
              <a:t>  Returns a string where a specified value is replaced with a specified value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join()  </a:t>
            </a:r>
            <a:r>
              <a:rPr lang="en-US" dirty="0" smtClean="0"/>
              <a:t>Joins the elements of an iterable to the end of the string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split()</a:t>
            </a:r>
            <a:r>
              <a:rPr lang="en-US" dirty="0" smtClean="0"/>
              <a:t> Splits the string at the specified separator, and returns a list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strip()</a:t>
            </a:r>
            <a:r>
              <a:rPr lang="en-US" dirty="0" smtClean="0"/>
              <a:t> Returns a trimmed version of the string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12504"/>
            <a:ext cx="6126835" cy="168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422" y="1568536"/>
            <a:ext cx="5873578" cy="244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Methods – </a:t>
            </a:r>
            <a:br>
              <a:rPr lang="en-US" b="1" dirty="0" smtClean="0"/>
            </a:br>
            <a:r>
              <a:rPr lang="en-US" b="1" dirty="0" smtClean="0"/>
              <a:t>Checks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isalnum()   </a:t>
            </a:r>
            <a:r>
              <a:rPr lang="en-US" dirty="0" smtClean="0"/>
              <a:t>Returns True if all characters in the string are alphanumeric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isalpha() </a:t>
            </a:r>
            <a:r>
              <a:rPr lang="en-US" dirty="0" smtClean="0"/>
              <a:t>  Returns True if all characters in the string are in the alphabet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isdecimal()</a:t>
            </a:r>
            <a:r>
              <a:rPr lang="en-US" dirty="0" smtClean="0"/>
              <a:t> Returns True if all characters in the string are decimals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isdigit()</a:t>
            </a:r>
            <a:r>
              <a:rPr lang="en-US" dirty="0" smtClean="0"/>
              <a:t>   Returns True if all characters in the string are digits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isidentifier() </a:t>
            </a:r>
            <a:r>
              <a:rPr lang="en-US" dirty="0" smtClean="0"/>
              <a:t> Returns True if the string is an identifier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islower()</a:t>
            </a:r>
            <a:r>
              <a:rPr lang="en-US" dirty="0" smtClean="0"/>
              <a:t>   Returns True if all characters in the string are lower case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isnumeric() </a:t>
            </a:r>
            <a:r>
              <a:rPr lang="en-US" dirty="0" smtClean="0"/>
              <a:t>Returns True if all characters in the string are numeric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isprintable() </a:t>
            </a:r>
            <a:r>
              <a:rPr lang="en-US" dirty="0" smtClean="0"/>
              <a:t>  Returns True if all characters in the string are printable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isspace()</a:t>
            </a:r>
            <a:r>
              <a:rPr lang="en-US" dirty="0" smtClean="0"/>
              <a:t>   Returns True if all characters in the string are whitespaces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istitle() </a:t>
            </a:r>
            <a:r>
              <a:rPr lang="en-US" dirty="0" smtClean="0"/>
              <a:t>  Returns True if the string follows the rules of a title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isupper()</a:t>
            </a:r>
            <a:r>
              <a:rPr lang="en-US" dirty="0" smtClean="0"/>
              <a:t>   Returns True if all characters in the string are upper case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992" y="0"/>
            <a:ext cx="6451834" cy="357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9152" y="3566160"/>
            <a:ext cx="6575749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24128" y="1825625"/>
            <a:ext cx="10329672" cy="43513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Write Customer Greeting program</a:t>
            </a:r>
          </a:p>
          <a:p>
            <a:pPr lvl="1"/>
            <a:r>
              <a:rPr lang="en-US" dirty="0" smtClean="0"/>
              <a:t>It should take customers Name and amount of items in store</a:t>
            </a:r>
          </a:p>
          <a:p>
            <a:pPr lvl="1"/>
            <a:r>
              <a:rPr lang="en-US" dirty="0" smtClean="0"/>
              <a:t>It should use string method – format</a:t>
            </a:r>
          </a:p>
          <a:p>
            <a:pPr lvl="1"/>
            <a:r>
              <a:rPr lang="en-US" dirty="0" smtClean="0"/>
              <a:t>Amount of items calculates on inputted number multiplied by length of Name</a:t>
            </a:r>
          </a:p>
          <a:p>
            <a:pPr lvl="1"/>
            <a:r>
              <a:rPr lang="en-US" dirty="0" smtClean="0"/>
              <a:t>It should return Greeting of customer and how many items store have. In two lines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6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7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3361" y="4266853"/>
            <a:ext cx="3608832" cy="236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38928" y="987552"/>
            <a:ext cx="1993392" cy="31089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Boolean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one of two values: </a:t>
            </a:r>
            <a:r>
              <a:rPr lang="en-US" dirty="0" smtClean="0">
                <a:solidFill>
                  <a:srgbClr val="C00000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False</a:t>
            </a:r>
          </a:p>
          <a:p>
            <a:r>
              <a:rPr lang="en-US" dirty="0" smtClean="0"/>
              <a:t>Almost any value is evaluated to True if it has some sort of content.</a:t>
            </a:r>
          </a:p>
          <a:p>
            <a:r>
              <a:rPr lang="en-US" dirty="0" smtClean="0"/>
              <a:t>Any string is True, except empty strings.</a:t>
            </a:r>
          </a:p>
          <a:p>
            <a:r>
              <a:rPr lang="en-US" dirty="0" smtClean="0"/>
              <a:t>Any number is True, except 0.</a:t>
            </a:r>
          </a:p>
          <a:p>
            <a:r>
              <a:rPr lang="en-US" dirty="0" smtClean="0"/>
              <a:t>Any list, tuple, set, and dictionary are True, except empty ones.</a:t>
            </a:r>
          </a:p>
          <a:p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8880" y="4465701"/>
            <a:ext cx="3918421" cy="239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956048" y="969264"/>
            <a:ext cx="2249424" cy="329184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Variables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181100" y="1390650"/>
          <a:ext cx="272415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>
            <a:off x="4191000" y="297180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1000" y="377190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191000" y="4552950"/>
            <a:ext cx="6286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48250" y="283845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358140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“Alex”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010150" y="4381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12.50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435" y="2028062"/>
            <a:ext cx="5724715" cy="305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Boolean Operators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719" y="1901158"/>
            <a:ext cx="9716377" cy="393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002" y="658368"/>
            <a:ext cx="10221142" cy="243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439" y="3913442"/>
            <a:ext cx="10401681" cy="227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30752" y="0"/>
            <a:ext cx="2615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Logical Operators</a:t>
            </a:r>
          </a:p>
          <a:p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58768" y="3041904"/>
            <a:ext cx="415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Membership Operators</a:t>
            </a:r>
          </a:p>
          <a:p>
            <a:endParaRPr lang="ru-RU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672" y="1184954"/>
            <a:ext cx="6093715" cy="430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If … Else – Conditions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4"/>
            <a:ext cx="6129528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Most commonly Booleans using in “if statements” 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elif</a:t>
            </a:r>
            <a:r>
              <a:rPr lang="en-US" dirty="0" smtClean="0"/>
              <a:t> keyword is pythons way of saying "if the previous conditions were not true, then try this condition".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 keyword catches anything which isn't caught by the preceding conditions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5935" y="1867662"/>
            <a:ext cx="4745519" cy="129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410" y="3281364"/>
            <a:ext cx="4798924" cy="68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00888" y="4067174"/>
            <a:ext cx="4798743" cy="71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627632"/>
            <a:ext cx="10238232" cy="523036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Rewrite BMI program so it must return status of patient</a:t>
            </a:r>
          </a:p>
          <a:p>
            <a:pPr lvl="1"/>
            <a:r>
              <a:rPr lang="en-US" dirty="0" smtClean="0"/>
              <a:t>BMI &lt; 18.5 – underweight</a:t>
            </a:r>
          </a:p>
          <a:p>
            <a:pPr lvl="1"/>
            <a:r>
              <a:rPr lang="en-US" dirty="0" smtClean="0"/>
              <a:t>18.5 – 24.9 – normal</a:t>
            </a:r>
          </a:p>
          <a:p>
            <a:pPr lvl="1"/>
            <a:r>
              <a:rPr lang="en-US" dirty="0" smtClean="0"/>
              <a:t>25 – 29.9 – overweight</a:t>
            </a:r>
          </a:p>
          <a:p>
            <a:pPr lvl="1"/>
            <a:r>
              <a:rPr lang="en-US" dirty="0" smtClean="0"/>
              <a:t>30 – 34.9 – obese</a:t>
            </a:r>
          </a:p>
          <a:p>
            <a:pPr lvl="1"/>
            <a:r>
              <a:rPr lang="en-US" dirty="0" smtClean="0"/>
              <a:t> &gt; 35 – extremely obese 	</a:t>
            </a:r>
          </a:p>
          <a:p>
            <a:pPr>
              <a:buNone/>
            </a:pPr>
            <a:r>
              <a:rPr lang="en-US" dirty="0" smtClean="0"/>
              <a:t>Our store should know</a:t>
            </a:r>
            <a:r>
              <a:rPr lang="ru-RU" dirty="0" smtClean="0"/>
              <a:t> </a:t>
            </a:r>
            <a:r>
              <a:rPr lang="en-US" dirty="0" smtClean="0"/>
              <a:t>regular customers! So write individual greetings!</a:t>
            </a:r>
          </a:p>
          <a:p>
            <a:pPr lvl="1"/>
            <a:r>
              <a:rPr lang="en-US" dirty="0" smtClean="0"/>
              <a:t>We have 5 regular customers : Ann, Braver, HeadChop,  and brothers – Abby and Garry.</a:t>
            </a:r>
          </a:p>
          <a:p>
            <a:pPr lvl="1"/>
            <a:r>
              <a:rPr lang="en-US" dirty="0" smtClean="0"/>
              <a:t>Common   greeting for NOT regular customer – “Hello! Can I help you?”</a:t>
            </a:r>
          </a:p>
          <a:p>
            <a:pPr lvl="1"/>
            <a:r>
              <a:rPr lang="en-US" dirty="0" smtClean="0"/>
              <a:t>For regular customer – “Hello, [CUSTOMER NAME]! Did you want to see new products? ”</a:t>
            </a:r>
          </a:p>
          <a:p>
            <a:pPr lvl="1"/>
            <a:r>
              <a:rPr lang="en-US" dirty="0" smtClean="0"/>
              <a:t>Ann prefer when greeting in lowercase except her name</a:t>
            </a:r>
          </a:p>
          <a:p>
            <a:pPr lvl="1"/>
            <a:r>
              <a:rPr lang="en-US" dirty="0" smtClean="0"/>
              <a:t>Braver prefer UPPERCASE</a:t>
            </a:r>
          </a:p>
          <a:p>
            <a:pPr lvl="1"/>
            <a:r>
              <a:rPr lang="en-US" dirty="0" smtClean="0"/>
              <a:t>Abby and Gary prefer the greeting – “Good boys” , when come together.</a:t>
            </a:r>
            <a:endParaRPr lang="ru-RU" dirty="0" smtClean="0"/>
          </a:p>
          <a:p>
            <a:pPr lvl="1"/>
            <a:r>
              <a:rPr lang="en-US" dirty="0" smtClean="0"/>
              <a:t>The client will tell his name to your program exactly as it is written in the task.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488" y="2431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Forte" pitchFamily="66" charset="0"/>
              </a:rPr>
              <a:t>Coffee Break </a:t>
            </a:r>
            <a:endParaRPr lang="ru-RU" sz="8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14416" y="987552"/>
            <a:ext cx="969264" cy="292608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is a collection</a:t>
            </a:r>
            <a:r>
              <a:rPr lang="ru-RU" dirty="0" smtClean="0"/>
              <a:t>(</a:t>
            </a:r>
            <a:r>
              <a:rPr lang="en-US" dirty="0" smtClean="0"/>
              <a:t> array ) of items with specified index. Like a bookshelf with number for each book.</a:t>
            </a:r>
          </a:p>
          <a:p>
            <a:r>
              <a:rPr lang="en-US" dirty="0" smtClean="0"/>
              <a:t>List items are ordered, changeable, and allow duplicate values.</a:t>
            </a:r>
          </a:p>
          <a:p>
            <a:r>
              <a:rPr lang="en-US" dirty="0" smtClean="0"/>
              <a:t>For take list’s length – </a:t>
            </a:r>
            <a:r>
              <a:rPr lang="en-US" dirty="0" smtClean="0">
                <a:solidFill>
                  <a:srgbClr val="FF0000"/>
                </a:solidFill>
              </a:rPr>
              <a:t>len()</a:t>
            </a:r>
          </a:p>
          <a:p>
            <a:r>
              <a:rPr lang="en-US" dirty="0" smtClean="0"/>
              <a:t>If you want take item from list use index like in string.</a:t>
            </a:r>
          </a:p>
          <a:p>
            <a:r>
              <a:rPr lang="en-US" dirty="0" smtClean="0"/>
              <a:t>Index starts with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0712" y="4177856"/>
            <a:ext cx="4363586" cy="139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Array(List) Manipulations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938528"/>
            <a:ext cx="5010912" cy="491947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Take Item – use index, slice an array or method </a:t>
            </a:r>
            <a:r>
              <a:rPr lang="en-US" dirty="0" smtClean="0">
                <a:solidFill>
                  <a:srgbClr val="FF0000"/>
                </a:solidFill>
              </a:rPr>
              <a:t>index()</a:t>
            </a:r>
          </a:p>
          <a:p>
            <a:pPr marL="571500" indent="-571500">
              <a:buFont typeface="+mj-lt"/>
              <a:buAutoNum type="romanUcPeriod"/>
            </a:pPr>
            <a:endParaRPr lang="ru-RU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Change item in array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Add item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Remove item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Concatenate arrays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4" y="1328738"/>
            <a:ext cx="8941863" cy="45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4728" y="1882902"/>
            <a:ext cx="4672584" cy="89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2993" y="3148203"/>
            <a:ext cx="7299007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3737" y="3878771"/>
            <a:ext cx="84882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68698" y="4488371"/>
            <a:ext cx="6848475" cy="125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26864" y="5854446"/>
            <a:ext cx="7510272" cy="52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08576" y="1005840"/>
            <a:ext cx="3035808" cy="256032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WHILE LOOP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 loop we can execute a set of commands as long as a condition for while equal true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/>
              <a:t>NOTE! </a:t>
            </a:r>
            <a:r>
              <a:rPr lang="en-US" dirty="0" smtClean="0"/>
              <a:t>You need to change the condition, or else the loop will continue forever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 \ </a:t>
            </a:r>
            <a:r>
              <a:rPr lang="en-US" dirty="0" smtClean="0">
                <a:solidFill>
                  <a:srgbClr val="FF0000"/>
                </a:solidFill>
              </a:rPr>
              <a:t>continue</a:t>
            </a:r>
            <a:r>
              <a:rPr lang="en-US" dirty="0" smtClean="0"/>
              <a:t> keywords – may use for pass one cycle of loop or end cycle at all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1104" y="2231364"/>
            <a:ext cx="3893248" cy="15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4808" y="5068710"/>
            <a:ext cx="3360040" cy="178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2576" y="5047305"/>
            <a:ext cx="3393376" cy="181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5577841"/>
            <a:ext cx="334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how we change the index increment. Because in the other case it will be an infinite loop after 3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825625"/>
            <a:ext cx="102382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Write a loop that prints all elements from given array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[1, ‘two’,  ‘tea’, True, [3, 4],  ‘end’ ]</a:t>
            </a:r>
          </a:p>
          <a:p>
            <a:r>
              <a:rPr lang="en-US" dirty="0" smtClean="0"/>
              <a:t>Rewrite previous greeting program </a:t>
            </a:r>
          </a:p>
          <a:p>
            <a:pPr lvl="1"/>
            <a:r>
              <a:rPr lang="en-US" dirty="0" smtClean="0"/>
              <a:t>It should work until the user enters “out”</a:t>
            </a:r>
          </a:p>
          <a:p>
            <a:pPr lvl="1"/>
            <a:r>
              <a:rPr lang="en-US" dirty="0" smtClean="0"/>
              <a:t>All inputs may be in different cases</a:t>
            </a:r>
          </a:p>
          <a:p>
            <a:pPr lvl="1"/>
            <a:r>
              <a:rPr lang="en-US" dirty="0" smtClean="0"/>
              <a:t>Abby and Garry gone to other store</a:t>
            </a:r>
          </a:p>
          <a:p>
            <a:pPr lvl="1"/>
            <a:r>
              <a:rPr lang="en-US" dirty="0" err="1" smtClean="0"/>
              <a:t>HeadChop</a:t>
            </a:r>
            <a:r>
              <a:rPr lang="en-US" dirty="0" smtClean="0"/>
              <a:t> comfortable with </a:t>
            </a:r>
            <a:r>
              <a:rPr lang="en-US" dirty="0" err="1" smtClean="0"/>
              <a:t>Headchop</a:t>
            </a:r>
            <a:r>
              <a:rPr lang="en-US" dirty="0" smtClean="0"/>
              <a:t> too</a:t>
            </a:r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846320" y="987552"/>
            <a:ext cx="2560320" cy="274320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types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98904" y="1825625"/>
            <a:ext cx="2782824" cy="4351338"/>
          </a:xfrm>
        </p:spPr>
        <p:txBody>
          <a:bodyPr/>
          <a:lstStyle/>
          <a:p>
            <a:r>
              <a:rPr lang="en-US" dirty="0" smtClean="0"/>
              <a:t>Text Type</a:t>
            </a:r>
          </a:p>
          <a:p>
            <a:r>
              <a:rPr lang="en-US" dirty="0" smtClean="0"/>
              <a:t>Numeric types</a:t>
            </a:r>
          </a:p>
          <a:p>
            <a:r>
              <a:rPr lang="en-US" dirty="0" smtClean="0"/>
              <a:t>Sequence types</a:t>
            </a:r>
          </a:p>
          <a:p>
            <a:r>
              <a:rPr lang="en-US" dirty="0" smtClean="0"/>
              <a:t>Mapping Type</a:t>
            </a:r>
          </a:p>
          <a:p>
            <a:r>
              <a:rPr lang="en-US" dirty="0" smtClean="0"/>
              <a:t>Set types</a:t>
            </a:r>
          </a:p>
          <a:p>
            <a:r>
              <a:rPr lang="en-US" dirty="0" smtClean="0"/>
              <a:t>Boolean type</a:t>
            </a:r>
          </a:p>
          <a:p>
            <a:r>
              <a:rPr lang="en-US" dirty="0" smtClean="0"/>
              <a:t>Binary Types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20184" y="1758569"/>
            <a:ext cx="4806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str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Int float complex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List tuple range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dict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Set frozenset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bool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Bytes bytearray memoryview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01184" y="1005840"/>
            <a:ext cx="2523744" cy="274320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 LOOP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loop is used for iterating certain time. So maintain it used for iterating over a sequence (like a list)</a:t>
            </a:r>
          </a:p>
          <a:p>
            <a:endParaRPr lang="en-US" dirty="0" smtClean="0"/>
          </a:p>
          <a:p>
            <a:r>
              <a:rPr lang="en-US" dirty="0" smtClean="0"/>
              <a:t>If you want more control and add some count you may use range(). It’s takes </a:t>
            </a:r>
            <a:r>
              <a:rPr lang="en-US" dirty="0" smtClean="0">
                <a:solidFill>
                  <a:srgbClr val="7030A0"/>
                </a:solidFill>
              </a:rPr>
              <a:t>number</a:t>
            </a:r>
            <a:r>
              <a:rPr lang="en-US" dirty="0" smtClean="0"/>
              <a:t> add represent a range from 0 to </a:t>
            </a:r>
            <a:r>
              <a:rPr lang="en-US" dirty="0" smtClean="0">
                <a:solidFill>
                  <a:srgbClr val="7030A0"/>
                </a:solidFill>
              </a:rPr>
              <a:t>number</a:t>
            </a:r>
            <a:r>
              <a:rPr lang="en-US" dirty="0" smtClean="0"/>
              <a:t> - 1 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B53"/>
                </a:solidFill>
              </a:rPr>
              <a:t>for</a:t>
            </a:r>
            <a:r>
              <a:rPr lang="en-US" dirty="0" smtClean="0"/>
              <a:t> also have </a:t>
            </a:r>
            <a:r>
              <a:rPr lang="en-US" dirty="0" smtClean="0">
                <a:solidFill>
                  <a:srgbClr val="FF0B53"/>
                </a:solidFill>
              </a:rPr>
              <a:t>break\ continue </a:t>
            </a:r>
            <a:r>
              <a:rPr lang="en-US" dirty="0" smtClean="0"/>
              <a:t>keywords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2194" y="2320100"/>
            <a:ext cx="3432238" cy="75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714" y="4149852"/>
            <a:ext cx="3207068" cy="97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8086" y="4086224"/>
            <a:ext cx="4190307" cy="97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Write program to find in given array person by a Name and subtract entered value from his health</a:t>
            </a:r>
          </a:p>
          <a:p>
            <a:pPr lvl="1"/>
            <a:r>
              <a:rPr lang="en-US" dirty="0" smtClean="0"/>
              <a:t>Schema of a person – [Name: </a:t>
            </a:r>
            <a:r>
              <a:rPr lang="en-US" dirty="0" err="1" smtClean="0"/>
              <a:t>str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isEnemy</a:t>
            </a:r>
            <a:r>
              <a:rPr lang="en-US" dirty="0" smtClean="0"/>
              <a:t>: </a:t>
            </a:r>
            <a:r>
              <a:rPr lang="en-US" dirty="0" err="1" smtClean="0"/>
              <a:t>bool</a:t>
            </a:r>
            <a:r>
              <a:rPr lang="en-US" dirty="0" smtClean="0"/>
              <a:t>, health: </a:t>
            </a:r>
            <a:r>
              <a:rPr lang="en-US" dirty="0" err="1" smtClean="0"/>
              <a:t>int</a:t>
            </a:r>
            <a:r>
              <a:rPr lang="en-US" dirty="0" smtClean="0"/>
              <a:t>]. It maybe a different order</a:t>
            </a:r>
          </a:p>
          <a:p>
            <a:pPr lvl="1"/>
            <a:r>
              <a:rPr lang="en-US" dirty="0" smtClean="0"/>
              <a:t>Once when program start print all persons</a:t>
            </a:r>
          </a:p>
          <a:p>
            <a:pPr lvl="1"/>
            <a:r>
              <a:rPr lang="en-US" dirty="0" smtClean="0"/>
              <a:t>If user input “show” command, program should print all persons </a:t>
            </a:r>
          </a:p>
          <a:p>
            <a:pPr lvl="1"/>
            <a:r>
              <a:rPr lang="en-US" dirty="0" smtClean="0"/>
              <a:t>All action goes from person like “Alice: had 30 damage”</a:t>
            </a:r>
          </a:p>
          <a:p>
            <a:pPr lvl="1"/>
            <a:r>
              <a:rPr lang="en-US" dirty="0" smtClean="0"/>
              <a:t>If health less 0 then print – “{Name} die” and removes from array</a:t>
            </a:r>
          </a:p>
          <a:p>
            <a:pPr lvl="1"/>
            <a:r>
              <a:rPr lang="en-US" dirty="0" smtClean="0"/>
              <a:t>If Person not found or already died, then print – “Error, target died or not exist”</a:t>
            </a:r>
          </a:p>
          <a:p>
            <a:pPr lvl="1"/>
            <a:r>
              <a:rPr lang="en-US" dirty="0" smtClean="0"/>
              <a:t>User may enter data by different register, but order of it is always same – Name Damage</a:t>
            </a:r>
          </a:p>
          <a:p>
            <a:pPr lvl="1"/>
            <a:r>
              <a:rPr lang="en-US" dirty="0" smtClean="0"/>
              <a:t>Program ends when user enters – “out” </a:t>
            </a:r>
          </a:p>
          <a:p>
            <a:pPr lvl="1"/>
            <a:r>
              <a:rPr lang="en-US" dirty="0" smtClean="0"/>
              <a:t>If it not enemy – print “Hey! Don’t touch yours friend, </a:t>
            </a:r>
            <a:r>
              <a:rPr lang="en-US" dirty="0" err="1" smtClean="0"/>
              <a:t>wierdo</a:t>
            </a:r>
            <a:r>
              <a:rPr lang="en-US" dirty="0" smtClean="0"/>
              <a:t>!”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 [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    ['Alice', True, 100],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    ['Joe', 30, False],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    [True, 'Megan', 200],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    [50, 'Oliver', False],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    [200, True, '</a:t>
            </a:r>
            <a:r>
              <a:rPr lang="en-US" dirty="0" err="1" smtClean="0">
                <a:solidFill>
                  <a:srgbClr val="C00000"/>
                </a:solidFill>
              </a:rPr>
              <a:t>Rassel</a:t>
            </a:r>
            <a:r>
              <a:rPr lang="en-US" dirty="0" smtClean="0">
                <a:solidFill>
                  <a:srgbClr val="C00000"/>
                </a:solidFill>
              </a:rPr>
              <a:t>'],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    ['Molly', True, 2147000000]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]</a:t>
            </a:r>
          </a:p>
          <a:p>
            <a:r>
              <a:rPr lang="en-US" dirty="0" smtClean="0"/>
              <a:t>Write for loop that add to array items from given array(list) multiplied by 2. Then print new Array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[1, 2, 3, 4, 11, 54, 1099, ‘ yes’]</a:t>
            </a:r>
          </a:p>
          <a:p>
            <a:pPr lvl="1"/>
            <a:r>
              <a:rPr lang="en-US" dirty="0" smtClean="0"/>
              <a:t>Use while and for loops for it</a:t>
            </a:r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 Comprehension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4"/>
            <a:ext cx="6419335" cy="4888213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 offers a shorter syntax when you want to create a new list based on the values of an existing list.    Common syntax –  			          </a:t>
            </a:r>
            <a:r>
              <a:rPr lang="en-US" sz="1700" dirty="0" err="1" smtClean="0">
                <a:solidFill>
                  <a:schemeClr val="accent1">
                    <a:lumMod val="75000"/>
                  </a:schemeClr>
                </a:solidFill>
              </a:rPr>
              <a:t>newlist</a:t>
            </a:r>
            <a:r>
              <a:rPr lang="en-US" sz="1700" dirty="0" smtClean="0"/>
              <a:t> = [</a:t>
            </a:r>
            <a:r>
              <a:rPr lang="en-US" sz="1700" i="1" dirty="0" smtClean="0"/>
              <a:t>expression</a:t>
            </a:r>
            <a:r>
              <a:rPr lang="en-US" sz="1700" dirty="0" smtClean="0"/>
              <a:t> </a:t>
            </a:r>
            <a:r>
              <a:rPr lang="en-US" sz="1700" dirty="0" smtClean="0">
                <a:solidFill>
                  <a:srgbClr val="FF0000"/>
                </a:solidFill>
              </a:rPr>
              <a:t>for</a:t>
            </a:r>
            <a:r>
              <a:rPr lang="en-US" sz="1700" dirty="0" smtClean="0"/>
              <a:t> </a:t>
            </a:r>
            <a:r>
              <a:rPr lang="en-US" sz="1700" i="1" dirty="0" smtClean="0"/>
              <a:t>item</a:t>
            </a:r>
            <a:r>
              <a:rPr lang="en-US" sz="1700" dirty="0" smtClean="0"/>
              <a:t> </a:t>
            </a:r>
            <a:r>
              <a:rPr lang="en-US" sz="1700" dirty="0" smtClean="0">
                <a:solidFill>
                  <a:srgbClr val="FF0000"/>
                </a:solidFill>
              </a:rPr>
              <a:t>in</a:t>
            </a:r>
            <a:r>
              <a:rPr lang="en-US" sz="1700" dirty="0" smtClean="0"/>
              <a:t> </a:t>
            </a:r>
            <a:r>
              <a:rPr lang="en-US" sz="1700" i="1" dirty="0" err="1" smtClean="0"/>
              <a:t>iterable</a:t>
            </a:r>
            <a:r>
              <a:rPr lang="en-US" sz="1700" dirty="0" smtClean="0"/>
              <a:t> </a:t>
            </a:r>
            <a:r>
              <a:rPr lang="en-US" sz="1700" dirty="0" smtClean="0">
                <a:solidFill>
                  <a:srgbClr val="FF0000"/>
                </a:solidFill>
              </a:rPr>
              <a:t>if</a:t>
            </a:r>
            <a:r>
              <a:rPr lang="en-US" sz="1700" dirty="0" smtClean="0"/>
              <a:t> </a:t>
            </a:r>
            <a:r>
              <a:rPr lang="en-US" sz="1700" i="1" dirty="0" smtClean="0"/>
              <a:t>condition</a:t>
            </a:r>
            <a:r>
              <a:rPr lang="en-US" sz="1700" dirty="0" smtClean="0"/>
              <a:t> == </a:t>
            </a:r>
            <a:r>
              <a:rPr lang="en-US" sz="1700" dirty="0" smtClean="0">
                <a:solidFill>
                  <a:srgbClr val="7030A0"/>
                </a:solidFill>
              </a:rPr>
              <a:t>True</a:t>
            </a:r>
            <a:r>
              <a:rPr lang="en-US" sz="1700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You may filter it, of change value returned value base on conditions </a:t>
            </a:r>
          </a:p>
          <a:p>
            <a:endParaRPr lang="en-US" dirty="0" smtClean="0"/>
          </a:p>
          <a:p>
            <a:r>
              <a:rPr lang="en-US" dirty="0" smtClean="0"/>
              <a:t>Also you may create a non-array based list with </a:t>
            </a:r>
            <a:r>
              <a:rPr lang="en-US" dirty="0" smtClean="0">
                <a:solidFill>
                  <a:srgbClr val="FF0000"/>
                </a:solidFill>
              </a:rPr>
              <a:t>range()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5731" y="2565188"/>
            <a:ext cx="4545086" cy="49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7433" y="3844496"/>
            <a:ext cx="4770362" cy="153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4127" y="5836894"/>
            <a:ext cx="3699819" cy="51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Sort Array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944" y="1825625"/>
            <a:ext cx="6111240" cy="5032375"/>
          </a:xfrm>
        </p:spPr>
        <p:txBody>
          <a:bodyPr/>
          <a:lstStyle/>
          <a:p>
            <a:r>
              <a:rPr lang="en-US" dirty="0" smtClean="0"/>
              <a:t>For sort array – use </a:t>
            </a:r>
            <a:r>
              <a:rPr lang="en-US" dirty="0" smtClean="0">
                <a:solidFill>
                  <a:srgbClr val="FF0000"/>
                </a:solidFill>
              </a:rPr>
              <a:t>sort() </a:t>
            </a:r>
            <a:r>
              <a:rPr lang="en-US" dirty="0" smtClean="0"/>
              <a:t>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sort() </a:t>
            </a:r>
            <a:r>
              <a:rPr lang="en-US" dirty="0" smtClean="0"/>
              <a:t>used only with same data types in array</a:t>
            </a:r>
          </a:p>
          <a:p>
            <a:endParaRPr lang="en-US" dirty="0" smtClean="0"/>
          </a:p>
          <a:p>
            <a:r>
              <a:rPr lang="en-US" dirty="0" smtClean="0"/>
              <a:t>Strings sorted by first letter charter code( A – 65 B – 66, a -  97 ). For take charter code use </a:t>
            </a:r>
            <a:r>
              <a:rPr lang="en-US" dirty="0" err="1" smtClean="0"/>
              <a:t>ord</a:t>
            </a:r>
            <a:r>
              <a:rPr lang="en-US" dirty="0" smtClean="0"/>
              <a:t>(), reverse use </a:t>
            </a:r>
            <a:r>
              <a:rPr lang="en-US" dirty="0" err="1" smtClean="0"/>
              <a:t>chr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288" y="1762887"/>
            <a:ext cx="5059680" cy="89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5438" y="4053458"/>
            <a:ext cx="5216562" cy="48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3702" y="5699570"/>
            <a:ext cx="7753897" cy="81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Copy and Join Lists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44752"/>
            <a:ext cx="6129528" cy="5413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cannot copy a list simply by typing list2 = list1, because: list2 will only be a </a:t>
            </a:r>
            <a:r>
              <a:rPr lang="en-US" i="1" dirty="0" smtClean="0"/>
              <a:t>reference</a:t>
            </a:r>
            <a:r>
              <a:rPr lang="en-US" dirty="0" smtClean="0"/>
              <a:t> to list1, and changes made in list1 will automatically also be made in list2.</a:t>
            </a:r>
          </a:p>
          <a:p>
            <a:r>
              <a:rPr lang="en-US" dirty="0" smtClean="0"/>
              <a:t>There are ways to make a copy, one way is to use the built-in List method </a:t>
            </a:r>
            <a:r>
              <a:rPr lang="en-US" dirty="0" smtClean="0">
                <a:solidFill>
                  <a:srgbClr val="FF0000"/>
                </a:solidFill>
              </a:rPr>
              <a:t>copy()</a:t>
            </a:r>
          </a:p>
          <a:p>
            <a:r>
              <a:rPr lang="en-US" dirty="0" smtClean="0"/>
              <a:t>Another way to make a copy is to use the built-in method</a:t>
            </a:r>
            <a:r>
              <a:rPr lang="en-US" dirty="0" smtClean="0">
                <a:solidFill>
                  <a:srgbClr val="FF0000"/>
                </a:solidFill>
              </a:rPr>
              <a:t> list()</a:t>
            </a:r>
          </a:p>
          <a:p>
            <a:r>
              <a:rPr lang="en-US" dirty="0" smtClean="0"/>
              <a:t>One of the easiest ways to join, or concatenate, two or more lists in Python are by using the + operator. </a:t>
            </a:r>
          </a:p>
          <a:p>
            <a:r>
              <a:rPr lang="en-US" dirty="0" smtClean="0"/>
              <a:t>Or you can use the </a:t>
            </a:r>
            <a:r>
              <a:rPr lang="en-US" dirty="0" smtClean="0">
                <a:solidFill>
                  <a:srgbClr val="FF0000"/>
                </a:solidFill>
              </a:rPr>
              <a:t>extend()</a:t>
            </a:r>
            <a:r>
              <a:rPr lang="en-US" dirty="0" smtClean="0"/>
              <a:t> method</a:t>
            </a:r>
          </a:p>
          <a:p>
            <a:r>
              <a:rPr lang="en-US" dirty="0" smtClean="0"/>
              <a:t>Or just append item from one to other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9662" y="1831086"/>
            <a:ext cx="4302125" cy="61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4616" y="3301937"/>
            <a:ext cx="3633372" cy="3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55002" y="4038218"/>
            <a:ext cx="3358134" cy="3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2150" y="4747640"/>
            <a:ext cx="3507966" cy="59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5767" y="5541836"/>
            <a:ext cx="3194980" cy="40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7387" y="6132767"/>
            <a:ext cx="4202632" cy="72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List Methods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8720" y="1825625"/>
            <a:ext cx="1064361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append() </a:t>
            </a:r>
            <a:r>
              <a:rPr lang="en-US" dirty="0" smtClean="0"/>
              <a:t>Adds an element at the end of the list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clear() </a:t>
            </a:r>
            <a:r>
              <a:rPr lang="en-US" dirty="0" smtClean="0"/>
              <a:t>Removes all the elements from the list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copy() </a:t>
            </a:r>
            <a:r>
              <a:rPr lang="en-US" dirty="0" smtClean="0"/>
              <a:t>Returns a copy of the list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count() </a:t>
            </a:r>
            <a:r>
              <a:rPr lang="en-US" dirty="0" smtClean="0"/>
              <a:t>Returns the number of elements with the specified value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extend() </a:t>
            </a:r>
            <a:r>
              <a:rPr lang="en-US" dirty="0" smtClean="0"/>
              <a:t>Add the elements of a list (or any </a:t>
            </a:r>
            <a:r>
              <a:rPr lang="en-US" dirty="0" err="1" smtClean="0"/>
              <a:t>iterable</a:t>
            </a:r>
            <a:r>
              <a:rPr lang="en-US" dirty="0" smtClean="0"/>
              <a:t>), to the end of the current list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index() </a:t>
            </a:r>
            <a:r>
              <a:rPr lang="en-US" dirty="0" smtClean="0"/>
              <a:t>Returns the index of the first element with the specified value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insert() </a:t>
            </a:r>
            <a:r>
              <a:rPr lang="en-US" dirty="0" smtClean="0"/>
              <a:t>Adds an element at the specified position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pop() </a:t>
            </a:r>
            <a:r>
              <a:rPr lang="en-US" dirty="0" smtClean="0"/>
              <a:t>Removes the element at the specified position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remove() </a:t>
            </a:r>
            <a:r>
              <a:rPr lang="en-US" dirty="0" smtClean="0"/>
              <a:t>Removes the item with the specified value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reverse() </a:t>
            </a:r>
            <a:r>
              <a:rPr lang="en-US" dirty="0" smtClean="0"/>
              <a:t>Reverses the order of the list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sort() </a:t>
            </a:r>
            <a:r>
              <a:rPr lang="en-US" dirty="0" smtClean="0"/>
              <a:t>Sorts the list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Lets return to our store. Right now we have a lists with specific products and want share it with our customers. </a:t>
            </a:r>
          </a:p>
          <a:p>
            <a:pPr lvl="1"/>
            <a:r>
              <a:rPr lang="en-US" dirty="0" smtClean="0"/>
              <a:t>Write a program that takes customers name</a:t>
            </a:r>
          </a:p>
          <a:p>
            <a:pPr lvl="1"/>
            <a:r>
              <a:rPr lang="en-US" dirty="0" smtClean="0"/>
              <a:t>And suggests a list with categories, </a:t>
            </a:r>
          </a:p>
          <a:p>
            <a:pPr lvl="1"/>
            <a:r>
              <a:rPr lang="en-US" dirty="0" smtClean="0"/>
              <a:t>When user choose category -  Program must print all products and amounts</a:t>
            </a:r>
          </a:p>
          <a:p>
            <a:pPr lvl="1"/>
            <a:r>
              <a:rPr lang="en-US" dirty="0" smtClean="0"/>
              <a:t>All printed products in ordered list – “1. Apple - 30” etc.</a:t>
            </a:r>
          </a:p>
          <a:p>
            <a:pPr lvl="1"/>
            <a:r>
              <a:rPr lang="en-US" dirty="0" smtClean="0"/>
              <a:t>User choose one and puts it Name and Amount  like – “{Product} {Amount}”</a:t>
            </a:r>
          </a:p>
          <a:p>
            <a:pPr lvl="1"/>
            <a:r>
              <a:rPr lang="en-US" dirty="0" smtClean="0"/>
              <a:t>When User choose a product program prints – “Thank you, {name}! Something more?” and returns to list of categories </a:t>
            </a:r>
          </a:p>
          <a:p>
            <a:pPr lvl="1"/>
            <a:r>
              <a:rPr lang="en-US" dirty="0" smtClean="0"/>
              <a:t>Process repeat until user inputs – “out” !BUT program no end and waits new customer</a:t>
            </a:r>
          </a:p>
          <a:p>
            <a:pPr lvl="1"/>
            <a:r>
              <a:rPr lang="en-US" dirty="0" smtClean="0"/>
              <a:t>Program say “Goodbye, {name}” to every customer </a:t>
            </a:r>
          </a:p>
          <a:p>
            <a:pPr lvl="1"/>
            <a:r>
              <a:rPr lang="en-US" dirty="0" smtClean="0"/>
              <a:t>Also we have “manager” that may add products and close store </a:t>
            </a:r>
          </a:p>
          <a:p>
            <a:pPr lvl="1"/>
            <a:r>
              <a:rPr lang="en-US" dirty="0" smtClean="0"/>
              <a:t>For exit program uses command – “manager close” in lower case</a:t>
            </a:r>
          </a:p>
          <a:p>
            <a:pPr lvl="1"/>
            <a:r>
              <a:rPr lang="en-US" dirty="0" smtClean="0"/>
              <a:t>For add – “manager add {PRODUCT} {AMOUNT}”</a:t>
            </a:r>
          </a:p>
          <a:p>
            <a:pPr lvl="1"/>
            <a:r>
              <a:rPr lang="en-US" dirty="0" smtClean="0"/>
              <a:t>Manager may add only exists before products</a:t>
            </a:r>
          </a:p>
          <a:p>
            <a:pPr lvl="1"/>
            <a:r>
              <a:rPr lang="en-US" dirty="0" smtClean="0"/>
              <a:t>Customer not may take more amount of product that store have. </a:t>
            </a:r>
          </a:p>
          <a:p>
            <a:pPr lvl="1"/>
            <a:r>
              <a:rPr lang="en-US" dirty="0" smtClean="0"/>
              <a:t>If no more that product in store print on request – “Sorry it no available now”. </a:t>
            </a:r>
            <a:endParaRPr lang="ru-RU" dirty="0" smtClean="0"/>
          </a:p>
          <a:p>
            <a:pPr lvl="1"/>
            <a:r>
              <a:rPr lang="en-US" dirty="0" smtClean="0"/>
              <a:t>All strings besides manager command may be in different cases</a:t>
            </a:r>
            <a:endParaRPr lang="ru-RU" dirty="0" smtClean="0"/>
          </a:p>
          <a:p>
            <a:pPr lvl="1"/>
            <a:r>
              <a:rPr lang="en-US" dirty="0" smtClean="0"/>
              <a:t>Start from storeProducts_start.py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488" y="2431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Forte" pitchFamily="66" charset="0"/>
              </a:rPr>
              <a:t>Coffee Break </a:t>
            </a:r>
            <a:endParaRPr lang="ru-RU" sz="8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19472" y="950976"/>
            <a:ext cx="2340864" cy="347472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Functions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6294120" cy="4351338"/>
          </a:xfrm>
        </p:spPr>
        <p:txBody>
          <a:bodyPr/>
          <a:lstStyle/>
          <a:p>
            <a:r>
              <a:rPr lang="en-US" dirty="0" smtClean="0"/>
              <a:t>It reusable  predefined block of code, that invokes by function call </a:t>
            </a:r>
          </a:p>
          <a:p>
            <a:endParaRPr lang="en-US" dirty="0" smtClean="0"/>
          </a:p>
          <a:p>
            <a:r>
              <a:rPr lang="en-US" dirty="0" smtClean="0"/>
              <a:t>Function may have a arguments </a:t>
            </a:r>
          </a:p>
          <a:p>
            <a:endParaRPr lang="en-US" dirty="0" smtClean="0"/>
          </a:p>
          <a:p>
            <a:r>
              <a:rPr lang="en-US" dirty="0" smtClean="0"/>
              <a:t>… And may returns a value.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9589" y="1466468"/>
            <a:ext cx="3789924" cy="13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732" y="3016949"/>
            <a:ext cx="3032698" cy="13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0353" y="4600194"/>
            <a:ext cx="4143383" cy="163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032" y="640080"/>
            <a:ext cx="6850319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269" y="621792"/>
            <a:ext cx="3963326" cy="521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Functions - Arguments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714501"/>
            <a:ext cx="794385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use as many arguments as you want, but prefer use a Dictionary for parameters, when them more that 3. And think about decomposition( it much prefers than </a:t>
            </a:r>
            <a:r>
              <a:rPr lang="en-US" dirty="0" err="1" smtClean="0">
                <a:solidFill>
                  <a:srgbClr val="FF0000"/>
                </a:solidFill>
              </a:rPr>
              <a:t>dict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!UNEXPECTED TASK! Decompose this function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613" y="3714751"/>
            <a:ext cx="678890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3336" y="310896"/>
            <a:ext cx="5068824" cy="6547104"/>
          </a:xfrm>
        </p:spPr>
        <p:txBody>
          <a:bodyPr/>
          <a:lstStyle/>
          <a:p>
            <a:r>
              <a:rPr lang="en-US" dirty="0" smtClean="0"/>
              <a:t>As in example before you can use 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r>
              <a:rPr lang="en-US" dirty="0" smtClean="0"/>
              <a:t>– special python syntax for function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also use named </a:t>
            </a:r>
            <a:r>
              <a:rPr lang="en-US" dirty="0" err="1" smtClean="0"/>
              <a:t>args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If number of arguments unknown – use a </a:t>
            </a:r>
            <a:r>
              <a:rPr lang="en-US" dirty="0" smtClean="0"/>
              <a:t>Arbitrary </a:t>
            </a:r>
            <a:r>
              <a:rPr lang="en-US" dirty="0" smtClean="0"/>
              <a:t>Arguments.</a:t>
            </a:r>
          </a:p>
          <a:p>
            <a:r>
              <a:rPr lang="en-US" dirty="0" smtClean="0"/>
              <a:t>If you plan use default value python provide you a possibility with default value	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4564" y="2335340"/>
            <a:ext cx="6155436" cy="161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044" y="0"/>
            <a:ext cx="3939364" cy="208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7234" y="4064318"/>
            <a:ext cx="3768868" cy="111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93321" y="5318189"/>
            <a:ext cx="3769020" cy="124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Lambda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lambda function is a small anonymous function.</a:t>
            </a:r>
          </a:p>
          <a:p>
            <a:r>
              <a:rPr lang="en-US" dirty="0" smtClean="0"/>
              <a:t>A lambda function can take any number of arguments, but can only have one expression.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lambda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: exp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99616"/>
            <a:ext cx="10439400" cy="5358384"/>
          </a:xfrm>
        </p:spPr>
        <p:txBody>
          <a:bodyPr>
            <a:normAutofit/>
          </a:bodyPr>
          <a:lstStyle/>
          <a:p>
            <a:r>
              <a:rPr lang="en-US" dirty="0" smtClean="0"/>
              <a:t>Write a function that returns a Average of arguments</a:t>
            </a:r>
          </a:p>
          <a:p>
            <a:pPr lvl="1"/>
            <a:r>
              <a:rPr lang="en-US" dirty="0" smtClean="0"/>
              <a:t>We don’t know how many arguments we will have</a:t>
            </a:r>
          </a:p>
          <a:p>
            <a:r>
              <a:rPr lang="en-US" dirty="0" smtClean="0"/>
              <a:t>Write a </a:t>
            </a:r>
            <a:r>
              <a:rPr lang="en-US" dirty="0" smtClean="0"/>
              <a:t>Fibonacci </a:t>
            </a:r>
            <a:r>
              <a:rPr lang="en-US" dirty="0" smtClean="0"/>
              <a:t>number function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Fibonacci sequence is the integer sequence of 0, 1, 1, 2, 3, 5, 8....</a:t>
            </a:r>
          </a:p>
          <a:p>
            <a:pPr lvl="1"/>
            <a:r>
              <a:rPr lang="en-US" dirty="0" smtClean="0"/>
              <a:t>The first two terms are 0 and 1. All other terms are obtained by adding the preceding two terms</a:t>
            </a:r>
            <a:r>
              <a:rPr lang="en-US" dirty="0" smtClean="0"/>
              <a:t>. This </a:t>
            </a:r>
            <a:r>
              <a:rPr lang="en-US" dirty="0" smtClean="0"/>
              <a:t>means to say the nth term is the sum of (n-1)</a:t>
            </a:r>
            <a:r>
              <a:rPr lang="en-US" baseline="30000" dirty="0" err="1" smtClean="0"/>
              <a:t>th</a:t>
            </a:r>
            <a:r>
              <a:rPr lang="en-US" dirty="0" smtClean="0"/>
              <a:t> and (n-2)</a:t>
            </a:r>
            <a:r>
              <a:rPr lang="en-US" baseline="30000" dirty="0" err="1" smtClean="0"/>
              <a:t>th</a:t>
            </a:r>
            <a:r>
              <a:rPr lang="en-US" dirty="0" smtClean="0"/>
              <a:t> term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Args</a:t>
            </a:r>
            <a:r>
              <a:rPr lang="en-US" dirty="0" smtClean="0"/>
              <a:t> – (n: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– n </a:t>
            </a:r>
            <a:r>
              <a:rPr lang="en-US" dirty="0" smtClean="0"/>
              <a:t>Fibonacci </a:t>
            </a:r>
            <a:r>
              <a:rPr lang="en-US" dirty="0" smtClean="0"/>
              <a:t>number </a:t>
            </a:r>
          </a:p>
          <a:p>
            <a:pPr lvl="1"/>
            <a:r>
              <a:rPr lang="en-US" dirty="0" smtClean="0"/>
              <a:t>Example – 2 -&gt; 1 ; 4 -&gt; 2;  7 -&gt; 8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skeleton lord. </a:t>
            </a:r>
          </a:p>
          <a:p>
            <a:endParaRPr lang="en-US" dirty="0"/>
          </a:p>
        </p:txBody>
      </p:sp>
      <p:grpSp>
        <p:nvGrpSpPr>
          <p:cNvPr id="2" name="Группа 3"/>
          <p:cNvGrpSpPr/>
          <p:nvPr/>
        </p:nvGrpSpPr>
        <p:grpSpPr>
          <a:xfrm>
            <a:off x="838200" y="365125"/>
            <a:ext cx="10515600" cy="1325563"/>
            <a:chOff x="838200" y="365125"/>
            <a:chExt cx="10515600" cy="1325563"/>
          </a:xfrm>
        </p:grpSpPr>
        <p:sp>
          <p:nvSpPr>
            <p:cNvPr id="5" name="Заголовок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Tasks</a:t>
              </a:r>
              <a:endPara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2" descr="Pin on Бесплатные иконки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2711" y="603504"/>
              <a:ext cx="795401" cy="7954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Transform Data Type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5184" y="1437139"/>
            <a:ext cx="6967728" cy="493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315968" y="1060704"/>
            <a:ext cx="3639312" cy="219456"/>
          </a:xfrm>
          <a:prstGeom prst="rect">
            <a:avLst/>
          </a:prstGeom>
          <a:solidFill>
            <a:srgbClr val="65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Math Operators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3312" y="1825625"/>
            <a:ext cx="1000048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Multiplication</a:t>
            </a:r>
            <a:endParaRPr lang="ru-RU" dirty="0" smtClean="0"/>
          </a:p>
          <a:p>
            <a:r>
              <a:rPr lang="en-US" dirty="0" smtClean="0"/>
              <a:t>Division</a:t>
            </a:r>
          </a:p>
          <a:p>
            <a:r>
              <a:rPr lang="en-US" dirty="0" smtClean="0"/>
              <a:t>Modulus</a:t>
            </a:r>
          </a:p>
          <a:p>
            <a:r>
              <a:rPr lang="en-US" dirty="0" smtClean="0"/>
              <a:t>Exponent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may used as variable assignment </a:t>
            </a:r>
            <a:r>
              <a:rPr lang="en-US" dirty="0" smtClean="0">
                <a:solidFill>
                  <a:srgbClr val="C00000"/>
                </a:solidFill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**=</a:t>
            </a:r>
            <a:r>
              <a:rPr lang="en-US" dirty="0" smtClean="0"/>
              <a:t> and other</a:t>
            </a:r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9446" y="1504760"/>
            <a:ext cx="3510153" cy="390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Math Built-in functions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70432" y="1825625"/>
            <a:ext cx="10183368" cy="4351338"/>
          </a:xfrm>
        </p:spPr>
        <p:txBody>
          <a:bodyPr/>
          <a:lstStyle/>
          <a:p>
            <a:r>
              <a:rPr lang="en-US" dirty="0" smtClean="0"/>
              <a:t>min(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numbers[]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max(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numbers[]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abs(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number, power</a:t>
            </a:r>
            <a:r>
              <a:rPr lang="en-US" dirty="0" smtClean="0"/>
              <a:t>)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9358" y="1808988"/>
            <a:ext cx="6957662" cy="311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math module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37816" y="1642745"/>
            <a:ext cx="1301496" cy="55181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Usage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608" y="2644236"/>
            <a:ext cx="5907024" cy="421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4776" y="2633472"/>
            <a:ext cx="5426392" cy="422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3882" y="1664209"/>
            <a:ext cx="4343231" cy="91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Tasks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568" y="1825624"/>
            <a:ext cx="10238232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Find lowest number among group </a:t>
            </a:r>
          </a:p>
          <a:p>
            <a:pPr marL="914400" lvl="1" indent="-457200"/>
            <a:r>
              <a:rPr lang="en-US" dirty="0" smtClean="0">
                <a:solidFill>
                  <a:srgbClr val="C00000"/>
                </a:solidFill>
              </a:rPr>
              <a:t>7, 10, 9 , 20</a:t>
            </a:r>
          </a:p>
          <a:p>
            <a:pPr marL="914400" lvl="1" indent="-457200"/>
            <a:r>
              <a:rPr lang="en-US" dirty="0" smtClean="0">
                <a:solidFill>
                  <a:srgbClr val="C00000"/>
                </a:solidFill>
              </a:rPr>
              <a:t>-1, 2, 5, -1.5</a:t>
            </a:r>
          </a:p>
          <a:p>
            <a:pPr marL="914400" lvl="1" indent="-457200"/>
            <a:r>
              <a:rPr lang="en-US" dirty="0" smtClean="0">
                <a:solidFill>
                  <a:srgbClr val="C00000"/>
                </a:solidFill>
              </a:rPr>
              <a:t>23532, 35329, 2335, 33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Find square root</a:t>
            </a:r>
          </a:p>
          <a:p>
            <a:pPr marL="1028700" lvl="1" indent="-571500"/>
            <a:r>
              <a:rPr lang="en-US" dirty="0" smtClean="0"/>
              <a:t>User input some number</a:t>
            </a:r>
          </a:p>
          <a:p>
            <a:pPr marL="1028700" lvl="1" indent="-571500"/>
            <a:r>
              <a:rPr lang="en-US" dirty="0" smtClean="0"/>
              <a:t>Program print square root of it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Create BMI program</a:t>
            </a:r>
          </a:p>
          <a:p>
            <a:pPr marL="1028700" lvl="1" indent="-571500"/>
            <a:r>
              <a:rPr lang="en-US" dirty="0" smtClean="0"/>
              <a:t>BMI – body mass index </a:t>
            </a:r>
          </a:p>
          <a:p>
            <a:pPr marL="1028700" lvl="1" indent="-571500"/>
            <a:r>
              <a:rPr lang="en-US" dirty="0" smtClean="0"/>
              <a:t>Its calculates by formula: </a:t>
            </a:r>
          </a:p>
          <a:p>
            <a:pPr marL="1028700" lvl="1" indent="-571500"/>
            <a:endParaRPr lang="en-US" dirty="0" smtClean="0"/>
          </a:p>
          <a:p>
            <a:pPr marL="1028700" lvl="1" indent="-571500"/>
            <a:r>
              <a:rPr lang="en-US" dirty="0" smtClean="0"/>
              <a:t>Program should return the result of calculation</a:t>
            </a:r>
          </a:p>
        </p:txBody>
      </p:sp>
      <p:pic>
        <p:nvPicPr>
          <p:cNvPr id="8194" name="Picture 2" descr="Pin on Бесплатные ико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711" y="603504"/>
            <a:ext cx="795401" cy="79540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8404" y="5063491"/>
            <a:ext cx="2563611" cy="11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1426</Words>
  <Application>Microsoft Office PowerPoint</Application>
  <PresentationFormat>Произвольный</PresentationFormat>
  <Paragraphs>287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Office Theme</vt:lpstr>
      <vt:lpstr>Python 101</vt:lpstr>
      <vt:lpstr>Variables</vt:lpstr>
      <vt:lpstr>Data types </vt:lpstr>
      <vt:lpstr>Слайд 4</vt:lpstr>
      <vt:lpstr>Transform Data Type</vt:lpstr>
      <vt:lpstr>Math Operators</vt:lpstr>
      <vt:lpstr>Math Built-in functions</vt:lpstr>
      <vt:lpstr>math module</vt:lpstr>
      <vt:lpstr>Tasks</vt:lpstr>
      <vt:lpstr>Strings</vt:lpstr>
      <vt:lpstr>Слайд 11</vt:lpstr>
      <vt:lpstr>Methods –  Easy Transformation </vt:lpstr>
      <vt:lpstr>Слайд 13</vt:lpstr>
      <vt:lpstr>Methods –  Transformation </vt:lpstr>
      <vt:lpstr>Слайд 15</vt:lpstr>
      <vt:lpstr>Methods –  Checks </vt:lpstr>
      <vt:lpstr>Слайд 17</vt:lpstr>
      <vt:lpstr>Слайд 18</vt:lpstr>
      <vt:lpstr>Boolean</vt:lpstr>
      <vt:lpstr>Boolean Operators</vt:lpstr>
      <vt:lpstr>Слайд 21</vt:lpstr>
      <vt:lpstr>Слайд 22</vt:lpstr>
      <vt:lpstr>If … Else – Conditions </vt:lpstr>
      <vt:lpstr>Слайд 24</vt:lpstr>
      <vt:lpstr>Coffee Break </vt:lpstr>
      <vt:lpstr>List</vt:lpstr>
      <vt:lpstr>Array(List) Manipulations</vt:lpstr>
      <vt:lpstr>WHILE LOOP</vt:lpstr>
      <vt:lpstr>Слайд 29</vt:lpstr>
      <vt:lpstr>FOR LOOP</vt:lpstr>
      <vt:lpstr>Слайд 31</vt:lpstr>
      <vt:lpstr>List Comprehension</vt:lpstr>
      <vt:lpstr>Sort Array</vt:lpstr>
      <vt:lpstr>Copy and Join Lists</vt:lpstr>
      <vt:lpstr>List Methods</vt:lpstr>
      <vt:lpstr>Слайд 36</vt:lpstr>
      <vt:lpstr>Coffee Break </vt:lpstr>
      <vt:lpstr>Слайд 38</vt:lpstr>
      <vt:lpstr>Functions</vt:lpstr>
      <vt:lpstr>Functions - Arguments</vt:lpstr>
      <vt:lpstr>Слайд 41</vt:lpstr>
      <vt:lpstr>Lambda</vt:lpstr>
      <vt:lpstr>Слайд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Пользователь Windows</cp:lastModifiedBy>
  <cp:revision>219</cp:revision>
  <dcterms:created xsi:type="dcterms:W3CDTF">2020-05-18T13:32:58Z</dcterms:created>
  <dcterms:modified xsi:type="dcterms:W3CDTF">2021-08-24T11:33:16Z</dcterms:modified>
</cp:coreProperties>
</file>