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6" r:id="rId9"/>
    <p:sldId id="267" r:id="rId10"/>
    <p:sldId id="261" r:id="rId11"/>
    <p:sldId id="262" r:id="rId12"/>
    <p:sldId id="268" r:id="rId13"/>
    <p:sldId id="271" r:id="rId14"/>
    <p:sldId id="269" r:id="rId15"/>
    <p:sldId id="272" r:id="rId16"/>
    <p:sldId id="270" r:id="rId17"/>
    <p:sldId id="273" r:id="rId18"/>
    <p:sldId id="274" r:id="rId19"/>
    <p:sldId id="275" r:id="rId20"/>
    <p:sldId id="276" r:id="rId21"/>
    <p:sldId id="277" r:id="rId22"/>
    <p:sldId id="278" r:id="rId23"/>
    <p:sldId id="279" r:id="rId24"/>
    <p:sldId id="280" r:id="rId25"/>
    <p:sldId id="281" r:id="rId26"/>
    <p:sldId id="282" r:id="rId27"/>
    <p:sldId id="283" r:id="rId28"/>
    <p:sldId id="286" r:id="rId29"/>
    <p:sldId id="287" r:id="rId30"/>
    <p:sldId id="284" r:id="rId31"/>
    <p:sldId id="288" r:id="rId32"/>
    <p:sldId id="289" r:id="rId33"/>
    <p:sldId id="290" r:id="rId34"/>
    <p:sldId id="291" r:id="rId35"/>
    <p:sldId id="285" r:id="rId36"/>
    <p:sldId id="293" r:id="rId37"/>
    <p:sldId id="310" r:id="rId38"/>
    <p:sldId id="294" r:id="rId39"/>
    <p:sldId id="297" r:id="rId40"/>
    <p:sldId id="301" r:id="rId41"/>
    <p:sldId id="300" r:id="rId42"/>
    <p:sldId id="302" r:id="rId43"/>
    <p:sldId id="303" r:id="rId44"/>
    <p:sldId id="305" r:id="rId45"/>
    <p:sldId id="313" r:id="rId46"/>
    <p:sldId id="314" r:id="rId47"/>
    <p:sldId id="315" r:id="rId48"/>
    <p:sldId id="316" r:id="rId49"/>
    <p:sldId id="317" r:id="rId50"/>
    <p:sldId id="292" r:id="rId51"/>
    <p:sldId id="295" r:id="rId52"/>
    <p:sldId id="296" r:id="rId53"/>
    <p:sldId id="299" r:id="rId54"/>
    <p:sldId id="306" r:id="rId55"/>
    <p:sldId id="307" r:id="rId56"/>
    <p:sldId id="308" r:id="rId57"/>
    <p:sldId id="312" r:id="rId58"/>
    <p:sldId id="298" r:id="rId59"/>
    <p:sldId id="309" r:id="rId60"/>
    <p:sldId id="311" r:id="rId61"/>
    <p:sldId id="318" r:id="rId62"/>
    <p:sldId id="319" r:id="rId63"/>
    <p:sldId id="320"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F8FF"/>
    <a:srgbClr val="FF0B53"/>
    <a:srgbClr val="29C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4C8BCF-358A-477E-957F-B9660888B174}"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ru-RU"/>
        </a:p>
      </dgm:t>
    </dgm:pt>
    <dgm:pt modelId="{E2AE0887-6C31-4017-8CDC-D669A1B2CC93}">
      <dgm:prSet phldrT="[Текст]"/>
      <dgm:spPr/>
      <dgm:t>
        <a:bodyPr/>
        <a:lstStyle/>
        <a:p>
          <a:r>
            <a:rPr lang="en-US" dirty="0"/>
            <a:t>Age</a:t>
          </a:r>
          <a:endParaRPr lang="ru-RU" dirty="0"/>
        </a:p>
      </dgm:t>
    </dgm:pt>
    <dgm:pt modelId="{92E628AC-E25E-4C19-BDDA-52D56FB962F1}" type="parTrans" cxnId="{C2ED0F1E-F8E7-462A-80A0-ACE152356CB7}">
      <dgm:prSet/>
      <dgm:spPr/>
      <dgm:t>
        <a:bodyPr/>
        <a:lstStyle/>
        <a:p>
          <a:endParaRPr lang="ru-RU"/>
        </a:p>
      </dgm:t>
    </dgm:pt>
    <dgm:pt modelId="{7388411F-278B-4255-A7DF-1C74B4EDFDDA}" type="sibTrans" cxnId="{C2ED0F1E-F8E7-462A-80A0-ACE152356CB7}">
      <dgm:prSet/>
      <dgm:spPr/>
      <dgm:t>
        <a:bodyPr/>
        <a:lstStyle/>
        <a:p>
          <a:endParaRPr lang="ru-RU"/>
        </a:p>
      </dgm:t>
    </dgm:pt>
    <dgm:pt modelId="{9A42CF7F-7D87-459A-963F-2A2EC2B56B58}">
      <dgm:prSet phldrT="[Текст]"/>
      <dgm:spPr/>
      <dgm:t>
        <a:bodyPr/>
        <a:lstStyle/>
        <a:p>
          <a:r>
            <a:rPr lang="en-US" dirty="0"/>
            <a:t>Name</a:t>
          </a:r>
          <a:endParaRPr lang="ru-RU" dirty="0"/>
        </a:p>
      </dgm:t>
    </dgm:pt>
    <dgm:pt modelId="{381EB490-D602-46EA-9CE4-69A6BD7D6B5C}" type="parTrans" cxnId="{2CAA1B2A-D88E-430D-9E69-9EBE5926AE71}">
      <dgm:prSet/>
      <dgm:spPr/>
      <dgm:t>
        <a:bodyPr/>
        <a:lstStyle/>
        <a:p>
          <a:endParaRPr lang="ru-RU"/>
        </a:p>
      </dgm:t>
    </dgm:pt>
    <dgm:pt modelId="{697A12E3-FC5A-4B7C-9947-057EEEBD9F60}" type="sibTrans" cxnId="{2CAA1B2A-D88E-430D-9E69-9EBE5926AE71}">
      <dgm:prSet/>
      <dgm:spPr/>
      <dgm:t>
        <a:bodyPr/>
        <a:lstStyle/>
        <a:p>
          <a:endParaRPr lang="ru-RU"/>
        </a:p>
      </dgm:t>
    </dgm:pt>
    <dgm:pt modelId="{CF6AEAE9-1FD0-4306-9C46-C54AD1BEC87A}">
      <dgm:prSet phldrT="[Текст]"/>
      <dgm:spPr/>
      <dgm:t>
        <a:bodyPr/>
        <a:lstStyle/>
        <a:p>
          <a:r>
            <a:rPr lang="en-US" dirty="0"/>
            <a:t>MoneyForRent</a:t>
          </a:r>
          <a:endParaRPr lang="ru-RU" dirty="0"/>
        </a:p>
      </dgm:t>
    </dgm:pt>
    <dgm:pt modelId="{67379464-DA2A-4BB5-8E9B-1B65C0E6E8A5}" type="parTrans" cxnId="{57E8FF86-A95E-409E-BB67-AAC73DF82BB6}">
      <dgm:prSet/>
      <dgm:spPr/>
      <dgm:t>
        <a:bodyPr/>
        <a:lstStyle/>
        <a:p>
          <a:endParaRPr lang="ru-RU"/>
        </a:p>
      </dgm:t>
    </dgm:pt>
    <dgm:pt modelId="{B497DD60-224A-4088-B30B-12D15FB61C40}" type="sibTrans" cxnId="{57E8FF86-A95E-409E-BB67-AAC73DF82BB6}">
      <dgm:prSet/>
      <dgm:spPr/>
      <dgm:t>
        <a:bodyPr/>
        <a:lstStyle/>
        <a:p>
          <a:endParaRPr lang="ru-RU"/>
        </a:p>
      </dgm:t>
    </dgm:pt>
    <dgm:pt modelId="{FD248E1F-7242-4A77-90FC-189BA331E130}" type="pres">
      <dgm:prSet presAssocID="{124C8BCF-358A-477E-957F-B9660888B174}" presName="linear" presStyleCnt="0">
        <dgm:presLayoutVars>
          <dgm:animLvl val="lvl"/>
          <dgm:resizeHandles val="exact"/>
        </dgm:presLayoutVars>
      </dgm:prSet>
      <dgm:spPr/>
    </dgm:pt>
    <dgm:pt modelId="{493E0D81-EE94-44E3-8FA7-068A5C168DDE}" type="pres">
      <dgm:prSet presAssocID="{E2AE0887-6C31-4017-8CDC-D669A1B2CC93}" presName="parentText" presStyleLbl="node1" presStyleIdx="0" presStyleCnt="3">
        <dgm:presLayoutVars>
          <dgm:chMax val="0"/>
          <dgm:bulletEnabled val="1"/>
        </dgm:presLayoutVars>
      </dgm:prSet>
      <dgm:spPr/>
    </dgm:pt>
    <dgm:pt modelId="{6A90AF92-BF04-47B3-BC8A-4EE0BA98ADA1}" type="pres">
      <dgm:prSet presAssocID="{7388411F-278B-4255-A7DF-1C74B4EDFDDA}" presName="spacer" presStyleCnt="0"/>
      <dgm:spPr/>
    </dgm:pt>
    <dgm:pt modelId="{F3D9B769-A4B7-4C7A-A9DB-680A58C1E1CB}" type="pres">
      <dgm:prSet presAssocID="{9A42CF7F-7D87-459A-963F-2A2EC2B56B58}" presName="parentText" presStyleLbl="node1" presStyleIdx="1" presStyleCnt="3">
        <dgm:presLayoutVars>
          <dgm:chMax val="0"/>
          <dgm:bulletEnabled val="1"/>
        </dgm:presLayoutVars>
      </dgm:prSet>
      <dgm:spPr/>
    </dgm:pt>
    <dgm:pt modelId="{CECE5277-1AE5-4704-AAB8-9528DFDA0192}" type="pres">
      <dgm:prSet presAssocID="{697A12E3-FC5A-4B7C-9947-057EEEBD9F60}" presName="spacer" presStyleCnt="0"/>
      <dgm:spPr/>
    </dgm:pt>
    <dgm:pt modelId="{31481CA4-033F-48F7-9331-AEB6FE07F4D6}" type="pres">
      <dgm:prSet presAssocID="{CF6AEAE9-1FD0-4306-9C46-C54AD1BEC87A}" presName="parentText" presStyleLbl="node1" presStyleIdx="2" presStyleCnt="3">
        <dgm:presLayoutVars>
          <dgm:chMax val="0"/>
          <dgm:bulletEnabled val="1"/>
        </dgm:presLayoutVars>
      </dgm:prSet>
      <dgm:spPr/>
    </dgm:pt>
  </dgm:ptLst>
  <dgm:cxnLst>
    <dgm:cxn modelId="{C2ED0F1E-F8E7-462A-80A0-ACE152356CB7}" srcId="{124C8BCF-358A-477E-957F-B9660888B174}" destId="{E2AE0887-6C31-4017-8CDC-D669A1B2CC93}" srcOrd="0" destOrd="0" parTransId="{92E628AC-E25E-4C19-BDDA-52D56FB962F1}" sibTransId="{7388411F-278B-4255-A7DF-1C74B4EDFDDA}"/>
    <dgm:cxn modelId="{0FE15023-7486-4EED-AC71-ADC26427D00D}" type="presOf" srcId="{E2AE0887-6C31-4017-8CDC-D669A1B2CC93}" destId="{493E0D81-EE94-44E3-8FA7-068A5C168DDE}" srcOrd="0" destOrd="0" presId="urn:microsoft.com/office/officeart/2005/8/layout/vList2"/>
    <dgm:cxn modelId="{2CAA1B2A-D88E-430D-9E69-9EBE5926AE71}" srcId="{124C8BCF-358A-477E-957F-B9660888B174}" destId="{9A42CF7F-7D87-459A-963F-2A2EC2B56B58}" srcOrd="1" destOrd="0" parTransId="{381EB490-D602-46EA-9CE4-69A6BD7D6B5C}" sibTransId="{697A12E3-FC5A-4B7C-9947-057EEEBD9F60}"/>
    <dgm:cxn modelId="{02B5F039-2C90-45ED-B29F-4EF4D8B50D45}" type="presOf" srcId="{124C8BCF-358A-477E-957F-B9660888B174}" destId="{FD248E1F-7242-4A77-90FC-189BA331E130}" srcOrd="0" destOrd="0" presId="urn:microsoft.com/office/officeart/2005/8/layout/vList2"/>
    <dgm:cxn modelId="{2F4BBF77-6D90-45EF-8A5C-4BC1A5A151D3}" type="presOf" srcId="{CF6AEAE9-1FD0-4306-9C46-C54AD1BEC87A}" destId="{31481CA4-033F-48F7-9331-AEB6FE07F4D6}" srcOrd="0" destOrd="0" presId="urn:microsoft.com/office/officeart/2005/8/layout/vList2"/>
    <dgm:cxn modelId="{57E8FF86-A95E-409E-BB67-AAC73DF82BB6}" srcId="{124C8BCF-358A-477E-957F-B9660888B174}" destId="{CF6AEAE9-1FD0-4306-9C46-C54AD1BEC87A}" srcOrd="2" destOrd="0" parTransId="{67379464-DA2A-4BB5-8E9B-1B65C0E6E8A5}" sibTransId="{B497DD60-224A-4088-B30B-12D15FB61C40}"/>
    <dgm:cxn modelId="{375E96F8-5D0A-4BFB-BD04-8EDEB9A34FED}" type="presOf" srcId="{9A42CF7F-7D87-459A-963F-2A2EC2B56B58}" destId="{F3D9B769-A4B7-4C7A-A9DB-680A58C1E1CB}" srcOrd="0" destOrd="0" presId="urn:microsoft.com/office/officeart/2005/8/layout/vList2"/>
    <dgm:cxn modelId="{A48B93B4-EC48-449F-8D58-11C735BAD3F3}" type="presParOf" srcId="{FD248E1F-7242-4A77-90FC-189BA331E130}" destId="{493E0D81-EE94-44E3-8FA7-068A5C168DDE}" srcOrd="0" destOrd="0" presId="urn:microsoft.com/office/officeart/2005/8/layout/vList2"/>
    <dgm:cxn modelId="{5363B019-C025-4685-B3EA-96195D8EBBA8}" type="presParOf" srcId="{FD248E1F-7242-4A77-90FC-189BA331E130}" destId="{6A90AF92-BF04-47B3-BC8A-4EE0BA98ADA1}" srcOrd="1" destOrd="0" presId="urn:microsoft.com/office/officeart/2005/8/layout/vList2"/>
    <dgm:cxn modelId="{378EFB02-15ED-4F26-8050-5744EC2E9093}" type="presParOf" srcId="{FD248E1F-7242-4A77-90FC-189BA331E130}" destId="{F3D9B769-A4B7-4C7A-A9DB-680A58C1E1CB}" srcOrd="2" destOrd="0" presId="urn:microsoft.com/office/officeart/2005/8/layout/vList2"/>
    <dgm:cxn modelId="{B7AF1C12-40D4-44AD-BC94-5808B838DD15}" type="presParOf" srcId="{FD248E1F-7242-4A77-90FC-189BA331E130}" destId="{CECE5277-1AE5-4704-AAB8-9528DFDA0192}" srcOrd="3" destOrd="0" presId="urn:microsoft.com/office/officeart/2005/8/layout/vList2"/>
    <dgm:cxn modelId="{39E3A7FB-CE44-44C2-9EA7-2CE04DDCB2D1}" type="presParOf" srcId="{FD248E1F-7242-4A77-90FC-189BA331E130}" destId="{31481CA4-033F-48F7-9331-AEB6FE07F4D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3E0D81-EE94-44E3-8FA7-068A5C168DDE}">
      <dsp:nvSpPr>
        <dsp:cNvPr id="0" name=""/>
        <dsp:cNvSpPr/>
      </dsp:nvSpPr>
      <dsp:spPr>
        <a:xfrm>
          <a:off x="0" y="1176667"/>
          <a:ext cx="2724150" cy="74353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Age</a:t>
          </a:r>
          <a:endParaRPr lang="ru-RU" sz="3100" kern="1200" dirty="0"/>
        </a:p>
      </dsp:txBody>
      <dsp:txXfrm>
        <a:off x="36296" y="1212963"/>
        <a:ext cx="2651558" cy="670943"/>
      </dsp:txXfrm>
    </dsp:sp>
    <dsp:sp modelId="{F3D9B769-A4B7-4C7A-A9DB-680A58C1E1CB}">
      <dsp:nvSpPr>
        <dsp:cNvPr id="0" name=""/>
        <dsp:cNvSpPr/>
      </dsp:nvSpPr>
      <dsp:spPr>
        <a:xfrm>
          <a:off x="0" y="2009482"/>
          <a:ext cx="2724150" cy="743535"/>
        </a:xfrm>
        <a:prstGeom prst="round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Name</a:t>
          </a:r>
          <a:endParaRPr lang="ru-RU" sz="3100" kern="1200" dirty="0"/>
        </a:p>
      </dsp:txBody>
      <dsp:txXfrm>
        <a:off x="36296" y="2045778"/>
        <a:ext cx="2651558" cy="670943"/>
      </dsp:txXfrm>
    </dsp:sp>
    <dsp:sp modelId="{31481CA4-033F-48F7-9331-AEB6FE07F4D6}">
      <dsp:nvSpPr>
        <dsp:cNvPr id="0" name=""/>
        <dsp:cNvSpPr/>
      </dsp:nvSpPr>
      <dsp:spPr>
        <a:xfrm>
          <a:off x="0" y="2842297"/>
          <a:ext cx="2724150" cy="743535"/>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MoneyForRent</a:t>
          </a:r>
          <a:endParaRPr lang="ru-RU" sz="3100" kern="1200" dirty="0"/>
        </a:p>
      </dsp:txBody>
      <dsp:txXfrm>
        <a:off x="36296" y="2878593"/>
        <a:ext cx="2651558" cy="670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9F9FB66-DBE4-4599-9B3C-E1452FD2AC05}" type="datetimeFigureOut">
              <a:rPr lang="en-US" smtClean="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553167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F9FB66-DBE4-4599-9B3C-E1452FD2AC05}" type="datetimeFigureOut">
              <a:rPr lang="en-US" smtClean="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81919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F9FB66-DBE4-4599-9B3C-E1452FD2AC05}" type="datetimeFigureOut">
              <a:rPr lang="en-US" smtClean="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25768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F9FB66-DBE4-4599-9B3C-E1452FD2AC05}" type="datetimeFigureOut">
              <a:rPr lang="en-US" smtClean="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047369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F9FB66-DBE4-4599-9B3C-E1452FD2AC05}" type="datetimeFigureOut">
              <a:rPr lang="en-US" smtClean="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4151075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F9FB66-DBE4-4599-9B3C-E1452FD2AC05}" type="datetimeFigureOut">
              <a:rPr lang="en-US" smtClean="0"/>
              <a:pPr/>
              <a:t>9/23/2021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369453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F9FB66-DBE4-4599-9B3C-E1452FD2AC05}" type="datetimeFigureOut">
              <a:rPr lang="en-US" smtClean="0"/>
              <a:pPr/>
              <a:t>9/23/2021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186253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F9FB66-DBE4-4599-9B3C-E1452FD2AC05}" type="datetimeFigureOut">
              <a:rPr lang="en-US" smtClean="0"/>
              <a:pPr/>
              <a:t>9/23/2021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368287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F9FB66-DBE4-4599-9B3C-E1452FD2AC05}" type="datetimeFigureOut">
              <a:rPr lang="en-US" smtClean="0"/>
              <a:pPr/>
              <a:t>9/23/2021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21063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F9FB66-DBE4-4599-9B3C-E1452FD2AC05}" type="datetimeFigureOut">
              <a:rPr lang="en-US" smtClean="0"/>
              <a:pPr/>
              <a:t>9/23/2021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502385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F9FB66-DBE4-4599-9B3C-E1452FD2AC05}" type="datetimeFigureOut">
              <a:rPr lang="en-US" smtClean="0"/>
              <a:pPr/>
              <a:t>9/23/2021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4194080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9FB66-DBE4-4599-9B3C-E1452FD2AC05}" type="datetimeFigureOut">
              <a:rPr lang="en-US" smtClean="0"/>
              <a:pPr/>
              <a:t>9/23/2021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661671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WonderLuc"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4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4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5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hyperlink" Target="https://docs.python.org/3/tutorial/controlflow.html#more-on-defining-functions" TargetMode="External"/><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5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5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5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hyperlink" Target="https://www.tutorialsteacher.com/python/error-types-in-python" TargetMode="External"/><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png"/></Relationships>
</file>

<file path=ppt/slides/_rels/slide62.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44739"/>
            <a:ext cx="9144000" cy="2387600"/>
          </a:xfrm>
        </p:spPr>
        <p:txBody>
          <a:bodyPr/>
          <a:lstStyle/>
          <a:p>
            <a:r>
              <a:rPr lang="en-US" b="1" dirty="0">
                <a:solidFill>
                  <a:srgbClr val="FF0B53"/>
                </a:solidFill>
                <a:latin typeface="+mn-lt"/>
              </a:rPr>
              <a:t>Python</a:t>
            </a:r>
            <a:br>
              <a:rPr lang="en-US" b="1" dirty="0">
                <a:solidFill>
                  <a:srgbClr val="FF0B53"/>
                </a:solidFill>
                <a:latin typeface="+mn-lt"/>
              </a:rPr>
            </a:br>
            <a:r>
              <a:rPr lang="en-US" b="1" dirty="0">
                <a:solidFill>
                  <a:srgbClr val="FF0B53"/>
                </a:solidFill>
                <a:latin typeface="+mn-lt"/>
              </a:rPr>
              <a:t>101</a:t>
            </a:r>
          </a:p>
        </p:txBody>
      </p:sp>
      <p:sp>
        <p:nvSpPr>
          <p:cNvPr id="3" name="Subtitle 2"/>
          <p:cNvSpPr>
            <a:spLocks noGrp="1"/>
          </p:cNvSpPr>
          <p:nvPr>
            <p:ph type="subTitle" idx="1"/>
          </p:nvPr>
        </p:nvSpPr>
        <p:spPr>
          <a:xfrm>
            <a:off x="1524000" y="4324414"/>
            <a:ext cx="9144000" cy="1655762"/>
          </a:xfrm>
        </p:spPr>
        <p:txBody>
          <a:bodyPr/>
          <a:lstStyle/>
          <a:p>
            <a:r>
              <a:rPr lang="en-US" dirty="0"/>
              <a:t>Created by </a:t>
            </a:r>
            <a:r>
              <a:rPr lang="en-US" dirty="0" err="1">
                <a:hlinkClick r:id="rId2"/>
              </a:rPr>
              <a:t>wonderluc</a:t>
            </a:r>
            <a:endParaRPr lang="en-US" dirty="0"/>
          </a:p>
        </p:txBody>
      </p:sp>
      <p:sp>
        <p:nvSpPr>
          <p:cNvPr id="4" name="Title 1"/>
          <p:cNvSpPr txBox="1">
            <a:spLocks/>
          </p:cNvSpPr>
          <p:nvPr/>
        </p:nvSpPr>
        <p:spPr>
          <a:xfrm>
            <a:off x="1577546" y="1840621"/>
            <a:ext cx="9144000" cy="2387600"/>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a:noFill/>
                </a:ln>
                <a:solidFill>
                  <a:srgbClr val="65F8FF"/>
                </a:solidFill>
                <a:effectLst/>
                <a:uLnTx/>
                <a:uFillTx/>
                <a:latin typeface="+mn-lt"/>
                <a:ea typeface="+mj-ea"/>
                <a:cs typeface="+mj-cs"/>
              </a:rPr>
              <a:t>Python</a:t>
            </a:r>
            <a:br>
              <a:rPr kumimoji="0" lang="en-US" sz="6000" b="1" i="0" u="none" strike="noStrike" kern="1200" cap="none" spc="0" normalizeH="0" baseline="0" noProof="0" dirty="0">
                <a:ln>
                  <a:noFill/>
                </a:ln>
                <a:solidFill>
                  <a:srgbClr val="29C7FF"/>
                </a:solidFill>
                <a:effectLst/>
                <a:uLnTx/>
                <a:uFillTx/>
                <a:latin typeface="+mn-lt"/>
                <a:ea typeface="+mj-ea"/>
                <a:cs typeface="+mj-cs"/>
              </a:rPr>
            </a:br>
            <a:r>
              <a:rPr kumimoji="0" lang="en-US" sz="6000" b="1" i="0" u="none" strike="noStrike" kern="1200" cap="none" spc="0" normalizeH="0" baseline="0" noProof="0" dirty="0">
                <a:ln>
                  <a:noFill/>
                </a:ln>
                <a:solidFill>
                  <a:srgbClr val="65F8FF"/>
                </a:solidFill>
                <a:effectLst/>
                <a:uLnTx/>
                <a:uFillTx/>
                <a:latin typeface="+mn-lt"/>
                <a:ea typeface="+mj-ea"/>
                <a:cs typeface="+mj-cs"/>
              </a:rPr>
              <a:t>101</a:t>
            </a:r>
          </a:p>
        </p:txBody>
      </p:sp>
    </p:spTree>
    <p:extLst>
      <p:ext uri="{BB962C8B-B14F-4D97-AF65-F5344CB8AC3E}">
        <p14:creationId xmlns:p14="http://schemas.microsoft.com/office/powerpoint/2010/main" val="2634782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285232" y="1005840"/>
            <a:ext cx="1755648" cy="310896"/>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Strings</a:t>
            </a:r>
            <a:endParaRPr lang="ru-RU" b="1" dirty="0"/>
          </a:p>
        </p:txBody>
      </p:sp>
      <p:sp>
        <p:nvSpPr>
          <p:cNvPr id="3" name="Содержимое 2"/>
          <p:cNvSpPr>
            <a:spLocks noGrp="1"/>
          </p:cNvSpPr>
          <p:nvPr>
            <p:ph idx="1"/>
          </p:nvPr>
        </p:nvSpPr>
        <p:spPr>
          <a:xfrm>
            <a:off x="1133856" y="1825625"/>
            <a:ext cx="10219944" cy="4351338"/>
          </a:xfrm>
        </p:spPr>
        <p:txBody>
          <a:bodyPr>
            <a:normAutofit/>
          </a:bodyPr>
          <a:lstStyle/>
          <a:p>
            <a:pPr marL="571500" indent="-571500">
              <a:buNone/>
            </a:pPr>
            <a:r>
              <a:rPr lang="en-US" b="1" dirty="0"/>
              <a:t>Syntax </a:t>
            </a:r>
          </a:p>
          <a:p>
            <a:pPr marL="1028700" lvl="1" indent="-571500"/>
            <a:r>
              <a:rPr lang="en-US" b="1" dirty="0"/>
              <a:t>Single line string </a:t>
            </a:r>
          </a:p>
          <a:p>
            <a:pPr marL="1028700" lvl="1" indent="-571500"/>
            <a:endParaRPr lang="en-US" b="1" dirty="0"/>
          </a:p>
          <a:p>
            <a:pPr marL="1028700" lvl="1" indent="-571500"/>
            <a:endParaRPr lang="en-US" b="1" dirty="0"/>
          </a:p>
          <a:p>
            <a:pPr marL="1028700" lvl="1" indent="-571500"/>
            <a:endParaRPr lang="en-US" b="1" dirty="0"/>
          </a:p>
          <a:p>
            <a:pPr marL="1028700" lvl="1" indent="-571500"/>
            <a:endParaRPr lang="en-US" b="1" dirty="0"/>
          </a:p>
          <a:p>
            <a:pPr marL="1028700" lvl="1" indent="-571500"/>
            <a:r>
              <a:rPr lang="en-US" b="1" dirty="0"/>
              <a:t>Multiline string</a:t>
            </a:r>
          </a:p>
          <a:p>
            <a:pPr marL="571500" indent="-571500">
              <a:buFont typeface="+mj-lt"/>
              <a:buAutoNum type="romanUcPeriod"/>
            </a:pPr>
            <a:endParaRPr lang="en-US" b="1" dirty="0"/>
          </a:p>
          <a:p>
            <a:pPr marL="571500" indent="-571500">
              <a:buFont typeface="+mj-lt"/>
              <a:buAutoNum type="romanUcPeriod"/>
            </a:pPr>
            <a:endParaRPr lang="ru-RU" b="1" dirty="0"/>
          </a:p>
        </p:txBody>
      </p:sp>
      <p:pic>
        <p:nvPicPr>
          <p:cNvPr id="4098" name="Picture 2"/>
          <p:cNvPicPr>
            <a:picLocks noChangeAspect="1" noChangeArrowheads="1"/>
          </p:cNvPicPr>
          <p:nvPr/>
        </p:nvPicPr>
        <p:blipFill>
          <a:blip r:embed="rId2"/>
          <a:srcRect/>
          <a:stretch>
            <a:fillRect/>
          </a:stretch>
        </p:blipFill>
        <p:spPr bwMode="auto">
          <a:xfrm>
            <a:off x="4824413" y="1997765"/>
            <a:ext cx="4721923" cy="2033787"/>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818698" y="4387272"/>
            <a:ext cx="3740086" cy="1997717"/>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115568" y="438912"/>
            <a:ext cx="10238232" cy="5738051"/>
          </a:xfrm>
        </p:spPr>
        <p:txBody>
          <a:bodyPr>
            <a:normAutofit fontScale="92500" lnSpcReduction="20000"/>
          </a:bodyPr>
          <a:lstStyle/>
          <a:p>
            <a:pPr marL="571500" indent="-571500">
              <a:buNone/>
            </a:pPr>
            <a:r>
              <a:rPr lang="en-US" b="1" dirty="0"/>
              <a:t>Description and abilities</a:t>
            </a:r>
          </a:p>
          <a:p>
            <a:pPr marL="1028700" lvl="1" indent="-571500"/>
            <a:r>
              <a:rPr lang="en-US" b="1" dirty="0"/>
              <a:t>Strings are Arrays</a:t>
            </a:r>
            <a:r>
              <a:rPr lang="ru-RU" b="1" dirty="0"/>
              <a:t> </a:t>
            </a:r>
            <a:endParaRPr lang="en-US" b="1" dirty="0"/>
          </a:p>
          <a:p>
            <a:pPr marL="1028700" lvl="1" indent="-571500">
              <a:buNone/>
            </a:pPr>
            <a:endParaRPr lang="en-US" b="1" dirty="0"/>
          </a:p>
          <a:p>
            <a:pPr marL="1028700" lvl="1" indent="-571500">
              <a:buNone/>
            </a:pPr>
            <a:endParaRPr lang="en-US" b="1" dirty="0"/>
          </a:p>
          <a:p>
            <a:pPr marL="1028700" lvl="1" indent="-571500">
              <a:buNone/>
            </a:pPr>
            <a:endParaRPr lang="en-US" b="1" dirty="0"/>
          </a:p>
          <a:p>
            <a:pPr marL="1028700" lvl="1" indent="-571500"/>
            <a:r>
              <a:rPr lang="en-US" b="1" dirty="0"/>
              <a:t>Length of string</a:t>
            </a:r>
            <a:endParaRPr lang="ru-RU" b="1" dirty="0"/>
          </a:p>
          <a:p>
            <a:pPr marL="1485900" lvl="2" indent="-571500"/>
            <a:r>
              <a:rPr lang="en-US" b="1" dirty="0"/>
              <a:t>len()</a:t>
            </a:r>
          </a:p>
          <a:p>
            <a:pPr marL="1028700" lvl="1" indent="-571500"/>
            <a:endParaRPr lang="en-US" b="1" dirty="0"/>
          </a:p>
          <a:p>
            <a:pPr marL="1028700" lvl="1" indent="-571500"/>
            <a:endParaRPr lang="en-US" b="1" dirty="0"/>
          </a:p>
          <a:p>
            <a:pPr marL="1028700" lvl="1" indent="-571500"/>
            <a:r>
              <a:rPr lang="en-US" b="1" dirty="0"/>
              <a:t>Check string</a:t>
            </a:r>
          </a:p>
          <a:p>
            <a:pPr marL="1028700" lvl="1" indent="-571500"/>
            <a:endParaRPr lang="en-US" b="1" dirty="0"/>
          </a:p>
          <a:p>
            <a:pPr marL="1028700" lvl="1" indent="-571500"/>
            <a:endParaRPr lang="en-US" b="1" dirty="0"/>
          </a:p>
          <a:p>
            <a:pPr marL="1028700" lvl="1" indent="-571500"/>
            <a:r>
              <a:rPr lang="en-US" b="1" dirty="0"/>
              <a:t>Slicing</a:t>
            </a:r>
            <a:endParaRPr lang="ru-RU" b="1" dirty="0"/>
          </a:p>
          <a:p>
            <a:pPr marL="1028700" lvl="1" indent="-571500"/>
            <a:endParaRPr lang="ru-RU" b="1" dirty="0"/>
          </a:p>
          <a:p>
            <a:pPr marL="1028700" lvl="1" indent="-571500"/>
            <a:endParaRPr lang="ru-RU" b="1" dirty="0"/>
          </a:p>
          <a:p>
            <a:pPr marL="1028700" lvl="1" indent="-571500"/>
            <a:endParaRPr lang="en-US" b="1" dirty="0"/>
          </a:p>
          <a:p>
            <a:pPr marL="1028700" lvl="1" indent="-571500"/>
            <a:r>
              <a:rPr lang="en-US" b="1" dirty="0"/>
              <a:t>Escape Characters</a:t>
            </a:r>
          </a:p>
          <a:p>
            <a:pPr marL="1485900" lvl="2" indent="-571500"/>
            <a:r>
              <a:rPr lang="en-US" b="1" dirty="0"/>
              <a:t>Starts with \</a:t>
            </a:r>
          </a:p>
          <a:p>
            <a:pPr marL="1485900" lvl="2" indent="-571500"/>
            <a:r>
              <a:rPr lang="en-US" b="1" dirty="0"/>
              <a:t>\n , \t, \r , \b , \f, \o, \x</a:t>
            </a:r>
          </a:p>
          <a:p>
            <a:endParaRPr lang="ru-RU" dirty="0"/>
          </a:p>
        </p:txBody>
      </p:sp>
      <p:pic>
        <p:nvPicPr>
          <p:cNvPr id="10241" name="Picture 1"/>
          <p:cNvPicPr>
            <a:picLocks noChangeAspect="1" noChangeArrowheads="1"/>
          </p:cNvPicPr>
          <p:nvPr/>
        </p:nvPicPr>
        <p:blipFill>
          <a:blip r:embed="rId2"/>
          <a:srcRect/>
          <a:stretch>
            <a:fillRect/>
          </a:stretch>
        </p:blipFill>
        <p:spPr bwMode="auto">
          <a:xfrm>
            <a:off x="4996625" y="987552"/>
            <a:ext cx="4661649" cy="821436"/>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5043678" y="2025122"/>
            <a:ext cx="4594098" cy="753130"/>
          </a:xfrm>
          <a:prstGeom prst="rect">
            <a:avLst/>
          </a:prstGeom>
          <a:noFill/>
          <a:ln w="9525">
            <a:noFill/>
            <a:miter lim="800000"/>
            <a:headEnd/>
            <a:tailEnd/>
          </a:ln>
          <a:effectLst/>
        </p:spPr>
      </p:pic>
      <p:pic>
        <p:nvPicPr>
          <p:cNvPr id="10244" name="Picture 4"/>
          <p:cNvPicPr>
            <a:picLocks noChangeAspect="1" noChangeArrowheads="1"/>
          </p:cNvPicPr>
          <p:nvPr/>
        </p:nvPicPr>
        <p:blipFill>
          <a:blip r:embed="rId4"/>
          <a:srcRect/>
          <a:stretch>
            <a:fillRect/>
          </a:stretch>
        </p:blipFill>
        <p:spPr bwMode="auto">
          <a:xfrm>
            <a:off x="5025581" y="3010280"/>
            <a:ext cx="6707696" cy="702183"/>
          </a:xfrm>
          <a:prstGeom prst="rect">
            <a:avLst/>
          </a:prstGeom>
          <a:noFill/>
          <a:ln w="9525">
            <a:noFill/>
            <a:miter lim="800000"/>
            <a:headEnd/>
            <a:tailEnd/>
          </a:ln>
          <a:effectLst/>
        </p:spPr>
      </p:pic>
      <p:pic>
        <p:nvPicPr>
          <p:cNvPr id="10246" name="Picture 6"/>
          <p:cNvPicPr>
            <a:picLocks noChangeAspect="1" noChangeArrowheads="1"/>
          </p:cNvPicPr>
          <p:nvPr/>
        </p:nvPicPr>
        <p:blipFill>
          <a:blip r:embed="rId5"/>
          <a:srcRect/>
          <a:stretch>
            <a:fillRect/>
          </a:stretch>
        </p:blipFill>
        <p:spPr bwMode="auto">
          <a:xfrm>
            <a:off x="5024247" y="3894011"/>
            <a:ext cx="5178912" cy="137293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b="1" dirty="0"/>
              <a:t>Methods – </a:t>
            </a:r>
            <a:br>
              <a:rPr lang="en-US" b="1" dirty="0"/>
            </a:br>
            <a:r>
              <a:rPr lang="en-US" b="1" dirty="0"/>
              <a:t>Easy Transformation</a:t>
            </a:r>
            <a:br>
              <a:rPr lang="en-US" b="1" dirty="0"/>
            </a:br>
            <a:endParaRPr lang="ru-RU" dirty="0"/>
          </a:p>
        </p:txBody>
      </p:sp>
      <p:sp>
        <p:nvSpPr>
          <p:cNvPr id="3" name="Содержимое 2"/>
          <p:cNvSpPr>
            <a:spLocks noGrp="1"/>
          </p:cNvSpPr>
          <p:nvPr>
            <p:ph idx="1"/>
          </p:nvPr>
        </p:nvSpPr>
        <p:spPr/>
        <p:txBody>
          <a:bodyPr>
            <a:normAutofit lnSpcReduction="10000"/>
          </a:bodyPr>
          <a:lstStyle/>
          <a:p>
            <a:r>
              <a:rPr lang="en-US" dirty="0">
                <a:solidFill>
                  <a:srgbClr val="FF0000"/>
                </a:solidFill>
              </a:rPr>
              <a:t>find()</a:t>
            </a:r>
            <a:r>
              <a:rPr lang="en-US" dirty="0"/>
              <a:t>  Searches the string for a specified value and returns the position of where it was found</a:t>
            </a:r>
          </a:p>
          <a:p>
            <a:r>
              <a:rPr lang="en-US" dirty="0">
                <a:solidFill>
                  <a:srgbClr val="FF0000"/>
                </a:solidFill>
              </a:rPr>
              <a:t>capitalize()</a:t>
            </a:r>
            <a:r>
              <a:rPr lang="en-US" dirty="0"/>
              <a:t>    Converts the first character to upper case</a:t>
            </a:r>
          </a:p>
          <a:p>
            <a:r>
              <a:rPr lang="en-US" dirty="0">
                <a:solidFill>
                  <a:srgbClr val="FF0000"/>
                </a:solidFill>
              </a:rPr>
              <a:t>swapcase()</a:t>
            </a:r>
            <a:r>
              <a:rPr lang="en-US" dirty="0"/>
              <a:t>  Swaps cases, lower case becomes upper case and vice versa</a:t>
            </a:r>
          </a:p>
          <a:p>
            <a:r>
              <a:rPr lang="en-US" dirty="0">
                <a:solidFill>
                  <a:srgbClr val="FF0000"/>
                </a:solidFill>
              </a:rPr>
              <a:t>upper() </a:t>
            </a:r>
            <a:r>
              <a:rPr lang="en-US" dirty="0"/>
              <a:t>Converts a string into upper case</a:t>
            </a:r>
          </a:p>
          <a:p>
            <a:r>
              <a:rPr lang="en-US" dirty="0">
                <a:solidFill>
                  <a:srgbClr val="FF0000"/>
                </a:solidFill>
              </a:rPr>
              <a:t>lower()</a:t>
            </a:r>
            <a:r>
              <a:rPr lang="en-US" dirty="0"/>
              <a:t> Converts a string into lower case</a:t>
            </a:r>
          </a:p>
          <a:p>
            <a:r>
              <a:rPr lang="en-US" dirty="0">
                <a:solidFill>
                  <a:srgbClr val="FF0000"/>
                </a:solidFill>
              </a:rPr>
              <a:t>count() </a:t>
            </a:r>
            <a:r>
              <a:rPr lang="en-US" dirty="0"/>
              <a:t>Returns the number of times a specified value occurs in a string</a:t>
            </a:r>
          </a:p>
          <a:p>
            <a:r>
              <a:rPr lang="en-US" dirty="0">
                <a:solidFill>
                  <a:srgbClr val="FF0000"/>
                </a:solidFill>
              </a:rPr>
              <a:t>encode()</a:t>
            </a:r>
            <a:r>
              <a:rPr lang="en-US" dirty="0"/>
              <a:t>    Returns an encoded version of the string</a:t>
            </a:r>
          </a:p>
          <a:p>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1027" name="Picture 3"/>
          <p:cNvPicPr>
            <a:picLocks noChangeAspect="1" noChangeArrowheads="1"/>
          </p:cNvPicPr>
          <p:nvPr/>
        </p:nvPicPr>
        <p:blipFill>
          <a:blip r:embed="rId2"/>
          <a:srcRect/>
          <a:stretch>
            <a:fillRect/>
          </a:stretch>
        </p:blipFill>
        <p:spPr bwMode="auto">
          <a:xfrm>
            <a:off x="1645920" y="0"/>
            <a:ext cx="8275841" cy="30344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304288" y="3054096"/>
            <a:ext cx="7212902" cy="380390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b="1" dirty="0"/>
              <a:t>Methods – </a:t>
            </a:r>
            <a:br>
              <a:rPr lang="en-US" b="1" dirty="0"/>
            </a:br>
            <a:r>
              <a:rPr lang="en-US" b="1" dirty="0"/>
              <a:t>Transformation</a:t>
            </a:r>
            <a:br>
              <a:rPr lang="en-US" b="1" dirty="0"/>
            </a:br>
            <a:endParaRPr lang="ru-RU" dirty="0"/>
          </a:p>
        </p:txBody>
      </p:sp>
      <p:sp>
        <p:nvSpPr>
          <p:cNvPr id="3" name="Содержимое 2"/>
          <p:cNvSpPr>
            <a:spLocks noGrp="1"/>
          </p:cNvSpPr>
          <p:nvPr>
            <p:ph idx="1"/>
          </p:nvPr>
        </p:nvSpPr>
        <p:spPr/>
        <p:txBody>
          <a:bodyPr/>
          <a:lstStyle/>
          <a:p>
            <a:r>
              <a:rPr lang="en-US" dirty="0">
                <a:solidFill>
                  <a:srgbClr val="FF0000"/>
                </a:solidFill>
              </a:rPr>
              <a:t>format() </a:t>
            </a:r>
            <a:r>
              <a:rPr lang="en-US" dirty="0"/>
              <a:t>   Formats specified values in a string</a:t>
            </a:r>
          </a:p>
          <a:p>
            <a:r>
              <a:rPr lang="en-US" dirty="0">
                <a:solidFill>
                  <a:srgbClr val="FF0000"/>
                </a:solidFill>
              </a:rPr>
              <a:t>replace() </a:t>
            </a:r>
            <a:r>
              <a:rPr lang="en-US" dirty="0"/>
              <a:t>  Returns a string where a specified value is replaced with a specified value</a:t>
            </a:r>
          </a:p>
          <a:p>
            <a:r>
              <a:rPr lang="en-US" dirty="0">
                <a:solidFill>
                  <a:srgbClr val="FF0000"/>
                </a:solidFill>
              </a:rPr>
              <a:t>join()  </a:t>
            </a:r>
            <a:r>
              <a:rPr lang="en-US" dirty="0"/>
              <a:t>Joins the elements of an iterable to the end of the string</a:t>
            </a:r>
          </a:p>
          <a:p>
            <a:r>
              <a:rPr lang="en-US" dirty="0">
                <a:solidFill>
                  <a:srgbClr val="FF0000"/>
                </a:solidFill>
              </a:rPr>
              <a:t>split()</a:t>
            </a:r>
            <a:r>
              <a:rPr lang="en-US" dirty="0"/>
              <a:t> Splits the string at the specified separator, and returns a list</a:t>
            </a:r>
          </a:p>
          <a:p>
            <a:r>
              <a:rPr lang="en-US" dirty="0">
                <a:solidFill>
                  <a:srgbClr val="FF0000"/>
                </a:solidFill>
              </a:rPr>
              <a:t>strip()</a:t>
            </a:r>
            <a:r>
              <a:rPr lang="en-US" dirty="0"/>
              <a:t> Returns a trimmed version of the string</a:t>
            </a:r>
          </a:p>
          <a:p>
            <a:endParaRPr lang="ru-R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a:xfrm>
            <a:off x="583096" y="4174435"/>
            <a:ext cx="10770704" cy="2002528"/>
          </a:xfrm>
        </p:spPr>
        <p:txBody>
          <a:bodyPr/>
          <a:lstStyle/>
          <a:p>
            <a:r>
              <a:rPr lang="en-US" dirty="0"/>
              <a:t>As example of format we may use f-string :</a:t>
            </a:r>
            <a:endParaRPr lang="ru-RU" dirty="0"/>
          </a:p>
        </p:txBody>
      </p:sp>
      <p:pic>
        <p:nvPicPr>
          <p:cNvPr id="2050" name="Picture 2"/>
          <p:cNvPicPr>
            <a:picLocks noChangeAspect="1" noChangeArrowheads="1"/>
          </p:cNvPicPr>
          <p:nvPr/>
        </p:nvPicPr>
        <p:blipFill>
          <a:blip r:embed="rId2"/>
          <a:srcRect/>
          <a:stretch>
            <a:fillRect/>
          </a:stretch>
        </p:blipFill>
        <p:spPr bwMode="auto">
          <a:xfrm>
            <a:off x="0" y="2012504"/>
            <a:ext cx="6126835" cy="168628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318422" y="1568536"/>
            <a:ext cx="5873578" cy="2443292"/>
          </a:xfrm>
          <a:prstGeom prst="rect">
            <a:avLst/>
          </a:prstGeom>
          <a:noFill/>
          <a:ln w="9525">
            <a:noFill/>
            <a:miter lim="800000"/>
            <a:headEnd/>
            <a:tailEnd/>
          </a:ln>
          <a:effectLst/>
        </p:spPr>
      </p:pic>
      <p:pic>
        <p:nvPicPr>
          <p:cNvPr id="4" name="Рисунок 3">
            <a:extLst>
              <a:ext uri="{FF2B5EF4-FFF2-40B4-BE49-F238E27FC236}">
                <a16:creationId xmlns:a16="http://schemas.microsoft.com/office/drawing/2014/main" id="{00E8A82A-9E00-4012-9259-D73FFC084365}"/>
              </a:ext>
            </a:extLst>
          </p:cNvPr>
          <p:cNvPicPr>
            <a:picLocks noChangeAspect="1"/>
          </p:cNvPicPr>
          <p:nvPr/>
        </p:nvPicPr>
        <p:blipFill>
          <a:blip r:embed="rId4"/>
          <a:stretch>
            <a:fillRect/>
          </a:stretch>
        </p:blipFill>
        <p:spPr>
          <a:xfrm>
            <a:off x="838199" y="4766124"/>
            <a:ext cx="5257801" cy="702129"/>
          </a:xfrm>
          <a:prstGeom prst="rect">
            <a:avLst/>
          </a:prstGeom>
        </p:spPr>
      </p:pic>
      <p:pic>
        <p:nvPicPr>
          <p:cNvPr id="5" name="Рисунок 4">
            <a:extLst>
              <a:ext uri="{FF2B5EF4-FFF2-40B4-BE49-F238E27FC236}">
                <a16:creationId xmlns:a16="http://schemas.microsoft.com/office/drawing/2014/main" id="{1D148EC3-9E5F-4D06-9544-798EE29F2523}"/>
              </a:ext>
            </a:extLst>
          </p:cNvPr>
          <p:cNvPicPr>
            <a:picLocks noChangeAspect="1"/>
          </p:cNvPicPr>
          <p:nvPr/>
        </p:nvPicPr>
        <p:blipFill>
          <a:blip r:embed="rId5"/>
          <a:stretch>
            <a:fillRect/>
          </a:stretch>
        </p:blipFill>
        <p:spPr>
          <a:xfrm>
            <a:off x="6318422" y="4926688"/>
            <a:ext cx="5659306" cy="36277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b="1" dirty="0"/>
              <a:t>Methods – </a:t>
            </a:r>
            <a:br>
              <a:rPr lang="en-US" b="1" dirty="0"/>
            </a:br>
            <a:r>
              <a:rPr lang="en-US" b="1" dirty="0"/>
              <a:t>Checks</a:t>
            </a:r>
            <a:br>
              <a:rPr lang="en-US" b="1" dirty="0"/>
            </a:br>
            <a:endParaRPr lang="ru-RU" dirty="0"/>
          </a:p>
        </p:txBody>
      </p:sp>
      <p:sp>
        <p:nvSpPr>
          <p:cNvPr id="3" name="Содержимое 2"/>
          <p:cNvSpPr>
            <a:spLocks noGrp="1"/>
          </p:cNvSpPr>
          <p:nvPr>
            <p:ph idx="1"/>
          </p:nvPr>
        </p:nvSpPr>
        <p:spPr/>
        <p:txBody>
          <a:bodyPr>
            <a:normAutofit fontScale="85000" lnSpcReduction="20000"/>
          </a:bodyPr>
          <a:lstStyle/>
          <a:p>
            <a:r>
              <a:rPr lang="en-US" dirty="0">
                <a:solidFill>
                  <a:srgbClr val="FF0000"/>
                </a:solidFill>
              </a:rPr>
              <a:t>isalnum()   </a:t>
            </a:r>
            <a:r>
              <a:rPr lang="en-US" dirty="0"/>
              <a:t>Returns True if all characters in the string are alphanumeric</a:t>
            </a:r>
          </a:p>
          <a:p>
            <a:r>
              <a:rPr lang="en-US" dirty="0">
                <a:solidFill>
                  <a:srgbClr val="FF0000"/>
                </a:solidFill>
              </a:rPr>
              <a:t>isalpha() </a:t>
            </a:r>
            <a:r>
              <a:rPr lang="en-US" dirty="0"/>
              <a:t>  Returns True if all characters in the string are in the alphabet</a:t>
            </a:r>
          </a:p>
          <a:p>
            <a:r>
              <a:rPr lang="en-US" dirty="0">
                <a:solidFill>
                  <a:srgbClr val="FF0000"/>
                </a:solidFill>
              </a:rPr>
              <a:t>isdecimal()</a:t>
            </a:r>
            <a:r>
              <a:rPr lang="en-US" dirty="0"/>
              <a:t> Returns True if all characters in the string are decimals</a:t>
            </a:r>
          </a:p>
          <a:p>
            <a:r>
              <a:rPr lang="en-US" dirty="0">
                <a:solidFill>
                  <a:srgbClr val="FF0000"/>
                </a:solidFill>
              </a:rPr>
              <a:t>isdigit()</a:t>
            </a:r>
            <a:r>
              <a:rPr lang="en-US" dirty="0"/>
              <a:t>   Returns True if all characters in the string are digits</a:t>
            </a:r>
          </a:p>
          <a:p>
            <a:r>
              <a:rPr lang="en-US" dirty="0">
                <a:solidFill>
                  <a:srgbClr val="FF0000"/>
                </a:solidFill>
              </a:rPr>
              <a:t>isidentifier() </a:t>
            </a:r>
            <a:r>
              <a:rPr lang="en-US" dirty="0"/>
              <a:t> Returns True if the string is an identifier</a:t>
            </a:r>
          </a:p>
          <a:p>
            <a:r>
              <a:rPr lang="en-US" dirty="0">
                <a:solidFill>
                  <a:srgbClr val="FF0000"/>
                </a:solidFill>
              </a:rPr>
              <a:t>islower()</a:t>
            </a:r>
            <a:r>
              <a:rPr lang="en-US" dirty="0"/>
              <a:t>   Returns True if all characters in the string are lower case</a:t>
            </a:r>
          </a:p>
          <a:p>
            <a:r>
              <a:rPr lang="en-US" dirty="0">
                <a:solidFill>
                  <a:srgbClr val="FF0000"/>
                </a:solidFill>
              </a:rPr>
              <a:t>isnumeric() </a:t>
            </a:r>
            <a:r>
              <a:rPr lang="en-US" dirty="0"/>
              <a:t>Returns True if all characters in the string are numeric</a:t>
            </a:r>
          </a:p>
          <a:p>
            <a:r>
              <a:rPr lang="en-US" dirty="0">
                <a:solidFill>
                  <a:srgbClr val="FF0000"/>
                </a:solidFill>
              </a:rPr>
              <a:t>isprintable() </a:t>
            </a:r>
            <a:r>
              <a:rPr lang="en-US" dirty="0"/>
              <a:t>  Returns True if all characters in the string are printable</a:t>
            </a:r>
          </a:p>
          <a:p>
            <a:r>
              <a:rPr lang="en-US" dirty="0">
                <a:solidFill>
                  <a:srgbClr val="FF0000"/>
                </a:solidFill>
              </a:rPr>
              <a:t>isspace()</a:t>
            </a:r>
            <a:r>
              <a:rPr lang="en-US" dirty="0"/>
              <a:t>   Returns True if all characters in the string are whitespaces</a:t>
            </a:r>
          </a:p>
          <a:p>
            <a:r>
              <a:rPr lang="en-US" dirty="0">
                <a:solidFill>
                  <a:srgbClr val="FF0000"/>
                </a:solidFill>
              </a:rPr>
              <a:t>istitle() </a:t>
            </a:r>
            <a:r>
              <a:rPr lang="en-US" dirty="0"/>
              <a:t>  Returns True if the string follows the rules of a title</a:t>
            </a:r>
          </a:p>
          <a:p>
            <a:r>
              <a:rPr lang="en-US" dirty="0">
                <a:solidFill>
                  <a:srgbClr val="FF0000"/>
                </a:solidFill>
              </a:rPr>
              <a:t>isupper()</a:t>
            </a:r>
            <a:r>
              <a:rPr lang="en-US" dirty="0"/>
              <a:t>   Returns True if all characters in the string are upper case</a:t>
            </a:r>
          </a:p>
          <a:p>
            <a:endParaRPr lang="ru-R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3074" name="Picture 2"/>
          <p:cNvPicPr>
            <a:picLocks noChangeAspect="1" noChangeArrowheads="1"/>
          </p:cNvPicPr>
          <p:nvPr/>
        </p:nvPicPr>
        <p:blipFill>
          <a:blip r:embed="rId2"/>
          <a:srcRect/>
          <a:stretch>
            <a:fillRect/>
          </a:stretch>
        </p:blipFill>
        <p:spPr bwMode="auto">
          <a:xfrm>
            <a:off x="2442992" y="0"/>
            <a:ext cx="6451834" cy="3575114"/>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359152" y="3566160"/>
            <a:ext cx="6575749" cy="329184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024128" y="1825625"/>
            <a:ext cx="10329672" cy="4351338"/>
          </a:xfrm>
        </p:spPr>
        <p:txBody>
          <a:bodyPr/>
          <a:lstStyle/>
          <a:p>
            <a:pPr>
              <a:buNone/>
            </a:pPr>
            <a:r>
              <a:rPr lang="en-US" dirty="0"/>
              <a:t>Write Customer Greeting program</a:t>
            </a:r>
          </a:p>
          <a:p>
            <a:pPr lvl="1"/>
            <a:r>
              <a:rPr lang="en-US" dirty="0"/>
              <a:t>It should take customers Name and amount of items in store</a:t>
            </a:r>
          </a:p>
          <a:p>
            <a:pPr lvl="1"/>
            <a:r>
              <a:rPr lang="en-US" dirty="0"/>
              <a:t>It should use string method – format</a:t>
            </a:r>
          </a:p>
          <a:p>
            <a:pPr lvl="1"/>
            <a:r>
              <a:rPr lang="en-US" dirty="0"/>
              <a:t>Amount of items calculates on inputted number multiplied by length of Name</a:t>
            </a:r>
          </a:p>
          <a:p>
            <a:pPr lvl="1"/>
            <a:r>
              <a:rPr lang="en-US" dirty="0"/>
              <a:t>It should return Greeting of customer and how many items store have. In two lines</a:t>
            </a:r>
          </a:p>
        </p:txBody>
      </p:sp>
      <p:grpSp>
        <p:nvGrpSpPr>
          <p:cNvPr id="8" name="Группа 7"/>
          <p:cNvGrpSpPr/>
          <p:nvPr/>
        </p:nvGrpSpPr>
        <p:grpSpPr>
          <a:xfrm>
            <a:off x="838200" y="365125"/>
            <a:ext cx="10515600" cy="1325563"/>
            <a:chOff x="838200" y="365125"/>
            <a:chExt cx="10515600" cy="1325563"/>
          </a:xfrm>
        </p:grpSpPr>
        <p:sp>
          <p:nvSpPr>
            <p:cNvPr id="6"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7"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pic>
        <p:nvPicPr>
          <p:cNvPr id="5122" name="Picture 2"/>
          <p:cNvPicPr>
            <a:picLocks noChangeAspect="1" noChangeArrowheads="1"/>
          </p:cNvPicPr>
          <p:nvPr/>
        </p:nvPicPr>
        <p:blipFill>
          <a:blip r:embed="rId3"/>
          <a:srcRect/>
          <a:stretch>
            <a:fillRect/>
          </a:stretch>
        </p:blipFill>
        <p:spPr bwMode="auto">
          <a:xfrm>
            <a:off x="4023361" y="4266853"/>
            <a:ext cx="3608832" cy="2366168"/>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5138928" y="987552"/>
            <a:ext cx="1993392" cy="310896"/>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Boolean</a:t>
            </a:r>
            <a:endParaRPr lang="ru-RU" b="1" dirty="0"/>
          </a:p>
        </p:txBody>
      </p:sp>
      <p:sp>
        <p:nvSpPr>
          <p:cNvPr id="3" name="Содержимое 2"/>
          <p:cNvSpPr>
            <a:spLocks noGrp="1"/>
          </p:cNvSpPr>
          <p:nvPr>
            <p:ph idx="1"/>
          </p:nvPr>
        </p:nvSpPr>
        <p:spPr/>
        <p:txBody>
          <a:bodyPr/>
          <a:lstStyle/>
          <a:p>
            <a:r>
              <a:rPr lang="en-US" dirty="0"/>
              <a:t>Represent one of two values: </a:t>
            </a:r>
            <a:r>
              <a:rPr lang="en-US" dirty="0">
                <a:solidFill>
                  <a:srgbClr val="C00000"/>
                </a:solidFill>
              </a:rPr>
              <a:t>True</a:t>
            </a:r>
            <a:r>
              <a:rPr lang="en-US" dirty="0"/>
              <a:t> or </a:t>
            </a:r>
            <a:r>
              <a:rPr lang="en-US" dirty="0">
                <a:solidFill>
                  <a:srgbClr val="C00000"/>
                </a:solidFill>
              </a:rPr>
              <a:t>False</a:t>
            </a:r>
          </a:p>
          <a:p>
            <a:r>
              <a:rPr lang="en-US" dirty="0"/>
              <a:t>Almost any value is evaluated to True if it has some sort of content.</a:t>
            </a:r>
          </a:p>
          <a:p>
            <a:r>
              <a:rPr lang="en-US" dirty="0"/>
              <a:t>Any string is True, except empty strings.</a:t>
            </a:r>
          </a:p>
          <a:p>
            <a:r>
              <a:rPr lang="en-US" dirty="0"/>
              <a:t>Any number is True, except 0.</a:t>
            </a:r>
          </a:p>
          <a:p>
            <a:r>
              <a:rPr lang="en-US" dirty="0"/>
              <a:t>Any list, tuple, set, and dictionary are True, except empty ones.</a:t>
            </a:r>
          </a:p>
          <a:p>
            <a:endParaRPr lang="ru-RU" dirty="0">
              <a:solidFill>
                <a:srgbClr val="C00000"/>
              </a:solidFill>
            </a:endParaRPr>
          </a:p>
        </p:txBody>
      </p:sp>
      <p:pic>
        <p:nvPicPr>
          <p:cNvPr id="6146" name="Picture 2"/>
          <p:cNvPicPr>
            <a:picLocks noChangeAspect="1" noChangeArrowheads="1"/>
          </p:cNvPicPr>
          <p:nvPr/>
        </p:nvPicPr>
        <p:blipFill>
          <a:blip r:embed="rId2"/>
          <a:srcRect/>
          <a:stretch>
            <a:fillRect/>
          </a:stretch>
        </p:blipFill>
        <p:spPr bwMode="auto">
          <a:xfrm>
            <a:off x="3988880" y="4465701"/>
            <a:ext cx="3918421" cy="2392299"/>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Прямоугольник 19"/>
          <p:cNvSpPr/>
          <p:nvPr/>
        </p:nvSpPr>
        <p:spPr>
          <a:xfrm>
            <a:off x="4956048" y="969264"/>
            <a:ext cx="2249424" cy="329184"/>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Variables</a:t>
            </a:r>
            <a:endParaRPr lang="ru-RU" b="1" dirty="0"/>
          </a:p>
        </p:txBody>
      </p:sp>
      <p:graphicFrame>
        <p:nvGraphicFramePr>
          <p:cNvPr id="4" name="Содержимое 3"/>
          <p:cNvGraphicFramePr>
            <a:graphicFrameLocks noGrp="1"/>
          </p:cNvGraphicFramePr>
          <p:nvPr>
            <p:ph idx="1"/>
          </p:nvPr>
        </p:nvGraphicFramePr>
        <p:xfrm>
          <a:off x="1181100" y="1390650"/>
          <a:ext cx="2724150" cy="4762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1" name="Прямая со стрелкой 10"/>
          <p:cNvCxnSpPr/>
          <p:nvPr/>
        </p:nvCxnSpPr>
        <p:spPr>
          <a:xfrm>
            <a:off x="4191000" y="2971800"/>
            <a:ext cx="6286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p:nvPr/>
        </p:nvCxnSpPr>
        <p:spPr>
          <a:xfrm>
            <a:off x="4191000" y="3771900"/>
            <a:ext cx="6286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p:nvPr/>
        </p:nvCxnSpPr>
        <p:spPr>
          <a:xfrm>
            <a:off x="4191000" y="4552950"/>
            <a:ext cx="6286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048250" y="2838450"/>
            <a:ext cx="1028700" cy="369332"/>
          </a:xfrm>
          <a:prstGeom prst="rect">
            <a:avLst/>
          </a:prstGeom>
          <a:noFill/>
        </p:spPr>
        <p:txBody>
          <a:bodyPr wrap="square" rtlCol="0">
            <a:spAutoFit/>
          </a:bodyPr>
          <a:lstStyle/>
          <a:p>
            <a:r>
              <a:rPr lang="en-US" dirty="0"/>
              <a:t>25</a:t>
            </a:r>
            <a:endParaRPr lang="ru-RU" dirty="0"/>
          </a:p>
        </p:txBody>
      </p:sp>
      <p:sp>
        <p:nvSpPr>
          <p:cNvPr id="17" name="TextBox 16"/>
          <p:cNvSpPr txBox="1"/>
          <p:nvPr/>
        </p:nvSpPr>
        <p:spPr>
          <a:xfrm>
            <a:off x="5029200" y="3581400"/>
            <a:ext cx="1123950" cy="369332"/>
          </a:xfrm>
          <a:prstGeom prst="rect">
            <a:avLst/>
          </a:prstGeom>
          <a:noFill/>
        </p:spPr>
        <p:txBody>
          <a:bodyPr wrap="square" rtlCol="0">
            <a:spAutoFit/>
          </a:bodyPr>
          <a:lstStyle/>
          <a:p>
            <a:r>
              <a:rPr lang="en-US" dirty="0"/>
              <a:t>“Alex”</a:t>
            </a:r>
            <a:endParaRPr lang="ru-RU" dirty="0"/>
          </a:p>
        </p:txBody>
      </p:sp>
      <p:sp>
        <p:nvSpPr>
          <p:cNvPr id="18" name="TextBox 17"/>
          <p:cNvSpPr txBox="1"/>
          <p:nvPr/>
        </p:nvSpPr>
        <p:spPr>
          <a:xfrm>
            <a:off x="5010150" y="4381500"/>
            <a:ext cx="914400" cy="369332"/>
          </a:xfrm>
          <a:prstGeom prst="rect">
            <a:avLst/>
          </a:prstGeom>
          <a:noFill/>
        </p:spPr>
        <p:txBody>
          <a:bodyPr wrap="square" rtlCol="0">
            <a:spAutoFit/>
          </a:bodyPr>
          <a:lstStyle/>
          <a:p>
            <a:r>
              <a:rPr lang="en-US" dirty="0"/>
              <a:t>12.50</a:t>
            </a:r>
          </a:p>
        </p:txBody>
      </p:sp>
      <p:pic>
        <p:nvPicPr>
          <p:cNvPr id="4098" name="Picture 2"/>
          <p:cNvPicPr>
            <a:picLocks noChangeAspect="1" noChangeArrowheads="1"/>
          </p:cNvPicPr>
          <p:nvPr/>
        </p:nvPicPr>
        <p:blipFill>
          <a:blip r:embed="rId7"/>
          <a:srcRect/>
          <a:stretch>
            <a:fillRect/>
          </a:stretch>
        </p:blipFill>
        <p:spPr bwMode="auto">
          <a:xfrm>
            <a:off x="6143435" y="2028062"/>
            <a:ext cx="5724715" cy="3056001"/>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Boolean Operators</a:t>
            </a:r>
            <a:endParaRPr lang="ru-RU" b="1" dirty="0"/>
          </a:p>
        </p:txBody>
      </p:sp>
      <p:sp>
        <p:nvSpPr>
          <p:cNvPr id="3" name="Содержимое 2"/>
          <p:cNvSpPr>
            <a:spLocks noGrp="1"/>
          </p:cNvSpPr>
          <p:nvPr>
            <p:ph idx="1"/>
          </p:nvPr>
        </p:nvSpPr>
        <p:spPr/>
        <p:txBody>
          <a:bodyPr/>
          <a:lstStyle/>
          <a:p>
            <a:endParaRPr lang="ru-RU" dirty="0"/>
          </a:p>
        </p:txBody>
      </p:sp>
      <p:pic>
        <p:nvPicPr>
          <p:cNvPr id="7170" name="Picture 2"/>
          <p:cNvPicPr>
            <a:picLocks noChangeAspect="1" noChangeArrowheads="1"/>
          </p:cNvPicPr>
          <p:nvPr/>
        </p:nvPicPr>
        <p:blipFill>
          <a:blip r:embed="rId2"/>
          <a:srcRect/>
          <a:stretch>
            <a:fillRect/>
          </a:stretch>
        </p:blipFill>
        <p:spPr bwMode="auto">
          <a:xfrm>
            <a:off x="1188719" y="1901158"/>
            <a:ext cx="9716377" cy="3932714"/>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857002" y="658368"/>
            <a:ext cx="10221142" cy="2432304"/>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845439" y="3913442"/>
            <a:ext cx="10401681" cy="2276230"/>
          </a:xfrm>
          <a:prstGeom prst="rect">
            <a:avLst/>
          </a:prstGeom>
          <a:noFill/>
          <a:ln w="9525">
            <a:noFill/>
            <a:miter lim="800000"/>
            <a:headEnd/>
            <a:tailEnd/>
          </a:ln>
          <a:effectLst/>
        </p:spPr>
      </p:pic>
      <p:sp>
        <p:nvSpPr>
          <p:cNvPr id="6" name="TextBox 5"/>
          <p:cNvSpPr txBox="1"/>
          <p:nvPr/>
        </p:nvSpPr>
        <p:spPr>
          <a:xfrm>
            <a:off x="3730752" y="0"/>
            <a:ext cx="2615184" cy="830997"/>
          </a:xfrm>
          <a:prstGeom prst="rect">
            <a:avLst/>
          </a:prstGeom>
          <a:noFill/>
        </p:spPr>
        <p:txBody>
          <a:bodyPr wrap="square" rtlCol="0">
            <a:spAutoFit/>
          </a:bodyPr>
          <a:lstStyle/>
          <a:p>
            <a:r>
              <a:rPr lang="en-US" sz="2400" b="1" dirty="0"/>
              <a:t>Logical Operators</a:t>
            </a:r>
          </a:p>
          <a:p>
            <a:endParaRPr lang="ru-RU" sz="2400" b="1" dirty="0"/>
          </a:p>
        </p:txBody>
      </p:sp>
      <p:sp>
        <p:nvSpPr>
          <p:cNvPr id="7" name="TextBox 6"/>
          <p:cNvSpPr txBox="1"/>
          <p:nvPr/>
        </p:nvSpPr>
        <p:spPr>
          <a:xfrm>
            <a:off x="3858768" y="3041904"/>
            <a:ext cx="4151376" cy="830997"/>
          </a:xfrm>
          <a:prstGeom prst="rect">
            <a:avLst/>
          </a:prstGeom>
          <a:noFill/>
        </p:spPr>
        <p:txBody>
          <a:bodyPr wrap="square" rtlCol="0">
            <a:spAutoFit/>
          </a:bodyPr>
          <a:lstStyle/>
          <a:p>
            <a:r>
              <a:rPr lang="en-US" sz="2400" b="1" dirty="0"/>
              <a:t>Membership Operators</a:t>
            </a:r>
          </a:p>
          <a:p>
            <a:endParaRPr lang="ru-RU" sz="24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9218" name="Picture 2"/>
          <p:cNvPicPr>
            <a:picLocks noChangeAspect="1" noChangeArrowheads="1"/>
          </p:cNvPicPr>
          <p:nvPr/>
        </p:nvPicPr>
        <p:blipFill>
          <a:blip r:embed="rId2"/>
          <a:srcRect/>
          <a:stretch>
            <a:fillRect/>
          </a:stretch>
        </p:blipFill>
        <p:spPr bwMode="auto">
          <a:xfrm>
            <a:off x="3090672" y="1184954"/>
            <a:ext cx="6093715" cy="4301446"/>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If … Else – Conditions </a:t>
            </a:r>
            <a:endParaRPr lang="ru-RU" b="1" dirty="0"/>
          </a:p>
        </p:txBody>
      </p:sp>
      <p:sp>
        <p:nvSpPr>
          <p:cNvPr id="3" name="Содержимое 2"/>
          <p:cNvSpPr>
            <a:spLocks noGrp="1"/>
          </p:cNvSpPr>
          <p:nvPr>
            <p:ph idx="1"/>
          </p:nvPr>
        </p:nvSpPr>
        <p:spPr>
          <a:xfrm>
            <a:off x="838200" y="1825624"/>
            <a:ext cx="6129528" cy="5032375"/>
          </a:xfrm>
        </p:spPr>
        <p:txBody>
          <a:bodyPr>
            <a:normAutofit/>
          </a:bodyPr>
          <a:lstStyle/>
          <a:p>
            <a:r>
              <a:rPr lang="en-US" dirty="0"/>
              <a:t>Most commonly Booleans using in “if statements”  </a:t>
            </a:r>
            <a:endParaRPr lang="ru-RU" dirty="0"/>
          </a:p>
          <a:p>
            <a:endParaRPr lang="en-US" dirty="0"/>
          </a:p>
          <a:p>
            <a:r>
              <a:rPr lang="en-US" dirty="0"/>
              <a:t>The </a:t>
            </a:r>
            <a:r>
              <a:rPr lang="en-US" dirty="0">
                <a:solidFill>
                  <a:srgbClr val="FF0000"/>
                </a:solidFill>
              </a:rPr>
              <a:t>elif</a:t>
            </a:r>
            <a:r>
              <a:rPr lang="en-US" dirty="0"/>
              <a:t> keyword is pythons way of saying "if the previous conditions were not true, then try this condition".</a:t>
            </a:r>
            <a:endParaRPr lang="ru-RU" dirty="0"/>
          </a:p>
          <a:p>
            <a:endParaRPr lang="en-US" dirty="0"/>
          </a:p>
          <a:p>
            <a:r>
              <a:rPr lang="en-US" dirty="0">
                <a:solidFill>
                  <a:srgbClr val="FF0000"/>
                </a:solidFill>
              </a:rPr>
              <a:t>else</a:t>
            </a:r>
            <a:r>
              <a:rPr lang="en-US" dirty="0"/>
              <a:t> keyword catches anything which isn't caught by the preceding conditions</a:t>
            </a:r>
            <a:endParaRPr lang="ru-RU" dirty="0"/>
          </a:p>
        </p:txBody>
      </p:sp>
      <p:pic>
        <p:nvPicPr>
          <p:cNvPr id="1030" name="Picture 6"/>
          <p:cNvPicPr>
            <a:picLocks noChangeAspect="1" noChangeArrowheads="1"/>
          </p:cNvPicPr>
          <p:nvPr/>
        </p:nvPicPr>
        <p:blipFill>
          <a:blip r:embed="rId2"/>
          <a:srcRect/>
          <a:stretch>
            <a:fillRect/>
          </a:stretch>
        </p:blipFill>
        <p:spPr bwMode="auto">
          <a:xfrm>
            <a:off x="7095935" y="1867662"/>
            <a:ext cx="4745519" cy="1298448"/>
          </a:xfrm>
          <a:prstGeom prst="rect">
            <a:avLst/>
          </a:prstGeom>
          <a:noFill/>
          <a:ln w="9525">
            <a:noFill/>
            <a:miter lim="800000"/>
            <a:headEnd/>
            <a:tailEnd/>
          </a:ln>
          <a:effectLst/>
        </p:spPr>
      </p:pic>
      <p:pic>
        <p:nvPicPr>
          <p:cNvPr id="1032" name="Picture 8"/>
          <p:cNvPicPr>
            <a:picLocks noChangeAspect="1" noChangeArrowheads="1"/>
          </p:cNvPicPr>
          <p:nvPr/>
        </p:nvPicPr>
        <p:blipFill>
          <a:blip r:embed="rId3"/>
          <a:srcRect/>
          <a:stretch>
            <a:fillRect/>
          </a:stretch>
        </p:blipFill>
        <p:spPr bwMode="auto">
          <a:xfrm>
            <a:off x="7078410" y="3281364"/>
            <a:ext cx="4798924" cy="681036"/>
          </a:xfrm>
          <a:prstGeom prst="rect">
            <a:avLst/>
          </a:prstGeom>
          <a:noFill/>
          <a:ln w="9525">
            <a:noFill/>
            <a:miter lim="800000"/>
            <a:headEnd/>
            <a:tailEnd/>
          </a:ln>
          <a:effectLst/>
        </p:spPr>
      </p:pic>
      <p:pic>
        <p:nvPicPr>
          <p:cNvPr id="1033" name="Picture 9"/>
          <p:cNvPicPr>
            <a:picLocks noChangeAspect="1" noChangeArrowheads="1"/>
          </p:cNvPicPr>
          <p:nvPr/>
        </p:nvPicPr>
        <p:blipFill>
          <a:blip r:embed="rId4"/>
          <a:srcRect/>
          <a:stretch>
            <a:fillRect/>
          </a:stretch>
        </p:blipFill>
        <p:spPr bwMode="auto">
          <a:xfrm>
            <a:off x="7100888" y="4067174"/>
            <a:ext cx="4798743" cy="714376"/>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115568" y="1627632"/>
            <a:ext cx="10238232" cy="5230367"/>
          </a:xfrm>
        </p:spPr>
        <p:txBody>
          <a:bodyPr>
            <a:normAutofit fontScale="92500" lnSpcReduction="20000"/>
          </a:bodyPr>
          <a:lstStyle/>
          <a:p>
            <a:pPr>
              <a:buNone/>
            </a:pPr>
            <a:r>
              <a:rPr lang="en-US" dirty="0"/>
              <a:t>Rewrite BMI program so it must return status of patient</a:t>
            </a:r>
          </a:p>
          <a:p>
            <a:pPr lvl="1"/>
            <a:r>
              <a:rPr lang="en-US" dirty="0"/>
              <a:t>BMI &lt; 18.5 – underweight</a:t>
            </a:r>
          </a:p>
          <a:p>
            <a:pPr lvl="1"/>
            <a:r>
              <a:rPr lang="en-US" dirty="0"/>
              <a:t>18.5 – 24.9 – normal</a:t>
            </a:r>
          </a:p>
          <a:p>
            <a:pPr lvl="1"/>
            <a:r>
              <a:rPr lang="en-US" dirty="0"/>
              <a:t>25 – 29.9 – overweight</a:t>
            </a:r>
          </a:p>
          <a:p>
            <a:pPr lvl="1"/>
            <a:r>
              <a:rPr lang="en-US" dirty="0"/>
              <a:t>30 – 34.9 – obese</a:t>
            </a:r>
          </a:p>
          <a:p>
            <a:pPr lvl="1"/>
            <a:r>
              <a:rPr lang="en-US" dirty="0"/>
              <a:t> &gt; 35 – extremely obese 	</a:t>
            </a:r>
          </a:p>
          <a:p>
            <a:pPr>
              <a:buNone/>
            </a:pPr>
            <a:r>
              <a:rPr lang="en-US" dirty="0"/>
              <a:t>Our store should know</a:t>
            </a:r>
            <a:r>
              <a:rPr lang="ru-RU" dirty="0"/>
              <a:t> </a:t>
            </a:r>
            <a:r>
              <a:rPr lang="en-US" dirty="0"/>
              <a:t>regular customers! So write individual greetings!</a:t>
            </a:r>
          </a:p>
          <a:p>
            <a:pPr lvl="1"/>
            <a:r>
              <a:rPr lang="en-US" dirty="0"/>
              <a:t>We have 5 regular customers : Ann, Braver, HeadChop,  and brothers – Abby and Garry.</a:t>
            </a:r>
          </a:p>
          <a:p>
            <a:pPr lvl="1"/>
            <a:r>
              <a:rPr lang="en-US" dirty="0"/>
              <a:t>Common   greeting for NOT regular customer – “Hello! Can I help you?”</a:t>
            </a:r>
          </a:p>
          <a:p>
            <a:pPr lvl="1"/>
            <a:r>
              <a:rPr lang="en-US" dirty="0"/>
              <a:t>For regular customer – “Hello, [CUSTOMER NAME]! Did you want to see new products? ”</a:t>
            </a:r>
          </a:p>
          <a:p>
            <a:pPr lvl="1"/>
            <a:r>
              <a:rPr lang="en-US" dirty="0"/>
              <a:t>Ann prefer when greeting in lowercase except her name</a:t>
            </a:r>
          </a:p>
          <a:p>
            <a:pPr lvl="1"/>
            <a:r>
              <a:rPr lang="en-US" dirty="0"/>
              <a:t>Braver prefer UPPERCASE</a:t>
            </a:r>
          </a:p>
          <a:p>
            <a:pPr lvl="1"/>
            <a:r>
              <a:rPr lang="en-US" dirty="0"/>
              <a:t>Abby and Gary prefer the greeting – “Good boys” , when come together.</a:t>
            </a:r>
            <a:endParaRPr lang="ru-RU" dirty="0"/>
          </a:p>
          <a:p>
            <a:pPr lvl="1"/>
            <a:r>
              <a:rPr lang="en-US" dirty="0"/>
              <a:t>The client will tell his name to your program exactly as it is written in the task.</a:t>
            </a:r>
          </a:p>
        </p:txBody>
      </p:sp>
      <p:grpSp>
        <p:nvGrpSpPr>
          <p:cNvPr id="4"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6488" y="2431669"/>
            <a:ext cx="10515600" cy="1325563"/>
          </a:xfrm>
        </p:spPr>
        <p:txBody>
          <a:bodyPr>
            <a:normAutofit/>
          </a:bodyPr>
          <a:lstStyle/>
          <a:p>
            <a:pPr algn="ctr"/>
            <a:r>
              <a:rPr lang="en-US" sz="8800" dirty="0">
                <a:latin typeface="Forte" pitchFamily="66" charset="0"/>
              </a:rPr>
              <a:t>Coffee Break </a:t>
            </a:r>
            <a:endParaRPr lang="ru-RU" sz="8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614416" y="987552"/>
            <a:ext cx="969264" cy="292608"/>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dirty="0"/>
              <a:t>List</a:t>
            </a:r>
            <a:endParaRPr lang="ru-RU" dirty="0"/>
          </a:p>
        </p:txBody>
      </p:sp>
      <p:sp>
        <p:nvSpPr>
          <p:cNvPr id="3" name="Содержимое 2"/>
          <p:cNvSpPr>
            <a:spLocks noGrp="1"/>
          </p:cNvSpPr>
          <p:nvPr>
            <p:ph idx="1"/>
          </p:nvPr>
        </p:nvSpPr>
        <p:spPr/>
        <p:txBody>
          <a:bodyPr>
            <a:normAutofit/>
          </a:bodyPr>
          <a:lstStyle/>
          <a:p>
            <a:r>
              <a:rPr lang="en-US" dirty="0"/>
              <a:t>List is a collection</a:t>
            </a:r>
            <a:r>
              <a:rPr lang="ru-RU" dirty="0"/>
              <a:t>(</a:t>
            </a:r>
            <a:r>
              <a:rPr lang="en-US" dirty="0"/>
              <a:t> array ) of items with specified index. Like a bookshelf with number for each book.</a:t>
            </a:r>
          </a:p>
          <a:p>
            <a:r>
              <a:rPr lang="en-US" dirty="0"/>
              <a:t>List items are ordered, changeable, and allow duplicate values.</a:t>
            </a:r>
          </a:p>
          <a:p>
            <a:r>
              <a:rPr lang="en-US" dirty="0"/>
              <a:t>For take list’s length – </a:t>
            </a:r>
            <a:r>
              <a:rPr lang="en-US" dirty="0">
                <a:solidFill>
                  <a:srgbClr val="FF0000"/>
                </a:solidFill>
              </a:rPr>
              <a:t>len()</a:t>
            </a:r>
          </a:p>
          <a:p>
            <a:r>
              <a:rPr lang="en-US" dirty="0"/>
              <a:t>If you want take item from list use index like in string.</a:t>
            </a:r>
          </a:p>
          <a:p>
            <a:r>
              <a:rPr lang="en-US" dirty="0"/>
              <a:t>Index starts with 0</a:t>
            </a:r>
          </a:p>
        </p:txBody>
      </p:sp>
      <p:pic>
        <p:nvPicPr>
          <p:cNvPr id="1027" name="Picture 3"/>
          <p:cNvPicPr>
            <a:picLocks noChangeAspect="1" noChangeArrowheads="1"/>
          </p:cNvPicPr>
          <p:nvPr/>
        </p:nvPicPr>
        <p:blipFill>
          <a:blip r:embed="rId2"/>
          <a:srcRect/>
          <a:stretch>
            <a:fillRect/>
          </a:stretch>
        </p:blipFill>
        <p:spPr bwMode="auto">
          <a:xfrm>
            <a:off x="7220712" y="4177856"/>
            <a:ext cx="4363586" cy="1399984"/>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t>Array(List) Manipulations</a:t>
            </a:r>
            <a:endParaRPr lang="ru-RU" dirty="0"/>
          </a:p>
        </p:txBody>
      </p:sp>
      <p:sp>
        <p:nvSpPr>
          <p:cNvPr id="3" name="Содержимое 2"/>
          <p:cNvSpPr>
            <a:spLocks noGrp="1"/>
          </p:cNvSpPr>
          <p:nvPr>
            <p:ph idx="1"/>
          </p:nvPr>
        </p:nvSpPr>
        <p:spPr>
          <a:xfrm>
            <a:off x="1115568" y="1938528"/>
            <a:ext cx="5010912" cy="4919471"/>
          </a:xfrm>
        </p:spPr>
        <p:txBody>
          <a:bodyPr>
            <a:normAutofit lnSpcReduction="10000"/>
          </a:bodyPr>
          <a:lstStyle/>
          <a:p>
            <a:pPr marL="571500" indent="-571500">
              <a:buFont typeface="+mj-lt"/>
              <a:buAutoNum type="romanUcPeriod"/>
            </a:pPr>
            <a:r>
              <a:rPr lang="en-US" dirty="0"/>
              <a:t>Take Item – use index, slice an array or method </a:t>
            </a:r>
            <a:r>
              <a:rPr lang="en-US" dirty="0">
                <a:solidFill>
                  <a:srgbClr val="FF0000"/>
                </a:solidFill>
              </a:rPr>
              <a:t>index()</a:t>
            </a:r>
          </a:p>
          <a:p>
            <a:pPr marL="571500" indent="-571500">
              <a:buFont typeface="+mj-lt"/>
              <a:buAutoNum type="romanUcPeriod"/>
            </a:pPr>
            <a:endParaRPr lang="ru-RU" dirty="0"/>
          </a:p>
          <a:p>
            <a:pPr marL="571500" indent="-571500">
              <a:buFont typeface="+mj-lt"/>
              <a:buAutoNum type="romanUcPeriod"/>
            </a:pPr>
            <a:r>
              <a:rPr lang="en-US" dirty="0"/>
              <a:t>Change item in array</a:t>
            </a:r>
          </a:p>
          <a:p>
            <a:pPr marL="571500" indent="-571500">
              <a:buFont typeface="+mj-lt"/>
              <a:buAutoNum type="romanUcPeriod"/>
            </a:pPr>
            <a:endParaRPr lang="en-US" dirty="0"/>
          </a:p>
          <a:p>
            <a:pPr marL="571500" indent="-571500">
              <a:buFont typeface="+mj-lt"/>
              <a:buAutoNum type="romanUcPeriod"/>
            </a:pPr>
            <a:r>
              <a:rPr lang="en-US" dirty="0"/>
              <a:t>Add item</a:t>
            </a:r>
          </a:p>
          <a:p>
            <a:pPr marL="571500" indent="-571500">
              <a:buFont typeface="+mj-lt"/>
              <a:buAutoNum type="romanUcPeriod"/>
            </a:pPr>
            <a:endParaRPr lang="en-US" dirty="0"/>
          </a:p>
          <a:p>
            <a:pPr marL="571500" indent="-571500">
              <a:buFont typeface="+mj-lt"/>
              <a:buAutoNum type="romanUcPeriod"/>
            </a:pPr>
            <a:r>
              <a:rPr lang="en-US" dirty="0"/>
              <a:t>Remove item</a:t>
            </a:r>
          </a:p>
          <a:p>
            <a:pPr marL="571500" indent="-571500">
              <a:buFont typeface="+mj-lt"/>
              <a:buAutoNum type="romanUcPeriod"/>
            </a:pPr>
            <a:endParaRPr lang="en-US" dirty="0"/>
          </a:p>
          <a:p>
            <a:pPr marL="571500" indent="-571500">
              <a:buFont typeface="+mj-lt"/>
              <a:buAutoNum type="romanUcPeriod"/>
            </a:pPr>
            <a:r>
              <a:rPr lang="en-US" dirty="0"/>
              <a:t>Concatenate arrays</a:t>
            </a:r>
            <a:endParaRPr lang="ru-RU" dirty="0"/>
          </a:p>
        </p:txBody>
      </p:sp>
      <p:pic>
        <p:nvPicPr>
          <p:cNvPr id="1026" name="Picture 2"/>
          <p:cNvPicPr>
            <a:picLocks noChangeAspect="1" noChangeArrowheads="1"/>
          </p:cNvPicPr>
          <p:nvPr/>
        </p:nvPicPr>
        <p:blipFill>
          <a:blip r:embed="rId2"/>
          <a:srcRect/>
          <a:stretch>
            <a:fillRect/>
          </a:stretch>
        </p:blipFill>
        <p:spPr bwMode="auto">
          <a:xfrm>
            <a:off x="1571624" y="1328738"/>
            <a:ext cx="8941863" cy="458152"/>
          </a:xfrm>
          <a:prstGeom prst="rect">
            <a:avLst/>
          </a:prstGeom>
          <a:noFill/>
          <a:ln w="9525">
            <a:noFill/>
            <a:miter lim="800000"/>
            <a:headEnd/>
            <a:tailEnd/>
          </a:ln>
          <a:effectLst/>
        </p:spPr>
      </p:pic>
      <p:pic>
        <p:nvPicPr>
          <p:cNvPr id="1031" name="Picture 7"/>
          <p:cNvPicPr>
            <a:picLocks noChangeAspect="1" noChangeArrowheads="1"/>
          </p:cNvPicPr>
          <p:nvPr/>
        </p:nvPicPr>
        <p:blipFill>
          <a:blip r:embed="rId3"/>
          <a:srcRect/>
          <a:stretch>
            <a:fillRect/>
          </a:stretch>
        </p:blipFill>
        <p:spPr bwMode="auto">
          <a:xfrm>
            <a:off x="5824728" y="1882902"/>
            <a:ext cx="4672584" cy="893288"/>
          </a:xfrm>
          <a:prstGeom prst="rect">
            <a:avLst/>
          </a:prstGeom>
          <a:noFill/>
          <a:ln w="9525">
            <a:noFill/>
            <a:miter lim="800000"/>
            <a:headEnd/>
            <a:tailEnd/>
          </a:ln>
          <a:effectLst/>
        </p:spPr>
      </p:pic>
      <p:pic>
        <p:nvPicPr>
          <p:cNvPr id="1032" name="Picture 8"/>
          <p:cNvPicPr>
            <a:picLocks noChangeAspect="1" noChangeArrowheads="1"/>
          </p:cNvPicPr>
          <p:nvPr/>
        </p:nvPicPr>
        <p:blipFill>
          <a:blip r:embed="rId4"/>
          <a:srcRect/>
          <a:stretch>
            <a:fillRect/>
          </a:stretch>
        </p:blipFill>
        <p:spPr bwMode="auto">
          <a:xfrm>
            <a:off x="4892993" y="3148203"/>
            <a:ext cx="7299007" cy="428612"/>
          </a:xfrm>
          <a:prstGeom prst="rect">
            <a:avLst/>
          </a:prstGeom>
          <a:noFill/>
          <a:ln w="9525">
            <a:noFill/>
            <a:miter lim="800000"/>
            <a:headEnd/>
            <a:tailEnd/>
          </a:ln>
          <a:effectLst/>
        </p:spPr>
      </p:pic>
      <p:pic>
        <p:nvPicPr>
          <p:cNvPr id="1033" name="Picture 9"/>
          <p:cNvPicPr>
            <a:picLocks noChangeAspect="1" noChangeArrowheads="1"/>
          </p:cNvPicPr>
          <p:nvPr/>
        </p:nvPicPr>
        <p:blipFill>
          <a:blip r:embed="rId5"/>
          <a:srcRect/>
          <a:stretch>
            <a:fillRect/>
          </a:stretch>
        </p:blipFill>
        <p:spPr bwMode="auto">
          <a:xfrm>
            <a:off x="3703737" y="3878771"/>
            <a:ext cx="8488263" cy="50958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6"/>
          <a:srcRect/>
          <a:stretch>
            <a:fillRect/>
          </a:stretch>
        </p:blipFill>
        <p:spPr bwMode="auto">
          <a:xfrm>
            <a:off x="4068698" y="4488371"/>
            <a:ext cx="6848475" cy="1252770"/>
          </a:xfrm>
          <a:prstGeom prst="rect">
            <a:avLst/>
          </a:prstGeom>
          <a:noFill/>
          <a:ln w="9525">
            <a:noFill/>
            <a:miter lim="800000"/>
            <a:headEnd/>
            <a:tailEnd/>
          </a:ln>
          <a:effectLst/>
        </p:spPr>
      </p:pic>
      <p:pic>
        <p:nvPicPr>
          <p:cNvPr id="1027" name="Picture 3"/>
          <p:cNvPicPr>
            <a:picLocks noChangeAspect="1" noChangeArrowheads="1"/>
          </p:cNvPicPr>
          <p:nvPr/>
        </p:nvPicPr>
        <p:blipFill>
          <a:blip r:embed="rId7"/>
          <a:srcRect/>
          <a:stretch>
            <a:fillRect/>
          </a:stretch>
        </p:blipFill>
        <p:spPr bwMode="auto">
          <a:xfrm>
            <a:off x="4626864" y="5854446"/>
            <a:ext cx="7510272" cy="528066"/>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608576" y="1005840"/>
            <a:ext cx="3035808" cy="25603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WHILE LOOP</a:t>
            </a:r>
            <a:endParaRPr lang="ru-RU" b="1" dirty="0"/>
          </a:p>
        </p:txBody>
      </p:sp>
      <p:sp>
        <p:nvSpPr>
          <p:cNvPr id="3" name="Содержимое 2"/>
          <p:cNvSpPr>
            <a:spLocks noGrp="1"/>
          </p:cNvSpPr>
          <p:nvPr>
            <p:ph idx="1"/>
          </p:nvPr>
        </p:nvSpPr>
        <p:spPr/>
        <p:txBody>
          <a:bodyPr/>
          <a:lstStyle/>
          <a:p>
            <a:r>
              <a:rPr lang="en-US" dirty="0"/>
              <a:t>With </a:t>
            </a:r>
            <a:r>
              <a:rPr lang="en-US" dirty="0">
                <a:solidFill>
                  <a:srgbClr val="FF0000"/>
                </a:solidFill>
              </a:rPr>
              <a:t>while</a:t>
            </a:r>
            <a:r>
              <a:rPr lang="en-US" dirty="0"/>
              <a:t> loop we can execute a set of commands as long as a condition for while equal true</a:t>
            </a:r>
          </a:p>
          <a:p>
            <a:endParaRPr lang="en-US" dirty="0"/>
          </a:p>
          <a:p>
            <a:endParaRPr lang="en-US" dirty="0"/>
          </a:p>
          <a:p>
            <a:pPr algn="ctr">
              <a:buNone/>
            </a:pPr>
            <a:r>
              <a:rPr lang="en-US" b="1" dirty="0"/>
              <a:t>NOTE! </a:t>
            </a:r>
            <a:r>
              <a:rPr lang="en-US" dirty="0"/>
              <a:t>You need to change the condition, or else the loop will continue forever</a:t>
            </a:r>
          </a:p>
          <a:p>
            <a:r>
              <a:rPr lang="en-US" dirty="0"/>
              <a:t> </a:t>
            </a:r>
            <a:r>
              <a:rPr lang="en-US" dirty="0">
                <a:solidFill>
                  <a:srgbClr val="FF0000"/>
                </a:solidFill>
              </a:rPr>
              <a:t>break</a:t>
            </a:r>
            <a:r>
              <a:rPr lang="en-US" dirty="0"/>
              <a:t> \ </a:t>
            </a:r>
            <a:r>
              <a:rPr lang="en-US" dirty="0">
                <a:solidFill>
                  <a:srgbClr val="FF0000"/>
                </a:solidFill>
              </a:rPr>
              <a:t>continue</a:t>
            </a:r>
            <a:r>
              <a:rPr lang="en-US" dirty="0"/>
              <a:t> keywords – may use for pass one cycle of loop or end cycle at all</a:t>
            </a:r>
          </a:p>
          <a:p>
            <a:endParaRPr lang="ru-RU" dirty="0"/>
          </a:p>
        </p:txBody>
      </p:sp>
      <p:pic>
        <p:nvPicPr>
          <p:cNvPr id="2051" name="Picture 3"/>
          <p:cNvPicPr>
            <a:picLocks noChangeAspect="1" noChangeArrowheads="1"/>
          </p:cNvPicPr>
          <p:nvPr/>
        </p:nvPicPr>
        <p:blipFill>
          <a:blip r:embed="rId2"/>
          <a:srcRect/>
          <a:stretch>
            <a:fillRect/>
          </a:stretch>
        </p:blipFill>
        <p:spPr bwMode="auto">
          <a:xfrm>
            <a:off x="5781104" y="2231364"/>
            <a:ext cx="3893248" cy="1557299"/>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3424808" y="5068710"/>
            <a:ext cx="3360040" cy="1789290"/>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a:srcRect/>
          <a:stretch>
            <a:fillRect/>
          </a:stretch>
        </p:blipFill>
        <p:spPr bwMode="auto">
          <a:xfrm>
            <a:off x="7652576" y="5047305"/>
            <a:ext cx="3393376" cy="1810695"/>
          </a:xfrm>
          <a:prstGeom prst="rect">
            <a:avLst/>
          </a:prstGeom>
          <a:noFill/>
          <a:ln w="9525">
            <a:noFill/>
            <a:miter lim="800000"/>
            <a:headEnd/>
            <a:tailEnd/>
          </a:ln>
          <a:effectLst/>
        </p:spPr>
      </p:pic>
      <p:sp>
        <p:nvSpPr>
          <p:cNvPr id="10" name="TextBox 9"/>
          <p:cNvSpPr txBox="1"/>
          <p:nvPr/>
        </p:nvSpPr>
        <p:spPr>
          <a:xfrm>
            <a:off x="0" y="5577841"/>
            <a:ext cx="3346704" cy="1200329"/>
          </a:xfrm>
          <a:prstGeom prst="rect">
            <a:avLst/>
          </a:prstGeom>
          <a:noFill/>
        </p:spPr>
        <p:txBody>
          <a:bodyPr wrap="square" rtlCol="0">
            <a:spAutoFit/>
          </a:bodyPr>
          <a:lstStyle/>
          <a:p>
            <a:r>
              <a:rPr lang="en-US" dirty="0"/>
              <a:t>Notice how we change the index increment. Because in the other case it will be an infinite loop after 3</a:t>
            </a:r>
            <a:endParaRPr lang="ru-RU"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115568" y="1825625"/>
            <a:ext cx="10238232" cy="4351338"/>
          </a:xfrm>
        </p:spPr>
        <p:txBody>
          <a:bodyPr>
            <a:normAutofit/>
          </a:bodyPr>
          <a:lstStyle/>
          <a:p>
            <a:r>
              <a:rPr lang="en-US" dirty="0"/>
              <a:t>Write a loop that prints all elements from given array</a:t>
            </a:r>
          </a:p>
          <a:p>
            <a:pPr lvl="1"/>
            <a:r>
              <a:rPr lang="en-US" dirty="0">
                <a:solidFill>
                  <a:srgbClr val="C00000"/>
                </a:solidFill>
              </a:rPr>
              <a:t>[1, ‘two’,  ‘tea’, True, [3, 4],  ‘end’ ]</a:t>
            </a:r>
          </a:p>
          <a:p>
            <a:r>
              <a:rPr lang="en-US" dirty="0"/>
              <a:t>Rewrite previous greeting program </a:t>
            </a:r>
          </a:p>
          <a:p>
            <a:pPr lvl="1"/>
            <a:r>
              <a:rPr lang="en-US" dirty="0"/>
              <a:t>It should work until the user enters “out”</a:t>
            </a:r>
          </a:p>
          <a:p>
            <a:pPr lvl="1"/>
            <a:r>
              <a:rPr lang="en-US" dirty="0"/>
              <a:t>All inputs may be in different cases</a:t>
            </a:r>
          </a:p>
          <a:p>
            <a:pPr lvl="1"/>
            <a:r>
              <a:rPr lang="en-US" dirty="0"/>
              <a:t>Abby and Garry gone to other store</a:t>
            </a:r>
          </a:p>
          <a:p>
            <a:pPr lvl="1"/>
            <a:r>
              <a:rPr lang="en-US" dirty="0" err="1"/>
              <a:t>HeadChop</a:t>
            </a:r>
            <a:r>
              <a:rPr lang="en-US" dirty="0"/>
              <a:t> comfortable with </a:t>
            </a:r>
            <a:r>
              <a:rPr lang="en-US" dirty="0" err="1"/>
              <a:t>Headchop</a:t>
            </a:r>
            <a:r>
              <a:rPr lang="en-US" dirty="0"/>
              <a:t> too</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4846320" y="987552"/>
            <a:ext cx="2560320" cy="274320"/>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Data types </a:t>
            </a:r>
            <a:endParaRPr lang="ru-RU" b="1" dirty="0"/>
          </a:p>
        </p:txBody>
      </p:sp>
      <p:sp>
        <p:nvSpPr>
          <p:cNvPr id="3" name="Содержимое 2"/>
          <p:cNvSpPr>
            <a:spLocks noGrp="1"/>
          </p:cNvSpPr>
          <p:nvPr>
            <p:ph idx="1"/>
          </p:nvPr>
        </p:nvSpPr>
        <p:spPr>
          <a:xfrm>
            <a:off x="1898904" y="1825625"/>
            <a:ext cx="2782824" cy="4351338"/>
          </a:xfrm>
        </p:spPr>
        <p:txBody>
          <a:bodyPr/>
          <a:lstStyle/>
          <a:p>
            <a:r>
              <a:rPr lang="en-US" dirty="0"/>
              <a:t>Text Type</a:t>
            </a:r>
          </a:p>
          <a:p>
            <a:r>
              <a:rPr lang="en-US" dirty="0"/>
              <a:t>Numeric types</a:t>
            </a:r>
          </a:p>
          <a:p>
            <a:r>
              <a:rPr lang="en-US" dirty="0"/>
              <a:t>Sequence types</a:t>
            </a:r>
          </a:p>
          <a:p>
            <a:r>
              <a:rPr lang="en-US" dirty="0"/>
              <a:t>Mapping Type</a:t>
            </a:r>
          </a:p>
          <a:p>
            <a:r>
              <a:rPr lang="en-US" dirty="0"/>
              <a:t>Set types</a:t>
            </a:r>
          </a:p>
          <a:p>
            <a:r>
              <a:rPr lang="en-US" dirty="0"/>
              <a:t>Boolean type</a:t>
            </a:r>
          </a:p>
          <a:p>
            <a:r>
              <a:rPr lang="en-US" dirty="0"/>
              <a:t>Binary Types</a:t>
            </a:r>
          </a:p>
        </p:txBody>
      </p:sp>
      <p:sp>
        <p:nvSpPr>
          <p:cNvPr id="5" name="Содержимое 2"/>
          <p:cNvSpPr txBox="1">
            <a:spLocks/>
          </p:cNvSpPr>
          <p:nvPr/>
        </p:nvSpPr>
        <p:spPr>
          <a:xfrm>
            <a:off x="4520184" y="1758569"/>
            <a:ext cx="4806696"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str</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int float complex</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list tuple range</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dict</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set frozenset</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bool</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bytes bytearray memoryview</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901184" y="1005840"/>
            <a:ext cx="2523744" cy="274320"/>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FOR LOOP</a:t>
            </a:r>
            <a:endParaRPr lang="ru-RU" b="1" dirty="0"/>
          </a:p>
        </p:txBody>
      </p:sp>
      <p:sp>
        <p:nvSpPr>
          <p:cNvPr id="3" name="Содержимое 2"/>
          <p:cNvSpPr>
            <a:spLocks noGrp="1"/>
          </p:cNvSpPr>
          <p:nvPr>
            <p:ph idx="1"/>
          </p:nvPr>
        </p:nvSpPr>
        <p:spPr/>
        <p:txBody>
          <a:bodyPr/>
          <a:lstStyle/>
          <a:p>
            <a:r>
              <a:rPr lang="en-US" dirty="0"/>
              <a:t>A </a:t>
            </a:r>
            <a:r>
              <a:rPr lang="en-US" dirty="0">
                <a:solidFill>
                  <a:srgbClr val="FF0000"/>
                </a:solidFill>
              </a:rPr>
              <a:t>for</a:t>
            </a:r>
            <a:r>
              <a:rPr lang="en-US" dirty="0"/>
              <a:t> loop is used for iterating certain time. So maintain it used for iterating over a sequence (like a list)</a:t>
            </a:r>
          </a:p>
          <a:p>
            <a:endParaRPr lang="en-US" dirty="0"/>
          </a:p>
          <a:p>
            <a:r>
              <a:rPr lang="en-US" dirty="0"/>
              <a:t>If you want more control and add some count you may use range(). It’s takes </a:t>
            </a:r>
            <a:r>
              <a:rPr lang="en-US" dirty="0">
                <a:solidFill>
                  <a:srgbClr val="7030A0"/>
                </a:solidFill>
              </a:rPr>
              <a:t>number</a:t>
            </a:r>
            <a:r>
              <a:rPr lang="en-US" dirty="0"/>
              <a:t> add represent a range from 0 to </a:t>
            </a:r>
            <a:r>
              <a:rPr lang="en-US" dirty="0">
                <a:solidFill>
                  <a:srgbClr val="7030A0"/>
                </a:solidFill>
              </a:rPr>
              <a:t>number</a:t>
            </a:r>
            <a:r>
              <a:rPr lang="en-US" dirty="0"/>
              <a:t> - 1 . </a:t>
            </a:r>
          </a:p>
          <a:p>
            <a:endParaRPr lang="en-US" dirty="0"/>
          </a:p>
          <a:p>
            <a:endParaRPr lang="en-US" dirty="0"/>
          </a:p>
          <a:p>
            <a:r>
              <a:rPr lang="en-US" dirty="0">
                <a:solidFill>
                  <a:srgbClr val="FF0B53"/>
                </a:solidFill>
              </a:rPr>
              <a:t>for</a:t>
            </a:r>
            <a:r>
              <a:rPr lang="en-US" dirty="0"/>
              <a:t> also have </a:t>
            </a:r>
            <a:r>
              <a:rPr lang="en-US" dirty="0">
                <a:solidFill>
                  <a:srgbClr val="FF0B53"/>
                </a:solidFill>
              </a:rPr>
              <a:t>break\ continue </a:t>
            </a:r>
            <a:r>
              <a:rPr lang="en-US" dirty="0"/>
              <a:t>keywords </a:t>
            </a:r>
            <a:endParaRPr lang="ru-RU" dirty="0"/>
          </a:p>
        </p:txBody>
      </p:sp>
      <p:pic>
        <p:nvPicPr>
          <p:cNvPr id="1026" name="Picture 2"/>
          <p:cNvPicPr>
            <a:picLocks noChangeAspect="1" noChangeArrowheads="1"/>
          </p:cNvPicPr>
          <p:nvPr/>
        </p:nvPicPr>
        <p:blipFill>
          <a:blip r:embed="rId2"/>
          <a:srcRect/>
          <a:stretch>
            <a:fillRect/>
          </a:stretch>
        </p:blipFill>
        <p:spPr bwMode="auto">
          <a:xfrm>
            <a:off x="6882194" y="2320100"/>
            <a:ext cx="3432238" cy="751437"/>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136714" y="4149852"/>
            <a:ext cx="3207068" cy="970788"/>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6788086" y="4086224"/>
            <a:ext cx="4190307" cy="979552"/>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55000" lnSpcReduction="20000"/>
          </a:bodyPr>
          <a:lstStyle/>
          <a:p>
            <a:r>
              <a:rPr lang="en-US" dirty="0"/>
              <a:t>Write program to find in given array person by a Name and subtract entered value from his health</a:t>
            </a:r>
          </a:p>
          <a:p>
            <a:pPr lvl="1"/>
            <a:r>
              <a:rPr lang="en-US" dirty="0"/>
              <a:t>Schema of a person – [Name: </a:t>
            </a:r>
            <a:r>
              <a:rPr lang="en-US" dirty="0" err="1"/>
              <a:t>str</a:t>
            </a:r>
            <a:r>
              <a:rPr lang="en-US" dirty="0"/>
              <a:t>,</a:t>
            </a:r>
            <a:r>
              <a:rPr lang="ru-RU" dirty="0"/>
              <a:t> </a:t>
            </a:r>
            <a:r>
              <a:rPr lang="en-US" dirty="0" err="1"/>
              <a:t>isEnemy</a:t>
            </a:r>
            <a:r>
              <a:rPr lang="en-US" dirty="0"/>
              <a:t>: </a:t>
            </a:r>
            <a:r>
              <a:rPr lang="en-US" dirty="0" err="1"/>
              <a:t>bool</a:t>
            </a:r>
            <a:r>
              <a:rPr lang="en-US" dirty="0"/>
              <a:t>, health: </a:t>
            </a:r>
            <a:r>
              <a:rPr lang="en-US" dirty="0" err="1"/>
              <a:t>int</a:t>
            </a:r>
            <a:r>
              <a:rPr lang="en-US" dirty="0"/>
              <a:t>]. It maybe a different order</a:t>
            </a:r>
          </a:p>
          <a:p>
            <a:pPr lvl="1"/>
            <a:r>
              <a:rPr lang="en-US" dirty="0"/>
              <a:t>Once when program start print all persons</a:t>
            </a:r>
          </a:p>
          <a:p>
            <a:pPr lvl="1"/>
            <a:r>
              <a:rPr lang="en-US" dirty="0"/>
              <a:t>If user input “show” command, program should print all persons </a:t>
            </a:r>
          </a:p>
          <a:p>
            <a:pPr lvl="1"/>
            <a:r>
              <a:rPr lang="en-US" dirty="0"/>
              <a:t>All action goes from person like “Alice: had 30 damage”</a:t>
            </a:r>
          </a:p>
          <a:p>
            <a:pPr lvl="1"/>
            <a:r>
              <a:rPr lang="en-US" dirty="0"/>
              <a:t>If health less 0 then print – “{Name} die” and removes from array</a:t>
            </a:r>
          </a:p>
          <a:p>
            <a:pPr lvl="1"/>
            <a:r>
              <a:rPr lang="en-US" dirty="0"/>
              <a:t>If Person not found or already died, then print – “Error, target died or not exist”</a:t>
            </a:r>
          </a:p>
          <a:p>
            <a:pPr lvl="1"/>
            <a:r>
              <a:rPr lang="en-US" dirty="0"/>
              <a:t>User may enter data by different register, but order of it is always same – Name Damage</a:t>
            </a:r>
          </a:p>
          <a:p>
            <a:pPr lvl="1"/>
            <a:r>
              <a:rPr lang="en-US" dirty="0"/>
              <a:t>Program ends when user enters – “out” </a:t>
            </a:r>
          </a:p>
          <a:p>
            <a:pPr lvl="1"/>
            <a:r>
              <a:rPr lang="en-US" dirty="0"/>
              <a:t>If it not enemy – print “Hey! Don’t touch yours friend, </a:t>
            </a:r>
            <a:r>
              <a:rPr lang="en-US" dirty="0" err="1"/>
              <a:t>wierdo</a:t>
            </a:r>
            <a:r>
              <a:rPr lang="en-US" dirty="0"/>
              <a:t>!”</a:t>
            </a:r>
          </a:p>
          <a:p>
            <a:pPr>
              <a:buNone/>
            </a:pPr>
            <a:r>
              <a:rPr lang="en-US" dirty="0">
                <a:solidFill>
                  <a:srgbClr val="C00000"/>
                </a:solidFill>
              </a:rPr>
              <a:t> [</a:t>
            </a:r>
          </a:p>
          <a:p>
            <a:pPr>
              <a:buNone/>
            </a:pPr>
            <a:r>
              <a:rPr lang="en-US" dirty="0">
                <a:solidFill>
                  <a:srgbClr val="C00000"/>
                </a:solidFill>
              </a:rPr>
              <a:t>    ['Alice', True, 100],</a:t>
            </a:r>
          </a:p>
          <a:p>
            <a:pPr>
              <a:buNone/>
            </a:pPr>
            <a:r>
              <a:rPr lang="en-US" dirty="0">
                <a:solidFill>
                  <a:srgbClr val="C00000"/>
                </a:solidFill>
              </a:rPr>
              <a:t>    ['Joe', 30, False],</a:t>
            </a:r>
          </a:p>
          <a:p>
            <a:pPr>
              <a:buNone/>
            </a:pPr>
            <a:r>
              <a:rPr lang="en-US" dirty="0">
                <a:solidFill>
                  <a:srgbClr val="C00000"/>
                </a:solidFill>
              </a:rPr>
              <a:t>    [True, 'Megan', 200],</a:t>
            </a:r>
          </a:p>
          <a:p>
            <a:pPr>
              <a:buNone/>
            </a:pPr>
            <a:r>
              <a:rPr lang="en-US" dirty="0">
                <a:solidFill>
                  <a:srgbClr val="C00000"/>
                </a:solidFill>
              </a:rPr>
              <a:t>    [50, 'Oliver', False],</a:t>
            </a:r>
          </a:p>
          <a:p>
            <a:pPr>
              <a:buNone/>
            </a:pPr>
            <a:r>
              <a:rPr lang="en-US" dirty="0">
                <a:solidFill>
                  <a:srgbClr val="C00000"/>
                </a:solidFill>
              </a:rPr>
              <a:t>    [200, True, '</a:t>
            </a:r>
            <a:r>
              <a:rPr lang="en-US" dirty="0" err="1">
                <a:solidFill>
                  <a:srgbClr val="C00000"/>
                </a:solidFill>
              </a:rPr>
              <a:t>Rassel</a:t>
            </a:r>
            <a:r>
              <a:rPr lang="en-US" dirty="0">
                <a:solidFill>
                  <a:srgbClr val="C00000"/>
                </a:solidFill>
              </a:rPr>
              <a:t>'],</a:t>
            </a:r>
          </a:p>
          <a:p>
            <a:pPr>
              <a:buNone/>
            </a:pPr>
            <a:r>
              <a:rPr lang="en-US" dirty="0">
                <a:solidFill>
                  <a:srgbClr val="C00000"/>
                </a:solidFill>
              </a:rPr>
              <a:t>    ['Molly', True, 2147000000]</a:t>
            </a:r>
          </a:p>
          <a:p>
            <a:pPr>
              <a:buNone/>
            </a:pPr>
            <a:r>
              <a:rPr lang="en-US" dirty="0">
                <a:solidFill>
                  <a:srgbClr val="C00000"/>
                </a:solidFill>
              </a:rPr>
              <a:t>]</a:t>
            </a:r>
          </a:p>
          <a:p>
            <a:r>
              <a:rPr lang="en-US" dirty="0"/>
              <a:t>Write for loop that add to array items from given array(list) multiplied by 2. Then print new Array</a:t>
            </a:r>
          </a:p>
          <a:p>
            <a:pPr lvl="1"/>
            <a:r>
              <a:rPr lang="en-US" dirty="0">
                <a:solidFill>
                  <a:srgbClr val="C00000"/>
                </a:solidFill>
              </a:rPr>
              <a:t>[1, 2, 3, 4, 11, 54, 1099, ‘ yes’]</a:t>
            </a:r>
          </a:p>
          <a:p>
            <a:pPr lvl="1"/>
            <a:r>
              <a:rPr lang="en-US" dirty="0"/>
              <a:t>Use while and for loops for it</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List Comprehension (Generator)</a:t>
            </a:r>
            <a:endParaRPr lang="ru-RU" b="1" dirty="0"/>
          </a:p>
        </p:txBody>
      </p:sp>
      <p:sp>
        <p:nvSpPr>
          <p:cNvPr id="3" name="Содержимое 2"/>
          <p:cNvSpPr>
            <a:spLocks noGrp="1"/>
          </p:cNvSpPr>
          <p:nvPr>
            <p:ph idx="1"/>
          </p:nvPr>
        </p:nvSpPr>
        <p:spPr>
          <a:xfrm>
            <a:off x="838200" y="1825624"/>
            <a:ext cx="6419335" cy="4888213"/>
          </a:xfrm>
        </p:spPr>
        <p:txBody>
          <a:bodyPr>
            <a:normAutofit lnSpcReduction="10000"/>
          </a:bodyPr>
          <a:lstStyle/>
          <a:p>
            <a:r>
              <a:rPr lang="en-US" dirty="0"/>
              <a:t>List comprehension offers a shorter syntax when you want to create a new list based on the values of an existing list.    Common syntax (or generator)  –  			          </a:t>
            </a:r>
            <a:r>
              <a:rPr lang="en-US" sz="1700" dirty="0" err="1">
                <a:solidFill>
                  <a:schemeClr val="accent1">
                    <a:lumMod val="75000"/>
                  </a:schemeClr>
                </a:solidFill>
              </a:rPr>
              <a:t>newlist</a:t>
            </a:r>
            <a:r>
              <a:rPr lang="en-US" sz="1700" dirty="0"/>
              <a:t> = [</a:t>
            </a:r>
            <a:r>
              <a:rPr lang="en-US" sz="1700" i="1" dirty="0"/>
              <a:t>expression</a:t>
            </a:r>
            <a:r>
              <a:rPr lang="en-US" sz="1700" dirty="0"/>
              <a:t> </a:t>
            </a:r>
            <a:r>
              <a:rPr lang="en-US" sz="1700" dirty="0">
                <a:solidFill>
                  <a:srgbClr val="FF0000"/>
                </a:solidFill>
              </a:rPr>
              <a:t>for</a:t>
            </a:r>
            <a:r>
              <a:rPr lang="en-US" sz="1700" dirty="0"/>
              <a:t> </a:t>
            </a:r>
            <a:r>
              <a:rPr lang="en-US" sz="1700" i="1" dirty="0"/>
              <a:t>item</a:t>
            </a:r>
            <a:r>
              <a:rPr lang="en-US" sz="1700" dirty="0"/>
              <a:t> </a:t>
            </a:r>
            <a:r>
              <a:rPr lang="en-US" sz="1700" dirty="0">
                <a:solidFill>
                  <a:srgbClr val="FF0000"/>
                </a:solidFill>
              </a:rPr>
              <a:t>in</a:t>
            </a:r>
            <a:r>
              <a:rPr lang="en-US" sz="1700" dirty="0"/>
              <a:t> </a:t>
            </a:r>
            <a:r>
              <a:rPr lang="en-US" sz="1700" i="1" dirty="0" err="1"/>
              <a:t>iterable</a:t>
            </a:r>
            <a:r>
              <a:rPr lang="en-US" sz="1700" dirty="0"/>
              <a:t> </a:t>
            </a:r>
            <a:r>
              <a:rPr lang="en-US" sz="1700" dirty="0">
                <a:solidFill>
                  <a:srgbClr val="FF0000"/>
                </a:solidFill>
              </a:rPr>
              <a:t>if</a:t>
            </a:r>
            <a:r>
              <a:rPr lang="en-US" sz="1700" dirty="0"/>
              <a:t> </a:t>
            </a:r>
            <a:r>
              <a:rPr lang="en-US" sz="1700" i="1" dirty="0"/>
              <a:t>condition</a:t>
            </a:r>
            <a:r>
              <a:rPr lang="en-US" sz="1700" dirty="0"/>
              <a:t> == </a:t>
            </a:r>
            <a:r>
              <a:rPr lang="en-US" sz="1700" dirty="0">
                <a:solidFill>
                  <a:srgbClr val="7030A0"/>
                </a:solidFill>
              </a:rPr>
              <a:t>True</a:t>
            </a:r>
            <a:r>
              <a:rPr lang="en-US" sz="1700" dirty="0"/>
              <a:t>]</a:t>
            </a:r>
          </a:p>
          <a:p>
            <a:endParaRPr lang="en-US" dirty="0"/>
          </a:p>
          <a:p>
            <a:r>
              <a:rPr lang="en-US" dirty="0"/>
              <a:t>You may filter it, of change value returned value base on conditions </a:t>
            </a:r>
          </a:p>
          <a:p>
            <a:endParaRPr lang="en-US" dirty="0"/>
          </a:p>
          <a:p>
            <a:r>
              <a:rPr lang="en-US" dirty="0"/>
              <a:t>Also you may create a non-array based list with </a:t>
            </a:r>
            <a:r>
              <a:rPr lang="en-US" dirty="0">
                <a:solidFill>
                  <a:srgbClr val="FF0000"/>
                </a:solidFill>
              </a:rPr>
              <a:t>range()</a:t>
            </a:r>
            <a:endParaRPr lang="ru-RU" dirty="0">
              <a:solidFill>
                <a:srgbClr val="FF0000"/>
              </a:solidFill>
            </a:endParaRPr>
          </a:p>
        </p:txBody>
      </p:sp>
      <p:pic>
        <p:nvPicPr>
          <p:cNvPr id="1026" name="Picture 2"/>
          <p:cNvPicPr>
            <a:picLocks noChangeAspect="1" noChangeArrowheads="1"/>
          </p:cNvPicPr>
          <p:nvPr/>
        </p:nvPicPr>
        <p:blipFill>
          <a:blip r:embed="rId2"/>
          <a:srcRect/>
          <a:stretch>
            <a:fillRect/>
          </a:stretch>
        </p:blipFill>
        <p:spPr bwMode="auto">
          <a:xfrm>
            <a:off x="7125731" y="2565188"/>
            <a:ext cx="4545086" cy="49105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7167433" y="3844496"/>
            <a:ext cx="4770362" cy="1534812"/>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7174127" y="5836894"/>
            <a:ext cx="3699819" cy="51247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Sort Array</a:t>
            </a:r>
            <a:endParaRPr lang="ru-RU" b="1" dirty="0"/>
          </a:p>
        </p:txBody>
      </p:sp>
      <p:sp>
        <p:nvSpPr>
          <p:cNvPr id="3" name="Содержимое 2"/>
          <p:cNvSpPr>
            <a:spLocks noGrp="1"/>
          </p:cNvSpPr>
          <p:nvPr>
            <p:ph idx="1"/>
          </p:nvPr>
        </p:nvSpPr>
        <p:spPr>
          <a:xfrm>
            <a:off x="1075944" y="1825625"/>
            <a:ext cx="6111240" cy="5032375"/>
          </a:xfrm>
        </p:spPr>
        <p:txBody>
          <a:bodyPr/>
          <a:lstStyle/>
          <a:p>
            <a:r>
              <a:rPr lang="en-US" dirty="0"/>
              <a:t>For sort array – use </a:t>
            </a:r>
            <a:r>
              <a:rPr lang="en-US" dirty="0">
                <a:solidFill>
                  <a:srgbClr val="FF0000"/>
                </a:solidFill>
              </a:rPr>
              <a:t>sort() </a:t>
            </a:r>
            <a:r>
              <a:rPr lang="en-US" dirty="0"/>
              <a:t>method</a:t>
            </a:r>
          </a:p>
          <a:p>
            <a:r>
              <a:rPr lang="en-US" dirty="0">
                <a:solidFill>
                  <a:srgbClr val="FF0000"/>
                </a:solidFill>
              </a:rPr>
              <a:t>sort() </a:t>
            </a:r>
            <a:r>
              <a:rPr lang="en-US" dirty="0"/>
              <a:t>used only with same data types in array</a:t>
            </a:r>
          </a:p>
          <a:p>
            <a:endParaRPr lang="en-US" dirty="0"/>
          </a:p>
          <a:p>
            <a:r>
              <a:rPr lang="en-US" dirty="0"/>
              <a:t>Strings sorted by first letter charter code( A – 65 B – 66, a -  97 ). For take charter code use </a:t>
            </a:r>
            <a:r>
              <a:rPr lang="en-US" dirty="0" err="1"/>
              <a:t>ord</a:t>
            </a:r>
            <a:r>
              <a:rPr lang="en-US" dirty="0"/>
              <a:t>(), reverse use </a:t>
            </a:r>
            <a:r>
              <a:rPr lang="en-US" dirty="0" err="1"/>
              <a:t>chr</a:t>
            </a:r>
            <a:r>
              <a:rPr lang="en-US" dirty="0"/>
              <a:t>()</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6876288" y="1762887"/>
            <a:ext cx="5059680" cy="89743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975438" y="4053458"/>
            <a:ext cx="5216562" cy="48196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2183702" y="5699570"/>
            <a:ext cx="7753897" cy="810958"/>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Copy and Join Lists</a:t>
            </a:r>
            <a:endParaRPr lang="ru-RU" b="1" dirty="0"/>
          </a:p>
        </p:txBody>
      </p:sp>
      <p:sp>
        <p:nvSpPr>
          <p:cNvPr id="3" name="Содержимое 2"/>
          <p:cNvSpPr>
            <a:spLocks noGrp="1"/>
          </p:cNvSpPr>
          <p:nvPr>
            <p:ph idx="1"/>
          </p:nvPr>
        </p:nvSpPr>
        <p:spPr>
          <a:xfrm>
            <a:off x="838200" y="1444752"/>
            <a:ext cx="6129528" cy="5413247"/>
          </a:xfrm>
        </p:spPr>
        <p:txBody>
          <a:bodyPr>
            <a:normAutofit fontScale="92500" lnSpcReduction="10000"/>
          </a:bodyPr>
          <a:lstStyle/>
          <a:p>
            <a:r>
              <a:rPr lang="en-US" dirty="0"/>
              <a:t>You cannot copy a list simply by typing list2 = list1, because: list2 will only be a </a:t>
            </a:r>
            <a:r>
              <a:rPr lang="en-US" i="1" dirty="0"/>
              <a:t>reference</a:t>
            </a:r>
            <a:r>
              <a:rPr lang="en-US" dirty="0"/>
              <a:t> to list1, and changes made in list1 will automatically also be made in list2.</a:t>
            </a:r>
          </a:p>
          <a:p>
            <a:r>
              <a:rPr lang="en-US" dirty="0"/>
              <a:t>There are ways to make a copy, one way is to use the built-in List method </a:t>
            </a:r>
            <a:r>
              <a:rPr lang="en-US" dirty="0">
                <a:solidFill>
                  <a:srgbClr val="FF0000"/>
                </a:solidFill>
              </a:rPr>
              <a:t>copy()</a:t>
            </a:r>
          </a:p>
          <a:p>
            <a:r>
              <a:rPr lang="en-US" dirty="0"/>
              <a:t>Another way to make a copy is to use the built-in method</a:t>
            </a:r>
            <a:r>
              <a:rPr lang="en-US" dirty="0">
                <a:solidFill>
                  <a:srgbClr val="FF0000"/>
                </a:solidFill>
              </a:rPr>
              <a:t> list()</a:t>
            </a:r>
          </a:p>
          <a:p>
            <a:r>
              <a:rPr lang="en-US" dirty="0"/>
              <a:t>One of the easiest ways to join, or concatenate, two or more lists in Python are by using the + operator. </a:t>
            </a:r>
          </a:p>
          <a:p>
            <a:r>
              <a:rPr lang="en-US" dirty="0"/>
              <a:t>Or you can use the </a:t>
            </a:r>
            <a:r>
              <a:rPr lang="en-US" dirty="0">
                <a:solidFill>
                  <a:srgbClr val="FF0000"/>
                </a:solidFill>
              </a:rPr>
              <a:t>extend()</a:t>
            </a:r>
            <a:r>
              <a:rPr lang="en-US" dirty="0"/>
              <a:t> method</a:t>
            </a:r>
          </a:p>
          <a:p>
            <a:r>
              <a:rPr lang="en-US" dirty="0"/>
              <a:t>Or just append item from one to other</a:t>
            </a:r>
            <a:endParaRPr lang="ru-RU" dirty="0"/>
          </a:p>
        </p:txBody>
      </p:sp>
      <p:pic>
        <p:nvPicPr>
          <p:cNvPr id="2050" name="Picture 2"/>
          <p:cNvPicPr>
            <a:picLocks noChangeAspect="1" noChangeArrowheads="1"/>
          </p:cNvPicPr>
          <p:nvPr/>
        </p:nvPicPr>
        <p:blipFill>
          <a:blip r:embed="rId2"/>
          <a:srcRect/>
          <a:stretch>
            <a:fillRect/>
          </a:stretch>
        </p:blipFill>
        <p:spPr bwMode="auto">
          <a:xfrm>
            <a:off x="7209662" y="1831086"/>
            <a:ext cx="4302125" cy="619506"/>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7214616" y="3301937"/>
            <a:ext cx="3633372" cy="392239"/>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7255002" y="4038218"/>
            <a:ext cx="3358134" cy="387477"/>
          </a:xfrm>
          <a:prstGeom prst="rect">
            <a:avLst/>
          </a:prstGeom>
          <a:noFill/>
          <a:ln w="9525">
            <a:noFill/>
            <a:miter lim="800000"/>
            <a:headEnd/>
            <a:tailEnd/>
          </a:ln>
          <a:effectLst/>
        </p:spPr>
      </p:pic>
      <p:pic>
        <p:nvPicPr>
          <p:cNvPr id="2054" name="Picture 6"/>
          <p:cNvPicPr>
            <a:picLocks noChangeAspect="1" noChangeArrowheads="1"/>
          </p:cNvPicPr>
          <p:nvPr/>
        </p:nvPicPr>
        <p:blipFill>
          <a:blip r:embed="rId5"/>
          <a:srcRect/>
          <a:stretch>
            <a:fillRect/>
          </a:stretch>
        </p:blipFill>
        <p:spPr bwMode="auto">
          <a:xfrm>
            <a:off x="7292150" y="4747640"/>
            <a:ext cx="3507966" cy="592456"/>
          </a:xfrm>
          <a:prstGeom prst="rect">
            <a:avLst/>
          </a:prstGeom>
          <a:noFill/>
          <a:ln w="9525">
            <a:noFill/>
            <a:miter lim="800000"/>
            <a:headEnd/>
            <a:tailEnd/>
          </a:ln>
          <a:effectLst/>
        </p:spPr>
      </p:pic>
      <p:pic>
        <p:nvPicPr>
          <p:cNvPr id="2055" name="Picture 7"/>
          <p:cNvPicPr>
            <a:picLocks noChangeAspect="1" noChangeArrowheads="1"/>
          </p:cNvPicPr>
          <p:nvPr/>
        </p:nvPicPr>
        <p:blipFill>
          <a:blip r:embed="rId6"/>
          <a:srcRect/>
          <a:stretch>
            <a:fillRect/>
          </a:stretch>
        </p:blipFill>
        <p:spPr bwMode="auto">
          <a:xfrm>
            <a:off x="7275767" y="5541836"/>
            <a:ext cx="3194980" cy="401764"/>
          </a:xfrm>
          <a:prstGeom prst="rect">
            <a:avLst/>
          </a:prstGeom>
          <a:noFill/>
          <a:ln w="9525">
            <a:noFill/>
            <a:miter lim="800000"/>
            <a:headEnd/>
            <a:tailEnd/>
          </a:ln>
          <a:effectLst/>
        </p:spPr>
      </p:pic>
      <p:pic>
        <p:nvPicPr>
          <p:cNvPr id="2056" name="Picture 8"/>
          <p:cNvPicPr>
            <a:picLocks noChangeAspect="1" noChangeArrowheads="1"/>
          </p:cNvPicPr>
          <p:nvPr/>
        </p:nvPicPr>
        <p:blipFill>
          <a:blip r:embed="rId7"/>
          <a:srcRect/>
          <a:stretch>
            <a:fillRect/>
          </a:stretch>
        </p:blipFill>
        <p:spPr bwMode="auto">
          <a:xfrm>
            <a:off x="7287387" y="6132767"/>
            <a:ext cx="4202632" cy="725233"/>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List Methods</a:t>
            </a:r>
            <a:endParaRPr lang="ru-RU" b="1" dirty="0"/>
          </a:p>
        </p:txBody>
      </p:sp>
      <p:sp>
        <p:nvSpPr>
          <p:cNvPr id="3" name="Содержимое 2"/>
          <p:cNvSpPr>
            <a:spLocks noGrp="1"/>
          </p:cNvSpPr>
          <p:nvPr>
            <p:ph idx="1"/>
          </p:nvPr>
        </p:nvSpPr>
        <p:spPr>
          <a:xfrm>
            <a:off x="1188720" y="1825625"/>
            <a:ext cx="10643616" cy="4351338"/>
          </a:xfrm>
        </p:spPr>
        <p:txBody>
          <a:bodyPr>
            <a:normAutofit fontScale="85000" lnSpcReduction="20000"/>
          </a:bodyPr>
          <a:lstStyle/>
          <a:p>
            <a:r>
              <a:rPr lang="en-US" dirty="0">
                <a:solidFill>
                  <a:srgbClr val="FF0000"/>
                </a:solidFill>
              </a:rPr>
              <a:t>append() </a:t>
            </a:r>
            <a:r>
              <a:rPr lang="en-US" dirty="0"/>
              <a:t>Adds an element at the end of the list</a:t>
            </a:r>
          </a:p>
          <a:p>
            <a:r>
              <a:rPr lang="en-US" dirty="0">
                <a:solidFill>
                  <a:srgbClr val="FF0000"/>
                </a:solidFill>
              </a:rPr>
              <a:t>clear() </a:t>
            </a:r>
            <a:r>
              <a:rPr lang="en-US" dirty="0"/>
              <a:t>Removes all the elements from the list</a:t>
            </a:r>
          </a:p>
          <a:p>
            <a:r>
              <a:rPr lang="en-US" dirty="0">
                <a:solidFill>
                  <a:srgbClr val="FF0000"/>
                </a:solidFill>
              </a:rPr>
              <a:t>copy() </a:t>
            </a:r>
            <a:r>
              <a:rPr lang="en-US" dirty="0"/>
              <a:t>Returns a copy of the list</a:t>
            </a:r>
          </a:p>
          <a:p>
            <a:r>
              <a:rPr lang="en-US" dirty="0">
                <a:solidFill>
                  <a:srgbClr val="FF0000"/>
                </a:solidFill>
              </a:rPr>
              <a:t>count() </a:t>
            </a:r>
            <a:r>
              <a:rPr lang="en-US" dirty="0"/>
              <a:t>Returns the number of elements with the specified value</a:t>
            </a:r>
          </a:p>
          <a:p>
            <a:r>
              <a:rPr lang="en-US" dirty="0">
                <a:solidFill>
                  <a:srgbClr val="FF0000"/>
                </a:solidFill>
              </a:rPr>
              <a:t>extend() </a:t>
            </a:r>
            <a:r>
              <a:rPr lang="en-US" dirty="0"/>
              <a:t>Add the elements of a list (or any </a:t>
            </a:r>
            <a:r>
              <a:rPr lang="en-US" dirty="0" err="1"/>
              <a:t>iterable</a:t>
            </a:r>
            <a:r>
              <a:rPr lang="en-US" dirty="0"/>
              <a:t>), to the end of the current list</a:t>
            </a:r>
          </a:p>
          <a:p>
            <a:r>
              <a:rPr lang="en-US" dirty="0">
                <a:solidFill>
                  <a:srgbClr val="FF0000"/>
                </a:solidFill>
              </a:rPr>
              <a:t>index() </a:t>
            </a:r>
            <a:r>
              <a:rPr lang="en-US" dirty="0"/>
              <a:t>Returns the index of the first element with the specified value</a:t>
            </a:r>
          </a:p>
          <a:p>
            <a:r>
              <a:rPr lang="en-US" dirty="0">
                <a:solidFill>
                  <a:srgbClr val="FF0000"/>
                </a:solidFill>
              </a:rPr>
              <a:t>insert() </a:t>
            </a:r>
            <a:r>
              <a:rPr lang="en-US" dirty="0"/>
              <a:t>Adds an element at the specified position</a:t>
            </a:r>
          </a:p>
          <a:p>
            <a:r>
              <a:rPr lang="en-US" dirty="0">
                <a:solidFill>
                  <a:srgbClr val="FF0000"/>
                </a:solidFill>
              </a:rPr>
              <a:t>pop() </a:t>
            </a:r>
            <a:r>
              <a:rPr lang="en-US" dirty="0"/>
              <a:t>Removes the element at the specified position</a:t>
            </a:r>
          </a:p>
          <a:p>
            <a:r>
              <a:rPr lang="en-US" dirty="0">
                <a:solidFill>
                  <a:srgbClr val="FF0000"/>
                </a:solidFill>
              </a:rPr>
              <a:t>remove() </a:t>
            </a:r>
            <a:r>
              <a:rPr lang="en-US" dirty="0"/>
              <a:t>Removes the item with the specified value</a:t>
            </a:r>
          </a:p>
          <a:p>
            <a:r>
              <a:rPr lang="en-US" dirty="0">
                <a:solidFill>
                  <a:srgbClr val="FF0000"/>
                </a:solidFill>
              </a:rPr>
              <a:t>reverse() </a:t>
            </a:r>
            <a:r>
              <a:rPr lang="en-US" dirty="0"/>
              <a:t>Reverses the order of the list</a:t>
            </a:r>
          </a:p>
          <a:p>
            <a:r>
              <a:rPr lang="en-US" dirty="0">
                <a:solidFill>
                  <a:srgbClr val="FF0000"/>
                </a:solidFill>
              </a:rPr>
              <a:t>sort() </a:t>
            </a:r>
            <a:r>
              <a:rPr lang="en-US" dirty="0"/>
              <a:t>Sorts the list</a:t>
            </a:r>
            <a:endParaRPr lang="ru-RU"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85000" lnSpcReduction="20000"/>
          </a:bodyPr>
          <a:lstStyle/>
          <a:p>
            <a:r>
              <a:rPr lang="en-US" dirty="0"/>
              <a:t>Lets return to our store. Right now we have a lists with specific products and want share it with our customers. </a:t>
            </a:r>
          </a:p>
          <a:p>
            <a:pPr lvl="1"/>
            <a:r>
              <a:rPr lang="en-US" dirty="0"/>
              <a:t>Write a program that takes customers name</a:t>
            </a:r>
          </a:p>
          <a:p>
            <a:pPr lvl="1"/>
            <a:r>
              <a:rPr lang="en-US" dirty="0"/>
              <a:t>And suggests a list with categories, </a:t>
            </a:r>
          </a:p>
          <a:p>
            <a:pPr lvl="1"/>
            <a:r>
              <a:rPr lang="en-US" dirty="0"/>
              <a:t>When user choose category -  Program must print all products and amounts</a:t>
            </a:r>
          </a:p>
          <a:p>
            <a:pPr lvl="1"/>
            <a:r>
              <a:rPr lang="en-US" dirty="0"/>
              <a:t>All printed products in ordered list – “1. Apple - 30” etc.</a:t>
            </a:r>
          </a:p>
          <a:p>
            <a:pPr lvl="1"/>
            <a:r>
              <a:rPr lang="en-US" dirty="0"/>
              <a:t>User choose one and puts it Name and Amount  like – “{Product} {Amount}”</a:t>
            </a:r>
          </a:p>
          <a:p>
            <a:pPr lvl="1"/>
            <a:r>
              <a:rPr lang="en-US" dirty="0"/>
              <a:t>When User choose a product program prints – “Thank you, {name}! Something more?” and returns to list of categories </a:t>
            </a:r>
          </a:p>
          <a:p>
            <a:pPr lvl="1"/>
            <a:r>
              <a:rPr lang="en-US" dirty="0"/>
              <a:t>Process repeat until user inputs – “out” !BUT program no end and waits new customer</a:t>
            </a:r>
          </a:p>
          <a:p>
            <a:pPr lvl="1"/>
            <a:r>
              <a:rPr lang="en-US" dirty="0"/>
              <a:t>Program say “Goodbye, {name}” to every customer </a:t>
            </a:r>
          </a:p>
          <a:p>
            <a:pPr lvl="1"/>
            <a:r>
              <a:rPr lang="en-US" dirty="0"/>
              <a:t>Also we have “manager” that may add products and close store </a:t>
            </a:r>
          </a:p>
          <a:p>
            <a:pPr lvl="1"/>
            <a:r>
              <a:rPr lang="en-US" dirty="0"/>
              <a:t>For exit program uses command – “manager close” in lower case</a:t>
            </a:r>
          </a:p>
          <a:p>
            <a:pPr lvl="1"/>
            <a:r>
              <a:rPr lang="en-US" dirty="0"/>
              <a:t>For add – “manager add {PRODUCT} {AMOUNT}”</a:t>
            </a:r>
          </a:p>
          <a:p>
            <a:pPr lvl="1"/>
            <a:r>
              <a:rPr lang="en-US" dirty="0"/>
              <a:t>Manager may add only exists before products</a:t>
            </a:r>
          </a:p>
          <a:p>
            <a:pPr lvl="1"/>
            <a:r>
              <a:rPr lang="en-US" dirty="0"/>
              <a:t>Customer not may take more amount of product that store have. </a:t>
            </a:r>
          </a:p>
          <a:p>
            <a:pPr lvl="1"/>
            <a:r>
              <a:rPr lang="en-US" dirty="0"/>
              <a:t>If no more that product in store print on request – “Sorry it no available now”. </a:t>
            </a:r>
            <a:endParaRPr lang="ru-RU" dirty="0"/>
          </a:p>
          <a:p>
            <a:pPr lvl="1"/>
            <a:r>
              <a:rPr lang="en-US" dirty="0"/>
              <a:t>All strings besides manager command may be in different cases</a:t>
            </a:r>
            <a:endParaRPr lang="ru-RU" dirty="0"/>
          </a:p>
          <a:p>
            <a:pPr lvl="1"/>
            <a:r>
              <a:rPr lang="en-US" dirty="0"/>
              <a:t>Start from storeProducts_start.py</a:t>
            </a:r>
          </a:p>
          <a:p>
            <a:endParaRPr lang="en-US" dirty="0"/>
          </a:p>
          <a:p>
            <a:endParaRPr lang="en-US" dirty="0"/>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B98737B7-18F5-4608-82CE-E128EDDB32AA}"/>
              </a:ext>
            </a:extLst>
          </p:cNvPr>
          <p:cNvSpPr/>
          <p:nvPr/>
        </p:nvSpPr>
        <p:spPr>
          <a:xfrm>
            <a:off x="5446643" y="967409"/>
            <a:ext cx="1364974" cy="357808"/>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D9409785-DA55-4C19-B0DE-2CFAB2B0670F}"/>
              </a:ext>
            </a:extLst>
          </p:cNvPr>
          <p:cNvSpPr>
            <a:spLocks noGrp="1"/>
          </p:cNvSpPr>
          <p:nvPr>
            <p:ph type="title"/>
          </p:nvPr>
        </p:nvSpPr>
        <p:spPr/>
        <p:txBody>
          <a:bodyPr/>
          <a:lstStyle/>
          <a:p>
            <a:pPr algn="ctr"/>
            <a:r>
              <a:rPr lang="en-US" dirty="0"/>
              <a:t>Tuple</a:t>
            </a:r>
            <a:endParaRPr lang="ru-RU" dirty="0"/>
          </a:p>
        </p:txBody>
      </p:sp>
      <p:sp>
        <p:nvSpPr>
          <p:cNvPr id="3" name="Объект 2">
            <a:extLst>
              <a:ext uri="{FF2B5EF4-FFF2-40B4-BE49-F238E27FC236}">
                <a16:creationId xmlns:a16="http://schemas.microsoft.com/office/drawing/2014/main" id="{20ECA7D5-2964-48AA-9FA7-C2D6AFF5E08A}"/>
              </a:ext>
            </a:extLst>
          </p:cNvPr>
          <p:cNvSpPr>
            <a:spLocks noGrp="1"/>
          </p:cNvSpPr>
          <p:nvPr>
            <p:ph idx="1"/>
          </p:nvPr>
        </p:nvSpPr>
        <p:spPr>
          <a:xfrm>
            <a:off x="838200" y="1825624"/>
            <a:ext cx="5973417" cy="4389645"/>
          </a:xfrm>
        </p:spPr>
        <p:txBody>
          <a:bodyPr>
            <a:normAutofit fontScale="77500" lnSpcReduction="20000"/>
          </a:bodyPr>
          <a:lstStyle/>
          <a:p>
            <a:r>
              <a:rPr lang="en-US" dirty="0"/>
              <a:t>A tuple is a collection which is ordered and </a:t>
            </a:r>
            <a:r>
              <a:rPr lang="en-US" b="1" dirty="0"/>
              <a:t>unchangeable</a:t>
            </a:r>
            <a:r>
              <a:rPr lang="en-US" dirty="0"/>
              <a:t>, duplicates is allow.</a:t>
            </a:r>
          </a:p>
          <a:p>
            <a:r>
              <a:rPr lang="en-US" dirty="0"/>
              <a:t>A tuple similar to a list, but unchangeable. In this way to change a tuple, we may convert it into the list, change and then create a new tuple. </a:t>
            </a:r>
            <a:endParaRPr lang="ru-RU" dirty="0"/>
          </a:p>
          <a:p>
            <a:r>
              <a:rPr lang="en-US" dirty="0"/>
              <a:t>Loop and access to items similar to list.</a:t>
            </a:r>
          </a:p>
          <a:p>
            <a:r>
              <a:rPr lang="en-US" dirty="0"/>
              <a:t>The Tuple has a unique ability – </a:t>
            </a:r>
            <a:r>
              <a:rPr lang="en-US" dirty="0">
                <a:solidFill>
                  <a:srgbClr val="FF0000"/>
                </a:solidFill>
              </a:rPr>
              <a:t>unpack</a:t>
            </a:r>
            <a:r>
              <a:rPr lang="en-US" dirty="0"/>
              <a:t>. That allows us unpack a tuple into different variables</a:t>
            </a:r>
          </a:p>
          <a:p>
            <a:r>
              <a:rPr lang="en-US" dirty="0"/>
              <a:t>If we don’t know how many arguments – use </a:t>
            </a:r>
            <a:r>
              <a:rPr lang="en-US" dirty="0">
                <a:solidFill>
                  <a:srgbClr val="FF0000"/>
                </a:solidFill>
              </a:rPr>
              <a:t>*</a:t>
            </a:r>
            <a:r>
              <a:rPr lang="en-US" dirty="0" err="1">
                <a:solidFill>
                  <a:srgbClr val="FF0000"/>
                </a:solidFill>
              </a:rPr>
              <a:t>args</a:t>
            </a:r>
            <a:r>
              <a:rPr lang="en-US" dirty="0">
                <a:solidFill>
                  <a:srgbClr val="FF0000"/>
                </a:solidFill>
              </a:rPr>
              <a:t> </a:t>
            </a:r>
            <a:r>
              <a:rPr lang="en-US" dirty="0"/>
              <a:t>to catch them in the list</a:t>
            </a:r>
          </a:p>
          <a:p>
            <a:r>
              <a:rPr lang="en-US" dirty="0"/>
              <a:t>Also, a tuple has differences to list in join – you may concatenate them, its returns a new tuple. Also, we may double tuple items just multiple them, as example before it returns a new tuple </a:t>
            </a:r>
            <a:endParaRPr lang="ru-RU" dirty="0"/>
          </a:p>
        </p:txBody>
      </p:sp>
      <p:pic>
        <p:nvPicPr>
          <p:cNvPr id="5" name="Рисунок 4">
            <a:extLst>
              <a:ext uri="{FF2B5EF4-FFF2-40B4-BE49-F238E27FC236}">
                <a16:creationId xmlns:a16="http://schemas.microsoft.com/office/drawing/2014/main" id="{6389C0F3-5C47-4C16-A693-A03FDAEF3C1E}"/>
              </a:ext>
            </a:extLst>
          </p:cNvPr>
          <p:cNvPicPr>
            <a:picLocks noChangeAspect="1"/>
          </p:cNvPicPr>
          <p:nvPr/>
        </p:nvPicPr>
        <p:blipFill>
          <a:blip r:embed="rId2"/>
          <a:stretch>
            <a:fillRect/>
          </a:stretch>
        </p:blipFill>
        <p:spPr>
          <a:xfrm>
            <a:off x="6811617" y="1950692"/>
            <a:ext cx="5206838" cy="3543921"/>
          </a:xfrm>
          <a:prstGeom prst="rect">
            <a:avLst/>
          </a:prstGeom>
        </p:spPr>
      </p:pic>
    </p:spTree>
    <p:extLst>
      <p:ext uri="{BB962C8B-B14F-4D97-AF65-F5344CB8AC3E}">
        <p14:creationId xmlns:p14="http://schemas.microsoft.com/office/powerpoint/2010/main" val="29789705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6488" y="2431669"/>
            <a:ext cx="10515600" cy="1325563"/>
          </a:xfrm>
        </p:spPr>
        <p:txBody>
          <a:bodyPr>
            <a:normAutofit/>
          </a:bodyPr>
          <a:lstStyle/>
          <a:p>
            <a:pPr algn="ctr"/>
            <a:r>
              <a:rPr lang="en-US" sz="8800" dirty="0">
                <a:latin typeface="Forte" pitchFamily="66" charset="0"/>
              </a:rPr>
              <a:t>Coffee Break </a:t>
            </a:r>
            <a:endParaRPr lang="ru-RU" sz="8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247A1D87-67BB-4E72-A9D2-90151956BEDF}"/>
              </a:ext>
            </a:extLst>
          </p:cNvPr>
          <p:cNvSpPr/>
          <p:nvPr/>
        </p:nvSpPr>
        <p:spPr>
          <a:xfrm>
            <a:off x="4876800" y="993913"/>
            <a:ext cx="2451652" cy="31805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lstStyle/>
          <a:p>
            <a:pPr algn="ctr"/>
            <a:r>
              <a:rPr lang="en-US" b="1" dirty="0"/>
              <a:t>Dictionary</a:t>
            </a:r>
            <a:endParaRPr lang="ru-RU" dirty="0"/>
          </a:p>
        </p:txBody>
      </p:sp>
      <p:sp>
        <p:nvSpPr>
          <p:cNvPr id="3" name="Содержимое 2"/>
          <p:cNvSpPr>
            <a:spLocks noGrp="1"/>
          </p:cNvSpPr>
          <p:nvPr>
            <p:ph idx="1"/>
          </p:nvPr>
        </p:nvSpPr>
        <p:spPr/>
        <p:txBody>
          <a:bodyPr/>
          <a:lstStyle/>
          <a:p>
            <a:r>
              <a:rPr lang="en-US" dirty="0" err="1">
                <a:solidFill>
                  <a:srgbClr val="FF0000"/>
                </a:solidFill>
              </a:rPr>
              <a:t>dict</a:t>
            </a:r>
            <a:r>
              <a:rPr lang="en-US" dirty="0"/>
              <a:t> is a data structure in python where we may store our data in </a:t>
            </a:r>
            <a:r>
              <a:rPr lang="en-US" dirty="0">
                <a:solidFill>
                  <a:srgbClr val="FF0000"/>
                </a:solidFill>
              </a:rPr>
              <a:t>key: value </a:t>
            </a:r>
            <a:r>
              <a:rPr lang="en-US" dirty="0"/>
              <a:t>pair.</a:t>
            </a:r>
          </a:p>
          <a:p>
            <a:r>
              <a:rPr lang="en-US" dirty="0" err="1">
                <a:solidFill>
                  <a:srgbClr val="FF0000"/>
                </a:solidFill>
              </a:rPr>
              <a:t>dict</a:t>
            </a:r>
            <a:r>
              <a:rPr lang="en-US" dirty="0"/>
              <a:t> is a collection which is ordered*, changeable and does not allow duplicates.</a:t>
            </a:r>
          </a:p>
          <a:p>
            <a:pPr lvl="1"/>
            <a:r>
              <a:rPr lang="en-US" dirty="0">
                <a:highlight>
                  <a:srgbClr val="FFFF00"/>
                </a:highlight>
              </a:rPr>
              <a:t>As of Python version 3.7, dictionaries are </a:t>
            </a:r>
            <a:r>
              <a:rPr lang="en-US" i="1" dirty="0">
                <a:highlight>
                  <a:srgbClr val="FFFF00"/>
                </a:highlight>
              </a:rPr>
              <a:t>ordered</a:t>
            </a:r>
            <a:r>
              <a:rPr lang="en-US" dirty="0">
                <a:highlight>
                  <a:srgbClr val="FFFF00"/>
                </a:highlight>
              </a:rPr>
              <a:t>. In Python 3.6 and earlier, dictionaries are </a:t>
            </a:r>
            <a:r>
              <a:rPr lang="en-US" i="1" dirty="0">
                <a:highlight>
                  <a:srgbClr val="FFFF00"/>
                </a:highlight>
              </a:rPr>
              <a:t>unordered.</a:t>
            </a:r>
            <a:endParaRPr lang="en-US" dirty="0"/>
          </a:p>
          <a:p>
            <a:r>
              <a:rPr lang="en-US" dirty="0" err="1"/>
              <a:t>Dict</a:t>
            </a:r>
            <a:r>
              <a:rPr lang="en-US" dirty="0"/>
              <a:t> keys always a strings</a:t>
            </a:r>
          </a:p>
          <a:p>
            <a:r>
              <a:rPr lang="en-US" dirty="0" err="1"/>
              <a:t>Dict</a:t>
            </a:r>
            <a:r>
              <a:rPr lang="en-US" dirty="0"/>
              <a:t> value may be different types</a:t>
            </a:r>
          </a:p>
        </p:txBody>
      </p:sp>
      <p:pic>
        <p:nvPicPr>
          <p:cNvPr id="6" name="Рисунок 5">
            <a:extLst>
              <a:ext uri="{FF2B5EF4-FFF2-40B4-BE49-F238E27FC236}">
                <a16:creationId xmlns:a16="http://schemas.microsoft.com/office/drawing/2014/main" id="{42AEB133-B6ED-481A-9047-E19F59AA4214}"/>
              </a:ext>
            </a:extLst>
          </p:cNvPr>
          <p:cNvPicPr>
            <a:picLocks noChangeAspect="1"/>
          </p:cNvPicPr>
          <p:nvPr/>
        </p:nvPicPr>
        <p:blipFill>
          <a:blip r:embed="rId2"/>
          <a:stretch>
            <a:fillRect/>
          </a:stretch>
        </p:blipFill>
        <p:spPr>
          <a:xfrm>
            <a:off x="6891130" y="4126171"/>
            <a:ext cx="3551583" cy="236670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2050" name="Picture 2"/>
          <p:cNvPicPr>
            <a:picLocks noChangeAspect="1" noChangeArrowheads="1"/>
          </p:cNvPicPr>
          <p:nvPr/>
        </p:nvPicPr>
        <p:blipFill>
          <a:blip r:embed="rId2"/>
          <a:srcRect/>
          <a:stretch>
            <a:fillRect/>
          </a:stretch>
        </p:blipFill>
        <p:spPr bwMode="auto">
          <a:xfrm>
            <a:off x="256032" y="640080"/>
            <a:ext cx="6850319" cy="52006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7486269" y="621792"/>
            <a:ext cx="3963326" cy="5212272"/>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5F6D06-4788-4EA8-82B0-0155C312B5BE}"/>
              </a:ext>
            </a:extLst>
          </p:cNvPr>
          <p:cNvSpPr>
            <a:spLocks noGrp="1"/>
          </p:cNvSpPr>
          <p:nvPr>
            <p:ph type="title"/>
          </p:nvPr>
        </p:nvSpPr>
        <p:spPr/>
        <p:txBody>
          <a:bodyPr/>
          <a:lstStyle/>
          <a:p>
            <a:pPr algn="ctr"/>
            <a:r>
              <a:rPr lang="en-US" dirty="0"/>
              <a:t>Create a </a:t>
            </a:r>
            <a:r>
              <a:rPr lang="en-US" dirty="0" err="1"/>
              <a:t>dict</a:t>
            </a:r>
            <a:endParaRPr lang="ru-RU" dirty="0"/>
          </a:p>
        </p:txBody>
      </p:sp>
      <p:sp>
        <p:nvSpPr>
          <p:cNvPr id="3" name="Объект 2">
            <a:extLst>
              <a:ext uri="{FF2B5EF4-FFF2-40B4-BE49-F238E27FC236}">
                <a16:creationId xmlns:a16="http://schemas.microsoft.com/office/drawing/2014/main" id="{C127DC5E-D7C1-4597-81DD-5F308250F84D}"/>
              </a:ext>
            </a:extLst>
          </p:cNvPr>
          <p:cNvSpPr>
            <a:spLocks noGrp="1"/>
          </p:cNvSpPr>
          <p:nvPr>
            <p:ph idx="1"/>
          </p:nvPr>
        </p:nvSpPr>
        <p:spPr>
          <a:xfrm>
            <a:off x="838200" y="1825625"/>
            <a:ext cx="4621696" cy="4893227"/>
          </a:xfrm>
        </p:spPr>
        <p:txBody>
          <a:bodyPr>
            <a:normAutofit fontScale="92500" lnSpcReduction="20000"/>
          </a:bodyPr>
          <a:lstStyle/>
          <a:p>
            <a:r>
              <a:rPr lang="en-US" dirty="0"/>
              <a:t>To create a </a:t>
            </a:r>
            <a:r>
              <a:rPr lang="en-US" dirty="0" err="1">
                <a:solidFill>
                  <a:srgbClr val="FF0000"/>
                </a:solidFill>
              </a:rPr>
              <a:t>dict</a:t>
            </a:r>
            <a:r>
              <a:rPr lang="en-US" dirty="0"/>
              <a:t> you may use a common syntax</a:t>
            </a:r>
          </a:p>
          <a:p>
            <a:endParaRPr lang="en-US" dirty="0"/>
          </a:p>
          <a:p>
            <a:r>
              <a:rPr lang="en-US" dirty="0"/>
              <a:t>Create with </a:t>
            </a:r>
            <a:r>
              <a:rPr lang="en-US" dirty="0" err="1">
                <a:solidFill>
                  <a:srgbClr val="FF0000"/>
                </a:solidFill>
              </a:rPr>
              <a:t>dict</a:t>
            </a:r>
            <a:r>
              <a:rPr lang="en-US" dirty="0">
                <a:solidFill>
                  <a:srgbClr val="FF0000"/>
                </a:solidFill>
              </a:rPr>
              <a:t>() </a:t>
            </a:r>
            <a:r>
              <a:rPr lang="en-US" dirty="0"/>
              <a:t>. There we use a list of tuples that contains key, value</a:t>
            </a:r>
          </a:p>
          <a:p>
            <a:endParaRPr lang="en-US" dirty="0"/>
          </a:p>
          <a:p>
            <a:r>
              <a:rPr lang="en-US" dirty="0"/>
              <a:t> uses </a:t>
            </a:r>
            <a:r>
              <a:rPr lang="en-US" dirty="0" err="1">
                <a:solidFill>
                  <a:srgbClr val="FF0000"/>
                </a:solidFill>
              </a:rPr>
              <a:t>dict.fromkeys</a:t>
            </a:r>
            <a:r>
              <a:rPr lang="en-US" dirty="0">
                <a:solidFill>
                  <a:srgbClr val="FF0000"/>
                </a:solidFill>
              </a:rPr>
              <a:t>() </a:t>
            </a:r>
            <a:r>
              <a:rPr lang="en-US" dirty="0"/>
              <a:t>. In the first case, our </a:t>
            </a:r>
            <a:r>
              <a:rPr lang="en-US" dirty="0" err="1"/>
              <a:t>dict</a:t>
            </a:r>
            <a:r>
              <a:rPr lang="en-US" dirty="0"/>
              <a:t> doesn’t have values.</a:t>
            </a:r>
          </a:p>
          <a:p>
            <a:endParaRPr lang="en-US" dirty="0"/>
          </a:p>
          <a:p>
            <a:r>
              <a:rPr lang="en-US" dirty="0"/>
              <a:t>Or use a generator. </a:t>
            </a:r>
            <a:r>
              <a:rPr lang="en-US" dirty="0">
                <a:highlight>
                  <a:srgbClr val="FFFF00"/>
                </a:highlight>
              </a:rPr>
              <a:t>Note!</a:t>
            </a:r>
            <a:r>
              <a:rPr lang="en-US" dirty="0"/>
              <a:t> We used a curly brackets  </a:t>
            </a:r>
            <a:endParaRPr lang="ru-RU" dirty="0"/>
          </a:p>
        </p:txBody>
      </p:sp>
      <p:pic>
        <p:nvPicPr>
          <p:cNvPr id="4" name="Рисунок 3">
            <a:extLst>
              <a:ext uri="{FF2B5EF4-FFF2-40B4-BE49-F238E27FC236}">
                <a16:creationId xmlns:a16="http://schemas.microsoft.com/office/drawing/2014/main" id="{DB63E1ED-F45C-4611-B6BB-992530B08068}"/>
              </a:ext>
            </a:extLst>
          </p:cNvPr>
          <p:cNvPicPr>
            <a:picLocks noChangeAspect="1"/>
          </p:cNvPicPr>
          <p:nvPr/>
        </p:nvPicPr>
        <p:blipFill>
          <a:blip r:embed="rId2"/>
          <a:stretch>
            <a:fillRect/>
          </a:stretch>
        </p:blipFill>
        <p:spPr>
          <a:xfrm>
            <a:off x="6188766" y="1825626"/>
            <a:ext cx="3061251" cy="510208"/>
          </a:xfrm>
          <a:prstGeom prst="rect">
            <a:avLst/>
          </a:prstGeom>
        </p:spPr>
      </p:pic>
      <p:pic>
        <p:nvPicPr>
          <p:cNvPr id="5" name="Рисунок 4">
            <a:extLst>
              <a:ext uri="{FF2B5EF4-FFF2-40B4-BE49-F238E27FC236}">
                <a16:creationId xmlns:a16="http://schemas.microsoft.com/office/drawing/2014/main" id="{50B009FF-3B46-4A58-9E88-3822EA1C5A65}"/>
              </a:ext>
            </a:extLst>
          </p:cNvPr>
          <p:cNvPicPr>
            <a:picLocks noChangeAspect="1"/>
          </p:cNvPicPr>
          <p:nvPr/>
        </p:nvPicPr>
        <p:blipFill>
          <a:blip r:embed="rId3"/>
          <a:stretch>
            <a:fillRect/>
          </a:stretch>
        </p:blipFill>
        <p:spPr>
          <a:xfrm>
            <a:off x="6188766" y="2822299"/>
            <a:ext cx="5646302" cy="510208"/>
          </a:xfrm>
          <a:prstGeom prst="rect">
            <a:avLst/>
          </a:prstGeom>
        </p:spPr>
      </p:pic>
      <p:pic>
        <p:nvPicPr>
          <p:cNvPr id="6" name="Рисунок 5">
            <a:extLst>
              <a:ext uri="{FF2B5EF4-FFF2-40B4-BE49-F238E27FC236}">
                <a16:creationId xmlns:a16="http://schemas.microsoft.com/office/drawing/2014/main" id="{BCCE4D55-B9F1-45BF-99DC-6ACE524FDA5D}"/>
              </a:ext>
            </a:extLst>
          </p:cNvPr>
          <p:cNvPicPr>
            <a:picLocks noChangeAspect="1"/>
          </p:cNvPicPr>
          <p:nvPr/>
        </p:nvPicPr>
        <p:blipFill>
          <a:blip r:embed="rId4"/>
          <a:stretch>
            <a:fillRect/>
          </a:stretch>
        </p:blipFill>
        <p:spPr>
          <a:xfrm>
            <a:off x="6188766" y="3891860"/>
            <a:ext cx="5629074" cy="978315"/>
          </a:xfrm>
          <a:prstGeom prst="rect">
            <a:avLst/>
          </a:prstGeom>
        </p:spPr>
      </p:pic>
      <p:pic>
        <p:nvPicPr>
          <p:cNvPr id="7" name="Рисунок 6">
            <a:extLst>
              <a:ext uri="{FF2B5EF4-FFF2-40B4-BE49-F238E27FC236}">
                <a16:creationId xmlns:a16="http://schemas.microsoft.com/office/drawing/2014/main" id="{68D42A08-03AA-4768-9F11-8CC934EBDE73}"/>
              </a:ext>
            </a:extLst>
          </p:cNvPr>
          <p:cNvPicPr>
            <a:picLocks noChangeAspect="1"/>
          </p:cNvPicPr>
          <p:nvPr/>
        </p:nvPicPr>
        <p:blipFill>
          <a:blip r:embed="rId5"/>
          <a:stretch>
            <a:fillRect/>
          </a:stretch>
        </p:blipFill>
        <p:spPr>
          <a:xfrm>
            <a:off x="6188766" y="5382731"/>
            <a:ext cx="5629074" cy="440329"/>
          </a:xfrm>
          <a:prstGeom prst="rect">
            <a:avLst/>
          </a:prstGeom>
        </p:spPr>
      </p:pic>
    </p:spTree>
    <p:extLst>
      <p:ext uri="{BB962C8B-B14F-4D97-AF65-F5344CB8AC3E}">
        <p14:creationId xmlns:p14="http://schemas.microsoft.com/office/powerpoint/2010/main" val="16988093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965378-A975-4970-AFD5-300EC5A33050}"/>
              </a:ext>
            </a:extLst>
          </p:cNvPr>
          <p:cNvSpPr>
            <a:spLocks noGrp="1"/>
          </p:cNvSpPr>
          <p:nvPr>
            <p:ph type="title"/>
          </p:nvPr>
        </p:nvSpPr>
        <p:spPr>
          <a:xfrm>
            <a:off x="838200" y="365126"/>
            <a:ext cx="10515600" cy="933588"/>
          </a:xfrm>
        </p:spPr>
        <p:txBody>
          <a:bodyPr/>
          <a:lstStyle/>
          <a:p>
            <a:pPr algn="ctr"/>
            <a:r>
              <a:rPr lang="en-US" dirty="0"/>
              <a:t>Access data </a:t>
            </a:r>
            <a:endParaRPr lang="ru-RU" dirty="0"/>
          </a:p>
        </p:txBody>
      </p:sp>
      <p:sp>
        <p:nvSpPr>
          <p:cNvPr id="3" name="Объект 2">
            <a:extLst>
              <a:ext uri="{FF2B5EF4-FFF2-40B4-BE49-F238E27FC236}">
                <a16:creationId xmlns:a16="http://schemas.microsoft.com/office/drawing/2014/main" id="{118513B2-1CD4-48F8-AC80-448D554C9C84}"/>
              </a:ext>
            </a:extLst>
          </p:cNvPr>
          <p:cNvSpPr>
            <a:spLocks noGrp="1"/>
          </p:cNvSpPr>
          <p:nvPr>
            <p:ph idx="1"/>
          </p:nvPr>
        </p:nvSpPr>
        <p:spPr>
          <a:xfrm>
            <a:off x="838200" y="1205948"/>
            <a:ext cx="5165035" cy="5446643"/>
          </a:xfrm>
        </p:spPr>
        <p:txBody>
          <a:bodyPr>
            <a:normAutofit fontScale="92500" lnSpcReduction="20000"/>
          </a:bodyPr>
          <a:lstStyle/>
          <a:p>
            <a:r>
              <a:rPr lang="en-US" dirty="0"/>
              <a:t>For access we may use direct method</a:t>
            </a:r>
          </a:p>
          <a:p>
            <a:r>
              <a:rPr lang="en-US" dirty="0"/>
              <a:t>Also we may do it with </a:t>
            </a:r>
            <a:r>
              <a:rPr lang="en-US" dirty="0">
                <a:solidFill>
                  <a:srgbClr val="FF0000"/>
                </a:solidFill>
              </a:rPr>
              <a:t>.get(</a:t>
            </a:r>
            <a:r>
              <a:rPr lang="en-US" dirty="0"/>
              <a:t>str</a:t>
            </a:r>
            <a:r>
              <a:rPr lang="en-US" dirty="0">
                <a:solidFill>
                  <a:srgbClr val="FF0000"/>
                </a:solidFill>
              </a:rPr>
              <a:t>) </a:t>
            </a:r>
            <a:r>
              <a:rPr lang="en-US" dirty="0"/>
              <a:t>function</a:t>
            </a:r>
          </a:p>
          <a:p>
            <a:r>
              <a:rPr lang="en-US" dirty="0"/>
              <a:t>We may separate keys and values with eponymous functions. These functions return to us a list with keys or values</a:t>
            </a:r>
          </a:p>
          <a:p>
            <a:r>
              <a:rPr lang="en-US" dirty="0"/>
              <a:t>If we want to get keys and values together we may use </a:t>
            </a:r>
            <a:r>
              <a:rPr lang="en-US" dirty="0">
                <a:solidFill>
                  <a:srgbClr val="FF0000"/>
                </a:solidFill>
              </a:rPr>
              <a:t>.items() </a:t>
            </a:r>
            <a:r>
              <a:rPr lang="en-US" dirty="0"/>
              <a:t>. It returns a </a:t>
            </a:r>
            <a:r>
              <a:rPr lang="en-US" dirty="0" err="1">
                <a:solidFill>
                  <a:srgbClr val="FF0000"/>
                </a:solidFill>
              </a:rPr>
              <a:t>dict_items</a:t>
            </a:r>
            <a:r>
              <a:rPr lang="en-US" dirty="0">
                <a:solidFill>
                  <a:srgbClr val="FF0000"/>
                </a:solidFill>
              </a:rPr>
              <a:t> </a:t>
            </a:r>
            <a:r>
              <a:rPr lang="en-US" dirty="0"/>
              <a:t>structure with a list of tuples that contains key, value. To get it as a list you must transform it to the list before.</a:t>
            </a:r>
          </a:p>
          <a:p>
            <a:r>
              <a:rPr lang="en-US" dirty="0"/>
              <a:t>To check a property in a </a:t>
            </a:r>
            <a:r>
              <a:rPr lang="en-US" dirty="0" err="1"/>
              <a:t>dict</a:t>
            </a:r>
            <a:r>
              <a:rPr lang="en-US" dirty="0"/>
              <a:t> use  -</a:t>
            </a:r>
            <a:r>
              <a:rPr lang="en-US" dirty="0">
                <a:solidFill>
                  <a:srgbClr val="FF0000"/>
                </a:solidFill>
              </a:rPr>
              <a:t> in </a:t>
            </a:r>
            <a:r>
              <a:rPr lang="en-US" dirty="0"/>
              <a:t>keyword</a:t>
            </a:r>
          </a:p>
        </p:txBody>
      </p:sp>
      <p:pic>
        <p:nvPicPr>
          <p:cNvPr id="4" name="Рисунок 3">
            <a:extLst>
              <a:ext uri="{FF2B5EF4-FFF2-40B4-BE49-F238E27FC236}">
                <a16:creationId xmlns:a16="http://schemas.microsoft.com/office/drawing/2014/main" id="{BF8226BE-D99A-4826-AC66-46AAB9D5E05D}"/>
              </a:ext>
            </a:extLst>
          </p:cNvPr>
          <p:cNvPicPr>
            <a:picLocks noChangeAspect="1"/>
          </p:cNvPicPr>
          <p:nvPr/>
        </p:nvPicPr>
        <p:blipFill>
          <a:blip r:embed="rId2"/>
          <a:stretch>
            <a:fillRect/>
          </a:stretch>
        </p:blipFill>
        <p:spPr>
          <a:xfrm>
            <a:off x="6175515" y="1574524"/>
            <a:ext cx="5890972" cy="3620328"/>
          </a:xfrm>
          <a:prstGeom prst="rect">
            <a:avLst/>
          </a:prstGeom>
        </p:spPr>
      </p:pic>
    </p:spTree>
    <p:extLst>
      <p:ext uri="{BB962C8B-B14F-4D97-AF65-F5344CB8AC3E}">
        <p14:creationId xmlns:p14="http://schemas.microsoft.com/office/powerpoint/2010/main" val="21994425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1D059C-D342-42C8-9EB5-7DD07BBAC59C}"/>
              </a:ext>
            </a:extLst>
          </p:cNvPr>
          <p:cNvSpPr>
            <a:spLocks noGrp="1"/>
          </p:cNvSpPr>
          <p:nvPr>
            <p:ph type="title"/>
          </p:nvPr>
        </p:nvSpPr>
        <p:spPr/>
        <p:txBody>
          <a:bodyPr/>
          <a:lstStyle/>
          <a:p>
            <a:pPr algn="ctr"/>
            <a:r>
              <a:rPr lang="en-US" dirty="0"/>
              <a:t>Add | Delete</a:t>
            </a:r>
            <a:endParaRPr lang="ru-RU" dirty="0"/>
          </a:p>
        </p:txBody>
      </p:sp>
      <p:sp>
        <p:nvSpPr>
          <p:cNvPr id="3" name="Объект 2">
            <a:extLst>
              <a:ext uri="{FF2B5EF4-FFF2-40B4-BE49-F238E27FC236}">
                <a16:creationId xmlns:a16="http://schemas.microsoft.com/office/drawing/2014/main" id="{C3A26852-8DC0-465D-B270-B302271D02C9}"/>
              </a:ext>
            </a:extLst>
          </p:cNvPr>
          <p:cNvSpPr>
            <a:spLocks noGrp="1"/>
          </p:cNvSpPr>
          <p:nvPr>
            <p:ph idx="1"/>
          </p:nvPr>
        </p:nvSpPr>
        <p:spPr>
          <a:xfrm>
            <a:off x="838200" y="1825625"/>
            <a:ext cx="5257800" cy="4919732"/>
          </a:xfrm>
        </p:spPr>
        <p:txBody>
          <a:bodyPr>
            <a:normAutofit fontScale="92500" lnSpcReduction="10000"/>
          </a:bodyPr>
          <a:lstStyle/>
          <a:p>
            <a:r>
              <a:rPr lang="en-US" dirty="0"/>
              <a:t>For add an item to </a:t>
            </a:r>
            <a:r>
              <a:rPr lang="en-US" dirty="0" err="1"/>
              <a:t>dict</a:t>
            </a:r>
            <a:r>
              <a:rPr lang="en-US" dirty="0"/>
              <a:t> use common syntax or </a:t>
            </a:r>
            <a:r>
              <a:rPr lang="en-US" dirty="0">
                <a:solidFill>
                  <a:srgbClr val="FF0000"/>
                </a:solidFill>
              </a:rPr>
              <a:t>.update(</a:t>
            </a:r>
            <a:r>
              <a:rPr lang="en-US" dirty="0" err="1"/>
              <a:t>dict</a:t>
            </a:r>
            <a:r>
              <a:rPr lang="en-US" dirty="0">
                <a:solidFill>
                  <a:srgbClr val="FF0000"/>
                </a:solidFill>
              </a:rPr>
              <a:t>)</a:t>
            </a:r>
            <a:r>
              <a:rPr lang="en-US" dirty="0"/>
              <a:t>. You also may use it to change an item</a:t>
            </a:r>
          </a:p>
          <a:p>
            <a:r>
              <a:rPr lang="en-US" dirty="0"/>
              <a:t>To delete an item we have multiple cases also:</a:t>
            </a:r>
          </a:p>
          <a:p>
            <a:pPr lvl="1"/>
            <a:r>
              <a:rPr lang="en-US" dirty="0"/>
              <a:t>.</a:t>
            </a:r>
            <a:r>
              <a:rPr lang="en-US" dirty="0">
                <a:solidFill>
                  <a:srgbClr val="FF0000"/>
                </a:solidFill>
              </a:rPr>
              <a:t>pop(</a:t>
            </a:r>
            <a:r>
              <a:rPr lang="en-US" dirty="0"/>
              <a:t>str</a:t>
            </a:r>
            <a:r>
              <a:rPr lang="en-US" dirty="0">
                <a:solidFill>
                  <a:srgbClr val="FF0000"/>
                </a:solidFill>
              </a:rPr>
              <a:t>) </a:t>
            </a:r>
          </a:p>
          <a:p>
            <a:pPr lvl="1"/>
            <a:r>
              <a:rPr lang="en-US" dirty="0"/>
              <a:t>.</a:t>
            </a:r>
            <a:r>
              <a:rPr lang="en-US" dirty="0" err="1">
                <a:solidFill>
                  <a:srgbClr val="FF0000"/>
                </a:solidFill>
              </a:rPr>
              <a:t>popitem</a:t>
            </a:r>
            <a:r>
              <a:rPr lang="en-US" dirty="0">
                <a:solidFill>
                  <a:srgbClr val="FF0000"/>
                </a:solidFill>
              </a:rPr>
              <a:t>() </a:t>
            </a:r>
            <a:r>
              <a:rPr lang="en-US" dirty="0"/>
              <a:t>. The method removes the last inserted item (</a:t>
            </a:r>
            <a:r>
              <a:rPr lang="en-US" dirty="0">
                <a:highlight>
                  <a:srgbClr val="FFFF00"/>
                </a:highlight>
              </a:rPr>
              <a:t>in versions before 3.7, a random item is removed instead</a:t>
            </a:r>
            <a:r>
              <a:rPr lang="en-US" dirty="0"/>
              <a:t>)</a:t>
            </a:r>
          </a:p>
          <a:p>
            <a:pPr lvl="1"/>
            <a:r>
              <a:rPr lang="en-US" dirty="0">
                <a:solidFill>
                  <a:srgbClr val="FF0000"/>
                </a:solidFill>
              </a:rPr>
              <a:t>del</a:t>
            </a:r>
            <a:r>
              <a:rPr lang="en-US" dirty="0"/>
              <a:t> keyword. But be careful because if you don’t specify an item it deletes a </a:t>
            </a:r>
            <a:r>
              <a:rPr lang="en-US" dirty="0" err="1"/>
              <a:t>dict</a:t>
            </a:r>
            <a:r>
              <a:rPr lang="en-US" dirty="0"/>
              <a:t> itself.</a:t>
            </a:r>
          </a:p>
          <a:p>
            <a:pPr lvl="1"/>
            <a:r>
              <a:rPr lang="en-US" dirty="0"/>
              <a:t>.</a:t>
            </a:r>
            <a:r>
              <a:rPr lang="en-US" dirty="0">
                <a:solidFill>
                  <a:srgbClr val="FF0000"/>
                </a:solidFill>
              </a:rPr>
              <a:t>clear() </a:t>
            </a:r>
            <a:r>
              <a:rPr lang="en-US" dirty="0"/>
              <a:t>. It deletes all property from </a:t>
            </a:r>
            <a:r>
              <a:rPr lang="en-US" dirty="0" err="1"/>
              <a:t>dict</a:t>
            </a:r>
            <a:r>
              <a:rPr lang="en-US" dirty="0"/>
              <a:t>, but not it </a:t>
            </a:r>
            <a:r>
              <a:rPr lang="en-US" dirty="0" err="1"/>
              <a:t>dict</a:t>
            </a:r>
            <a:endParaRPr lang="ru-RU" dirty="0"/>
          </a:p>
        </p:txBody>
      </p:sp>
      <p:pic>
        <p:nvPicPr>
          <p:cNvPr id="4" name="Рисунок 3">
            <a:extLst>
              <a:ext uri="{FF2B5EF4-FFF2-40B4-BE49-F238E27FC236}">
                <a16:creationId xmlns:a16="http://schemas.microsoft.com/office/drawing/2014/main" id="{0F401C32-71BA-4804-A9B1-EBBC91838543}"/>
              </a:ext>
            </a:extLst>
          </p:cNvPr>
          <p:cNvPicPr>
            <a:picLocks noChangeAspect="1"/>
          </p:cNvPicPr>
          <p:nvPr/>
        </p:nvPicPr>
        <p:blipFill>
          <a:blip r:embed="rId2"/>
          <a:stretch>
            <a:fillRect/>
          </a:stretch>
        </p:blipFill>
        <p:spPr>
          <a:xfrm>
            <a:off x="6290434" y="1610926"/>
            <a:ext cx="5530505" cy="3636148"/>
          </a:xfrm>
          <a:prstGeom prst="rect">
            <a:avLst/>
          </a:prstGeom>
        </p:spPr>
      </p:pic>
      <p:pic>
        <p:nvPicPr>
          <p:cNvPr id="5" name="Рисунок 4">
            <a:extLst>
              <a:ext uri="{FF2B5EF4-FFF2-40B4-BE49-F238E27FC236}">
                <a16:creationId xmlns:a16="http://schemas.microsoft.com/office/drawing/2014/main" id="{C5AF8726-ACB7-4D22-BC82-51C151AEEC61}"/>
              </a:ext>
            </a:extLst>
          </p:cNvPr>
          <p:cNvPicPr>
            <a:picLocks noChangeAspect="1"/>
          </p:cNvPicPr>
          <p:nvPr/>
        </p:nvPicPr>
        <p:blipFill>
          <a:blip r:embed="rId3"/>
          <a:stretch>
            <a:fillRect/>
          </a:stretch>
        </p:blipFill>
        <p:spPr>
          <a:xfrm>
            <a:off x="6290433" y="5537131"/>
            <a:ext cx="5537083" cy="664886"/>
          </a:xfrm>
          <a:prstGeom prst="rect">
            <a:avLst/>
          </a:prstGeom>
        </p:spPr>
      </p:pic>
    </p:spTree>
    <p:extLst>
      <p:ext uri="{BB962C8B-B14F-4D97-AF65-F5344CB8AC3E}">
        <p14:creationId xmlns:p14="http://schemas.microsoft.com/office/powerpoint/2010/main" val="3766604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3BD687-9A00-49B9-8D6B-F758FD9E2B9E}"/>
              </a:ext>
            </a:extLst>
          </p:cNvPr>
          <p:cNvSpPr>
            <a:spLocks noGrp="1"/>
          </p:cNvSpPr>
          <p:nvPr>
            <p:ph type="title"/>
          </p:nvPr>
        </p:nvSpPr>
        <p:spPr/>
        <p:txBody>
          <a:bodyPr/>
          <a:lstStyle/>
          <a:p>
            <a:pPr algn="ctr"/>
            <a:r>
              <a:rPr lang="en-US" dirty="0"/>
              <a:t>Loop And Copy</a:t>
            </a:r>
            <a:endParaRPr lang="ru-RU" dirty="0"/>
          </a:p>
        </p:txBody>
      </p:sp>
      <p:sp>
        <p:nvSpPr>
          <p:cNvPr id="3" name="Объект 2">
            <a:extLst>
              <a:ext uri="{FF2B5EF4-FFF2-40B4-BE49-F238E27FC236}">
                <a16:creationId xmlns:a16="http://schemas.microsoft.com/office/drawing/2014/main" id="{FAFCD1F6-18D9-487C-A5CE-7FE612FAF4D9}"/>
              </a:ext>
            </a:extLst>
          </p:cNvPr>
          <p:cNvSpPr>
            <a:spLocks noGrp="1"/>
          </p:cNvSpPr>
          <p:nvPr>
            <p:ph idx="1"/>
          </p:nvPr>
        </p:nvSpPr>
        <p:spPr>
          <a:xfrm>
            <a:off x="838200" y="1825624"/>
            <a:ext cx="5138530" cy="5032375"/>
          </a:xfrm>
        </p:spPr>
        <p:txBody>
          <a:bodyPr>
            <a:normAutofit fontScale="77500" lnSpcReduction="20000"/>
          </a:bodyPr>
          <a:lstStyle/>
          <a:p>
            <a:r>
              <a:rPr lang="en-US" dirty="0"/>
              <a:t>To loop through </a:t>
            </a:r>
            <a:r>
              <a:rPr lang="en-US" dirty="0" err="1"/>
              <a:t>dict</a:t>
            </a:r>
            <a:r>
              <a:rPr lang="en-US" dirty="0"/>
              <a:t> use cycle for. It returns all keys in dict.</a:t>
            </a:r>
          </a:p>
          <a:p>
            <a:r>
              <a:rPr lang="en-US" dirty="0"/>
              <a:t>To take all  values – get it by direct</a:t>
            </a:r>
          </a:p>
          <a:p>
            <a:r>
              <a:rPr lang="en-US" dirty="0"/>
              <a:t>Also, you can iterate through keys() or values()</a:t>
            </a:r>
          </a:p>
          <a:p>
            <a:r>
              <a:rPr lang="en-US" dirty="0"/>
              <a:t>To take both key and value - use to the items()</a:t>
            </a:r>
          </a:p>
          <a:p>
            <a:endParaRPr lang="en-US" dirty="0"/>
          </a:p>
          <a:p>
            <a:r>
              <a:rPr lang="en-US" dirty="0"/>
              <a:t>Note! As in lists we may not just define one </a:t>
            </a:r>
            <a:r>
              <a:rPr lang="en-US" dirty="0" err="1"/>
              <a:t>dict</a:t>
            </a:r>
            <a:r>
              <a:rPr lang="en-US" dirty="0"/>
              <a:t> to another like this </a:t>
            </a:r>
            <a:r>
              <a:rPr lang="en-US" dirty="0" err="1"/>
              <a:t>usercopy</a:t>
            </a:r>
            <a:r>
              <a:rPr lang="en-US" dirty="0"/>
              <a:t> = user . It will just be a reference to user, not a real copy of the object</a:t>
            </a:r>
          </a:p>
          <a:p>
            <a:r>
              <a:rPr lang="en-US" dirty="0"/>
              <a:t>A common way to copy </a:t>
            </a:r>
            <a:r>
              <a:rPr lang="en-US" dirty="0" err="1"/>
              <a:t>dict</a:t>
            </a:r>
            <a:r>
              <a:rPr lang="en-US" dirty="0"/>
              <a:t> use .copy() as we did with lists</a:t>
            </a:r>
          </a:p>
          <a:p>
            <a:r>
              <a:rPr lang="en-US" dirty="0"/>
              <a:t>Or create a new </a:t>
            </a:r>
            <a:r>
              <a:rPr lang="en-US" dirty="0" err="1"/>
              <a:t>dict</a:t>
            </a:r>
            <a:r>
              <a:rPr lang="en-US" dirty="0"/>
              <a:t> on the old.</a:t>
            </a:r>
            <a:endParaRPr lang="ru-RU" dirty="0"/>
          </a:p>
        </p:txBody>
      </p:sp>
      <p:pic>
        <p:nvPicPr>
          <p:cNvPr id="4" name="Рисунок 3">
            <a:extLst>
              <a:ext uri="{FF2B5EF4-FFF2-40B4-BE49-F238E27FC236}">
                <a16:creationId xmlns:a16="http://schemas.microsoft.com/office/drawing/2014/main" id="{D953D29E-82F3-4133-BF25-613E34782245}"/>
              </a:ext>
            </a:extLst>
          </p:cNvPr>
          <p:cNvPicPr>
            <a:picLocks noChangeAspect="1"/>
          </p:cNvPicPr>
          <p:nvPr/>
        </p:nvPicPr>
        <p:blipFill>
          <a:blip r:embed="rId2"/>
          <a:stretch>
            <a:fillRect/>
          </a:stretch>
        </p:blipFill>
        <p:spPr>
          <a:xfrm>
            <a:off x="5820051" y="1425645"/>
            <a:ext cx="1245705" cy="1258957"/>
          </a:xfrm>
          <a:prstGeom prst="rect">
            <a:avLst/>
          </a:prstGeom>
        </p:spPr>
      </p:pic>
      <p:pic>
        <p:nvPicPr>
          <p:cNvPr id="5" name="Рисунок 4">
            <a:extLst>
              <a:ext uri="{FF2B5EF4-FFF2-40B4-BE49-F238E27FC236}">
                <a16:creationId xmlns:a16="http://schemas.microsoft.com/office/drawing/2014/main" id="{415100CE-BA9F-4F48-816F-4B594D438717}"/>
              </a:ext>
            </a:extLst>
          </p:cNvPr>
          <p:cNvPicPr>
            <a:picLocks noChangeAspect="1"/>
          </p:cNvPicPr>
          <p:nvPr/>
        </p:nvPicPr>
        <p:blipFill>
          <a:blip r:embed="rId3"/>
          <a:stretch>
            <a:fillRect/>
          </a:stretch>
        </p:blipFill>
        <p:spPr>
          <a:xfrm>
            <a:off x="9926117" y="2061423"/>
            <a:ext cx="1427683" cy="1258957"/>
          </a:xfrm>
          <a:prstGeom prst="rect">
            <a:avLst/>
          </a:prstGeom>
        </p:spPr>
      </p:pic>
      <p:pic>
        <p:nvPicPr>
          <p:cNvPr id="6" name="Рисунок 5">
            <a:extLst>
              <a:ext uri="{FF2B5EF4-FFF2-40B4-BE49-F238E27FC236}">
                <a16:creationId xmlns:a16="http://schemas.microsoft.com/office/drawing/2014/main" id="{9ED7714B-BF04-4831-A40E-2CD08A923F56}"/>
              </a:ext>
            </a:extLst>
          </p:cNvPr>
          <p:cNvPicPr>
            <a:picLocks noChangeAspect="1"/>
          </p:cNvPicPr>
          <p:nvPr/>
        </p:nvPicPr>
        <p:blipFill>
          <a:blip r:embed="rId4"/>
          <a:stretch>
            <a:fillRect/>
          </a:stretch>
        </p:blipFill>
        <p:spPr>
          <a:xfrm>
            <a:off x="7345418" y="1422922"/>
            <a:ext cx="2252029" cy="1261679"/>
          </a:xfrm>
          <a:prstGeom prst="rect">
            <a:avLst/>
          </a:prstGeom>
        </p:spPr>
      </p:pic>
      <p:pic>
        <p:nvPicPr>
          <p:cNvPr id="7" name="Рисунок 6">
            <a:extLst>
              <a:ext uri="{FF2B5EF4-FFF2-40B4-BE49-F238E27FC236}">
                <a16:creationId xmlns:a16="http://schemas.microsoft.com/office/drawing/2014/main" id="{EE38EB77-2FED-402A-BDDE-15EB2B1F9C5F}"/>
              </a:ext>
            </a:extLst>
          </p:cNvPr>
          <p:cNvPicPr>
            <a:picLocks noChangeAspect="1"/>
          </p:cNvPicPr>
          <p:nvPr/>
        </p:nvPicPr>
        <p:blipFill>
          <a:blip r:embed="rId5"/>
          <a:stretch>
            <a:fillRect/>
          </a:stretch>
        </p:blipFill>
        <p:spPr>
          <a:xfrm>
            <a:off x="6116559" y="2862216"/>
            <a:ext cx="2178055" cy="1261679"/>
          </a:xfrm>
          <a:prstGeom prst="rect">
            <a:avLst/>
          </a:prstGeom>
        </p:spPr>
      </p:pic>
      <p:cxnSp>
        <p:nvCxnSpPr>
          <p:cNvPr id="9" name="Прямая со стрелкой 8">
            <a:extLst>
              <a:ext uri="{FF2B5EF4-FFF2-40B4-BE49-F238E27FC236}">
                <a16:creationId xmlns:a16="http://schemas.microsoft.com/office/drawing/2014/main" id="{F38DECA3-EFB2-4F92-9571-27CAE2DEEE13}"/>
              </a:ext>
            </a:extLst>
          </p:cNvPr>
          <p:cNvCxnSpPr>
            <a:cxnSpLocks/>
          </p:cNvCxnSpPr>
          <p:nvPr/>
        </p:nvCxnSpPr>
        <p:spPr>
          <a:xfrm>
            <a:off x="7065756" y="1590261"/>
            <a:ext cx="279662" cy="0"/>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Прямая со стрелкой 12">
            <a:extLst>
              <a:ext uri="{FF2B5EF4-FFF2-40B4-BE49-F238E27FC236}">
                <a16:creationId xmlns:a16="http://schemas.microsoft.com/office/drawing/2014/main" id="{A4419111-426D-41EA-8208-857DD0798BF0}"/>
              </a:ext>
            </a:extLst>
          </p:cNvPr>
          <p:cNvCxnSpPr>
            <a:cxnSpLocks/>
          </p:cNvCxnSpPr>
          <p:nvPr/>
        </p:nvCxnSpPr>
        <p:spPr>
          <a:xfrm flipH="1">
            <a:off x="9597447" y="2186609"/>
            <a:ext cx="279662" cy="0"/>
          </a:xfrm>
          <a:prstGeom prst="straightConnector1">
            <a:avLst/>
          </a:prstGeom>
          <a:ln>
            <a:headEnd type="arrow" w="med" len="med"/>
            <a:tailEnd type="arrow" w="med" len="med"/>
          </a:ln>
        </p:spPr>
        <p:style>
          <a:lnRef idx="3">
            <a:schemeClr val="accent2"/>
          </a:lnRef>
          <a:fillRef idx="0">
            <a:schemeClr val="accent2"/>
          </a:fillRef>
          <a:effectRef idx="2">
            <a:schemeClr val="accent2"/>
          </a:effectRef>
          <a:fontRef idx="minor">
            <a:schemeClr val="tx1"/>
          </a:fontRef>
        </p:style>
      </p:cxnSp>
      <p:pic>
        <p:nvPicPr>
          <p:cNvPr id="15" name="Рисунок 14">
            <a:extLst>
              <a:ext uri="{FF2B5EF4-FFF2-40B4-BE49-F238E27FC236}">
                <a16:creationId xmlns:a16="http://schemas.microsoft.com/office/drawing/2014/main" id="{3012350C-8B5A-4A12-952C-DA82FE134B01}"/>
              </a:ext>
            </a:extLst>
          </p:cNvPr>
          <p:cNvPicPr>
            <a:picLocks noChangeAspect="1"/>
          </p:cNvPicPr>
          <p:nvPr/>
        </p:nvPicPr>
        <p:blipFill>
          <a:blip r:embed="rId6"/>
          <a:stretch>
            <a:fillRect/>
          </a:stretch>
        </p:blipFill>
        <p:spPr>
          <a:xfrm>
            <a:off x="5976730" y="5295423"/>
            <a:ext cx="3164666" cy="548786"/>
          </a:xfrm>
          <a:prstGeom prst="rect">
            <a:avLst/>
          </a:prstGeom>
        </p:spPr>
      </p:pic>
      <p:cxnSp>
        <p:nvCxnSpPr>
          <p:cNvPr id="17" name="Прямая со стрелкой 16">
            <a:extLst>
              <a:ext uri="{FF2B5EF4-FFF2-40B4-BE49-F238E27FC236}">
                <a16:creationId xmlns:a16="http://schemas.microsoft.com/office/drawing/2014/main" id="{E7A20430-4724-461B-98F2-7E63E335D75B}"/>
              </a:ext>
            </a:extLst>
          </p:cNvPr>
          <p:cNvCxnSpPr>
            <a:cxnSpLocks/>
            <a:endCxn id="4" idx="1"/>
          </p:cNvCxnSpPr>
          <p:nvPr/>
        </p:nvCxnSpPr>
        <p:spPr>
          <a:xfrm>
            <a:off x="5287617" y="2053761"/>
            <a:ext cx="532434" cy="1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Соединитель: уступ 20">
            <a:extLst>
              <a:ext uri="{FF2B5EF4-FFF2-40B4-BE49-F238E27FC236}">
                <a16:creationId xmlns:a16="http://schemas.microsoft.com/office/drawing/2014/main" id="{EC644E08-FAEB-4133-8FBF-ADA3CE718543}"/>
              </a:ext>
            </a:extLst>
          </p:cNvPr>
          <p:cNvCxnSpPr>
            <a:cxnSpLocks/>
          </p:cNvCxnSpPr>
          <p:nvPr/>
        </p:nvCxnSpPr>
        <p:spPr>
          <a:xfrm>
            <a:off x="5287617" y="2639964"/>
            <a:ext cx="4638500" cy="104301"/>
          </a:xfrm>
          <a:prstGeom prst="bentConnector3">
            <a:avLst>
              <a:gd name="adj1" fmla="val 91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Соединитель: уступ 38">
            <a:extLst>
              <a:ext uri="{FF2B5EF4-FFF2-40B4-BE49-F238E27FC236}">
                <a16:creationId xmlns:a16="http://schemas.microsoft.com/office/drawing/2014/main" id="{1AD89F08-2610-43BD-9523-D2FA439B62EF}"/>
              </a:ext>
            </a:extLst>
          </p:cNvPr>
          <p:cNvCxnSpPr>
            <a:cxnSpLocks/>
          </p:cNvCxnSpPr>
          <p:nvPr/>
        </p:nvCxnSpPr>
        <p:spPr>
          <a:xfrm flipV="1">
            <a:off x="5553834" y="2819538"/>
            <a:ext cx="422896" cy="18486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Соединитель: уступ 42">
            <a:extLst>
              <a:ext uri="{FF2B5EF4-FFF2-40B4-BE49-F238E27FC236}">
                <a16:creationId xmlns:a16="http://schemas.microsoft.com/office/drawing/2014/main" id="{01687355-3F3D-48D7-A393-4860B2E421A2}"/>
              </a:ext>
            </a:extLst>
          </p:cNvPr>
          <p:cNvCxnSpPr>
            <a:cxnSpLocks/>
            <a:endCxn id="6" idx="1"/>
          </p:cNvCxnSpPr>
          <p:nvPr/>
        </p:nvCxnSpPr>
        <p:spPr>
          <a:xfrm flipV="1">
            <a:off x="5976730" y="2053762"/>
            <a:ext cx="1368688" cy="765775"/>
          </a:xfrm>
          <a:prstGeom prst="bentConnector3">
            <a:avLst>
              <a:gd name="adj1" fmla="val 8776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786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85000" lnSpcReduction="20000"/>
          </a:bodyPr>
          <a:lstStyle/>
          <a:p>
            <a:pPr marL="571500" indent="-571500">
              <a:buFont typeface="+mj-lt"/>
              <a:buAutoNum type="romanUcPeriod"/>
            </a:pPr>
            <a:r>
              <a:rPr lang="en-US" dirty="0"/>
              <a:t>Create a family.</a:t>
            </a:r>
          </a:p>
          <a:p>
            <a:pPr lvl="1"/>
            <a:r>
              <a:rPr lang="en-US" sz="1700" dirty="0"/>
              <a:t>The family must contains all family members.</a:t>
            </a:r>
          </a:p>
          <a:p>
            <a:pPr lvl="1"/>
            <a:r>
              <a:rPr lang="en-US" sz="1700" dirty="0"/>
              <a:t>Family member – is </a:t>
            </a:r>
            <a:r>
              <a:rPr lang="en-US" sz="1700" dirty="0" err="1"/>
              <a:t>dict</a:t>
            </a:r>
            <a:r>
              <a:rPr lang="en-US" sz="1700" dirty="0"/>
              <a:t> that contains next properties:</a:t>
            </a:r>
          </a:p>
          <a:p>
            <a:pPr lvl="2"/>
            <a:r>
              <a:rPr lang="en-US" sz="1700" dirty="0"/>
              <a:t>Name</a:t>
            </a:r>
            <a:r>
              <a:rPr lang="en-US" sz="1700" dirty="0">
                <a:solidFill>
                  <a:schemeClr val="bg1">
                    <a:lumMod val="75000"/>
                  </a:schemeClr>
                </a:solidFill>
              </a:rPr>
              <a:t>: string</a:t>
            </a:r>
          </a:p>
          <a:p>
            <a:pPr lvl="2"/>
            <a:r>
              <a:rPr lang="en-US" sz="1700" dirty="0"/>
              <a:t>Age</a:t>
            </a:r>
            <a:r>
              <a:rPr lang="en-US" sz="1700" dirty="0">
                <a:solidFill>
                  <a:schemeClr val="bg1">
                    <a:lumMod val="75000"/>
                  </a:schemeClr>
                </a:solidFill>
              </a:rPr>
              <a:t>: int</a:t>
            </a:r>
          </a:p>
          <a:p>
            <a:pPr lvl="2"/>
            <a:r>
              <a:rPr lang="en-US" sz="1700" dirty="0"/>
              <a:t>to-do list</a:t>
            </a:r>
            <a:r>
              <a:rPr lang="en-US" sz="1700" dirty="0">
                <a:solidFill>
                  <a:schemeClr val="bg1">
                    <a:lumMod val="75000"/>
                  </a:schemeClr>
                </a:solidFill>
              </a:rPr>
              <a:t>: string[]</a:t>
            </a:r>
            <a:endParaRPr lang="ru-RU" sz="1700" dirty="0">
              <a:solidFill>
                <a:schemeClr val="bg1">
                  <a:lumMod val="75000"/>
                </a:schemeClr>
              </a:solidFill>
            </a:endParaRPr>
          </a:p>
          <a:p>
            <a:pPr lvl="1"/>
            <a:r>
              <a:rPr lang="en-US" sz="1700" dirty="0"/>
              <a:t>For animals in family use different structure:</a:t>
            </a:r>
          </a:p>
          <a:p>
            <a:pPr lvl="2"/>
            <a:r>
              <a:rPr lang="en-US" sz="1700" dirty="0"/>
              <a:t>Name</a:t>
            </a:r>
            <a:r>
              <a:rPr lang="en-US" sz="1700" dirty="0">
                <a:solidFill>
                  <a:schemeClr val="bg1">
                    <a:lumMod val="75000"/>
                  </a:schemeClr>
                </a:solidFill>
              </a:rPr>
              <a:t>: string</a:t>
            </a:r>
          </a:p>
          <a:p>
            <a:pPr lvl="2"/>
            <a:r>
              <a:rPr lang="en-US" sz="1700" dirty="0"/>
              <a:t>Age</a:t>
            </a:r>
            <a:r>
              <a:rPr lang="en-US" sz="1700" dirty="0">
                <a:solidFill>
                  <a:schemeClr val="bg1">
                    <a:lumMod val="75000"/>
                  </a:schemeClr>
                </a:solidFill>
              </a:rPr>
              <a:t>: int</a:t>
            </a:r>
          </a:p>
          <a:p>
            <a:pPr lvl="2"/>
            <a:r>
              <a:rPr lang="en-US" sz="1700" dirty="0"/>
              <a:t>Owners</a:t>
            </a:r>
            <a:r>
              <a:rPr lang="en-US" sz="1700" dirty="0">
                <a:solidFill>
                  <a:schemeClr val="bg1">
                    <a:lumMod val="75000"/>
                  </a:schemeClr>
                </a:solidFill>
              </a:rPr>
              <a:t>: </a:t>
            </a:r>
            <a:r>
              <a:rPr lang="en-US" sz="1700" dirty="0" err="1">
                <a:solidFill>
                  <a:schemeClr val="bg1">
                    <a:lumMod val="75000"/>
                  </a:schemeClr>
                </a:solidFill>
              </a:rPr>
              <a:t>dict</a:t>
            </a:r>
            <a:r>
              <a:rPr lang="en-US" sz="1700" dirty="0">
                <a:solidFill>
                  <a:schemeClr val="bg1">
                    <a:lumMod val="75000"/>
                  </a:schemeClr>
                </a:solidFill>
              </a:rPr>
              <a:t>[]</a:t>
            </a:r>
          </a:p>
          <a:p>
            <a:pPr lvl="2"/>
            <a:r>
              <a:rPr lang="en-US" sz="1700" dirty="0"/>
              <a:t>Is Hungry </a:t>
            </a:r>
            <a:r>
              <a:rPr lang="en-US" sz="1700" dirty="0">
                <a:solidFill>
                  <a:schemeClr val="bg1">
                    <a:lumMod val="75000"/>
                  </a:schemeClr>
                </a:solidFill>
              </a:rPr>
              <a:t>: </a:t>
            </a:r>
            <a:r>
              <a:rPr lang="en-US" sz="1700" dirty="0" err="1">
                <a:solidFill>
                  <a:schemeClr val="bg1">
                    <a:lumMod val="75000"/>
                  </a:schemeClr>
                </a:solidFill>
              </a:rPr>
              <a:t>boolean</a:t>
            </a:r>
            <a:endParaRPr lang="en-US" sz="1700" dirty="0">
              <a:solidFill>
                <a:schemeClr val="bg1">
                  <a:lumMod val="75000"/>
                </a:schemeClr>
              </a:solidFill>
            </a:endParaRPr>
          </a:p>
          <a:p>
            <a:pPr lvl="1"/>
            <a:r>
              <a:rPr lang="en-US" sz="1700" dirty="0"/>
              <a:t>There are 4 members of family: Mom Alice 35 </a:t>
            </a:r>
            <a:r>
              <a:rPr lang="en-US" sz="1700" dirty="0" err="1"/>
              <a:t>y.o</a:t>
            </a:r>
            <a:r>
              <a:rPr lang="en-US" sz="1700" dirty="0"/>
              <a:t>. , Dad Garry 33 </a:t>
            </a:r>
            <a:r>
              <a:rPr lang="en-US" sz="1700" dirty="0" err="1"/>
              <a:t>y.o</a:t>
            </a:r>
            <a:r>
              <a:rPr lang="en-US" sz="1700" dirty="0"/>
              <a:t>.,  Daughter Lora 6 </a:t>
            </a:r>
            <a:r>
              <a:rPr lang="en-US" sz="1700" dirty="0" err="1"/>
              <a:t>y.o</a:t>
            </a:r>
            <a:r>
              <a:rPr lang="en-US" sz="1700" dirty="0"/>
              <a:t>, Dog </a:t>
            </a:r>
            <a:r>
              <a:rPr lang="en-US" sz="1700" dirty="0" err="1"/>
              <a:t>Maylo</a:t>
            </a:r>
            <a:r>
              <a:rPr lang="en-US" sz="1700" dirty="0"/>
              <a:t> 2 </a:t>
            </a:r>
            <a:r>
              <a:rPr lang="en-US" sz="1700" dirty="0" err="1"/>
              <a:t>y.o</a:t>
            </a:r>
            <a:r>
              <a:rPr lang="en-US" sz="1700" dirty="0"/>
              <a:t>.</a:t>
            </a:r>
          </a:p>
          <a:p>
            <a:pPr lvl="1"/>
            <a:r>
              <a:rPr lang="en-US" sz="1700" dirty="0"/>
              <a:t>Mom is going to finish the song, cook dinner, clean the house. Dad is going to work, iron the laundry, change the light bulbs, kiss mom. Daughter is going to play with the dog, eat. The dog was owned to all.</a:t>
            </a:r>
          </a:p>
          <a:p>
            <a:pPr marL="571500" indent="-571500">
              <a:buFont typeface="+mj-lt"/>
              <a:buAutoNum type="romanUcPeriod"/>
            </a:pPr>
            <a:r>
              <a:rPr lang="en-US" dirty="0"/>
              <a:t>Create a Dictionary.</a:t>
            </a:r>
          </a:p>
          <a:p>
            <a:pPr lvl="1"/>
            <a:r>
              <a:rPr lang="en-US" sz="1800" dirty="0"/>
              <a:t>Create a dictionary with key: English word, value: Translation.</a:t>
            </a:r>
          </a:p>
          <a:p>
            <a:pPr lvl="1"/>
            <a:r>
              <a:rPr lang="en-US" sz="1800" dirty="0"/>
              <a:t>User may put English or translation in input and gets different form. command – translate English -&gt; Translation </a:t>
            </a:r>
          </a:p>
          <a:p>
            <a:pPr lvl="1"/>
            <a:r>
              <a:rPr lang="en-US" sz="1800" dirty="0"/>
              <a:t>User may add new words in your dictionary  by command – add English Translation . If a user had a mistake on a number of arguments prints error </a:t>
            </a:r>
          </a:p>
          <a:p>
            <a:pPr lvl="1"/>
            <a:r>
              <a:rPr lang="en-US" sz="1800" dirty="0"/>
              <a:t>Add 5 any words to the initial dictionary</a:t>
            </a:r>
          </a:p>
          <a:p>
            <a:pPr lvl="1"/>
            <a:r>
              <a:rPr lang="en-US" sz="1800" dirty="0"/>
              <a:t>If no word show an error to the user</a:t>
            </a:r>
          </a:p>
          <a:p>
            <a:pPr lvl="1"/>
            <a:r>
              <a:rPr lang="en-US" sz="1800" dirty="0"/>
              <a:t>All commands and words will in lower case</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1762471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50F27227-B010-4814-9359-C14D716F6011}"/>
              </a:ext>
            </a:extLst>
          </p:cNvPr>
          <p:cNvSpPr/>
          <p:nvPr/>
        </p:nvSpPr>
        <p:spPr>
          <a:xfrm>
            <a:off x="5486400" y="954157"/>
            <a:ext cx="1192696" cy="31805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2E1751DC-06D0-43D3-B1E5-DFD39E2AF50B}"/>
              </a:ext>
            </a:extLst>
          </p:cNvPr>
          <p:cNvSpPr>
            <a:spLocks noGrp="1"/>
          </p:cNvSpPr>
          <p:nvPr>
            <p:ph type="title"/>
          </p:nvPr>
        </p:nvSpPr>
        <p:spPr/>
        <p:txBody>
          <a:bodyPr/>
          <a:lstStyle/>
          <a:p>
            <a:pPr algn="ctr"/>
            <a:r>
              <a:rPr lang="en-US" dirty="0"/>
              <a:t>Sets</a:t>
            </a:r>
            <a:endParaRPr lang="ru-RU" dirty="0"/>
          </a:p>
        </p:txBody>
      </p:sp>
      <p:sp>
        <p:nvSpPr>
          <p:cNvPr id="3" name="Объект 2">
            <a:extLst>
              <a:ext uri="{FF2B5EF4-FFF2-40B4-BE49-F238E27FC236}">
                <a16:creationId xmlns:a16="http://schemas.microsoft.com/office/drawing/2014/main" id="{F1FE1291-FA9D-45FF-9A4B-FA7BCA73E929}"/>
              </a:ext>
            </a:extLst>
          </p:cNvPr>
          <p:cNvSpPr>
            <a:spLocks noGrp="1"/>
          </p:cNvSpPr>
          <p:nvPr>
            <p:ph idx="1"/>
          </p:nvPr>
        </p:nvSpPr>
        <p:spPr>
          <a:xfrm>
            <a:off x="838201" y="1825625"/>
            <a:ext cx="5840896" cy="4078218"/>
          </a:xfrm>
        </p:spPr>
        <p:txBody>
          <a:bodyPr>
            <a:normAutofit fontScale="92500" lnSpcReduction="10000"/>
          </a:bodyPr>
          <a:lstStyle/>
          <a:p>
            <a:r>
              <a:rPr lang="en-US" dirty="0"/>
              <a:t>The </a:t>
            </a:r>
            <a:r>
              <a:rPr lang="en-US" dirty="0">
                <a:solidFill>
                  <a:srgbClr val="FF0000"/>
                </a:solidFill>
              </a:rPr>
              <a:t>set</a:t>
            </a:r>
            <a:r>
              <a:rPr lang="en-US" dirty="0"/>
              <a:t> is a collection which is  </a:t>
            </a:r>
            <a:r>
              <a:rPr lang="en-US" i="1" dirty="0"/>
              <a:t>unordered, unindexed, </a:t>
            </a:r>
            <a:r>
              <a:rPr lang="en-US" dirty="0"/>
              <a:t>do not allow duplicate values, and have unchangeable items. </a:t>
            </a:r>
          </a:p>
          <a:p>
            <a:r>
              <a:rPr lang="en-US" dirty="0"/>
              <a:t>Once a set is created, you cannot change its items, but you can add new items.</a:t>
            </a:r>
          </a:p>
          <a:p>
            <a:r>
              <a:rPr lang="en-US" dirty="0"/>
              <a:t>To access item form set – you can loop through the set items using a for loop, </a:t>
            </a:r>
          </a:p>
          <a:p>
            <a:r>
              <a:rPr lang="en-US" dirty="0"/>
              <a:t>or ask if a specified value is present in a set, by using the </a:t>
            </a:r>
            <a:r>
              <a:rPr lang="en-US" dirty="0">
                <a:solidFill>
                  <a:srgbClr val="FF0000"/>
                </a:solidFill>
              </a:rPr>
              <a:t>in </a:t>
            </a:r>
            <a:r>
              <a:rPr lang="en-US" dirty="0"/>
              <a:t>keyword </a:t>
            </a:r>
            <a:endParaRPr lang="ru-RU" dirty="0"/>
          </a:p>
        </p:txBody>
      </p:sp>
      <p:pic>
        <p:nvPicPr>
          <p:cNvPr id="7" name="Рисунок 6">
            <a:extLst>
              <a:ext uri="{FF2B5EF4-FFF2-40B4-BE49-F238E27FC236}">
                <a16:creationId xmlns:a16="http://schemas.microsoft.com/office/drawing/2014/main" id="{F9C10528-E328-4A8D-8D84-2CEE1727654B}"/>
              </a:ext>
            </a:extLst>
          </p:cNvPr>
          <p:cNvPicPr>
            <a:picLocks noChangeAspect="1"/>
          </p:cNvPicPr>
          <p:nvPr/>
        </p:nvPicPr>
        <p:blipFill>
          <a:blip r:embed="rId2"/>
          <a:stretch>
            <a:fillRect/>
          </a:stretch>
        </p:blipFill>
        <p:spPr>
          <a:xfrm>
            <a:off x="6679096" y="2726772"/>
            <a:ext cx="4267200" cy="1612415"/>
          </a:xfrm>
          <a:prstGeom prst="rect">
            <a:avLst/>
          </a:prstGeom>
        </p:spPr>
      </p:pic>
    </p:spTree>
    <p:extLst>
      <p:ext uri="{BB962C8B-B14F-4D97-AF65-F5344CB8AC3E}">
        <p14:creationId xmlns:p14="http://schemas.microsoft.com/office/powerpoint/2010/main" val="14575430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0677D5-5C04-4D47-8B3A-B576EEE1FE4E}"/>
              </a:ext>
            </a:extLst>
          </p:cNvPr>
          <p:cNvSpPr>
            <a:spLocks noGrp="1"/>
          </p:cNvSpPr>
          <p:nvPr>
            <p:ph type="title"/>
          </p:nvPr>
        </p:nvSpPr>
        <p:spPr/>
        <p:txBody>
          <a:bodyPr/>
          <a:lstStyle/>
          <a:p>
            <a:pPr algn="ctr"/>
            <a:r>
              <a:rPr lang="en-US" dirty="0"/>
              <a:t>Add/Remove Set Items</a:t>
            </a:r>
            <a:endParaRPr lang="ru-RU" dirty="0"/>
          </a:p>
        </p:txBody>
      </p:sp>
      <p:sp>
        <p:nvSpPr>
          <p:cNvPr id="3" name="Объект 2">
            <a:extLst>
              <a:ext uri="{FF2B5EF4-FFF2-40B4-BE49-F238E27FC236}">
                <a16:creationId xmlns:a16="http://schemas.microsoft.com/office/drawing/2014/main" id="{6D293161-8432-4A37-922A-6F26E2BFFCA4}"/>
              </a:ext>
            </a:extLst>
          </p:cNvPr>
          <p:cNvSpPr>
            <a:spLocks noGrp="1"/>
          </p:cNvSpPr>
          <p:nvPr>
            <p:ph idx="1"/>
          </p:nvPr>
        </p:nvSpPr>
        <p:spPr>
          <a:xfrm>
            <a:off x="838200" y="1825625"/>
            <a:ext cx="6264965" cy="4667250"/>
          </a:xfrm>
        </p:spPr>
        <p:txBody>
          <a:bodyPr>
            <a:normAutofit fontScale="85000" lnSpcReduction="10000"/>
          </a:bodyPr>
          <a:lstStyle/>
          <a:p>
            <a:r>
              <a:rPr lang="en-US" dirty="0"/>
              <a:t>To add one item to the set – use </a:t>
            </a:r>
            <a:r>
              <a:rPr lang="en-US" dirty="0">
                <a:solidFill>
                  <a:srgbClr val="FF0000"/>
                </a:solidFill>
              </a:rPr>
              <a:t>add()</a:t>
            </a:r>
            <a:r>
              <a:rPr lang="en-US" dirty="0"/>
              <a:t> method. Remember set exclude any duplicate</a:t>
            </a:r>
          </a:p>
          <a:p>
            <a:r>
              <a:rPr lang="en-US" dirty="0"/>
              <a:t>To add items from another set – use </a:t>
            </a:r>
            <a:r>
              <a:rPr lang="en-US" dirty="0">
                <a:solidFill>
                  <a:srgbClr val="FF0000"/>
                </a:solidFill>
              </a:rPr>
              <a:t>update()</a:t>
            </a:r>
            <a:r>
              <a:rPr lang="en-US" dirty="0"/>
              <a:t> method. Actually, update receives any </a:t>
            </a:r>
            <a:r>
              <a:rPr lang="en-US" dirty="0" err="1"/>
              <a:t>iterable</a:t>
            </a:r>
            <a:r>
              <a:rPr lang="en-US" dirty="0"/>
              <a:t> object, so you may put to it array, tuple or </a:t>
            </a:r>
            <a:r>
              <a:rPr lang="en-US" dirty="0" err="1"/>
              <a:t>dict</a:t>
            </a:r>
            <a:endParaRPr lang="en-US" dirty="0"/>
          </a:p>
          <a:p>
            <a:endParaRPr lang="en-US" dirty="0"/>
          </a:p>
          <a:p>
            <a:r>
              <a:rPr lang="en-US" dirty="0"/>
              <a:t>To remove item – use </a:t>
            </a:r>
            <a:r>
              <a:rPr lang="en-US" dirty="0">
                <a:solidFill>
                  <a:srgbClr val="FF0000"/>
                </a:solidFill>
              </a:rPr>
              <a:t>remove() </a:t>
            </a:r>
            <a:r>
              <a:rPr lang="en-US" dirty="0"/>
              <a:t>or </a:t>
            </a:r>
            <a:r>
              <a:rPr lang="en-US" dirty="0">
                <a:solidFill>
                  <a:srgbClr val="FF0000"/>
                </a:solidFill>
              </a:rPr>
              <a:t>discard() </a:t>
            </a:r>
            <a:r>
              <a:rPr lang="en-US" dirty="0"/>
              <a:t>methods. But remember that </a:t>
            </a:r>
            <a:r>
              <a:rPr lang="en-US" dirty="0">
                <a:solidFill>
                  <a:srgbClr val="FF0000"/>
                </a:solidFill>
              </a:rPr>
              <a:t>remove() </a:t>
            </a:r>
            <a:r>
              <a:rPr lang="en-US" dirty="0"/>
              <a:t>raise error if item doesn’t exists.</a:t>
            </a:r>
          </a:p>
          <a:p>
            <a:r>
              <a:rPr lang="en-US" dirty="0"/>
              <a:t>Also you may use </a:t>
            </a:r>
            <a:r>
              <a:rPr lang="en-US" dirty="0">
                <a:solidFill>
                  <a:srgbClr val="FF0000"/>
                </a:solidFill>
              </a:rPr>
              <a:t>pop() </a:t>
            </a:r>
            <a:r>
              <a:rPr lang="en-US" dirty="0"/>
              <a:t>, but because a set doesn’t ordered it removes a random item</a:t>
            </a:r>
          </a:p>
          <a:p>
            <a:r>
              <a:rPr lang="en-US" dirty="0"/>
              <a:t>To remove all items – use </a:t>
            </a:r>
            <a:r>
              <a:rPr lang="en-US" dirty="0">
                <a:solidFill>
                  <a:srgbClr val="FF0000"/>
                </a:solidFill>
              </a:rPr>
              <a:t>clear() </a:t>
            </a:r>
            <a:r>
              <a:rPr lang="en-US" dirty="0"/>
              <a:t>method</a:t>
            </a:r>
          </a:p>
          <a:p>
            <a:r>
              <a:rPr lang="en-US" dirty="0"/>
              <a:t>To delete the set at all – use </a:t>
            </a:r>
            <a:r>
              <a:rPr lang="en-US" dirty="0">
                <a:solidFill>
                  <a:srgbClr val="FF0000"/>
                </a:solidFill>
              </a:rPr>
              <a:t>del</a:t>
            </a:r>
            <a:r>
              <a:rPr lang="en-US" dirty="0"/>
              <a:t> keyword</a:t>
            </a:r>
            <a:endParaRPr lang="ru-RU" dirty="0"/>
          </a:p>
        </p:txBody>
      </p:sp>
      <p:pic>
        <p:nvPicPr>
          <p:cNvPr id="4" name="Рисунок 3">
            <a:extLst>
              <a:ext uri="{FF2B5EF4-FFF2-40B4-BE49-F238E27FC236}">
                <a16:creationId xmlns:a16="http://schemas.microsoft.com/office/drawing/2014/main" id="{74BD3EE1-E487-4394-A6B5-955D64E46E39}"/>
              </a:ext>
            </a:extLst>
          </p:cNvPr>
          <p:cNvPicPr>
            <a:picLocks noChangeAspect="1"/>
          </p:cNvPicPr>
          <p:nvPr/>
        </p:nvPicPr>
        <p:blipFill>
          <a:blip r:embed="rId2"/>
          <a:stretch>
            <a:fillRect/>
          </a:stretch>
        </p:blipFill>
        <p:spPr>
          <a:xfrm>
            <a:off x="7103165" y="2013322"/>
            <a:ext cx="3339548" cy="1415678"/>
          </a:xfrm>
          <a:prstGeom prst="rect">
            <a:avLst/>
          </a:prstGeom>
        </p:spPr>
      </p:pic>
      <p:pic>
        <p:nvPicPr>
          <p:cNvPr id="5" name="Рисунок 4">
            <a:extLst>
              <a:ext uri="{FF2B5EF4-FFF2-40B4-BE49-F238E27FC236}">
                <a16:creationId xmlns:a16="http://schemas.microsoft.com/office/drawing/2014/main" id="{1B8856FA-42F3-4B85-9328-BE1C163CADC5}"/>
              </a:ext>
            </a:extLst>
          </p:cNvPr>
          <p:cNvPicPr>
            <a:picLocks noChangeAspect="1"/>
          </p:cNvPicPr>
          <p:nvPr/>
        </p:nvPicPr>
        <p:blipFill>
          <a:blip r:embed="rId3"/>
          <a:stretch>
            <a:fillRect/>
          </a:stretch>
        </p:blipFill>
        <p:spPr>
          <a:xfrm>
            <a:off x="7103165" y="1683419"/>
            <a:ext cx="2425148" cy="248733"/>
          </a:xfrm>
          <a:prstGeom prst="rect">
            <a:avLst/>
          </a:prstGeom>
        </p:spPr>
      </p:pic>
      <p:pic>
        <p:nvPicPr>
          <p:cNvPr id="6" name="Рисунок 5">
            <a:extLst>
              <a:ext uri="{FF2B5EF4-FFF2-40B4-BE49-F238E27FC236}">
                <a16:creationId xmlns:a16="http://schemas.microsoft.com/office/drawing/2014/main" id="{C2B5597F-22C6-4C6F-A2D1-74792A52D56C}"/>
              </a:ext>
            </a:extLst>
          </p:cNvPr>
          <p:cNvPicPr>
            <a:picLocks noChangeAspect="1"/>
          </p:cNvPicPr>
          <p:nvPr/>
        </p:nvPicPr>
        <p:blipFill>
          <a:blip r:embed="rId4"/>
          <a:stretch>
            <a:fillRect/>
          </a:stretch>
        </p:blipFill>
        <p:spPr>
          <a:xfrm>
            <a:off x="7103165" y="3563936"/>
            <a:ext cx="3551583" cy="2874525"/>
          </a:xfrm>
          <a:prstGeom prst="rect">
            <a:avLst/>
          </a:prstGeom>
        </p:spPr>
      </p:pic>
    </p:spTree>
    <p:extLst>
      <p:ext uri="{BB962C8B-B14F-4D97-AF65-F5344CB8AC3E}">
        <p14:creationId xmlns:p14="http://schemas.microsoft.com/office/powerpoint/2010/main" val="31598759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A2A282-36B1-49C4-AF9F-45FE0C599553}"/>
              </a:ext>
            </a:extLst>
          </p:cNvPr>
          <p:cNvSpPr>
            <a:spLocks noGrp="1"/>
          </p:cNvSpPr>
          <p:nvPr>
            <p:ph type="title"/>
          </p:nvPr>
        </p:nvSpPr>
        <p:spPr/>
        <p:txBody>
          <a:bodyPr/>
          <a:lstStyle/>
          <a:p>
            <a:pPr algn="ctr"/>
            <a:r>
              <a:rPr lang="en-US" dirty="0"/>
              <a:t>Actions of Set</a:t>
            </a:r>
            <a:endParaRPr lang="ru-RU" dirty="0"/>
          </a:p>
        </p:txBody>
      </p:sp>
      <p:sp>
        <p:nvSpPr>
          <p:cNvPr id="3" name="Объект 2">
            <a:extLst>
              <a:ext uri="{FF2B5EF4-FFF2-40B4-BE49-F238E27FC236}">
                <a16:creationId xmlns:a16="http://schemas.microsoft.com/office/drawing/2014/main" id="{CFC6F3F5-877A-4338-8C3A-584286A907AF}"/>
              </a:ext>
            </a:extLst>
          </p:cNvPr>
          <p:cNvSpPr>
            <a:spLocks noGrp="1"/>
          </p:cNvSpPr>
          <p:nvPr>
            <p:ph idx="1"/>
          </p:nvPr>
        </p:nvSpPr>
        <p:spPr>
          <a:xfrm>
            <a:off x="838200" y="1825624"/>
            <a:ext cx="5469835" cy="4760705"/>
          </a:xfrm>
        </p:spPr>
        <p:txBody>
          <a:bodyPr>
            <a:normAutofit fontScale="92500" lnSpcReduction="10000"/>
          </a:bodyPr>
          <a:lstStyle/>
          <a:p>
            <a:r>
              <a:rPr lang="en-US" dirty="0"/>
              <a:t>Just like in mathematics, sets in python have specific methods for joining comparing, and differences. In common all methods change the set on which it was called</a:t>
            </a:r>
          </a:p>
          <a:p>
            <a:r>
              <a:rPr lang="en-US" dirty="0"/>
              <a:t>For join – use </a:t>
            </a:r>
            <a:r>
              <a:rPr lang="en-US" dirty="0">
                <a:solidFill>
                  <a:srgbClr val="FF0000"/>
                </a:solidFill>
              </a:rPr>
              <a:t>union()</a:t>
            </a:r>
            <a:r>
              <a:rPr lang="en-US" dirty="0"/>
              <a:t> method. It’s also as an </a:t>
            </a:r>
            <a:r>
              <a:rPr lang="en-US" dirty="0">
                <a:solidFill>
                  <a:srgbClr val="FF0000"/>
                </a:solidFill>
              </a:rPr>
              <a:t>update()</a:t>
            </a:r>
            <a:r>
              <a:rPr lang="en-US" dirty="0"/>
              <a:t> combines the sets.</a:t>
            </a:r>
          </a:p>
          <a:p>
            <a:r>
              <a:rPr lang="en-US" dirty="0"/>
              <a:t>For Difference – use </a:t>
            </a:r>
            <a:r>
              <a:rPr lang="en-US" dirty="0">
                <a:solidFill>
                  <a:srgbClr val="FF0000"/>
                </a:solidFill>
              </a:rPr>
              <a:t>difference()</a:t>
            </a:r>
          </a:p>
          <a:p>
            <a:r>
              <a:rPr lang="en-US" dirty="0"/>
              <a:t>For intersection – use </a:t>
            </a:r>
            <a:r>
              <a:rPr lang="en-US" dirty="0">
                <a:solidFill>
                  <a:srgbClr val="FF0000"/>
                </a:solidFill>
              </a:rPr>
              <a:t>intersection()</a:t>
            </a:r>
          </a:p>
          <a:p>
            <a:r>
              <a:rPr lang="en-US" dirty="0"/>
              <a:t>For checks – use </a:t>
            </a:r>
            <a:r>
              <a:rPr lang="en-US" dirty="0" err="1">
                <a:solidFill>
                  <a:srgbClr val="FF0000"/>
                </a:solidFill>
              </a:rPr>
              <a:t>issubset</a:t>
            </a:r>
            <a:r>
              <a:rPr lang="en-US" dirty="0">
                <a:solidFill>
                  <a:srgbClr val="FF0000"/>
                </a:solidFill>
              </a:rPr>
              <a:t>()</a:t>
            </a:r>
            <a:r>
              <a:rPr lang="en-US" dirty="0"/>
              <a:t> and </a:t>
            </a:r>
            <a:r>
              <a:rPr lang="en-US" dirty="0" err="1">
                <a:solidFill>
                  <a:srgbClr val="FF0000"/>
                </a:solidFill>
              </a:rPr>
              <a:t>issuperset</a:t>
            </a:r>
            <a:r>
              <a:rPr lang="en-US" dirty="0">
                <a:solidFill>
                  <a:srgbClr val="FF0000"/>
                </a:solidFill>
              </a:rPr>
              <a:t>()</a:t>
            </a:r>
          </a:p>
          <a:p>
            <a:endParaRPr lang="ru-RU" dirty="0"/>
          </a:p>
        </p:txBody>
      </p:sp>
      <p:pic>
        <p:nvPicPr>
          <p:cNvPr id="4" name="Рисунок 3">
            <a:extLst>
              <a:ext uri="{FF2B5EF4-FFF2-40B4-BE49-F238E27FC236}">
                <a16:creationId xmlns:a16="http://schemas.microsoft.com/office/drawing/2014/main" id="{A8063200-2511-43A9-ABD0-C008CC2B297D}"/>
              </a:ext>
            </a:extLst>
          </p:cNvPr>
          <p:cNvPicPr>
            <a:picLocks noChangeAspect="1"/>
          </p:cNvPicPr>
          <p:nvPr/>
        </p:nvPicPr>
        <p:blipFill>
          <a:blip r:embed="rId2"/>
          <a:stretch>
            <a:fillRect/>
          </a:stretch>
        </p:blipFill>
        <p:spPr>
          <a:xfrm>
            <a:off x="6540155" y="2287036"/>
            <a:ext cx="5227484" cy="3119851"/>
          </a:xfrm>
          <a:prstGeom prst="rect">
            <a:avLst/>
          </a:prstGeom>
        </p:spPr>
      </p:pic>
    </p:spTree>
    <p:extLst>
      <p:ext uri="{BB962C8B-B14F-4D97-AF65-F5344CB8AC3E}">
        <p14:creationId xmlns:p14="http://schemas.microsoft.com/office/powerpoint/2010/main" val="18548169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EB5D8F-C6D1-43FD-9030-57273CC0EC90}"/>
              </a:ext>
            </a:extLst>
          </p:cNvPr>
          <p:cNvSpPr>
            <a:spLocks noGrp="1"/>
          </p:cNvSpPr>
          <p:nvPr>
            <p:ph type="title"/>
          </p:nvPr>
        </p:nvSpPr>
        <p:spPr/>
        <p:txBody>
          <a:bodyPr/>
          <a:lstStyle/>
          <a:p>
            <a:pPr algn="ctr"/>
            <a:r>
              <a:rPr lang="en-US" dirty="0"/>
              <a:t>Methods of Set</a:t>
            </a:r>
            <a:endParaRPr lang="ru-RU" dirty="0"/>
          </a:p>
        </p:txBody>
      </p:sp>
      <p:sp>
        <p:nvSpPr>
          <p:cNvPr id="3" name="Объект 2">
            <a:extLst>
              <a:ext uri="{FF2B5EF4-FFF2-40B4-BE49-F238E27FC236}">
                <a16:creationId xmlns:a16="http://schemas.microsoft.com/office/drawing/2014/main" id="{F844A7B8-9278-407C-929A-D88EDEB9AB0F}"/>
              </a:ext>
            </a:extLst>
          </p:cNvPr>
          <p:cNvSpPr>
            <a:spLocks noGrp="1"/>
          </p:cNvSpPr>
          <p:nvPr>
            <p:ph idx="1"/>
          </p:nvPr>
        </p:nvSpPr>
        <p:spPr/>
        <p:txBody>
          <a:bodyPr/>
          <a:lstStyle/>
          <a:p>
            <a:endParaRPr lang="ru-RU"/>
          </a:p>
        </p:txBody>
      </p:sp>
      <p:pic>
        <p:nvPicPr>
          <p:cNvPr id="4" name="Рисунок 3">
            <a:extLst>
              <a:ext uri="{FF2B5EF4-FFF2-40B4-BE49-F238E27FC236}">
                <a16:creationId xmlns:a16="http://schemas.microsoft.com/office/drawing/2014/main" id="{09DC1D4A-BC70-4DD8-A436-07FC8B6D34B9}"/>
              </a:ext>
            </a:extLst>
          </p:cNvPr>
          <p:cNvPicPr>
            <a:picLocks noChangeAspect="1"/>
          </p:cNvPicPr>
          <p:nvPr/>
        </p:nvPicPr>
        <p:blipFill>
          <a:blip r:embed="rId2"/>
          <a:stretch>
            <a:fillRect/>
          </a:stretch>
        </p:blipFill>
        <p:spPr>
          <a:xfrm>
            <a:off x="2490787" y="1343025"/>
            <a:ext cx="7210425" cy="5514975"/>
          </a:xfrm>
          <a:prstGeom prst="rect">
            <a:avLst/>
          </a:prstGeom>
        </p:spPr>
      </p:pic>
    </p:spTree>
    <p:extLst>
      <p:ext uri="{BB962C8B-B14F-4D97-AF65-F5344CB8AC3E}">
        <p14:creationId xmlns:p14="http://schemas.microsoft.com/office/powerpoint/2010/main" val="302922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a:bodyPr>
          <a:lstStyle/>
          <a:p>
            <a:pPr marL="571500" indent="-571500">
              <a:buFont typeface="+mj-lt"/>
              <a:buAutoNum type="romanUcPeriod"/>
            </a:pPr>
            <a:r>
              <a:rPr lang="en-US" dirty="0"/>
              <a:t>Remove all duplicate from names: list</a:t>
            </a:r>
          </a:p>
          <a:p>
            <a:pPr lvl="1"/>
            <a:r>
              <a:rPr lang="en-US" sz="2000" dirty="0"/>
              <a:t>names = ['Lucy', 'Frank', 'Ann', 'Garry', 'Frank', 'Alex', 'Penny', 'Garry', 'Tom', 'Frank']</a:t>
            </a:r>
          </a:p>
          <a:p>
            <a:pPr lvl="1"/>
            <a:r>
              <a:rPr lang="en-US" sz="2000" dirty="0"/>
              <a:t>Use Set for it</a:t>
            </a:r>
          </a:p>
          <a:p>
            <a:pPr lvl="1"/>
            <a:r>
              <a:rPr lang="en-US" sz="2000" dirty="0"/>
              <a:t>Do it also without set </a:t>
            </a:r>
          </a:p>
          <a:p>
            <a:pPr lvl="1"/>
            <a:endParaRPr lang="en-US" sz="2000" dirty="0"/>
          </a:p>
          <a:p>
            <a:pPr marL="571500" indent="-571500">
              <a:buFont typeface="+mj-lt"/>
              <a:buAutoNum type="romanUcPeriod"/>
            </a:pPr>
            <a:r>
              <a:rPr lang="en-US" dirty="0"/>
              <a:t>We have a lists of users who subscribed to magazine and emails. </a:t>
            </a:r>
          </a:p>
          <a:p>
            <a:pPr lvl="1"/>
            <a:r>
              <a:rPr lang="en-US" sz="2000" dirty="0"/>
              <a:t>Emails = ['josh', '</a:t>
            </a:r>
            <a:r>
              <a:rPr lang="en-US" sz="2000" dirty="0" err="1"/>
              <a:t>alex</a:t>
            </a:r>
            <a:r>
              <a:rPr lang="en-US" sz="2000" dirty="0"/>
              <a:t>', 'lord', 'marry', 'penny', 'dog']</a:t>
            </a:r>
            <a:r>
              <a:rPr lang="en-US" dirty="0"/>
              <a:t> </a:t>
            </a:r>
          </a:p>
          <a:p>
            <a:pPr lvl="1"/>
            <a:r>
              <a:rPr lang="en-US" sz="2000" dirty="0"/>
              <a:t>Magazine = ['</a:t>
            </a:r>
            <a:r>
              <a:rPr lang="en-US" sz="2000" dirty="0" err="1"/>
              <a:t>alex</a:t>
            </a:r>
            <a:r>
              <a:rPr lang="en-US" sz="2000" dirty="0"/>
              <a:t>', 'frank', 'harry', '</a:t>
            </a:r>
            <a:r>
              <a:rPr lang="en-US" sz="2000" dirty="0" err="1"/>
              <a:t>yourCrash</a:t>
            </a:r>
            <a:r>
              <a:rPr lang="en-US" sz="2000" dirty="0"/>
              <a:t>', 'lord']</a:t>
            </a:r>
          </a:p>
          <a:p>
            <a:pPr lvl="1"/>
            <a:r>
              <a:rPr lang="en-US" sz="2000" dirty="0"/>
              <a:t>Find users that subscribed to magazine only</a:t>
            </a:r>
          </a:p>
          <a:p>
            <a:pPr lvl="1"/>
            <a:r>
              <a:rPr lang="en-US" sz="2000" dirty="0"/>
              <a:t>Find users that subscribed to emails only</a:t>
            </a:r>
          </a:p>
          <a:p>
            <a:pPr lvl="1"/>
            <a:r>
              <a:rPr lang="en-US" sz="2000" dirty="0"/>
              <a:t>Find users that subscribed to both magazine and emails</a:t>
            </a:r>
          </a:p>
        </p:txBody>
      </p:sp>
      <p:grpSp>
        <p:nvGrpSpPr>
          <p:cNvPr id="2" name="Группа 3"/>
          <p:cNvGrpSpPr/>
          <p:nvPr/>
        </p:nvGrpSpPr>
        <p:grpSpPr>
          <a:xfrm>
            <a:off x="762000" y="338621"/>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599958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Transform Data Type</a:t>
            </a:r>
            <a:endParaRPr lang="ru-RU" b="1" dirty="0"/>
          </a:p>
        </p:txBody>
      </p:sp>
      <p:pic>
        <p:nvPicPr>
          <p:cNvPr id="3074" name="Picture 2"/>
          <p:cNvPicPr>
            <a:picLocks noGrp="1" noChangeAspect="1" noChangeArrowheads="1"/>
          </p:cNvPicPr>
          <p:nvPr>
            <p:ph idx="1"/>
          </p:nvPr>
        </p:nvPicPr>
        <p:blipFill>
          <a:blip r:embed="rId2"/>
          <a:srcRect/>
          <a:stretch>
            <a:fillRect/>
          </a:stretch>
        </p:blipFill>
        <p:spPr bwMode="auto">
          <a:xfrm>
            <a:off x="2615184" y="1437139"/>
            <a:ext cx="6967728" cy="4932418"/>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4919472" y="950976"/>
            <a:ext cx="2340864" cy="34747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Functions</a:t>
            </a:r>
            <a:endParaRPr lang="ru-RU" b="1" dirty="0"/>
          </a:p>
        </p:txBody>
      </p:sp>
      <p:sp>
        <p:nvSpPr>
          <p:cNvPr id="4" name="Прямоугольник 3">
            <a:extLst>
              <a:ext uri="{FF2B5EF4-FFF2-40B4-BE49-F238E27FC236}">
                <a16:creationId xmlns:a16="http://schemas.microsoft.com/office/drawing/2014/main" id="{02F6B57E-DB9D-49AE-8DFD-785F4F311EDF}"/>
              </a:ext>
            </a:extLst>
          </p:cNvPr>
          <p:cNvSpPr/>
          <p:nvPr/>
        </p:nvSpPr>
        <p:spPr>
          <a:xfrm>
            <a:off x="1298713" y="5009322"/>
            <a:ext cx="3492935" cy="80838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Содержимое 2"/>
          <p:cNvSpPr>
            <a:spLocks noGrp="1"/>
          </p:cNvSpPr>
          <p:nvPr>
            <p:ph idx="1"/>
          </p:nvPr>
        </p:nvSpPr>
        <p:spPr>
          <a:xfrm>
            <a:off x="838200" y="1825625"/>
            <a:ext cx="6294120" cy="4351338"/>
          </a:xfrm>
        </p:spPr>
        <p:txBody>
          <a:bodyPr>
            <a:normAutofit fontScale="77500" lnSpcReduction="20000"/>
          </a:bodyPr>
          <a:lstStyle/>
          <a:p>
            <a:r>
              <a:rPr lang="en-US" dirty="0"/>
              <a:t>It reusable  predefined block of code, that invokes by function call</a:t>
            </a:r>
          </a:p>
          <a:p>
            <a:endParaRPr lang="en-US" dirty="0"/>
          </a:p>
          <a:p>
            <a:r>
              <a:rPr lang="en-US" dirty="0"/>
              <a:t>Function may have a arguments </a:t>
            </a:r>
          </a:p>
          <a:p>
            <a:endParaRPr lang="en-US" dirty="0"/>
          </a:p>
          <a:p>
            <a:r>
              <a:rPr lang="en-US" dirty="0"/>
              <a:t>… And may returns a value. A value, in this case, it any other type from python. So you may use it for calculation and pass it to another function</a:t>
            </a:r>
          </a:p>
          <a:p>
            <a:endParaRPr lang="en-US" dirty="0"/>
          </a:p>
          <a:p>
            <a:r>
              <a:rPr lang="en-US" dirty="0"/>
              <a:t>Schema – </a:t>
            </a:r>
          </a:p>
          <a:p>
            <a:pPr marL="457200" lvl="1" indent="0">
              <a:buNone/>
            </a:pPr>
            <a:r>
              <a:rPr lang="en-US" dirty="0">
                <a:solidFill>
                  <a:srgbClr val="FF0000"/>
                </a:solidFill>
              </a:rPr>
              <a:t>def</a:t>
            </a:r>
            <a:r>
              <a:rPr lang="en-US" dirty="0"/>
              <a:t> NAME </a:t>
            </a:r>
            <a:r>
              <a:rPr lang="en-US" dirty="0">
                <a:solidFill>
                  <a:srgbClr val="FF0000"/>
                </a:solidFill>
              </a:rPr>
              <a:t>(</a:t>
            </a:r>
            <a:r>
              <a:rPr lang="en-US" dirty="0" err="1">
                <a:solidFill>
                  <a:srgbClr val="FF0000"/>
                </a:solidFill>
              </a:rPr>
              <a:t>args</a:t>
            </a:r>
            <a:r>
              <a:rPr lang="en-US" dirty="0">
                <a:solidFill>
                  <a:srgbClr val="FF0000"/>
                </a:solidFill>
              </a:rPr>
              <a:t>, *</a:t>
            </a:r>
            <a:r>
              <a:rPr lang="en-US" dirty="0" err="1">
                <a:solidFill>
                  <a:srgbClr val="FF0000"/>
                </a:solidFill>
              </a:rPr>
              <a:t>args</a:t>
            </a:r>
            <a:r>
              <a:rPr lang="en-US" dirty="0">
                <a:solidFill>
                  <a:srgbClr val="FF0000"/>
                </a:solidFill>
              </a:rPr>
              <a:t>, **</a:t>
            </a:r>
            <a:r>
              <a:rPr lang="en-US" dirty="0" err="1">
                <a:solidFill>
                  <a:srgbClr val="FF0000"/>
                </a:solidFill>
              </a:rPr>
              <a:t>kwargs</a:t>
            </a:r>
            <a:r>
              <a:rPr lang="en-US" dirty="0">
                <a:solidFill>
                  <a:srgbClr val="FF0000"/>
                </a:solidFill>
              </a:rPr>
              <a:t>):</a:t>
            </a:r>
          </a:p>
          <a:p>
            <a:pPr marL="457200" lvl="1" indent="0">
              <a:buNone/>
            </a:pPr>
            <a:r>
              <a:rPr lang="en-US" dirty="0"/>
              <a:t>	Some code</a:t>
            </a:r>
          </a:p>
          <a:p>
            <a:pPr marL="457200" lvl="1" indent="0">
              <a:buNone/>
            </a:pPr>
            <a:r>
              <a:rPr lang="en-US" dirty="0"/>
              <a:t>	</a:t>
            </a:r>
            <a:r>
              <a:rPr lang="en-US" dirty="0">
                <a:solidFill>
                  <a:srgbClr val="FF0000"/>
                </a:solidFill>
              </a:rPr>
              <a:t>return </a:t>
            </a:r>
          </a:p>
          <a:p>
            <a:endParaRPr lang="ru-RU" dirty="0"/>
          </a:p>
        </p:txBody>
      </p:sp>
      <p:pic>
        <p:nvPicPr>
          <p:cNvPr id="1026" name="Picture 2"/>
          <p:cNvPicPr>
            <a:picLocks noChangeAspect="1" noChangeArrowheads="1"/>
          </p:cNvPicPr>
          <p:nvPr/>
        </p:nvPicPr>
        <p:blipFill>
          <a:blip r:embed="rId2"/>
          <a:srcRect/>
          <a:stretch>
            <a:fillRect/>
          </a:stretch>
        </p:blipFill>
        <p:spPr bwMode="auto">
          <a:xfrm>
            <a:off x="7379589" y="1466468"/>
            <a:ext cx="3789924" cy="133159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7380732" y="3016949"/>
            <a:ext cx="3032698" cy="1353883"/>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7400353" y="4600194"/>
            <a:ext cx="4143383" cy="1636014"/>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Functions - Arguments</a:t>
            </a:r>
            <a:endParaRPr lang="ru-RU" b="1" dirty="0"/>
          </a:p>
        </p:txBody>
      </p:sp>
      <p:sp>
        <p:nvSpPr>
          <p:cNvPr id="3" name="Содержимое 2"/>
          <p:cNvSpPr>
            <a:spLocks noGrp="1"/>
          </p:cNvSpPr>
          <p:nvPr>
            <p:ph idx="1"/>
          </p:nvPr>
        </p:nvSpPr>
        <p:spPr>
          <a:xfrm>
            <a:off x="838200" y="1714501"/>
            <a:ext cx="7943850" cy="2057400"/>
          </a:xfrm>
        </p:spPr>
        <p:txBody>
          <a:bodyPr>
            <a:normAutofit/>
          </a:bodyPr>
          <a:lstStyle/>
          <a:p>
            <a:r>
              <a:rPr lang="en-US" dirty="0"/>
              <a:t>You can use as many arguments as you want, but prefer use a Dictionary for parameters, when them more that </a:t>
            </a:r>
            <a:r>
              <a:rPr lang="ru-RU" dirty="0"/>
              <a:t>3</a:t>
            </a:r>
            <a:r>
              <a:rPr lang="en-US" dirty="0"/>
              <a:t>. And think about decomposition( it much prefers than </a:t>
            </a:r>
            <a:r>
              <a:rPr lang="en-US" dirty="0" err="1">
                <a:solidFill>
                  <a:srgbClr val="FF0000"/>
                </a:solidFill>
              </a:rPr>
              <a:t>dict</a:t>
            </a:r>
            <a:r>
              <a:rPr lang="en-US" dirty="0"/>
              <a:t>)</a:t>
            </a:r>
          </a:p>
          <a:p>
            <a:endParaRPr lang="en-US" dirty="0"/>
          </a:p>
          <a:p>
            <a:endParaRPr lang="ru-RU" dirty="0"/>
          </a:p>
        </p:txBody>
      </p:sp>
      <p:pic>
        <p:nvPicPr>
          <p:cNvPr id="5" name="Рисунок 4">
            <a:extLst>
              <a:ext uri="{FF2B5EF4-FFF2-40B4-BE49-F238E27FC236}">
                <a16:creationId xmlns:a16="http://schemas.microsoft.com/office/drawing/2014/main" id="{7A97CE74-A006-426A-9724-2F3B2054B99B}"/>
              </a:ext>
            </a:extLst>
          </p:cNvPr>
          <p:cNvPicPr>
            <a:picLocks noChangeAspect="1"/>
          </p:cNvPicPr>
          <p:nvPr/>
        </p:nvPicPr>
        <p:blipFill>
          <a:blip r:embed="rId2"/>
          <a:stretch>
            <a:fillRect/>
          </a:stretch>
        </p:blipFill>
        <p:spPr>
          <a:xfrm>
            <a:off x="3199157" y="3429000"/>
            <a:ext cx="5793685" cy="3286802"/>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783336" y="310896"/>
            <a:ext cx="5068824" cy="6547104"/>
          </a:xfrm>
        </p:spPr>
        <p:txBody>
          <a:bodyPr>
            <a:normAutofit fontScale="85000" lnSpcReduction="20000"/>
          </a:bodyPr>
          <a:lstStyle/>
          <a:p>
            <a:r>
              <a:rPr lang="en-US" dirty="0"/>
              <a:t>As in example before you can use a Key Arguments or </a:t>
            </a:r>
            <a:r>
              <a:rPr lang="en-US" dirty="0">
                <a:solidFill>
                  <a:srgbClr val="FF0000"/>
                </a:solidFill>
              </a:rPr>
              <a:t>**</a:t>
            </a:r>
            <a:r>
              <a:rPr lang="en-US" dirty="0" err="1">
                <a:solidFill>
                  <a:srgbClr val="FF0000"/>
                </a:solidFill>
              </a:rPr>
              <a:t>kwargs</a:t>
            </a:r>
            <a:r>
              <a:rPr lang="en-US" dirty="0">
                <a:solidFill>
                  <a:srgbClr val="FF0000"/>
                </a:solidFill>
              </a:rPr>
              <a:t> </a:t>
            </a:r>
            <a:r>
              <a:rPr lang="en-US" dirty="0"/>
              <a:t>– special python syntax for function </a:t>
            </a:r>
          </a:p>
          <a:p>
            <a:endParaRPr lang="en-US" dirty="0"/>
          </a:p>
          <a:p>
            <a:endParaRPr lang="en-US" dirty="0"/>
          </a:p>
          <a:p>
            <a:r>
              <a:rPr lang="en-US" dirty="0"/>
              <a:t>OR also use named </a:t>
            </a:r>
            <a:r>
              <a:rPr lang="en-US" dirty="0" err="1"/>
              <a:t>args</a:t>
            </a:r>
            <a:endParaRPr lang="ru-RU" dirty="0"/>
          </a:p>
          <a:p>
            <a:pPr marL="0" indent="0">
              <a:buNone/>
            </a:pPr>
            <a:endParaRPr lang="en-US" dirty="0"/>
          </a:p>
          <a:p>
            <a:endParaRPr lang="ru-RU" dirty="0"/>
          </a:p>
          <a:p>
            <a:r>
              <a:rPr lang="en-US" dirty="0"/>
              <a:t>If number of arguments unknown – use a Arbitrary Arguments. ( usually this </a:t>
            </a:r>
            <a:r>
              <a:rPr lang="en-US" dirty="0">
                <a:solidFill>
                  <a:srgbClr val="FF0000"/>
                </a:solidFill>
              </a:rPr>
              <a:t>*</a:t>
            </a:r>
            <a:r>
              <a:rPr lang="en-US" dirty="0" err="1">
                <a:solidFill>
                  <a:srgbClr val="FF0000"/>
                </a:solidFill>
              </a:rPr>
              <a:t>ags</a:t>
            </a:r>
            <a:r>
              <a:rPr lang="en-US" dirty="0"/>
              <a:t>, but you may define it as you want )</a:t>
            </a:r>
          </a:p>
          <a:p>
            <a:pPr marL="0" indent="0">
              <a:buNone/>
            </a:pPr>
            <a:endParaRPr lang="en-US" dirty="0"/>
          </a:p>
          <a:p>
            <a:r>
              <a:rPr lang="en-US" dirty="0"/>
              <a:t>If you plan use default value python provide you a possibility with default value</a:t>
            </a:r>
          </a:p>
          <a:p>
            <a:endParaRPr lang="en-US" dirty="0"/>
          </a:p>
          <a:p>
            <a:r>
              <a:rPr lang="en-US" dirty="0"/>
              <a:t>More about function arguments you may find in </a:t>
            </a:r>
            <a:r>
              <a:rPr lang="en-US" dirty="0">
                <a:hlinkClick r:id="rId2"/>
              </a:rPr>
              <a:t>docs</a:t>
            </a:r>
            <a:r>
              <a:rPr lang="en-US" dirty="0"/>
              <a:t> 	</a:t>
            </a:r>
          </a:p>
          <a:p>
            <a:endParaRPr lang="ru-RU" dirty="0"/>
          </a:p>
        </p:txBody>
      </p:sp>
      <p:pic>
        <p:nvPicPr>
          <p:cNvPr id="2051" name="Picture 3"/>
          <p:cNvPicPr>
            <a:picLocks noChangeAspect="1" noChangeArrowheads="1"/>
          </p:cNvPicPr>
          <p:nvPr/>
        </p:nvPicPr>
        <p:blipFill>
          <a:blip r:embed="rId3"/>
          <a:srcRect/>
          <a:stretch>
            <a:fillRect/>
          </a:stretch>
        </p:blipFill>
        <p:spPr bwMode="auto">
          <a:xfrm>
            <a:off x="5852008" y="1733387"/>
            <a:ext cx="5240062" cy="1374594"/>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5852160" y="12338"/>
            <a:ext cx="3102113" cy="1641733"/>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5852160" y="3194427"/>
            <a:ext cx="3768868" cy="1111186"/>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a:srcRect/>
          <a:stretch>
            <a:fillRect/>
          </a:stretch>
        </p:blipFill>
        <p:spPr bwMode="auto">
          <a:xfrm>
            <a:off x="5852008" y="4468989"/>
            <a:ext cx="3543783" cy="117267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Lambda</a:t>
            </a:r>
            <a:endParaRPr lang="ru-RU" b="1" dirty="0"/>
          </a:p>
        </p:txBody>
      </p:sp>
      <p:sp>
        <p:nvSpPr>
          <p:cNvPr id="3" name="Содержимое 2"/>
          <p:cNvSpPr>
            <a:spLocks noGrp="1"/>
          </p:cNvSpPr>
          <p:nvPr>
            <p:ph idx="1"/>
          </p:nvPr>
        </p:nvSpPr>
        <p:spPr>
          <a:xfrm>
            <a:off x="838200" y="1825625"/>
            <a:ext cx="7192617" cy="4151105"/>
          </a:xfrm>
        </p:spPr>
        <p:txBody>
          <a:bodyPr>
            <a:normAutofit fontScale="92500" lnSpcReduction="10000"/>
          </a:bodyPr>
          <a:lstStyle/>
          <a:p>
            <a:r>
              <a:rPr lang="en-US" dirty="0"/>
              <a:t>A lambda function is a small anonymous function.</a:t>
            </a:r>
          </a:p>
          <a:p>
            <a:r>
              <a:rPr lang="en-US" dirty="0"/>
              <a:t>A lambda function can take any number of arguments, but can only have one expression.</a:t>
            </a:r>
          </a:p>
          <a:p>
            <a:pPr lvl="1"/>
            <a:r>
              <a:rPr lang="en-US" dirty="0">
                <a:solidFill>
                  <a:srgbClr val="FF0000"/>
                </a:solidFill>
              </a:rPr>
              <a:t>lambda </a:t>
            </a:r>
            <a:r>
              <a:rPr lang="en-US" dirty="0" err="1">
                <a:solidFill>
                  <a:srgbClr val="FF0000"/>
                </a:solidFill>
              </a:rPr>
              <a:t>args</a:t>
            </a:r>
            <a:r>
              <a:rPr lang="en-US" dirty="0">
                <a:solidFill>
                  <a:srgbClr val="FF0000"/>
                </a:solidFill>
              </a:rPr>
              <a:t>: exp</a:t>
            </a:r>
          </a:p>
          <a:p>
            <a:pPr lvl="1"/>
            <a:endParaRPr lang="en-US" dirty="0">
              <a:solidFill>
                <a:srgbClr val="FF0000"/>
              </a:solidFill>
            </a:endParaRPr>
          </a:p>
          <a:p>
            <a:r>
              <a:rPr lang="en-US" dirty="0"/>
              <a:t>The power of lambda is better shown when you use them as an anonymous function inside another function.</a:t>
            </a:r>
          </a:p>
          <a:p>
            <a:r>
              <a:rPr lang="en-US" dirty="0"/>
              <a:t>Say you have a function definition that takes one argument, and that argument will be power by an unknown number</a:t>
            </a:r>
          </a:p>
          <a:p>
            <a:pPr marL="457200" lvl="1" indent="0">
              <a:buNone/>
            </a:pPr>
            <a:endParaRPr lang="en-US" dirty="0">
              <a:solidFill>
                <a:srgbClr val="FF0000"/>
              </a:solidFill>
            </a:endParaRPr>
          </a:p>
        </p:txBody>
      </p:sp>
      <p:pic>
        <p:nvPicPr>
          <p:cNvPr id="4" name="Рисунок 3">
            <a:extLst>
              <a:ext uri="{FF2B5EF4-FFF2-40B4-BE49-F238E27FC236}">
                <a16:creationId xmlns:a16="http://schemas.microsoft.com/office/drawing/2014/main" id="{8B7CC15A-B63A-459D-B609-94D5E16290B3}"/>
              </a:ext>
            </a:extLst>
          </p:cNvPr>
          <p:cNvPicPr>
            <a:picLocks noChangeAspect="1"/>
          </p:cNvPicPr>
          <p:nvPr/>
        </p:nvPicPr>
        <p:blipFill>
          <a:blip r:embed="rId2"/>
          <a:stretch>
            <a:fillRect/>
          </a:stretch>
        </p:blipFill>
        <p:spPr>
          <a:xfrm>
            <a:off x="8030817" y="2289934"/>
            <a:ext cx="3017094" cy="623095"/>
          </a:xfrm>
          <a:prstGeom prst="rect">
            <a:avLst/>
          </a:prstGeom>
        </p:spPr>
      </p:pic>
      <p:pic>
        <p:nvPicPr>
          <p:cNvPr id="5" name="Рисунок 4">
            <a:extLst>
              <a:ext uri="{FF2B5EF4-FFF2-40B4-BE49-F238E27FC236}">
                <a16:creationId xmlns:a16="http://schemas.microsoft.com/office/drawing/2014/main" id="{25F41AF8-D724-42FB-BAA8-EE9994908FC2}"/>
              </a:ext>
            </a:extLst>
          </p:cNvPr>
          <p:cNvPicPr>
            <a:picLocks noChangeAspect="1"/>
          </p:cNvPicPr>
          <p:nvPr/>
        </p:nvPicPr>
        <p:blipFill>
          <a:blip r:embed="rId3"/>
          <a:stretch>
            <a:fillRect/>
          </a:stretch>
        </p:blipFill>
        <p:spPr>
          <a:xfrm>
            <a:off x="8030816" y="3703981"/>
            <a:ext cx="3017093" cy="1942037"/>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286900-E4F0-4187-B0B0-AFE1A82E4F9A}"/>
              </a:ext>
            </a:extLst>
          </p:cNvPr>
          <p:cNvSpPr>
            <a:spLocks noGrp="1"/>
          </p:cNvSpPr>
          <p:nvPr>
            <p:ph type="title"/>
          </p:nvPr>
        </p:nvSpPr>
        <p:spPr/>
        <p:txBody>
          <a:bodyPr/>
          <a:lstStyle/>
          <a:p>
            <a:pPr algn="ctr"/>
            <a:r>
              <a:rPr lang="en-US" dirty="0"/>
              <a:t>Scope</a:t>
            </a:r>
            <a:r>
              <a:rPr lang="ru-RU" dirty="0"/>
              <a:t>(</a:t>
            </a:r>
            <a:r>
              <a:rPr lang="en-US" dirty="0"/>
              <a:t>Closure)</a:t>
            </a:r>
            <a:endParaRPr lang="ru-RU" dirty="0"/>
          </a:p>
        </p:txBody>
      </p:sp>
      <p:sp>
        <p:nvSpPr>
          <p:cNvPr id="3" name="Объект 2">
            <a:extLst>
              <a:ext uri="{FF2B5EF4-FFF2-40B4-BE49-F238E27FC236}">
                <a16:creationId xmlns:a16="http://schemas.microsoft.com/office/drawing/2014/main" id="{D884FED1-32C1-4512-A35D-BD1E21C0EA23}"/>
              </a:ext>
            </a:extLst>
          </p:cNvPr>
          <p:cNvSpPr>
            <a:spLocks noGrp="1"/>
          </p:cNvSpPr>
          <p:nvPr>
            <p:ph idx="1"/>
          </p:nvPr>
        </p:nvSpPr>
        <p:spPr>
          <a:xfrm>
            <a:off x="838200" y="1825625"/>
            <a:ext cx="5430078" cy="4879976"/>
          </a:xfrm>
        </p:spPr>
        <p:txBody>
          <a:bodyPr>
            <a:normAutofit fontScale="70000" lnSpcReduction="20000"/>
          </a:bodyPr>
          <a:lstStyle/>
          <a:p>
            <a:r>
              <a:rPr lang="en-US" dirty="0"/>
              <a:t>It’s a place where we may use variables and functions. Scope limited by region where the variable is created</a:t>
            </a:r>
          </a:p>
          <a:p>
            <a:r>
              <a:rPr lang="en-US" dirty="0"/>
              <a:t>A variable created inside a function belongs to the </a:t>
            </a:r>
            <a:r>
              <a:rPr lang="en-US" i="1" dirty="0">
                <a:solidFill>
                  <a:srgbClr val="FF0000"/>
                </a:solidFill>
              </a:rPr>
              <a:t>local scope</a:t>
            </a:r>
            <a:r>
              <a:rPr lang="en-US" dirty="0"/>
              <a:t> of that function, and can only be used inside that function</a:t>
            </a:r>
          </a:p>
          <a:p>
            <a:r>
              <a:rPr lang="en-US" dirty="0"/>
              <a:t>A variable created in the main body of the Python code is a global variable and belongs to the </a:t>
            </a:r>
            <a:r>
              <a:rPr lang="en-US" dirty="0">
                <a:solidFill>
                  <a:srgbClr val="FF0000"/>
                </a:solidFill>
              </a:rPr>
              <a:t>global scope</a:t>
            </a:r>
            <a:r>
              <a:rPr lang="en-US" dirty="0"/>
              <a:t>. Global variables are available from within any scope, global and local</a:t>
            </a:r>
          </a:p>
          <a:p>
            <a:r>
              <a:rPr lang="en-US" dirty="0"/>
              <a:t>If you operate with the same variable name inside and outside of a function, Python will treat them as two separate variables.</a:t>
            </a:r>
          </a:p>
          <a:p>
            <a:r>
              <a:rPr lang="en-US" dirty="0"/>
              <a:t>If you need to create a global variable, but are stuck in the local scope, you can use the </a:t>
            </a:r>
            <a:r>
              <a:rPr lang="en-US" dirty="0">
                <a:solidFill>
                  <a:srgbClr val="FF0000"/>
                </a:solidFill>
              </a:rPr>
              <a:t>global</a:t>
            </a:r>
            <a:r>
              <a:rPr lang="en-US" dirty="0"/>
              <a:t> keyword.</a:t>
            </a:r>
          </a:p>
          <a:p>
            <a:r>
              <a:rPr lang="en-US" dirty="0"/>
              <a:t>Also, use the </a:t>
            </a:r>
            <a:r>
              <a:rPr lang="en-US" dirty="0">
                <a:solidFill>
                  <a:srgbClr val="FF0000"/>
                </a:solidFill>
              </a:rPr>
              <a:t>global</a:t>
            </a:r>
            <a:r>
              <a:rPr lang="en-US" dirty="0"/>
              <a:t> keyword if you want to make a change to a global variable inside a function</a:t>
            </a:r>
          </a:p>
          <a:p>
            <a:endParaRPr lang="en-US" dirty="0"/>
          </a:p>
          <a:p>
            <a:endParaRPr lang="en-US" dirty="0"/>
          </a:p>
          <a:p>
            <a:endParaRPr lang="en-US" dirty="0"/>
          </a:p>
          <a:p>
            <a:endParaRPr lang="ru-RU" dirty="0"/>
          </a:p>
        </p:txBody>
      </p:sp>
      <p:pic>
        <p:nvPicPr>
          <p:cNvPr id="18" name="Рисунок 17">
            <a:extLst>
              <a:ext uri="{FF2B5EF4-FFF2-40B4-BE49-F238E27FC236}">
                <a16:creationId xmlns:a16="http://schemas.microsoft.com/office/drawing/2014/main" id="{4A345E72-8944-44C2-9F66-C98442B07249}"/>
              </a:ext>
            </a:extLst>
          </p:cNvPr>
          <p:cNvPicPr>
            <a:picLocks noChangeAspect="1"/>
          </p:cNvPicPr>
          <p:nvPr/>
        </p:nvPicPr>
        <p:blipFill>
          <a:blip r:embed="rId2"/>
          <a:stretch>
            <a:fillRect/>
          </a:stretch>
        </p:blipFill>
        <p:spPr>
          <a:xfrm>
            <a:off x="6444697" y="1825625"/>
            <a:ext cx="3573945" cy="1171975"/>
          </a:xfrm>
          <a:prstGeom prst="rect">
            <a:avLst/>
          </a:prstGeom>
        </p:spPr>
      </p:pic>
      <p:pic>
        <p:nvPicPr>
          <p:cNvPr id="19" name="Рисунок 18">
            <a:extLst>
              <a:ext uri="{FF2B5EF4-FFF2-40B4-BE49-F238E27FC236}">
                <a16:creationId xmlns:a16="http://schemas.microsoft.com/office/drawing/2014/main" id="{13CD212E-C994-40A3-AEB5-AF0D3A3BCE5D}"/>
              </a:ext>
            </a:extLst>
          </p:cNvPr>
          <p:cNvPicPr>
            <a:picLocks noChangeAspect="1"/>
          </p:cNvPicPr>
          <p:nvPr/>
        </p:nvPicPr>
        <p:blipFill>
          <a:blip r:embed="rId3"/>
          <a:stretch>
            <a:fillRect/>
          </a:stretch>
        </p:blipFill>
        <p:spPr>
          <a:xfrm>
            <a:off x="6444697" y="3132537"/>
            <a:ext cx="1506608" cy="1209531"/>
          </a:xfrm>
          <a:prstGeom prst="rect">
            <a:avLst/>
          </a:prstGeom>
        </p:spPr>
      </p:pic>
      <p:pic>
        <p:nvPicPr>
          <p:cNvPr id="20" name="Рисунок 19">
            <a:extLst>
              <a:ext uri="{FF2B5EF4-FFF2-40B4-BE49-F238E27FC236}">
                <a16:creationId xmlns:a16="http://schemas.microsoft.com/office/drawing/2014/main" id="{3B44B7EA-0E3E-41A2-AD7E-D28BC05B450C}"/>
              </a:ext>
            </a:extLst>
          </p:cNvPr>
          <p:cNvPicPr>
            <a:picLocks noChangeAspect="1"/>
          </p:cNvPicPr>
          <p:nvPr/>
        </p:nvPicPr>
        <p:blipFill>
          <a:blip r:embed="rId4"/>
          <a:stretch>
            <a:fillRect/>
          </a:stretch>
        </p:blipFill>
        <p:spPr>
          <a:xfrm>
            <a:off x="6444697" y="4460440"/>
            <a:ext cx="1639129" cy="2040548"/>
          </a:xfrm>
          <a:prstGeom prst="rect">
            <a:avLst/>
          </a:prstGeom>
        </p:spPr>
      </p:pic>
      <p:sp>
        <p:nvSpPr>
          <p:cNvPr id="21" name="TextBox 20">
            <a:extLst>
              <a:ext uri="{FF2B5EF4-FFF2-40B4-BE49-F238E27FC236}">
                <a16:creationId xmlns:a16="http://schemas.microsoft.com/office/drawing/2014/main" id="{D2203179-5BA6-44DB-8ED2-D64953630A40}"/>
              </a:ext>
            </a:extLst>
          </p:cNvPr>
          <p:cNvSpPr txBox="1"/>
          <p:nvPr/>
        </p:nvSpPr>
        <p:spPr>
          <a:xfrm>
            <a:off x="10429461" y="1690688"/>
            <a:ext cx="1457739" cy="646331"/>
          </a:xfrm>
          <a:prstGeom prst="rect">
            <a:avLst/>
          </a:prstGeom>
          <a:noFill/>
        </p:spPr>
        <p:txBody>
          <a:bodyPr wrap="square" rtlCol="0">
            <a:spAutoFit/>
          </a:bodyPr>
          <a:lstStyle/>
          <a:p>
            <a:r>
              <a:rPr lang="en-US" dirty="0"/>
              <a:t>Local Scope</a:t>
            </a:r>
          </a:p>
          <a:p>
            <a:endParaRPr lang="ru-RU" dirty="0"/>
          </a:p>
        </p:txBody>
      </p:sp>
      <p:sp>
        <p:nvSpPr>
          <p:cNvPr id="22" name="TextBox 21">
            <a:extLst>
              <a:ext uri="{FF2B5EF4-FFF2-40B4-BE49-F238E27FC236}">
                <a16:creationId xmlns:a16="http://schemas.microsoft.com/office/drawing/2014/main" id="{88443131-E0EC-4741-8764-4C41760FBFC6}"/>
              </a:ext>
            </a:extLst>
          </p:cNvPr>
          <p:cNvSpPr txBox="1"/>
          <p:nvPr/>
        </p:nvSpPr>
        <p:spPr>
          <a:xfrm>
            <a:off x="8772938" y="3179040"/>
            <a:ext cx="1457739" cy="369332"/>
          </a:xfrm>
          <a:prstGeom prst="rect">
            <a:avLst/>
          </a:prstGeom>
          <a:noFill/>
        </p:spPr>
        <p:txBody>
          <a:bodyPr wrap="square" rtlCol="0">
            <a:spAutoFit/>
          </a:bodyPr>
          <a:lstStyle/>
          <a:p>
            <a:r>
              <a:rPr lang="en-US" dirty="0"/>
              <a:t>Global Scope</a:t>
            </a:r>
            <a:endParaRPr lang="ru-RU" dirty="0"/>
          </a:p>
        </p:txBody>
      </p:sp>
      <p:cxnSp>
        <p:nvCxnSpPr>
          <p:cNvPr id="24" name="Прямая со стрелкой 23">
            <a:extLst>
              <a:ext uri="{FF2B5EF4-FFF2-40B4-BE49-F238E27FC236}">
                <a16:creationId xmlns:a16="http://schemas.microsoft.com/office/drawing/2014/main" id="{91F8A2BA-7876-4A08-B78A-1F72DB11F1C4}"/>
              </a:ext>
            </a:extLst>
          </p:cNvPr>
          <p:cNvCxnSpPr>
            <a:cxnSpLocks/>
          </p:cNvCxnSpPr>
          <p:nvPr/>
        </p:nvCxnSpPr>
        <p:spPr>
          <a:xfrm flipH="1">
            <a:off x="7580243" y="1825625"/>
            <a:ext cx="2849218" cy="3079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 name="Прямая со стрелкой 25">
            <a:extLst>
              <a:ext uri="{FF2B5EF4-FFF2-40B4-BE49-F238E27FC236}">
                <a16:creationId xmlns:a16="http://schemas.microsoft.com/office/drawing/2014/main" id="{18BA1C47-E4D4-4AC7-B918-F4A391D50979}"/>
              </a:ext>
            </a:extLst>
          </p:cNvPr>
          <p:cNvCxnSpPr>
            <a:cxnSpLocks/>
          </p:cNvCxnSpPr>
          <p:nvPr/>
        </p:nvCxnSpPr>
        <p:spPr>
          <a:xfrm flipH="1" flipV="1">
            <a:off x="7792278" y="3179040"/>
            <a:ext cx="980660" cy="1979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8" name="Прямоугольник 27">
            <a:extLst>
              <a:ext uri="{FF2B5EF4-FFF2-40B4-BE49-F238E27FC236}">
                <a16:creationId xmlns:a16="http://schemas.microsoft.com/office/drawing/2014/main" id="{9CB798CE-5DD6-4A84-B460-8B00C07F8BDC}"/>
              </a:ext>
            </a:extLst>
          </p:cNvPr>
          <p:cNvSpPr/>
          <p:nvPr/>
        </p:nvSpPr>
        <p:spPr>
          <a:xfrm>
            <a:off x="6573078" y="1987826"/>
            <a:ext cx="1007166" cy="54334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ru-RU"/>
          </a:p>
        </p:txBody>
      </p:sp>
      <p:sp>
        <p:nvSpPr>
          <p:cNvPr id="29" name="Прямоугольник 28">
            <a:extLst>
              <a:ext uri="{FF2B5EF4-FFF2-40B4-BE49-F238E27FC236}">
                <a16:creationId xmlns:a16="http://schemas.microsoft.com/office/drawing/2014/main" id="{36921629-2E51-4AAA-95C1-D8674ED5E15B}"/>
              </a:ext>
            </a:extLst>
          </p:cNvPr>
          <p:cNvSpPr/>
          <p:nvPr/>
        </p:nvSpPr>
        <p:spPr>
          <a:xfrm>
            <a:off x="6444697" y="3132537"/>
            <a:ext cx="1347581" cy="117197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ru-RU"/>
          </a:p>
        </p:txBody>
      </p:sp>
    </p:spTree>
    <p:extLst>
      <p:ext uri="{BB962C8B-B14F-4D97-AF65-F5344CB8AC3E}">
        <p14:creationId xmlns:p14="http://schemas.microsoft.com/office/powerpoint/2010/main" val="14080404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883674-A64A-4013-9248-153D6E8B3A97}"/>
              </a:ext>
            </a:extLst>
          </p:cNvPr>
          <p:cNvSpPr>
            <a:spLocks noGrp="1"/>
          </p:cNvSpPr>
          <p:nvPr>
            <p:ph type="title"/>
          </p:nvPr>
        </p:nvSpPr>
        <p:spPr/>
        <p:txBody>
          <a:bodyPr/>
          <a:lstStyle/>
          <a:p>
            <a:pPr algn="ctr"/>
            <a:r>
              <a:rPr lang="en-US" dirty="0"/>
              <a:t>Decorators</a:t>
            </a:r>
            <a:endParaRPr lang="ru-RU" dirty="0"/>
          </a:p>
        </p:txBody>
      </p:sp>
      <p:sp>
        <p:nvSpPr>
          <p:cNvPr id="3" name="Объект 2">
            <a:extLst>
              <a:ext uri="{FF2B5EF4-FFF2-40B4-BE49-F238E27FC236}">
                <a16:creationId xmlns:a16="http://schemas.microsoft.com/office/drawing/2014/main" id="{03EB723B-0CBC-4631-B586-ECB2FACA9F37}"/>
              </a:ext>
            </a:extLst>
          </p:cNvPr>
          <p:cNvSpPr>
            <a:spLocks noGrp="1"/>
          </p:cNvSpPr>
          <p:nvPr>
            <p:ph idx="1"/>
          </p:nvPr>
        </p:nvSpPr>
        <p:spPr>
          <a:xfrm>
            <a:off x="838200" y="1825624"/>
            <a:ext cx="6331226" cy="5032375"/>
          </a:xfrm>
        </p:spPr>
        <p:txBody>
          <a:bodyPr>
            <a:normAutofit fontScale="70000" lnSpcReduction="20000"/>
          </a:bodyPr>
          <a:lstStyle/>
          <a:p>
            <a:r>
              <a:rPr lang="en-US" dirty="0"/>
              <a:t>Decorators are design patterns, that alter the functionality of functions without functions changes themselves. Think about it like a wrapper for a present.</a:t>
            </a:r>
          </a:p>
          <a:p>
            <a:r>
              <a:rPr lang="en-US" dirty="0"/>
              <a:t>The decorator takes a function as an argument and returns a new function with </a:t>
            </a:r>
            <a:r>
              <a:rPr lang="en-US" dirty="0" err="1"/>
              <a:t>modificated</a:t>
            </a:r>
            <a:r>
              <a:rPr lang="en-US" dirty="0"/>
              <a:t> functionality.</a:t>
            </a:r>
          </a:p>
          <a:p>
            <a:r>
              <a:rPr lang="en-US" dirty="0"/>
              <a:t> Simplest schema of a decorator:</a:t>
            </a:r>
          </a:p>
          <a:p>
            <a:pPr lvl="1"/>
            <a:r>
              <a:rPr lang="en-US" dirty="0">
                <a:solidFill>
                  <a:srgbClr val="FF0000"/>
                </a:solidFill>
              </a:rPr>
              <a:t>def</a:t>
            </a:r>
            <a:r>
              <a:rPr lang="en-US" dirty="0"/>
              <a:t> decorator</a:t>
            </a:r>
            <a:r>
              <a:rPr lang="en-US" dirty="0">
                <a:solidFill>
                  <a:srgbClr val="FF0000"/>
                </a:solidFill>
              </a:rPr>
              <a:t>(</a:t>
            </a:r>
            <a:r>
              <a:rPr lang="en-US" dirty="0" err="1">
                <a:solidFill>
                  <a:srgbClr val="FF0000"/>
                </a:solidFill>
              </a:rPr>
              <a:t>func</a:t>
            </a:r>
            <a:r>
              <a:rPr lang="en-US" dirty="0">
                <a:solidFill>
                  <a:srgbClr val="FF0000"/>
                </a:solidFill>
              </a:rPr>
              <a:t>):</a:t>
            </a:r>
          </a:p>
          <a:p>
            <a:pPr marL="457200" lvl="1" indent="0">
              <a:buNone/>
            </a:pPr>
            <a:r>
              <a:rPr lang="en-US" dirty="0"/>
              <a:t>	</a:t>
            </a:r>
            <a:r>
              <a:rPr lang="en-US" dirty="0">
                <a:solidFill>
                  <a:srgbClr val="FF0000"/>
                </a:solidFill>
              </a:rPr>
              <a:t>def</a:t>
            </a:r>
            <a:r>
              <a:rPr lang="en-US" dirty="0"/>
              <a:t> </a:t>
            </a:r>
            <a:r>
              <a:rPr lang="en-US" dirty="0" err="1"/>
              <a:t>newF</a:t>
            </a:r>
            <a:r>
              <a:rPr lang="en-US" dirty="0"/>
              <a:t>():</a:t>
            </a:r>
          </a:p>
          <a:p>
            <a:pPr marL="457200" lvl="1" indent="0">
              <a:buNone/>
            </a:pPr>
            <a:r>
              <a:rPr lang="en-US" dirty="0"/>
              <a:t>		do something</a:t>
            </a:r>
          </a:p>
          <a:p>
            <a:pPr marL="457200" lvl="1" indent="0">
              <a:buNone/>
            </a:pPr>
            <a:r>
              <a:rPr lang="en-US" dirty="0"/>
              <a:t>		</a:t>
            </a:r>
            <a:r>
              <a:rPr lang="en-US" dirty="0" err="1">
                <a:solidFill>
                  <a:srgbClr val="FF0000"/>
                </a:solidFill>
              </a:rPr>
              <a:t>func</a:t>
            </a:r>
            <a:r>
              <a:rPr lang="en-US" dirty="0">
                <a:solidFill>
                  <a:srgbClr val="FF0000"/>
                </a:solidFill>
              </a:rPr>
              <a:t>()</a:t>
            </a:r>
          </a:p>
          <a:p>
            <a:pPr marL="457200" lvl="1" indent="0">
              <a:buNone/>
            </a:pPr>
            <a:r>
              <a:rPr lang="en-US" dirty="0"/>
              <a:t>	</a:t>
            </a:r>
            <a:r>
              <a:rPr lang="en-US" dirty="0">
                <a:solidFill>
                  <a:srgbClr val="FF0000"/>
                </a:solidFill>
              </a:rPr>
              <a:t>return</a:t>
            </a:r>
            <a:r>
              <a:rPr lang="en-US" dirty="0"/>
              <a:t> </a:t>
            </a:r>
            <a:r>
              <a:rPr lang="en-US" dirty="0" err="1"/>
              <a:t>newF</a:t>
            </a:r>
            <a:endParaRPr lang="en-US" dirty="0"/>
          </a:p>
          <a:p>
            <a:pPr marL="457200" lvl="1" indent="0">
              <a:buNone/>
            </a:pPr>
            <a:endParaRPr lang="en-US" dirty="0"/>
          </a:p>
          <a:p>
            <a:r>
              <a:rPr lang="en-US" dirty="0"/>
              <a:t>Also you need remember about returned value of original function. </a:t>
            </a:r>
          </a:p>
          <a:p>
            <a:r>
              <a:rPr lang="en-US" dirty="0"/>
              <a:t>To using a decorator we have few ways:</a:t>
            </a:r>
          </a:p>
          <a:p>
            <a:pPr lvl="1"/>
            <a:r>
              <a:rPr lang="en-US" dirty="0"/>
              <a:t>Create an instance of the decorated function</a:t>
            </a:r>
          </a:p>
          <a:p>
            <a:pPr lvl="1"/>
            <a:r>
              <a:rPr lang="en-US" dirty="0"/>
              <a:t>Add decorator to defining a function with keyword </a:t>
            </a:r>
            <a:r>
              <a:rPr lang="en-US" dirty="0">
                <a:solidFill>
                  <a:srgbClr val="FF0000"/>
                </a:solidFill>
              </a:rPr>
              <a:t>@</a:t>
            </a:r>
            <a:r>
              <a:rPr lang="en-US" dirty="0"/>
              <a:t> ( Note! Every time you call a function call will be with decorator)</a:t>
            </a:r>
          </a:p>
        </p:txBody>
      </p:sp>
      <p:sp>
        <p:nvSpPr>
          <p:cNvPr id="5" name="Прямоугольник 4">
            <a:extLst>
              <a:ext uri="{FF2B5EF4-FFF2-40B4-BE49-F238E27FC236}">
                <a16:creationId xmlns:a16="http://schemas.microsoft.com/office/drawing/2014/main" id="{D6AF2D64-2D2F-4382-AEEC-A870EDC31456}"/>
              </a:ext>
            </a:extLst>
          </p:cNvPr>
          <p:cNvSpPr/>
          <p:nvPr/>
        </p:nvSpPr>
        <p:spPr>
          <a:xfrm>
            <a:off x="1524001" y="3415747"/>
            <a:ext cx="2716696" cy="135172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a:extLst>
              <a:ext uri="{FF2B5EF4-FFF2-40B4-BE49-F238E27FC236}">
                <a16:creationId xmlns:a16="http://schemas.microsoft.com/office/drawing/2014/main" id="{1D300C2C-D6B4-43DE-8E1C-A0EC60510B3C}"/>
              </a:ext>
            </a:extLst>
          </p:cNvPr>
          <p:cNvPicPr>
            <a:picLocks noChangeAspect="1"/>
          </p:cNvPicPr>
          <p:nvPr/>
        </p:nvPicPr>
        <p:blipFill>
          <a:blip r:embed="rId2"/>
          <a:stretch>
            <a:fillRect/>
          </a:stretch>
        </p:blipFill>
        <p:spPr>
          <a:xfrm>
            <a:off x="7169426" y="2164569"/>
            <a:ext cx="3153811" cy="1264431"/>
          </a:xfrm>
          <a:prstGeom prst="rect">
            <a:avLst/>
          </a:prstGeom>
        </p:spPr>
      </p:pic>
      <p:pic>
        <p:nvPicPr>
          <p:cNvPr id="7" name="Рисунок 6">
            <a:extLst>
              <a:ext uri="{FF2B5EF4-FFF2-40B4-BE49-F238E27FC236}">
                <a16:creationId xmlns:a16="http://schemas.microsoft.com/office/drawing/2014/main" id="{2F22876C-A3A2-41F3-98C8-96F60013D586}"/>
              </a:ext>
            </a:extLst>
          </p:cNvPr>
          <p:cNvPicPr>
            <a:picLocks noChangeAspect="1"/>
          </p:cNvPicPr>
          <p:nvPr/>
        </p:nvPicPr>
        <p:blipFill>
          <a:blip r:embed="rId3"/>
          <a:stretch>
            <a:fillRect/>
          </a:stretch>
        </p:blipFill>
        <p:spPr>
          <a:xfrm>
            <a:off x="7169426" y="3544057"/>
            <a:ext cx="4184374" cy="2152733"/>
          </a:xfrm>
          <a:prstGeom prst="rect">
            <a:avLst/>
          </a:prstGeom>
        </p:spPr>
      </p:pic>
    </p:spTree>
    <p:extLst>
      <p:ext uri="{BB962C8B-B14F-4D97-AF65-F5344CB8AC3E}">
        <p14:creationId xmlns:p14="http://schemas.microsoft.com/office/powerpoint/2010/main" val="38984609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47DEB6-B27E-427E-8304-A7868DA4EB3A}"/>
              </a:ext>
            </a:extLst>
          </p:cNvPr>
          <p:cNvSpPr>
            <a:spLocks noGrp="1"/>
          </p:cNvSpPr>
          <p:nvPr>
            <p:ph type="title"/>
          </p:nvPr>
        </p:nvSpPr>
        <p:spPr/>
        <p:txBody>
          <a:bodyPr/>
          <a:lstStyle/>
          <a:p>
            <a:pPr algn="ctr"/>
            <a:r>
              <a:rPr lang="en-US" dirty="0"/>
              <a:t>Passing arguments to decorator</a:t>
            </a:r>
            <a:endParaRPr lang="ru-RU" dirty="0"/>
          </a:p>
        </p:txBody>
      </p:sp>
      <p:sp>
        <p:nvSpPr>
          <p:cNvPr id="3" name="Объект 2">
            <a:extLst>
              <a:ext uri="{FF2B5EF4-FFF2-40B4-BE49-F238E27FC236}">
                <a16:creationId xmlns:a16="http://schemas.microsoft.com/office/drawing/2014/main" id="{6CF2C342-D409-4E18-9C93-6F0C27558374}"/>
              </a:ext>
            </a:extLst>
          </p:cNvPr>
          <p:cNvSpPr>
            <a:spLocks noGrp="1"/>
          </p:cNvSpPr>
          <p:nvPr>
            <p:ph idx="1"/>
          </p:nvPr>
        </p:nvSpPr>
        <p:spPr>
          <a:xfrm>
            <a:off x="838200" y="1825625"/>
            <a:ext cx="8252791" cy="1467540"/>
          </a:xfrm>
        </p:spPr>
        <p:txBody>
          <a:bodyPr>
            <a:normAutofit fontScale="85000" lnSpcReduction="20000"/>
          </a:bodyPr>
          <a:lstStyle/>
          <a:p>
            <a:r>
              <a:rPr lang="en-US" dirty="0"/>
              <a:t>You may pass any number of arguments to the decorator. There are two ways:</a:t>
            </a:r>
          </a:p>
          <a:p>
            <a:pPr lvl="1"/>
            <a:r>
              <a:rPr lang="en-US" dirty="0"/>
              <a:t>Pass all </a:t>
            </a:r>
            <a:r>
              <a:rPr lang="en-US" dirty="0" err="1"/>
              <a:t>specificated</a:t>
            </a:r>
            <a:r>
              <a:rPr lang="en-US" dirty="0"/>
              <a:t> arguments  of the function to the returned function (But it decreases the universality of the decorator)</a:t>
            </a:r>
          </a:p>
          <a:p>
            <a:pPr lvl="1"/>
            <a:r>
              <a:rPr lang="en-US" dirty="0"/>
              <a:t>Do it universal and pass arbitrary arguments and keys arguments</a:t>
            </a:r>
          </a:p>
          <a:p>
            <a:pPr marL="457200" lvl="1" indent="0">
              <a:buNone/>
            </a:pPr>
            <a:endParaRPr lang="ru-RU" dirty="0"/>
          </a:p>
        </p:txBody>
      </p:sp>
      <p:pic>
        <p:nvPicPr>
          <p:cNvPr id="4" name="Рисунок 3">
            <a:extLst>
              <a:ext uri="{FF2B5EF4-FFF2-40B4-BE49-F238E27FC236}">
                <a16:creationId xmlns:a16="http://schemas.microsoft.com/office/drawing/2014/main" id="{704473CB-461C-49C5-BB62-CAE1BCAE77CC}"/>
              </a:ext>
            </a:extLst>
          </p:cNvPr>
          <p:cNvPicPr>
            <a:picLocks noChangeAspect="1"/>
          </p:cNvPicPr>
          <p:nvPr/>
        </p:nvPicPr>
        <p:blipFill>
          <a:blip r:embed="rId2"/>
          <a:stretch>
            <a:fillRect/>
          </a:stretch>
        </p:blipFill>
        <p:spPr>
          <a:xfrm>
            <a:off x="4498283" y="3300101"/>
            <a:ext cx="2220775" cy="776590"/>
          </a:xfrm>
          <a:prstGeom prst="rect">
            <a:avLst/>
          </a:prstGeom>
        </p:spPr>
      </p:pic>
      <p:pic>
        <p:nvPicPr>
          <p:cNvPr id="5" name="Рисунок 4">
            <a:extLst>
              <a:ext uri="{FF2B5EF4-FFF2-40B4-BE49-F238E27FC236}">
                <a16:creationId xmlns:a16="http://schemas.microsoft.com/office/drawing/2014/main" id="{994AD303-6DD0-4B20-8FD2-39C22A9756FD}"/>
              </a:ext>
            </a:extLst>
          </p:cNvPr>
          <p:cNvPicPr>
            <a:picLocks noChangeAspect="1"/>
          </p:cNvPicPr>
          <p:nvPr/>
        </p:nvPicPr>
        <p:blipFill>
          <a:blip r:embed="rId3"/>
          <a:stretch>
            <a:fillRect/>
          </a:stretch>
        </p:blipFill>
        <p:spPr>
          <a:xfrm>
            <a:off x="1077460" y="3943774"/>
            <a:ext cx="2887732" cy="2847250"/>
          </a:xfrm>
          <a:prstGeom prst="rect">
            <a:avLst/>
          </a:prstGeom>
        </p:spPr>
      </p:pic>
      <p:pic>
        <p:nvPicPr>
          <p:cNvPr id="6" name="Рисунок 5">
            <a:extLst>
              <a:ext uri="{FF2B5EF4-FFF2-40B4-BE49-F238E27FC236}">
                <a16:creationId xmlns:a16="http://schemas.microsoft.com/office/drawing/2014/main" id="{1B264B89-514A-4C3E-910F-2CA734C04FEE}"/>
              </a:ext>
            </a:extLst>
          </p:cNvPr>
          <p:cNvPicPr>
            <a:picLocks noChangeAspect="1"/>
          </p:cNvPicPr>
          <p:nvPr/>
        </p:nvPicPr>
        <p:blipFill>
          <a:blip r:embed="rId4"/>
          <a:stretch>
            <a:fillRect/>
          </a:stretch>
        </p:blipFill>
        <p:spPr>
          <a:xfrm>
            <a:off x="7413757" y="3973795"/>
            <a:ext cx="3354468" cy="2817229"/>
          </a:xfrm>
          <a:prstGeom prst="rect">
            <a:avLst/>
          </a:prstGeom>
        </p:spPr>
      </p:pic>
      <p:sp>
        <p:nvSpPr>
          <p:cNvPr id="8" name="Прямоугольник 7">
            <a:extLst>
              <a:ext uri="{FF2B5EF4-FFF2-40B4-BE49-F238E27FC236}">
                <a16:creationId xmlns:a16="http://schemas.microsoft.com/office/drawing/2014/main" id="{1160204A-02C3-4F3A-B455-FB813FB9B99F}"/>
              </a:ext>
            </a:extLst>
          </p:cNvPr>
          <p:cNvSpPr/>
          <p:nvPr/>
        </p:nvSpPr>
        <p:spPr>
          <a:xfrm>
            <a:off x="4498283" y="4440514"/>
            <a:ext cx="2220775" cy="125178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A490D809-2779-43E5-8092-CA391479E8A5}"/>
              </a:ext>
            </a:extLst>
          </p:cNvPr>
          <p:cNvSpPr txBox="1"/>
          <p:nvPr/>
        </p:nvSpPr>
        <p:spPr>
          <a:xfrm>
            <a:off x="4498283" y="4491968"/>
            <a:ext cx="2220775" cy="1200329"/>
          </a:xfrm>
          <a:prstGeom prst="rect">
            <a:avLst/>
          </a:prstGeom>
          <a:noFill/>
        </p:spPr>
        <p:txBody>
          <a:bodyPr wrap="square" rtlCol="0">
            <a:spAutoFit/>
          </a:bodyPr>
          <a:lstStyle/>
          <a:p>
            <a:pPr algn="ctr"/>
            <a:r>
              <a:rPr lang="en-US" dirty="0"/>
              <a:t>Note! We handle the return of the original function, so it may work as before</a:t>
            </a:r>
            <a:endParaRPr lang="ru-RU" dirty="0"/>
          </a:p>
        </p:txBody>
      </p:sp>
    </p:spTree>
    <p:extLst>
      <p:ext uri="{BB962C8B-B14F-4D97-AF65-F5344CB8AC3E}">
        <p14:creationId xmlns:p14="http://schemas.microsoft.com/office/powerpoint/2010/main" val="27302595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C16949-0582-4B53-AA2A-D98ECFAF8F48}"/>
              </a:ext>
            </a:extLst>
          </p:cNvPr>
          <p:cNvSpPr>
            <a:spLocks noGrp="1"/>
          </p:cNvSpPr>
          <p:nvPr>
            <p:ph type="title"/>
          </p:nvPr>
        </p:nvSpPr>
        <p:spPr/>
        <p:txBody>
          <a:bodyPr/>
          <a:lstStyle/>
          <a:p>
            <a:pPr algn="ctr"/>
            <a:r>
              <a:rPr lang="en-US" dirty="0"/>
              <a:t>Recursion</a:t>
            </a:r>
            <a:endParaRPr lang="ru-RU" dirty="0"/>
          </a:p>
        </p:txBody>
      </p:sp>
      <p:sp>
        <p:nvSpPr>
          <p:cNvPr id="3" name="Объект 2">
            <a:extLst>
              <a:ext uri="{FF2B5EF4-FFF2-40B4-BE49-F238E27FC236}">
                <a16:creationId xmlns:a16="http://schemas.microsoft.com/office/drawing/2014/main" id="{F45569B0-788A-4CD7-89F1-47EDA203A14C}"/>
              </a:ext>
            </a:extLst>
          </p:cNvPr>
          <p:cNvSpPr>
            <a:spLocks noGrp="1"/>
          </p:cNvSpPr>
          <p:nvPr>
            <p:ph idx="1"/>
          </p:nvPr>
        </p:nvSpPr>
        <p:spPr>
          <a:xfrm>
            <a:off x="838200" y="1825624"/>
            <a:ext cx="5257800" cy="4760705"/>
          </a:xfrm>
        </p:spPr>
        <p:txBody>
          <a:bodyPr>
            <a:normAutofit fontScale="92500"/>
          </a:bodyPr>
          <a:lstStyle/>
          <a:p>
            <a:r>
              <a:rPr lang="en-US" dirty="0"/>
              <a:t>It’s not the specific topic of python, but a powerful technique of programming. The main idea of it’s a returns function itself as many times as it needed</a:t>
            </a:r>
          </a:p>
          <a:p>
            <a:r>
              <a:rPr lang="en-US" dirty="0"/>
              <a:t>First, define the base case. It must return value if the passed argument match the condition</a:t>
            </a:r>
            <a:endParaRPr lang="ru-RU" dirty="0"/>
          </a:p>
          <a:p>
            <a:r>
              <a:rPr lang="en-US" dirty="0"/>
              <a:t>Then return a function with modified arguments </a:t>
            </a:r>
          </a:p>
          <a:p>
            <a:r>
              <a:rPr lang="en-US" dirty="0"/>
              <a:t>Be careful with these conditions because it may start an infinite loop</a:t>
            </a:r>
            <a:endParaRPr lang="ru-RU" dirty="0"/>
          </a:p>
        </p:txBody>
      </p:sp>
      <p:pic>
        <p:nvPicPr>
          <p:cNvPr id="4" name="Рисунок 3">
            <a:extLst>
              <a:ext uri="{FF2B5EF4-FFF2-40B4-BE49-F238E27FC236}">
                <a16:creationId xmlns:a16="http://schemas.microsoft.com/office/drawing/2014/main" id="{487AC2F7-F196-46A5-AF86-C54ADA73BF31}"/>
              </a:ext>
            </a:extLst>
          </p:cNvPr>
          <p:cNvPicPr>
            <a:picLocks noChangeAspect="1"/>
          </p:cNvPicPr>
          <p:nvPr/>
        </p:nvPicPr>
        <p:blipFill>
          <a:blip r:embed="rId2"/>
          <a:stretch>
            <a:fillRect/>
          </a:stretch>
        </p:blipFill>
        <p:spPr>
          <a:xfrm>
            <a:off x="6489283" y="2968694"/>
            <a:ext cx="5191472" cy="1775585"/>
          </a:xfrm>
          <a:prstGeom prst="rect">
            <a:avLst/>
          </a:prstGeom>
        </p:spPr>
      </p:pic>
      <p:sp>
        <p:nvSpPr>
          <p:cNvPr id="5" name="Прямоугольник 4">
            <a:extLst>
              <a:ext uri="{FF2B5EF4-FFF2-40B4-BE49-F238E27FC236}">
                <a16:creationId xmlns:a16="http://schemas.microsoft.com/office/drawing/2014/main" id="{0333BA4E-549C-4DA1-96AF-916DA8960981}"/>
              </a:ext>
            </a:extLst>
          </p:cNvPr>
          <p:cNvSpPr/>
          <p:nvPr/>
        </p:nvSpPr>
        <p:spPr>
          <a:xfrm>
            <a:off x="6891130" y="3313043"/>
            <a:ext cx="1577009" cy="49033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cxnSp>
        <p:nvCxnSpPr>
          <p:cNvPr id="7" name="Прямая со стрелкой 6">
            <a:extLst>
              <a:ext uri="{FF2B5EF4-FFF2-40B4-BE49-F238E27FC236}">
                <a16:creationId xmlns:a16="http://schemas.microsoft.com/office/drawing/2014/main" id="{E305B89C-3FF2-4626-8D19-C96264B3F0BB}"/>
              </a:ext>
            </a:extLst>
          </p:cNvPr>
          <p:cNvCxnSpPr>
            <a:cxnSpLocks/>
          </p:cNvCxnSpPr>
          <p:nvPr/>
        </p:nvCxnSpPr>
        <p:spPr>
          <a:xfrm>
            <a:off x="6891130" y="2570922"/>
            <a:ext cx="0" cy="74212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Прямоугольник 11">
            <a:extLst>
              <a:ext uri="{FF2B5EF4-FFF2-40B4-BE49-F238E27FC236}">
                <a16:creationId xmlns:a16="http://schemas.microsoft.com/office/drawing/2014/main" id="{5319DDE8-988B-4CBF-83B7-29DCCFAFA610}"/>
              </a:ext>
            </a:extLst>
          </p:cNvPr>
          <p:cNvSpPr/>
          <p:nvPr/>
        </p:nvSpPr>
        <p:spPr>
          <a:xfrm>
            <a:off x="6891130" y="3803374"/>
            <a:ext cx="4611757" cy="344349"/>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ru-RU"/>
          </a:p>
        </p:txBody>
      </p:sp>
      <p:cxnSp>
        <p:nvCxnSpPr>
          <p:cNvPr id="14" name="Прямая со стрелкой 13">
            <a:extLst>
              <a:ext uri="{FF2B5EF4-FFF2-40B4-BE49-F238E27FC236}">
                <a16:creationId xmlns:a16="http://schemas.microsoft.com/office/drawing/2014/main" id="{F86D8063-5680-4A1E-A863-D6D2D4BE083F}"/>
              </a:ext>
            </a:extLst>
          </p:cNvPr>
          <p:cNvCxnSpPr/>
          <p:nvPr/>
        </p:nvCxnSpPr>
        <p:spPr>
          <a:xfrm>
            <a:off x="11118574" y="2570922"/>
            <a:ext cx="0" cy="12324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C601CEC0-C7AC-47D2-A733-217CBD36E36A}"/>
              </a:ext>
            </a:extLst>
          </p:cNvPr>
          <p:cNvSpPr txBox="1"/>
          <p:nvPr/>
        </p:nvSpPr>
        <p:spPr>
          <a:xfrm>
            <a:off x="6274904" y="2201590"/>
            <a:ext cx="1232451" cy="369332"/>
          </a:xfrm>
          <a:prstGeom prst="rect">
            <a:avLst/>
          </a:prstGeom>
          <a:noFill/>
        </p:spPr>
        <p:txBody>
          <a:bodyPr wrap="square" rtlCol="0">
            <a:spAutoFit/>
          </a:bodyPr>
          <a:lstStyle/>
          <a:p>
            <a:r>
              <a:rPr lang="en-US" dirty="0"/>
              <a:t>Base Case</a:t>
            </a:r>
            <a:endParaRPr lang="ru-RU" dirty="0"/>
          </a:p>
        </p:txBody>
      </p:sp>
      <p:sp>
        <p:nvSpPr>
          <p:cNvPr id="16" name="TextBox 15">
            <a:extLst>
              <a:ext uri="{FF2B5EF4-FFF2-40B4-BE49-F238E27FC236}">
                <a16:creationId xmlns:a16="http://schemas.microsoft.com/office/drawing/2014/main" id="{871356E7-935D-48B2-A011-0CEA1A801B23}"/>
              </a:ext>
            </a:extLst>
          </p:cNvPr>
          <p:cNvSpPr txBox="1"/>
          <p:nvPr/>
        </p:nvSpPr>
        <p:spPr>
          <a:xfrm>
            <a:off x="9793362" y="1924591"/>
            <a:ext cx="2398638" cy="923330"/>
          </a:xfrm>
          <a:prstGeom prst="rect">
            <a:avLst/>
          </a:prstGeom>
          <a:noFill/>
        </p:spPr>
        <p:txBody>
          <a:bodyPr wrap="square" rtlCol="0">
            <a:spAutoFit/>
          </a:bodyPr>
          <a:lstStyle/>
          <a:p>
            <a:r>
              <a:rPr lang="en-US" dirty="0"/>
              <a:t>Return function with modified arguments</a:t>
            </a:r>
          </a:p>
          <a:p>
            <a:endParaRPr lang="ru-RU" dirty="0"/>
          </a:p>
        </p:txBody>
      </p:sp>
    </p:spTree>
    <p:extLst>
      <p:ext uri="{BB962C8B-B14F-4D97-AF65-F5344CB8AC3E}">
        <p14:creationId xmlns:p14="http://schemas.microsoft.com/office/powerpoint/2010/main" val="11224374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lnSpcReduction="10000"/>
          </a:bodyPr>
          <a:lstStyle/>
          <a:p>
            <a:pPr marL="514350" indent="-514350">
              <a:buFont typeface="+mj-lt"/>
              <a:buAutoNum type="arabicPeriod"/>
            </a:pPr>
            <a:r>
              <a:rPr lang="en-US" dirty="0"/>
              <a:t>Write a function that returns a Average of arguments</a:t>
            </a:r>
          </a:p>
          <a:p>
            <a:pPr lvl="1"/>
            <a:r>
              <a:rPr lang="en-US" dirty="0"/>
              <a:t>We don’t know how many arguments we will have</a:t>
            </a:r>
          </a:p>
          <a:p>
            <a:pPr marL="514350" indent="-514350">
              <a:buFont typeface="+mj-lt"/>
              <a:buAutoNum type="arabicPeriod"/>
            </a:pPr>
            <a:r>
              <a:rPr lang="en-US" dirty="0"/>
              <a:t>Write a decorator that prints:</a:t>
            </a:r>
          </a:p>
          <a:p>
            <a:pPr lvl="1"/>
            <a:r>
              <a:rPr lang="en-US" dirty="0"/>
              <a:t>Arguments of function – </a:t>
            </a:r>
            <a:r>
              <a:rPr lang="en-US" dirty="0" err="1"/>
              <a:t>args</a:t>
            </a:r>
            <a:r>
              <a:rPr lang="en-US" dirty="0"/>
              <a:t> and </a:t>
            </a:r>
            <a:r>
              <a:rPr lang="en-US" dirty="0" err="1"/>
              <a:t>kwargs</a:t>
            </a:r>
            <a:endParaRPr lang="en-US" dirty="0"/>
          </a:p>
          <a:p>
            <a:pPr lvl="1"/>
            <a:r>
              <a:rPr lang="en-US" dirty="0"/>
              <a:t>Return from function</a:t>
            </a:r>
          </a:p>
          <a:p>
            <a:pPr lvl="1"/>
            <a:r>
              <a:rPr lang="en-US" dirty="0"/>
              <a:t>Use it with </a:t>
            </a:r>
            <a:r>
              <a:rPr lang="en-US" dirty="0">
                <a:solidFill>
                  <a:srgbClr val="FF0000"/>
                </a:solidFill>
              </a:rPr>
              <a:t>@</a:t>
            </a:r>
            <a:r>
              <a:rPr lang="en-US" dirty="0"/>
              <a:t> </a:t>
            </a:r>
          </a:p>
          <a:p>
            <a:pPr marL="514350" indent="-514350">
              <a:buFont typeface="+mj-lt"/>
              <a:buAutoNum type="arabicPeriod"/>
            </a:pPr>
            <a:r>
              <a:rPr lang="en-US" dirty="0"/>
              <a:t>Write a Fibonacci number function</a:t>
            </a:r>
          </a:p>
          <a:p>
            <a:pPr lvl="1"/>
            <a:r>
              <a:rPr lang="en-US" dirty="0"/>
              <a:t>A Fibonacci sequence is the integer sequence of 0, 1, 1, 2, 3, 5, 8....</a:t>
            </a:r>
          </a:p>
          <a:p>
            <a:pPr lvl="1"/>
            <a:r>
              <a:rPr lang="en-US" dirty="0"/>
              <a:t>The first two terms are 0 and 1. All other terms are obtained by adding the preceding two terms. This means to say the nth term is the sum of (n-1)</a:t>
            </a:r>
            <a:r>
              <a:rPr lang="en-US" baseline="30000" dirty="0" err="1"/>
              <a:t>th</a:t>
            </a:r>
            <a:r>
              <a:rPr lang="en-US" dirty="0"/>
              <a:t> and (n-2)</a:t>
            </a:r>
            <a:r>
              <a:rPr lang="en-US" baseline="30000" dirty="0" err="1"/>
              <a:t>th</a:t>
            </a:r>
            <a:r>
              <a:rPr lang="en-US" dirty="0"/>
              <a:t> term.</a:t>
            </a:r>
          </a:p>
          <a:p>
            <a:pPr lvl="1"/>
            <a:r>
              <a:rPr lang="en-US" dirty="0" err="1"/>
              <a:t>Args</a:t>
            </a:r>
            <a:r>
              <a:rPr lang="en-US" dirty="0"/>
              <a:t> – (n: </a:t>
            </a:r>
            <a:r>
              <a:rPr lang="en-US" dirty="0" err="1"/>
              <a:t>Int</a:t>
            </a:r>
            <a:r>
              <a:rPr lang="en-US" dirty="0"/>
              <a:t>)</a:t>
            </a:r>
          </a:p>
          <a:p>
            <a:pPr lvl="1"/>
            <a:r>
              <a:rPr lang="en-US" dirty="0"/>
              <a:t>Returns – n Fibonacci number </a:t>
            </a:r>
          </a:p>
          <a:p>
            <a:pPr lvl="1"/>
            <a:r>
              <a:rPr lang="en-US" dirty="0"/>
              <a:t>Example – 2 -&gt; 1 ; 4 -&gt; 2;  7 -&gt; 8</a:t>
            </a:r>
          </a:p>
          <a:p>
            <a:endParaRPr lang="en-US" dirty="0"/>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 </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62500" lnSpcReduction="20000"/>
          </a:bodyPr>
          <a:lstStyle/>
          <a:p>
            <a:r>
              <a:rPr lang="en-US" dirty="0"/>
              <a:t>You are skeleton lord. And you need an army. Create a program with a function that creates a skeleton with given </a:t>
            </a:r>
            <a:r>
              <a:rPr lang="en-US" dirty="0" err="1"/>
              <a:t>args</a:t>
            </a:r>
            <a:r>
              <a:rPr lang="en-US" dirty="0"/>
              <a:t>. Also you need a system to manage them: add, delete, find and send to defeat hero. </a:t>
            </a:r>
          </a:p>
          <a:p>
            <a:pPr lvl="1"/>
            <a:r>
              <a:rPr lang="en-US" dirty="0"/>
              <a:t>Start in skeletons_start.py</a:t>
            </a:r>
          </a:p>
          <a:p>
            <a:pPr lvl="1"/>
            <a:r>
              <a:rPr lang="en-US" dirty="0"/>
              <a:t>You have an army: list</a:t>
            </a:r>
          </a:p>
          <a:p>
            <a:pPr lvl="1"/>
            <a:r>
              <a:rPr lang="en-US" dirty="0"/>
              <a:t>Every skeleton has:</a:t>
            </a:r>
          </a:p>
          <a:p>
            <a:pPr lvl="2"/>
            <a:r>
              <a:rPr lang="en-US" dirty="0"/>
              <a:t>name: string</a:t>
            </a:r>
          </a:p>
          <a:p>
            <a:pPr lvl="2"/>
            <a:r>
              <a:rPr lang="en-US" dirty="0"/>
              <a:t>id: int – unique  number </a:t>
            </a:r>
          </a:p>
          <a:p>
            <a:pPr lvl="2"/>
            <a:r>
              <a:rPr lang="en-US" dirty="0"/>
              <a:t>health: int</a:t>
            </a:r>
          </a:p>
          <a:p>
            <a:pPr lvl="2"/>
            <a:r>
              <a:rPr lang="en-US" dirty="0"/>
              <a:t>damage: int</a:t>
            </a:r>
          </a:p>
          <a:p>
            <a:pPr lvl="1"/>
            <a:r>
              <a:rPr lang="en-US" dirty="0"/>
              <a:t>You may provide all characteristics except id, but required always the only name. Other defaults it is health – 20 , damage – 10. Manage id as you want</a:t>
            </a:r>
          </a:p>
          <a:p>
            <a:pPr lvl="1"/>
            <a:r>
              <a:rPr lang="en-US" dirty="0"/>
              <a:t>The hero will be provided</a:t>
            </a:r>
          </a:p>
          <a:p>
            <a:pPr lvl="1"/>
            <a:r>
              <a:rPr lang="en-US" dirty="0"/>
              <a:t>All actions must be printed</a:t>
            </a:r>
          </a:p>
          <a:p>
            <a:pPr lvl="1"/>
            <a:r>
              <a:rPr lang="en-US" dirty="0"/>
              <a:t>All actions are taken from the input. Name command as you want</a:t>
            </a:r>
          </a:p>
          <a:p>
            <a:pPr lvl="1"/>
            <a:r>
              <a:rPr lang="en-US" dirty="0"/>
              <a:t>Before the program starts, show a user all commands </a:t>
            </a:r>
          </a:p>
          <a:p>
            <a:pPr lvl="1"/>
            <a:r>
              <a:rPr lang="en-US" dirty="0"/>
              <a:t>Add – adds skeleton to the army </a:t>
            </a:r>
          </a:p>
          <a:p>
            <a:pPr lvl="1"/>
            <a:r>
              <a:rPr lang="en-US" dirty="0"/>
              <a:t>Find – return skeleton by id from your army, but not delete them. Must return 0 if skeleton not found</a:t>
            </a:r>
          </a:p>
          <a:p>
            <a:pPr lvl="1"/>
            <a:r>
              <a:rPr lang="en-US" dirty="0"/>
              <a:t>Delete – deletes skeleton by id from your army. Must return 1 if success or 0 if failed</a:t>
            </a:r>
          </a:p>
          <a:p>
            <a:pPr lvl="1"/>
            <a:r>
              <a:rPr lang="en-US" dirty="0"/>
              <a:t>Send to defeat – takes skeleton, then skeleton and hero are fighting. </a:t>
            </a:r>
          </a:p>
          <a:p>
            <a:pPr lvl="2"/>
            <a:r>
              <a:rPr lang="en-US" dirty="0"/>
              <a:t>They fights while one of them doesn’t die.  Every cycle the hero hit the skeleton when the skeleton hit the hero. </a:t>
            </a:r>
          </a:p>
          <a:p>
            <a:pPr lvl="2"/>
            <a:r>
              <a:rPr lang="en-US" dirty="0"/>
              <a:t>If skeleton health &lt;= 0 print ‘SKELETON_NAME defeated’ and delete him from the army. </a:t>
            </a:r>
          </a:p>
          <a:p>
            <a:pPr lvl="2"/>
            <a:r>
              <a:rPr lang="en-US" dirty="0"/>
              <a:t>If hero health &lt;= 0 , program prints ‘Hero defeated’ and program out. </a:t>
            </a:r>
          </a:p>
          <a:p>
            <a:pPr lvl="2"/>
            <a:r>
              <a:rPr lang="en-US" dirty="0"/>
              <a:t>Statuses of hero and skeleton must printed</a:t>
            </a:r>
          </a:p>
          <a:p>
            <a:endParaRPr lang="en-US" dirty="0"/>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3382887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4315968" y="1060704"/>
            <a:ext cx="3639312" cy="219456"/>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Math Operators</a:t>
            </a:r>
            <a:endParaRPr lang="ru-RU" b="1" dirty="0"/>
          </a:p>
        </p:txBody>
      </p:sp>
      <p:sp>
        <p:nvSpPr>
          <p:cNvPr id="3" name="Содержимое 2"/>
          <p:cNvSpPr>
            <a:spLocks noGrp="1"/>
          </p:cNvSpPr>
          <p:nvPr>
            <p:ph idx="1"/>
          </p:nvPr>
        </p:nvSpPr>
        <p:spPr>
          <a:xfrm>
            <a:off x="1353312" y="1825625"/>
            <a:ext cx="10000488" cy="4351338"/>
          </a:xfrm>
        </p:spPr>
        <p:txBody>
          <a:bodyPr>
            <a:normAutofit lnSpcReduction="10000"/>
          </a:bodyPr>
          <a:lstStyle/>
          <a:p>
            <a:r>
              <a:rPr lang="en-US" dirty="0"/>
              <a:t>Addition</a:t>
            </a:r>
          </a:p>
          <a:p>
            <a:r>
              <a:rPr lang="en-US" dirty="0"/>
              <a:t>Subtraction</a:t>
            </a:r>
          </a:p>
          <a:p>
            <a:r>
              <a:rPr lang="en-US" dirty="0"/>
              <a:t>Multiplication</a:t>
            </a:r>
            <a:endParaRPr lang="ru-RU" dirty="0"/>
          </a:p>
          <a:p>
            <a:r>
              <a:rPr lang="en-US" dirty="0"/>
              <a:t>Division</a:t>
            </a:r>
          </a:p>
          <a:p>
            <a:r>
              <a:rPr lang="en-US" dirty="0"/>
              <a:t>Modulus</a:t>
            </a:r>
          </a:p>
          <a:p>
            <a:r>
              <a:rPr lang="en-US" dirty="0"/>
              <a:t>Exponent</a:t>
            </a:r>
          </a:p>
          <a:p>
            <a:endParaRPr lang="en-US" dirty="0"/>
          </a:p>
          <a:p>
            <a:endParaRPr lang="en-US" dirty="0"/>
          </a:p>
          <a:p>
            <a:r>
              <a:rPr lang="en-US" dirty="0"/>
              <a:t>It may used as variable assignment </a:t>
            </a:r>
            <a:r>
              <a:rPr lang="en-US" dirty="0">
                <a:solidFill>
                  <a:srgbClr val="C00000"/>
                </a:solidFill>
              </a:rPr>
              <a:t>+=</a:t>
            </a:r>
            <a:r>
              <a:rPr lang="en-US" dirty="0"/>
              <a:t>, </a:t>
            </a:r>
            <a:r>
              <a:rPr lang="en-US" dirty="0">
                <a:solidFill>
                  <a:srgbClr val="C00000"/>
                </a:solidFill>
              </a:rPr>
              <a:t>-=</a:t>
            </a:r>
            <a:r>
              <a:rPr lang="en-US" dirty="0"/>
              <a:t>, </a:t>
            </a:r>
            <a:r>
              <a:rPr lang="en-US" dirty="0">
                <a:solidFill>
                  <a:srgbClr val="C00000"/>
                </a:solidFill>
              </a:rPr>
              <a:t>**=</a:t>
            </a:r>
            <a:r>
              <a:rPr lang="en-US" dirty="0"/>
              <a:t> and other</a:t>
            </a:r>
          </a:p>
          <a:p>
            <a:endParaRPr lang="ru-RU" dirty="0"/>
          </a:p>
        </p:txBody>
      </p:sp>
      <p:pic>
        <p:nvPicPr>
          <p:cNvPr id="5123" name="Picture 3"/>
          <p:cNvPicPr>
            <a:picLocks noChangeAspect="1" noChangeArrowheads="1"/>
          </p:cNvPicPr>
          <p:nvPr/>
        </p:nvPicPr>
        <p:blipFill>
          <a:blip r:embed="rId2"/>
          <a:srcRect/>
          <a:stretch>
            <a:fillRect/>
          </a:stretch>
        </p:blipFill>
        <p:spPr bwMode="auto">
          <a:xfrm>
            <a:off x="4719446" y="1504760"/>
            <a:ext cx="3510153" cy="3902464"/>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6488" y="2431669"/>
            <a:ext cx="10515600" cy="1325563"/>
          </a:xfrm>
        </p:spPr>
        <p:txBody>
          <a:bodyPr>
            <a:normAutofit/>
          </a:bodyPr>
          <a:lstStyle/>
          <a:p>
            <a:pPr algn="ctr"/>
            <a:r>
              <a:rPr lang="en-US" sz="8800" dirty="0">
                <a:latin typeface="Forte" pitchFamily="66" charset="0"/>
              </a:rPr>
              <a:t>Coffee Break </a:t>
            </a:r>
            <a:endParaRPr lang="ru-RU" sz="8800" dirty="0"/>
          </a:p>
        </p:txBody>
      </p:sp>
    </p:spTree>
    <p:extLst>
      <p:ext uri="{BB962C8B-B14F-4D97-AF65-F5344CB8AC3E}">
        <p14:creationId xmlns:p14="http://schemas.microsoft.com/office/powerpoint/2010/main" val="18221500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B9B5749B-813A-45E9-BE68-8D142DB4EC99}"/>
              </a:ext>
            </a:extLst>
          </p:cNvPr>
          <p:cNvSpPr/>
          <p:nvPr/>
        </p:nvSpPr>
        <p:spPr>
          <a:xfrm>
            <a:off x="4770783" y="967409"/>
            <a:ext cx="2557669" cy="319259"/>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63726343-FFF0-4900-83E8-117B177CEC9A}"/>
              </a:ext>
            </a:extLst>
          </p:cNvPr>
          <p:cNvSpPr>
            <a:spLocks noGrp="1"/>
          </p:cNvSpPr>
          <p:nvPr>
            <p:ph type="title"/>
          </p:nvPr>
        </p:nvSpPr>
        <p:spPr/>
        <p:txBody>
          <a:bodyPr/>
          <a:lstStyle/>
          <a:p>
            <a:pPr algn="ctr"/>
            <a:r>
              <a:rPr lang="en-US" dirty="0"/>
              <a:t>Exceptions </a:t>
            </a:r>
            <a:endParaRPr lang="ru-RU" dirty="0"/>
          </a:p>
        </p:txBody>
      </p:sp>
      <p:sp>
        <p:nvSpPr>
          <p:cNvPr id="3" name="Объект 2">
            <a:extLst>
              <a:ext uri="{FF2B5EF4-FFF2-40B4-BE49-F238E27FC236}">
                <a16:creationId xmlns:a16="http://schemas.microsoft.com/office/drawing/2014/main" id="{E811AC94-D91A-4EE7-8FF1-A40D69E45472}"/>
              </a:ext>
            </a:extLst>
          </p:cNvPr>
          <p:cNvSpPr>
            <a:spLocks noGrp="1"/>
          </p:cNvSpPr>
          <p:nvPr>
            <p:ph idx="1"/>
          </p:nvPr>
        </p:nvSpPr>
        <p:spPr>
          <a:xfrm>
            <a:off x="838200" y="1825625"/>
            <a:ext cx="5628861" cy="4495662"/>
          </a:xfrm>
        </p:spPr>
        <p:txBody>
          <a:bodyPr>
            <a:normAutofit fontScale="92500" lnSpcReduction="10000"/>
          </a:bodyPr>
          <a:lstStyle/>
          <a:p>
            <a:r>
              <a:rPr lang="en-US" dirty="0"/>
              <a:t>You may notice that sometimes our program failed with errors. In python, errors are named exceptions, and we may handle them.</a:t>
            </a:r>
          </a:p>
          <a:p>
            <a:r>
              <a:rPr lang="en-US" dirty="0"/>
              <a:t>Before we learn how to handle an error, let’s learn how we may do a custom error</a:t>
            </a:r>
          </a:p>
          <a:p>
            <a:r>
              <a:rPr lang="en-US" dirty="0"/>
              <a:t>To throw (or raise) an exception, use the </a:t>
            </a:r>
            <a:r>
              <a:rPr lang="en-US" dirty="0">
                <a:solidFill>
                  <a:srgbClr val="FF0000"/>
                </a:solidFill>
              </a:rPr>
              <a:t>raise</a:t>
            </a:r>
            <a:r>
              <a:rPr lang="en-US" dirty="0"/>
              <a:t> keyword.</a:t>
            </a:r>
          </a:p>
          <a:p>
            <a:r>
              <a:rPr lang="en-US" dirty="0"/>
              <a:t>You can define what kind of error to raise, and the text to print to the user</a:t>
            </a:r>
          </a:p>
          <a:p>
            <a:r>
              <a:rPr lang="en-US" dirty="0"/>
              <a:t>All errors types you may see </a:t>
            </a:r>
            <a:r>
              <a:rPr lang="en-US" dirty="0">
                <a:hlinkClick r:id="rId2"/>
              </a:rPr>
              <a:t>here</a:t>
            </a:r>
            <a:endParaRPr lang="en-US" dirty="0"/>
          </a:p>
        </p:txBody>
      </p:sp>
      <p:pic>
        <p:nvPicPr>
          <p:cNvPr id="6" name="Рисунок 5">
            <a:extLst>
              <a:ext uri="{FF2B5EF4-FFF2-40B4-BE49-F238E27FC236}">
                <a16:creationId xmlns:a16="http://schemas.microsoft.com/office/drawing/2014/main" id="{A360705E-3290-4904-9A37-18F74B3A1F7F}"/>
              </a:ext>
            </a:extLst>
          </p:cNvPr>
          <p:cNvPicPr>
            <a:picLocks noChangeAspect="1"/>
          </p:cNvPicPr>
          <p:nvPr/>
        </p:nvPicPr>
        <p:blipFill>
          <a:blip r:embed="rId3"/>
          <a:stretch>
            <a:fillRect/>
          </a:stretch>
        </p:blipFill>
        <p:spPr>
          <a:xfrm>
            <a:off x="6668535" y="3164370"/>
            <a:ext cx="4062841" cy="529259"/>
          </a:xfrm>
          <a:prstGeom prst="rect">
            <a:avLst/>
          </a:prstGeom>
        </p:spPr>
      </p:pic>
      <p:pic>
        <p:nvPicPr>
          <p:cNvPr id="7" name="Рисунок 6">
            <a:extLst>
              <a:ext uri="{FF2B5EF4-FFF2-40B4-BE49-F238E27FC236}">
                <a16:creationId xmlns:a16="http://schemas.microsoft.com/office/drawing/2014/main" id="{574BE5B1-86D2-472D-A21F-AF081955F1A0}"/>
              </a:ext>
            </a:extLst>
          </p:cNvPr>
          <p:cNvPicPr>
            <a:picLocks noChangeAspect="1"/>
          </p:cNvPicPr>
          <p:nvPr/>
        </p:nvPicPr>
        <p:blipFill>
          <a:blip r:embed="rId4"/>
          <a:stretch>
            <a:fillRect/>
          </a:stretch>
        </p:blipFill>
        <p:spPr>
          <a:xfrm>
            <a:off x="6688099" y="4154832"/>
            <a:ext cx="2631173" cy="529259"/>
          </a:xfrm>
          <a:prstGeom prst="rect">
            <a:avLst/>
          </a:prstGeom>
        </p:spPr>
      </p:pic>
      <p:pic>
        <p:nvPicPr>
          <p:cNvPr id="8" name="Рисунок 7">
            <a:extLst>
              <a:ext uri="{FF2B5EF4-FFF2-40B4-BE49-F238E27FC236}">
                <a16:creationId xmlns:a16="http://schemas.microsoft.com/office/drawing/2014/main" id="{87BB1835-DA8C-4270-A507-9CC7BE2E7C2F}"/>
              </a:ext>
            </a:extLst>
          </p:cNvPr>
          <p:cNvPicPr>
            <a:picLocks noChangeAspect="1"/>
          </p:cNvPicPr>
          <p:nvPr/>
        </p:nvPicPr>
        <p:blipFill>
          <a:blip r:embed="rId5"/>
          <a:stretch>
            <a:fillRect/>
          </a:stretch>
        </p:blipFill>
        <p:spPr>
          <a:xfrm>
            <a:off x="6668535" y="4929185"/>
            <a:ext cx="4596468" cy="755998"/>
          </a:xfrm>
          <a:prstGeom prst="rect">
            <a:avLst/>
          </a:prstGeom>
        </p:spPr>
      </p:pic>
    </p:spTree>
    <p:extLst>
      <p:ext uri="{BB962C8B-B14F-4D97-AF65-F5344CB8AC3E}">
        <p14:creationId xmlns:p14="http://schemas.microsoft.com/office/powerpoint/2010/main" val="41403948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3DB0C2-23B4-4FEC-B396-D915F7CBDACA}"/>
              </a:ext>
            </a:extLst>
          </p:cNvPr>
          <p:cNvSpPr>
            <a:spLocks noGrp="1"/>
          </p:cNvSpPr>
          <p:nvPr>
            <p:ph type="title"/>
          </p:nvPr>
        </p:nvSpPr>
        <p:spPr/>
        <p:txBody>
          <a:bodyPr/>
          <a:lstStyle/>
          <a:p>
            <a:pPr algn="ctr"/>
            <a:r>
              <a:rPr lang="en-US" dirty="0"/>
              <a:t>Error handling</a:t>
            </a:r>
            <a:endParaRPr lang="ru-RU" dirty="0"/>
          </a:p>
        </p:txBody>
      </p:sp>
      <p:sp>
        <p:nvSpPr>
          <p:cNvPr id="3" name="Объект 2">
            <a:extLst>
              <a:ext uri="{FF2B5EF4-FFF2-40B4-BE49-F238E27FC236}">
                <a16:creationId xmlns:a16="http://schemas.microsoft.com/office/drawing/2014/main" id="{F8051DDF-3FEA-4CC7-A2FC-205B2950423A}"/>
              </a:ext>
            </a:extLst>
          </p:cNvPr>
          <p:cNvSpPr>
            <a:spLocks noGrp="1"/>
          </p:cNvSpPr>
          <p:nvPr>
            <p:ph idx="1"/>
          </p:nvPr>
        </p:nvSpPr>
        <p:spPr>
          <a:xfrm>
            <a:off x="838200" y="1825624"/>
            <a:ext cx="5483087" cy="5032375"/>
          </a:xfrm>
        </p:spPr>
        <p:txBody>
          <a:bodyPr>
            <a:normAutofit fontScale="62500" lnSpcReduction="20000"/>
          </a:bodyPr>
          <a:lstStyle/>
          <a:p>
            <a:r>
              <a:rPr lang="en-US" dirty="0"/>
              <a:t>There are 4 blocks for doing it  - </a:t>
            </a:r>
            <a:r>
              <a:rPr lang="en-US" dirty="0">
                <a:solidFill>
                  <a:srgbClr val="FF0000"/>
                </a:solidFill>
              </a:rPr>
              <a:t>try</a:t>
            </a:r>
            <a:r>
              <a:rPr lang="en-US" dirty="0"/>
              <a:t>, </a:t>
            </a:r>
            <a:r>
              <a:rPr lang="en-US" dirty="0">
                <a:solidFill>
                  <a:srgbClr val="FF0000"/>
                </a:solidFill>
              </a:rPr>
              <a:t>except</a:t>
            </a:r>
            <a:r>
              <a:rPr lang="en-US" dirty="0"/>
              <a:t>, </a:t>
            </a:r>
            <a:r>
              <a:rPr lang="en-US" dirty="0">
                <a:solidFill>
                  <a:srgbClr val="FF0000"/>
                </a:solidFill>
              </a:rPr>
              <a:t>else</a:t>
            </a:r>
            <a:r>
              <a:rPr lang="en-US" dirty="0"/>
              <a:t> and </a:t>
            </a:r>
            <a:r>
              <a:rPr lang="en-US" dirty="0">
                <a:solidFill>
                  <a:srgbClr val="FF0000"/>
                </a:solidFill>
              </a:rPr>
              <a:t>finally</a:t>
            </a:r>
          </a:p>
          <a:p>
            <a:r>
              <a:rPr lang="en-US" dirty="0"/>
              <a:t>First, wrap code block with a potential error in </a:t>
            </a:r>
            <a:r>
              <a:rPr lang="en-US" dirty="0">
                <a:solidFill>
                  <a:srgbClr val="FF0000"/>
                </a:solidFill>
              </a:rPr>
              <a:t>try</a:t>
            </a:r>
          </a:p>
          <a:p>
            <a:r>
              <a:rPr lang="en-US" dirty="0"/>
              <a:t>Then add an </a:t>
            </a:r>
            <a:r>
              <a:rPr lang="en-US" dirty="0">
                <a:solidFill>
                  <a:srgbClr val="FF0000"/>
                </a:solidFill>
              </a:rPr>
              <a:t>except</a:t>
            </a:r>
            <a:r>
              <a:rPr lang="en-US" dirty="0"/>
              <a:t> block that catches an error. You may add so many </a:t>
            </a:r>
            <a:r>
              <a:rPr lang="en-US" dirty="0">
                <a:solidFill>
                  <a:srgbClr val="FF0000"/>
                </a:solidFill>
              </a:rPr>
              <a:t>except</a:t>
            </a:r>
            <a:r>
              <a:rPr lang="en-US" dirty="0"/>
              <a:t> blocks as you want.</a:t>
            </a:r>
          </a:p>
          <a:p>
            <a:r>
              <a:rPr lang="en-US" dirty="0"/>
              <a:t>If you want to do something when your block of code doesn’t have errors – add </a:t>
            </a:r>
            <a:r>
              <a:rPr lang="en-US" dirty="0">
                <a:solidFill>
                  <a:srgbClr val="FF0000"/>
                </a:solidFill>
              </a:rPr>
              <a:t>else</a:t>
            </a:r>
            <a:r>
              <a:rPr lang="en-US" dirty="0"/>
              <a:t> block </a:t>
            </a:r>
          </a:p>
          <a:p>
            <a:r>
              <a:rPr lang="en-US" dirty="0"/>
              <a:t>If you want to do something every time, no matter error was or not – add </a:t>
            </a:r>
            <a:r>
              <a:rPr lang="en-US" dirty="0">
                <a:solidFill>
                  <a:srgbClr val="FF0000"/>
                </a:solidFill>
              </a:rPr>
              <a:t>finally</a:t>
            </a:r>
          </a:p>
          <a:p>
            <a:r>
              <a:rPr lang="en-US" dirty="0"/>
              <a:t>Note! Don’t use </a:t>
            </a:r>
            <a:r>
              <a:rPr lang="en-US" dirty="0">
                <a:solidFill>
                  <a:srgbClr val="FF0000"/>
                </a:solidFill>
              </a:rPr>
              <a:t>try</a:t>
            </a:r>
            <a:r>
              <a:rPr lang="en-US" dirty="0"/>
              <a:t> without </a:t>
            </a:r>
            <a:r>
              <a:rPr lang="en-US" dirty="0">
                <a:solidFill>
                  <a:srgbClr val="FF0000"/>
                </a:solidFill>
              </a:rPr>
              <a:t>except</a:t>
            </a:r>
          </a:p>
          <a:p>
            <a:r>
              <a:rPr lang="en-US" dirty="0"/>
              <a:t>Full schema – </a:t>
            </a:r>
          </a:p>
          <a:p>
            <a:pPr marL="457200" lvl="1" indent="0">
              <a:buNone/>
            </a:pPr>
            <a:r>
              <a:rPr lang="en-US" dirty="0">
                <a:solidFill>
                  <a:srgbClr val="FF0000"/>
                </a:solidFill>
              </a:rPr>
              <a:t>try:</a:t>
            </a:r>
          </a:p>
          <a:p>
            <a:pPr marL="457200" lvl="1" indent="0">
              <a:buNone/>
            </a:pPr>
            <a:r>
              <a:rPr lang="en-US" dirty="0"/>
              <a:t>	…your code</a:t>
            </a:r>
          </a:p>
          <a:p>
            <a:pPr marL="457200" lvl="1" indent="0">
              <a:buNone/>
            </a:pPr>
            <a:r>
              <a:rPr lang="en-US" dirty="0">
                <a:solidFill>
                  <a:srgbClr val="FF0000"/>
                </a:solidFill>
              </a:rPr>
              <a:t>except [Error Type]:</a:t>
            </a:r>
          </a:p>
          <a:p>
            <a:pPr marL="457200" lvl="1" indent="0">
              <a:buNone/>
            </a:pPr>
            <a:r>
              <a:rPr lang="en-US" dirty="0"/>
              <a:t>	…error handling</a:t>
            </a:r>
          </a:p>
          <a:p>
            <a:pPr marL="457200" lvl="1" indent="0">
              <a:buNone/>
            </a:pPr>
            <a:r>
              <a:rPr lang="en-US" dirty="0">
                <a:solidFill>
                  <a:srgbClr val="FF0000"/>
                </a:solidFill>
              </a:rPr>
              <a:t>else:</a:t>
            </a:r>
          </a:p>
          <a:p>
            <a:pPr marL="457200" lvl="1" indent="0">
              <a:buNone/>
            </a:pPr>
            <a:r>
              <a:rPr lang="en-US" dirty="0"/>
              <a:t>	… only when there is no errors</a:t>
            </a:r>
          </a:p>
          <a:p>
            <a:pPr marL="457200" lvl="1" indent="0">
              <a:buNone/>
            </a:pPr>
            <a:r>
              <a:rPr lang="en-US" dirty="0">
                <a:solidFill>
                  <a:srgbClr val="FF0000"/>
                </a:solidFill>
              </a:rPr>
              <a:t>finally:</a:t>
            </a:r>
          </a:p>
          <a:p>
            <a:pPr marL="457200" lvl="1" indent="0">
              <a:buNone/>
            </a:pPr>
            <a:r>
              <a:rPr lang="en-US" dirty="0"/>
              <a:t>	…Every time</a:t>
            </a:r>
          </a:p>
          <a:p>
            <a:pPr marL="457200" lvl="1" indent="0">
              <a:buNone/>
            </a:pPr>
            <a:endParaRPr lang="ru-RU" dirty="0"/>
          </a:p>
          <a:p>
            <a:endParaRPr lang="ru-RU" dirty="0"/>
          </a:p>
        </p:txBody>
      </p:sp>
      <p:pic>
        <p:nvPicPr>
          <p:cNvPr id="4" name="Рисунок 3">
            <a:extLst>
              <a:ext uri="{FF2B5EF4-FFF2-40B4-BE49-F238E27FC236}">
                <a16:creationId xmlns:a16="http://schemas.microsoft.com/office/drawing/2014/main" id="{B95C8F63-5360-4683-B656-F609AA8EBF98}"/>
              </a:ext>
            </a:extLst>
          </p:cNvPr>
          <p:cNvPicPr>
            <a:picLocks noChangeAspect="1"/>
          </p:cNvPicPr>
          <p:nvPr/>
        </p:nvPicPr>
        <p:blipFill>
          <a:blip r:embed="rId2"/>
          <a:stretch>
            <a:fillRect/>
          </a:stretch>
        </p:blipFill>
        <p:spPr>
          <a:xfrm>
            <a:off x="6321287" y="2522676"/>
            <a:ext cx="5545600" cy="3215516"/>
          </a:xfrm>
          <a:prstGeom prst="rect">
            <a:avLst/>
          </a:prstGeom>
        </p:spPr>
      </p:pic>
    </p:spTree>
    <p:extLst>
      <p:ext uri="{BB962C8B-B14F-4D97-AF65-F5344CB8AC3E}">
        <p14:creationId xmlns:p14="http://schemas.microsoft.com/office/powerpoint/2010/main" val="4178516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a:bodyPr>
          <a:lstStyle/>
          <a:p>
            <a:pPr marL="514350" indent="-514350">
              <a:buFont typeface="+mj-lt"/>
              <a:buAutoNum type="arabicPeriod"/>
            </a:pPr>
            <a:r>
              <a:rPr lang="en-US" dirty="0"/>
              <a:t>Do you remember a BMI calculator? Time to protect it from bad users who try to put a string in inputs. And of course, let's do our program better.</a:t>
            </a:r>
          </a:p>
          <a:p>
            <a:pPr lvl="1"/>
            <a:r>
              <a:rPr lang="en-US" dirty="0"/>
              <a:t>Now the program has code duplicates, reduce them with functions</a:t>
            </a:r>
          </a:p>
          <a:p>
            <a:pPr lvl="1"/>
            <a:r>
              <a:rPr lang="en-US" dirty="0"/>
              <a:t>Add error handling to user inputs</a:t>
            </a:r>
          </a:p>
          <a:p>
            <a:pPr lvl="1"/>
            <a:r>
              <a:rPr lang="en-US" dirty="0"/>
              <a:t>The program should ask the user to enter the data until the user enters the correct data</a:t>
            </a:r>
          </a:p>
          <a:p>
            <a:pPr lvl="1"/>
            <a:r>
              <a:rPr lang="en-US" dirty="0"/>
              <a:t>If the first number is correct remember it and don’t ask again</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 </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1922389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Math Built-in functions</a:t>
            </a:r>
            <a:endParaRPr lang="ru-RU" b="1" dirty="0"/>
          </a:p>
        </p:txBody>
      </p:sp>
      <p:sp>
        <p:nvSpPr>
          <p:cNvPr id="3" name="Содержимое 2"/>
          <p:cNvSpPr>
            <a:spLocks noGrp="1"/>
          </p:cNvSpPr>
          <p:nvPr>
            <p:ph idx="1"/>
          </p:nvPr>
        </p:nvSpPr>
        <p:spPr>
          <a:xfrm>
            <a:off x="1170432" y="1825625"/>
            <a:ext cx="10183368" cy="4351338"/>
          </a:xfrm>
        </p:spPr>
        <p:txBody>
          <a:bodyPr/>
          <a:lstStyle/>
          <a:p>
            <a:r>
              <a:rPr lang="en-US" dirty="0"/>
              <a:t>min(</a:t>
            </a:r>
            <a:r>
              <a:rPr lang="en-US" dirty="0">
                <a:solidFill>
                  <a:schemeClr val="bg2">
                    <a:lumMod val="50000"/>
                  </a:schemeClr>
                </a:solidFill>
              </a:rPr>
              <a:t>numbers[]</a:t>
            </a:r>
            <a:r>
              <a:rPr lang="en-US" dirty="0"/>
              <a:t>)</a:t>
            </a:r>
          </a:p>
          <a:p>
            <a:r>
              <a:rPr lang="en-US" dirty="0"/>
              <a:t>max(</a:t>
            </a:r>
            <a:r>
              <a:rPr lang="en-US" dirty="0">
                <a:solidFill>
                  <a:schemeClr val="bg2">
                    <a:lumMod val="50000"/>
                  </a:schemeClr>
                </a:solidFill>
              </a:rPr>
              <a:t>numbers[]</a:t>
            </a:r>
            <a:r>
              <a:rPr lang="en-US" dirty="0"/>
              <a:t>)</a:t>
            </a:r>
          </a:p>
          <a:p>
            <a:r>
              <a:rPr lang="en-US" dirty="0"/>
              <a:t>abs(</a:t>
            </a:r>
            <a:r>
              <a:rPr lang="en-US" dirty="0">
                <a:solidFill>
                  <a:schemeClr val="bg2">
                    <a:lumMod val="50000"/>
                  </a:schemeClr>
                </a:solidFill>
              </a:rPr>
              <a:t>number</a:t>
            </a:r>
            <a:r>
              <a:rPr lang="en-US" dirty="0"/>
              <a:t>)</a:t>
            </a:r>
          </a:p>
          <a:p>
            <a:r>
              <a:rPr lang="en-US" dirty="0"/>
              <a:t>pow(</a:t>
            </a:r>
            <a:r>
              <a:rPr lang="en-US" dirty="0">
                <a:solidFill>
                  <a:schemeClr val="bg2">
                    <a:lumMod val="50000"/>
                  </a:schemeClr>
                </a:solidFill>
              </a:rPr>
              <a:t>number, power</a:t>
            </a:r>
            <a:r>
              <a:rPr lang="en-US" dirty="0"/>
              <a:t>)</a:t>
            </a:r>
          </a:p>
          <a:p>
            <a:endParaRPr lang="ru-RU" dirty="0"/>
          </a:p>
        </p:txBody>
      </p:sp>
      <p:pic>
        <p:nvPicPr>
          <p:cNvPr id="6146" name="Picture 2"/>
          <p:cNvPicPr>
            <a:picLocks noChangeAspect="1" noChangeArrowheads="1"/>
          </p:cNvPicPr>
          <p:nvPr/>
        </p:nvPicPr>
        <p:blipFill>
          <a:blip r:embed="rId2"/>
          <a:srcRect/>
          <a:stretch>
            <a:fillRect/>
          </a:stretch>
        </p:blipFill>
        <p:spPr bwMode="auto">
          <a:xfrm>
            <a:off x="4769358" y="1808988"/>
            <a:ext cx="6957662" cy="3110484"/>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math module</a:t>
            </a:r>
            <a:endParaRPr lang="ru-RU" b="1" dirty="0"/>
          </a:p>
        </p:txBody>
      </p:sp>
      <p:sp>
        <p:nvSpPr>
          <p:cNvPr id="3" name="Содержимое 2"/>
          <p:cNvSpPr>
            <a:spLocks noGrp="1"/>
          </p:cNvSpPr>
          <p:nvPr>
            <p:ph idx="1"/>
          </p:nvPr>
        </p:nvSpPr>
        <p:spPr>
          <a:xfrm>
            <a:off x="2337816" y="1642745"/>
            <a:ext cx="1301496" cy="551815"/>
          </a:xfrm>
        </p:spPr>
        <p:txBody>
          <a:bodyPr/>
          <a:lstStyle/>
          <a:p>
            <a:pPr>
              <a:buNone/>
            </a:pPr>
            <a:r>
              <a:rPr lang="en-US" dirty="0"/>
              <a:t>Usage </a:t>
            </a:r>
            <a:endParaRPr lang="ru-RU" dirty="0"/>
          </a:p>
        </p:txBody>
      </p:sp>
      <p:pic>
        <p:nvPicPr>
          <p:cNvPr id="7170" name="Picture 2"/>
          <p:cNvPicPr>
            <a:picLocks noChangeAspect="1" noChangeArrowheads="1"/>
          </p:cNvPicPr>
          <p:nvPr/>
        </p:nvPicPr>
        <p:blipFill>
          <a:blip r:embed="rId2"/>
          <a:srcRect/>
          <a:stretch>
            <a:fillRect/>
          </a:stretch>
        </p:blipFill>
        <p:spPr bwMode="auto">
          <a:xfrm>
            <a:off x="292608" y="2644236"/>
            <a:ext cx="5907024" cy="4213764"/>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6204776" y="2633472"/>
            <a:ext cx="5426392" cy="4224528"/>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3623882" y="1664209"/>
            <a:ext cx="4343231" cy="91192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Tasks</a:t>
            </a:r>
            <a:endParaRPr lang="ru-RU" b="1" dirty="0"/>
          </a:p>
        </p:txBody>
      </p:sp>
      <p:sp>
        <p:nvSpPr>
          <p:cNvPr id="3" name="Содержимое 2"/>
          <p:cNvSpPr>
            <a:spLocks noGrp="1"/>
          </p:cNvSpPr>
          <p:nvPr>
            <p:ph idx="1"/>
          </p:nvPr>
        </p:nvSpPr>
        <p:spPr>
          <a:xfrm>
            <a:off x="1115568" y="1825624"/>
            <a:ext cx="10238232" cy="5032375"/>
          </a:xfrm>
        </p:spPr>
        <p:txBody>
          <a:bodyPr>
            <a:normAutofit/>
          </a:bodyPr>
          <a:lstStyle/>
          <a:p>
            <a:pPr marL="514350" indent="-514350">
              <a:buFont typeface="+mj-lt"/>
              <a:buAutoNum type="romanUcPeriod"/>
            </a:pPr>
            <a:r>
              <a:rPr lang="en-US" dirty="0"/>
              <a:t>Find lowest number among group </a:t>
            </a:r>
          </a:p>
          <a:p>
            <a:pPr marL="914400" lvl="1" indent="-457200"/>
            <a:r>
              <a:rPr lang="en-US" dirty="0">
                <a:solidFill>
                  <a:srgbClr val="C00000"/>
                </a:solidFill>
              </a:rPr>
              <a:t>7, 10, 9 , 20</a:t>
            </a:r>
          </a:p>
          <a:p>
            <a:pPr marL="914400" lvl="1" indent="-457200"/>
            <a:r>
              <a:rPr lang="en-US" dirty="0">
                <a:solidFill>
                  <a:srgbClr val="C00000"/>
                </a:solidFill>
              </a:rPr>
              <a:t>-1, 2, 5, -1.5</a:t>
            </a:r>
          </a:p>
          <a:p>
            <a:pPr marL="914400" lvl="1" indent="-457200"/>
            <a:r>
              <a:rPr lang="en-US" dirty="0">
                <a:solidFill>
                  <a:srgbClr val="C00000"/>
                </a:solidFill>
              </a:rPr>
              <a:t>23532, 35329, 2335, 33</a:t>
            </a:r>
          </a:p>
          <a:p>
            <a:pPr marL="571500" indent="-571500">
              <a:buFont typeface="+mj-lt"/>
              <a:buAutoNum type="romanUcPeriod"/>
            </a:pPr>
            <a:r>
              <a:rPr lang="en-US" dirty="0"/>
              <a:t>Find square root</a:t>
            </a:r>
          </a:p>
          <a:p>
            <a:pPr marL="1028700" lvl="1" indent="-571500"/>
            <a:r>
              <a:rPr lang="en-US" dirty="0"/>
              <a:t>User input some number</a:t>
            </a:r>
          </a:p>
          <a:p>
            <a:pPr marL="1028700" lvl="1" indent="-571500"/>
            <a:r>
              <a:rPr lang="en-US" dirty="0"/>
              <a:t>Program print square root of it</a:t>
            </a:r>
          </a:p>
          <a:p>
            <a:pPr marL="571500" indent="-571500">
              <a:buFont typeface="+mj-lt"/>
              <a:buAutoNum type="romanUcPeriod"/>
            </a:pPr>
            <a:r>
              <a:rPr lang="en-US" dirty="0"/>
              <a:t>Create BMI program</a:t>
            </a:r>
          </a:p>
          <a:p>
            <a:pPr marL="1028700" lvl="1" indent="-571500"/>
            <a:r>
              <a:rPr lang="en-US" dirty="0"/>
              <a:t>BMI – body mass index </a:t>
            </a:r>
          </a:p>
          <a:p>
            <a:pPr marL="1028700" lvl="1" indent="-571500"/>
            <a:r>
              <a:rPr lang="en-US" dirty="0"/>
              <a:t>Its calculates by formula: </a:t>
            </a:r>
          </a:p>
          <a:p>
            <a:pPr marL="1028700" lvl="1" indent="-571500"/>
            <a:endParaRPr lang="en-US" dirty="0"/>
          </a:p>
          <a:p>
            <a:pPr marL="1028700" lvl="1" indent="-571500"/>
            <a:r>
              <a:rPr lang="en-US" dirty="0"/>
              <a:t>Program should return the result of calculation</a:t>
            </a:r>
          </a:p>
        </p:txBody>
      </p:sp>
      <p:pic>
        <p:nvPicPr>
          <p:cNvPr id="8194"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pic>
        <p:nvPicPr>
          <p:cNvPr id="2050" name="Picture 2"/>
          <p:cNvPicPr>
            <a:picLocks noChangeAspect="1" noChangeArrowheads="1"/>
          </p:cNvPicPr>
          <p:nvPr/>
        </p:nvPicPr>
        <p:blipFill>
          <a:blip r:embed="rId3"/>
          <a:srcRect/>
          <a:stretch>
            <a:fillRect/>
          </a:stretch>
        </p:blipFill>
        <p:spPr bwMode="auto">
          <a:xfrm>
            <a:off x="5518404" y="5063491"/>
            <a:ext cx="2563611" cy="1117854"/>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4131</TotalTime>
  <Words>3211</Words>
  <Application>Microsoft Office PowerPoint</Application>
  <PresentationFormat>Широкоэкранный</PresentationFormat>
  <Paragraphs>484</Paragraphs>
  <Slides>63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63</vt:i4>
      </vt:variant>
    </vt:vector>
  </HeadingPairs>
  <TitlesOfParts>
    <vt:vector size="68" baseType="lpstr">
      <vt:lpstr>Arial</vt:lpstr>
      <vt:lpstr>Calibri</vt:lpstr>
      <vt:lpstr>Calibri Light</vt:lpstr>
      <vt:lpstr>Forte</vt:lpstr>
      <vt:lpstr>Office Theme</vt:lpstr>
      <vt:lpstr>Python 101</vt:lpstr>
      <vt:lpstr>Variables</vt:lpstr>
      <vt:lpstr>Data types </vt:lpstr>
      <vt:lpstr>Презентация PowerPoint</vt:lpstr>
      <vt:lpstr>Transform Data Type</vt:lpstr>
      <vt:lpstr>Math Operators</vt:lpstr>
      <vt:lpstr>Math Built-in functions</vt:lpstr>
      <vt:lpstr>math module</vt:lpstr>
      <vt:lpstr>Tasks</vt:lpstr>
      <vt:lpstr>Strings</vt:lpstr>
      <vt:lpstr>Презентация PowerPoint</vt:lpstr>
      <vt:lpstr>Methods –  Easy Transformation </vt:lpstr>
      <vt:lpstr>Презентация PowerPoint</vt:lpstr>
      <vt:lpstr>Methods –  Transformation </vt:lpstr>
      <vt:lpstr>Презентация PowerPoint</vt:lpstr>
      <vt:lpstr>Methods –  Checks </vt:lpstr>
      <vt:lpstr>Презентация PowerPoint</vt:lpstr>
      <vt:lpstr>Презентация PowerPoint</vt:lpstr>
      <vt:lpstr>Boolean</vt:lpstr>
      <vt:lpstr>Boolean Operators</vt:lpstr>
      <vt:lpstr>Презентация PowerPoint</vt:lpstr>
      <vt:lpstr>Презентация PowerPoint</vt:lpstr>
      <vt:lpstr>If … Else – Conditions </vt:lpstr>
      <vt:lpstr>Презентация PowerPoint</vt:lpstr>
      <vt:lpstr>Coffee Break </vt:lpstr>
      <vt:lpstr>List</vt:lpstr>
      <vt:lpstr>Array(List) Manipulations</vt:lpstr>
      <vt:lpstr>WHILE LOOP</vt:lpstr>
      <vt:lpstr>Презентация PowerPoint</vt:lpstr>
      <vt:lpstr>FOR LOOP</vt:lpstr>
      <vt:lpstr>Презентация PowerPoint</vt:lpstr>
      <vt:lpstr>List Comprehension (Generator)</vt:lpstr>
      <vt:lpstr>Sort Array</vt:lpstr>
      <vt:lpstr>Copy and Join Lists</vt:lpstr>
      <vt:lpstr>List Methods</vt:lpstr>
      <vt:lpstr>Презентация PowerPoint</vt:lpstr>
      <vt:lpstr>Tuple</vt:lpstr>
      <vt:lpstr>Coffee Break </vt:lpstr>
      <vt:lpstr>Dictionary</vt:lpstr>
      <vt:lpstr>Create a dict</vt:lpstr>
      <vt:lpstr>Access data </vt:lpstr>
      <vt:lpstr>Add | Delete</vt:lpstr>
      <vt:lpstr>Loop And Copy</vt:lpstr>
      <vt:lpstr>Презентация PowerPoint</vt:lpstr>
      <vt:lpstr>Sets</vt:lpstr>
      <vt:lpstr>Add/Remove Set Items</vt:lpstr>
      <vt:lpstr>Actions of Set</vt:lpstr>
      <vt:lpstr>Methods of Set</vt:lpstr>
      <vt:lpstr>Презентация PowerPoint</vt:lpstr>
      <vt:lpstr>Functions</vt:lpstr>
      <vt:lpstr>Functions - Arguments</vt:lpstr>
      <vt:lpstr>Презентация PowerPoint</vt:lpstr>
      <vt:lpstr>Lambda</vt:lpstr>
      <vt:lpstr>Scope(Closure)</vt:lpstr>
      <vt:lpstr>Decorators</vt:lpstr>
      <vt:lpstr>Passing arguments to decorator</vt:lpstr>
      <vt:lpstr>Recursion</vt:lpstr>
      <vt:lpstr>Презентация PowerPoint</vt:lpstr>
      <vt:lpstr>Презентация PowerPoint</vt:lpstr>
      <vt:lpstr>Coffee Break </vt:lpstr>
      <vt:lpstr>Exceptions </vt:lpstr>
      <vt:lpstr>Error handling</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User</dc:creator>
  <cp:lastModifiedBy>Zver</cp:lastModifiedBy>
  <cp:revision>308</cp:revision>
  <dcterms:created xsi:type="dcterms:W3CDTF">2020-05-18T13:32:58Z</dcterms:created>
  <dcterms:modified xsi:type="dcterms:W3CDTF">2021-09-23T14:32:48Z</dcterms:modified>
</cp:coreProperties>
</file>