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310" r:id="rId38"/>
    <p:sldId id="294" r:id="rId39"/>
    <p:sldId id="297" r:id="rId40"/>
    <p:sldId id="301" r:id="rId41"/>
    <p:sldId id="300" r:id="rId42"/>
    <p:sldId id="302" r:id="rId43"/>
    <p:sldId id="303" r:id="rId44"/>
    <p:sldId id="305" r:id="rId45"/>
    <p:sldId id="313" r:id="rId46"/>
    <p:sldId id="314" r:id="rId47"/>
    <p:sldId id="315" r:id="rId48"/>
    <p:sldId id="316" r:id="rId49"/>
    <p:sldId id="317" r:id="rId50"/>
    <p:sldId id="292" r:id="rId51"/>
    <p:sldId id="295" r:id="rId52"/>
    <p:sldId id="296" r:id="rId53"/>
    <p:sldId id="299" r:id="rId54"/>
    <p:sldId id="306" r:id="rId55"/>
    <p:sldId id="307" r:id="rId56"/>
    <p:sldId id="308" r:id="rId57"/>
    <p:sldId id="312" r:id="rId58"/>
    <p:sldId id="298" r:id="rId59"/>
    <p:sldId id="309" r:id="rId60"/>
    <p:sldId id="311" r:id="rId61"/>
    <p:sldId id="318" r:id="rId62"/>
    <p:sldId id="319" r:id="rId63"/>
    <p:sldId id="320" r:id="rId64"/>
    <p:sldId id="321" r:id="rId65"/>
    <p:sldId id="322" r:id="rId66"/>
    <p:sldId id="323" r:id="rId67"/>
    <p:sldId id="324" r:id="rId68"/>
    <p:sldId id="326" r:id="rId69"/>
    <p:sldId id="327" r:id="rId70"/>
    <p:sldId id="329" r:id="rId71"/>
    <p:sldId id="330" r:id="rId72"/>
    <p:sldId id="328" r:id="rId73"/>
    <p:sldId id="332" r:id="rId74"/>
    <p:sldId id="331" r:id="rId75"/>
    <p:sldId id="333" r:id="rId76"/>
    <p:sldId id="334" r:id="rId77"/>
    <p:sldId id="335" r:id="rId78"/>
    <p:sldId id="337" r:id="rId79"/>
    <p:sldId id="336" r:id="rId80"/>
    <p:sldId id="325"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onderLu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s://docs.python.org/3/tutorial/controlflow.html#more-on-defining-functions" TargetMode="Externa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hyperlink" Target="https://www.tutorialsteacher.com/python/error-types-in-python" TargetMode="Externa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6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7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8" Type="http://schemas.openxmlformats.org/officeDocument/2006/relationships/hyperlink" Target="https://www.codewars.com/kata/54b42f9314d9229fd6000d9c" TargetMode="External"/><Relationship Id="rId13" Type="http://schemas.openxmlformats.org/officeDocument/2006/relationships/hyperlink" Target="https://www.codewars.com/kata/5682e545fb263ecf7b000069" TargetMode="External"/><Relationship Id="rId3" Type="http://schemas.openxmlformats.org/officeDocument/2006/relationships/hyperlink" Target="https://www.codewars.com/kata/5667e8f4e3f572a8f2000039" TargetMode="External"/><Relationship Id="rId7" Type="http://schemas.openxmlformats.org/officeDocument/2006/relationships/hyperlink" Target="https://www.codewars.com/kata/5526fc09a1bbd946250002dc" TargetMode="External"/><Relationship Id="rId12" Type="http://schemas.openxmlformats.org/officeDocument/2006/relationships/hyperlink" Target="https://www.codewars.com/kata/5682e809386707366d000024" TargetMode="External"/><Relationship Id="rId2" Type="http://schemas.openxmlformats.org/officeDocument/2006/relationships/hyperlink" Target="https://www.codewars.com/kata/52fba66badcd10859f00097e" TargetMode="External"/><Relationship Id="rId1" Type="http://schemas.openxmlformats.org/officeDocument/2006/relationships/slideLayout" Target="../slideLayouts/slideLayout2.xml"/><Relationship Id="rId6" Type="http://schemas.openxmlformats.org/officeDocument/2006/relationships/hyperlink" Target="https://www.codewars.com/kata/523f5d21c841566fde000009" TargetMode="External"/><Relationship Id="rId11" Type="http://schemas.openxmlformats.org/officeDocument/2006/relationships/hyperlink" Target="https://www.codewars.com/kata/5682e72eb7354b2f39000021" TargetMode="External"/><Relationship Id="rId5" Type="http://schemas.openxmlformats.org/officeDocument/2006/relationships/hyperlink" Target="https://www.codewars.com/kata/546e2562b03326a88e000020/javascript" TargetMode="External"/><Relationship Id="rId10" Type="http://schemas.openxmlformats.org/officeDocument/2006/relationships/hyperlink" Target="https://www.codewars.com/kata/5682e646d5eddc1e21000017" TargetMode="External"/><Relationship Id="rId4" Type="http://schemas.openxmlformats.org/officeDocument/2006/relationships/hyperlink" Target="https://www.codewars.com/kata/554b4ac871d6813a03000035" TargetMode="External"/><Relationship Id="rId9" Type="http://schemas.openxmlformats.org/officeDocument/2006/relationships/hyperlink" Target="https://www.codewars.com/kata/54da539698b8a2ad76000228"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t>
            </a:r>
            <a:r>
              <a:rPr lang="en-US" dirty="0">
                <a:hlinkClick r:id="rId2"/>
              </a:rPr>
              <a:t>wonderluc</a:t>
            </a:r>
            <a:endParaRPr lang="en-US" dirty="0"/>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a:t>HeadChop comfortable with Headchop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str,</a:t>
            </a:r>
            <a:r>
              <a:rPr lang="ru-RU" dirty="0"/>
              <a:t> </a:t>
            </a:r>
            <a:r>
              <a:rPr lang="en-US" dirty="0"/>
              <a:t>isEnemy: bool, health: int].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wierdo!”</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'Rassel'],</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a:solidFill>
                  <a:srgbClr val="FF0000"/>
                </a:solidFill>
              </a:rPr>
              <a:t>ord()</a:t>
            </a:r>
            <a:r>
              <a:rPr lang="en-US" dirty="0"/>
              <a:t>, reverse use </a:t>
            </a:r>
            <a:r>
              <a:rPr lang="en-US" dirty="0">
                <a:solidFill>
                  <a:srgbClr val="FF0000"/>
                </a:solidFill>
              </a:rPr>
              <a:t>chr()</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iterable),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8737B7-18F5-4608-82CE-E128EDDB32AA}"/>
              </a:ext>
            </a:extLst>
          </p:cNvPr>
          <p:cNvSpPr/>
          <p:nvPr/>
        </p:nvSpPr>
        <p:spPr>
          <a:xfrm>
            <a:off x="5446643" y="967409"/>
            <a:ext cx="1364974" cy="357808"/>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D9409785-DA55-4C19-B0DE-2CFAB2B0670F}"/>
              </a:ext>
            </a:extLst>
          </p:cNvPr>
          <p:cNvSpPr>
            <a:spLocks noGrp="1"/>
          </p:cNvSpPr>
          <p:nvPr>
            <p:ph type="title"/>
          </p:nvPr>
        </p:nvSpPr>
        <p:spPr/>
        <p:txBody>
          <a:bodyPr/>
          <a:lstStyle/>
          <a:p>
            <a:pPr algn="ctr"/>
            <a:r>
              <a:rPr lang="en-US" dirty="0"/>
              <a:t>Tuple</a:t>
            </a:r>
            <a:endParaRPr lang="ru-RU" dirty="0"/>
          </a:p>
        </p:txBody>
      </p:sp>
      <p:sp>
        <p:nvSpPr>
          <p:cNvPr id="3" name="Объект 2">
            <a:extLst>
              <a:ext uri="{FF2B5EF4-FFF2-40B4-BE49-F238E27FC236}">
                <a16:creationId xmlns:a16="http://schemas.microsoft.com/office/drawing/2014/main" id="{20ECA7D5-2964-48AA-9FA7-C2D6AFF5E08A}"/>
              </a:ext>
            </a:extLst>
          </p:cNvPr>
          <p:cNvSpPr>
            <a:spLocks noGrp="1"/>
          </p:cNvSpPr>
          <p:nvPr>
            <p:ph idx="1"/>
          </p:nvPr>
        </p:nvSpPr>
        <p:spPr>
          <a:xfrm>
            <a:off x="838200" y="1825624"/>
            <a:ext cx="5973417" cy="4389645"/>
          </a:xfrm>
        </p:spPr>
        <p:txBody>
          <a:bodyPr>
            <a:normAutofit fontScale="77500" lnSpcReduction="20000"/>
          </a:bodyPr>
          <a:lstStyle/>
          <a:p>
            <a:r>
              <a:rPr lang="en-US" dirty="0"/>
              <a:t>A tuple is a collection which is ordered and </a:t>
            </a:r>
            <a:r>
              <a:rPr lang="en-US" b="1" dirty="0"/>
              <a:t>unchangeable</a:t>
            </a:r>
            <a:r>
              <a:rPr lang="en-US" dirty="0"/>
              <a:t>, duplicates is allow.</a:t>
            </a:r>
          </a:p>
          <a:p>
            <a:r>
              <a:rPr lang="en-US" dirty="0"/>
              <a:t>A tuple similar to a list, but unchangeable. In this way to change a tuple, we may convert it into the list, change and then create a new tuple. </a:t>
            </a:r>
            <a:endParaRPr lang="ru-RU" dirty="0"/>
          </a:p>
          <a:p>
            <a:r>
              <a:rPr lang="en-US" dirty="0"/>
              <a:t>Loop and access to items similar to list.</a:t>
            </a:r>
          </a:p>
          <a:p>
            <a:r>
              <a:rPr lang="en-US" dirty="0"/>
              <a:t>The Tuple has a unique ability – </a:t>
            </a:r>
            <a:r>
              <a:rPr lang="en-US" dirty="0">
                <a:solidFill>
                  <a:srgbClr val="FF0000"/>
                </a:solidFill>
              </a:rPr>
              <a:t>unpack</a:t>
            </a:r>
            <a:r>
              <a:rPr lang="en-US" dirty="0"/>
              <a:t>. That allows us unpack a tuple into different variables</a:t>
            </a:r>
          </a:p>
          <a:p>
            <a:r>
              <a:rPr lang="en-US" dirty="0"/>
              <a:t>If we don’t know how many arguments – use </a:t>
            </a:r>
            <a:r>
              <a:rPr lang="en-US" dirty="0">
                <a:solidFill>
                  <a:srgbClr val="FF0000"/>
                </a:solidFill>
              </a:rPr>
              <a:t>*</a:t>
            </a:r>
            <a:r>
              <a:rPr lang="en-US" dirty="0" err="1">
                <a:solidFill>
                  <a:srgbClr val="FF0000"/>
                </a:solidFill>
              </a:rPr>
              <a:t>args</a:t>
            </a:r>
            <a:r>
              <a:rPr lang="en-US" dirty="0">
                <a:solidFill>
                  <a:srgbClr val="FF0000"/>
                </a:solidFill>
              </a:rPr>
              <a:t> </a:t>
            </a:r>
            <a:r>
              <a:rPr lang="en-US" dirty="0"/>
              <a:t>to catch them in the list</a:t>
            </a:r>
          </a:p>
          <a:p>
            <a:r>
              <a:rPr lang="en-US" dirty="0"/>
              <a:t>Also, a tuple has differences to list in join – you may concatenate them, its returns a new tuple. Also, we may double tuple items just multiple them, as example before it returns a new tuple </a:t>
            </a:r>
            <a:endParaRPr lang="ru-RU" dirty="0"/>
          </a:p>
        </p:txBody>
      </p:sp>
      <p:pic>
        <p:nvPicPr>
          <p:cNvPr id="5" name="Рисунок 4">
            <a:extLst>
              <a:ext uri="{FF2B5EF4-FFF2-40B4-BE49-F238E27FC236}">
                <a16:creationId xmlns:a16="http://schemas.microsoft.com/office/drawing/2014/main" id="{6389C0F3-5C47-4C16-A693-A03FDAEF3C1E}"/>
              </a:ext>
            </a:extLst>
          </p:cNvPr>
          <p:cNvPicPr>
            <a:picLocks noChangeAspect="1"/>
          </p:cNvPicPr>
          <p:nvPr/>
        </p:nvPicPr>
        <p:blipFill>
          <a:blip r:embed="rId2"/>
          <a:stretch>
            <a:fillRect/>
          </a:stretch>
        </p:blipFill>
        <p:spPr>
          <a:xfrm>
            <a:off x="6811617" y="1950692"/>
            <a:ext cx="5206838" cy="3543921"/>
          </a:xfrm>
          <a:prstGeom prst="rect">
            <a:avLst/>
          </a:prstGeom>
        </p:spPr>
      </p:pic>
    </p:spTree>
    <p:extLst>
      <p:ext uri="{BB962C8B-B14F-4D97-AF65-F5344CB8AC3E}">
        <p14:creationId xmlns:p14="http://schemas.microsoft.com/office/powerpoint/2010/main" val="2978970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a:p>
            <a:pPr lvl="1"/>
            <a:r>
              <a:rPr lang="en-US" sz="1800" dirty="0"/>
              <a:t>All commands and words will in lower case</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F27227-B010-4814-9359-C14D716F6011}"/>
              </a:ext>
            </a:extLst>
          </p:cNvPr>
          <p:cNvSpPr/>
          <p:nvPr/>
        </p:nvSpPr>
        <p:spPr>
          <a:xfrm>
            <a:off x="5486400" y="954157"/>
            <a:ext cx="1192696"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2E1751DC-06D0-43D3-B1E5-DFD39E2AF50B}"/>
              </a:ext>
            </a:extLst>
          </p:cNvPr>
          <p:cNvSpPr>
            <a:spLocks noGrp="1"/>
          </p:cNvSpPr>
          <p:nvPr>
            <p:ph type="title"/>
          </p:nvPr>
        </p:nvSpPr>
        <p:spPr/>
        <p:txBody>
          <a:bodyPr/>
          <a:lstStyle/>
          <a:p>
            <a:pPr algn="ctr"/>
            <a:r>
              <a:rPr lang="en-US" dirty="0"/>
              <a:t>Sets</a:t>
            </a:r>
            <a:endParaRPr lang="ru-RU" dirty="0"/>
          </a:p>
        </p:txBody>
      </p:sp>
      <p:sp>
        <p:nvSpPr>
          <p:cNvPr id="3" name="Объект 2">
            <a:extLst>
              <a:ext uri="{FF2B5EF4-FFF2-40B4-BE49-F238E27FC236}">
                <a16:creationId xmlns:a16="http://schemas.microsoft.com/office/drawing/2014/main" id="{F1FE1291-FA9D-45FF-9A4B-FA7BCA73E929}"/>
              </a:ext>
            </a:extLst>
          </p:cNvPr>
          <p:cNvSpPr>
            <a:spLocks noGrp="1"/>
          </p:cNvSpPr>
          <p:nvPr>
            <p:ph idx="1"/>
          </p:nvPr>
        </p:nvSpPr>
        <p:spPr>
          <a:xfrm>
            <a:off x="838201" y="1825625"/>
            <a:ext cx="5840896" cy="4078218"/>
          </a:xfrm>
        </p:spPr>
        <p:txBody>
          <a:bodyPr>
            <a:normAutofit fontScale="92500" lnSpcReduction="10000"/>
          </a:bodyPr>
          <a:lstStyle/>
          <a:p>
            <a:r>
              <a:rPr lang="en-US" dirty="0"/>
              <a:t>The </a:t>
            </a:r>
            <a:r>
              <a:rPr lang="en-US" dirty="0">
                <a:solidFill>
                  <a:srgbClr val="FF0000"/>
                </a:solidFill>
              </a:rPr>
              <a:t>set</a:t>
            </a:r>
            <a:r>
              <a:rPr lang="en-US" dirty="0"/>
              <a:t> is a collection which is  </a:t>
            </a:r>
            <a:r>
              <a:rPr lang="en-US" i="1" dirty="0"/>
              <a:t>unordered, unindexed, </a:t>
            </a:r>
            <a:r>
              <a:rPr lang="en-US" dirty="0"/>
              <a:t>do not allow duplicate values, and have unchangeable items. </a:t>
            </a:r>
          </a:p>
          <a:p>
            <a:r>
              <a:rPr lang="en-US" dirty="0"/>
              <a:t>Once a set is created, you cannot change its items, but you can add new items.</a:t>
            </a:r>
          </a:p>
          <a:p>
            <a:r>
              <a:rPr lang="en-US" dirty="0"/>
              <a:t>To access item form set – you can loop through the set items using a for loop, </a:t>
            </a:r>
          </a:p>
          <a:p>
            <a:r>
              <a:rPr lang="en-US" dirty="0"/>
              <a:t>or ask if a specified value is present in a set, by using the </a:t>
            </a:r>
            <a:r>
              <a:rPr lang="en-US" dirty="0">
                <a:solidFill>
                  <a:srgbClr val="FF0000"/>
                </a:solidFill>
              </a:rPr>
              <a:t>in </a:t>
            </a:r>
            <a:r>
              <a:rPr lang="en-US" dirty="0"/>
              <a:t>keyword </a:t>
            </a:r>
            <a:endParaRPr lang="ru-RU" dirty="0"/>
          </a:p>
        </p:txBody>
      </p:sp>
      <p:pic>
        <p:nvPicPr>
          <p:cNvPr id="7" name="Рисунок 6">
            <a:extLst>
              <a:ext uri="{FF2B5EF4-FFF2-40B4-BE49-F238E27FC236}">
                <a16:creationId xmlns:a16="http://schemas.microsoft.com/office/drawing/2014/main" id="{F9C10528-E328-4A8D-8D84-2CEE1727654B}"/>
              </a:ext>
            </a:extLst>
          </p:cNvPr>
          <p:cNvPicPr>
            <a:picLocks noChangeAspect="1"/>
          </p:cNvPicPr>
          <p:nvPr/>
        </p:nvPicPr>
        <p:blipFill>
          <a:blip r:embed="rId2"/>
          <a:stretch>
            <a:fillRect/>
          </a:stretch>
        </p:blipFill>
        <p:spPr>
          <a:xfrm>
            <a:off x="6679096" y="2726772"/>
            <a:ext cx="4267200" cy="1612415"/>
          </a:xfrm>
          <a:prstGeom prst="rect">
            <a:avLst/>
          </a:prstGeom>
        </p:spPr>
      </p:pic>
    </p:spTree>
    <p:extLst>
      <p:ext uri="{BB962C8B-B14F-4D97-AF65-F5344CB8AC3E}">
        <p14:creationId xmlns:p14="http://schemas.microsoft.com/office/powerpoint/2010/main" val="1457543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0677D5-5C04-4D47-8B3A-B576EEE1FE4E}"/>
              </a:ext>
            </a:extLst>
          </p:cNvPr>
          <p:cNvSpPr>
            <a:spLocks noGrp="1"/>
          </p:cNvSpPr>
          <p:nvPr>
            <p:ph type="title"/>
          </p:nvPr>
        </p:nvSpPr>
        <p:spPr/>
        <p:txBody>
          <a:bodyPr/>
          <a:lstStyle/>
          <a:p>
            <a:pPr algn="ctr"/>
            <a:r>
              <a:rPr lang="en-US" dirty="0"/>
              <a:t>Add/Remove Set Items</a:t>
            </a:r>
            <a:endParaRPr lang="ru-RU" dirty="0"/>
          </a:p>
        </p:txBody>
      </p:sp>
      <p:sp>
        <p:nvSpPr>
          <p:cNvPr id="3" name="Объект 2">
            <a:extLst>
              <a:ext uri="{FF2B5EF4-FFF2-40B4-BE49-F238E27FC236}">
                <a16:creationId xmlns:a16="http://schemas.microsoft.com/office/drawing/2014/main" id="{6D293161-8432-4A37-922A-6F26E2BFFCA4}"/>
              </a:ext>
            </a:extLst>
          </p:cNvPr>
          <p:cNvSpPr>
            <a:spLocks noGrp="1"/>
          </p:cNvSpPr>
          <p:nvPr>
            <p:ph idx="1"/>
          </p:nvPr>
        </p:nvSpPr>
        <p:spPr>
          <a:xfrm>
            <a:off x="838200" y="1825625"/>
            <a:ext cx="6264965" cy="4667250"/>
          </a:xfrm>
        </p:spPr>
        <p:txBody>
          <a:bodyPr>
            <a:normAutofit fontScale="85000" lnSpcReduction="10000"/>
          </a:bodyPr>
          <a:lstStyle/>
          <a:p>
            <a:r>
              <a:rPr lang="en-US" dirty="0"/>
              <a:t>To add one item to the set – use </a:t>
            </a:r>
            <a:r>
              <a:rPr lang="en-US" dirty="0">
                <a:solidFill>
                  <a:srgbClr val="FF0000"/>
                </a:solidFill>
              </a:rPr>
              <a:t>add()</a:t>
            </a:r>
            <a:r>
              <a:rPr lang="en-US" dirty="0"/>
              <a:t> method. Remember set exclude any duplicate</a:t>
            </a:r>
          </a:p>
          <a:p>
            <a:r>
              <a:rPr lang="en-US" dirty="0"/>
              <a:t>To add items from another set – use </a:t>
            </a:r>
            <a:r>
              <a:rPr lang="en-US" dirty="0">
                <a:solidFill>
                  <a:srgbClr val="FF0000"/>
                </a:solidFill>
              </a:rPr>
              <a:t>update()</a:t>
            </a:r>
            <a:r>
              <a:rPr lang="en-US" dirty="0"/>
              <a:t> method. Actually, update receives any iterable object, so you may put to it array, tuple or </a:t>
            </a:r>
            <a:r>
              <a:rPr lang="en-US" dirty="0" err="1"/>
              <a:t>dict</a:t>
            </a:r>
            <a:endParaRPr lang="en-US" dirty="0"/>
          </a:p>
          <a:p>
            <a:endParaRPr lang="en-US" dirty="0"/>
          </a:p>
          <a:p>
            <a:r>
              <a:rPr lang="en-US" dirty="0"/>
              <a:t>To remove item – use </a:t>
            </a:r>
            <a:r>
              <a:rPr lang="en-US" dirty="0">
                <a:solidFill>
                  <a:srgbClr val="FF0000"/>
                </a:solidFill>
              </a:rPr>
              <a:t>remove() </a:t>
            </a:r>
            <a:r>
              <a:rPr lang="en-US" dirty="0"/>
              <a:t>or </a:t>
            </a:r>
            <a:r>
              <a:rPr lang="en-US" dirty="0">
                <a:solidFill>
                  <a:srgbClr val="FF0000"/>
                </a:solidFill>
              </a:rPr>
              <a:t>discard() </a:t>
            </a:r>
            <a:r>
              <a:rPr lang="en-US" dirty="0"/>
              <a:t>methods. But remember that </a:t>
            </a:r>
            <a:r>
              <a:rPr lang="en-US" dirty="0">
                <a:solidFill>
                  <a:srgbClr val="FF0000"/>
                </a:solidFill>
              </a:rPr>
              <a:t>remove() </a:t>
            </a:r>
            <a:r>
              <a:rPr lang="en-US" dirty="0"/>
              <a:t>raise error if item doesn’t exists.</a:t>
            </a:r>
          </a:p>
          <a:p>
            <a:r>
              <a:rPr lang="en-US" dirty="0"/>
              <a:t>Also you may use </a:t>
            </a:r>
            <a:r>
              <a:rPr lang="en-US" dirty="0">
                <a:solidFill>
                  <a:srgbClr val="FF0000"/>
                </a:solidFill>
              </a:rPr>
              <a:t>pop() </a:t>
            </a:r>
            <a:r>
              <a:rPr lang="en-US" dirty="0"/>
              <a:t>, but because a set doesn’t ordered it removes a random item</a:t>
            </a:r>
          </a:p>
          <a:p>
            <a:r>
              <a:rPr lang="en-US" dirty="0"/>
              <a:t>To remove all items – use </a:t>
            </a:r>
            <a:r>
              <a:rPr lang="en-US" dirty="0">
                <a:solidFill>
                  <a:srgbClr val="FF0000"/>
                </a:solidFill>
              </a:rPr>
              <a:t>clear() </a:t>
            </a:r>
            <a:r>
              <a:rPr lang="en-US" dirty="0"/>
              <a:t>method</a:t>
            </a:r>
          </a:p>
          <a:p>
            <a:r>
              <a:rPr lang="en-US" dirty="0"/>
              <a:t>To delete the set at all – use </a:t>
            </a:r>
            <a:r>
              <a:rPr lang="en-US" dirty="0">
                <a:solidFill>
                  <a:srgbClr val="FF0000"/>
                </a:solidFill>
              </a:rPr>
              <a:t>del</a:t>
            </a:r>
            <a:r>
              <a:rPr lang="en-US" dirty="0"/>
              <a:t> keyword</a:t>
            </a:r>
            <a:endParaRPr lang="ru-RU" dirty="0"/>
          </a:p>
        </p:txBody>
      </p:sp>
      <p:pic>
        <p:nvPicPr>
          <p:cNvPr id="4" name="Рисунок 3">
            <a:extLst>
              <a:ext uri="{FF2B5EF4-FFF2-40B4-BE49-F238E27FC236}">
                <a16:creationId xmlns:a16="http://schemas.microsoft.com/office/drawing/2014/main" id="{74BD3EE1-E487-4394-A6B5-955D64E46E39}"/>
              </a:ext>
            </a:extLst>
          </p:cNvPr>
          <p:cNvPicPr>
            <a:picLocks noChangeAspect="1"/>
          </p:cNvPicPr>
          <p:nvPr/>
        </p:nvPicPr>
        <p:blipFill>
          <a:blip r:embed="rId2"/>
          <a:stretch>
            <a:fillRect/>
          </a:stretch>
        </p:blipFill>
        <p:spPr>
          <a:xfrm>
            <a:off x="7103165" y="2013322"/>
            <a:ext cx="3339548" cy="1415678"/>
          </a:xfrm>
          <a:prstGeom prst="rect">
            <a:avLst/>
          </a:prstGeom>
        </p:spPr>
      </p:pic>
      <p:pic>
        <p:nvPicPr>
          <p:cNvPr id="5" name="Рисунок 4">
            <a:extLst>
              <a:ext uri="{FF2B5EF4-FFF2-40B4-BE49-F238E27FC236}">
                <a16:creationId xmlns:a16="http://schemas.microsoft.com/office/drawing/2014/main" id="{1B8856FA-42F3-4B85-9328-BE1C163CADC5}"/>
              </a:ext>
            </a:extLst>
          </p:cNvPr>
          <p:cNvPicPr>
            <a:picLocks noChangeAspect="1"/>
          </p:cNvPicPr>
          <p:nvPr/>
        </p:nvPicPr>
        <p:blipFill>
          <a:blip r:embed="rId3"/>
          <a:stretch>
            <a:fillRect/>
          </a:stretch>
        </p:blipFill>
        <p:spPr>
          <a:xfrm>
            <a:off x="7103165" y="1683419"/>
            <a:ext cx="2425148" cy="248733"/>
          </a:xfrm>
          <a:prstGeom prst="rect">
            <a:avLst/>
          </a:prstGeom>
        </p:spPr>
      </p:pic>
      <p:pic>
        <p:nvPicPr>
          <p:cNvPr id="6" name="Рисунок 5">
            <a:extLst>
              <a:ext uri="{FF2B5EF4-FFF2-40B4-BE49-F238E27FC236}">
                <a16:creationId xmlns:a16="http://schemas.microsoft.com/office/drawing/2014/main" id="{C2B5597F-22C6-4C6F-A2D1-74792A52D56C}"/>
              </a:ext>
            </a:extLst>
          </p:cNvPr>
          <p:cNvPicPr>
            <a:picLocks noChangeAspect="1"/>
          </p:cNvPicPr>
          <p:nvPr/>
        </p:nvPicPr>
        <p:blipFill>
          <a:blip r:embed="rId4"/>
          <a:stretch>
            <a:fillRect/>
          </a:stretch>
        </p:blipFill>
        <p:spPr>
          <a:xfrm>
            <a:off x="7103165" y="3563936"/>
            <a:ext cx="3551583" cy="2874525"/>
          </a:xfrm>
          <a:prstGeom prst="rect">
            <a:avLst/>
          </a:prstGeom>
        </p:spPr>
      </p:pic>
    </p:spTree>
    <p:extLst>
      <p:ext uri="{BB962C8B-B14F-4D97-AF65-F5344CB8AC3E}">
        <p14:creationId xmlns:p14="http://schemas.microsoft.com/office/powerpoint/2010/main" val="3159875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2A282-36B1-49C4-AF9F-45FE0C599553}"/>
              </a:ext>
            </a:extLst>
          </p:cNvPr>
          <p:cNvSpPr>
            <a:spLocks noGrp="1"/>
          </p:cNvSpPr>
          <p:nvPr>
            <p:ph type="title"/>
          </p:nvPr>
        </p:nvSpPr>
        <p:spPr/>
        <p:txBody>
          <a:bodyPr/>
          <a:lstStyle/>
          <a:p>
            <a:pPr algn="ctr"/>
            <a:r>
              <a:rPr lang="en-US" dirty="0"/>
              <a:t>Actions of Set</a:t>
            </a:r>
            <a:endParaRPr lang="ru-RU" dirty="0"/>
          </a:p>
        </p:txBody>
      </p:sp>
      <p:sp>
        <p:nvSpPr>
          <p:cNvPr id="3" name="Объект 2">
            <a:extLst>
              <a:ext uri="{FF2B5EF4-FFF2-40B4-BE49-F238E27FC236}">
                <a16:creationId xmlns:a16="http://schemas.microsoft.com/office/drawing/2014/main" id="{CFC6F3F5-877A-4338-8C3A-584286A907AF}"/>
              </a:ext>
            </a:extLst>
          </p:cNvPr>
          <p:cNvSpPr>
            <a:spLocks noGrp="1"/>
          </p:cNvSpPr>
          <p:nvPr>
            <p:ph idx="1"/>
          </p:nvPr>
        </p:nvSpPr>
        <p:spPr>
          <a:xfrm>
            <a:off x="838200" y="1825624"/>
            <a:ext cx="5469835" cy="4760705"/>
          </a:xfrm>
        </p:spPr>
        <p:txBody>
          <a:bodyPr>
            <a:normAutofit fontScale="92500" lnSpcReduction="10000"/>
          </a:bodyPr>
          <a:lstStyle/>
          <a:p>
            <a:r>
              <a:rPr lang="en-US" dirty="0"/>
              <a:t>Just like in mathematics, sets in python have specific methods for joining comparing, and differences. In common all methods change the set on which it was called</a:t>
            </a:r>
          </a:p>
          <a:p>
            <a:r>
              <a:rPr lang="en-US" dirty="0"/>
              <a:t>For join – use </a:t>
            </a:r>
            <a:r>
              <a:rPr lang="en-US" dirty="0">
                <a:solidFill>
                  <a:srgbClr val="FF0000"/>
                </a:solidFill>
              </a:rPr>
              <a:t>union()</a:t>
            </a:r>
            <a:r>
              <a:rPr lang="en-US" dirty="0"/>
              <a:t> method. It’s also as an </a:t>
            </a:r>
            <a:r>
              <a:rPr lang="en-US" dirty="0">
                <a:solidFill>
                  <a:srgbClr val="FF0000"/>
                </a:solidFill>
              </a:rPr>
              <a:t>update()</a:t>
            </a:r>
            <a:r>
              <a:rPr lang="en-US" dirty="0"/>
              <a:t> combines the sets.</a:t>
            </a:r>
          </a:p>
          <a:p>
            <a:r>
              <a:rPr lang="en-US" dirty="0"/>
              <a:t>For Difference – use </a:t>
            </a:r>
            <a:r>
              <a:rPr lang="en-US" dirty="0">
                <a:solidFill>
                  <a:srgbClr val="FF0000"/>
                </a:solidFill>
              </a:rPr>
              <a:t>difference()</a:t>
            </a:r>
          </a:p>
          <a:p>
            <a:r>
              <a:rPr lang="en-US" dirty="0"/>
              <a:t>For intersection – use </a:t>
            </a:r>
            <a:r>
              <a:rPr lang="en-US" dirty="0">
                <a:solidFill>
                  <a:srgbClr val="FF0000"/>
                </a:solidFill>
              </a:rPr>
              <a:t>intersection()</a:t>
            </a:r>
          </a:p>
          <a:p>
            <a:r>
              <a:rPr lang="en-US" dirty="0"/>
              <a:t>For checks – use </a:t>
            </a:r>
            <a:r>
              <a:rPr lang="en-US" dirty="0" err="1">
                <a:solidFill>
                  <a:srgbClr val="FF0000"/>
                </a:solidFill>
              </a:rPr>
              <a:t>issubset</a:t>
            </a:r>
            <a:r>
              <a:rPr lang="en-US" dirty="0">
                <a:solidFill>
                  <a:srgbClr val="FF0000"/>
                </a:solidFill>
              </a:rPr>
              <a:t>()</a:t>
            </a:r>
            <a:r>
              <a:rPr lang="en-US" dirty="0"/>
              <a:t> and </a:t>
            </a:r>
            <a:r>
              <a:rPr lang="en-US" dirty="0" err="1">
                <a:solidFill>
                  <a:srgbClr val="FF0000"/>
                </a:solidFill>
              </a:rPr>
              <a:t>issuperset</a:t>
            </a:r>
            <a:r>
              <a:rPr lang="en-US" dirty="0">
                <a:solidFill>
                  <a:srgbClr val="FF0000"/>
                </a:solidFill>
              </a:rPr>
              <a:t>()</a:t>
            </a:r>
          </a:p>
          <a:p>
            <a:endParaRPr lang="ru-RU" dirty="0"/>
          </a:p>
        </p:txBody>
      </p:sp>
      <p:pic>
        <p:nvPicPr>
          <p:cNvPr id="4" name="Рисунок 3">
            <a:extLst>
              <a:ext uri="{FF2B5EF4-FFF2-40B4-BE49-F238E27FC236}">
                <a16:creationId xmlns:a16="http://schemas.microsoft.com/office/drawing/2014/main" id="{A8063200-2511-43A9-ABD0-C008CC2B297D}"/>
              </a:ext>
            </a:extLst>
          </p:cNvPr>
          <p:cNvPicPr>
            <a:picLocks noChangeAspect="1"/>
          </p:cNvPicPr>
          <p:nvPr/>
        </p:nvPicPr>
        <p:blipFill>
          <a:blip r:embed="rId2"/>
          <a:stretch>
            <a:fillRect/>
          </a:stretch>
        </p:blipFill>
        <p:spPr>
          <a:xfrm>
            <a:off x="6540155" y="2287036"/>
            <a:ext cx="5227484" cy="3119851"/>
          </a:xfrm>
          <a:prstGeom prst="rect">
            <a:avLst/>
          </a:prstGeom>
        </p:spPr>
      </p:pic>
    </p:spTree>
    <p:extLst>
      <p:ext uri="{BB962C8B-B14F-4D97-AF65-F5344CB8AC3E}">
        <p14:creationId xmlns:p14="http://schemas.microsoft.com/office/powerpoint/2010/main" val="1854816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B5D8F-C6D1-43FD-9030-57273CC0EC90}"/>
              </a:ext>
            </a:extLst>
          </p:cNvPr>
          <p:cNvSpPr>
            <a:spLocks noGrp="1"/>
          </p:cNvSpPr>
          <p:nvPr>
            <p:ph type="title"/>
          </p:nvPr>
        </p:nvSpPr>
        <p:spPr/>
        <p:txBody>
          <a:bodyPr/>
          <a:lstStyle/>
          <a:p>
            <a:pPr algn="ctr"/>
            <a:r>
              <a:rPr lang="en-US" dirty="0"/>
              <a:t>Methods of Set</a:t>
            </a:r>
            <a:endParaRPr lang="ru-RU" dirty="0"/>
          </a:p>
        </p:txBody>
      </p:sp>
      <p:sp>
        <p:nvSpPr>
          <p:cNvPr id="3" name="Объект 2">
            <a:extLst>
              <a:ext uri="{FF2B5EF4-FFF2-40B4-BE49-F238E27FC236}">
                <a16:creationId xmlns:a16="http://schemas.microsoft.com/office/drawing/2014/main" id="{F844A7B8-9278-407C-929A-D88EDEB9AB0F}"/>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9DC1D4A-BC70-4DD8-A436-07FC8B6D34B9}"/>
              </a:ext>
            </a:extLst>
          </p:cNvPr>
          <p:cNvPicPr>
            <a:picLocks noChangeAspect="1"/>
          </p:cNvPicPr>
          <p:nvPr/>
        </p:nvPicPr>
        <p:blipFill>
          <a:blip r:embed="rId2"/>
          <a:stretch>
            <a:fillRect/>
          </a:stretch>
        </p:blipFill>
        <p:spPr>
          <a:xfrm>
            <a:off x="2490787" y="1343025"/>
            <a:ext cx="7210425" cy="5514975"/>
          </a:xfrm>
          <a:prstGeom prst="rect">
            <a:avLst/>
          </a:prstGeom>
        </p:spPr>
      </p:pic>
    </p:spTree>
    <p:extLst>
      <p:ext uri="{BB962C8B-B14F-4D97-AF65-F5344CB8AC3E}">
        <p14:creationId xmlns:p14="http://schemas.microsoft.com/office/powerpoint/2010/main" val="302922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71500" indent="-571500">
              <a:buFont typeface="+mj-lt"/>
              <a:buAutoNum type="romanUcPeriod"/>
            </a:pPr>
            <a:r>
              <a:rPr lang="en-US" dirty="0"/>
              <a:t>Remove all duplicate from names: list</a:t>
            </a:r>
          </a:p>
          <a:p>
            <a:pPr lvl="1"/>
            <a:r>
              <a:rPr lang="en-US" sz="2000" dirty="0"/>
              <a:t>names = ['Lucy', 'Frank', 'Ann', 'Garry', 'Frank', 'Alex', 'Penny', 'Garry', 'Tom', 'Frank']</a:t>
            </a:r>
          </a:p>
          <a:p>
            <a:pPr lvl="1"/>
            <a:r>
              <a:rPr lang="en-US" sz="2000" dirty="0"/>
              <a:t>Use Set for it</a:t>
            </a:r>
          </a:p>
          <a:p>
            <a:pPr lvl="1"/>
            <a:r>
              <a:rPr lang="en-US" sz="2000" dirty="0"/>
              <a:t>Do it also without set </a:t>
            </a:r>
          </a:p>
          <a:p>
            <a:pPr lvl="1"/>
            <a:endParaRPr lang="en-US" sz="2000" dirty="0"/>
          </a:p>
          <a:p>
            <a:pPr marL="571500" indent="-571500">
              <a:buFont typeface="+mj-lt"/>
              <a:buAutoNum type="romanUcPeriod"/>
            </a:pPr>
            <a:r>
              <a:rPr lang="en-US" dirty="0"/>
              <a:t>We have a lists of users who subscribed to magazine and emails. </a:t>
            </a:r>
          </a:p>
          <a:p>
            <a:pPr lvl="1"/>
            <a:r>
              <a:rPr lang="en-US" sz="2000" dirty="0"/>
              <a:t>Emails = ['josh', '</a:t>
            </a:r>
            <a:r>
              <a:rPr lang="en-US" sz="2000" dirty="0" err="1"/>
              <a:t>alex</a:t>
            </a:r>
            <a:r>
              <a:rPr lang="en-US" sz="2000" dirty="0"/>
              <a:t>', 'lord', 'marry', 'penny', 'dog']</a:t>
            </a:r>
            <a:r>
              <a:rPr lang="en-US" dirty="0"/>
              <a:t> </a:t>
            </a:r>
          </a:p>
          <a:p>
            <a:pPr lvl="1"/>
            <a:r>
              <a:rPr lang="en-US" sz="2000" dirty="0"/>
              <a:t>Magazine = ['</a:t>
            </a:r>
            <a:r>
              <a:rPr lang="en-US" sz="2000" dirty="0" err="1"/>
              <a:t>alex</a:t>
            </a:r>
            <a:r>
              <a:rPr lang="en-US" sz="2000" dirty="0"/>
              <a:t>', 'frank', 'harry', '</a:t>
            </a:r>
            <a:r>
              <a:rPr lang="en-US" sz="2000" dirty="0" err="1"/>
              <a:t>yourCrash</a:t>
            </a:r>
            <a:r>
              <a:rPr lang="en-US" sz="2000" dirty="0"/>
              <a:t>', 'lord']</a:t>
            </a:r>
          </a:p>
          <a:p>
            <a:pPr lvl="1"/>
            <a:r>
              <a:rPr lang="en-US" sz="2000" dirty="0"/>
              <a:t>Find users that subscribed to magazine only</a:t>
            </a:r>
          </a:p>
          <a:p>
            <a:pPr lvl="1"/>
            <a:r>
              <a:rPr lang="en-US" sz="2000" dirty="0"/>
              <a:t>Find users that subscribed to emails only</a:t>
            </a:r>
          </a:p>
          <a:p>
            <a:pPr lvl="1"/>
            <a:r>
              <a:rPr lang="en-US" sz="2000" dirty="0"/>
              <a:t>Find users that subscribed to both magazine and emails</a:t>
            </a:r>
          </a:p>
        </p:txBody>
      </p:sp>
      <p:grpSp>
        <p:nvGrpSpPr>
          <p:cNvPr id="2" name="Группа 3"/>
          <p:cNvGrpSpPr/>
          <p:nvPr/>
        </p:nvGrpSpPr>
        <p:grpSpPr>
          <a:xfrm>
            <a:off x="762000" y="338621"/>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59995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4" name="Прямоугольник 3">
            <a:extLst>
              <a:ext uri="{FF2B5EF4-FFF2-40B4-BE49-F238E27FC236}">
                <a16:creationId xmlns:a16="http://schemas.microsoft.com/office/drawing/2014/main" id="{02F6B57E-DB9D-49AE-8DFD-785F4F311EDF}"/>
              </a:ext>
            </a:extLst>
          </p:cNvPr>
          <p:cNvSpPr/>
          <p:nvPr/>
        </p:nvSpPr>
        <p:spPr>
          <a:xfrm>
            <a:off x="1298713" y="5009322"/>
            <a:ext cx="3492935" cy="8083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Содержимое 2"/>
          <p:cNvSpPr>
            <a:spLocks noGrp="1"/>
          </p:cNvSpPr>
          <p:nvPr>
            <p:ph idx="1"/>
          </p:nvPr>
        </p:nvSpPr>
        <p:spPr>
          <a:xfrm>
            <a:off x="838200" y="1825625"/>
            <a:ext cx="6294120" cy="4351338"/>
          </a:xfrm>
        </p:spPr>
        <p:txBody>
          <a:bodyPr>
            <a:normAutofit fontScale="77500" lnSpcReduction="20000"/>
          </a:bodyPr>
          <a:lstStyle/>
          <a:p>
            <a:r>
              <a:rPr lang="en-US" dirty="0"/>
              <a:t>It reusable  predefined block of code, that invokes by function call</a:t>
            </a:r>
          </a:p>
          <a:p>
            <a:endParaRPr lang="en-US" dirty="0"/>
          </a:p>
          <a:p>
            <a:r>
              <a:rPr lang="en-US" dirty="0"/>
              <a:t>Function may have a arguments </a:t>
            </a:r>
          </a:p>
          <a:p>
            <a:endParaRPr lang="en-US" dirty="0"/>
          </a:p>
          <a:p>
            <a:r>
              <a:rPr lang="en-US" dirty="0"/>
              <a:t>… And may returns a value. A value, in this case, it any other type from python. So you may use it for calculation and pass it to another function</a:t>
            </a:r>
          </a:p>
          <a:p>
            <a:endParaRPr lang="en-US" dirty="0"/>
          </a:p>
          <a:p>
            <a:r>
              <a:rPr lang="en-US" dirty="0"/>
              <a:t>Schema – </a:t>
            </a:r>
          </a:p>
          <a:p>
            <a:pPr marL="457200" lvl="1" indent="0">
              <a:buNone/>
            </a:pPr>
            <a:r>
              <a:rPr lang="en-US" dirty="0">
                <a:solidFill>
                  <a:srgbClr val="FF0000"/>
                </a:solidFill>
              </a:rPr>
              <a:t>def</a:t>
            </a:r>
            <a:r>
              <a:rPr lang="en-US" dirty="0"/>
              <a:t> NAME </a:t>
            </a:r>
            <a:r>
              <a:rPr lang="en-US" dirty="0">
                <a:solidFill>
                  <a:srgbClr val="FF0000"/>
                </a:solidFill>
              </a:rPr>
              <a:t>(</a:t>
            </a:r>
            <a:r>
              <a:rPr lang="en-US" dirty="0" err="1">
                <a:solidFill>
                  <a:srgbClr val="FF0000"/>
                </a:solidFill>
              </a:rPr>
              <a:t>args</a:t>
            </a:r>
            <a:r>
              <a:rPr lang="en-US" dirty="0">
                <a:solidFill>
                  <a:srgbClr val="FF0000"/>
                </a:solidFill>
              </a:rPr>
              <a:t>, *</a:t>
            </a:r>
            <a:r>
              <a:rPr lang="en-US" dirty="0" err="1">
                <a:solidFill>
                  <a:srgbClr val="FF0000"/>
                </a:solidFill>
              </a:rPr>
              <a:t>args</a:t>
            </a:r>
            <a:r>
              <a:rPr lang="en-US" dirty="0">
                <a:solidFill>
                  <a:srgbClr val="FF0000"/>
                </a:solidFill>
              </a:rPr>
              <a:t>, **</a:t>
            </a:r>
            <a:r>
              <a:rPr lang="en-US" dirty="0" err="1">
                <a:solidFill>
                  <a:srgbClr val="FF0000"/>
                </a:solidFill>
              </a:rPr>
              <a:t>kwargs</a:t>
            </a:r>
            <a:r>
              <a:rPr lang="en-US" dirty="0">
                <a:solidFill>
                  <a:srgbClr val="FF0000"/>
                </a:solidFill>
              </a:rPr>
              <a:t>):</a:t>
            </a:r>
          </a:p>
          <a:p>
            <a:pPr marL="457200" lvl="1" indent="0">
              <a:buNone/>
            </a:pPr>
            <a:r>
              <a:rPr lang="en-US" dirty="0"/>
              <a:t>	Some code</a:t>
            </a:r>
          </a:p>
          <a:p>
            <a:pPr marL="457200" lvl="1" indent="0">
              <a:buNone/>
            </a:pPr>
            <a:r>
              <a:rPr lang="en-US" dirty="0"/>
              <a:t>	</a:t>
            </a:r>
            <a:r>
              <a:rPr lang="en-US" dirty="0">
                <a:solidFill>
                  <a:srgbClr val="FF0000"/>
                </a:solidFill>
              </a:rPr>
              <a:t>return </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endParaRPr lang="ru-RU" dirty="0"/>
          </a:p>
        </p:txBody>
      </p:sp>
      <p:pic>
        <p:nvPicPr>
          <p:cNvPr id="5" name="Рисунок 4">
            <a:extLst>
              <a:ext uri="{FF2B5EF4-FFF2-40B4-BE49-F238E27FC236}">
                <a16:creationId xmlns:a16="http://schemas.microsoft.com/office/drawing/2014/main" id="{7A97CE74-A006-426A-9724-2F3B2054B99B}"/>
              </a:ext>
            </a:extLst>
          </p:cNvPr>
          <p:cNvPicPr>
            <a:picLocks noChangeAspect="1"/>
          </p:cNvPicPr>
          <p:nvPr/>
        </p:nvPicPr>
        <p:blipFill>
          <a:blip r:embed="rId2"/>
          <a:stretch>
            <a:fillRect/>
          </a:stretch>
        </p:blipFill>
        <p:spPr>
          <a:xfrm>
            <a:off x="3199157" y="3429000"/>
            <a:ext cx="5793685" cy="32868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normAutofit fontScale="85000" lnSpcReduction="20000"/>
          </a:bodyPr>
          <a:lstStyle/>
          <a:p>
            <a:r>
              <a:rPr lang="en-US" dirty="0"/>
              <a:t>As in example before you can use a Key Arguments or </a:t>
            </a:r>
            <a:r>
              <a:rPr lang="en-US" dirty="0">
                <a:solidFill>
                  <a:srgbClr val="FF0000"/>
                </a:solidFill>
              </a:rPr>
              <a:t>**</a:t>
            </a:r>
            <a:r>
              <a:rPr lang="en-US" dirty="0" err="1">
                <a:solidFill>
                  <a:srgbClr val="FF0000"/>
                </a:solidFill>
              </a:rPr>
              <a:t>kwargs</a:t>
            </a:r>
            <a:r>
              <a:rPr lang="en-US" dirty="0">
                <a:solidFill>
                  <a:srgbClr val="FF0000"/>
                </a:solidFill>
              </a:rPr>
              <a:t> </a:t>
            </a:r>
            <a:r>
              <a:rPr lang="en-US" dirty="0"/>
              <a:t>– special python syntax for function </a:t>
            </a:r>
          </a:p>
          <a:p>
            <a:endParaRPr lang="en-US" dirty="0"/>
          </a:p>
          <a:p>
            <a:endParaRPr lang="en-US" dirty="0"/>
          </a:p>
          <a:p>
            <a:r>
              <a:rPr lang="en-US" dirty="0"/>
              <a:t>OR also use named </a:t>
            </a:r>
            <a:r>
              <a:rPr lang="en-US" dirty="0" err="1"/>
              <a:t>args</a:t>
            </a:r>
            <a:endParaRPr lang="ru-RU" dirty="0"/>
          </a:p>
          <a:p>
            <a:pPr marL="0" indent="0">
              <a:buNone/>
            </a:pPr>
            <a:endParaRPr lang="en-US" dirty="0"/>
          </a:p>
          <a:p>
            <a:endParaRPr lang="ru-RU" dirty="0"/>
          </a:p>
          <a:p>
            <a:r>
              <a:rPr lang="en-US" dirty="0"/>
              <a:t>If number of arguments unknown – use a Arbitrary Arguments. ( usually this </a:t>
            </a:r>
            <a:r>
              <a:rPr lang="en-US" dirty="0">
                <a:solidFill>
                  <a:srgbClr val="FF0000"/>
                </a:solidFill>
              </a:rPr>
              <a:t>*</a:t>
            </a:r>
            <a:r>
              <a:rPr lang="en-US" dirty="0" err="1">
                <a:solidFill>
                  <a:srgbClr val="FF0000"/>
                </a:solidFill>
              </a:rPr>
              <a:t>ags</a:t>
            </a:r>
            <a:r>
              <a:rPr lang="en-US" dirty="0"/>
              <a:t>, but you may define it as you want )</a:t>
            </a:r>
          </a:p>
          <a:p>
            <a:pPr marL="0" indent="0">
              <a:buNone/>
            </a:pPr>
            <a:endParaRPr lang="en-US" dirty="0"/>
          </a:p>
          <a:p>
            <a:r>
              <a:rPr lang="en-US" dirty="0"/>
              <a:t>If you plan use default value python provide you a possibility with default value</a:t>
            </a:r>
          </a:p>
          <a:p>
            <a:endParaRPr lang="en-US" dirty="0"/>
          </a:p>
          <a:p>
            <a:r>
              <a:rPr lang="en-US" dirty="0"/>
              <a:t>More about function arguments you may find in </a:t>
            </a:r>
            <a:r>
              <a:rPr lang="en-US" dirty="0">
                <a:hlinkClick r:id="rId2"/>
              </a:rPr>
              <a:t>docs</a:t>
            </a:r>
            <a:r>
              <a:rPr lang="en-US" dirty="0"/>
              <a:t> 	</a:t>
            </a:r>
          </a:p>
          <a:p>
            <a:endParaRPr lang="ru-RU" dirty="0"/>
          </a:p>
        </p:txBody>
      </p:sp>
      <p:pic>
        <p:nvPicPr>
          <p:cNvPr id="2051" name="Picture 3"/>
          <p:cNvPicPr>
            <a:picLocks noChangeAspect="1" noChangeArrowheads="1"/>
          </p:cNvPicPr>
          <p:nvPr/>
        </p:nvPicPr>
        <p:blipFill>
          <a:blip r:embed="rId3"/>
          <a:srcRect/>
          <a:stretch>
            <a:fillRect/>
          </a:stretch>
        </p:blipFill>
        <p:spPr bwMode="auto">
          <a:xfrm>
            <a:off x="5852008" y="1733387"/>
            <a:ext cx="5240062" cy="13745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852160" y="12338"/>
            <a:ext cx="3102113" cy="164173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852160" y="3194427"/>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52008" y="4468989"/>
            <a:ext cx="3543783" cy="117267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a:xfrm>
            <a:off x="838200" y="1825625"/>
            <a:ext cx="7192617" cy="4151105"/>
          </a:xfrm>
        </p:spPr>
        <p:txBody>
          <a:bodyPr>
            <a:normAutofit fontScale="92500" lnSpcReduction="10000"/>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p>
          <a:p>
            <a:pPr lvl="1"/>
            <a:endParaRPr lang="en-US" dirty="0">
              <a:solidFill>
                <a:srgbClr val="FF0000"/>
              </a:solidFill>
            </a:endParaRPr>
          </a:p>
          <a:p>
            <a:r>
              <a:rPr lang="en-US" dirty="0"/>
              <a:t>The power of lambda is better shown when you use them as an anonymous function inside another function.</a:t>
            </a:r>
          </a:p>
          <a:p>
            <a:r>
              <a:rPr lang="en-US" dirty="0"/>
              <a:t>Say you have a function definition that takes one argument, and that argument will be power by an unknown number</a:t>
            </a:r>
          </a:p>
          <a:p>
            <a:pPr marL="457200" lvl="1" indent="0">
              <a:buNone/>
            </a:pPr>
            <a:endParaRPr lang="en-US" dirty="0">
              <a:solidFill>
                <a:srgbClr val="FF0000"/>
              </a:solidFill>
            </a:endParaRPr>
          </a:p>
        </p:txBody>
      </p:sp>
      <p:pic>
        <p:nvPicPr>
          <p:cNvPr id="4" name="Рисунок 3">
            <a:extLst>
              <a:ext uri="{FF2B5EF4-FFF2-40B4-BE49-F238E27FC236}">
                <a16:creationId xmlns:a16="http://schemas.microsoft.com/office/drawing/2014/main" id="{8B7CC15A-B63A-459D-B609-94D5E16290B3}"/>
              </a:ext>
            </a:extLst>
          </p:cNvPr>
          <p:cNvPicPr>
            <a:picLocks noChangeAspect="1"/>
          </p:cNvPicPr>
          <p:nvPr/>
        </p:nvPicPr>
        <p:blipFill>
          <a:blip r:embed="rId2"/>
          <a:stretch>
            <a:fillRect/>
          </a:stretch>
        </p:blipFill>
        <p:spPr>
          <a:xfrm>
            <a:off x="8030817" y="2289934"/>
            <a:ext cx="3017094" cy="623095"/>
          </a:xfrm>
          <a:prstGeom prst="rect">
            <a:avLst/>
          </a:prstGeom>
        </p:spPr>
      </p:pic>
      <p:pic>
        <p:nvPicPr>
          <p:cNvPr id="5" name="Рисунок 4">
            <a:extLst>
              <a:ext uri="{FF2B5EF4-FFF2-40B4-BE49-F238E27FC236}">
                <a16:creationId xmlns:a16="http://schemas.microsoft.com/office/drawing/2014/main" id="{25F41AF8-D724-42FB-BAA8-EE9994908FC2}"/>
              </a:ext>
            </a:extLst>
          </p:cNvPr>
          <p:cNvPicPr>
            <a:picLocks noChangeAspect="1"/>
          </p:cNvPicPr>
          <p:nvPr/>
        </p:nvPicPr>
        <p:blipFill>
          <a:blip r:embed="rId3"/>
          <a:stretch>
            <a:fillRect/>
          </a:stretch>
        </p:blipFill>
        <p:spPr>
          <a:xfrm>
            <a:off x="8030816" y="3703981"/>
            <a:ext cx="3017093" cy="194203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86900-E4F0-4187-B0B0-AFE1A82E4F9A}"/>
              </a:ext>
            </a:extLst>
          </p:cNvPr>
          <p:cNvSpPr>
            <a:spLocks noGrp="1"/>
          </p:cNvSpPr>
          <p:nvPr>
            <p:ph type="title"/>
          </p:nvPr>
        </p:nvSpPr>
        <p:spPr/>
        <p:txBody>
          <a:bodyPr/>
          <a:lstStyle/>
          <a:p>
            <a:pPr algn="ctr"/>
            <a:r>
              <a:rPr lang="en-US" dirty="0"/>
              <a:t>Scope</a:t>
            </a:r>
            <a:r>
              <a:rPr lang="ru-RU" dirty="0"/>
              <a:t>(</a:t>
            </a:r>
            <a:r>
              <a:rPr lang="en-US" dirty="0"/>
              <a:t>Closure)</a:t>
            </a:r>
            <a:endParaRPr lang="ru-RU" dirty="0"/>
          </a:p>
        </p:txBody>
      </p:sp>
      <p:sp>
        <p:nvSpPr>
          <p:cNvPr id="3" name="Объект 2">
            <a:extLst>
              <a:ext uri="{FF2B5EF4-FFF2-40B4-BE49-F238E27FC236}">
                <a16:creationId xmlns:a16="http://schemas.microsoft.com/office/drawing/2014/main" id="{D884FED1-32C1-4512-A35D-BD1E21C0EA23}"/>
              </a:ext>
            </a:extLst>
          </p:cNvPr>
          <p:cNvSpPr>
            <a:spLocks noGrp="1"/>
          </p:cNvSpPr>
          <p:nvPr>
            <p:ph idx="1"/>
          </p:nvPr>
        </p:nvSpPr>
        <p:spPr>
          <a:xfrm>
            <a:off x="838200" y="1825625"/>
            <a:ext cx="5430078" cy="4879976"/>
          </a:xfrm>
        </p:spPr>
        <p:txBody>
          <a:bodyPr>
            <a:normAutofit fontScale="70000" lnSpcReduction="20000"/>
          </a:bodyPr>
          <a:lstStyle/>
          <a:p>
            <a:r>
              <a:rPr lang="en-US" dirty="0"/>
              <a:t>It’s a place where we may use variables and functions. Scope limited by region where the variable is created</a:t>
            </a:r>
          </a:p>
          <a:p>
            <a:r>
              <a:rPr lang="en-US" dirty="0"/>
              <a:t>A variable created inside a function belongs to the </a:t>
            </a:r>
            <a:r>
              <a:rPr lang="en-US" i="1" dirty="0">
                <a:solidFill>
                  <a:srgbClr val="FF0000"/>
                </a:solidFill>
              </a:rPr>
              <a:t>local scope</a:t>
            </a:r>
            <a:r>
              <a:rPr lang="en-US" dirty="0"/>
              <a:t> of that function, and can only be used inside that function</a:t>
            </a:r>
          </a:p>
          <a:p>
            <a:r>
              <a:rPr lang="en-US" dirty="0"/>
              <a:t>A variable created in the main body of the Python code is a global variable and belongs to the </a:t>
            </a:r>
            <a:r>
              <a:rPr lang="en-US" dirty="0">
                <a:solidFill>
                  <a:srgbClr val="FF0000"/>
                </a:solidFill>
              </a:rPr>
              <a:t>global scope</a:t>
            </a:r>
            <a:r>
              <a:rPr lang="en-US" dirty="0"/>
              <a:t>. Global variables are available from within any scope, global and local</a:t>
            </a:r>
          </a:p>
          <a:p>
            <a:r>
              <a:rPr lang="en-US" dirty="0"/>
              <a:t>If you operate with the same variable name inside and outside of a function, Python will treat them as two separate variables.</a:t>
            </a:r>
          </a:p>
          <a:p>
            <a:r>
              <a:rPr lang="en-US" dirty="0"/>
              <a:t>If you need to create a global variable, but are stuck in the local scope, you can use the </a:t>
            </a:r>
            <a:r>
              <a:rPr lang="en-US" dirty="0">
                <a:solidFill>
                  <a:srgbClr val="FF0000"/>
                </a:solidFill>
              </a:rPr>
              <a:t>global</a:t>
            </a:r>
            <a:r>
              <a:rPr lang="en-US" dirty="0"/>
              <a:t> keyword.</a:t>
            </a:r>
          </a:p>
          <a:p>
            <a:r>
              <a:rPr lang="en-US" dirty="0"/>
              <a:t>Also, use the </a:t>
            </a:r>
            <a:r>
              <a:rPr lang="en-US" dirty="0">
                <a:solidFill>
                  <a:srgbClr val="FF0000"/>
                </a:solidFill>
              </a:rPr>
              <a:t>global</a:t>
            </a:r>
            <a:r>
              <a:rPr lang="en-US" dirty="0"/>
              <a:t> keyword if you want to make a change to a global variable inside a function</a:t>
            </a:r>
          </a:p>
          <a:p>
            <a:endParaRPr lang="en-US" dirty="0"/>
          </a:p>
          <a:p>
            <a:endParaRPr lang="en-US" dirty="0"/>
          </a:p>
          <a:p>
            <a:endParaRPr lang="en-US" dirty="0"/>
          </a:p>
          <a:p>
            <a:endParaRPr lang="ru-RU" dirty="0"/>
          </a:p>
        </p:txBody>
      </p:sp>
      <p:pic>
        <p:nvPicPr>
          <p:cNvPr id="18" name="Рисунок 17">
            <a:extLst>
              <a:ext uri="{FF2B5EF4-FFF2-40B4-BE49-F238E27FC236}">
                <a16:creationId xmlns:a16="http://schemas.microsoft.com/office/drawing/2014/main" id="{4A345E72-8944-44C2-9F66-C98442B07249}"/>
              </a:ext>
            </a:extLst>
          </p:cNvPr>
          <p:cNvPicPr>
            <a:picLocks noChangeAspect="1"/>
          </p:cNvPicPr>
          <p:nvPr/>
        </p:nvPicPr>
        <p:blipFill>
          <a:blip r:embed="rId2"/>
          <a:stretch>
            <a:fillRect/>
          </a:stretch>
        </p:blipFill>
        <p:spPr>
          <a:xfrm>
            <a:off x="6444697" y="1825625"/>
            <a:ext cx="3573945" cy="1171975"/>
          </a:xfrm>
          <a:prstGeom prst="rect">
            <a:avLst/>
          </a:prstGeom>
        </p:spPr>
      </p:pic>
      <p:pic>
        <p:nvPicPr>
          <p:cNvPr id="19" name="Рисунок 18">
            <a:extLst>
              <a:ext uri="{FF2B5EF4-FFF2-40B4-BE49-F238E27FC236}">
                <a16:creationId xmlns:a16="http://schemas.microsoft.com/office/drawing/2014/main" id="{13CD212E-C994-40A3-AEB5-AF0D3A3BCE5D}"/>
              </a:ext>
            </a:extLst>
          </p:cNvPr>
          <p:cNvPicPr>
            <a:picLocks noChangeAspect="1"/>
          </p:cNvPicPr>
          <p:nvPr/>
        </p:nvPicPr>
        <p:blipFill>
          <a:blip r:embed="rId3"/>
          <a:stretch>
            <a:fillRect/>
          </a:stretch>
        </p:blipFill>
        <p:spPr>
          <a:xfrm>
            <a:off x="6444697" y="3132537"/>
            <a:ext cx="1506608" cy="1209531"/>
          </a:xfrm>
          <a:prstGeom prst="rect">
            <a:avLst/>
          </a:prstGeom>
        </p:spPr>
      </p:pic>
      <p:pic>
        <p:nvPicPr>
          <p:cNvPr id="20" name="Рисунок 19">
            <a:extLst>
              <a:ext uri="{FF2B5EF4-FFF2-40B4-BE49-F238E27FC236}">
                <a16:creationId xmlns:a16="http://schemas.microsoft.com/office/drawing/2014/main" id="{3B44B7EA-0E3E-41A2-AD7E-D28BC05B450C}"/>
              </a:ext>
            </a:extLst>
          </p:cNvPr>
          <p:cNvPicPr>
            <a:picLocks noChangeAspect="1"/>
          </p:cNvPicPr>
          <p:nvPr/>
        </p:nvPicPr>
        <p:blipFill>
          <a:blip r:embed="rId4"/>
          <a:stretch>
            <a:fillRect/>
          </a:stretch>
        </p:blipFill>
        <p:spPr>
          <a:xfrm>
            <a:off x="6444697" y="4460440"/>
            <a:ext cx="1639129" cy="2040548"/>
          </a:xfrm>
          <a:prstGeom prst="rect">
            <a:avLst/>
          </a:prstGeom>
        </p:spPr>
      </p:pic>
      <p:sp>
        <p:nvSpPr>
          <p:cNvPr id="21" name="TextBox 20">
            <a:extLst>
              <a:ext uri="{FF2B5EF4-FFF2-40B4-BE49-F238E27FC236}">
                <a16:creationId xmlns:a16="http://schemas.microsoft.com/office/drawing/2014/main" id="{D2203179-5BA6-44DB-8ED2-D64953630A40}"/>
              </a:ext>
            </a:extLst>
          </p:cNvPr>
          <p:cNvSpPr txBox="1"/>
          <p:nvPr/>
        </p:nvSpPr>
        <p:spPr>
          <a:xfrm>
            <a:off x="10429461" y="1690688"/>
            <a:ext cx="1457739" cy="646331"/>
          </a:xfrm>
          <a:prstGeom prst="rect">
            <a:avLst/>
          </a:prstGeom>
          <a:noFill/>
        </p:spPr>
        <p:txBody>
          <a:bodyPr wrap="square" rtlCol="0">
            <a:spAutoFit/>
          </a:bodyPr>
          <a:lstStyle/>
          <a:p>
            <a:r>
              <a:rPr lang="en-US" dirty="0"/>
              <a:t>Local Scope</a:t>
            </a:r>
          </a:p>
          <a:p>
            <a:endParaRPr lang="ru-RU" dirty="0"/>
          </a:p>
        </p:txBody>
      </p:sp>
      <p:sp>
        <p:nvSpPr>
          <p:cNvPr id="22" name="TextBox 21">
            <a:extLst>
              <a:ext uri="{FF2B5EF4-FFF2-40B4-BE49-F238E27FC236}">
                <a16:creationId xmlns:a16="http://schemas.microsoft.com/office/drawing/2014/main" id="{88443131-E0EC-4741-8764-4C41760FBFC6}"/>
              </a:ext>
            </a:extLst>
          </p:cNvPr>
          <p:cNvSpPr txBox="1"/>
          <p:nvPr/>
        </p:nvSpPr>
        <p:spPr>
          <a:xfrm>
            <a:off x="8772938" y="3179040"/>
            <a:ext cx="1457739" cy="369332"/>
          </a:xfrm>
          <a:prstGeom prst="rect">
            <a:avLst/>
          </a:prstGeom>
          <a:noFill/>
        </p:spPr>
        <p:txBody>
          <a:bodyPr wrap="square" rtlCol="0">
            <a:spAutoFit/>
          </a:bodyPr>
          <a:lstStyle/>
          <a:p>
            <a:r>
              <a:rPr lang="en-US" dirty="0"/>
              <a:t>Global Scope</a:t>
            </a:r>
            <a:endParaRPr lang="ru-RU" dirty="0"/>
          </a:p>
        </p:txBody>
      </p:sp>
      <p:cxnSp>
        <p:nvCxnSpPr>
          <p:cNvPr id="24" name="Прямая со стрелкой 23">
            <a:extLst>
              <a:ext uri="{FF2B5EF4-FFF2-40B4-BE49-F238E27FC236}">
                <a16:creationId xmlns:a16="http://schemas.microsoft.com/office/drawing/2014/main" id="{91F8A2BA-7876-4A08-B78A-1F72DB11F1C4}"/>
              </a:ext>
            </a:extLst>
          </p:cNvPr>
          <p:cNvCxnSpPr>
            <a:cxnSpLocks/>
          </p:cNvCxnSpPr>
          <p:nvPr/>
        </p:nvCxnSpPr>
        <p:spPr>
          <a:xfrm flipH="1">
            <a:off x="7580243" y="1825625"/>
            <a:ext cx="2849218" cy="3079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BA1C47-E4D4-4AC7-B918-F4A391D50979}"/>
              </a:ext>
            </a:extLst>
          </p:cNvPr>
          <p:cNvCxnSpPr>
            <a:cxnSpLocks/>
          </p:cNvCxnSpPr>
          <p:nvPr/>
        </p:nvCxnSpPr>
        <p:spPr>
          <a:xfrm flipH="1" flipV="1">
            <a:off x="7792278" y="3179040"/>
            <a:ext cx="980660" cy="1979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Прямоугольник 27">
            <a:extLst>
              <a:ext uri="{FF2B5EF4-FFF2-40B4-BE49-F238E27FC236}">
                <a16:creationId xmlns:a16="http://schemas.microsoft.com/office/drawing/2014/main" id="{9CB798CE-5DD6-4A84-B460-8B00C07F8BDC}"/>
              </a:ext>
            </a:extLst>
          </p:cNvPr>
          <p:cNvSpPr/>
          <p:nvPr/>
        </p:nvSpPr>
        <p:spPr>
          <a:xfrm>
            <a:off x="6573078" y="1987826"/>
            <a:ext cx="1007166" cy="5433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36921629-2E51-4AAA-95C1-D8674ED5E15B}"/>
              </a:ext>
            </a:extLst>
          </p:cNvPr>
          <p:cNvSpPr/>
          <p:nvPr/>
        </p:nvSpPr>
        <p:spPr>
          <a:xfrm>
            <a:off x="6444697" y="3132537"/>
            <a:ext cx="1347581" cy="11719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140804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3674-A64A-4013-9248-153D6E8B3A97}"/>
              </a:ext>
            </a:extLst>
          </p:cNvPr>
          <p:cNvSpPr>
            <a:spLocks noGrp="1"/>
          </p:cNvSpPr>
          <p:nvPr>
            <p:ph type="title"/>
          </p:nvPr>
        </p:nvSpPr>
        <p:spPr/>
        <p:txBody>
          <a:bodyPr/>
          <a:lstStyle/>
          <a:p>
            <a:pPr algn="ctr"/>
            <a:r>
              <a:rPr lang="en-US" dirty="0"/>
              <a:t>Decorators</a:t>
            </a:r>
            <a:endParaRPr lang="ru-RU" dirty="0"/>
          </a:p>
        </p:txBody>
      </p:sp>
      <p:sp>
        <p:nvSpPr>
          <p:cNvPr id="3" name="Объект 2">
            <a:extLst>
              <a:ext uri="{FF2B5EF4-FFF2-40B4-BE49-F238E27FC236}">
                <a16:creationId xmlns:a16="http://schemas.microsoft.com/office/drawing/2014/main" id="{03EB723B-0CBC-4631-B586-ECB2FACA9F37}"/>
              </a:ext>
            </a:extLst>
          </p:cNvPr>
          <p:cNvSpPr>
            <a:spLocks noGrp="1"/>
          </p:cNvSpPr>
          <p:nvPr>
            <p:ph idx="1"/>
          </p:nvPr>
        </p:nvSpPr>
        <p:spPr>
          <a:xfrm>
            <a:off x="838200" y="1825624"/>
            <a:ext cx="6331226" cy="5032375"/>
          </a:xfrm>
        </p:spPr>
        <p:txBody>
          <a:bodyPr>
            <a:normAutofit fontScale="70000" lnSpcReduction="20000"/>
          </a:bodyPr>
          <a:lstStyle/>
          <a:p>
            <a:r>
              <a:rPr lang="en-US" dirty="0"/>
              <a:t>Decorators are design patterns, that alter the functionality of functions without functions changes themselves. Think about it like a wrapper for a present.</a:t>
            </a:r>
          </a:p>
          <a:p>
            <a:r>
              <a:rPr lang="en-US" dirty="0"/>
              <a:t>The decorator takes a function as an argument and returns a new function with </a:t>
            </a:r>
            <a:r>
              <a:rPr lang="en-US" dirty="0" err="1"/>
              <a:t>modificated</a:t>
            </a:r>
            <a:r>
              <a:rPr lang="en-US" dirty="0"/>
              <a:t> functionality.</a:t>
            </a:r>
          </a:p>
          <a:p>
            <a:r>
              <a:rPr lang="en-US" dirty="0"/>
              <a:t> Simplest schema of a decorator:</a:t>
            </a:r>
          </a:p>
          <a:p>
            <a:pPr lvl="1"/>
            <a:r>
              <a:rPr lang="en-US" dirty="0">
                <a:solidFill>
                  <a:srgbClr val="FF0000"/>
                </a:solidFill>
              </a:rPr>
              <a:t>def</a:t>
            </a:r>
            <a:r>
              <a:rPr lang="en-US" dirty="0"/>
              <a:t> decorator</a:t>
            </a:r>
            <a:r>
              <a:rPr lang="en-US" dirty="0">
                <a:solidFill>
                  <a:srgbClr val="FF0000"/>
                </a:solidFill>
              </a:rPr>
              <a:t>(</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def</a:t>
            </a:r>
            <a:r>
              <a:rPr lang="en-US" dirty="0"/>
              <a:t> </a:t>
            </a:r>
            <a:r>
              <a:rPr lang="en-US" dirty="0" err="1"/>
              <a:t>newF</a:t>
            </a:r>
            <a:r>
              <a:rPr lang="en-US" dirty="0"/>
              <a:t>():</a:t>
            </a:r>
          </a:p>
          <a:p>
            <a:pPr marL="457200" lvl="1" indent="0">
              <a:buNone/>
            </a:pPr>
            <a:r>
              <a:rPr lang="en-US" dirty="0"/>
              <a:t>		do something</a:t>
            </a:r>
          </a:p>
          <a:p>
            <a:pPr marL="457200" lvl="1" indent="0">
              <a:buNone/>
            </a:pPr>
            <a:r>
              <a:rPr lang="en-US" dirty="0"/>
              <a:t>		</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return</a:t>
            </a:r>
            <a:r>
              <a:rPr lang="en-US" dirty="0"/>
              <a:t> </a:t>
            </a:r>
            <a:r>
              <a:rPr lang="en-US" dirty="0" err="1"/>
              <a:t>newF</a:t>
            </a:r>
            <a:endParaRPr lang="en-US" dirty="0"/>
          </a:p>
          <a:p>
            <a:pPr marL="457200" lvl="1" indent="0">
              <a:buNone/>
            </a:pPr>
            <a:endParaRPr lang="en-US" dirty="0"/>
          </a:p>
          <a:p>
            <a:r>
              <a:rPr lang="en-US" dirty="0"/>
              <a:t>Also you need remember about returned value of original function. </a:t>
            </a:r>
          </a:p>
          <a:p>
            <a:r>
              <a:rPr lang="en-US" dirty="0"/>
              <a:t>To using a decorator we have few ways:</a:t>
            </a:r>
          </a:p>
          <a:p>
            <a:pPr lvl="1"/>
            <a:r>
              <a:rPr lang="en-US" dirty="0"/>
              <a:t>Create an instance of the decorated function</a:t>
            </a:r>
          </a:p>
          <a:p>
            <a:pPr lvl="1"/>
            <a:r>
              <a:rPr lang="en-US" dirty="0"/>
              <a:t>Add decorator to defining a function with keyword </a:t>
            </a:r>
            <a:r>
              <a:rPr lang="en-US" dirty="0">
                <a:solidFill>
                  <a:srgbClr val="FF0000"/>
                </a:solidFill>
              </a:rPr>
              <a:t>@</a:t>
            </a:r>
            <a:r>
              <a:rPr lang="en-US" dirty="0"/>
              <a:t> ( Note! Every time you call a function call will be with decorator)</a:t>
            </a:r>
          </a:p>
        </p:txBody>
      </p:sp>
      <p:sp>
        <p:nvSpPr>
          <p:cNvPr id="5" name="Прямоугольник 4">
            <a:extLst>
              <a:ext uri="{FF2B5EF4-FFF2-40B4-BE49-F238E27FC236}">
                <a16:creationId xmlns:a16="http://schemas.microsoft.com/office/drawing/2014/main" id="{D6AF2D64-2D2F-4382-AEEC-A870EDC31456}"/>
              </a:ext>
            </a:extLst>
          </p:cNvPr>
          <p:cNvSpPr/>
          <p:nvPr/>
        </p:nvSpPr>
        <p:spPr>
          <a:xfrm>
            <a:off x="1524001" y="3415747"/>
            <a:ext cx="2716696" cy="1351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1D300C2C-D6B4-43DE-8E1C-A0EC60510B3C}"/>
              </a:ext>
            </a:extLst>
          </p:cNvPr>
          <p:cNvPicPr>
            <a:picLocks noChangeAspect="1"/>
          </p:cNvPicPr>
          <p:nvPr/>
        </p:nvPicPr>
        <p:blipFill>
          <a:blip r:embed="rId2"/>
          <a:stretch>
            <a:fillRect/>
          </a:stretch>
        </p:blipFill>
        <p:spPr>
          <a:xfrm>
            <a:off x="7169426" y="2164569"/>
            <a:ext cx="3153811" cy="1264431"/>
          </a:xfrm>
          <a:prstGeom prst="rect">
            <a:avLst/>
          </a:prstGeom>
        </p:spPr>
      </p:pic>
      <p:pic>
        <p:nvPicPr>
          <p:cNvPr id="7" name="Рисунок 6">
            <a:extLst>
              <a:ext uri="{FF2B5EF4-FFF2-40B4-BE49-F238E27FC236}">
                <a16:creationId xmlns:a16="http://schemas.microsoft.com/office/drawing/2014/main" id="{2F22876C-A3A2-41F3-98C8-96F60013D586}"/>
              </a:ext>
            </a:extLst>
          </p:cNvPr>
          <p:cNvPicPr>
            <a:picLocks noChangeAspect="1"/>
          </p:cNvPicPr>
          <p:nvPr/>
        </p:nvPicPr>
        <p:blipFill>
          <a:blip r:embed="rId3"/>
          <a:stretch>
            <a:fillRect/>
          </a:stretch>
        </p:blipFill>
        <p:spPr>
          <a:xfrm>
            <a:off x="7169426" y="3544057"/>
            <a:ext cx="4184374" cy="2152733"/>
          </a:xfrm>
          <a:prstGeom prst="rect">
            <a:avLst/>
          </a:prstGeom>
        </p:spPr>
      </p:pic>
    </p:spTree>
    <p:extLst>
      <p:ext uri="{BB962C8B-B14F-4D97-AF65-F5344CB8AC3E}">
        <p14:creationId xmlns:p14="http://schemas.microsoft.com/office/powerpoint/2010/main" val="3898460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7DEB6-B27E-427E-8304-A7868DA4EB3A}"/>
              </a:ext>
            </a:extLst>
          </p:cNvPr>
          <p:cNvSpPr>
            <a:spLocks noGrp="1"/>
          </p:cNvSpPr>
          <p:nvPr>
            <p:ph type="title"/>
          </p:nvPr>
        </p:nvSpPr>
        <p:spPr/>
        <p:txBody>
          <a:bodyPr/>
          <a:lstStyle/>
          <a:p>
            <a:pPr algn="ctr"/>
            <a:r>
              <a:rPr lang="en-US" dirty="0"/>
              <a:t>Passing arguments to decorator</a:t>
            </a:r>
            <a:endParaRPr lang="ru-RU" dirty="0"/>
          </a:p>
        </p:txBody>
      </p:sp>
      <p:sp>
        <p:nvSpPr>
          <p:cNvPr id="3" name="Объект 2">
            <a:extLst>
              <a:ext uri="{FF2B5EF4-FFF2-40B4-BE49-F238E27FC236}">
                <a16:creationId xmlns:a16="http://schemas.microsoft.com/office/drawing/2014/main" id="{6CF2C342-D409-4E18-9C93-6F0C27558374}"/>
              </a:ext>
            </a:extLst>
          </p:cNvPr>
          <p:cNvSpPr>
            <a:spLocks noGrp="1"/>
          </p:cNvSpPr>
          <p:nvPr>
            <p:ph idx="1"/>
          </p:nvPr>
        </p:nvSpPr>
        <p:spPr>
          <a:xfrm>
            <a:off x="838200" y="1825625"/>
            <a:ext cx="8252791" cy="1467540"/>
          </a:xfrm>
        </p:spPr>
        <p:txBody>
          <a:bodyPr>
            <a:normAutofit fontScale="85000" lnSpcReduction="20000"/>
          </a:bodyPr>
          <a:lstStyle/>
          <a:p>
            <a:r>
              <a:rPr lang="en-US" dirty="0"/>
              <a:t>You may pass any number of arguments to the decorator. There are two ways:</a:t>
            </a:r>
          </a:p>
          <a:p>
            <a:pPr lvl="1"/>
            <a:r>
              <a:rPr lang="en-US" dirty="0"/>
              <a:t>Pass all </a:t>
            </a:r>
            <a:r>
              <a:rPr lang="en-US" dirty="0" err="1"/>
              <a:t>specificated</a:t>
            </a:r>
            <a:r>
              <a:rPr lang="en-US" dirty="0"/>
              <a:t> arguments  of the function to the returned function (But it decreases the universality of the decorator)</a:t>
            </a:r>
          </a:p>
          <a:p>
            <a:pPr lvl="1"/>
            <a:r>
              <a:rPr lang="en-US" dirty="0"/>
              <a:t>Do it universal and pass arbitrary arguments and keys arguments</a:t>
            </a:r>
          </a:p>
          <a:p>
            <a:pPr marL="457200" lvl="1" indent="0">
              <a:buNone/>
            </a:pPr>
            <a:endParaRPr lang="ru-RU" dirty="0"/>
          </a:p>
        </p:txBody>
      </p:sp>
      <p:pic>
        <p:nvPicPr>
          <p:cNvPr id="4" name="Рисунок 3">
            <a:extLst>
              <a:ext uri="{FF2B5EF4-FFF2-40B4-BE49-F238E27FC236}">
                <a16:creationId xmlns:a16="http://schemas.microsoft.com/office/drawing/2014/main" id="{704473CB-461C-49C5-BB62-CAE1BCAE77CC}"/>
              </a:ext>
            </a:extLst>
          </p:cNvPr>
          <p:cNvPicPr>
            <a:picLocks noChangeAspect="1"/>
          </p:cNvPicPr>
          <p:nvPr/>
        </p:nvPicPr>
        <p:blipFill>
          <a:blip r:embed="rId2"/>
          <a:stretch>
            <a:fillRect/>
          </a:stretch>
        </p:blipFill>
        <p:spPr>
          <a:xfrm>
            <a:off x="4498283" y="3300101"/>
            <a:ext cx="2220775" cy="776590"/>
          </a:xfrm>
          <a:prstGeom prst="rect">
            <a:avLst/>
          </a:prstGeom>
        </p:spPr>
      </p:pic>
      <p:pic>
        <p:nvPicPr>
          <p:cNvPr id="5" name="Рисунок 4">
            <a:extLst>
              <a:ext uri="{FF2B5EF4-FFF2-40B4-BE49-F238E27FC236}">
                <a16:creationId xmlns:a16="http://schemas.microsoft.com/office/drawing/2014/main" id="{994AD303-6DD0-4B20-8FD2-39C22A9756FD}"/>
              </a:ext>
            </a:extLst>
          </p:cNvPr>
          <p:cNvPicPr>
            <a:picLocks noChangeAspect="1"/>
          </p:cNvPicPr>
          <p:nvPr/>
        </p:nvPicPr>
        <p:blipFill>
          <a:blip r:embed="rId3"/>
          <a:stretch>
            <a:fillRect/>
          </a:stretch>
        </p:blipFill>
        <p:spPr>
          <a:xfrm>
            <a:off x="1077460" y="3943774"/>
            <a:ext cx="2887732" cy="2847250"/>
          </a:xfrm>
          <a:prstGeom prst="rect">
            <a:avLst/>
          </a:prstGeom>
        </p:spPr>
      </p:pic>
      <p:pic>
        <p:nvPicPr>
          <p:cNvPr id="6" name="Рисунок 5">
            <a:extLst>
              <a:ext uri="{FF2B5EF4-FFF2-40B4-BE49-F238E27FC236}">
                <a16:creationId xmlns:a16="http://schemas.microsoft.com/office/drawing/2014/main" id="{1B264B89-514A-4C3E-910F-2CA734C04FEE}"/>
              </a:ext>
            </a:extLst>
          </p:cNvPr>
          <p:cNvPicPr>
            <a:picLocks noChangeAspect="1"/>
          </p:cNvPicPr>
          <p:nvPr/>
        </p:nvPicPr>
        <p:blipFill>
          <a:blip r:embed="rId4"/>
          <a:stretch>
            <a:fillRect/>
          </a:stretch>
        </p:blipFill>
        <p:spPr>
          <a:xfrm>
            <a:off x="7413757" y="3973795"/>
            <a:ext cx="3354468" cy="2817229"/>
          </a:xfrm>
          <a:prstGeom prst="rect">
            <a:avLst/>
          </a:prstGeom>
        </p:spPr>
      </p:pic>
      <p:sp>
        <p:nvSpPr>
          <p:cNvPr id="8" name="Прямоугольник 7">
            <a:extLst>
              <a:ext uri="{FF2B5EF4-FFF2-40B4-BE49-F238E27FC236}">
                <a16:creationId xmlns:a16="http://schemas.microsoft.com/office/drawing/2014/main" id="{1160204A-02C3-4F3A-B455-FB813FB9B99F}"/>
              </a:ext>
            </a:extLst>
          </p:cNvPr>
          <p:cNvSpPr/>
          <p:nvPr/>
        </p:nvSpPr>
        <p:spPr>
          <a:xfrm>
            <a:off x="4498283" y="4440514"/>
            <a:ext cx="2220775" cy="12517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490D809-2779-43E5-8092-CA391479E8A5}"/>
              </a:ext>
            </a:extLst>
          </p:cNvPr>
          <p:cNvSpPr txBox="1"/>
          <p:nvPr/>
        </p:nvSpPr>
        <p:spPr>
          <a:xfrm>
            <a:off x="4498283" y="4491968"/>
            <a:ext cx="2220775" cy="1200329"/>
          </a:xfrm>
          <a:prstGeom prst="rect">
            <a:avLst/>
          </a:prstGeom>
          <a:noFill/>
        </p:spPr>
        <p:txBody>
          <a:bodyPr wrap="square" rtlCol="0">
            <a:spAutoFit/>
          </a:bodyPr>
          <a:lstStyle/>
          <a:p>
            <a:pPr algn="ctr"/>
            <a:r>
              <a:rPr lang="en-US" dirty="0"/>
              <a:t>Note! We handle the return of the original function, so it may work as before</a:t>
            </a:r>
            <a:endParaRPr lang="ru-RU" dirty="0"/>
          </a:p>
        </p:txBody>
      </p:sp>
    </p:spTree>
    <p:extLst>
      <p:ext uri="{BB962C8B-B14F-4D97-AF65-F5344CB8AC3E}">
        <p14:creationId xmlns:p14="http://schemas.microsoft.com/office/powerpoint/2010/main" val="2730259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C16949-0582-4B53-AA2A-D98ECFAF8F48}"/>
              </a:ext>
            </a:extLst>
          </p:cNvPr>
          <p:cNvSpPr>
            <a:spLocks noGrp="1"/>
          </p:cNvSpPr>
          <p:nvPr>
            <p:ph type="title"/>
          </p:nvPr>
        </p:nvSpPr>
        <p:spPr/>
        <p:txBody>
          <a:bodyPr/>
          <a:lstStyle/>
          <a:p>
            <a:pPr algn="ctr"/>
            <a:r>
              <a:rPr lang="en-US" dirty="0"/>
              <a:t>Recursion</a:t>
            </a:r>
            <a:endParaRPr lang="ru-RU" dirty="0"/>
          </a:p>
        </p:txBody>
      </p:sp>
      <p:sp>
        <p:nvSpPr>
          <p:cNvPr id="3" name="Объект 2">
            <a:extLst>
              <a:ext uri="{FF2B5EF4-FFF2-40B4-BE49-F238E27FC236}">
                <a16:creationId xmlns:a16="http://schemas.microsoft.com/office/drawing/2014/main" id="{F45569B0-788A-4CD7-89F1-47EDA203A14C}"/>
              </a:ext>
            </a:extLst>
          </p:cNvPr>
          <p:cNvSpPr>
            <a:spLocks noGrp="1"/>
          </p:cNvSpPr>
          <p:nvPr>
            <p:ph idx="1"/>
          </p:nvPr>
        </p:nvSpPr>
        <p:spPr>
          <a:xfrm>
            <a:off x="838200" y="1825624"/>
            <a:ext cx="5257800" cy="4760705"/>
          </a:xfrm>
        </p:spPr>
        <p:txBody>
          <a:bodyPr>
            <a:normAutofit fontScale="92500"/>
          </a:bodyPr>
          <a:lstStyle/>
          <a:p>
            <a:r>
              <a:rPr lang="en-US" dirty="0"/>
              <a:t>It’s not the specific topic of python, but a powerful technique of programming. The main idea of it’s a returns function itself as many times as it needed</a:t>
            </a:r>
          </a:p>
          <a:p>
            <a:r>
              <a:rPr lang="en-US" dirty="0"/>
              <a:t>First, define the base case. It must return value if the passed argument match the condition</a:t>
            </a:r>
            <a:endParaRPr lang="ru-RU" dirty="0"/>
          </a:p>
          <a:p>
            <a:r>
              <a:rPr lang="en-US" dirty="0"/>
              <a:t>Then return a function with modified arguments </a:t>
            </a:r>
          </a:p>
          <a:p>
            <a:r>
              <a:rPr lang="en-US" dirty="0"/>
              <a:t>Be careful with these conditions because it may start an infinite loop</a:t>
            </a:r>
            <a:endParaRPr lang="ru-RU" dirty="0"/>
          </a:p>
        </p:txBody>
      </p:sp>
      <p:pic>
        <p:nvPicPr>
          <p:cNvPr id="4" name="Рисунок 3">
            <a:extLst>
              <a:ext uri="{FF2B5EF4-FFF2-40B4-BE49-F238E27FC236}">
                <a16:creationId xmlns:a16="http://schemas.microsoft.com/office/drawing/2014/main" id="{487AC2F7-F196-46A5-AF86-C54ADA73BF31}"/>
              </a:ext>
            </a:extLst>
          </p:cNvPr>
          <p:cNvPicPr>
            <a:picLocks noChangeAspect="1"/>
          </p:cNvPicPr>
          <p:nvPr/>
        </p:nvPicPr>
        <p:blipFill>
          <a:blip r:embed="rId2"/>
          <a:stretch>
            <a:fillRect/>
          </a:stretch>
        </p:blipFill>
        <p:spPr>
          <a:xfrm>
            <a:off x="6489283" y="2968694"/>
            <a:ext cx="5191472" cy="1775585"/>
          </a:xfrm>
          <a:prstGeom prst="rect">
            <a:avLst/>
          </a:prstGeom>
        </p:spPr>
      </p:pic>
      <p:sp>
        <p:nvSpPr>
          <p:cNvPr id="5" name="Прямоугольник 4">
            <a:extLst>
              <a:ext uri="{FF2B5EF4-FFF2-40B4-BE49-F238E27FC236}">
                <a16:creationId xmlns:a16="http://schemas.microsoft.com/office/drawing/2014/main" id="{0333BA4E-549C-4DA1-96AF-916DA8960981}"/>
              </a:ext>
            </a:extLst>
          </p:cNvPr>
          <p:cNvSpPr/>
          <p:nvPr/>
        </p:nvSpPr>
        <p:spPr>
          <a:xfrm>
            <a:off x="6891130" y="3313043"/>
            <a:ext cx="1577009" cy="49033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E305B89C-3FF2-4626-8D19-C96264B3F0BB}"/>
              </a:ext>
            </a:extLst>
          </p:cNvPr>
          <p:cNvCxnSpPr>
            <a:cxnSpLocks/>
          </p:cNvCxnSpPr>
          <p:nvPr/>
        </p:nvCxnSpPr>
        <p:spPr>
          <a:xfrm>
            <a:off x="6891130" y="2570922"/>
            <a:ext cx="0" cy="7421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Прямоугольник 11">
            <a:extLst>
              <a:ext uri="{FF2B5EF4-FFF2-40B4-BE49-F238E27FC236}">
                <a16:creationId xmlns:a16="http://schemas.microsoft.com/office/drawing/2014/main" id="{5319DDE8-988B-4CBF-83B7-29DCCFAFA610}"/>
              </a:ext>
            </a:extLst>
          </p:cNvPr>
          <p:cNvSpPr/>
          <p:nvPr/>
        </p:nvSpPr>
        <p:spPr>
          <a:xfrm>
            <a:off x="6891130" y="3803374"/>
            <a:ext cx="4611757" cy="34434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F86D8063-5680-4A1E-A863-D6D2D4BE083F}"/>
              </a:ext>
            </a:extLst>
          </p:cNvPr>
          <p:cNvCxnSpPr/>
          <p:nvPr/>
        </p:nvCxnSpPr>
        <p:spPr>
          <a:xfrm>
            <a:off x="11118574" y="2570922"/>
            <a:ext cx="0" cy="12324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601CEC0-C7AC-47D2-A733-217CBD36E36A}"/>
              </a:ext>
            </a:extLst>
          </p:cNvPr>
          <p:cNvSpPr txBox="1"/>
          <p:nvPr/>
        </p:nvSpPr>
        <p:spPr>
          <a:xfrm>
            <a:off x="6274904" y="2201590"/>
            <a:ext cx="1232451" cy="369332"/>
          </a:xfrm>
          <a:prstGeom prst="rect">
            <a:avLst/>
          </a:prstGeom>
          <a:noFill/>
        </p:spPr>
        <p:txBody>
          <a:bodyPr wrap="square" rtlCol="0">
            <a:spAutoFit/>
          </a:bodyPr>
          <a:lstStyle/>
          <a:p>
            <a:r>
              <a:rPr lang="en-US" dirty="0"/>
              <a:t>Base Case</a:t>
            </a:r>
            <a:endParaRPr lang="ru-RU" dirty="0"/>
          </a:p>
        </p:txBody>
      </p:sp>
      <p:sp>
        <p:nvSpPr>
          <p:cNvPr id="16" name="TextBox 15">
            <a:extLst>
              <a:ext uri="{FF2B5EF4-FFF2-40B4-BE49-F238E27FC236}">
                <a16:creationId xmlns:a16="http://schemas.microsoft.com/office/drawing/2014/main" id="{871356E7-935D-48B2-A011-0CEA1A801B23}"/>
              </a:ext>
            </a:extLst>
          </p:cNvPr>
          <p:cNvSpPr txBox="1"/>
          <p:nvPr/>
        </p:nvSpPr>
        <p:spPr>
          <a:xfrm>
            <a:off x="9793362" y="1924591"/>
            <a:ext cx="2398638" cy="923330"/>
          </a:xfrm>
          <a:prstGeom prst="rect">
            <a:avLst/>
          </a:prstGeom>
          <a:noFill/>
        </p:spPr>
        <p:txBody>
          <a:bodyPr wrap="square" rtlCol="0">
            <a:spAutoFit/>
          </a:bodyPr>
          <a:lstStyle/>
          <a:p>
            <a:r>
              <a:rPr lang="en-US" dirty="0"/>
              <a:t>Return function with modified arguments</a:t>
            </a:r>
          </a:p>
          <a:p>
            <a:endParaRPr lang="ru-RU" dirty="0"/>
          </a:p>
        </p:txBody>
      </p:sp>
    </p:spTree>
    <p:extLst>
      <p:ext uri="{BB962C8B-B14F-4D97-AF65-F5344CB8AC3E}">
        <p14:creationId xmlns:p14="http://schemas.microsoft.com/office/powerpoint/2010/main" val="1122437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lnSpcReduction="10000"/>
          </a:bodyPr>
          <a:lstStyle/>
          <a:p>
            <a:pPr marL="514350" indent="-514350">
              <a:buFont typeface="+mj-lt"/>
              <a:buAutoNum type="arabicPeriod"/>
            </a:pPr>
            <a:r>
              <a:rPr lang="en-US" dirty="0"/>
              <a:t>Write a function that returns a Average of arguments</a:t>
            </a:r>
          </a:p>
          <a:p>
            <a:pPr lvl="1"/>
            <a:r>
              <a:rPr lang="en-US" dirty="0"/>
              <a:t>We don’t know how many arguments we will have</a:t>
            </a:r>
          </a:p>
          <a:p>
            <a:pPr marL="514350" indent="-514350">
              <a:buFont typeface="+mj-lt"/>
              <a:buAutoNum type="arabicPeriod"/>
            </a:pPr>
            <a:r>
              <a:rPr lang="en-US" dirty="0"/>
              <a:t>Write a decorator that prints:</a:t>
            </a:r>
          </a:p>
          <a:p>
            <a:pPr lvl="1"/>
            <a:r>
              <a:rPr lang="en-US" dirty="0"/>
              <a:t>Arguments of function – </a:t>
            </a:r>
            <a:r>
              <a:rPr lang="en-US" dirty="0" err="1"/>
              <a:t>args</a:t>
            </a:r>
            <a:r>
              <a:rPr lang="en-US" dirty="0"/>
              <a:t> and </a:t>
            </a:r>
            <a:r>
              <a:rPr lang="en-US" dirty="0" err="1"/>
              <a:t>kwargs</a:t>
            </a:r>
            <a:endParaRPr lang="en-US" dirty="0"/>
          </a:p>
          <a:p>
            <a:pPr lvl="1"/>
            <a:r>
              <a:rPr lang="en-US" dirty="0"/>
              <a:t>Return from function</a:t>
            </a:r>
          </a:p>
          <a:p>
            <a:pPr lvl="1"/>
            <a:r>
              <a:rPr lang="en-US" dirty="0"/>
              <a:t>Use it with </a:t>
            </a:r>
            <a:r>
              <a:rPr lang="en-US" dirty="0">
                <a:solidFill>
                  <a:srgbClr val="FF0000"/>
                </a:solidFill>
              </a:rPr>
              <a:t>@</a:t>
            </a:r>
            <a:r>
              <a:rPr lang="en-US" dirty="0"/>
              <a:t> </a:t>
            </a:r>
          </a:p>
          <a:p>
            <a:pPr marL="514350" indent="-514350">
              <a:buFont typeface="+mj-lt"/>
              <a:buAutoNum type="arabicPeriod"/>
            </a:pPr>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62500" lnSpcReduction="20000"/>
          </a:bodyPr>
          <a:lstStyle/>
          <a:p>
            <a:r>
              <a:rPr lang="en-US" dirty="0"/>
              <a:t>You are skeleton lord. And you need an army. Create a program with a function that creates a skeleton with given </a:t>
            </a:r>
            <a:r>
              <a:rPr lang="en-US" dirty="0" err="1"/>
              <a:t>args</a:t>
            </a:r>
            <a:r>
              <a:rPr lang="en-US" dirty="0"/>
              <a:t>. Also you need a system to manage them: add, delete, find and send to defeat hero. </a:t>
            </a:r>
          </a:p>
          <a:p>
            <a:pPr lvl="1"/>
            <a:r>
              <a:rPr lang="en-US" dirty="0"/>
              <a:t>Start in skeletons_start.py</a:t>
            </a:r>
          </a:p>
          <a:p>
            <a:pPr lvl="1"/>
            <a:r>
              <a:rPr lang="en-US" dirty="0"/>
              <a:t>You have an army: list</a:t>
            </a:r>
          </a:p>
          <a:p>
            <a:pPr lvl="1"/>
            <a:r>
              <a:rPr lang="en-US" dirty="0"/>
              <a:t>Every skeleton has:</a:t>
            </a:r>
          </a:p>
          <a:p>
            <a:pPr lvl="2"/>
            <a:r>
              <a:rPr lang="en-US" dirty="0"/>
              <a:t>name: string</a:t>
            </a:r>
          </a:p>
          <a:p>
            <a:pPr lvl="2"/>
            <a:r>
              <a:rPr lang="en-US" dirty="0"/>
              <a:t>id: int – unique  number </a:t>
            </a:r>
          </a:p>
          <a:p>
            <a:pPr lvl="2"/>
            <a:r>
              <a:rPr lang="en-US" dirty="0"/>
              <a:t>health: int</a:t>
            </a:r>
          </a:p>
          <a:p>
            <a:pPr lvl="2"/>
            <a:r>
              <a:rPr lang="en-US" dirty="0"/>
              <a:t>damage: int</a:t>
            </a:r>
          </a:p>
          <a:p>
            <a:pPr lvl="1"/>
            <a:r>
              <a:rPr lang="en-US" dirty="0"/>
              <a:t>You may provide all characteristics except id, but required always the only name. Other defaults it is health – 20 , damage – 10. Manage id as you want</a:t>
            </a:r>
          </a:p>
          <a:p>
            <a:pPr lvl="1"/>
            <a:r>
              <a:rPr lang="en-US" dirty="0"/>
              <a:t>The hero will be provided</a:t>
            </a:r>
          </a:p>
          <a:p>
            <a:pPr lvl="1"/>
            <a:r>
              <a:rPr lang="en-US" dirty="0"/>
              <a:t>All actions must be printed</a:t>
            </a:r>
          </a:p>
          <a:p>
            <a:pPr lvl="1"/>
            <a:r>
              <a:rPr lang="en-US" dirty="0"/>
              <a:t>All actions are taken from the input. Name command as you want</a:t>
            </a:r>
          </a:p>
          <a:p>
            <a:pPr lvl="1"/>
            <a:r>
              <a:rPr lang="en-US" dirty="0"/>
              <a:t>Before the program starts, show a user all commands </a:t>
            </a:r>
          </a:p>
          <a:p>
            <a:pPr lvl="1"/>
            <a:r>
              <a:rPr lang="en-US" dirty="0"/>
              <a:t>Add – adds skeleton to the army </a:t>
            </a:r>
          </a:p>
          <a:p>
            <a:pPr lvl="1"/>
            <a:r>
              <a:rPr lang="en-US" dirty="0"/>
              <a:t>Find – return skeleton by id from your army, but not delete them. Must return 0 if skeleton not found</a:t>
            </a:r>
          </a:p>
          <a:p>
            <a:pPr lvl="1"/>
            <a:r>
              <a:rPr lang="en-US" dirty="0"/>
              <a:t>Delete – deletes skeleton by id from your army. Must return 1 if success or 0 if failed</a:t>
            </a:r>
          </a:p>
          <a:p>
            <a:pPr lvl="1"/>
            <a:r>
              <a:rPr lang="en-US" dirty="0"/>
              <a:t>Send to defeat – takes skeleton, then skeleton and hero are fighting. </a:t>
            </a:r>
          </a:p>
          <a:p>
            <a:pPr lvl="2"/>
            <a:r>
              <a:rPr lang="en-US" dirty="0"/>
              <a:t>They fights while one of them doesn’t die.  Every cycle the hero hit the skeleton when the skeleton hit the hero. </a:t>
            </a:r>
          </a:p>
          <a:p>
            <a:pPr lvl="2"/>
            <a:r>
              <a:rPr lang="en-US" dirty="0"/>
              <a:t>If skeleton health &lt;= 0 print ‘SKELETON_NAME defeated’ and delete him from the army. </a:t>
            </a:r>
          </a:p>
          <a:p>
            <a:pPr lvl="2"/>
            <a:r>
              <a:rPr lang="en-US" dirty="0"/>
              <a:t>If hero health &lt;= 0 , program prints ‘Hero defeated’ and program out. </a:t>
            </a:r>
          </a:p>
          <a:p>
            <a:pPr lvl="2"/>
            <a:r>
              <a:rPr lang="en-US" dirty="0"/>
              <a:t>Statuses of hero and skeleton must printed</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33828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extLst>
      <p:ext uri="{BB962C8B-B14F-4D97-AF65-F5344CB8AC3E}">
        <p14:creationId xmlns:p14="http://schemas.microsoft.com/office/powerpoint/2010/main" val="18221500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9B5749B-813A-45E9-BE68-8D142DB4EC99}"/>
              </a:ext>
            </a:extLst>
          </p:cNvPr>
          <p:cNvSpPr/>
          <p:nvPr/>
        </p:nvSpPr>
        <p:spPr>
          <a:xfrm>
            <a:off x="4770783" y="967409"/>
            <a:ext cx="2557669" cy="319259"/>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63726343-FFF0-4900-83E8-117B177CEC9A}"/>
              </a:ext>
            </a:extLst>
          </p:cNvPr>
          <p:cNvSpPr>
            <a:spLocks noGrp="1"/>
          </p:cNvSpPr>
          <p:nvPr>
            <p:ph type="title"/>
          </p:nvPr>
        </p:nvSpPr>
        <p:spPr/>
        <p:txBody>
          <a:bodyPr/>
          <a:lstStyle/>
          <a:p>
            <a:pPr algn="ctr"/>
            <a:r>
              <a:rPr lang="en-US" dirty="0"/>
              <a:t>Exceptions </a:t>
            </a:r>
            <a:endParaRPr lang="ru-RU" dirty="0"/>
          </a:p>
        </p:txBody>
      </p:sp>
      <p:sp>
        <p:nvSpPr>
          <p:cNvPr id="3" name="Объект 2">
            <a:extLst>
              <a:ext uri="{FF2B5EF4-FFF2-40B4-BE49-F238E27FC236}">
                <a16:creationId xmlns:a16="http://schemas.microsoft.com/office/drawing/2014/main" id="{E811AC94-D91A-4EE7-8FF1-A40D69E45472}"/>
              </a:ext>
            </a:extLst>
          </p:cNvPr>
          <p:cNvSpPr>
            <a:spLocks noGrp="1"/>
          </p:cNvSpPr>
          <p:nvPr>
            <p:ph idx="1"/>
          </p:nvPr>
        </p:nvSpPr>
        <p:spPr>
          <a:xfrm>
            <a:off x="838200" y="1825625"/>
            <a:ext cx="5628861" cy="4495662"/>
          </a:xfrm>
        </p:spPr>
        <p:txBody>
          <a:bodyPr>
            <a:normAutofit fontScale="92500" lnSpcReduction="10000"/>
          </a:bodyPr>
          <a:lstStyle/>
          <a:p>
            <a:r>
              <a:rPr lang="en-US" dirty="0"/>
              <a:t>You may notice that sometimes our program failed with errors. In python, errors are named exceptions, and we may handle them.</a:t>
            </a:r>
          </a:p>
          <a:p>
            <a:r>
              <a:rPr lang="en-US" dirty="0"/>
              <a:t>Before we learn how to handle an error, let’s learn how we may do a custom error</a:t>
            </a:r>
          </a:p>
          <a:p>
            <a:r>
              <a:rPr lang="en-US" dirty="0"/>
              <a:t>To throw (or raise) an exception, use the </a:t>
            </a:r>
            <a:r>
              <a:rPr lang="en-US" dirty="0">
                <a:solidFill>
                  <a:srgbClr val="FF0000"/>
                </a:solidFill>
              </a:rPr>
              <a:t>raise</a:t>
            </a:r>
            <a:r>
              <a:rPr lang="en-US" dirty="0"/>
              <a:t> keyword.</a:t>
            </a:r>
          </a:p>
          <a:p>
            <a:r>
              <a:rPr lang="en-US" dirty="0"/>
              <a:t>You can define what kind of error to raise, and the text to print to the user</a:t>
            </a:r>
          </a:p>
          <a:p>
            <a:r>
              <a:rPr lang="en-US" dirty="0"/>
              <a:t>All errors types you may see </a:t>
            </a:r>
            <a:r>
              <a:rPr lang="en-US" dirty="0">
                <a:hlinkClick r:id="rId2"/>
              </a:rPr>
              <a:t>here</a:t>
            </a:r>
            <a:endParaRPr lang="en-US" dirty="0"/>
          </a:p>
        </p:txBody>
      </p:sp>
      <p:pic>
        <p:nvPicPr>
          <p:cNvPr id="6" name="Рисунок 5">
            <a:extLst>
              <a:ext uri="{FF2B5EF4-FFF2-40B4-BE49-F238E27FC236}">
                <a16:creationId xmlns:a16="http://schemas.microsoft.com/office/drawing/2014/main" id="{A360705E-3290-4904-9A37-18F74B3A1F7F}"/>
              </a:ext>
            </a:extLst>
          </p:cNvPr>
          <p:cNvPicPr>
            <a:picLocks noChangeAspect="1"/>
          </p:cNvPicPr>
          <p:nvPr/>
        </p:nvPicPr>
        <p:blipFill>
          <a:blip r:embed="rId3"/>
          <a:stretch>
            <a:fillRect/>
          </a:stretch>
        </p:blipFill>
        <p:spPr>
          <a:xfrm>
            <a:off x="6668535" y="3164370"/>
            <a:ext cx="4062841" cy="529259"/>
          </a:xfrm>
          <a:prstGeom prst="rect">
            <a:avLst/>
          </a:prstGeom>
        </p:spPr>
      </p:pic>
      <p:pic>
        <p:nvPicPr>
          <p:cNvPr id="7" name="Рисунок 6">
            <a:extLst>
              <a:ext uri="{FF2B5EF4-FFF2-40B4-BE49-F238E27FC236}">
                <a16:creationId xmlns:a16="http://schemas.microsoft.com/office/drawing/2014/main" id="{574BE5B1-86D2-472D-A21F-AF081955F1A0}"/>
              </a:ext>
            </a:extLst>
          </p:cNvPr>
          <p:cNvPicPr>
            <a:picLocks noChangeAspect="1"/>
          </p:cNvPicPr>
          <p:nvPr/>
        </p:nvPicPr>
        <p:blipFill>
          <a:blip r:embed="rId4"/>
          <a:stretch>
            <a:fillRect/>
          </a:stretch>
        </p:blipFill>
        <p:spPr>
          <a:xfrm>
            <a:off x="6688099" y="4154832"/>
            <a:ext cx="2631173" cy="529259"/>
          </a:xfrm>
          <a:prstGeom prst="rect">
            <a:avLst/>
          </a:prstGeom>
        </p:spPr>
      </p:pic>
      <p:pic>
        <p:nvPicPr>
          <p:cNvPr id="8" name="Рисунок 7">
            <a:extLst>
              <a:ext uri="{FF2B5EF4-FFF2-40B4-BE49-F238E27FC236}">
                <a16:creationId xmlns:a16="http://schemas.microsoft.com/office/drawing/2014/main" id="{87BB1835-DA8C-4270-A507-9CC7BE2E7C2F}"/>
              </a:ext>
            </a:extLst>
          </p:cNvPr>
          <p:cNvPicPr>
            <a:picLocks noChangeAspect="1"/>
          </p:cNvPicPr>
          <p:nvPr/>
        </p:nvPicPr>
        <p:blipFill>
          <a:blip r:embed="rId5"/>
          <a:stretch>
            <a:fillRect/>
          </a:stretch>
        </p:blipFill>
        <p:spPr>
          <a:xfrm>
            <a:off x="6668535" y="4929185"/>
            <a:ext cx="4596468" cy="755998"/>
          </a:xfrm>
          <a:prstGeom prst="rect">
            <a:avLst/>
          </a:prstGeom>
        </p:spPr>
      </p:pic>
    </p:spTree>
    <p:extLst>
      <p:ext uri="{BB962C8B-B14F-4D97-AF65-F5344CB8AC3E}">
        <p14:creationId xmlns:p14="http://schemas.microsoft.com/office/powerpoint/2010/main" val="4140394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DB0C2-23B4-4FEC-B396-D915F7CBDACA}"/>
              </a:ext>
            </a:extLst>
          </p:cNvPr>
          <p:cNvSpPr>
            <a:spLocks noGrp="1"/>
          </p:cNvSpPr>
          <p:nvPr>
            <p:ph type="title"/>
          </p:nvPr>
        </p:nvSpPr>
        <p:spPr/>
        <p:txBody>
          <a:bodyPr/>
          <a:lstStyle/>
          <a:p>
            <a:pPr algn="ctr"/>
            <a:r>
              <a:rPr lang="en-US" dirty="0"/>
              <a:t>Error handling</a:t>
            </a:r>
            <a:endParaRPr lang="ru-RU" dirty="0"/>
          </a:p>
        </p:txBody>
      </p:sp>
      <p:sp>
        <p:nvSpPr>
          <p:cNvPr id="3" name="Объект 2">
            <a:extLst>
              <a:ext uri="{FF2B5EF4-FFF2-40B4-BE49-F238E27FC236}">
                <a16:creationId xmlns:a16="http://schemas.microsoft.com/office/drawing/2014/main" id="{F8051DDF-3FEA-4CC7-A2FC-205B2950423A}"/>
              </a:ext>
            </a:extLst>
          </p:cNvPr>
          <p:cNvSpPr>
            <a:spLocks noGrp="1"/>
          </p:cNvSpPr>
          <p:nvPr>
            <p:ph idx="1"/>
          </p:nvPr>
        </p:nvSpPr>
        <p:spPr>
          <a:xfrm>
            <a:off x="838200" y="1825624"/>
            <a:ext cx="5483087" cy="5032375"/>
          </a:xfrm>
        </p:spPr>
        <p:txBody>
          <a:bodyPr>
            <a:normAutofit fontScale="62500" lnSpcReduction="20000"/>
          </a:bodyPr>
          <a:lstStyle/>
          <a:p>
            <a:r>
              <a:rPr lang="en-US" dirty="0"/>
              <a:t>There are 4 blocks for doing it  - </a:t>
            </a:r>
            <a:r>
              <a:rPr lang="en-US" dirty="0">
                <a:solidFill>
                  <a:srgbClr val="FF0000"/>
                </a:solidFill>
              </a:rPr>
              <a:t>try</a:t>
            </a:r>
            <a:r>
              <a:rPr lang="en-US" dirty="0"/>
              <a:t>, </a:t>
            </a:r>
            <a:r>
              <a:rPr lang="en-US" dirty="0">
                <a:solidFill>
                  <a:srgbClr val="FF0000"/>
                </a:solidFill>
              </a:rPr>
              <a:t>except</a:t>
            </a:r>
            <a:r>
              <a:rPr lang="en-US" dirty="0"/>
              <a:t>, </a:t>
            </a:r>
            <a:r>
              <a:rPr lang="en-US" dirty="0">
                <a:solidFill>
                  <a:srgbClr val="FF0000"/>
                </a:solidFill>
              </a:rPr>
              <a:t>else</a:t>
            </a:r>
            <a:r>
              <a:rPr lang="en-US" dirty="0"/>
              <a:t> and </a:t>
            </a:r>
            <a:r>
              <a:rPr lang="en-US" dirty="0">
                <a:solidFill>
                  <a:srgbClr val="FF0000"/>
                </a:solidFill>
              </a:rPr>
              <a:t>finally</a:t>
            </a:r>
          </a:p>
          <a:p>
            <a:r>
              <a:rPr lang="en-US" dirty="0"/>
              <a:t>First, wrap code block with a potential error in </a:t>
            </a:r>
            <a:r>
              <a:rPr lang="en-US" dirty="0">
                <a:solidFill>
                  <a:srgbClr val="FF0000"/>
                </a:solidFill>
              </a:rPr>
              <a:t>try</a:t>
            </a:r>
          </a:p>
          <a:p>
            <a:r>
              <a:rPr lang="en-US" dirty="0"/>
              <a:t>Then add an </a:t>
            </a:r>
            <a:r>
              <a:rPr lang="en-US" dirty="0">
                <a:solidFill>
                  <a:srgbClr val="FF0000"/>
                </a:solidFill>
              </a:rPr>
              <a:t>except</a:t>
            </a:r>
            <a:r>
              <a:rPr lang="en-US" dirty="0"/>
              <a:t> block that catches an error. You may add so many </a:t>
            </a:r>
            <a:r>
              <a:rPr lang="en-US" dirty="0">
                <a:solidFill>
                  <a:srgbClr val="FF0000"/>
                </a:solidFill>
              </a:rPr>
              <a:t>except</a:t>
            </a:r>
            <a:r>
              <a:rPr lang="en-US" dirty="0"/>
              <a:t> blocks as you want.</a:t>
            </a:r>
          </a:p>
          <a:p>
            <a:r>
              <a:rPr lang="en-US" dirty="0"/>
              <a:t>If you want to do something when your block of code doesn’t have errors – add </a:t>
            </a:r>
            <a:r>
              <a:rPr lang="en-US" dirty="0">
                <a:solidFill>
                  <a:srgbClr val="FF0000"/>
                </a:solidFill>
              </a:rPr>
              <a:t>else</a:t>
            </a:r>
            <a:r>
              <a:rPr lang="en-US" dirty="0"/>
              <a:t> block </a:t>
            </a:r>
          </a:p>
          <a:p>
            <a:r>
              <a:rPr lang="en-US" dirty="0"/>
              <a:t>If you want to do something every time, no matter error was or not – add </a:t>
            </a:r>
            <a:r>
              <a:rPr lang="en-US" dirty="0">
                <a:solidFill>
                  <a:srgbClr val="FF0000"/>
                </a:solidFill>
              </a:rPr>
              <a:t>finally</a:t>
            </a:r>
          </a:p>
          <a:p>
            <a:r>
              <a:rPr lang="en-US" dirty="0"/>
              <a:t>Note! Don’t use </a:t>
            </a:r>
            <a:r>
              <a:rPr lang="en-US" dirty="0">
                <a:solidFill>
                  <a:srgbClr val="FF0000"/>
                </a:solidFill>
              </a:rPr>
              <a:t>try</a:t>
            </a:r>
            <a:r>
              <a:rPr lang="en-US" dirty="0"/>
              <a:t> without </a:t>
            </a:r>
            <a:r>
              <a:rPr lang="en-US" dirty="0">
                <a:solidFill>
                  <a:srgbClr val="FF0000"/>
                </a:solidFill>
              </a:rPr>
              <a:t>except</a:t>
            </a:r>
          </a:p>
          <a:p>
            <a:r>
              <a:rPr lang="en-US" dirty="0"/>
              <a:t>Full schema – </a:t>
            </a:r>
          </a:p>
          <a:p>
            <a:pPr marL="457200" lvl="1" indent="0">
              <a:buNone/>
            </a:pPr>
            <a:r>
              <a:rPr lang="en-US" dirty="0">
                <a:solidFill>
                  <a:srgbClr val="FF0000"/>
                </a:solidFill>
              </a:rPr>
              <a:t>try:</a:t>
            </a:r>
          </a:p>
          <a:p>
            <a:pPr marL="457200" lvl="1" indent="0">
              <a:buNone/>
            </a:pPr>
            <a:r>
              <a:rPr lang="en-US" dirty="0"/>
              <a:t>	…your code</a:t>
            </a:r>
          </a:p>
          <a:p>
            <a:pPr marL="457200" lvl="1" indent="0">
              <a:buNone/>
            </a:pPr>
            <a:r>
              <a:rPr lang="en-US" dirty="0">
                <a:solidFill>
                  <a:srgbClr val="FF0000"/>
                </a:solidFill>
              </a:rPr>
              <a:t>except [Error Type]:</a:t>
            </a:r>
          </a:p>
          <a:p>
            <a:pPr marL="457200" lvl="1" indent="0">
              <a:buNone/>
            </a:pPr>
            <a:r>
              <a:rPr lang="en-US" dirty="0"/>
              <a:t>	…error handling</a:t>
            </a:r>
          </a:p>
          <a:p>
            <a:pPr marL="457200" lvl="1" indent="0">
              <a:buNone/>
            </a:pPr>
            <a:r>
              <a:rPr lang="en-US" dirty="0">
                <a:solidFill>
                  <a:srgbClr val="FF0000"/>
                </a:solidFill>
              </a:rPr>
              <a:t>else:</a:t>
            </a:r>
          </a:p>
          <a:p>
            <a:pPr marL="457200" lvl="1" indent="0">
              <a:buNone/>
            </a:pPr>
            <a:r>
              <a:rPr lang="en-US" dirty="0"/>
              <a:t>	… only when there is no errors</a:t>
            </a:r>
          </a:p>
          <a:p>
            <a:pPr marL="457200" lvl="1" indent="0">
              <a:buNone/>
            </a:pPr>
            <a:r>
              <a:rPr lang="en-US" dirty="0">
                <a:solidFill>
                  <a:srgbClr val="FF0000"/>
                </a:solidFill>
              </a:rPr>
              <a:t>finally:</a:t>
            </a:r>
          </a:p>
          <a:p>
            <a:pPr marL="457200" lvl="1" indent="0">
              <a:buNone/>
            </a:pPr>
            <a:r>
              <a:rPr lang="en-US" dirty="0"/>
              <a:t>	…Every time</a:t>
            </a:r>
          </a:p>
          <a:p>
            <a:pPr marL="457200" lvl="1" indent="0">
              <a:buNone/>
            </a:pPr>
            <a:endParaRPr lang="ru-RU" dirty="0"/>
          </a:p>
          <a:p>
            <a:endParaRPr lang="ru-RU" dirty="0"/>
          </a:p>
        </p:txBody>
      </p:sp>
      <p:pic>
        <p:nvPicPr>
          <p:cNvPr id="4" name="Рисунок 3">
            <a:extLst>
              <a:ext uri="{FF2B5EF4-FFF2-40B4-BE49-F238E27FC236}">
                <a16:creationId xmlns:a16="http://schemas.microsoft.com/office/drawing/2014/main" id="{B95C8F63-5360-4683-B656-F609AA8EBF98}"/>
              </a:ext>
            </a:extLst>
          </p:cNvPr>
          <p:cNvPicPr>
            <a:picLocks noChangeAspect="1"/>
          </p:cNvPicPr>
          <p:nvPr/>
        </p:nvPicPr>
        <p:blipFill>
          <a:blip r:embed="rId2"/>
          <a:stretch>
            <a:fillRect/>
          </a:stretch>
        </p:blipFill>
        <p:spPr>
          <a:xfrm>
            <a:off x="6321287" y="2522676"/>
            <a:ext cx="5545600" cy="3215516"/>
          </a:xfrm>
          <a:prstGeom prst="rect">
            <a:avLst/>
          </a:prstGeom>
        </p:spPr>
      </p:pic>
    </p:spTree>
    <p:extLst>
      <p:ext uri="{BB962C8B-B14F-4D97-AF65-F5344CB8AC3E}">
        <p14:creationId xmlns:p14="http://schemas.microsoft.com/office/powerpoint/2010/main" val="417851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Do you remember a BMI calculator? Time to protect it from bad users who try to put a string in inputs. And of course, let's do our program better.</a:t>
            </a:r>
          </a:p>
          <a:p>
            <a:pPr lvl="1"/>
            <a:r>
              <a:rPr lang="en-US" dirty="0"/>
              <a:t>Now the program has code duplicates, reduce them with functions</a:t>
            </a:r>
          </a:p>
          <a:p>
            <a:pPr lvl="1"/>
            <a:r>
              <a:rPr lang="en-US" dirty="0"/>
              <a:t>Add error handling to user inputs</a:t>
            </a:r>
          </a:p>
          <a:p>
            <a:pPr lvl="1"/>
            <a:r>
              <a:rPr lang="en-US" dirty="0"/>
              <a:t>The program should ask the user to enter the data until the user enters the correct data</a:t>
            </a:r>
          </a:p>
          <a:p>
            <a:pPr lvl="1"/>
            <a:r>
              <a:rPr lang="en-US" dirty="0"/>
              <a:t>If the first number is correct remember it and don’t ask again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922389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E1B1771-8E66-4680-814E-2CE600D3B23C}"/>
              </a:ext>
            </a:extLst>
          </p:cNvPr>
          <p:cNvSpPr/>
          <p:nvPr/>
        </p:nvSpPr>
        <p:spPr>
          <a:xfrm>
            <a:off x="5102087" y="967409"/>
            <a:ext cx="2001078" cy="304800"/>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7823E4A6-FF8E-4FD8-B197-6C80026A171A}"/>
              </a:ext>
            </a:extLst>
          </p:cNvPr>
          <p:cNvSpPr>
            <a:spLocks noGrp="1"/>
          </p:cNvSpPr>
          <p:nvPr>
            <p:ph type="title"/>
          </p:nvPr>
        </p:nvSpPr>
        <p:spPr/>
        <p:txBody>
          <a:bodyPr/>
          <a:lstStyle/>
          <a:p>
            <a:pPr algn="ctr"/>
            <a:r>
              <a:rPr lang="en-US" dirty="0"/>
              <a:t>Modules</a:t>
            </a:r>
            <a:endParaRPr lang="ru-RU" dirty="0"/>
          </a:p>
        </p:txBody>
      </p:sp>
      <p:sp>
        <p:nvSpPr>
          <p:cNvPr id="3" name="Объект 2">
            <a:extLst>
              <a:ext uri="{FF2B5EF4-FFF2-40B4-BE49-F238E27FC236}">
                <a16:creationId xmlns:a16="http://schemas.microsoft.com/office/drawing/2014/main" id="{6106F7C7-82CA-4030-A67F-2600C1793A7F}"/>
              </a:ext>
            </a:extLst>
          </p:cNvPr>
          <p:cNvSpPr>
            <a:spLocks noGrp="1"/>
          </p:cNvSpPr>
          <p:nvPr>
            <p:ph idx="1"/>
          </p:nvPr>
        </p:nvSpPr>
        <p:spPr>
          <a:xfrm>
            <a:off x="838199" y="1825625"/>
            <a:ext cx="6264965" cy="4495662"/>
          </a:xfrm>
        </p:spPr>
        <p:txBody>
          <a:bodyPr>
            <a:normAutofit fontScale="70000" lnSpcReduction="20000"/>
          </a:bodyPr>
          <a:lstStyle/>
          <a:p>
            <a:r>
              <a:rPr lang="en-US" dirty="0"/>
              <a:t>Right now our programs are small, but if a program will have 10000+ strings of code? How we may fast find and change code in this case? For that case, we may separate code on different files or modules. A module is a library, and many python tools are named libraries.</a:t>
            </a:r>
          </a:p>
          <a:p>
            <a:r>
              <a:rPr lang="en-US" dirty="0"/>
              <a:t>Let’s create our first module! First, create two files – module.py and main.py</a:t>
            </a:r>
          </a:p>
          <a:p>
            <a:r>
              <a:rPr lang="en-US" dirty="0"/>
              <a:t>Add a function to module.py</a:t>
            </a:r>
          </a:p>
          <a:p>
            <a:r>
              <a:rPr lang="en-US" dirty="0"/>
              <a:t>Then use </a:t>
            </a:r>
            <a:r>
              <a:rPr lang="en-US" dirty="0">
                <a:solidFill>
                  <a:srgbClr val="FF0000"/>
                </a:solidFill>
              </a:rPr>
              <a:t>import</a:t>
            </a:r>
            <a:r>
              <a:rPr lang="en-US" dirty="0"/>
              <a:t> keyword to import our module</a:t>
            </a:r>
          </a:p>
          <a:p>
            <a:r>
              <a:rPr lang="en-US" dirty="0"/>
              <a:t>And finally call function by &lt;</a:t>
            </a:r>
            <a:r>
              <a:rPr lang="en-US" dirty="0" err="1"/>
              <a:t>moduleName</a:t>
            </a:r>
            <a:r>
              <a:rPr lang="en-US" dirty="0"/>
              <a:t>&gt;.&lt;</a:t>
            </a:r>
            <a:r>
              <a:rPr lang="en-US" dirty="0" err="1"/>
              <a:t>objectName</a:t>
            </a:r>
            <a:r>
              <a:rPr lang="en-US" dirty="0"/>
              <a:t>&gt;</a:t>
            </a:r>
          </a:p>
          <a:p>
            <a:r>
              <a:rPr lang="en-US" dirty="0"/>
              <a:t>Superb! </a:t>
            </a:r>
          </a:p>
          <a:p>
            <a:r>
              <a:rPr lang="en-US" dirty="0"/>
              <a:t>Note! We used to &lt;</a:t>
            </a:r>
            <a:r>
              <a:rPr lang="en-US" dirty="0" err="1"/>
              <a:t>objectName</a:t>
            </a:r>
            <a:r>
              <a:rPr lang="en-US" dirty="0"/>
              <a:t>&gt; , not only a function may be imported</a:t>
            </a:r>
          </a:p>
          <a:p>
            <a:r>
              <a:rPr lang="en-US" dirty="0"/>
              <a:t>To show all exports from module use </a:t>
            </a:r>
            <a:r>
              <a:rPr lang="en-US" dirty="0" err="1">
                <a:solidFill>
                  <a:srgbClr val="FF0000"/>
                </a:solidFill>
              </a:rPr>
              <a:t>dir</a:t>
            </a:r>
            <a:r>
              <a:rPr lang="en-US" dirty="0">
                <a:solidFill>
                  <a:srgbClr val="FF0000"/>
                </a:solidFill>
              </a:rPr>
              <a:t>()</a:t>
            </a:r>
            <a:endParaRPr lang="ru-RU" dirty="0">
              <a:solidFill>
                <a:srgbClr val="FF0000"/>
              </a:solidFill>
            </a:endParaRPr>
          </a:p>
        </p:txBody>
      </p:sp>
      <p:pic>
        <p:nvPicPr>
          <p:cNvPr id="5" name="Рисунок 4">
            <a:extLst>
              <a:ext uri="{FF2B5EF4-FFF2-40B4-BE49-F238E27FC236}">
                <a16:creationId xmlns:a16="http://schemas.microsoft.com/office/drawing/2014/main" id="{F135BD3D-A8EB-4DA0-958F-3633F2CA1DEB}"/>
              </a:ext>
            </a:extLst>
          </p:cNvPr>
          <p:cNvPicPr>
            <a:picLocks noChangeAspect="1"/>
          </p:cNvPicPr>
          <p:nvPr/>
        </p:nvPicPr>
        <p:blipFill>
          <a:blip r:embed="rId2"/>
          <a:stretch>
            <a:fillRect/>
          </a:stretch>
        </p:blipFill>
        <p:spPr>
          <a:xfrm>
            <a:off x="7506734" y="1825624"/>
            <a:ext cx="3400457" cy="1500671"/>
          </a:xfrm>
          <a:prstGeom prst="rect">
            <a:avLst/>
          </a:prstGeom>
        </p:spPr>
      </p:pic>
      <p:pic>
        <p:nvPicPr>
          <p:cNvPr id="6" name="Рисунок 5">
            <a:extLst>
              <a:ext uri="{FF2B5EF4-FFF2-40B4-BE49-F238E27FC236}">
                <a16:creationId xmlns:a16="http://schemas.microsoft.com/office/drawing/2014/main" id="{8693A8E1-8B8F-4681-BD03-71CF0AB3A9E9}"/>
              </a:ext>
            </a:extLst>
          </p:cNvPr>
          <p:cNvPicPr>
            <a:picLocks noChangeAspect="1"/>
          </p:cNvPicPr>
          <p:nvPr/>
        </p:nvPicPr>
        <p:blipFill>
          <a:blip r:embed="rId3"/>
          <a:stretch>
            <a:fillRect/>
          </a:stretch>
        </p:blipFill>
        <p:spPr>
          <a:xfrm>
            <a:off x="7506734" y="3901729"/>
            <a:ext cx="3400457" cy="1785628"/>
          </a:xfrm>
          <a:prstGeom prst="rect">
            <a:avLst/>
          </a:prstGeom>
        </p:spPr>
      </p:pic>
    </p:spTree>
    <p:extLst>
      <p:ext uri="{BB962C8B-B14F-4D97-AF65-F5344CB8AC3E}">
        <p14:creationId xmlns:p14="http://schemas.microsoft.com/office/powerpoint/2010/main" val="2076798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3BDF96-848A-489D-A669-6E81FFC1317A}"/>
              </a:ext>
            </a:extLst>
          </p:cNvPr>
          <p:cNvSpPr>
            <a:spLocks noGrp="1"/>
          </p:cNvSpPr>
          <p:nvPr>
            <p:ph type="title"/>
          </p:nvPr>
        </p:nvSpPr>
        <p:spPr/>
        <p:txBody>
          <a:bodyPr/>
          <a:lstStyle/>
          <a:p>
            <a:pPr algn="ctr"/>
            <a:r>
              <a:rPr lang="en-US" dirty="0"/>
              <a:t>Import</a:t>
            </a:r>
            <a:endParaRPr lang="ru-RU" dirty="0"/>
          </a:p>
        </p:txBody>
      </p:sp>
      <p:sp>
        <p:nvSpPr>
          <p:cNvPr id="3" name="Объект 2">
            <a:extLst>
              <a:ext uri="{FF2B5EF4-FFF2-40B4-BE49-F238E27FC236}">
                <a16:creationId xmlns:a16="http://schemas.microsoft.com/office/drawing/2014/main" id="{4F5F2916-ED7F-4536-A329-25D6C7685D0C}"/>
              </a:ext>
            </a:extLst>
          </p:cNvPr>
          <p:cNvSpPr>
            <a:spLocks noGrp="1"/>
          </p:cNvSpPr>
          <p:nvPr>
            <p:ph idx="1"/>
          </p:nvPr>
        </p:nvSpPr>
        <p:spPr>
          <a:xfrm>
            <a:off x="838200" y="1825625"/>
            <a:ext cx="5880652" cy="4217366"/>
          </a:xfrm>
        </p:spPr>
        <p:txBody>
          <a:bodyPr>
            <a:normAutofit fontScale="85000" lnSpcReduction="20000"/>
          </a:bodyPr>
          <a:lstStyle/>
          <a:p>
            <a:r>
              <a:rPr lang="en-US" dirty="0"/>
              <a:t>There are many ways how you may use import:</a:t>
            </a:r>
          </a:p>
          <a:p>
            <a:r>
              <a:rPr lang="en-US" dirty="0"/>
              <a:t>Use it as we do it in the previous example</a:t>
            </a:r>
          </a:p>
          <a:p>
            <a:r>
              <a:rPr lang="en-US" dirty="0"/>
              <a:t>You may rename a module </a:t>
            </a:r>
          </a:p>
          <a:p>
            <a:r>
              <a:rPr lang="en-US" dirty="0"/>
              <a:t>Use </a:t>
            </a:r>
            <a:r>
              <a:rPr lang="en-US" dirty="0">
                <a:solidFill>
                  <a:srgbClr val="FF0000"/>
                </a:solidFill>
              </a:rPr>
              <a:t>from</a:t>
            </a:r>
            <a:r>
              <a:rPr lang="en-US" dirty="0"/>
              <a:t> keyword to import all</a:t>
            </a:r>
          </a:p>
          <a:p>
            <a:r>
              <a:rPr lang="en-US" dirty="0"/>
              <a:t>Or use </a:t>
            </a:r>
            <a:r>
              <a:rPr lang="en-US" dirty="0">
                <a:solidFill>
                  <a:srgbClr val="FF0000"/>
                </a:solidFill>
              </a:rPr>
              <a:t>from</a:t>
            </a:r>
            <a:r>
              <a:rPr lang="en-US" dirty="0"/>
              <a:t> keyword to import a single object. In that case, you reduce the memory that the module requires. </a:t>
            </a:r>
          </a:p>
          <a:p>
            <a:r>
              <a:rPr lang="en-US" dirty="0"/>
              <a:t>Note! If we use from we may use the function directly without dot notation. But be careful because in this way function with the same name will be rewritten</a:t>
            </a:r>
          </a:p>
          <a:p>
            <a:endParaRPr lang="ru-RU" dirty="0"/>
          </a:p>
        </p:txBody>
      </p:sp>
      <p:pic>
        <p:nvPicPr>
          <p:cNvPr id="4" name="Рисунок 3">
            <a:extLst>
              <a:ext uri="{FF2B5EF4-FFF2-40B4-BE49-F238E27FC236}">
                <a16:creationId xmlns:a16="http://schemas.microsoft.com/office/drawing/2014/main" id="{3ED9928D-F044-4470-BEAE-0C4080E180CD}"/>
              </a:ext>
            </a:extLst>
          </p:cNvPr>
          <p:cNvPicPr>
            <a:picLocks noChangeAspect="1"/>
          </p:cNvPicPr>
          <p:nvPr/>
        </p:nvPicPr>
        <p:blipFill>
          <a:blip r:embed="rId2"/>
          <a:stretch>
            <a:fillRect/>
          </a:stretch>
        </p:blipFill>
        <p:spPr>
          <a:xfrm>
            <a:off x="7620007" y="2354659"/>
            <a:ext cx="2101297" cy="864243"/>
          </a:xfrm>
          <a:prstGeom prst="rect">
            <a:avLst/>
          </a:prstGeom>
        </p:spPr>
      </p:pic>
      <p:pic>
        <p:nvPicPr>
          <p:cNvPr id="5" name="Рисунок 4">
            <a:extLst>
              <a:ext uri="{FF2B5EF4-FFF2-40B4-BE49-F238E27FC236}">
                <a16:creationId xmlns:a16="http://schemas.microsoft.com/office/drawing/2014/main" id="{B114F977-ECD5-439D-8285-3967E6B81F51}"/>
              </a:ext>
            </a:extLst>
          </p:cNvPr>
          <p:cNvPicPr>
            <a:picLocks noChangeAspect="1"/>
          </p:cNvPicPr>
          <p:nvPr/>
        </p:nvPicPr>
        <p:blipFill>
          <a:blip r:embed="rId3"/>
          <a:stretch>
            <a:fillRect/>
          </a:stretch>
        </p:blipFill>
        <p:spPr>
          <a:xfrm>
            <a:off x="7620007" y="3429000"/>
            <a:ext cx="2101296" cy="764107"/>
          </a:xfrm>
          <a:prstGeom prst="rect">
            <a:avLst/>
          </a:prstGeom>
        </p:spPr>
      </p:pic>
      <p:pic>
        <p:nvPicPr>
          <p:cNvPr id="6" name="Рисунок 5">
            <a:extLst>
              <a:ext uri="{FF2B5EF4-FFF2-40B4-BE49-F238E27FC236}">
                <a16:creationId xmlns:a16="http://schemas.microsoft.com/office/drawing/2014/main" id="{F687CFD7-F99F-49D2-B94A-AD883CB7CDC1}"/>
              </a:ext>
            </a:extLst>
          </p:cNvPr>
          <p:cNvPicPr>
            <a:picLocks noChangeAspect="1"/>
          </p:cNvPicPr>
          <p:nvPr/>
        </p:nvPicPr>
        <p:blipFill>
          <a:blip r:embed="rId4"/>
          <a:stretch>
            <a:fillRect/>
          </a:stretch>
        </p:blipFill>
        <p:spPr>
          <a:xfrm>
            <a:off x="7625797" y="4403205"/>
            <a:ext cx="2512116" cy="916020"/>
          </a:xfrm>
          <a:prstGeom prst="rect">
            <a:avLst/>
          </a:prstGeom>
        </p:spPr>
      </p:pic>
    </p:spTree>
    <p:extLst>
      <p:ext uri="{BB962C8B-B14F-4D97-AF65-F5344CB8AC3E}">
        <p14:creationId xmlns:p14="http://schemas.microsoft.com/office/powerpoint/2010/main" val="3652166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A4C6E7-A1A3-448A-8B41-7FBF9D2BF63C}"/>
              </a:ext>
            </a:extLst>
          </p:cNvPr>
          <p:cNvSpPr>
            <a:spLocks noGrp="1"/>
          </p:cNvSpPr>
          <p:nvPr>
            <p:ph type="title"/>
          </p:nvPr>
        </p:nvSpPr>
        <p:spPr/>
        <p:txBody>
          <a:bodyPr/>
          <a:lstStyle/>
          <a:p>
            <a:pPr algn="ctr"/>
            <a:r>
              <a:rPr lang="en-US" dirty="0"/>
              <a:t>Import Order</a:t>
            </a:r>
            <a:endParaRPr lang="ru-RU" dirty="0"/>
          </a:p>
        </p:txBody>
      </p:sp>
      <p:sp>
        <p:nvSpPr>
          <p:cNvPr id="3" name="Объект 2">
            <a:extLst>
              <a:ext uri="{FF2B5EF4-FFF2-40B4-BE49-F238E27FC236}">
                <a16:creationId xmlns:a16="http://schemas.microsoft.com/office/drawing/2014/main" id="{5948C90C-9FAB-45A2-BEBA-BDA55A9C53C2}"/>
              </a:ext>
            </a:extLst>
          </p:cNvPr>
          <p:cNvSpPr>
            <a:spLocks noGrp="1"/>
          </p:cNvSpPr>
          <p:nvPr>
            <p:ph idx="1"/>
          </p:nvPr>
        </p:nvSpPr>
        <p:spPr>
          <a:xfrm>
            <a:off x="838200" y="1825625"/>
            <a:ext cx="5257800" cy="4826966"/>
          </a:xfrm>
        </p:spPr>
        <p:txBody>
          <a:bodyPr>
            <a:normAutofit fontScale="92500" lnSpcReduction="20000"/>
          </a:bodyPr>
          <a:lstStyle/>
          <a:p>
            <a:r>
              <a:rPr lang="en-US" dirty="0"/>
              <a:t>Of course, python have many built-in modules, like math, and other downloaded modules. So how python may find exactly our module? </a:t>
            </a:r>
          </a:p>
          <a:p>
            <a:r>
              <a:rPr lang="en-US" dirty="0"/>
              <a:t>First, we need to know the order of python modules:</a:t>
            </a:r>
          </a:p>
          <a:p>
            <a:pPr lvl="1"/>
            <a:r>
              <a:rPr lang="en-US" dirty="0"/>
              <a:t>Standard library imports </a:t>
            </a:r>
          </a:p>
          <a:p>
            <a:pPr lvl="1"/>
            <a:r>
              <a:rPr lang="en-US" dirty="0"/>
              <a:t>Related third party imports </a:t>
            </a:r>
          </a:p>
          <a:p>
            <a:pPr lvl="1"/>
            <a:r>
              <a:rPr lang="en-US" dirty="0"/>
              <a:t>Local application/library specific imports</a:t>
            </a:r>
          </a:p>
          <a:p>
            <a:r>
              <a:rPr lang="en-US" dirty="0"/>
              <a:t>For our modules python searches in the same folder. </a:t>
            </a:r>
          </a:p>
          <a:p>
            <a:r>
              <a:rPr lang="en-US" dirty="0"/>
              <a:t>For subfolders, we must use the submodule import</a:t>
            </a:r>
          </a:p>
        </p:txBody>
      </p:sp>
      <p:pic>
        <p:nvPicPr>
          <p:cNvPr id="4" name="Рисунок 3">
            <a:extLst>
              <a:ext uri="{FF2B5EF4-FFF2-40B4-BE49-F238E27FC236}">
                <a16:creationId xmlns:a16="http://schemas.microsoft.com/office/drawing/2014/main" id="{51586C68-F81E-41A0-96EC-B6561AF30B5B}"/>
              </a:ext>
            </a:extLst>
          </p:cNvPr>
          <p:cNvPicPr>
            <a:picLocks noChangeAspect="1"/>
          </p:cNvPicPr>
          <p:nvPr/>
        </p:nvPicPr>
        <p:blipFill>
          <a:blip r:embed="rId2"/>
          <a:stretch>
            <a:fillRect/>
          </a:stretch>
        </p:blipFill>
        <p:spPr>
          <a:xfrm>
            <a:off x="8868113" y="1635731"/>
            <a:ext cx="3005896" cy="1518284"/>
          </a:xfrm>
          <a:prstGeom prst="rect">
            <a:avLst/>
          </a:prstGeom>
        </p:spPr>
      </p:pic>
      <p:pic>
        <p:nvPicPr>
          <p:cNvPr id="5" name="Рисунок 4">
            <a:extLst>
              <a:ext uri="{FF2B5EF4-FFF2-40B4-BE49-F238E27FC236}">
                <a16:creationId xmlns:a16="http://schemas.microsoft.com/office/drawing/2014/main" id="{22550198-64DB-4A08-88E8-DAF3B0E900FC}"/>
              </a:ext>
            </a:extLst>
          </p:cNvPr>
          <p:cNvPicPr>
            <a:picLocks noChangeAspect="1"/>
          </p:cNvPicPr>
          <p:nvPr/>
        </p:nvPicPr>
        <p:blipFill>
          <a:blip r:embed="rId3"/>
          <a:stretch>
            <a:fillRect/>
          </a:stretch>
        </p:blipFill>
        <p:spPr>
          <a:xfrm>
            <a:off x="6616209" y="3696267"/>
            <a:ext cx="3442190" cy="1793409"/>
          </a:xfrm>
          <a:prstGeom prst="rect">
            <a:avLst/>
          </a:prstGeom>
        </p:spPr>
      </p:pic>
      <p:pic>
        <p:nvPicPr>
          <p:cNvPr id="6" name="Рисунок 5">
            <a:extLst>
              <a:ext uri="{FF2B5EF4-FFF2-40B4-BE49-F238E27FC236}">
                <a16:creationId xmlns:a16="http://schemas.microsoft.com/office/drawing/2014/main" id="{878EE6F3-B3BA-47CB-90FE-02C163843C0B}"/>
              </a:ext>
            </a:extLst>
          </p:cNvPr>
          <p:cNvPicPr>
            <a:picLocks noChangeAspect="1"/>
          </p:cNvPicPr>
          <p:nvPr/>
        </p:nvPicPr>
        <p:blipFill>
          <a:blip r:embed="rId4"/>
          <a:stretch>
            <a:fillRect/>
          </a:stretch>
        </p:blipFill>
        <p:spPr>
          <a:xfrm>
            <a:off x="6616209" y="1635731"/>
            <a:ext cx="2110416" cy="1518285"/>
          </a:xfrm>
          <a:prstGeom prst="rect">
            <a:avLst/>
          </a:prstGeom>
        </p:spPr>
      </p:pic>
    </p:spTree>
    <p:extLst>
      <p:ext uri="{BB962C8B-B14F-4D97-AF65-F5344CB8AC3E}">
        <p14:creationId xmlns:p14="http://schemas.microsoft.com/office/powerpoint/2010/main" val="926869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Returns to our skeletons program. Now you need to refactor it.</a:t>
            </a:r>
          </a:p>
          <a:p>
            <a:pPr marL="971550" lvl="1" indent="-514350">
              <a:buFont typeface="+mj-lt"/>
              <a:buAutoNum type="arabicPeriod"/>
            </a:pPr>
            <a:r>
              <a:rPr lang="en-US" dirty="0"/>
              <a:t>Separate all functions from  the program into : skeletons, base, additional and </a:t>
            </a:r>
            <a:r>
              <a:rPr lang="en-US" dirty="0" err="1"/>
              <a:t>userInteraction</a:t>
            </a:r>
            <a:r>
              <a:rPr lang="en-US" dirty="0"/>
              <a:t> files</a:t>
            </a:r>
          </a:p>
          <a:p>
            <a:pPr marL="971550" lvl="1" indent="-514350">
              <a:buFont typeface="+mj-lt"/>
              <a:buAutoNum type="arabicPeriod"/>
            </a:pPr>
            <a:r>
              <a:rPr lang="en-US" dirty="0"/>
              <a:t>Skeletons must contain only initial status and program loop</a:t>
            </a:r>
          </a:p>
          <a:p>
            <a:pPr marL="971550" lvl="1" indent="-514350">
              <a:buFont typeface="+mj-lt"/>
              <a:buAutoNum type="arabicPeriod"/>
            </a:pPr>
            <a:r>
              <a:rPr lang="en-US" dirty="0"/>
              <a:t>Base must contain actions – create, add, delete, find, </a:t>
            </a:r>
            <a:r>
              <a:rPr lang="en-US" dirty="0" err="1"/>
              <a:t>sendToHero</a:t>
            </a:r>
            <a:endParaRPr lang="en-US" dirty="0"/>
          </a:p>
          <a:p>
            <a:pPr marL="971550" lvl="1" indent="-514350">
              <a:buFont typeface="+mj-lt"/>
              <a:buAutoNum type="arabicPeriod"/>
            </a:pPr>
            <a:r>
              <a:rPr lang="en-US" dirty="0" err="1"/>
              <a:t>UserInteraction</a:t>
            </a:r>
            <a:r>
              <a:rPr lang="en-US" dirty="0"/>
              <a:t> must contain all functions from the main loop</a:t>
            </a:r>
          </a:p>
          <a:p>
            <a:pPr marL="971550" lvl="1" indent="-514350">
              <a:buFont typeface="+mj-lt"/>
              <a:buAutoNum type="arabicPeriod"/>
            </a:pPr>
            <a:r>
              <a:rPr lang="en-US" dirty="0"/>
              <a:t>Additional contains all other functions</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94055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823A4D6-D667-48E2-8DB7-ED1E26260B50}"/>
              </a:ext>
            </a:extLst>
          </p:cNvPr>
          <p:cNvSpPr/>
          <p:nvPr/>
        </p:nvSpPr>
        <p:spPr>
          <a:xfrm>
            <a:off x="4200939" y="980661"/>
            <a:ext cx="3816626" cy="31805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4B6E1AB8-A648-441C-A85F-1793163341F1}"/>
              </a:ext>
            </a:extLst>
          </p:cNvPr>
          <p:cNvSpPr>
            <a:spLocks noGrp="1"/>
          </p:cNvSpPr>
          <p:nvPr>
            <p:ph type="title"/>
          </p:nvPr>
        </p:nvSpPr>
        <p:spPr/>
        <p:txBody>
          <a:bodyPr/>
          <a:lstStyle/>
          <a:p>
            <a:pPr algn="ctr"/>
            <a:r>
              <a:rPr lang="en-US" dirty="0"/>
              <a:t>Random Module</a:t>
            </a:r>
            <a:endParaRPr lang="ru-RU" dirty="0"/>
          </a:p>
        </p:txBody>
      </p:sp>
      <p:sp>
        <p:nvSpPr>
          <p:cNvPr id="3" name="Объект 2">
            <a:extLst>
              <a:ext uri="{FF2B5EF4-FFF2-40B4-BE49-F238E27FC236}">
                <a16:creationId xmlns:a16="http://schemas.microsoft.com/office/drawing/2014/main" id="{3E213345-73AE-40A2-93F8-64D2A4FB8D23}"/>
              </a:ext>
            </a:extLst>
          </p:cNvPr>
          <p:cNvSpPr>
            <a:spLocks noGrp="1"/>
          </p:cNvSpPr>
          <p:nvPr>
            <p:ph idx="1"/>
          </p:nvPr>
        </p:nvSpPr>
        <p:spPr>
          <a:xfrm>
            <a:off x="838200" y="1825625"/>
            <a:ext cx="5814391" cy="4351338"/>
          </a:xfrm>
        </p:spPr>
        <p:txBody>
          <a:bodyPr>
            <a:normAutofit fontScale="77500" lnSpcReduction="20000"/>
          </a:bodyPr>
          <a:lstStyle/>
          <a:p>
            <a:r>
              <a:rPr lang="en-US" dirty="0"/>
              <a:t>Random provides you a random number generator with different generator functions. Here are some helpful of them: </a:t>
            </a:r>
          </a:p>
          <a:p>
            <a:r>
              <a:rPr lang="en-US" dirty="0">
                <a:solidFill>
                  <a:srgbClr val="FF0000"/>
                </a:solidFill>
              </a:rPr>
              <a:t>random() </a:t>
            </a:r>
            <a:r>
              <a:rPr lang="en-US" dirty="0"/>
              <a:t>– return a random value between 0 and 1</a:t>
            </a:r>
          </a:p>
          <a:p>
            <a:r>
              <a:rPr lang="en-US" dirty="0" err="1">
                <a:solidFill>
                  <a:srgbClr val="FF0000"/>
                </a:solidFill>
              </a:rPr>
              <a:t>randint</a:t>
            </a:r>
            <a:r>
              <a:rPr lang="en-US" dirty="0">
                <a:solidFill>
                  <a:srgbClr val="FF0000"/>
                </a:solidFill>
              </a:rPr>
              <a:t>(A, B) </a:t>
            </a:r>
            <a:r>
              <a:rPr lang="en-US" dirty="0"/>
              <a:t>– return int value between A and B </a:t>
            </a:r>
          </a:p>
          <a:p>
            <a:r>
              <a:rPr lang="en-US" dirty="0">
                <a:solidFill>
                  <a:srgbClr val="FF0000"/>
                </a:solidFill>
              </a:rPr>
              <a:t>choice(sequence) </a:t>
            </a:r>
            <a:r>
              <a:rPr lang="en-US" dirty="0"/>
              <a:t>– return a random value from the sequence. The sequence must have at last 1 value</a:t>
            </a:r>
          </a:p>
          <a:p>
            <a:r>
              <a:rPr lang="en-US" dirty="0">
                <a:solidFill>
                  <a:srgbClr val="FF0000"/>
                </a:solidFill>
              </a:rPr>
              <a:t>shuffle(sequence) </a:t>
            </a:r>
            <a:r>
              <a:rPr lang="en-US" dirty="0"/>
              <a:t>– shuffles the sequence. None return!</a:t>
            </a:r>
          </a:p>
          <a:p>
            <a:r>
              <a:rPr lang="en-US" dirty="0">
                <a:solidFill>
                  <a:srgbClr val="FF0000"/>
                </a:solidFill>
              </a:rPr>
              <a:t>sample(sequence, length) </a:t>
            </a:r>
            <a:r>
              <a:rPr lang="en-US" dirty="0"/>
              <a:t>– return a random sequence with a given length from the original sequence</a:t>
            </a:r>
            <a:endParaRPr lang="ru-RU" dirty="0"/>
          </a:p>
        </p:txBody>
      </p:sp>
      <p:pic>
        <p:nvPicPr>
          <p:cNvPr id="5" name="Рисунок 4">
            <a:extLst>
              <a:ext uri="{FF2B5EF4-FFF2-40B4-BE49-F238E27FC236}">
                <a16:creationId xmlns:a16="http://schemas.microsoft.com/office/drawing/2014/main" id="{6BE6DE94-907B-4D78-9E26-9C4A653BFCAE}"/>
              </a:ext>
            </a:extLst>
          </p:cNvPr>
          <p:cNvPicPr>
            <a:picLocks noChangeAspect="1"/>
          </p:cNvPicPr>
          <p:nvPr/>
        </p:nvPicPr>
        <p:blipFill>
          <a:blip r:embed="rId2"/>
          <a:stretch>
            <a:fillRect/>
          </a:stretch>
        </p:blipFill>
        <p:spPr>
          <a:xfrm>
            <a:off x="6988450" y="2501003"/>
            <a:ext cx="4795573" cy="3000582"/>
          </a:xfrm>
          <a:prstGeom prst="rect">
            <a:avLst/>
          </a:prstGeom>
        </p:spPr>
      </p:pic>
    </p:spTree>
    <p:extLst>
      <p:ext uri="{BB962C8B-B14F-4D97-AF65-F5344CB8AC3E}">
        <p14:creationId xmlns:p14="http://schemas.microsoft.com/office/powerpoint/2010/main" val="34815082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Our skeletons program is boring and predictable in battle. Let’s do it more fun</a:t>
            </a:r>
          </a:p>
          <a:p>
            <a:pPr marL="971550" lvl="1" indent="-514350">
              <a:buFont typeface="+mj-lt"/>
              <a:buAutoNum type="arabicPeriod"/>
            </a:pPr>
            <a:r>
              <a:rPr lang="en-US" dirty="0"/>
              <a:t>Damage of skeletons is a random number between 10 and 30</a:t>
            </a:r>
          </a:p>
          <a:p>
            <a:pPr marL="971550" lvl="1" indent="-514350">
              <a:buFont typeface="+mj-lt"/>
              <a:buAutoNum type="arabicPeriod"/>
            </a:pPr>
            <a:r>
              <a:rPr lang="en-US" dirty="0"/>
              <a:t>Health is also a random number between 1 and 30 multiplied  by 2.35 and rounded to int</a:t>
            </a:r>
          </a:p>
          <a:p>
            <a:pPr marL="971550" lvl="1" indent="-514350">
              <a:buFont typeface="+mj-lt"/>
              <a:buAutoNum type="arabicPeriod"/>
            </a:pPr>
            <a:r>
              <a:rPr lang="en-US" dirty="0"/>
              <a:t>Add a function that send to hero a random skeleton</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202413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37700B9-C12D-417D-8584-682AC40E87FC}"/>
              </a:ext>
            </a:extLst>
          </p:cNvPr>
          <p:cNvSpPr/>
          <p:nvPr/>
        </p:nvSpPr>
        <p:spPr>
          <a:xfrm>
            <a:off x="4545496" y="954157"/>
            <a:ext cx="3087756" cy="344556"/>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B0E5DED9-6335-453B-893A-DD1712F68167}"/>
              </a:ext>
            </a:extLst>
          </p:cNvPr>
          <p:cNvSpPr>
            <a:spLocks noGrp="1"/>
          </p:cNvSpPr>
          <p:nvPr>
            <p:ph type="title"/>
          </p:nvPr>
        </p:nvSpPr>
        <p:spPr/>
        <p:txBody>
          <a:bodyPr/>
          <a:lstStyle/>
          <a:p>
            <a:pPr algn="ctr"/>
            <a:r>
              <a:rPr lang="en-US" dirty="0"/>
              <a:t>Time Module</a:t>
            </a:r>
            <a:endParaRPr lang="ru-RU" dirty="0"/>
          </a:p>
        </p:txBody>
      </p:sp>
      <p:sp>
        <p:nvSpPr>
          <p:cNvPr id="3" name="Объект 2">
            <a:extLst>
              <a:ext uri="{FF2B5EF4-FFF2-40B4-BE49-F238E27FC236}">
                <a16:creationId xmlns:a16="http://schemas.microsoft.com/office/drawing/2014/main" id="{118C1045-833B-4B88-9224-95DF613F8FC3}"/>
              </a:ext>
            </a:extLst>
          </p:cNvPr>
          <p:cNvSpPr>
            <a:spLocks noGrp="1"/>
          </p:cNvSpPr>
          <p:nvPr>
            <p:ph idx="1"/>
          </p:nvPr>
        </p:nvSpPr>
        <p:spPr>
          <a:xfrm>
            <a:off x="838200" y="1825625"/>
            <a:ext cx="5681870" cy="4310132"/>
          </a:xfrm>
        </p:spPr>
        <p:txBody>
          <a:bodyPr>
            <a:normAutofit fontScale="77500" lnSpcReduction="20000"/>
          </a:bodyPr>
          <a:lstStyle/>
          <a:p>
            <a:r>
              <a:rPr lang="en-US" dirty="0"/>
              <a:t>This module to work with time in seconds since 1 January 1970 (UTC).</a:t>
            </a:r>
          </a:p>
          <a:p>
            <a:r>
              <a:rPr lang="en-US" dirty="0">
                <a:solidFill>
                  <a:srgbClr val="FF0000"/>
                </a:solidFill>
              </a:rPr>
              <a:t>time() </a:t>
            </a:r>
            <a:r>
              <a:rPr lang="en-US" dirty="0"/>
              <a:t>– get time since 1 January 1970.</a:t>
            </a:r>
          </a:p>
          <a:p>
            <a:r>
              <a:rPr lang="en-US" dirty="0" err="1">
                <a:solidFill>
                  <a:srgbClr val="FF0000"/>
                </a:solidFill>
              </a:rPr>
              <a:t>ctime</a:t>
            </a:r>
            <a:r>
              <a:rPr lang="en-US" dirty="0">
                <a:solidFill>
                  <a:srgbClr val="FF0000"/>
                </a:solidFill>
              </a:rPr>
              <a:t>(seconds) </a:t>
            </a:r>
            <a:r>
              <a:rPr lang="en-US" dirty="0"/>
              <a:t>– get time since given seconds</a:t>
            </a:r>
          </a:p>
          <a:p>
            <a:r>
              <a:rPr lang="en-US" dirty="0">
                <a:solidFill>
                  <a:srgbClr val="FF0000"/>
                </a:solidFill>
              </a:rPr>
              <a:t>sleep(seconds) </a:t>
            </a:r>
            <a:r>
              <a:rPr lang="en-US" dirty="0"/>
              <a:t>– stop the current program on given seconds</a:t>
            </a:r>
          </a:p>
          <a:p>
            <a:r>
              <a:rPr lang="en-US" dirty="0" err="1">
                <a:solidFill>
                  <a:srgbClr val="FF0000"/>
                </a:solidFill>
              </a:rPr>
              <a:t>gmtime</a:t>
            </a:r>
            <a:r>
              <a:rPr lang="en-US" dirty="0">
                <a:solidFill>
                  <a:srgbClr val="FF0000"/>
                </a:solidFill>
              </a:rPr>
              <a:t>(seconds) </a:t>
            </a:r>
            <a:r>
              <a:rPr lang="en-US" dirty="0"/>
              <a:t>– takes seconds and returns </a:t>
            </a:r>
            <a:r>
              <a:rPr lang="en-US" dirty="0" err="1"/>
              <a:t>struct_time</a:t>
            </a:r>
            <a:r>
              <a:rPr lang="en-US" dirty="0"/>
              <a:t>  </a:t>
            </a:r>
          </a:p>
          <a:p>
            <a:r>
              <a:rPr lang="en-US" dirty="0" err="1">
                <a:solidFill>
                  <a:srgbClr val="FF0000"/>
                </a:solidFill>
              </a:rPr>
              <a:t>mktime</a:t>
            </a:r>
            <a:r>
              <a:rPr lang="en-US" dirty="0">
                <a:solidFill>
                  <a:srgbClr val="FF0000"/>
                </a:solidFill>
              </a:rPr>
              <a:t>(</a:t>
            </a:r>
            <a:r>
              <a:rPr lang="en-US" dirty="0" err="1">
                <a:solidFill>
                  <a:srgbClr val="FF0000"/>
                </a:solidFill>
              </a:rPr>
              <a:t>struct_time</a:t>
            </a:r>
            <a:r>
              <a:rPr lang="en-US" dirty="0">
                <a:solidFill>
                  <a:srgbClr val="FF0000"/>
                </a:solidFill>
              </a:rPr>
              <a:t> or tuple) </a:t>
            </a:r>
            <a:r>
              <a:rPr lang="en-US" dirty="0"/>
              <a:t>– takes </a:t>
            </a:r>
            <a:r>
              <a:rPr lang="en-US" dirty="0" err="1"/>
              <a:t>struct_time</a:t>
            </a:r>
            <a:r>
              <a:rPr lang="en-US" dirty="0"/>
              <a:t> or tuple with 9 value according </a:t>
            </a:r>
            <a:r>
              <a:rPr lang="en-US" dirty="0" err="1"/>
              <a:t>struct_time</a:t>
            </a:r>
            <a:r>
              <a:rPr lang="en-US" dirty="0"/>
              <a:t>. Returns a seconds since 1 January 1970</a:t>
            </a:r>
          </a:p>
          <a:p>
            <a:r>
              <a:rPr lang="en-US" dirty="0" err="1">
                <a:solidFill>
                  <a:srgbClr val="FF0000"/>
                </a:solidFill>
              </a:rPr>
              <a:t>asctime</a:t>
            </a:r>
            <a:r>
              <a:rPr lang="en-US" dirty="0">
                <a:solidFill>
                  <a:srgbClr val="FF0000"/>
                </a:solidFill>
              </a:rPr>
              <a:t>(</a:t>
            </a:r>
            <a:r>
              <a:rPr lang="en-US" dirty="0" err="1">
                <a:solidFill>
                  <a:srgbClr val="FF0000"/>
                </a:solidFill>
              </a:rPr>
              <a:t>struct_time</a:t>
            </a:r>
            <a:r>
              <a:rPr lang="en-US" dirty="0">
                <a:solidFill>
                  <a:srgbClr val="FF0000"/>
                </a:solidFill>
              </a:rPr>
              <a:t> or tuple) </a:t>
            </a:r>
            <a:r>
              <a:rPr lang="en-US" dirty="0"/>
              <a:t>– returns a date string </a:t>
            </a:r>
          </a:p>
        </p:txBody>
      </p:sp>
      <p:pic>
        <p:nvPicPr>
          <p:cNvPr id="5" name="Рисунок 4">
            <a:extLst>
              <a:ext uri="{FF2B5EF4-FFF2-40B4-BE49-F238E27FC236}">
                <a16:creationId xmlns:a16="http://schemas.microsoft.com/office/drawing/2014/main" id="{DB84399E-E54C-46A4-8548-D6ADA1360710}"/>
              </a:ext>
            </a:extLst>
          </p:cNvPr>
          <p:cNvPicPr>
            <a:picLocks noChangeAspect="1"/>
          </p:cNvPicPr>
          <p:nvPr/>
        </p:nvPicPr>
        <p:blipFill>
          <a:blip r:embed="rId2"/>
          <a:stretch>
            <a:fillRect/>
          </a:stretch>
        </p:blipFill>
        <p:spPr>
          <a:xfrm>
            <a:off x="7403409" y="2444750"/>
            <a:ext cx="3295650" cy="4048125"/>
          </a:xfrm>
          <a:prstGeom prst="rect">
            <a:avLst/>
          </a:prstGeom>
        </p:spPr>
      </p:pic>
      <p:sp>
        <p:nvSpPr>
          <p:cNvPr id="6" name="TextBox 5">
            <a:extLst>
              <a:ext uri="{FF2B5EF4-FFF2-40B4-BE49-F238E27FC236}">
                <a16:creationId xmlns:a16="http://schemas.microsoft.com/office/drawing/2014/main" id="{72DD17B8-EECC-49CB-9B93-25B523902167}"/>
              </a:ext>
            </a:extLst>
          </p:cNvPr>
          <p:cNvSpPr txBox="1"/>
          <p:nvPr/>
        </p:nvSpPr>
        <p:spPr>
          <a:xfrm>
            <a:off x="7103165" y="1467555"/>
            <a:ext cx="4250635" cy="1200329"/>
          </a:xfrm>
          <a:prstGeom prst="rect">
            <a:avLst/>
          </a:prstGeom>
          <a:noFill/>
        </p:spPr>
        <p:txBody>
          <a:bodyPr wrap="square" rtlCol="0">
            <a:spAutoFit/>
          </a:bodyPr>
          <a:lstStyle/>
          <a:p>
            <a:r>
              <a:rPr lang="en-US" dirty="0"/>
              <a:t>Some function in time module takes a </a:t>
            </a:r>
            <a:r>
              <a:rPr lang="en-US" dirty="0" err="1"/>
              <a:t>time.struct_time</a:t>
            </a:r>
            <a:r>
              <a:rPr lang="en-US" dirty="0"/>
              <a:t> as argument. Object </a:t>
            </a:r>
            <a:r>
              <a:rPr lang="en-US" dirty="0" err="1"/>
              <a:t>time.struct_time</a:t>
            </a:r>
            <a:r>
              <a:rPr lang="en-US" dirty="0"/>
              <a:t> contains:</a:t>
            </a:r>
            <a:endParaRPr lang="ru-RU" dirty="0"/>
          </a:p>
          <a:p>
            <a:endParaRPr lang="ru-RU" dirty="0"/>
          </a:p>
        </p:txBody>
      </p:sp>
    </p:spTree>
    <p:extLst>
      <p:ext uri="{BB962C8B-B14F-4D97-AF65-F5344CB8AC3E}">
        <p14:creationId xmlns:p14="http://schemas.microsoft.com/office/powerpoint/2010/main" val="748414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BA446A-45FF-4313-82B4-14488D9B51BA}"/>
              </a:ext>
            </a:extLst>
          </p:cNvPr>
          <p:cNvSpPr>
            <a:spLocks noGrp="1"/>
          </p:cNvSpPr>
          <p:nvPr>
            <p:ph type="title"/>
          </p:nvPr>
        </p:nvSpPr>
        <p:spPr/>
        <p:txBody>
          <a:bodyPr/>
          <a:lstStyle/>
          <a:p>
            <a:pPr algn="ctr"/>
            <a:r>
              <a:rPr lang="en-US" dirty="0"/>
              <a:t>Time module - examples</a:t>
            </a:r>
            <a:endParaRPr lang="ru-RU" dirty="0"/>
          </a:p>
        </p:txBody>
      </p:sp>
      <p:pic>
        <p:nvPicPr>
          <p:cNvPr id="4" name="Рисунок 3">
            <a:extLst>
              <a:ext uri="{FF2B5EF4-FFF2-40B4-BE49-F238E27FC236}">
                <a16:creationId xmlns:a16="http://schemas.microsoft.com/office/drawing/2014/main" id="{0381F4BA-0E1C-4252-9306-1C12CBD44571}"/>
              </a:ext>
            </a:extLst>
          </p:cNvPr>
          <p:cNvPicPr>
            <a:picLocks noChangeAspect="1"/>
          </p:cNvPicPr>
          <p:nvPr/>
        </p:nvPicPr>
        <p:blipFill>
          <a:blip r:embed="rId2"/>
          <a:stretch>
            <a:fillRect/>
          </a:stretch>
        </p:blipFill>
        <p:spPr>
          <a:xfrm>
            <a:off x="4604922" y="1537555"/>
            <a:ext cx="3253616" cy="5121662"/>
          </a:xfrm>
          <a:prstGeom prst="rect">
            <a:avLst/>
          </a:prstGeom>
        </p:spPr>
      </p:pic>
    </p:spTree>
    <p:extLst>
      <p:ext uri="{BB962C8B-B14F-4D97-AF65-F5344CB8AC3E}">
        <p14:creationId xmlns:p14="http://schemas.microsoft.com/office/powerpoint/2010/main" val="1817072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7A24814-6928-4339-BB62-03DD3E86D9A7}"/>
              </a:ext>
            </a:extLst>
          </p:cNvPr>
          <p:cNvSpPr/>
          <p:nvPr/>
        </p:nvSpPr>
        <p:spPr>
          <a:xfrm>
            <a:off x="4094922" y="967409"/>
            <a:ext cx="4028661" cy="31805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C541DFEB-0AFB-4681-9A3D-EE79792F36BE}"/>
              </a:ext>
            </a:extLst>
          </p:cNvPr>
          <p:cNvSpPr>
            <a:spLocks noGrp="1"/>
          </p:cNvSpPr>
          <p:nvPr>
            <p:ph type="title"/>
          </p:nvPr>
        </p:nvSpPr>
        <p:spPr/>
        <p:txBody>
          <a:bodyPr/>
          <a:lstStyle/>
          <a:p>
            <a:pPr algn="ctr"/>
            <a:r>
              <a:rPr lang="en-US" dirty="0"/>
              <a:t>Datetime Module</a:t>
            </a:r>
            <a:endParaRPr lang="ru-RU" dirty="0"/>
          </a:p>
        </p:txBody>
      </p:sp>
      <p:sp>
        <p:nvSpPr>
          <p:cNvPr id="3" name="Объект 2">
            <a:extLst>
              <a:ext uri="{FF2B5EF4-FFF2-40B4-BE49-F238E27FC236}">
                <a16:creationId xmlns:a16="http://schemas.microsoft.com/office/drawing/2014/main" id="{1BE683D3-D90B-4E38-9DD5-9863E9D78B09}"/>
              </a:ext>
            </a:extLst>
          </p:cNvPr>
          <p:cNvSpPr>
            <a:spLocks noGrp="1"/>
          </p:cNvSpPr>
          <p:nvPr>
            <p:ph idx="1"/>
          </p:nvPr>
        </p:nvSpPr>
        <p:spPr>
          <a:xfrm>
            <a:off x="838200" y="1825624"/>
            <a:ext cx="6543261" cy="4853472"/>
          </a:xfrm>
        </p:spPr>
        <p:txBody>
          <a:bodyPr>
            <a:normAutofit fontScale="77500" lnSpcReduction="20000"/>
          </a:bodyPr>
          <a:lstStyle/>
          <a:p>
            <a:r>
              <a:rPr lang="en-US" dirty="0"/>
              <a:t>This module is for works with a custom date. It’s different from time and provides you comfortable methods to work with dates, for a case, math operation with a date. Basic usage is working with an instance of datetime, but also the module has a date, time and other classes. We will work only with datetime, because it includes both date and time. </a:t>
            </a:r>
          </a:p>
          <a:p>
            <a:r>
              <a:rPr lang="en-US" dirty="0" err="1">
                <a:solidFill>
                  <a:srgbClr val="FF0000"/>
                </a:solidFill>
              </a:rPr>
              <a:t>datetime.now</a:t>
            </a:r>
            <a:r>
              <a:rPr lang="en-US" dirty="0">
                <a:solidFill>
                  <a:srgbClr val="FF0000"/>
                </a:solidFill>
              </a:rPr>
              <a:t>()</a:t>
            </a:r>
            <a:r>
              <a:rPr lang="en-US" dirty="0"/>
              <a:t> – this method you may use without creation datetime. It returns a current date. And creates instance of datetime</a:t>
            </a:r>
          </a:p>
          <a:p>
            <a:r>
              <a:rPr lang="en-US" dirty="0">
                <a:solidFill>
                  <a:srgbClr val="FF0000"/>
                </a:solidFill>
              </a:rPr>
              <a:t>datetime(year, month, day, [hour], [minute], [second], [millisecond]) </a:t>
            </a:r>
            <a:r>
              <a:rPr lang="en-US" dirty="0"/>
              <a:t>– basic instance of datetime requires only 3 arguments, but you may provide an additional arguments. </a:t>
            </a:r>
          </a:p>
          <a:p>
            <a:r>
              <a:rPr lang="en-US" dirty="0"/>
              <a:t>datetime has many properties and functions, there are some of them – </a:t>
            </a:r>
            <a:r>
              <a:rPr lang="en-US" dirty="0">
                <a:solidFill>
                  <a:srgbClr val="FF0000"/>
                </a:solidFill>
              </a:rPr>
              <a:t>time(), date(), weekday(), year, month, day, hour, minute, second, millisecond</a:t>
            </a:r>
          </a:p>
        </p:txBody>
      </p:sp>
      <p:pic>
        <p:nvPicPr>
          <p:cNvPr id="5" name="Рисунок 4">
            <a:extLst>
              <a:ext uri="{FF2B5EF4-FFF2-40B4-BE49-F238E27FC236}">
                <a16:creationId xmlns:a16="http://schemas.microsoft.com/office/drawing/2014/main" id="{36FDE4CF-0DDC-4C63-9AE6-EA177716A687}"/>
              </a:ext>
            </a:extLst>
          </p:cNvPr>
          <p:cNvPicPr>
            <a:picLocks noChangeAspect="1"/>
          </p:cNvPicPr>
          <p:nvPr/>
        </p:nvPicPr>
        <p:blipFill>
          <a:blip r:embed="rId2"/>
          <a:stretch>
            <a:fillRect/>
          </a:stretch>
        </p:blipFill>
        <p:spPr>
          <a:xfrm>
            <a:off x="7381461" y="1933575"/>
            <a:ext cx="4516800" cy="2318785"/>
          </a:xfrm>
          <a:prstGeom prst="rect">
            <a:avLst/>
          </a:prstGeom>
        </p:spPr>
      </p:pic>
      <p:pic>
        <p:nvPicPr>
          <p:cNvPr id="6" name="Рисунок 5">
            <a:extLst>
              <a:ext uri="{FF2B5EF4-FFF2-40B4-BE49-F238E27FC236}">
                <a16:creationId xmlns:a16="http://schemas.microsoft.com/office/drawing/2014/main" id="{C049C72D-C738-4BE7-A67E-AED21C0347B1}"/>
              </a:ext>
            </a:extLst>
          </p:cNvPr>
          <p:cNvPicPr>
            <a:picLocks noChangeAspect="1"/>
          </p:cNvPicPr>
          <p:nvPr/>
        </p:nvPicPr>
        <p:blipFill>
          <a:blip r:embed="rId3"/>
          <a:stretch>
            <a:fillRect/>
          </a:stretch>
        </p:blipFill>
        <p:spPr>
          <a:xfrm>
            <a:off x="7381461" y="4922802"/>
            <a:ext cx="4296007" cy="576849"/>
          </a:xfrm>
          <a:prstGeom prst="rect">
            <a:avLst/>
          </a:prstGeom>
        </p:spPr>
      </p:pic>
    </p:spTree>
    <p:extLst>
      <p:ext uri="{BB962C8B-B14F-4D97-AF65-F5344CB8AC3E}">
        <p14:creationId xmlns:p14="http://schemas.microsoft.com/office/powerpoint/2010/main" val="2560535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1BFDA6-D4B0-4794-BD01-5511A94228E8}"/>
              </a:ext>
            </a:extLst>
          </p:cNvPr>
          <p:cNvSpPr>
            <a:spLocks noGrp="1"/>
          </p:cNvSpPr>
          <p:nvPr>
            <p:ph type="title"/>
          </p:nvPr>
        </p:nvSpPr>
        <p:spPr/>
        <p:txBody>
          <a:bodyPr/>
          <a:lstStyle/>
          <a:p>
            <a:pPr algn="ctr"/>
            <a:r>
              <a:rPr lang="en-US" dirty="0"/>
              <a:t>Datetime Operations</a:t>
            </a:r>
            <a:endParaRPr lang="ru-RU" dirty="0"/>
          </a:p>
        </p:txBody>
      </p:sp>
      <p:sp>
        <p:nvSpPr>
          <p:cNvPr id="3" name="Объект 2">
            <a:extLst>
              <a:ext uri="{FF2B5EF4-FFF2-40B4-BE49-F238E27FC236}">
                <a16:creationId xmlns:a16="http://schemas.microsoft.com/office/drawing/2014/main" id="{7E6A0988-44F0-4277-9F11-60972BCCCA4B}"/>
              </a:ext>
            </a:extLst>
          </p:cNvPr>
          <p:cNvSpPr>
            <a:spLocks noGrp="1"/>
          </p:cNvSpPr>
          <p:nvPr>
            <p:ph idx="1"/>
          </p:nvPr>
        </p:nvSpPr>
        <p:spPr>
          <a:xfrm>
            <a:off x="838200" y="1825625"/>
            <a:ext cx="6384235" cy="4495662"/>
          </a:xfrm>
        </p:spPr>
        <p:txBody>
          <a:bodyPr>
            <a:normAutofit lnSpcReduction="10000"/>
          </a:bodyPr>
          <a:lstStyle/>
          <a:p>
            <a:r>
              <a:rPr lang="en-US" dirty="0"/>
              <a:t>Besides class datetime the module has class </a:t>
            </a:r>
            <a:r>
              <a:rPr lang="en-US" dirty="0" err="1"/>
              <a:t>timedelta</a:t>
            </a:r>
            <a:r>
              <a:rPr lang="en-US" dirty="0"/>
              <a:t>. This reflects time changes.</a:t>
            </a:r>
          </a:p>
          <a:p>
            <a:r>
              <a:rPr lang="en-US" dirty="0" err="1"/>
              <a:t>timedelta</a:t>
            </a:r>
            <a:r>
              <a:rPr lang="en-US" dirty="0"/>
              <a:t>([weeks],[days], [hours], [minutes], [seconds], [milliseconds])  - create a </a:t>
            </a:r>
            <a:r>
              <a:rPr lang="en-US" dirty="0" err="1"/>
              <a:t>timedelta</a:t>
            </a:r>
            <a:r>
              <a:rPr lang="en-US" dirty="0"/>
              <a:t> instance. You may provide a additional data, but may create without arguments at all</a:t>
            </a:r>
          </a:p>
          <a:p>
            <a:r>
              <a:rPr lang="en-US" dirty="0"/>
              <a:t>But there is another way to create </a:t>
            </a:r>
            <a:r>
              <a:rPr lang="en-US" dirty="0" err="1"/>
              <a:t>timedelta</a:t>
            </a:r>
            <a:r>
              <a:rPr lang="en-US" dirty="0"/>
              <a:t>. When we try to add or subtract</a:t>
            </a:r>
            <a:r>
              <a:rPr lang="ru-RU" dirty="0"/>
              <a:t> </a:t>
            </a:r>
            <a:r>
              <a:rPr lang="en-US" dirty="0"/>
              <a:t>datetime with datetime or </a:t>
            </a:r>
            <a:r>
              <a:rPr lang="en-US" dirty="0" err="1"/>
              <a:t>timedelta</a:t>
            </a:r>
            <a:r>
              <a:rPr lang="en-US" dirty="0"/>
              <a:t> it return to us </a:t>
            </a:r>
            <a:r>
              <a:rPr lang="en-US" dirty="0" err="1"/>
              <a:t>timedelta</a:t>
            </a:r>
            <a:r>
              <a:rPr lang="en-US" dirty="0"/>
              <a:t> object</a:t>
            </a:r>
            <a:endParaRPr lang="ru-RU" dirty="0"/>
          </a:p>
        </p:txBody>
      </p:sp>
      <p:pic>
        <p:nvPicPr>
          <p:cNvPr id="5" name="Рисунок 4">
            <a:extLst>
              <a:ext uri="{FF2B5EF4-FFF2-40B4-BE49-F238E27FC236}">
                <a16:creationId xmlns:a16="http://schemas.microsoft.com/office/drawing/2014/main" id="{90A1A416-CB0F-4649-B6E0-3A51FAC6E862}"/>
              </a:ext>
            </a:extLst>
          </p:cNvPr>
          <p:cNvPicPr>
            <a:picLocks noChangeAspect="1"/>
          </p:cNvPicPr>
          <p:nvPr/>
        </p:nvPicPr>
        <p:blipFill>
          <a:blip r:embed="rId2"/>
          <a:stretch>
            <a:fillRect/>
          </a:stretch>
        </p:blipFill>
        <p:spPr>
          <a:xfrm>
            <a:off x="7667831" y="2161760"/>
            <a:ext cx="3902520" cy="1267239"/>
          </a:xfrm>
          <a:prstGeom prst="rect">
            <a:avLst/>
          </a:prstGeom>
        </p:spPr>
      </p:pic>
      <p:pic>
        <p:nvPicPr>
          <p:cNvPr id="6" name="Рисунок 5">
            <a:extLst>
              <a:ext uri="{FF2B5EF4-FFF2-40B4-BE49-F238E27FC236}">
                <a16:creationId xmlns:a16="http://schemas.microsoft.com/office/drawing/2014/main" id="{57B83049-85BD-4807-B57E-3A8EC1D66FA2}"/>
              </a:ext>
            </a:extLst>
          </p:cNvPr>
          <p:cNvPicPr>
            <a:picLocks noChangeAspect="1"/>
          </p:cNvPicPr>
          <p:nvPr/>
        </p:nvPicPr>
        <p:blipFill>
          <a:blip r:embed="rId3"/>
          <a:stretch>
            <a:fillRect/>
          </a:stretch>
        </p:blipFill>
        <p:spPr>
          <a:xfrm>
            <a:off x="7667831" y="3636993"/>
            <a:ext cx="3098472" cy="526156"/>
          </a:xfrm>
          <a:prstGeom prst="rect">
            <a:avLst/>
          </a:prstGeom>
        </p:spPr>
      </p:pic>
      <p:pic>
        <p:nvPicPr>
          <p:cNvPr id="7" name="Рисунок 6">
            <a:extLst>
              <a:ext uri="{FF2B5EF4-FFF2-40B4-BE49-F238E27FC236}">
                <a16:creationId xmlns:a16="http://schemas.microsoft.com/office/drawing/2014/main" id="{FBD68C82-A222-4C70-B9EC-85E265869D92}"/>
              </a:ext>
            </a:extLst>
          </p:cNvPr>
          <p:cNvPicPr>
            <a:picLocks noChangeAspect="1"/>
          </p:cNvPicPr>
          <p:nvPr/>
        </p:nvPicPr>
        <p:blipFill>
          <a:blip r:embed="rId4"/>
          <a:stretch>
            <a:fillRect/>
          </a:stretch>
        </p:blipFill>
        <p:spPr>
          <a:xfrm>
            <a:off x="7667831" y="4371143"/>
            <a:ext cx="2337560" cy="1082659"/>
          </a:xfrm>
          <a:prstGeom prst="rect">
            <a:avLst/>
          </a:prstGeom>
        </p:spPr>
      </p:pic>
    </p:spTree>
    <p:extLst>
      <p:ext uri="{BB962C8B-B14F-4D97-AF65-F5344CB8AC3E}">
        <p14:creationId xmlns:p14="http://schemas.microsoft.com/office/powerpoint/2010/main" val="14649635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Write a benchmark decorator that counts how many time a function uses for calculation </a:t>
            </a:r>
            <a:endParaRPr lang="ru-RU" dirty="0"/>
          </a:p>
          <a:p>
            <a:pPr marL="514350" indent="-514350">
              <a:buFont typeface="+mj-lt"/>
              <a:buAutoNum type="arabicPeriod"/>
            </a:pPr>
            <a:r>
              <a:rPr lang="en-US" dirty="0"/>
              <a:t>Write a program that counts how many days the user lives.</a:t>
            </a:r>
          </a:p>
          <a:p>
            <a:pPr lvl="1"/>
            <a:r>
              <a:rPr lang="en-US" dirty="0"/>
              <a:t>Ask from user a day, month, and year</a:t>
            </a:r>
          </a:p>
          <a:p>
            <a:pPr lvl="1"/>
            <a:r>
              <a:rPr lang="en-US" dirty="0"/>
              <a:t>Print how many days the user lives.</a:t>
            </a:r>
          </a:p>
          <a:p>
            <a:pPr marL="514350" indent="-514350">
              <a:buFont typeface="+mj-lt"/>
              <a:buAutoNum type="arabicPeriod"/>
            </a:pPr>
            <a:r>
              <a:rPr lang="en-US" dirty="0"/>
              <a:t>User want to get a random date from the past.</a:t>
            </a:r>
          </a:p>
          <a:p>
            <a:pPr lvl="1"/>
            <a:r>
              <a:rPr lang="en-US" dirty="0"/>
              <a:t>Write a program that returns to the user a random date between 1 and 2021 years. </a:t>
            </a:r>
          </a:p>
          <a:p>
            <a:pPr lvl="1"/>
            <a:r>
              <a:rPr lang="en-US" dirty="0"/>
              <a:t>A date and month also a random</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4640664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31D33C0-1CF9-497C-BC54-C55630B9D1D0}"/>
              </a:ext>
            </a:extLst>
          </p:cNvPr>
          <p:cNvSpPr/>
          <p:nvPr/>
        </p:nvSpPr>
        <p:spPr>
          <a:xfrm>
            <a:off x="5565913" y="1007165"/>
            <a:ext cx="1073426" cy="251792"/>
          </a:xfrm>
          <a:prstGeom prst="rect">
            <a:avLst/>
          </a:prstGeom>
          <a:solidFill>
            <a:srgbClr val="65F8FF"/>
          </a:solidFill>
          <a:ln>
            <a:solidFill>
              <a:srgbClr val="6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A4C9B28-8871-48A2-8A34-777FC4728060}"/>
              </a:ext>
            </a:extLst>
          </p:cNvPr>
          <p:cNvSpPr>
            <a:spLocks noGrp="1"/>
          </p:cNvSpPr>
          <p:nvPr>
            <p:ph type="title"/>
          </p:nvPr>
        </p:nvSpPr>
        <p:spPr/>
        <p:txBody>
          <a:bodyPr/>
          <a:lstStyle/>
          <a:p>
            <a:pPr algn="ctr"/>
            <a:r>
              <a:rPr lang="en-US" dirty="0"/>
              <a:t>Files</a:t>
            </a:r>
            <a:endParaRPr lang="ru-RU" dirty="0"/>
          </a:p>
        </p:txBody>
      </p:sp>
      <p:sp>
        <p:nvSpPr>
          <p:cNvPr id="3" name="Объект 2">
            <a:extLst>
              <a:ext uri="{FF2B5EF4-FFF2-40B4-BE49-F238E27FC236}">
                <a16:creationId xmlns:a16="http://schemas.microsoft.com/office/drawing/2014/main" id="{C7A8495E-158B-4F62-AF90-8419273D96F4}"/>
              </a:ext>
            </a:extLst>
          </p:cNvPr>
          <p:cNvSpPr>
            <a:spLocks noGrp="1"/>
          </p:cNvSpPr>
          <p:nvPr>
            <p:ph idx="1"/>
          </p:nvPr>
        </p:nvSpPr>
        <p:spPr/>
        <p:txBody>
          <a:bodyPr>
            <a:normAutofit fontScale="70000" lnSpcReduction="20000"/>
          </a:bodyPr>
          <a:lstStyle/>
          <a:p>
            <a:r>
              <a:rPr lang="en-US" dirty="0"/>
              <a:t>File handling is an important part of any programming language. In this part, we will work with txt files, but it is similar to other types of files.</a:t>
            </a:r>
          </a:p>
          <a:p>
            <a:r>
              <a:rPr lang="en-US" dirty="0"/>
              <a:t>The main function to work with files is open(). It takes a filename, mode, and buffering.</a:t>
            </a:r>
          </a:p>
          <a:p>
            <a:r>
              <a:rPr lang="en-US" dirty="0"/>
              <a:t>Filename – is the path to file or file itself if it placed in the same directory </a:t>
            </a:r>
          </a:p>
          <a:p>
            <a:r>
              <a:rPr lang="en-US" dirty="0"/>
              <a:t>Some of mode:</a:t>
            </a:r>
          </a:p>
          <a:p>
            <a:pPr lvl="1"/>
            <a:r>
              <a:rPr lang="en-US" dirty="0"/>
              <a:t>'r' - reading mode. The default. It allows you only to read the file, not to modify it. When using this mode the file must exist. </a:t>
            </a:r>
          </a:p>
          <a:p>
            <a:pPr lvl="1"/>
            <a:r>
              <a:rPr lang="en-US" dirty="0"/>
              <a:t>'w' - writing mode. It will create a new file if it does not exist, otherwise will erase the file and allow you to write to it.</a:t>
            </a:r>
          </a:p>
          <a:p>
            <a:pPr lvl="1"/>
            <a:r>
              <a:rPr lang="en-US" dirty="0"/>
              <a:t> 'a' - append mode. It will write data to the end of the file. It does not erase the file, and the file must exist for this mode. </a:t>
            </a:r>
          </a:p>
          <a:p>
            <a:pPr lvl="1"/>
            <a:r>
              <a:rPr lang="en-US" dirty="0"/>
              <a:t>'r+' - reading mode plus writing mode at the same time. This allows you to read and write into files at the same time without having to use r and w. </a:t>
            </a:r>
          </a:p>
          <a:p>
            <a:pPr lvl="1"/>
            <a:r>
              <a:rPr lang="en-US" dirty="0"/>
              <a:t>'w+' - writing and reading mode. The exact same as r+ but if the file does not exist, a new one is made. Otherwise, the file is overwritten</a:t>
            </a:r>
          </a:p>
          <a:p>
            <a:pPr lvl="1"/>
            <a:r>
              <a:rPr lang="en-US" dirty="0"/>
              <a:t>'a+' - appending and reading mode. Similar to w+ as it will create a new file if the file does not exist. Otherwise, the file pointer is at the end of the file if it exists. </a:t>
            </a:r>
            <a:endParaRPr lang="ru-RU" dirty="0"/>
          </a:p>
        </p:txBody>
      </p:sp>
    </p:spTree>
    <p:extLst>
      <p:ext uri="{BB962C8B-B14F-4D97-AF65-F5344CB8AC3E}">
        <p14:creationId xmlns:p14="http://schemas.microsoft.com/office/powerpoint/2010/main" val="7465164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4F6B4C-D973-4D3B-86D6-5FD04C52054B}"/>
              </a:ext>
            </a:extLst>
          </p:cNvPr>
          <p:cNvSpPr>
            <a:spLocks noGrp="1"/>
          </p:cNvSpPr>
          <p:nvPr>
            <p:ph type="title"/>
          </p:nvPr>
        </p:nvSpPr>
        <p:spPr/>
        <p:txBody>
          <a:bodyPr/>
          <a:lstStyle/>
          <a:p>
            <a:pPr algn="ctr"/>
            <a:r>
              <a:rPr lang="en-US" dirty="0"/>
              <a:t>Read a files</a:t>
            </a:r>
            <a:endParaRPr lang="ru-RU" dirty="0"/>
          </a:p>
        </p:txBody>
      </p:sp>
      <p:sp>
        <p:nvSpPr>
          <p:cNvPr id="3" name="Объект 2">
            <a:extLst>
              <a:ext uri="{FF2B5EF4-FFF2-40B4-BE49-F238E27FC236}">
                <a16:creationId xmlns:a16="http://schemas.microsoft.com/office/drawing/2014/main" id="{DD3CE626-7FF5-4B34-82FB-80FF0982811B}"/>
              </a:ext>
            </a:extLst>
          </p:cNvPr>
          <p:cNvSpPr>
            <a:spLocks noGrp="1"/>
          </p:cNvSpPr>
          <p:nvPr>
            <p:ph idx="1"/>
          </p:nvPr>
        </p:nvSpPr>
        <p:spPr>
          <a:xfrm>
            <a:off x="838199" y="1825624"/>
            <a:ext cx="5456583" cy="5032376"/>
          </a:xfrm>
        </p:spPr>
        <p:txBody>
          <a:bodyPr>
            <a:normAutofit fontScale="77500" lnSpcReduction="20000"/>
          </a:bodyPr>
          <a:lstStyle/>
          <a:p>
            <a:r>
              <a:rPr lang="en-US" dirty="0"/>
              <a:t>To read a file – use ‘r’ mode. In this mode you have some helpful functions:</a:t>
            </a:r>
          </a:p>
          <a:p>
            <a:r>
              <a:rPr lang="en-US" dirty="0">
                <a:solidFill>
                  <a:srgbClr val="FF0000"/>
                </a:solidFill>
              </a:rPr>
              <a:t>read([int]) </a:t>
            </a:r>
            <a:r>
              <a:rPr lang="en-US" dirty="0"/>
              <a:t>– returns all content of file. </a:t>
            </a:r>
          </a:p>
          <a:p>
            <a:r>
              <a:rPr lang="en-US" dirty="0" err="1">
                <a:solidFill>
                  <a:srgbClr val="FF0000"/>
                </a:solidFill>
              </a:rPr>
              <a:t>readline</a:t>
            </a:r>
            <a:r>
              <a:rPr lang="en-US" dirty="0">
                <a:solidFill>
                  <a:srgbClr val="FF0000"/>
                </a:solidFill>
              </a:rPr>
              <a:t>([int]) </a:t>
            </a:r>
            <a:r>
              <a:rPr lang="en-US" dirty="0"/>
              <a:t>– returns a line on every call. </a:t>
            </a:r>
          </a:p>
          <a:p>
            <a:r>
              <a:rPr lang="en-US" dirty="0" err="1">
                <a:solidFill>
                  <a:srgbClr val="FF0000"/>
                </a:solidFill>
              </a:rPr>
              <a:t>readlines</a:t>
            </a:r>
            <a:r>
              <a:rPr lang="en-US" dirty="0">
                <a:solidFill>
                  <a:srgbClr val="FF0000"/>
                </a:solidFill>
              </a:rPr>
              <a:t>([int]) </a:t>
            </a:r>
            <a:r>
              <a:rPr lang="en-US" dirty="0"/>
              <a:t>– return a array of lines.</a:t>
            </a:r>
          </a:p>
          <a:p>
            <a:r>
              <a:rPr lang="en-US" dirty="0"/>
              <a:t>You may notice that we don’t put an argument in this function. If you do this, you may specify how many contents will be read. Read and </a:t>
            </a:r>
            <a:r>
              <a:rPr lang="en-US" dirty="0" err="1"/>
              <a:t>Readline</a:t>
            </a:r>
            <a:r>
              <a:rPr lang="en-US" dirty="0"/>
              <a:t> counts symbols, in that case, the next call returns a remainder part. </a:t>
            </a:r>
            <a:r>
              <a:rPr lang="en-US" dirty="0" err="1"/>
              <a:t>Readlines</a:t>
            </a:r>
            <a:r>
              <a:rPr lang="en-US" dirty="0"/>
              <a:t> count by lines.</a:t>
            </a:r>
          </a:p>
          <a:p>
            <a:r>
              <a:rPr lang="en-US" dirty="0"/>
              <a:t>Also you may loop through file line by line. </a:t>
            </a:r>
          </a:p>
          <a:p>
            <a:r>
              <a:rPr lang="en-US" dirty="0"/>
              <a:t>Note! Here we don’t handle error that occur if file doesn’t exists. We fix it in preferable example.</a:t>
            </a:r>
          </a:p>
          <a:p>
            <a:r>
              <a:rPr lang="en-US" dirty="0"/>
              <a:t>Note! Always close() the file. It is a good practice </a:t>
            </a:r>
            <a:endParaRPr lang="ru-RU" dirty="0"/>
          </a:p>
        </p:txBody>
      </p:sp>
      <p:pic>
        <p:nvPicPr>
          <p:cNvPr id="4" name="Рисунок 3">
            <a:extLst>
              <a:ext uri="{FF2B5EF4-FFF2-40B4-BE49-F238E27FC236}">
                <a16:creationId xmlns:a16="http://schemas.microsoft.com/office/drawing/2014/main" id="{3580D06E-8179-4B6C-AB55-87CA7BF91E7C}"/>
              </a:ext>
            </a:extLst>
          </p:cNvPr>
          <p:cNvPicPr>
            <a:picLocks noChangeAspect="1"/>
          </p:cNvPicPr>
          <p:nvPr/>
        </p:nvPicPr>
        <p:blipFill>
          <a:blip r:embed="rId2"/>
          <a:stretch>
            <a:fillRect/>
          </a:stretch>
        </p:blipFill>
        <p:spPr>
          <a:xfrm>
            <a:off x="6603722" y="1471265"/>
            <a:ext cx="2277321" cy="1050098"/>
          </a:xfrm>
          <a:prstGeom prst="rect">
            <a:avLst/>
          </a:prstGeom>
        </p:spPr>
      </p:pic>
      <p:pic>
        <p:nvPicPr>
          <p:cNvPr id="5" name="Рисунок 4">
            <a:extLst>
              <a:ext uri="{FF2B5EF4-FFF2-40B4-BE49-F238E27FC236}">
                <a16:creationId xmlns:a16="http://schemas.microsoft.com/office/drawing/2014/main" id="{739035FD-C73C-4827-8851-0853E255A6F3}"/>
              </a:ext>
            </a:extLst>
          </p:cNvPr>
          <p:cNvPicPr>
            <a:picLocks noChangeAspect="1"/>
          </p:cNvPicPr>
          <p:nvPr/>
        </p:nvPicPr>
        <p:blipFill>
          <a:blip r:embed="rId3"/>
          <a:stretch>
            <a:fillRect/>
          </a:stretch>
        </p:blipFill>
        <p:spPr>
          <a:xfrm>
            <a:off x="6603722" y="2562394"/>
            <a:ext cx="2284622" cy="1256542"/>
          </a:xfrm>
          <a:prstGeom prst="rect">
            <a:avLst/>
          </a:prstGeom>
        </p:spPr>
      </p:pic>
      <p:pic>
        <p:nvPicPr>
          <p:cNvPr id="6" name="Рисунок 5">
            <a:extLst>
              <a:ext uri="{FF2B5EF4-FFF2-40B4-BE49-F238E27FC236}">
                <a16:creationId xmlns:a16="http://schemas.microsoft.com/office/drawing/2014/main" id="{0D1E7A94-B02C-413F-B917-FA532C834152}"/>
              </a:ext>
            </a:extLst>
          </p:cNvPr>
          <p:cNvPicPr>
            <a:picLocks noChangeAspect="1"/>
          </p:cNvPicPr>
          <p:nvPr/>
        </p:nvPicPr>
        <p:blipFill>
          <a:blip r:embed="rId4"/>
          <a:stretch>
            <a:fillRect/>
          </a:stretch>
        </p:blipFill>
        <p:spPr>
          <a:xfrm>
            <a:off x="6603722" y="3859967"/>
            <a:ext cx="2260491" cy="713203"/>
          </a:xfrm>
          <a:prstGeom prst="rect">
            <a:avLst/>
          </a:prstGeom>
        </p:spPr>
      </p:pic>
      <p:pic>
        <p:nvPicPr>
          <p:cNvPr id="7" name="Рисунок 6">
            <a:extLst>
              <a:ext uri="{FF2B5EF4-FFF2-40B4-BE49-F238E27FC236}">
                <a16:creationId xmlns:a16="http://schemas.microsoft.com/office/drawing/2014/main" id="{76A14ED0-DDEC-4A03-B522-5EF4E9B65774}"/>
              </a:ext>
            </a:extLst>
          </p:cNvPr>
          <p:cNvPicPr>
            <a:picLocks noChangeAspect="1"/>
          </p:cNvPicPr>
          <p:nvPr/>
        </p:nvPicPr>
        <p:blipFill>
          <a:blip r:embed="rId5"/>
          <a:stretch>
            <a:fillRect/>
          </a:stretch>
        </p:blipFill>
        <p:spPr>
          <a:xfrm>
            <a:off x="9106785" y="1471265"/>
            <a:ext cx="2431807" cy="3101905"/>
          </a:xfrm>
          <a:prstGeom prst="rect">
            <a:avLst/>
          </a:prstGeom>
        </p:spPr>
      </p:pic>
      <p:pic>
        <p:nvPicPr>
          <p:cNvPr id="8" name="Рисунок 7">
            <a:extLst>
              <a:ext uri="{FF2B5EF4-FFF2-40B4-BE49-F238E27FC236}">
                <a16:creationId xmlns:a16="http://schemas.microsoft.com/office/drawing/2014/main" id="{BC22E9BF-8F69-422D-8132-5B20459BB5EB}"/>
              </a:ext>
            </a:extLst>
          </p:cNvPr>
          <p:cNvPicPr>
            <a:picLocks noChangeAspect="1"/>
          </p:cNvPicPr>
          <p:nvPr/>
        </p:nvPicPr>
        <p:blipFill>
          <a:blip r:embed="rId6"/>
          <a:stretch>
            <a:fillRect/>
          </a:stretch>
        </p:blipFill>
        <p:spPr>
          <a:xfrm>
            <a:off x="6603722" y="4967145"/>
            <a:ext cx="2255296" cy="839180"/>
          </a:xfrm>
          <a:prstGeom prst="rect">
            <a:avLst/>
          </a:prstGeom>
        </p:spPr>
      </p:pic>
      <p:sp>
        <p:nvSpPr>
          <p:cNvPr id="10" name="Прямоугольник 9">
            <a:extLst>
              <a:ext uri="{FF2B5EF4-FFF2-40B4-BE49-F238E27FC236}">
                <a16:creationId xmlns:a16="http://schemas.microsoft.com/office/drawing/2014/main" id="{BE303500-D2A7-4C02-9A13-D2D72B4F6308}"/>
              </a:ext>
            </a:extLst>
          </p:cNvPr>
          <p:cNvSpPr/>
          <p:nvPr/>
        </p:nvSpPr>
        <p:spPr>
          <a:xfrm>
            <a:off x="8984975" y="5128591"/>
            <a:ext cx="2915478" cy="1524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a:extLst>
              <a:ext uri="{FF2B5EF4-FFF2-40B4-BE49-F238E27FC236}">
                <a16:creationId xmlns:a16="http://schemas.microsoft.com/office/drawing/2014/main" id="{0BDAA429-394F-43B5-A3FD-B4022567FEA3}"/>
              </a:ext>
            </a:extLst>
          </p:cNvPr>
          <p:cNvPicPr>
            <a:picLocks noChangeAspect="1"/>
          </p:cNvPicPr>
          <p:nvPr/>
        </p:nvPicPr>
        <p:blipFill>
          <a:blip r:embed="rId7"/>
          <a:stretch>
            <a:fillRect/>
          </a:stretch>
        </p:blipFill>
        <p:spPr>
          <a:xfrm>
            <a:off x="9106785" y="5257542"/>
            <a:ext cx="2693086" cy="1282422"/>
          </a:xfrm>
          <a:prstGeom prst="rect">
            <a:avLst/>
          </a:prstGeom>
        </p:spPr>
      </p:pic>
    </p:spTree>
    <p:extLst>
      <p:ext uri="{BB962C8B-B14F-4D97-AF65-F5344CB8AC3E}">
        <p14:creationId xmlns:p14="http://schemas.microsoft.com/office/powerpoint/2010/main" val="7370525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588CFE-713A-43FB-BE24-3D59A275922E}"/>
              </a:ext>
            </a:extLst>
          </p:cNvPr>
          <p:cNvSpPr>
            <a:spLocks noGrp="1"/>
          </p:cNvSpPr>
          <p:nvPr>
            <p:ph type="title"/>
          </p:nvPr>
        </p:nvSpPr>
        <p:spPr/>
        <p:txBody>
          <a:bodyPr/>
          <a:lstStyle/>
          <a:p>
            <a:pPr algn="ctr"/>
            <a:r>
              <a:rPr lang="en-US" dirty="0"/>
              <a:t>Write a Files</a:t>
            </a:r>
            <a:endParaRPr lang="ru-RU" dirty="0"/>
          </a:p>
        </p:txBody>
      </p:sp>
      <p:sp>
        <p:nvSpPr>
          <p:cNvPr id="3" name="Объект 2">
            <a:extLst>
              <a:ext uri="{FF2B5EF4-FFF2-40B4-BE49-F238E27FC236}">
                <a16:creationId xmlns:a16="http://schemas.microsoft.com/office/drawing/2014/main" id="{2DD20626-28C6-4C75-93B4-72A421F66AAF}"/>
              </a:ext>
            </a:extLst>
          </p:cNvPr>
          <p:cNvSpPr>
            <a:spLocks noGrp="1"/>
          </p:cNvSpPr>
          <p:nvPr>
            <p:ph idx="1"/>
          </p:nvPr>
        </p:nvSpPr>
        <p:spPr>
          <a:xfrm>
            <a:off x="838200" y="1825625"/>
            <a:ext cx="10515600" cy="2203036"/>
          </a:xfrm>
        </p:spPr>
        <p:txBody>
          <a:bodyPr/>
          <a:lstStyle/>
          <a:p>
            <a:r>
              <a:rPr lang="en-US" dirty="0"/>
              <a:t>To write a file use – ‘w’ or ‘a’ mode. The difference between them is ‘w’ creates the file if this doesn’t exist or rewrites the current file. ‘a’ doesn’t rewrite file, only adds to the end and raise Exception if file not exists</a:t>
            </a:r>
          </a:p>
          <a:p>
            <a:r>
              <a:rPr lang="en-US" dirty="0">
                <a:solidFill>
                  <a:srgbClr val="FF0000"/>
                </a:solidFill>
              </a:rPr>
              <a:t>write() </a:t>
            </a:r>
            <a:r>
              <a:rPr lang="en-US" dirty="0"/>
              <a:t>– main method to write to the file</a:t>
            </a:r>
            <a:endParaRPr lang="ru-RU" dirty="0"/>
          </a:p>
        </p:txBody>
      </p:sp>
      <p:pic>
        <p:nvPicPr>
          <p:cNvPr id="4" name="Рисунок 3">
            <a:extLst>
              <a:ext uri="{FF2B5EF4-FFF2-40B4-BE49-F238E27FC236}">
                <a16:creationId xmlns:a16="http://schemas.microsoft.com/office/drawing/2014/main" id="{F8E5E0AC-641D-4743-84B0-A2C32DC30542}"/>
              </a:ext>
            </a:extLst>
          </p:cNvPr>
          <p:cNvPicPr>
            <a:picLocks noChangeAspect="1"/>
          </p:cNvPicPr>
          <p:nvPr/>
        </p:nvPicPr>
        <p:blipFill>
          <a:blip r:embed="rId2"/>
          <a:stretch>
            <a:fillRect/>
          </a:stretch>
        </p:blipFill>
        <p:spPr>
          <a:xfrm>
            <a:off x="838200" y="4365141"/>
            <a:ext cx="3715161" cy="1956146"/>
          </a:xfrm>
          <a:prstGeom prst="rect">
            <a:avLst/>
          </a:prstGeom>
        </p:spPr>
      </p:pic>
      <p:pic>
        <p:nvPicPr>
          <p:cNvPr id="5" name="Рисунок 4">
            <a:extLst>
              <a:ext uri="{FF2B5EF4-FFF2-40B4-BE49-F238E27FC236}">
                <a16:creationId xmlns:a16="http://schemas.microsoft.com/office/drawing/2014/main" id="{19D7B3E7-BAC0-47FB-B366-51134D0016CF}"/>
              </a:ext>
            </a:extLst>
          </p:cNvPr>
          <p:cNvPicPr>
            <a:picLocks noChangeAspect="1"/>
          </p:cNvPicPr>
          <p:nvPr/>
        </p:nvPicPr>
        <p:blipFill>
          <a:blip r:embed="rId3"/>
          <a:stretch>
            <a:fillRect/>
          </a:stretch>
        </p:blipFill>
        <p:spPr>
          <a:xfrm>
            <a:off x="6282359" y="4365141"/>
            <a:ext cx="3426808" cy="1412807"/>
          </a:xfrm>
          <a:prstGeom prst="rect">
            <a:avLst/>
          </a:prstGeom>
        </p:spPr>
      </p:pic>
    </p:spTree>
    <p:extLst>
      <p:ext uri="{BB962C8B-B14F-4D97-AF65-F5344CB8AC3E}">
        <p14:creationId xmlns:p14="http://schemas.microsoft.com/office/powerpoint/2010/main" val="226737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a:bodyPr>
          <a:lstStyle/>
          <a:p>
            <a:pPr marL="514350" indent="-514350">
              <a:buFont typeface="+mj-lt"/>
              <a:buAutoNum type="arabicPeriod"/>
            </a:pPr>
            <a:r>
              <a:rPr lang="en-US" dirty="0"/>
              <a:t>Write a program that counts symbols words and letters in a given file</a:t>
            </a:r>
          </a:p>
          <a:p>
            <a:pPr marL="971550" lvl="1" indent="-514350">
              <a:buFont typeface="+mj-lt"/>
              <a:buAutoNum type="arabicPeriod"/>
            </a:pPr>
            <a:r>
              <a:rPr lang="en-US" dirty="0"/>
              <a:t>User inputs a filename </a:t>
            </a:r>
          </a:p>
          <a:p>
            <a:pPr marL="971550" lvl="1" indent="-514350">
              <a:buFont typeface="+mj-lt"/>
              <a:buAutoNum type="arabicPeriod"/>
            </a:pPr>
            <a:r>
              <a:rPr lang="en-US" dirty="0"/>
              <a:t>The file always must be .txt . To check filename use file.</a:t>
            </a:r>
            <a:r>
              <a:rPr lang="en-US" dirty="0">
                <a:solidFill>
                  <a:srgbClr val="FF0000"/>
                </a:solidFill>
              </a:rPr>
              <a:t>name</a:t>
            </a:r>
            <a:r>
              <a:rPr lang="en-US" dirty="0"/>
              <a:t> property</a:t>
            </a:r>
          </a:p>
          <a:p>
            <a:pPr marL="971550" lvl="1" indent="-514350">
              <a:buFont typeface="+mj-lt"/>
              <a:buAutoNum type="arabicPeriod"/>
            </a:pPr>
            <a:r>
              <a:rPr lang="en-US" dirty="0"/>
              <a:t>Program prints words and letters and finish </a:t>
            </a:r>
          </a:p>
          <a:p>
            <a:pPr marL="514350" indent="-514350">
              <a:buFont typeface="+mj-lt"/>
              <a:buAutoNum type="arabicPeriod"/>
            </a:pPr>
            <a:r>
              <a:rPr lang="en-US" dirty="0"/>
              <a:t>Write the Budget program. It must counts a budget by month.</a:t>
            </a:r>
          </a:p>
          <a:p>
            <a:pPr marL="971550" lvl="1" indent="-514350">
              <a:buFont typeface="+mj-lt"/>
              <a:buAutoNum type="arabicPeriod"/>
            </a:pPr>
            <a:r>
              <a:rPr lang="en-US" dirty="0"/>
              <a:t>User inputs a filename</a:t>
            </a:r>
          </a:p>
          <a:p>
            <a:pPr marL="971550" lvl="1" indent="-514350">
              <a:buFont typeface="+mj-lt"/>
              <a:buAutoNum type="arabicPeriod"/>
            </a:pPr>
            <a:r>
              <a:rPr lang="en-US" dirty="0"/>
              <a:t>The program counts a monthly sum by values in file</a:t>
            </a:r>
          </a:p>
          <a:p>
            <a:pPr marL="971550" lvl="1" indent="-514350">
              <a:buFont typeface="+mj-lt"/>
              <a:buAutoNum type="arabicPeriod"/>
            </a:pPr>
            <a:r>
              <a:rPr lang="en-US" dirty="0"/>
              <a:t>Value = </a:t>
            </a:r>
            <a:r>
              <a:rPr lang="en-US" dirty="0" err="1"/>
              <a:t>NameValue</a:t>
            </a:r>
            <a:r>
              <a:rPr lang="en-US" dirty="0"/>
              <a:t>: (+/-)sum. Example – Food: -100</a:t>
            </a:r>
          </a:p>
          <a:p>
            <a:pPr marL="971550" lvl="1" indent="-514350">
              <a:buFont typeface="+mj-lt"/>
              <a:buAutoNum type="arabicPeriod"/>
            </a:pPr>
            <a:r>
              <a:rPr lang="en-US" dirty="0"/>
              <a:t>Each value is a line</a:t>
            </a:r>
          </a:p>
          <a:p>
            <a:pPr marL="971550" lvl="1" indent="-514350">
              <a:buFont typeface="+mj-lt"/>
              <a:buAutoNum type="arabicPeriod"/>
            </a:pPr>
            <a:r>
              <a:rPr lang="en-US" dirty="0"/>
              <a:t>Program write a calculated sum in ‘output.txt’ in format – filename: sum</a:t>
            </a:r>
          </a:p>
          <a:p>
            <a:pPr marL="971550" lvl="1" indent="-514350">
              <a:buFont typeface="+mj-lt"/>
              <a:buAutoNum type="arabicPeriod"/>
            </a:pPr>
            <a:r>
              <a:rPr lang="en-US" dirty="0"/>
              <a:t>Filename and structure are always correct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 </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41150746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95A280-5FEB-4EA5-8201-803FD6BCE384}"/>
              </a:ext>
            </a:extLst>
          </p:cNvPr>
          <p:cNvSpPr>
            <a:spLocks noGrp="1"/>
          </p:cNvSpPr>
          <p:nvPr>
            <p:ph type="title"/>
          </p:nvPr>
        </p:nvSpPr>
        <p:spPr/>
        <p:txBody>
          <a:bodyPr/>
          <a:lstStyle/>
          <a:p>
            <a:pPr algn="ctr"/>
            <a:r>
              <a:rPr lang="en-US" dirty="0"/>
              <a:t>Object-oriented programming (OOP)</a:t>
            </a:r>
            <a:endParaRPr lang="ru-RU" dirty="0"/>
          </a:p>
        </p:txBody>
      </p:sp>
      <p:sp>
        <p:nvSpPr>
          <p:cNvPr id="3" name="Объект 2">
            <a:extLst>
              <a:ext uri="{FF2B5EF4-FFF2-40B4-BE49-F238E27FC236}">
                <a16:creationId xmlns:a16="http://schemas.microsoft.com/office/drawing/2014/main" id="{D2E05127-BC44-44D2-B8B2-D40989E81AB1}"/>
              </a:ext>
            </a:extLst>
          </p:cNvPr>
          <p:cNvSpPr>
            <a:spLocks noGrp="1"/>
          </p:cNvSpPr>
          <p:nvPr>
            <p:ph idx="1"/>
          </p:nvPr>
        </p:nvSpPr>
        <p:spPr/>
        <p:txBody>
          <a:bodyPr/>
          <a:lstStyle/>
          <a:p>
            <a:endParaRPr lang="ru-RU" dirty="0"/>
          </a:p>
        </p:txBody>
      </p:sp>
    </p:spTree>
    <p:extLst>
      <p:ext uri="{BB962C8B-B14F-4D97-AF65-F5344CB8AC3E}">
        <p14:creationId xmlns:p14="http://schemas.microsoft.com/office/powerpoint/2010/main" val="65516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24FF77-85ED-430A-A432-8E22C22D98B8}"/>
              </a:ext>
            </a:extLst>
          </p:cNvPr>
          <p:cNvSpPr>
            <a:spLocks noGrp="1"/>
          </p:cNvSpPr>
          <p:nvPr>
            <p:ph type="title"/>
          </p:nvPr>
        </p:nvSpPr>
        <p:spPr/>
        <p:txBody>
          <a:bodyPr/>
          <a:lstStyle/>
          <a:p>
            <a:pPr algn="ctr"/>
            <a:r>
              <a:rPr lang="en-US" dirty="0">
                <a:latin typeface="MV Boli" panose="02000500030200090000" pitchFamily="2" charset="0"/>
                <a:cs typeface="MV Boli" panose="02000500030200090000" pitchFamily="2" charset="0"/>
              </a:rPr>
              <a:t>Final Trials </a:t>
            </a:r>
            <a:endParaRPr lang="ru-RU" dirty="0">
              <a:cs typeface="MV Boli" panose="02000500030200090000" pitchFamily="2" charset="0"/>
            </a:endParaRPr>
          </a:p>
        </p:txBody>
      </p:sp>
      <p:sp>
        <p:nvSpPr>
          <p:cNvPr id="3" name="Объект 2">
            <a:extLst>
              <a:ext uri="{FF2B5EF4-FFF2-40B4-BE49-F238E27FC236}">
                <a16:creationId xmlns:a16="http://schemas.microsoft.com/office/drawing/2014/main" id="{2ADF3C9B-7FC9-4B7B-953F-F1A81668185B}"/>
              </a:ext>
            </a:extLst>
          </p:cNvPr>
          <p:cNvSpPr>
            <a:spLocks noGrp="1"/>
          </p:cNvSpPr>
          <p:nvPr>
            <p:ph idx="1"/>
          </p:nvPr>
        </p:nvSpPr>
        <p:spPr>
          <a:xfrm>
            <a:off x="838200" y="2342459"/>
            <a:ext cx="10515600" cy="4351338"/>
          </a:xfrm>
        </p:spPr>
        <p:txBody>
          <a:bodyPr>
            <a:normAutofit fontScale="77500" lnSpcReduction="20000"/>
          </a:bodyPr>
          <a:lstStyle/>
          <a:p>
            <a:pPr marL="514350" indent="-514350">
              <a:buFont typeface="+mj-lt"/>
              <a:buAutoNum type="arabicPeriod"/>
            </a:pPr>
            <a:r>
              <a:rPr lang="en-US" dirty="0">
                <a:hlinkClick r:id="rId2"/>
              </a:rPr>
              <a:t>https://www.codewars.com/kata/52fba66badcd10859f00097e</a:t>
            </a:r>
            <a:endParaRPr lang="en-US" dirty="0"/>
          </a:p>
          <a:p>
            <a:pPr marL="514350" indent="-514350">
              <a:buFont typeface="+mj-lt"/>
              <a:buAutoNum type="arabicPeriod"/>
            </a:pPr>
            <a:r>
              <a:rPr lang="en-US" dirty="0">
                <a:hlinkClick r:id="rId3"/>
              </a:rPr>
              <a:t>https://www.codewars.com/kata/5667e8f4e3f572a8f2000039</a:t>
            </a:r>
            <a:endParaRPr lang="en-US" dirty="0"/>
          </a:p>
          <a:p>
            <a:pPr marL="514350" indent="-514350">
              <a:buFont typeface="+mj-lt"/>
              <a:buAutoNum type="arabicPeriod"/>
            </a:pPr>
            <a:r>
              <a:rPr lang="en-US" dirty="0">
                <a:hlinkClick r:id="rId4"/>
              </a:rPr>
              <a:t>https://www.codewars.com/kata/554b4ac871d6813a03000035</a:t>
            </a:r>
            <a:endParaRPr lang="en-US" dirty="0"/>
          </a:p>
          <a:p>
            <a:pPr marL="514350" indent="-514350">
              <a:buFont typeface="+mj-lt"/>
              <a:buAutoNum type="arabicPeriod"/>
            </a:pPr>
            <a:r>
              <a:rPr lang="en-US" dirty="0">
                <a:hlinkClick r:id="rId5"/>
              </a:rPr>
              <a:t>https://www.codewars.com/kata/546e2562b03326a88e000020</a:t>
            </a:r>
            <a:endParaRPr lang="en-US" dirty="0"/>
          </a:p>
          <a:p>
            <a:pPr marL="514350" indent="-514350">
              <a:buFont typeface="+mj-lt"/>
              <a:buAutoNum type="arabicPeriod"/>
            </a:pPr>
            <a:r>
              <a:rPr lang="en-US" dirty="0">
                <a:hlinkClick r:id="rId6"/>
              </a:rPr>
              <a:t>https://www.codewars.com/kata/523f5d21c841566fde000009</a:t>
            </a:r>
            <a:endParaRPr lang="en-US" dirty="0"/>
          </a:p>
          <a:p>
            <a:pPr marL="514350" indent="-514350">
              <a:buFont typeface="+mj-lt"/>
              <a:buAutoNum type="arabicPeriod"/>
            </a:pPr>
            <a:r>
              <a:rPr lang="en-US" dirty="0">
                <a:hlinkClick r:id="rId7"/>
              </a:rPr>
              <a:t>https://www.codewars.com/kata/5526fc09a1bbd946250002dc</a:t>
            </a:r>
            <a:endParaRPr lang="en-US" dirty="0"/>
          </a:p>
          <a:p>
            <a:pPr marL="514350" indent="-514350">
              <a:buFont typeface="+mj-lt"/>
              <a:buAutoNum type="arabicPeriod"/>
            </a:pPr>
            <a:r>
              <a:rPr lang="en-US" dirty="0">
                <a:hlinkClick r:id="rId8"/>
              </a:rPr>
              <a:t>https://www.codewars.com/kata/54b42f9314d9229fd6000d9c</a:t>
            </a:r>
            <a:endParaRPr lang="en-US" dirty="0"/>
          </a:p>
          <a:p>
            <a:pPr marL="514350" indent="-514350">
              <a:buFont typeface="+mj-lt"/>
              <a:buAutoNum type="arabicPeriod"/>
            </a:pPr>
            <a:r>
              <a:rPr lang="en-US" dirty="0">
                <a:hlinkClick r:id="rId9"/>
              </a:rPr>
              <a:t>https://www.codewars.com/kata/54da539698b8a2ad76000228</a:t>
            </a:r>
            <a:endParaRPr lang="en-US" dirty="0"/>
          </a:p>
          <a:p>
            <a:pPr marL="514350" indent="-514350">
              <a:buFont typeface="+mj-lt"/>
              <a:buAutoNum type="arabicPeriod"/>
            </a:pPr>
            <a:r>
              <a:rPr lang="en-US" dirty="0">
                <a:hlinkClick r:id="rId10"/>
              </a:rPr>
              <a:t>https://www.codewars.com/kata/5682e646d5eddc1e21000017</a:t>
            </a:r>
            <a:endParaRPr lang="en-US" dirty="0"/>
          </a:p>
          <a:p>
            <a:pPr marL="514350" indent="-514350">
              <a:buFont typeface="+mj-lt"/>
              <a:buAutoNum type="arabicPeriod"/>
            </a:pPr>
            <a:r>
              <a:rPr lang="en-US" dirty="0">
                <a:hlinkClick r:id="rId11"/>
              </a:rPr>
              <a:t>https://www.codewars.com/kata/5682e72eb7354b2f39000021</a:t>
            </a:r>
            <a:endParaRPr lang="en-US" dirty="0"/>
          </a:p>
          <a:p>
            <a:pPr marL="514350" indent="-514350">
              <a:buFont typeface="+mj-lt"/>
              <a:buAutoNum type="arabicPeriod"/>
            </a:pPr>
            <a:r>
              <a:rPr lang="en-US" dirty="0">
                <a:hlinkClick r:id="rId12"/>
              </a:rPr>
              <a:t>https://www.codewars.com/kata/5682e809386707366d000024</a:t>
            </a:r>
            <a:endParaRPr lang="en-US" dirty="0"/>
          </a:p>
          <a:p>
            <a:pPr marL="514350" indent="-514350">
              <a:buFont typeface="+mj-lt"/>
              <a:buAutoNum type="arabicPeriod"/>
            </a:pPr>
            <a:r>
              <a:rPr lang="en-US" dirty="0">
                <a:hlinkClick r:id="rId13"/>
              </a:rPr>
              <a:t>https://www.codewars.com/kata/5682e545fb263ecf7b000069</a:t>
            </a: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6FDD5A4C-3AF2-4400-ABA3-EB82EB6B7555}"/>
              </a:ext>
            </a:extLst>
          </p:cNvPr>
          <p:cNvSpPr txBox="1"/>
          <p:nvPr/>
        </p:nvSpPr>
        <p:spPr>
          <a:xfrm>
            <a:off x="838200" y="1690688"/>
            <a:ext cx="10515600" cy="461665"/>
          </a:xfrm>
          <a:prstGeom prst="rect">
            <a:avLst/>
          </a:prstGeom>
          <a:noFill/>
        </p:spPr>
        <p:txBody>
          <a:bodyPr wrap="square" rtlCol="0">
            <a:spAutoFit/>
          </a:bodyPr>
          <a:lstStyle/>
          <a:p>
            <a:pPr algn="ctr"/>
            <a:r>
              <a:rPr lang="en-US" sz="2400" b="1" dirty="0">
                <a:latin typeface="MV Boli" panose="02000500030200090000" pitchFamily="2" charset="0"/>
                <a:cs typeface="MV Boli" panose="02000500030200090000" pitchFamily="2" charset="0"/>
              </a:rPr>
              <a:t>Your current task is pretty simple – Just finish All </a:t>
            </a:r>
            <a:endParaRPr lang="ru-RU" sz="2400" b="1" dirty="0">
              <a:cs typeface="MV Boli" panose="02000500030200090000" pitchFamily="2" charset="0"/>
            </a:endParaRPr>
          </a:p>
        </p:txBody>
      </p:sp>
    </p:spTree>
    <p:extLst>
      <p:ext uri="{BB962C8B-B14F-4D97-AF65-F5344CB8AC3E}">
        <p14:creationId xmlns:p14="http://schemas.microsoft.com/office/powerpoint/2010/main" val="114819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5019</TotalTime>
  <Words>4939</Words>
  <Application>Microsoft Office PowerPoint</Application>
  <PresentationFormat>Широкоэкранный</PresentationFormat>
  <Paragraphs>604</Paragraphs>
  <Slides>80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80</vt:i4>
      </vt:variant>
    </vt:vector>
  </HeadingPairs>
  <TitlesOfParts>
    <vt:vector size="86" baseType="lpstr">
      <vt:lpstr>Arial</vt:lpstr>
      <vt:lpstr>Calibri</vt:lpstr>
      <vt:lpstr>Calibri Light</vt:lpstr>
      <vt:lpstr>Forte</vt:lpstr>
      <vt:lpstr>MV Boli</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Tuple</vt:lpstr>
      <vt:lpstr>Coffee Break </vt:lpstr>
      <vt:lpstr>Dictionary</vt:lpstr>
      <vt:lpstr>Create a dict</vt:lpstr>
      <vt:lpstr>Access data </vt:lpstr>
      <vt:lpstr>Add | Delete</vt:lpstr>
      <vt:lpstr>Loop And Copy</vt:lpstr>
      <vt:lpstr>Презентация PowerPoint</vt:lpstr>
      <vt:lpstr>Sets</vt:lpstr>
      <vt:lpstr>Add/Remove Set Items</vt:lpstr>
      <vt:lpstr>Actions of Set</vt:lpstr>
      <vt:lpstr>Methods of Set</vt:lpstr>
      <vt:lpstr>Презентация PowerPoint</vt:lpstr>
      <vt:lpstr>Functions</vt:lpstr>
      <vt:lpstr>Functions - Arguments</vt:lpstr>
      <vt:lpstr>Презентация PowerPoint</vt:lpstr>
      <vt:lpstr>Lambda</vt:lpstr>
      <vt:lpstr>Scope(Closure)</vt:lpstr>
      <vt:lpstr>Decorators</vt:lpstr>
      <vt:lpstr>Passing arguments to decorator</vt:lpstr>
      <vt:lpstr>Recursion</vt:lpstr>
      <vt:lpstr>Презентация PowerPoint</vt:lpstr>
      <vt:lpstr>Презентация PowerPoint</vt:lpstr>
      <vt:lpstr>Coffee Break </vt:lpstr>
      <vt:lpstr>Exceptions </vt:lpstr>
      <vt:lpstr>Error handling</vt:lpstr>
      <vt:lpstr>Презентация PowerPoint</vt:lpstr>
      <vt:lpstr>Modules</vt:lpstr>
      <vt:lpstr>Import</vt:lpstr>
      <vt:lpstr>Import Order</vt:lpstr>
      <vt:lpstr>Презентация PowerPoint</vt:lpstr>
      <vt:lpstr>Random Module</vt:lpstr>
      <vt:lpstr>Презентация PowerPoint</vt:lpstr>
      <vt:lpstr>Time Module</vt:lpstr>
      <vt:lpstr>Time module - examples</vt:lpstr>
      <vt:lpstr>Datetime Module</vt:lpstr>
      <vt:lpstr>Datetime Operations</vt:lpstr>
      <vt:lpstr>Презентация PowerPoint</vt:lpstr>
      <vt:lpstr>Files</vt:lpstr>
      <vt:lpstr>Read a files</vt:lpstr>
      <vt:lpstr>Write a Files</vt:lpstr>
      <vt:lpstr>Презентация PowerPoint</vt:lpstr>
      <vt:lpstr>Object-oriented programming (OOP)</vt:lpstr>
      <vt:lpstr>Final Trials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363</cp:revision>
  <dcterms:created xsi:type="dcterms:W3CDTF">2020-05-18T13:32:58Z</dcterms:created>
  <dcterms:modified xsi:type="dcterms:W3CDTF">2021-09-24T17:31:57Z</dcterms:modified>
</cp:coreProperties>
</file>