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 id="326" r:id="rId69"/>
    <p:sldId id="327" r:id="rId70"/>
    <p:sldId id="329" r:id="rId71"/>
    <p:sldId id="330" r:id="rId72"/>
    <p:sldId id="328" r:id="rId73"/>
    <p:sldId id="332" r:id="rId74"/>
    <p:sldId id="331" r:id="rId75"/>
    <p:sldId id="333" r:id="rId76"/>
    <p:sldId id="334" r:id="rId77"/>
    <p:sldId id="335" r:id="rId78"/>
    <p:sldId id="337" r:id="rId79"/>
    <p:sldId id="341" r:id="rId80"/>
    <p:sldId id="336" r:id="rId81"/>
    <p:sldId id="338" r:id="rId82"/>
    <p:sldId id="339" r:id="rId83"/>
    <p:sldId id="340" r:id="rId84"/>
    <p:sldId id="342" r:id="rId85"/>
    <p:sldId id="351" r:id="rId86"/>
    <p:sldId id="344" r:id="rId87"/>
    <p:sldId id="343" r:id="rId88"/>
    <p:sldId id="346" r:id="rId89"/>
    <p:sldId id="345" r:id="rId90"/>
    <p:sldId id="350" r:id="rId91"/>
    <p:sldId id="347" r:id="rId92"/>
    <p:sldId id="325"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7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8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8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hyperlink" Target="https://www.codewars.com/kata/54b42f9314d9229fd6000d9c" TargetMode="External"/><Relationship Id="rId13" Type="http://schemas.openxmlformats.org/officeDocument/2006/relationships/hyperlink" Target="https://www.codewars.com/kata/5682e545fb263ecf7b000069" TargetMode="External"/><Relationship Id="rId3" Type="http://schemas.openxmlformats.org/officeDocument/2006/relationships/hyperlink" Target="https://www.codewars.com/kata/5667e8f4e3f572a8f2000039" TargetMode="External"/><Relationship Id="rId7" Type="http://schemas.openxmlformats.org/officeDocument/2006/relationships/hyperlink" Target="https://www.codewars.com/kata/5526fc09a1bbd946250002dc" TargetMode="External"/><Relationship Id="rId12" Type="http://schemas.openxmlformats.org/officeDocument/2006/relationships/hyperlink" Target="https://www.codewars.com/kata/5682e809386707366d000024" TargetMode="External"/><Relationship Id="rId2" Type="http://schemas.openxmlformats.org/officeDocument/2006/relationships/hyperlink" Target="https://www.codewars.com/kata/52fba66badcd10859f00097e" TargetMode="External"/><Relationship Id="rId1" Type="http://schemas.openxmlformats.org/officeDocument/2006/relationships/slideLayout" Target="../slideLayouts/slideLayout2.xml"/><Relationship Id="rId6" Type="http://schemas.openxmlformats.org/officeDocument/2006/relationships/hyperlink" Target="https://www.codewars.com/kata/523f5d21c841566fde000009" TargetMode="External"/><Relationship Id="rId11" Type="http://schemas.openxmlformats.org/officeDocument/2006/relationships/hyperlink" Target="https://www.codewars.com/kata/5682e72eb7354b2f39000021" TargetMode="External"/><Relationship Id="rId5" Type="http://schemas.openxmlformats.org/officeDocument/2006/relationships/hyperlink" Target="https://www.codewars.com/kata/546e2562b03326a88e000020/javascript" TargetMode="External"/><Relationship Id="rId10" Type="http://schemas.openxmlformats.org/officeDocument/2006/relationships/hyperlink" Target="https://www.codewars.com/kata/5682e646d5eddc1e21000017" TargetMode="External"/><Relationship Id="rId4" Type="http://schemas.openxmlformats.org/officeDocument/2006/relationships/hyperlink" Target="https://www.codewars.com/kata/554b4ac871d6813a03000035" TargetMode="External"/><Relationship Id="rId9" Type="http://schemas.openxmlformats.org/officeDocument/2006/relationships/hyperlink" Target="https://www.codewars.com/kata/54da539698b8a2ad760002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a:t>HeadChop comfortable with Headchop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str,</a:t>
            </a:r>
            <a:r>
              <a:rPr lang="ru-RU" dirty="0"/>
              <a:t> </a:t>
            </a:r>
            <a:r>
              <a:rPr lang="en-US" dirty="0"/>
              <a:t>isEnemy: bool, health: int].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wierdo!”</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'Rassel'],</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a:solidFill>
                  <a:srgbClr val="FF0000"/>
                </a:solidFill>
              </a:rPr>
              <a:t>ord()</a:t>
            </a:r>
            <a:r>
              <a:rPr lang="en-US" dirty="0"/>
              <a:t>, reverse use </a:t>
            </a:r>
            <a:r>
              <a:rPr lang="en-US" dirty="0">
                <a:solidFill>
                  <a:srgbClr val="FF0000"/>
                </a:solidFill>
              </a:rPr>
              <a:t>chr()</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iterable),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iterable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00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p>
          <a:p>
            <a:r>
              <a:rPr lang="en-US" dirty="0"/>
              <a:t>To show all exports from module use </a:t>
            </a:r>
            <a:r>
              <a:rPr lang="en-US" dirty="0" err="1">
                <a:solidFill>
                  <a:srgbClr val="FF0000"/>
                </a:solidFill>
              </a:rPr>
              <a:t>dir</a:t>
            </a:r>
            <a:r>
              <a:rPr lang="en-US" dirty="0">
                <a:solidFill>
                  <a:srgbClr val="FF0000"/>
                </a:solidFill>
              </a:rPr>
              <a:t>()</a:t>
            </a:r>
            <a:endParaRPr lang="ru-RU" dirty="0">
              <a:solidFill>
                <a:srgbClr val="FF0000"/>
              </a:solidFill>
            </a:endParaRPr>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23A4D6-D667-48E2-8DB7-ED1E26260B50}"/>
              </a:ext>
            </a:extLst>
          </p:cNvPr>
          <p:cNvSpPr/>
          <p:nvPr/>
        </p:nvSpPr>
        <p:spPr>
          <a:xfrm>
            <a:off x="4200939" y="980661"/>
            <a:ext cx="3816626"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B6E1AB8-A648-441C-A85F-1793163341F1}"/>
              </a:ext>
            </a:extLst>
          </p:cNvPr>
          <p:cNvSpPr>
            <a:spLocks noGrp="1"/>
          </p:cNvSpPr>
          <p:nvPr>
            <p:ph type="title"/>
          </p:nvPr>
        </p:nvSpPr>
        <p:spPr/>
        <p:txBody>
          <a:bodyPr/>
          <a:lstStyle/>
          <a:p>
            <a:pPr algn="ctr"/>
            <a:r>
              <a:rPr lang="en-US" dirty="0"/>
              <a:t>Random Module</a:t>
            </a:r>
            <a:endParaRPr lang="ru-RU" dirty="0"/>
          </a:p>
        </p:txBody>
      </p:sp>
      <p:sp>
        <p:nvSpPr>
          <p:cNvPr id="3" name="Объект 2">
            <a:extLst>
              <a:ext uri="{FF2B5EF4-FFF2-40B4-BE49-F238E27FC236}">
                <a16:creationId xmlns:a16="http://schemas.microsoft.com/office/drawing/2014/main" id="{3E213345-73AE-40A2-93F8-64D2A4FB8D23}"/>
              </a:ext>
            </a:extLst>
          </p:cNvPr>
          <p:cNvSpPr>
            <a:spLocks noGrp="1"/>
          </p:cNvSpPr>
          <p:nvPr>
            <p:ph idx="1"/>
          </p:nvPr>
        </p:nvSpPr>
        <p:spPr>
          <a:xfrm>
            <a:off x="838200" y="1825625"/>
            <a:ext cx="5814391" cy="4351338"/>
          </a:xfrm>
        </p:spPr>
        <p:txBody>
          <a:bodyPr>
            <a:normAutofit fontScale="77500" lnSpcReduction="20000"/>
          </a:bodyPr>
          <a:lstStyle/>
          <a:p>
            <a:r>
              <a:rPr lang="en-US" dirty="0"/>
              <a:t>Random provides you a random number generator with different generator functions. Here are some helpful of them: </a:t>
            </a:r>
          </a:p>
          <a:p>
            <a:r>
              <a:rPr lang="en-US" dirty="0">
                <a:solidFill>
                  <a:srgbClr val="FF0000"/>
                </a:solidFill>
              </a:rPr>
              <a:t>random() </a:t>
            </a:r>
            <a:r>
              <a:rPr lang="en-US" dirty="0"/>
              <a:t>– return a random value between 0 and 1</a:t>
            </a:r>
          </a:p>
          <a:p>
            <a:r>
              <a:rPr lang="en-US" dirty="0" err="1">
                <a:solidFill>
                  <a:srgbClr val="FF0000"/>
                </a:solidFill>
              </a:rPr>
              <a:t>randint</a:t>
            </a:r>
            <a:r>
              <a:rPr lang="en-US" dirty="0">
                <a:solidFill>
                  <a:srgbClr val="FF0000"/>
                </a:solidFill>
              </a:rPr>
              <a:t>(A, B) </a:t>
            </a:r>
            <a:r>
              <a:rPr lang="en-US" dirty="0"/>
              <a:t>– return int value between A and B </a:t>
            </a:r>
          </a:p>
          <a:p>
            <a:r>
              <a:rPr lang="en-US" dirty="0">
                <a:solidFill>
                  <a:srgbClr val="FF0000"/>
                </a:solidFill>
              </a:rPr>
              <a:t>choice(sequence) </a:t>
            </a:r>
            <a:r>
              <a:rPr lang="en-US" dirty="0"/>
              <a:t>– return a random value from the sequence. The sequence must have at last 1 value</a:t>
            </a:r>
          </a:p>
          <a:p>
            <a:r>
              <a:rPr lang="en-US" dirty="0">
                <a:solidFill>
                  <a:srgbClr val="FF0000"/>
                </a:solidFill>
              </a:rPr>
              <a:t>shuffle(sequence) </a:t>
            </a:r>
            <a:r>
              <a:rPr lang="en-US" dirty="0"/>
              <a:t>– shuffles the sequence. None return!</a:t>
            </a:r>
          </a:p>
          <a:p>
            <a:r>
              <a:rPr lang="en-US" dirty="0">
                <a:solidFill>
                  <a:srgbClr val="FF0000"/>
                </a:solidFill>
              </a:rPr>
              <a:t>sample(sequence, length) </a:t>
            </a:r>
            <a:r>
              <a:rPr lang="en-US" dirty="0"/>
              <a:t>– return a random sequence with a given length from the original sequence</a:t>
            </a:r>
            <a:endParaRPr lang="ru-RU" dirty="0"/>
          </a:p>
        </p:txBody>
      </p:sp>
      <p:pic>
        <p:nvPicPr>
          <p:cNvPr id="5" name="Рисунок 4">
            <a:extLst>
              <a:ext uri="{FF2B5EF4-FFF2-40B4-BE49-F238E27FC236}">
                <a16:creationId xmlns:a16="http://schemas.microsoft.com/office/drawing/2014/main" id="{6BE6DE94-907B-4D78-9E26-9C4A653BFCAE}"/>
              </a:ext>
            </a:extLst>
          </p:cNvPr>
          <p:cNvPicPr>
            <a:picLocks noChangeAspect="1"/>
          </p:cNvPicPr>
          <p:nvPr/>
        </p:nvPicPr>
        <p:blipFill>
          <a:blip r:embed="rId2"/>
          <a:stretch>
            <a:fillRect/>
          </a:stretch>
        </p:blipFill>
        <p:spPr>
          <a:xfrm>
            <a:off x="6988450" y="2501003"/>
            <a:ext cx="4795573" cy="3000582"/>
          </a:xfrm>
          <a:prstGeom prst="rect">
            <a:avLst/>
          </a:prstGeom>
        </p:spPr>
      </p:pic>
    </p:spTree>
    <p:extLst>
      <p:ext uri="{BB962C8B-B14F-4D97-AF65-F5344CB8AC3E}">
        <p14:creationId xmlns:p14="http://schemas.microsoft.com/office/powerpoint/2010/main" val="3481508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Our skeletons program is boring and predictable in battle. Let’s do it more fun</a:t>
            </a:r>
          </a:p>
          <a:p>
            <a:pPr marL="971550" lvl="1" indent="-514350">
              <a:buFont typeface="+mj-lt"/>
              <a:buAutoNum type="arabicPeriod"/>
            </a:pPr>
            <a:r>
              <a:rPr lang="en-US" dirty="0"/>
              <a:t>Damage of skeletons is a random number between 10 and 30</a:t>
            </a:r>
          </a:p>
          <a:p>
            <a:pPr marL="971550" lvl="1" indent="-514350">
              <a:buFont typeface="+mj-lt"/>
              <a:buAutoNum type="arabicPeriod"/>
            </a:pPr>
            <a:r>
              <a:rPr lang="en-US" dirty="0"/>
              <a:t>Health is also a random number between 1 and 30 multiplied  by 2.35 and rounded to int</a:t>
            </a:r>
          </a:p>
          <a:p>
            <a:pPr marL="971550" lvl="1" indent="-514350">
              <a:buFont typeface="+mj-lt"/>
              <a:buAutoNum type="arabicPeriod"/>
            </a:pPr>
            <a:r>
              <a:rPr lang="en-US" dirty="0"/>
              <a:t>Add a function that send to hero a random skeleton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202413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37700B9-C12D-417D-8584-682AC40E87FC}"/>
              </a:ext>
            </a:extLst>
          </p:cNvPr>
          <p:cNvSpPr/>
          <p:nvPr/>
        </p:nvSpPr>
        <p:spPr>
          <a:xfrm>
            <a:off x="4545496" y="954157"/>
            <a:ext cx="3087756" cy="344556"/>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B0E5DED9-6335-453B-893A-DD1712F68167}"/>
              </a:ext>
            </a:extLst>
          </p:cNvPr>
          <p:cNvSpPr>
            <a:spLocks noGrp="1"/>
          </p:cNvSpPr>
          <p:nvPr>
            <p:ph type="title"/>
          </p:nvPr>
        </p:nvSpPr>
        <p:spPr/>
        <p:txBody>
          <a:bodyPr/>
          <a:lstStyle/>
          <a:p>
            <a:pPr algn="ctr"/>
            <a:r>
              <a:rPr lang="en-US" dirty="0"/>
              <a:t>Time Module</a:t>
            </a:r>
            <a:endParaRPr lang="ru-RU" dirty="0"/>
          </a:p>
        </p:txBody>
      </p:sp>
      <p:sp>
        <p:nvSpPr>
          <p:cNvPr id="3" name="Объект 2">
            <a:extLst>
              <a:ext uri="{FF2B5EF4-FFF2-40B4-BE49-F238E27FC236}">
                <a16:creationId xmlns:a16="http://schemas.microsoft.com/office/drawing/2014/main" id="{118C1045-833B-4B88-9224-95DF613F8FC3}"/>
              </a:ext>
            </a:extLst>
          </p:cNvPr>
          <p:cNvSpPr>
            <a:spLocks noGrp="1"/>
          </p:cNvSpPr>
          <p:nvPr>
            <p:ph idx="1"/>
          </p:nvPr>
        </p:nvSpPr>
        <p:spPr>
          <a:xfrm>
            <a:off x="838200" y="1825625"/>
            <a:ext cx="5681870" cy="4310132"/>
          </a:xfrm>
        </p:spPr>
        <p:txBody>
          <a:bodyPr>
            <a:normAutofit fontScale="77500" lnSpcReduction="20000"/>
          </a:bodyPr>
          <a:lstStyle/>
          <a:p>
            <a:r>
              <a:rPr lang="en-US" dirty="0"/>
              <a:t>This module to work with time in seconds since 1 January 1970 (UTC).</a:t>
            </a:r>
          </a:p>
          <a:p>
            <a:r>
              <a:rPr lang="en-US" dirty="0">
                <a:solidFill>
                  <a:srgbClr val="FF0000"/>
                </a:solidFill>
              </a:rPr>
              <a:t>time() </a:t>
            </a:r>
            <a:r>
              <a:rPr lang="en-US" dirty="0"/>
              <a:t>– get time since 1 January 1970.</a:t>
            </a:r>
          </a:p>
          <a:p>
            <a:r>
              <a:rPr lang="en-US" dirty="0" err="1">
                <a:solidFill>
                  <a:srgbClr val="FF0000"/>
                </a:solidFill>
              </a:rPr>
              <a:t>ctime</a:t>
            </a:r>
            <a:r>
              <a:rPr lang="en-US" dirty="0">
                <a:solidFill>
                  <a:srgbClr val="FF0000"/>
                </a:solidFill>
              </a:rPr>
              <a:t>(seconds) </a:t>
            </a:r>
            <a:r>
              <a:rPr lang="en-US" dirty="0"/>
              <a:t>– get time since given seconds</a:t>
            </a:r>
          </a:p>
          <a:p>
            <a:r>
              <a:rPr lang="en-US" dirty="0">
                <a:solidFill>
                  <a:srgbClr val="FF0000"/>
                </a:solidFill>
              </a:rPr>
              <a:t>sleep(seconds) </a:t>
            </a:r>
            <a:r>
              <a:rPr lang="en-US" dirty="0"/>
              <a:t>– stop the current program on given seconds</a:t>
            </a:r>
          </a:p>
          <a:p>
            <a:r>
              <a:rPr lang="en-US" dirty="0" err="1">
                <a:solidFill>
                  <a:srgbClr val="FF0000"/>
                </a:solidFill>
              </a:rPr>
              <a:t>gmtime</a:t>
            </a:r>
            <a:r>
              <a:rPr lang="en-US" dirty="0">
                <a:solidFill>
                  <a:srgbClr val="FF0000"/>
                </a:solidFill>
              </a:rPr>
              <a:t>(seconds) </a:t>
            </a:r>
            <a:r>
              <a:rPr lang="en-US" dirty="0"/>
              <a:t>– takes seconds and returns </a:t>
            </a:r>
            <a:r>
              <a:rPr lang="en-US" dirty="0" err="1"/>
              <a:t>struct_time</a:t>
            </a:r>
            <a:r>
              <a:rPr lang="en-US" dirty="0"/>
              <a:t>  </a:t>
            </a:r>
          </a:p>
          <a:p>
            <a:r>
              <a:rPr lang="en-US" dirty="0" err="1">
                <a:solidFill>
                  <a:srgbClr val="FF0000"/>
                </a:solidFill>
              </a:rPr>
              <a:t>mktime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takes </a:t>
            </a:r>
            <a:r>
              <a:rPr lang="en-US" dirty="0" err="1"/>
              <a:t>struct_time</a:t>
            </a:r>
            <a:r>
              <a:rPr lang="en-US" dirty="0"/>
              <a:t> or tuple with 9 value according </a:t>
            </a:r>
            <a:r>
              <a:rPr lang="en-US" dirty="0" err="1"/>
              <a:t>struct_time</a:t>
            </a:r>
            <a:r>
              <a:rPr lang="en-US" dirty="0"/>
              <a:t>. Returns a seconds since 1 January 1970</a:t>
            </a:r>
          </a:p>
          <a:p>
            <a:r>
              <a:rPr lang="en-US" dirty="0" err="1">
                <a:solidFill>
                  <a:srgbClr val="FF0000"/>
                </a:solidFill>
              </a:rPr>
              <a:t>asctime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returns a date string </a:t>
            </a:r>
          </a:p>
        </p:txBody>
      </p:sp>
      <p:pic>
        <p:nvPicPr>
          <p:cNvPr id="5" name="Рисунок 4">
            <a:extLst>
              <a:ext uri="{FF2B5EF4-FFF2-40B4-BE49-F238E27FC236}">
                <a16:creationId xmlns:a16="http://schemas.microsoft.com/office/drawing/2014/main" id="{DB84399E-E54C-46A4-8548-D6ADA1360710}"/>
              </a:ext>
            </a:extLst>
          </p:cNvPr>
          <p:cNvPicPr>
            <a:picLocks noChangeAspect="1"/>
          </p:cNvPicPr>
          <p:nvPr/>
        </p:nvPicPr>
        <p:blipFill>
          <a:blip r:embed="rId2"/>
          <a:stretch>
            <a:fillRect/>
          </a:stretch>
        </p:blipFill>
        <p:spPr>
          <a:xfrm>
            <a:off x="7403409" y="2444750"/>
            <a:ext cx="3295650" cy="4048125"/>
          </a:xfrm>
          <a:prstGeom prst="rect">
            <a:avLst/>
          </a:prstGeom>
        </p:spPr>
      </p:pic>
      <p:sp>
        <p:nvSpPr>
          <p:cNvPr id="6" name="TextBox 5">
            <a:extLst>
              <a:ext uri="{FF2B5EF4-FFF2-40B4-BE49-F238E27FC236}">
                <a16:creationId xmlns:a16="http://schemas.microsoft.com/office/drawing/2014/main" id="{72DD17B8-EECC-49CB-9B93-25B523902167}"/>
              </a:ext>
            </a:extLst>
          </p:cNvPr>
          <p:cNvSpPr txBox="1"/>
          <p:nvPr/>
        </p:nvSpPr>
        <p:spPr>
          <a:xfrm>
            <a:off x="7103165" y="1467555"/>
            <a:ext cx="4250635" cy="1200329"/>
          </a:xfrm>
          <a:prstGeom prst="rect">
            <a:avLst/>
          </a:prstGeom>
          <a:noFill/>
        </p:spPr>
        <p:txBody>
          <a:bodyPr wrap="square" rtlCol="0">
            <a:spAutoFit/>
          </a:bodyPr>
          <a:lstStyle/>
          <a:p>
            <a:r>
              <a:rPr lang="en-US" dirty="0"/>
              <a:t>Some function in time module takes a </a:t>
            </a:r>
            <a:r>
              <a:rPr lang="en-US" dirty="0" err="1"/>
              <a:t>time.struct_time</a:t>
            </a:r>
            <a:r>
              <a:rPr lang="en-US" dirty="0"/>
              <a:t> as argument. Object </a:t>
            </a:r>
            <a:r>
              <a:rPr lang="en-US" dirty="0" err="1"/>
              <a:t>time.struct_time</a:t>
            </a:r>
            <a:r>
              <a:rPr lang="en-US" dirty="0"/>
              <a:t> contains:</a:t>
            </a:r>
            <a:endParaRPr lang="ru-RU" dirty="0"/>
          </a:p>
          <a:p>
            <a:endParaRPr lang="ru-RU" dirty="0"/>
          </a:p>
        </p:txBody>
      </p:sp>
    </p:spTree>
    <p:extLst>
      <p:ext uri="{BB962C8B-B14F-4D97-AF65-F5344CB8AC3E}">
        <p14:creationId xmlns:p14="http://schemas.microsoft.com/office/powerpoint/2010/main" val="748414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BA446A-45FF-4313-82B4-14488D9B51BA}"/>
              </a:ext>
            </a:extLst>
          </p:cNvPr>
          <p:cNvSpPr>
            <a:spLocks noGrp="1"/>
          </p:cNvSpPr>
          <p:nvPr>
            <p:ph type="title"/>
          </p:nvPr>
        </p:nvSpPr>
        <p:spPr/>
        <p:txBody>
          <a:bodyPr/>
          <a:lstStyle/>
          <a:p>
            <a:pPr algn="ctr"/>
            <a:r>
              <a:rPr lang="en-US" dirty="0"/>
              <a:t>Time module - examples</a:t>
            </a:r>
            <a:endParaRPr lang="ru-RU" dirty="0"/>
          </a:p>
        </p:txBody>
      </p:sp>
      <p:pic>
        <p:nvPicPr>
          <p:cNvPr id="4" name="Рисунок 3">
            <a:extLst>
              <a:ext uri="{FF2B5EF4-FFF2-40B4-BE49-F238E27FC236}">
                <a16:creationId xmlns:a16="http://schemas.microsoft.com/office/drawing/2014/main" id="{0381F4BA-0E1C-4252-9306-1C12CBD44571}"/>
              </a:ext>
            </a:extLst>
          </p:cNvPr>
          <p:cNvPicPr>
            <a:picLocks noChangeAspect="1"/>
          </p:cNvPicPr>
          <p:nvPr/>
        </p:nvPicPr>
        <p:blipFill>
          <a:blip r:embed="rId2"/>
          <a:stretch>
            <a:fillRect/>
          </a:stretch>
        </p:blipFill>
        <p:spPr>
          <a:xfrm>
            <a:off x="4604922" y="1537555"/>
            <a:ext cx="3253616" cy="5121662"/>
          </a:xfrm>
          <a:prstGeom prst="rect">
            <a:avLst/>
          </a:prstGeom>
        </p:spPr>
      </p:pic>
    </p:spTree>
    <p:extLst>
      <p:ext uri="{BB962C8B-B14F-4D97-AF65-F5344CB8AC3E}">
        <p14:creationId xmlns:p14="http://schemas.microsoft.com/office/powerpoint/2010/main" val="1817072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7A24814-6928-4339-BB62-03DD3E86D9A7}"/>
              </a:ext>
            </a:extLst>
          </p:cNvPr>
          <p:cNvSpPr/>
          <p:nvPr/>
        </p:nvSpPr>
        <p:spPr>
          <a:xfrm>
            <a:off x="4094922" y="967409"/>
            <a:ext cx="4028661"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C541DFEB-0AFB-4681-9A3D-EE79792F36BE}"/>
              </a:ext>
            </a:extLst>
          </p:cNvPr>
          <p:cNvSpPr>
            <a:spLocks noGrp="1"/>
          </p:cNvSpPr>
          <p:nvPr>
            <p:ph type="title"/>
          </p:nvPr>
        </p:nvSpPr>
        <p:spPr/>
        <p:txBody>
          <a:bodyPr/>
          <a:lstStyle/>
          <a:p>
            <a:pPr algn="ctr"/>
            <a:r>
              <a:rPr lang="en-US" dirty="0"/>
              <a:t>Datetime Module</a:t>
            </a:r>
            <a:endParaRPr lang="ru-RU" dirty="0"/>
          </a:p>
        </p:txBody>
      </p:sp>
      <p:sp>
        <p:nvSpPr>
          <p:cNvPr id="3" name="Объект 2">
            <a:extLst>
              <a:ext uri="{FF2B5EF4-FFF2-40B4-BE49-F238E27FC236}">
                <a16:creationId xmlns:a16="http://schemas.microsoft.com/office/drawing/2014/main" id="{1BE683D3-D90B-4E38-9DD5-9863E9D78B09}"/>
              </a:ext>
            </a:extLst>
          </p:cNvPr>
          <p:cNvSpPr>
            <a:spLocks noGrp="1"/>
          </p:cNvSpPr>
          <p:nvPr>
            <p:ph idx="1"/>
          </p:nvPr>
        </p:nvSpPr>
        <p:spPr>
          <a:xfrm>
            <a:off x="838200" y="1825624"/>
            <a:ext cx="6543261" cy="4853472"/>
          </a:xfrm>
        </p:spPr>
        <p:txBody>
          <a:bodyPr>
            <a:normAutofit fontScale="77500" lnSpcReduction="20000"/>
          </a:bodyPr>
          <a:lstStyle/>
          <a:p>
            <a:r>
              <a:rPr lang="en-US" dirty="0"/>
              <a:t>This module is for works with a custom date. It’s different from time and provides you comfortable methods to work with dates, for a case, math operation with a date. Basic usage is working with an instance of datetime, but also the module has a date, time and other classes. We will work only with datetime, because it includes both date and time. </a:t>
            </a:r>
          </a:p>
          <a:p>
            <a:r>
              <a:rPr lang="en-US" dirty="0" err="1">
                <a:solidFill>
                  <a:srgbClr val="FF0000"/>
                </a:solidFill>
              </a:rPr>
              <a:t>datetime.now</a:t>
            </a:r>
            <a:r>
              <a:rPr lang="en-US" dirty="0">
                <a:solidFill>
                  <a:srgbClr val="FF0000"/>
                </a:solidFill>
              </a:rPr>
              <a:t>()</a:t>
            </a:r>
            <a:r>
              <a:rPr lang="en-US" dirty="0"/>
              <a:t> – this method you may use without creation datetime. It returns a current date. And creates instance of datetime</a:t>
            </a:r>
          </a:p>
          <a:p>
            <a:r>
              <a:rPr lang="en-US" dirty="0">
                <a:solidFill>
                  <a:srgbClr val="FF0000"/>
                </a:solidFill>
              </a:rPr>
              <a:t>datetime(year, month, day, [hour], [minute], [second], [millisecond]) </a:t>
            </a:r>
            <a:r>
              <a:rPr lang="en-US" dirty="0"/>
              <a:t>– basic instance of datetime requires only 3 arguments, but you may provide an additional arguments. </a:t>
            </a:r>
          </a:p>
          <a:p>
            <a:r>
              <a:rPr lang="en-US" dirty="0"/>
              <a:t>datetime has many properties and functions, there are some of them – </a:t>
            </a:r>
            <a:r>
              <a:rPr lang="en-US" dirty="0">
                <a:solidFill>
                  <a:srgbClr val="FF0000"/>
                </a:solidFill>
              </a:rPr>
              <a:t>time(), date(), weekday(), year, month, day, hour, minute, second, millisecond</a:t>
            </a:r>
          </a:p>
        </p:txBody>
      </p:sp>
      <p:pic>
        <p:nvPicPr>
          <p:cNvPr id="5" name="Рисунок 4">
            <a:extLst>
              <a:ext uri="{FF2B5EF4-FFF2-40B4-BE49-F238E27FC236}">
                <a16:creationId xmlns:a16="http://schemas.microsoft.com/office/drawing/2014/main" id="{36FDE4CF-0DDC-4C63-9AE6-EA177716A687}"/>
              </a:ext>
            </a:extLst>
          </p:cNvPr>
          <p:cNvPicPr>
            <a:picLocks noChangeAspect="1"/>
          </p:cNvPicPr>
          <p:nvPr/>
        </p:nvPicPr>
        <p:blipFill>
          <a:blip r:embed="rId2"/>
          <a:stretch>
            <a:fillRect/>
          </a:stretch>
        </p:blipFill>
        <p:spPr>
          <a:xfrm>
            <a:off x="7381461" y="1933575"/>
            <a:ext cx="4516800" cy="2318785"/>
          </a:xfrm>
          <a:prstGeom prst="rect">
            <a:avLst/>
          </a:prstGeom>
        </p:spPr>
      </p:pic>
      <p:pic>
        <p:nvPicPr>
          <p:cNvPr id="6" name="Рисунок 5">
            <a:extLst>
              <a:ext uri="{FF2B5EF4-FFF2-40B4-BE49-F238E27FC236}">
                <a16:creationId xmlns:a16="http://schemas.microsoft.com/office/drawing/2014/main" id="{C049C72D-C738-4BE7-A67E-AED21C0347B1}"/>
              </a:ext>
            </a:extLst>
          </p:cNvPr>
          <p:cNvPicPr>
            <a:picLocks noChangeAspect="1"/>
          </p:cNvPicPr>
          <p:nvPr/>
        </p:nvPicPr>
        <p:blipFill>
          <a:blip r:embed="rId3"/>
          <a:stretch>
            <a:fillRect/>
          </a:stretch>
        </p:blipFill>
        <p:spPr>
          <a:xfrm>
            <a:off x="7381461" y="4922802"/>
            <a:ext cx="4296007" cy="576849"/>
          </a:xfrm>
          <a:prstGeom prst="rect">
            <a:avLst/>
          </a:prstGeom>
        </p:spPr>
      </p:pic>
    </p:spTree>
    <p:extLst>
      <p:ext uri="{BB962C8B-B14F-4D97-AF65-F5344CB8AC3E}">
        <p14:creationId xmlns:p14="http://schemas.microsoft.com/office/powerpoint/2010/main" val="2560535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1BFDA6-D4B0-4794-BD01-5511A94228E8}"/>
              </a:ext>
            </a:extLst>
          </p:cNvPr>
          <p:cNvSpPr>
            <a:spLocks noGrp="1"/>
          </p:cNvSpPr>
          <p:nvPr>
            <p:ph type="title"/>
          </p:nvPr>
        </p:nvSpPr>
        <p:spPr/>
        <p:txBody>
          <a:bodyPr/>
          <a:lstStyle/>
          <a:p>
            <a:pPr algn="ctr"/>
            <a:r>
              <a:rPr lang="en-US" dirty="0"/>
              <a:t>Datetime Operations</a:t>
            </a:r>
            <a:endParaRPr lang="ru-RU" dirty="0"/>
          </a:p>
        </p:txBody>
      </p:sp>
      <p:sp>
        <p:nvSpPr>
          <p:cNvPr id="3" name="Объект 2">
            <a:extLst>
              <a:ext uri="{FF2B5EF4-FFF2-40B4-BE49-F238E27FC236}">
                <a16:creationId xmlns:a16="http://schemas.microsoft.com/office/drawing/2014/main" id="{7E6A0988-44F0-4277-9F11-60972BCCCA4B}"/>
              </a:ext>
            </a:extLst>
          </p:cNvPr>
          <p:cNvSpPr>
            <a:spLocks noGrp="1"/>
          </p:cNvSpPr>
          <p:nvPr>
            <p:ph idx="1"/>
          </p:nvPr>
        </p:nvSpPr>
        <p:spPr>
          <a:xfrm>
            <a:off x="838200" y="1825625"/>
            <a:ext cx="6384235" cy="4495662"/>
          </a:xfrm>
        </p:spPr>
        <p:txBody>
          <a:bodyPr>
            <a:normAutofit lnSpcReduction="10000"/>
          </a:bodyPr>
          <a:lstStyle/>
          <a:p>
            <a:r>
              <a:rPr lang="en-US" dirty="0"/>
              <a:t>Besides class datetime the module has class </a:t>
            </a:r>
            <a:r>
              <a:rPr lang="en-US" dirty="0" err="1"/>
              <a:t>timedelta</a:t>
            </a:r>
            <a:r>
              <a:rPr lang="en-US" dirty="0"/>
              <a:t>. This reflects time changes.</a:t>
            </a:r>
          </a:p>
          <a:p>
            <a:r>
              <a:rPr lang="en-US" dirty="0" err="1"/>
              <a:t>timedelta</a:t>
            </a:r>
            <a:r>
              <a:rPr lang="en-US" dirty="0"/>
              <a:t>([weeks],[days], [hours], [minutes], [seconds], [milliseconds])  - create a </a:t>
            </a:r>
            <a:r>
              <a:rPr lang="en-US" dirty="0" err="1"/>
              <a:t>timedelta</a:t>
            </a:r>
            <a:r>
              <a:rPr lang="en-US" dirty="0"/>
              <a:t> instance. You may provide a additional data, but may create without arguments at all</a:t>
            </a:r>
          </a:p>
          <a:p>
            <a:r>
              <a:rPr lang="en-US" dirty="0"/>
              <a:t>But there is another way to create </a:t>
            </a:r>
            <a:r>
              <a:rPr lang="en-US" dirty="0" err="1"/>
              <a:t>timedelta</a:t>
            </a:r>
            <a:r>
              <a:rPr lang="en-US" dirty="0"/>
              <a:t>. When we try to add or subtract</a:t>
            </a:r>
            <a:r>
              <a:rPr lang="ru-RU" dirty="0"/>
              <a:t> </a:t>
            </a:r>
            <a:r>
              <a:rPr lang="en-US" dirty="0"/>
              <a:t>datetime with datetime or </a:t>
            </a:r>
            <a:r>
              <a:rPr lang="en-US" dirty="0" err="1"/>
              <a:t>timedelta</a:t>
            </a:r>
            <a:r>
              <a:rPr lang="en-US" dirty="0"/>
              <a:t> it return to us </a:t>
            </a:r>
            <a:r>
              <a:rPr lang="en-US" dirty="0" err="1"/>
              <a:t>timedelta</a:t>
            </a:r>
            <a:r>
              <a:rPr lang="en-US" dirty="0"/>
              <a:t> object</a:t>
            </a:r>
            <a:endParaRPr lang="ru-RU" dirty="0"/>
          </a:p>
        </p:txBody>
      </p:sp>
      <p:pic>
        <p:nvPicPr>
          <p:cNvPr id="5" name="Рисунок 4">
            <a:extLst>
              <a:ext uri="{FF2B5EF4-FFF2-40B4-BE49-F238E27FC236}">
                <a16:creationId xmlns:a16="http://schemas.microsoft.com/office/drawing/2014/main" id="{90A1A416-CB0F-4649-B6E0-3A51FAC6E862}"/>
              </a:ext>
            </a:extLst>
          </p:cNvPr>
          <p:cNvPicPr>
            <a:picLocks noChangeAspect="1"/>
          </p:cNvPicPr>
          <p:nvPr/>
        </p:nvPicPr>
        <p:blipFill>
          <a:blip r:embed="rId2"/>
          <a:stretch>
            <a:fillRect/>
          </a:stretch>
        </p:blipFill>
        <p:spPr>
          <a:xfrm>
            <a:off x="7667831" y="2161760"/>
            <a:ext cx="3902520" cy="1267239"/>
          </a:xfrm>
          <a:prstGeom prst="rect">
            <a:avLst/>
          </a:prstGeom>
        </p:spPr>
      </p:pic>
      <p:pic>
        <p:nvPicPr>
          <p:cNvPr id="6" name="Рисунок 5">
            <a:extLst>
              <a:ext uri="{FF2B5EF4-FFF2-40B4-BE49-F238E27FC236}">
                <a16:creationId xmlns:a16="http://schemas.microsoft.com/office/drawing/2014/main" id="{57B83049-85BD-4807-B57E-3A8EC1D66FA2}"/>
              </a:ext>
            </a:extLst>
          </p:cNvPr>
          <p:cNvPicPr>
            <a:picLocks noChangeAspect="1"/>
          </p:cNvPicPr>
          <p:nvPr/>
        </p:nvPicPr>
        <p:blipFill>
          <a:blip r:embed="rId3"/>
          <a:stretch>
            <a:fillRect/>
          </a:stretch>
        </p:blipFill>
        <p:spPr>
          <a:xfrm>
            <a:off x="7667831" y="3636993"/>
            <a:ext cx="3098472" cy="526156"/>
          </a:xfrm>
          <a:prstGeom prst="rect">
            <a:avLst/>
          </a:prstGeom>
        </p:spPr>
      </p:pic>
      <p:pic>
        <p:nvPicPr>
          <p:cNvPr id="7" name="Рисунок 6">
            <a:extLst>
              <a:ext uri="{FF2B5EF4-FFF2-40B4-BE49-F238E27FC236}">
                <a16:creationId xmlns:a16="http://schemas.microsoft.com/office/drawing/2014/main" id="{FBD68C82-A222-4C70-B9EC-85E265869D92}"/>
              </a:ext>
            </a:extLst>
          </p:cNvPr>
          <p:cNvPicPr>
            <a:picLocks noChangeAspect="1"/>
          </p:cNvPicPr>
          <p:nvPr/>
        </p:nvPicPr>
        <p:blipFill>
          <a:blip r:embed="rId4"/>
          <a:stretch>
            <a:fillRect/>
          </a:stretch>
        </p:blipFill>
        <p:spPr>
          <a:xfrm>
            <a:off x="7667831" y="4371143"/>
            <a:ext cx="2337560" cy="1082659"/>
          </a:xfrm>
          <a:prstGeom prst="rect">
            <a:avLst/>
          </a:prstGeom>
        </p:spPr>
      </p:pic>
    </p:spTree>
    <p:extLst>
      <p:ext uri="{BB962C8B-B14F-4D97-AF65-F5344CB8AC3E}">
        <p14:creationId xmlns:p14="http://schemas.microsoft.com/office/powerpoint/2010/main" val="1464963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benchmark decorator that counts how many time a function uses for calculation </a:t>
            </a:r>
            <a:endParaRPr lang="ru-RU" dirty="0"/>
          </a:p>
          <a:p>
            <a:pPr marL="514350" indent="-514350">
              <a:buFont typeface="+mj-lt"/>
              <a:buAutoNum type="arabicPeriod"/>
            </a:pPr>
            <a:r>
              <a:rPr lang="en-US" dirty="0"/>
              <a:t>Write a program that counts how many days the user lives.</a:t>
            </a:r>
          </a:p>
          <a:p>
            <a:pPr lvl="1"/>
            <a:r>
              <a:rPr lang="en-US" dirty="0"/>
              <a:t>Ask from user a day, month, and year</a:t>
            </a:r>
          </a:p>
          <a:p>
            <a:pPr lvl="1"/>
            <a:r>
              <a:rPr lang="en-US" dirty="0"/>
              <a:t>Print how many days the user lives.</a:t>
            </a:r>
          </a:p>
          <a:p>
            <a:pPr marL="514350" indent="-514350">
              <a:buFont typeface="+mj-lt"/>
              <a:buAutoNum type="arabicPeriod"/>
            </a:pPr>
            <a:r>
              <a:rPr lang="en-US" dirty="0"/>
              <a:t>User want to get a random date from the past.</a:t>
            </a:r>
          </a:p>
          <a:p>
            <a:pPr lvl="1"/>
            <a:r>
              <a:rPr lang="en-US" dirty="0"/>
              <a:t>Write a program that returns to the user a random date between 1 and 2021 years. </a:t>
            </a:r>
          </a:p>
          <a:p>
            <a:pPr lvl="1"/>
            <a:r>
              <a:rPr lang="en-US" dirty="0"/>
              <a:t>A date and month also a random</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464066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31D33C0-1CF9-497C-BC54-C55630B9D1D0}"/>
              </a:ext>
            </a:extLst>
          </p:cNvPr>
          <p:cNvSpPr/>
          <p:nvPr/>
        </p:nvSpPr>
        <p:spPr>
          <a:xfrm>
            <a:off x="5565913" y="1007165"/>
            <a:ext cx="1073426" cy="25179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A4C9B28-8871-48A2-8A34-777FC4728060}"/>
              </a:ext>
            </a:extLst>
          </p:cNvPr>
          <p:cNvSpPr>
            <a:spLocks noGrp="1"/>
          </p:cNvSpPr>
          <p:nvPr>
            <p:ph type="title"/>
          </p:nvPr>
        </p:nvSpPr>
        <p:spPr/>
        <p:txBody>
          <a:bodyPr/>
          <a:lstStyle/>
          <a:p>
            <a:pPr algn="ctr"/>
            <a:r>
              <a:rPr lang="en-US" dirty="0"/>
              <a:t>Files</a:t>
            </a:r>
            <a:endParaRPr lang="ru-RU" dirty="0"/>
          </a:p>
        </p:txBody>
      </p:sp>
      <p:sp>
        <p:nvSpPr>
          <p:cNvPr id="3" name="Объект 2">
            <a:extLst>
              <a:ext uri="{FF2B5EF4-FFF2-40B4-BE49-F238E27FC236}">
                <a16:creationId xmlns:a16="http://schemas.microsoft.com/office/drawing/2014/main" id="{C7A8495E-158B-4F62-AF90-8419273D96F4}"/>
              </a:ext>
            </a:extLst>
          </p:cNvPr>
          <p:cNvSpPr>
            <a:spLocks noGrp="1"/>
          </p:cNvSpPr>
          <p:nvPr>
            <p:ph idx="1"/>
          </p:nvPr>
        </p:nvSpPr>
        <p:spPr/>
        <p:txBody>
          <a:bodyPr>
            <a:normAutofit fontScale="70000" lnSpcReduction="20000"/>
          </a:bodyPr>
          <a:lstStyle/>
          <a:p>
            <a:r>
              <a:rPr lang="en-US" dirty="0"/>
              <a:t>File handling is an important part of any programming language. In this part, we will work with txt files, but it is similar to other types of files.</a:t>
            </a:r>
          </a:p>
          <a:p>
            <a:r>
              <a:rPr lang="en-US" dirty="0"/>
              <a:t>The main function to work with files is open(). It takes a filename, mode, and buffering.</a:t>
            </a:r>
          </a:p>
          <a:p>
            <a:r>
              <a:rPr lang="en-US" dirty="0"/>
              <a:t>Filename – is the path to file or file itself if it placed in the same directory </a:t>
            </a:r>
          </a:p>
          <a:p>
            <a:r>
              <a:rPr lang="en-US" dirty="0"/>
              <a:t>Some of mode:</a:t>
            </a:r>
          </a:p>
          <a:p>
            <a:pPr lvl="1"/>
            <a:r>
              <a:rPr lang="en-US" dirty="0"/>
              <a:t>'r' - reading mode. The default. It allows you only to read the file, not to modify it. When using this mode the file must exist. </a:t>
            </a:r>
          </a:p>
          <a:p>
            <a:pPr lvl="1"/>
            <a:r>
              <a:rPr lang="en-US" dirty="0"/>
              <a:t>'w' - writing mode. It will create a new file if it does not exist, otherwise will erase the file and allow you to write to it.</a:t>
            </a:r>
          </a:p>
          <a:p>
            <a:pPr lvl="1"/>
            <a:r>
              <a:rPr lang="en-US" dirty="0"/>
              <a:t> 'a' - append mode. It will write data to the end of the file. It does not erase the file, and the file must exist for this mode. </a:t>
            </a:r>
          </a:p>
          <a:p>
            <a:pPr lvl="1"/>
            <a:r>
              <a:rPr lang="en-US" dirty="0"/>
              <a:t>'r+' - reading mode plus writing mode at the same time. This allows you to read and write into files at the same time without having to use r and w. </a:t>
            </a:r>
          </a:p>
          <a:p>
            <a:pPr lvl="1"/>
            <a:r>
              <a:rPr lang="en-US" dirty="0"/>
              <a:t>'w+' - writing and reading mode. The exact same as r+ but if the file does not exist, a new one is made. Otherwise, the file is overwritten</a:t>
            </a:r>
          </a:p>
          <a:p>
            <a:pPr lvl="1"/>
            <a:r>
              <a:rPr lang="en-US" dirty="0"/>
              <a:t>'a+' - appending and reading mode. Similar to w+ as it will create a new file if the file does not exist. Otherwise, the file pointer is at the end of the file if it exists. </a:t>
            </a:r>
            <a:endParaRPr lang="ru-RU" dirty="0"/>
          </a:p>
        </p:txBody>
      </p:sp>
    </p:spTree>
    <p:extLst>
      <p:ext uri="{BB962C8B-B14F-4D97-AF65-F5344CB8AC3E}">
        <p14:creationId xmlns:p14="http://schemas.microsoft.com/office/powerpoint/2010/main" val="746516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F6B4C-D973-4D3B-86D6-5FD04C52054B}"/>
              </a:ext>
            </a:extLst>
          </p:cNvPr>
          <p:cNvSpPr>
            <a:spLocks noGrp="1"/>
          </p:cNvSpPr>
          <p:nvPr>
            <p:ph type="title"/>
          </p:nvPr>
        </p:nvSpPr>
        <p:spPr/>
        <p:txBody>
          <a:bodyPr/>
          <a:lstStyle/>
          <a:p>
            <a:pPr algn="ctr"/>
            <a:r>
              <a:rPr lang="en-US" dirty="0"/>
              <a:t>Read a files</a:t>
            </a:r>
            <a:endParaRPr lang="ru-RU" dirty="0"/>
          </a:p>
        </p:txBody>
      </p:sp>
      <p:sp>
        <p:nvSpPr>
          <p:cNvPr id="3" name="Объект 2">
            <a:extLst>
              <a:ext uri="{FF2B5EF4-FFF2-40B4-BE49-F238E27FC236}">
                <a16:creationId xmlns:a16="http://schemas.microsoft.com/office/drawing/2014/main" id="{DD3CE626-7FF5-4B34-82FB-80FF0982811B}"/>
              </a:ext>
            </a:extLst>
          </p:cNvPr>
          <p:cNvSpPr>
            <a:spLocks noGrp="1"/>
          </p:cNvSpPr>
          <p:nvPr>
            <p:ph idx="1"/>
          </p:nvPr>
        </p:nvSpPr>
        <p:spPr>
          <a:xfrm>
            <a:off x="838199" y="1825624"/>
            <a:ext cx="5456583" cy="5032376"/>
          </a:xfrm>
        </p:spPr>
        <p:txBody>
          <a:bodyPr>
            <a:normAutofit fontScale="77500" lnSpcReduction="20000"/>
          </a:bodyPr>
          <a:lstStyle/>
          <a:p>
            <a:r>
              <a:rPr lang="en-US" dirty="0"/>
              <a:t>To read a file – use ‘r’ mode. In this mode you have some helpful functions:</a:t>
            </a:r>
          </a:p>
          <a:p>
            <a:r>
              <a:rPr lang="en-US" dirty="0">
                <a:solidFill>
                  <a:srgbClr val="FF0000"/>
                </a:solidFill>
              </a:rPr>
              <a:t>read([int]) </a:t>
            </a:r>
            <a:r>
              <a:rPr lang="en-US" dirty="0"/>
              <a:t>– returns all content of file. </a:t>
            </a:r>
          </a:p>
          <a:p>
            <a:r>
              <a:rPr lang="en-US" dirty="0" err="1">
                <a:solidFill>
                  <a:srgbClr val="FF0000"/>
                </a:solidFill>
              </a:rPr>
              <a:t>readline</a:t>
            </a:r>
            <a:r>
              <a:rPr lang="en-US" dirty="0">
                <a:solidFill>
                  <a:srgbClr val="FF0000"/>
                </a:solidFill>
              </a:rPr>
              <a:t>([int]) </a:t>
            </a:r>
            <a:r>
              <a:rPr lang="en-US" dirty="0"/>
              <a:t>– returns a line on every call. </a:t>
            </a:r>
          </a:p>
          <a:p>
            <a:r>
              <a:rPr lang="en-US" dirty="0" err="1">
                <a:solidFill>
                  <a:srgbClr val="FF0000"/>
                </a:solidFill>
              </a:rPr>
              <a:t>readlines</a:t>
            </a:r>
            <a:r>
              <a:rPr lang="en-US" dirty="0">
                <a:solidFill>
                  <a:srgbClr val="FF0000"/>
                </a:solidFill>
              </a:rPr>
              <a:t>([int]) </a:t>
            </a:r>
            <a:r>
              <a:rPr lang="en-US" dirty="0"/>
              <a:t>– return a array of lines.</a:t>
            </a:r>
          </a:p>
          <a:p>
            <a:r>
              <a:rPr lang="en-US" dirty="0"/>
              <a:t>You may notice that we don’t put an argument in this function. If you do this, you may specify how many contents will be read. Read and </a:t>
            </a:r>
            <a:r>
              <a:rPr lang="en-US" dirty="0" err="1"/>
              <a:t>Readline</a:t>
            </a:r>
            <a:r>
              <a:rPr lang="en-US" dirty="0"/>
              <a:t> counts symbols, in that case, the next call returns a remainder part. </a:t>
            </a:r>
            <a:r>
              <a:rPr lang="en-US" dirty="0" err="1"/>
              <a:t>Readlines</a:t>
            </a:r>
            <a:r>
              <a:rPr lang="en-US" dirty="0"/>
              <a:t> count by lines.</a:t>
            </a:r>
          </a:p>
          <a:p>
            <a:r>
              <a:rPr lang="en-US" dirty="0"/>
              <a:t>Also you may loop through file line by line. </a:t>
            </a:r>
          </a:p>
          <a:p>
            <a:r>
              <a:rPr lang="en-US" dirty="0"/>
              <a:t>Note! Here we don’t handle error that occur if file doesn’t exists. We fix it in preferable example.</a:t>
            </a:r>
          </a:p>
          <a:p>
            <a:r>
              <a:rPr lang="en-US" dirty="0"/>
              <a:t>Note! Always close() the file. It is a good practice </a:t>
            </a:r>
            <a:endParaRPr lang="ru-RU" dirty="0"/>
          </a:p>
        </p:txBody>
      </p:sp>
      <p:pic>
        <p:nvPicPr>
          <p:cNvPr id="4" name="Рисунок 3">
            <a:extLst>
              <a:ext uri="{FF2B5EF4-FFF2-40B4-BE49-F238E27FC236}">
                <a16:creationId xmlns:a16="http://schemas.microsoft.com/office/drawing/2014/main" id="{3580D06E-8179-4B6C-AB55-87CA7BF91E7C}"/>
              </a:ext>
            </a:extLst>
          </p:cNvPr>
          <p:cNvPicPr>
            <a:picLocks noChangeAspect="1"/>
          </p:cNvPicPr>
          <p:nvPr/>
        </p:nvPicPr>
        <p:blipFill>
          <a:blip r:embed="rId2"/>
          <a:stretch>
            <a:fillRect/>
          </a:stretch>
        </p:blipFill>
        <p:spPr>
          <a:xfrm>
            <a:off x="6603722" y="1471265"/>
            <a:ext cx="2277321" cy="1050098"/>
          </a:xfrm>
          <a:prstGeom prst="rect">
            <a:avLst/>
          </a:prstGeom>
        </p:spPr>
      </p:pic>
      <p:pic>
        <p:nvPicPr>
          <p:cNvPr id="5" name="Рисунок 4">
            <a:extLst>
              <a:ext uri="{FF2B5EF4-FFF2-40B4-BE49-F238E27FC236}">
                <a16:creationId xmlns:a16="http://schemas.microsoft.com/office/drawing/2014/main" id="{739035FD-C73C-4827-8851-0853E255A6F3}"/>
              </a:ext>
            </a:extLst>
          </p:cNvPr>
          <p:cNvPicPr>
            <a:picLocks noChangeAspect="1"/>
          </p:cNvPicPr>
          <p:nvPr/>
        </p:nvPicPr>
        <p:blipFill>
          <a:blip r:embed="rId3"/>
          <a:stretch>
            <a:fillRect/>
          </a:stretch>
        </p:blipFill>
        <p:spPr>
          <a:xfrm>
            <a:off x="6603722" y="2562394"/>
            <a:ext cx="2284622" cy="1256542"/>
          </a:xfrm>
          <a:prstGeom prst="rect">
            <a:avLst/>
          </a:prstGeom>
        </p:spPr>
      </p:pic>
      <p:pic>
        <p:nvPicPr>
          <p:cNvPr id="6" name="Рисунок 5">
            <a:extLst>
              <a:ext uri="{FF2B5EF4-FFF2-40B4-BE49-F238E27FC236}">
                <a16:creationId xmlns:a16="http://schemas.microsoft.com/office/drawing/2014/main" id="{0D1E7A94-B02C-413F-B917-FA532C834152}"/>
              </a:ext>
            </a:extLst>
          </p:cNvPr>
          <p:cNvPicPr>
            <a:picLocks noChangeAspect="1"/>
          </p:cNvPicPr>
          <p:nvPr/>
        </p:nvPicPr>
        <p:blipFill>
          <a:blip r:embed="rId4"/>
          <a:stretch>
            <a:fillRect/>
          </a:stretch>
        </p:blipFill>
        <p:spPr>
          <a:xfrm>
            <a:off x="6603722" y="3859967"/>
            <a:ext cx="2260491" cy="713203"/>
          </a:xfrm>
          <a:prstGeom prst="rect">
            <a:avLst/>
          </a:prstGeom>
        </p:spPr>
      </p:pic>
      <p:pic>
        <p:nvPicPr>
          <p:cNvPr id="7" name="Рисунок 6">
            <a:extLst>
              <a:ext uri="{FF2B5EF4-FFF2-40B4-BE49-F238E27FC236}">
                <a16:creationId xmlns:a16="http://schemas.microsoft.com/office/drawing/2014/main" id="{76A14ED0-DDEC-4A03-B522-5EF4E9B65774}"/>
              </a:ext>
            </a:extLst>
          </p:cNvPr>
          <p:cNvPicPr>
            <a:picLocks noChangeAspect="1"/>
          </p:cNvPicPr>
          <p:nvPr/>
        </p:nvPicPr>
        <p:blipFill>
          <a:blip r:embed="rId5"/>
          <a:stretch>
            <a:fillRect/>
          </a:stretch>
        </p:blipFill>
        <p:spPr>
          <a:xfrm>
            <a:off x="9106785" y="1471265"/>
            <a:ext cx="2431807" cy="3101905"/>
          </a:xfrm>
          <a:prstGeom prst="rect">
            <a:avLst/>
          </a:prstGeom>
        </p:spPr>
      </p:pic>
      <p:pic>
        <p:nvPicPr>
          <p:cNvPr id="8" name="Рисунок 7">
            <a:extLst>
              <a:ext uri="{FF2B5EF4-FFF2-40B4-BE49-F238E27FC236}">
                <a16:creationId xmlns:a16="http://schemas.microsoft.com/office/drawing/2014/main" id="{BC22E9BF-8F69-422D-8132-5B20459BB5EB}"/>
              </a:ext>
            </a:extLst>
          </p:cNvPr>
          <p:cNvPicPr>
            <a:picLocks noChangeAspect="1"/>
          </p:cNvPicPr>
          <p:nvPr/>
        </p:nvPicPr>
        <p:blipFill>
          <a:blip r:embed="rId6"/>
          <a:stretch>
            <a:fillRect/>
          </a:stretch>
        </p:blipFill>
        <p:spPr>
          <a:xfrm>
            <a:off x="6603722" y="4967145"/>
            <a:ext cx="2255296" cy="839180"/>
          </a:xfrm>
          <a:prstGeom prst="rect">
            <a:avLst/>
          </a:prstGeom>
        </p:spPr>
      </p:pic>
      <p:sp>
        <p:nvSpPr>
          <p:cNvPr id="10" name="Прямоугольник 9">
            <a:extLst>
              <a:ext uri="{FF2B5EF4-FFF2-40B4-BE49-F238E27FC236}">
                <a16:creationId xmlns:a16="http://schemas.microsoft.com/office/drawing/2014/main" id="{BE303500-D2A7-4C02-9A13-D2D72B4F6308}"/>
              </a:ext>
            </a:extLst>
          </p:cNvPr>
          <p:cNvSpPr/>
          <p:nvPr/>
        </p:nvSpPr>
        <p:spPr>
          <a:xfrm>
            <a:off x="8984975" y="5128591"/>
            <a:ext cx="2915478" cy="15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id="{0BDAA429-394F-43B5-A3FD-B4022567FEA3}"/>
              </a:ext>
            </a:extLst>
          </p:cNvPr>
          <p:cNvPicPr>
            <a:picLocks noChangeAspect="1"/>
          </p:cNvPicPr>
          <p:nvPr/>
        </p:nvPicPr>
        <p:blipFill>
          <a:blip r:embed="rId7"/>
          <a:stretch>
            <a:fillRect/>
          </a:stretch>
        </p:blipFill>
        <p:spPr>
          <a:xfrm>
            <a:off x="9106785" y="5257542"/>
            <a:ext cx="2693086" cy="1282422"/>
          </a:xfrm>
          <a:prstGeom prst="rect">
            <a:avLst/>
          </a:prstGeom>
        </p:spPr>
      </p:pic>
    </p:spTree>
    <p:extLst>
      <p:ext uri="{BB962C8B-B14F-4D97-AF65-F5344CB8AC3E}">
        <p14:creationId xmlns:p14="http://schemas.microsoft.com/office/powerpoint/2010/main" val="737052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88CFE-713A-43FB-BE24-3D59A275922E}"/>
              </a:ext>
            </a:extLst>
          </p:cNvPr>
          <p:cNvSpPr>
            <a:spLocks noGrp="1"/>
          </p:cNvSpPr>
          <p:nvPr>
            <p:ph type="title"/>
          </p:nvPr>
        </p:nvSpPr>
        <p:spPr/>
        <p:txBody>
          <a:bodyPr/>
          <a:lstStyle/>
          <a:p>
            <a:pPr algn="ctr"/>
            <a:r>
              <a:rPr lang="en-US" dirty="0"/>
              <a:t>Write a Files</a:t>
            </a:r>
            <a:endParaRPr lang="ru-RU" dirty="0"/>
          </a:p>
        </p:txBody>
      </p:sp>
      <p:sp>
        <p:nvSpPr>
          <p:cNvPr id="3" name="Объект 2">
            <a:extLst>
              <a:ext uri="{FF2B5EF4-FFF2-40B4-BE49-F238E27FC236}">
                <a16:creationId xmlns:a16="http://schemas.microsoft.com/office/drawing/2014/main" id="{2DD20626-28C6-4C75-93B4-72A421F66AAF}"/>
              </a:ext>
            </a:extLst>
          </p:cNvPr>
          <p:cNvSpPr>
            <a:spLocks noGrp="1"/>
          </p:cNvSpPr>
          <p:nvPr>
            <p:ph idx="1"/>
          </p:nvPr>
        </p:nvSpPr>
        <p:spPr>
          <a:xfrm>
            <a:off x="838200" y="1825625"/>
            <a:ext cx="10515600" cy="2203036"/>
          </a:xfrm>
        </p:spPr>
        <p:txBody>
          <a:bodyPr/>
          <a:lstStyle/>
          <a:p>
            <a:r>
              <a:rPr lang="en-US" dirty="0"/>
              <a:t>To write a file use – ‘w’ or ‘a’ mode. The difference between them is ‘w’ creates the file if this doesn’t exist or rewrites the current file. ‘a’ doesn’t rewrite file, only adds to the end and raise Exception if file not exists</a:t>
            </a:r>
          </a:p>
          <a:p>
            <a:r>
              <a:rPr lang="en-US" dirty="0">
                <a:solidFill>
                  <a:srgbClr val="FF0000"/>
                </a:solidFill>
              </a:rPr>
              <a:t>write() </a:t>
            </a:r>
            <a:r>
              <a:rPr lang="en-US" dirty="0"/>
              <a:t>– main method to write to the file</a:t>
            </a:r>
            <a:endParaRPr lang="ru-RU" dirty="0"/>
          </a:p>
        </p:txBody>
      </p:sp>
      <p:pic>
        <p:nvPicPr>
          <p:cNvPr id="4" name="Рисунок 3">
            <a:extLst>
              <a:ext uri="{FF2B5EF4-FFF2-40B4-BE49-F238E27FC236}">
                <a16:creationId xmlns:a16="http://schemas.microsoft.com/office/drawing/2014/main" id="{F8E5E0AC-641D-4743-84B0-A2C32DC30542}"/>
              </a:ext>
            </a:extLst>
          </p:cNvPr>
          <p:cNvPicPr>
            <a:picLocks noChangeAspect="1"/>
          </p:cNvPicPr>
          <p:nvPr/>
        </p:nvPicPr>
        <p:blipFill>
          <a:blip r:embed="rId2"/>
          <a:stretch>
            <a:fillRect/>
          </a:stretch>
        </p:blipFill>
        <p:spPr>
          <a:xfrm>
            <a:off x="838200" y="4365141"/>
            <a:ext cx="3715161" cy="1956146"/>
          </a:xfrm>
          <a:prstGeom prst="rect">
            <a:avLst/>
          </a:prstGeom>
        </p:spPr>
      </p:pic>
      <p:pic>
        <p:nvPicPr>
          <p:cNvPr id="5" name="Рисунок 4">
            <a:extLst>
              <a:ext uri="{FF2B5EF4-FFF2-40B4-BE49-F238E27FC236}">
                <a16:creationId xmlns:a16="http://schemas.microsoft.com/office/drawing/2014/main" id="{19D7B3E7-BAC0-47FB-B366-51134D0016CF}"/>
              </a:ext>
            </a:extLst>
          </p:cNvPr>
          <p:cNvPicPr>
            <a:picLocks noChangeAspect="1"/>
          </p:cNvPicPr>
          <p:nvPr/>
        </p:nvPicPr>
        <p:blipFill>
          <a:blip r:embed="rId3"/>
          <a:stretch>
            <a:fillRect/>
          </a:stretch>
        </p:blipFill>
        <p:spPr>
          <a:xfrm>
            <a:off x="6282359" y="4365141"/>
            <a:ext cx="3426808" cy="1412807"/>
          </a:xfrm>
          <a:prstGeom prst="rect">
            <a:avLst/>
          </a:prstGeom>
        </p:spPr>
      </p:pic>
    </p:spTree>
    <p:extLst>
      <p:ext uri="{BB962C8B-B14F-4D97-AF65-F5344CB8AC3E}">
        <p14:creationId xmlns:p14="http://schemas.microsoft.com/office/powerpoint/2010/main" val="226737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program that counts symbols words and letters in a given file</a:t>
            </a:r>
          </a:p>
          <a:p>
            <a:pPr lvl="1"/>
            <a:r>
              <a:rPr lang="en-US" dirty="0"/>
              <a:t>User inputs a filename </a:t>
            </a:r>
          </a:p>
          <a:p>
            <a:pPr lvl="1"/>
            <a:r>
              <a:rPr lang="en-US" dirty="0"/>
              <a:t>The file always must be .txt . To check filename use file.</a:t>
            </a:r>
            <a:r>
              <a:rPr lang="en-US" dirty="0">
                <a:solidFill>
                  <a:srgbClr val="FF0000"/>
                </a:solidFill>
              </a:rPr>
              <a:t>name</a:t>
            </a:r>
            <a:r>
              <a:rPr lang="en-US" dirty="0"/>
              <a:t> property</a:t>
            </a:r>
          </a:p>
          <a:p>
            <a:pPr lvl="1"/>
            <a:r>
              <a:rPr lang="en-US" dirty="0"/>
              <a:t>Program prints words and letters and finish </a:t>
            </a:r>
          </a:p>
          <a:p>
            <a:pPr marL="514350" indent="-514350">
              <a:buFont typeface="+mj-lt"/>
              <a:buAutoNum type="arabicPeriod"/>
            </a:pPr>
            <a:r>
              <a:rPr lang="en-US" dirty="0"/>
              <a:t>Write the Budget program. It must counts a budget by month.</a:t>
            </a:r>
          </a:p>
          <a:p>
            <a:pPr lvl="1"/>
            <a:r>
              <a:rPr lang="en-US" dirty="0"/>
              <a:t>User inputs a filename</a:t>
            </a:r>
          </a:p>
          <a:p>
            <a:pPr lvl="1"/>
            <a:r>
              <a:rPr lang="en-US" dirty="0"/>
              <a:t>The program counts a monthly sum by values in file</a:t>
            </a:r>
          </a:p>
          <a:p>
            <a:pPr lvl="1"/>
            <a:r>
              <a:rPr lang="en-US" dirty="0"/>
              <a:t>Value = </a:t>
            </a:r>
            <a:r>
              <a:rPr lang="en-US" dirty="0" err="1"/>
              <a:t>NameValue</a:t>
            </a:r>
            <a:r>
              <a:rPr lang="en-US" dirty="0"/>
              <a:t>: (+/-)sum. Example – Food: -100</a:t>
            </a:r>
          </a:p>
          <a:p>
            <a:pPr lvl="1"/>
            <a:r>
              <a:rPr lang="en-US" dirty="0"/>
              <a:t>Each value is a line</a:t>
            </a:r>
          </a:p>
          <a:p>
            <a:pPr lvl="1"/>
            <a:r>
              <a:rPr lang="en-US" dirty="0"/>
              <a:t>Program write a calculated sum in ‘output.txt’ in format – filename: sum</a:t>
            </a:r>
          </a:p>
          <a:p>
            <a:pPr lvl="1"/>
            <a:r>
              <a:rPr lang="en-US" dirty="0"/>
              <a:t>Filename and structure are always correct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1150746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5589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A8AE051-34B2-4FE9-9D1F-43B45ACB2474}"/>
              </a:ext>
            </a:extLst>
          </p:cNvPr>
          <p:cNvSpPr/>
          <p:nvPr/>
        </p:nvSpPr>
        <p:spPr>
          <a:xfrm>
            <a:off x="1934817" y="993913"/>
            <a:ext cx="8335618" cy="371061"/>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8D95A280-5FEB-4EA5-8201-803FD6BCE384}"/>
              </a:ext>
            </a:extLst>
          </p:cNvPr>
          <p:cNvSpPr>
            <a:spLocks noGrp="1"/>
          </p:cNvSpPr>
          <p:nvPr>
            <p:ph type="title"/>
          </p:nvPr>
        </p:nvSpPr>
        <p:spPr/>
        <p:txBody>
          <a:bodyPr/>
          <a:lstStyle/>
          <a:p>
            <a:pPr algn="ctr"/>
            <a:r>
              <a:rPr lang="en-US" dirty="0"/>
              <a:t>Object-oriented programming (OOP)</a:t>
            </a:r>
            <a:endParaRPr lang="ru-RU" dirty="0"/>
          </a:p>
        </p:txBody>
      </p:sp>
      <p:sp>
        <p:nvSpPr>
          <p:cNvPr id="3" name="Объект 2">
            <a:extLst>
              <a:ext uri="{FF2B5EF4-FFF2-40B4-BE49-F238E27FC236}">
                <a16:creationId xmlns:a16="http://schemas.microsoft.com/office/drawing/2014/main" id="{D2E05127-BC44-44D2-B8B2-D40989E81AB1}"/>
              </a:ext>
            </a:extLst>
          </p:cNvPr>
          <p:cNvSpPr>
            <a:spLocks noGrp="1"/>
          </p:cNvSpPr>
          <p:nvPr>
            <p:ph idx="1"/>
          </p:nvPr>
        </p:nvSpPr>
        <p:spPr/>
        <p:txBody>
          <a:bodyPr>
            <a:normAutofit fontScale="92500" lnSpcReduction="10000"/>
          </a:bodyPr>
          <a:lstStyle/>
          <a:p>
            <a:r>
              <a:rPr lang="en-US" dirty="0"/>
              <a:t>Python is an object-oriented programming language. Almost everything in Python is an object, with its properties(attributes) and methods.</a:t>
            </a:r>
          </a:p>
          <a:p>
            <a:r>
              <a:rPr lang="en-US" dirty="0"/>
              <a:t>Class is the basic structure of an object. You may think about object as a blueprint of real things like a Car, Airport, or Human.</a:t>
            </a:r>
          </a:p>
          <a:p>
            <a:r>
              <a:rPr lang="en-US" dirty="0"/>
              <a:t> Single objects created by Class is named instance. An example, A Car that has a brand, model, max speed, and may ride, stop, and show a fuel level, and The instance Ford Mustang with a max speed equals 200 mph.</a:t>
            </a:r>
          </a:p>
          <a:p>
            <a:r>
              <a:rPr lang="en-US" dirty="0"/>
              <a:t>There are 3 main concepts of OOP :</a:t>
            </a:r>
          </a:p>
          <a:p>
            <a:pPr lvl="1" algn="ctr"/>
            <a:r>
              <a:rPr lang="en-US" dirty="0">
                <a:solidFill>
                  <a:schemeClr val="accent1">
                    <a:lumMod val="50000"/>
                  </a:schemeClr>
                </a:solidFill>
              </a:rPr>
              <a:t>Encapsulation </a:t>
            </a:r>
            <a:endParaRPr lang="ru-RU" dirty="0">
              <a:solidFill>
                <a:schemeClr val="accent1">
                  <a:lumMod val="50000"/>
                </a:schemeClr>
              </a:solidFill>
            </a:endParaRPr>
          </a:p>
          <a:p>
            <a:pPr lvl="1" algn="ctr"/>
            <a:r>
              <a:rPr lang="en-US" dirty="0">
                <a:solidFill>
                  <a:schemeClr val="accent1">
                    <a:lumMod val="50000"/>
                  </a:schemeClr>
                </a:solidFill>
              </a:rPr>
              <a:t>Inheritance</a:t>
            </a:r>
            <a:endParaRPr lang="ru-RU" dirty="0">
              <a:solidFill>
                <a:schemeClr val="accent1">
                  <a:lumMod val="50000"/>
                </a:schemeClr>
              </a:solidFill>
            </a:endParaRPr>
          </a:p>
          <a:p>
            <a:pPr lvl="1" algn="ctr"/>
            <a:r>
              <a:rPr lang="en-US" dirty="0">
                <a:solidFill>
                  <a:schemeClr val="accent1">
                    <a:lumMod val="50000"/>
                  </a:schemeClr>
                </a:solidFill>
              </a:rPr>
              <a:t>Polymorphism</a:t>
            </a:r>
            <a:endParaRPr lang="ru-RU" dirty="0">
              <a:solidFill>
                <a:schemeClr val="accent1">
                  <a:lumMod val="50000"/>
                </a:schemeClr>
              </a:solidFill>
            </a:endParaRPr>
          </a:p>
        </p:txBody>
      </p:sp>
    </p:spTree>
    <p:extLst>
      <p:ext uri="{BB962C8B-B14F-4D97-AF65-F5344CB8AC3E}">
        <p14:creationId xmlns:p14="http://schemas.microsoft.com/office/powerpoint/2010/main" val="65516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5E2BF-DFCD-4655-AF53-BFA95A0A6A2C}"/>
              </a:ext>
            </a:extLst>
          </p:cNvPr>
          <p:cNvSpPr>
            <a:spLocks noGrp="1"/>
          </p:cNvSpPr>
          <p:nvPr>
            <p:ph type="title"/>
          </p:nvPr>
        </p:nvSpPr>
        <p:spPr/>
        <p:txBody>
          <a:bodyPr/>
          <a:lstStyle/>
          <a:p>
            <a:pPr algn="ctr"/>
            <a:r>
              <a:rPr lang="en-US" dirty="0"/>
              <a:t>Create Class</a:t>
            </a:r>
            <a:endParaRPr lang="ru-RU" dirty="0"/>
          </a:p>
        </p:txBody>
      </p:sp>
      <p:sp>
        <p:nvSpPr>
          <p:cNvPr id="3" name="Объект 2">
            <a:extLst>
              <a:ext uri="{FF2B5EF4-FFF2-40B4-BE49-F238E27FC236}">
                <a16:creationId xmlns:a16="http://schemas.microsoft.com/office/drawing/2014/main" id="{EB35C2B3-F10E-4E08-9A9C-769A74BB2BC0}"/>
              </a:ext>
            </a:extLst>
          </p:cNvPr>
          <p:cNvSpPr>
            <a:spLocks noGrp="1"/>
          </p:cNvSpPr>
          <p:nvPr>
            <p:ph idx="1"/>
          </p:nvPr>
        </p:nvSpPr>
        <p:spPr>
          <a:xfrm>
            <a:off x="838200" y="1825624"/>
            <a:ext cx="5734878" cy="4906480"/>
          </a:xfrm>
        </p:spPr>
        <p:txBody>
          <a:bodyPr>
            <a:normAutofit fontScale="77500" lnSpcReduction="20000"/>
          </a:bodyPr>
          <a:lstStyle/>
          <a:p>
            <a:r>
              <a:rPr lang="en-US" dirty="0"/>
              <a:t>Before we start learning concepts, we need to know how to create a Class and work with it. </a:t>
            </a:r>
          </a:p>
          <a:p>
            <a:r>
              <a:rPr lang="en-US" dirty="0"/>
              <a:t>Use syntax – </a:t>
            </a:r>
          </a:p>
          <a:p>
            <a:pPr marL="457200" lvl="1" indent="0">
              <a:buNone/>
            </a:pPr>
            <a:r>
              <a:rPr lang="en-US" dirty="0"/>
              <a:t>class &lt;</a:t>
            </a:r>
            <a:r>
              <a:rPr lang="en-US" dirty="0" err="1"/>
              <a:t>className</a:t>
            </a:r>
            <a:r>
              <a:rPr lang="en-US" dirty="0"/>
              <a:t>&gt;:</a:t>
            </a:r>
          </a:p>
          <a:p>
            <a:pPr marL="914400" lvl="2" indent="0">
              <a:buNone/>
            </a:pPr>
            <a:r>
              <a:rPr lang="en-US" dirty="0"/>
              <a:t>…class description</a:t>
            </a:r>
          </a:p>
          <a:p>
            <a:r>
              <a:rPr lang="en-US" dirty="0"/>
              <a:t>Then we add some properties</a:t>
            </a:r>
          </a:p>
          <a:p>
            <a:r>
              <a:rPr lang="en-US" dirty="0"/>
              <a:t>Add methods. Note that we declare an argument, but do not provide it when we call a method. </a:t>
            </a:r>
          </a:p>
          <a:p>
            <a:r>
              <a:rPr lang="en-US" dirty="0"/>
              <a:t>Now you can create an instance of Class. But it does not work as we want, because is a stupid class.</a:t>
            </a:r>
          </a:p>
          <a:p>
            <a:r>
              <a:rPr lang="en-US" dirty="0"/>
              <a:t>And it’s not all. For real Class, we need a constructor. For this python provide a private method __</a:t>
            </a:r>
            <a:r>
              <a:rPr lang="en-US" dirty="0" err="1"/>
              <a:t>init</a:t>
            </a:r>
            <a:r>
              <a:rPr lang="en-US" dirty="0"/>
              <a:t>__ that calls every time when instance will create</a:t>
            </a:r>
            <a:endParaRPr lang="ru-RU" dirty="0"/>
          </a:p>
        </p:txBody>
      </p:sp>
      <p:pic>
        <p:nvPicPr>
          <p:cNvPr id="4" name="Рисунок 3">
            <a:extLst>
              <a:ext uri="{FF2B5EF4-FFF2-40B4-BE49-F238E27FC236}">
                <a16:creationId xmlns:a16="http://schemas.microsoft.com/office/drawing/2014/main" id="{65A25F9C-20BD-4BF6-9DB1-5591C02602BB}"/>
              </a:ext>
            </a:extLst>
          </p:cNvPr>
          <p:cNvPicPr>
            <a:picLocks noChangeAspect="1"/>
          </p:cNvPicPr>
          <p:nvPr/>
        </p:nvPicPr>
        <p:blipFill>
          <a:blip r:embed="rId2"/>
          <a:stretch>
            <a:fillRect/>
          </a:stretch>
        </p:blipFill>
        <p:spPr>
          <a:xfrm>
            <a:off x="6880363" y="2247143"/>
            <a:ext cx="1609787" cy="626028"/>
          </a:xfrm>
          <a:prstGeom prst="rect">
            <a:avLst/>
          </a:prstGeom>
        </p:spPr>
      </p:pic>
      <p:pic>
        <p:nvPicPr>
          <p:cNvPr id="5" name="Рисунок 4">
            <a:extLst>
              <a:ext uri="{FF2B5EF4-FFF2-40B4-BE49-F238E27FC236}">
                <a16:creationId xmlns:a16="http://schemas.microsoft.com/office/drawing/2014/main" id="{5AA2B3BA-D7DB-4528-99A0-A434FA9607FE}"/>
              </a:ext>
            </a:extLst>
          </p:cNvPr>
          <p:cNvPicPr>
            <a:picLocks noChangeAspect="1"/>
          </p:cNvPicPr>
          <p:nvPr/>
        </p:nvPicPr>
        <p:blipFill>
          <a:blip r:embed="rId3"/>
          <a:stretch>
            <a:fillRect/>
          </a:stretch>
        </p:blipFill>
        <p:spPr>
          <a:xfrm>
            <a:off x="6880363" y="3057250"/>
            <a:ext cx="1639597" cy="626028"/>
          </a:xfrm>
          <a:prstGeom prst="rect">
            <a:avLst/>
          </a:prstGeom>
        </p:spPr>
      </p:pic>
      <p:pic>
        <p:nvPicPr>
          <p:cNvPr id="7" name="Рисунок 6">
            <a:extLst>
              <a:ext uri="{FF2B5EF4-FFF2-40B4-BE49-F238E27FC236}">
                <a16:creationId xmlns:a16="http://schemas.microsoft.com/office/drawing/2014/main" id="{FD074978-8411-439F-ABD6-BAF95AC9438B}"/>
              </a:ext>
            </a:extLst>
          </p:cNvPr>
          <p:cNvPicPr>
            <a:picLocks noChangeAspect="1"/>
          </p:cNvPicPr>
          <p:nvPr/>
        </p:nvPicPr>
        <p:blipFill>
          <a:blip r:embed="rId4"/>
          <a:stretch>
            <a:fillRect/>
          </a:stretch>
        </p:blipFill>
        <p:spPr>
          <a:xfrm>
            <a:off x="6880363" y="3867357"/>
            <a:ext cx="2502176" cy="1278645"/>
          </a:xfrm>
          <a:prstGeom prst="rect">
            <a:avLst/>
          </a:prstGeom>
        </p:spPr>
      </p:pic>
    </p:spTree>
    <p:extLst>
      <p:ext uri="{BB962C8B-B14F-4D97-AF65-F5344CB8AC3E}">
        <p14:creationId xmlns:p14="http://schemas.microsoft.com/office/powerpoint/2010/main" val="928083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7DF091-AF21-4552-9DE5-4F8C7458D798}"/>
              </a:ext>
            </a:extLst>
          </p:cNvPr>
          <p:cNvSpPr>
            <a:spLocks noGrp="1"/>
          </p:cNvSpPr>
          <p:nvPr>
            <p:ph type="title"/>
          </p:nvPr>
        </p:nvSpPr>
        <p:spPr/>
        <p:txBody>
          <a:bodyPr/>
          <a:lstStyle/>
          <a:p>
            <a:pPr algn="ctr"/>
            <a:r>
              <a:rPr lang="en-US" dirty="0"/>
              <a:t>__</a:t>
            </a:r>
            <a:r>
              <a:rPr lang="en-US" dirty="0" err="1"/>
              <a:t>init</a:t>
            </a:r>
            <a:r>
              <a:rPr lang="en-US" dirty="0"/>
              <a:t>__</a:t>
            </a:r>
            <a:endParaRPr lang="ru-RU" dirty="0"/>
          </a:p>
        </p:txBody>
      </p:sp>
      <p:sp>
        <p:nvSpPr>
          <p:cNvPr id="3" name="Объект 2">
            <a:extLst>
              <a:ext uri="{FF2B5EF4-FFF2-40B4-BE49-F238E27FC236}">
                <a16:creationId xmlns:a16="http://schemas.microsoft.com/office/drawing/2014/main" id="{09796AA5-6123-4B46-94FF-357B3914FD96}"/>
              </a:ext>
            </a:extLst>
          </p:cNvPr>
          <p:cNvSpPr>
            <a:spLocks noGrp="1"/>
          </p:cNvSpPr>
          <p:nvPr>
            <p:ph idx="1"/>
          </p:nvPr>
        </p:nvSpPr>
        <p:spPr>
          <a:xfrm>
            <a:off x="838200" y="1825625"/>
            <a:ext cx="5973417" cy="4667250"/>
          </a:xfrm>
        </p:spPr>
        <p:txBody>
          <a:bodyPr>
            <a:normAutofit lnSpcReduction="10000"/>
          </a:bodyPr>
          <a:lstStyle/>
          <a:p>
            <a:r>
              <a:rPr lang="en-US" dirty="0"/>
              <a:t>To create a constructor we must define a __</a:t>
            </a:r>
            <a:r>
              <a:rPr lang="en-US" dirty="0" err="1"/>
              <a:t>init</a:t>
            </a:r>
            <a:r>
              <a:rPr lang="en-US" dirty="0"/>
              <a:t>__ into our Class. It takes an argument that refers to the created instance itself, historically in python, it is named – self</a:t>
            </a:r>
          </a:p>
          <a:p>
            <a:r>
              <a:rPr lang="en-US" dirty="0"/>
              <a:t>Also, __</a:t>
            </a:r>
            <a:r>
              <a:rPr lang="en-US" dirty="0" err="1"/>
              <a:t>init</a:t>
            </a:r>
            <a:r>
              <a:rPr lang="en-US" dirty="0"/>
              <a:t>__ may takes any arguments that you want to provide. This arguments will be a properties(attributes) of the instance.</a:t>
            </a:r>
          </a:p>
          <a:p>
            <a:r>
              <a:rPr lang="en-US" dirty="0"/>
              <a:t>You may think about a constructor as a factory that builds an instance with a given property</a:t>
            </a:r>
          </a:p>
        </p:txBody>
      </p:sp>
      <p:pic>
        <p:nvPicPr>
          <p:cNvPr id="4" name="Рисунок 3">
            <a:extLst>
              <a:ext uri="{FF2B5EF4-FFF2-40B4-BE49-F238E27FC236}">
                <a16:creationId xmlns:a16="http://schemas.microsoft.com/office/drawing/2014/main" id="{9FAA2C3E-C77F-4C32-AB65-5CF75D3BED95}"/>
              </a:ext>
            </a:extLst>
          </p:cNvPr>
          <p:cNvPicPr>
            <a:picLocks noChangeAspect="1"/>
          </p:cNvPicPr>
          <p:nvPr/>
        </p:nvPicPr>
        <p:blipFill>
          <a:blip r:embed="rId2"/>
          <a:stretch>
            <a:fillRect/>
          </a:stretch>
        </p:blipFill>
        <p:spPr>
          <a:xfrm>
            <a:off x="7456833" y="2035864"/>
            <a:ext cx="2407682" cy="945875"/>
          </a:xfrm>
          <a:prstGeom prst="rect">
            <a:avLst/>
          </a:prstGeom>
        </p:spPr>
      </p:pic>
      <p:pic>
        <p:nvPicPr>
          <p:cNvPr id="5" name="Рисунок 4">
            <a:extLst>
              <a:ext uri="{FF2B5EF4-FFF2-40B4-BE49-F238E27FC236}">
                <a16:creationId xmlns:a16="http://schemas.microsoft.com/office/drawing/2014/main" id="{69741695-9E07-4D51-B9DD-16547BBABCC9}"/>
              </a:ext>
            </a:extLst>
          </p:cNvPr>
          <p:cNvPicPr>
            <a:picLocks noChangeAspect="1"/>
          </p:cNvPicPr>
          <p:nvPr/>
        </p:nvPicPr>
        <p:blipFill>
          <a:blip r:embed="rId3"/>
          <a:stretch>
            <a:fillRect/>
          </a:stretch>
        </p:blipFill>
        <p:spPr>
          <a:xfrm>
            <a:off x="7491619" y="3876261"/>
            <a:ext cx="3696112" cy="1689651"/>
          </a:xfrm>
          <a:prstGeom prst="rect">
            <a:avLst/>
          </a:prstGeom>
        </p:spPr>
      </p:pic>
    </p:spTree>
    <p:extLst>
      <p:ext uri="{BB962C8B-B14F-4D97-AF65-F5344CB8AC3E}">
        <p14:creationId xmlns:p14="http://schemas.microsoft.com/office/powerpoint/2010/main" val="27964830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A4A0F-FB6D-4785-8380-C1A060792231}"/>
              </a:ext>
            </a:extLst>
          </p:cNvPr>
          <p:cNvSpPr>
            <a:spLocks noGrp="1"/>
          </p:cNvSpPr>
          <p:nvPr>
            <p:ph type="title"/>
          </p:nvPr>
        </p:nvSpPr>
        <p:spPr/>
        <p:txBody>
          <a:bodyPr/>
          <a:lstStyle/>
          <a:p>
            <a:pPr algn="ctr"/>
            <a:r>
              <a:rPr lang="en-US" dirty="0"/>
              <a:t>Add property</a:t>
            </a:r>
            <a:endParaRPr lang="ru-RU" dirty="0"/>
          </a:p>
        </p:txBody>
      </p:sp>
      <p:sp>
        <p:nvSpPr>
          <p:cNvPr id="3" name="Объект 2">
            <a:extLst>
              <a:ext uri="{FF2B5EF4-FFF2-40B4-BE49-F238E27FC236}">
                <a16:creationId xmlns:a16="http://schemas.microsoft.com/office/drawing/2014/main" id="{F850EB84-8D97-4F3E-8D0B-BEB9ED855D91}"/>
              </a:ext>
            </a:extLst>
          </p:cNvPr>
          <p:cNvSpPr>
            <a:spLocks noGrp="1"/>
          </p:cNvSpPr>
          <p:nvPr>
            <p:ph idx="1"/>
          </p:nvPr>
        </p:nvSpPr>
        <p:spPr/>
        <p:txBody>
          <a:bodyPr/>
          <a:lstStyle/>
          <a:p>
            <a:r>
              <a:rPr lang="en-US" dirty="0"/>
              <a:t>We added property in the constructor. But class may have default properties</a:t>
            </a:r>
          </a:p>
          <a:p>
            <a:r>
              <a:rPr lang="en-US" dirty="0"/>
              <a:t>These properties are the same for all instances</a:t>
            </a:r>
          </a:p>
          <a:p>
            <a:r>
              <a:rPr lang="en-US" dirty="0"/>
              <a:t>All property may be rewritten by the user of the class. </a:t>
            </a:r>
            <a:endParaRPr lang="ru-RU" dirty="0"/>
          </a:p>
        </p:txBody>
      </p:sp>
      <p:pic>
        <p:nvPicPr>
          <p:cNvPr id="4" name="Рисунок 3">
            <a:extLst>
              <a:ext uri="{FF2B5EF4-FFF2-40B4-BE49-F238E27FC236}">
                <a16:creationId xmlns:a16="http://schemas.microsoft.com/office/drawing/2014/main" id="{07EF8D7B-740C-4377-B312-7613B7140FFB}"/>
              </a:ext>
            </a:extLst>
          </p:cNvPr>
          <p:cNvPicPr>
            <a:picLocks noChangeAspect="1"/>
          </p:cNvPicPr>
          <p:nvPr/>
        </p:nvPicPr>
        <p:blipFill>
          <a:blip r:embed="rId2"/>
          <a:stretch>
            <a:fillRect/>
          </a:stretch>
        </p:blipFill>
        <p:spPr>
          <a:xfrm>
            <a:off x="4153728" y="3815764"/>
            <a:ext cx="3585542" cy="2802983"/>
          </a:xfrm>
          <a:prstGeom prst="rect">
            <a:avLst/>
          </a:prstGeom>
        </p:spPr>
      </p:pic>
    </p:spTree>
    <p:extLst>
      <p:ext uri="{BB962C8B-B14F-4D97-AF65-F5344CB8AC3E}">
        <p14:creationId xmlns:p14="http://schemas.microsoft.com/office/powerpoint/2010/main" val="1558026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71240-25C8-4C3B-80EA-10903148C613}"/>
              </a:ext>
            </a:extLst>
          </p:cNvPr>
          <p:cNvSpPr>
            <a:spLocks noGrp="1"/>
          </p:cNvSpPr>
          <p:nvPr>
            <p:ph type="title"/>
          </p:nvPr>
        </p:nvSpPr>
        <p:spPr/>
        <p:txBody>
          <a:bodyPr/>
          <a:lstStyle/>
          <a:p>
            <a:pPr algn="ctr"/>
            <a:r>
              <a:rPr lang="en-US" dirty="0"/>
              <a:t>Add methods</a:t>
            </a:r>
            <a:endParaRPr lang="ru-RU" dirty="0"/>
          </a:p>
        </p:txBody>
      </p:sp>
      <p:sp>
        <p:nvSpPr>
          <p:cNvPr id="3" name="Объект 2">
            <a:extLst>
              <a:ext uri="{FF2B5EF4-FFF2-40B4-BE49-F238E27FC236}">
                <a16:creationId xmlns:a16="http://schemas.microsoft.com/office/drawing/2014/main" id="{E1A1C981-2BD7-4B30-BEF0-750B7EA295A4}"/>
              </a:ext>
            </a:extLst>
          </p:cNvPr>
          <p:cNvSpPr>
            <a:spLocks noGrp="1"/>
          </p:cNvSpPr>
          <p:nvPr>
            <p:ph idx="1"/>
          </p:nvPr>
        </p:nvSpPr>
        <p:spPr>
          <a:xfrm>
            <a:off x="838200" y="1825624"/>
            <a:ext cx="5814391" cy="5032376"/>
          </a:xfrm>
        </p:spPr>
        <p:txBody>
          <a:bodyPr>
            <a:normAutofit fontScale="85000" lnSpcReduction="10000"/>
          </a:bodyPr>
          <a:lstStyle/>
          <a:p>
            <a:r>
              <a:rPr lang="en-US" dirty="0"/>
              <a:t>In our first class, we added a method that works but works without class. It was like a different function with a strange argument. Let’s create a real method!</a:t>
            </a:r>
          </a:p>
          <a:p>
            <a:r>
              <a:rPr lang="en-US" dirty="0"/>
              <a:t>First, we need to define a function in the class.</a:t>
            </a:r>
          </a:p>
          <a:p>
            <a:r>
              <a:rPr lang="en-US" dirty="0"/>
              <a:t>Second, add arguments. For all functions in the class python automatically send a self reference. In our class, we named it n , but it’s still a reference to the instance. In this case, for all methods of class the first or even single arguments - self</a:t>
            </a:r>
          </a:p>
          <a:p>
            <a:r>
              <a:rPr lang="en-US" dirty="0"/>
              <a:t>Then we may use into this methods all property of class and other methods </a:t>
            </a:r>
          </a:p>
          <a:p>
            <a:r>
              <a:rPr lang="en-US" dirty="0"/>
              <a:t>Cool! Our first real class is done</a:t>
            </a:r>
            <a:endParaRPr lang="ru-RU" dirty="0"/>
          </a:p>
        </p:txBody>
      </p:sp>
      <p:pic>
        <p:nvPicPr>
          <p:cNvPr id="4" name="Рисунок 3">
            <a:extLst>
              <a:ext uri="{FF2B5EF4-FFF2-40B4-BE49-F238E27FC236}">
                <a16:creationId xmlns:a16="http://schemas.microsoft.com/office/drawing/2014/main" id="{D708CC62-4D84-4E84-A403-2D851D680635}"/>
              </a:ext>
            </a:extLst>
          </p:cNvPr>
          <p:cNvPicPr>
            <a:picLocks noChangeAspect="1"/>
          </p:cNvPicPr>
          <p:nvPr/>
        </p:nvPicPr>
        <p:blipFill>
          <a:blip r:embed="rId2"/>
          <a:stretch>
            <a:fillRect/>
          </a:stretch>
        </p:blipFill>
        <p:spPr>
          <a:xfrm>
            <a:off x="7239827" y="2017711"/>
            <a:ext cx="3733731" cy="3733731"/>
          </a:xfrm>
          <a:prstGeom prst="rect">
            <a:avLst/>
          </a:prstGeom>
        </p:spPr>
      </p:pic>
    </p:spTree>
    <p:extLst>
      <p:ext uri="{BB962C8B-B14F-4D97-AF65-F5344CB8AC3E}">
        <p14:creationId xmlns:p14="http://schemas.microsoft.com/office/powerpoint/2010/main" val="20112780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AE825-C50E-46B7-9926-C85FEFCB9D24}"/>
              </a:ext>
            </a:extLst>
          </p:cNvPr>
          <p:cNvSpPr>
            <a:spLocks noGrp="1"/>
          </p:cNvSpPr>
          <p:nvPr>
            <p:ph type="title"/>
          </p:nvPr>
        </p:nvSpPr>
        <p:spPr/>
        <p:txBody>
          <a:bodyPr/>
          <a:lstStyle/>
          <a:p>
            <a:pPr algn="ctr"/>
            <a:r>
              <a:rPr lang="en-US" dirty="0"/>
              <a:t>__str__</a:t>
            </a:r>
            <a:endParaRPr lang="ru-RU" dirty="0"/>
          </a:p>
        </p:txBody>
      </p:sp>
      <p:sp>
        <p:nvSpPr>
          <p:cNvPr id="3" name="Объект 2">
            <a:extLst>
              <a:ext uri="{FF2B5EF4-FFF2-40B4-BE49-F238E27FC236}">
                <a16:creationId xmlns:a16="http://schemas.microsoft.com/office/drawing/2014/main" id="{E437C80F-15E1-4353-A066-C28A851B139E}"/>
              </a:ext>
            </a:extLst>
          </p:cNvPr>
          <p:cNvSpPr>
            <a:spLocks noGrp="1"/>
          </p:cNvSpPr>
          <p:nvPr>
            <p:ph idx="1"/>
          </p:nvPr>
        </p:nvSpPr>
        <p:spPr>
          <a:xfrm>
            <a:off x="838200" y="1825625"/>
            <a:ext cx="10515600" cy="1898236"/>
          </a:xfrm>
        </p:spPr>
        <p:txBody>
          <a:bodyPr>
            <a:normAutofit/>
          </a:bodyPr>
          <a:lstStyle/>
          <a:p>
            <a:r>
              <a:rPr lang="en-US" dirty="0"/>
              <a:t>This is a python private method that calls every time when object transforms to string.</a:t>
            </a:r>
          </a:p>
          <a:p>
            <a:r>
              <a:rPr lang="en-US" dirty="0"/>
              <a:t>You may define into your class e for better performance</a:t>
            </a:r>
          </a:p>
          <a:p>
            <a:r>
              <a:rPr lang="en-US" dirty="0"/>
              <a:t>Note! </a:t>
            </a:r>
            <a:r>
              <a:rPr lang="en-US" dirty="0">
                <a:solidFill>
                  <a:srgbClr val="FF0000"/>
                </a:solidFill>
              </a:rPr>
              <a:t>__str__ </a:t>
            </a:r>
            <a:r>
              <a:rPr lang="en-US" dirty="0"/>
              <a:t>must return a string </a:t>
            </a:r>
            <a:endParaRPr lang="ru-RU" dirty="0"/>
          </a:p>
        </p:txBody>
      </p:sp>
      <p:pic>
        <p:nvPicPr>
          <p:cNvPr id="4" name="Рисунок 3">
            <a:extLst>
              <a:ext uri="{FF2B5EF4-FFF2-40B4-BE49-F238E27FC236}">
                <a16:creationId xmlns:a16="http://schemas.microsoft.com/office/drawing/2014/main" id="{DFD3ED7C-39D0-413A-83D7-67526CCFBDA8}"/>
              </a:ext>
            </a:extLst>
          </p:cNvPr>
          <p:cNvPicPr>
            <a:picLocks noChangeAspect="1"/>
          </p:cNvPicPr>
          <p:nvPr/>
        </p:nvPicPr>
        <p:blipFill>
          <a:blip r:embed="rId2"/>
          <a:stretch>
            <a:fillRect/>
          </a:stretch>
        </p:blipFill>
        <p:spPr>
          <a:xfrm>
            <a:off x="4259332" y="3858798"/>
            <a:ext cx="3837746" cy="2423840"/>
          </a:xfrm>
          <a:prstGeom prst="rect">
            <a:avLst/>
          </a:prstGeom>
        </p:spPr>
      </p:pic>
    </p:spTree>
    <p:extLst>
      <p:ext uri="{BB962C8B-B14F-4D97-AF65-F5344CB8AC3E}">
        <p14:creationId xmlns:p14="http://schemas.microsoft.com/office/powerpoint/2010/main" val="134010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Create a class Car that has a brand, model, </a:t>
            </a:r>
            <a:r>
              <a:rPr lang="en-US" dirty="0" err="1"/>
              <a:t>maxSpeed</a:t>
            </a:r>
            <a:r>
              <a:rPr lang="en-US" dirty="0"/>
              <a:t>, </a:t>
            </a:r>
            <a:r>
              <a:rPr lang="en-US" dirty="0" err="1"/>
              <a:t>currentSpeed</a:t>
            </a:r>
            <a:r>
              <a:rPr lang="en-US" dirty="0"/>
              <a:t>, </a:t>
            </a:r>
            <a:r>
              <a:rPr lang="en-US" dirty="0" err="1"/>
              <a:t>isRide</a:t>
            </a:r>
            <a:r>
              <a:rPr lang="en-US" dirty="0"/>
              <a:t> properties. And also, has a start, stop, </a:t>
            </a:r>
            <a:r>
              <a:rPr lang="en-US" dirty="0" err="1"/>
              <a:t>setSpeed</a:t>
            </a:r>
            <a:r>
              <a:rPr lang="en-US" dirty="0"/>
              <a:t> methods.</a:t>
            </a:r>
          </a:p>
          <a:p>
            <a:pPr marL="971550" lvl="1" indent="-514350">
              <a:buFont typeface="+mj-lt"/>
              <a:buAutoNum type="arabicPeriod"/>
            </a:pPr>
            <a:r>
              <a:rPr lang="en-US" dirty="0"/>
              <a:t>Start() – must starts car- set </a:t>
            </a:r>
            <a:r>
              <a:rPr lang="en-US" dirty="0" err="1"/>
              <a:t>isRide</a:t>
            </a:r>
            <a:r>
              <a:rPr lang="en-US" dirty="0"/>
              <a:t> to True, and set a default </a:t>
            </a:r>
            <a:r>
              <a:rPr lang="en-US" dirty="0" err="1"/>
              <a:t>currentSpeed</a:t>
            </a:r>
            <a:r>
              <a:rPr lang="en-US" dirty="0"/>
              <a:t>. If it is already started ignore the call and handle Exception</a:t>
            </a:r>
          </a:p>
          <a:p>
            <a:pPr marL="971550" lvl="1" indent="-514350">
              <a:buFont typeface="+mj-lt"/>
              <a:buAutoNum type="arabicPeriod"/>
            </a:pPr>
            <a:r>
              <a:rPr lang="en-US" dirty="0"/>
              <a:t>Stop() – similar with start() but reverse actions.</a:t>
            </a:r>
          </a:p>
          <a:p>
            <a:pPr marL="971550" lvl="1" indent="-514350">
              <a:buFont typeface="+mj-lt"/>
              <a:buAutoNum type="arabicPeriod"/>
            </a:pPr>
            <a:r>
              <a:rPr lang="en-US" dirty="0" err="1"/>
              <a:t>setSpeed</a:t>
            </a:r>
            <a:r>
              <a:rPr lang="en-US" dirty="0"/>
              <a:t>() – must try to set speed but no more than </a:t>
            </a:r>
            <a:r>
              <a:rPr lang="en-US" dirty="0" err="1"/>
              <a:t>maxSpeed</a:t>
            </a:r>
            <a:r>
              <a:rPr lang="en-US" dirty="0"/>
              <a: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2148952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5E5AEA-6A2F-42DE-AF92-3D602133393F}"/>
              </a:ext>
            </a:extLst>
          </p:cNvPr>
          <p:cNvSpPr>
            <a:spLocks noGrp="1"/>
          </p:cNvSpPr>
          <p:nvPr>
            <p:ph type="title"/>
          </p:nvPr>
        </p:nvSpPr>
        <p:spPr/>
        <p:txBody>
          <a:bodyPr/>
          <a:lstStyle/>
          <a:p>
            <a:pPr algn="ctr"/>
            <a:r>
              <a:rPr lang="en-US" dirty="0"/>
              <a:t>Encapsulation</a:t>
            </a:r>
            <a:endParaRPr lang="ru-RU" dirty="0"/>
          </a:p>
        </p:txBody>
      </p:sp>
      <p:sp>
        <p:nvSpPr>
          <p:cNvPr id="3" name="Объект 2">
            <a:extLst>
              <a:ext uri="{FF2B5EF4-FFF2-40B4-BE49-F238E27FC236}">
                <a16:creationId xmlns:a16="http://schemas.microsoft.com/office/drawing/2014/main" id="{70301F2F-3CF4-4A98-B998-8F035B293B5B}"/>
              </a:ext>
            </a:extLst>
          </p:cNvPr>
          <p:cNvSpPr>
            <a:spLocks noGrp="1"/>
          </p:cNvSpPr>
          <p:nvPr>
            <p:ph idx="1"/>
          </p:nvPr>
        </p:nvSpPr>
        <p:spPr>
          <a:xfrm>
            <a:off x="838199" y="1825624"/>
            <a:ext cx="6119191" cy="5032376"/>
          </a:xfrm>
        </p:spPr>
        <p:txBody>
          <a:bodyPr>
            <a:normAutofit fontScale="85000" lnSpcReduction="10000"/>
          </a:bodyPr>
          <a:lstStyle/>
          <a:p>
            <a:r>
              <a:rPr lang="en-US" dirty="0"/>
              <a:t>Did you notice how easy to broke our class? For example, in the last task, we may change the speed directly without our cool method.</a:t>
            </a:r>
          </a:p>
          <a:p>
            <a:r>
              <a:rPr lang="en-US" dirty="0"/>
              <a:t> Encapsulation is a concept that say us how we may fix it.</a:t>
            </a:r>
          </a:p>
          <a:p>
            <a:r>
              <a:rPr lang="en-US" dirty="0"/>
              <a:t>We must hide all inner properties from direct access. In python, we may use two ways:</a:t>
            </a:r>
          </a:p>
          <a:p>
            <a:pPr lvl="1"/>
            <a:r>
              <a:rPr lang="en-US" dirty="0"/>
              <a:t>Add 'virtual attributes’ - </a:t>
            </a:r>
            <a:r>
              <a:rPr lang="en-US" dirty="0">
                <a:solidFill>
                  <a:srgbClr val="FF0000"/>
                </a:solidFill>
              </a:rPr>
              <a:t>__property</a:t>
            </a:r>
            <a:r>
              <a:rPr lang="en-US" dirty="0"/>
              <a:t> </a:t>
            </a:r>
          </a:p>
          <a:p>
            <a:pPr lvl="1"/>
            <a:r>
              <a:rPr lang="en-US" dirty="0"/>
              <a:t>Create a getter and setter for property</a:t>
            </a:r>
          </a:p>
          <a:p>
            <a:pPr lvl="2"/>
            <a:r>
              <a:rPr lang="en-US" dirty="0"/>
              <a:t>Use </a:t>
            </a:r>
            <a:r>
              <a:rPr lang="en-US" dirty="0">
                <a:solidFill>
                  <a:srgbClr val="FF0000"/>
                </a:solidFill>
              </a:rPr>
              <a:t>@property </a:t>
            </a:r>
            <a:r>
              <a:rPr lang="en-US" dirty="0"/>
              <a:t>decorator to define getter </a:t>
            </a:r>
          </a:p>
          <a:p>
            <a:pPr lvl="2"/>
            <a:r>
              <a:rPr lang="en-US" dirty="0"/>
              <a:t>Use </a:t>
            </a:r>
            <a:r>
              <a:rPr lang="en-US" dirty="0">
                <a:solidFill>
                  <a:srgbClr val="FF0000"/>
                </a:solidFill>
              </a:rPr>
              <a:t>@&lt;</a:t>
            </a:r>
            <a:r>
              <a:rPr lang="en-US" dirty="0" err="1">
                <a:solidFill>
                  <a:srgbClr val="FF0000"/>
                </a:solidFill>
              </a:rPr>
              <a:t>propertyName</a:t>
            </a:r>
            <a:r>
              <a:rPr lang="en-US" dirty="0">
                <a:solidFill>
                  <a:srgbClr val="FF0000"/>
                </a:solidFill>
              </a:rPr>
              <a:t>&gt;.setter </a:t>
            </a:r>
            <a:r>
              <a:rPr lang="en-US" dirty="0"/>
              <a:t>to define setter</a:t>
            </a:r>
          </a:p>
          <a:p>
            <a:r>
              <a:rPr lang="en-US" dirty="0"/>
              <a:t>But Encapsulation is not only about hiding. It’s about collecting all used in class property and methods together. In that way, we may be confident in the safety of our class</a:t>
            </a:r>
          </a:p>
          <a:p>
            <a:pPr lvl="1"/>
            <a:endParaRPr lang="en-US" dirty="0"/>
          </a:p>
        </p:txBody>
      </p:sp>
      <p:pic>
        <p:nvPicPr>
          <p:cNvPr id="5" name="Рисунок 4">
            <a:extLst>
              <a:ext uri="{FF2B5EF4-FFF2-40B4-BE49-F238E27FC236}">
                <a16:creationId xmlns:a16="http://schemas.microsoft.com/office/drawing/2014/main" id="{40C97768-D44F-44DE-A663-0D9C948E1937}"/>
              </a:ext>
            </a:extLst>
          </p:cNvPr>
          <p:cNvPicPr>
            <a:picLocks noChangeAspect="1"/>
          </p:cNvPicPr>
          <p:nvPr/>
        </p:nvPicPr>
        <p:blipFill>
          <a:blip r:embed="rId2"/>
          <a:stretch>
            <a:fillRect/>
          </a:stretch>
        </p:blipFill>
        <p:spPr>
          <a:xfrm>
            <a:off x="9839325" y="1350859"/>
            <a:ext cx="2352675" cy="2219325"/>
          </a:xfrm>
          <a:prstGeom prst="rect">
            <a:avLst/>
          </a:prstGeom>
        </p:spPr>
      </p:pic>
      <p:pic>
        <p:nvPicPr>
          <p:cNvPr id="6" name="Рисунок 5">
            <a:extLst>
              <a:ext uri="{FF2B5EF4-FFF2-40B4-BE49-F238E27FC236}">
                <a16:creationId xmlns:a16="http://schemas.microsoft.com/office/drawing/2014/main" id="{6CB77AA8-F270-4E94-9296-2033B7860AAE}"/>
              </a:ext>
            </a:extLst>
          </p:cNvPr>
          <p:cNvPicPr>
            <a:picLocks noChangeAspect="1"/>
          </p:cNvPicPr>
          <p:nvPr/>
        </p:nvPicPr>
        <p:blipFill>
          <a:blip r:embed="rId3"/>
          <a:stretch>
            <a:fillRect/>
          </a:stretch>
        </p:blipFill>
        <p:spPr>
          <a:xfrm>
            <a:off x="6957390" y="2937288"/>
            <a:ext cx="2706551" cy="3782516"/>
          </a:xfrm>
          <a:prstGeom prst="rect">
            <a:avLst/>
          </a:prstGeom>
        </p:spPr>
      </p:pic>
    </p:spTree>
    <p:extLst>
      <p:ext uri="{BB962C8B-B14F-4D97-AF65-F5344CB8AC3E}">
        <p14:creationId xmlns:p14="http://schemas.microsoft.com/office/powerpoint/2010/main" val="41507707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966423-EAD6-418D-B28D-43699E2DC971}"/>
              </a:ext>
            </a:extLst>
          </p:cNvPr>
          <p:cNvSpPr>
            <a:spLocks noGrp="1"/>
          </p:cNvSpPr>
          <p:nvPr>
            <p:ph type="title"/>
          </p:nvPr>
        </p:nvSpPr>
        <p:spPr/>
        <p:txBody>
          <a:bodyPr/>
          <a:lstStyle/>
          <a:p>
            <a:pPr algn="ctr"/>
            <a:r>
              <a:rPr lang="en-US" dirty="0"/>
              <a:t>Inheritance</a:t>
            </a:r>
            <a:endParaRPr lang="ru-RU" dirty="0"/>
          </a:p>
        </p:txBody>
      </p:sp>
      <p:sp>
        <p:nvSpPr>
          <p:cNvPr id="3" name="Объект 2">
            <a:extLst>
              <a:ext uri="{FF2B5EF4-FFF2-40B4-BE49-F238E27FC236}">
                <a16:creationId xmlns:a16="http://schemas.microsoft.com/office/drawing/2014/main" id="{11A7870D-CFE1-4F92-842C-DD38B5F282B2}"/>
              </a:ext>
            </a:extLst>
          </p:cNvPr>
          <p:cNvSpPr>
            <a:spLocks noGrp="1"/>
          </p:cNvSpPr>
          <p:nvPr>
            <p:ph idx="1"/>
          </p:nvPr>
        </p:nvSpPr>
        <p:spPr>
          <a:xfrm>
            <a:off x="838200" y="1825624"/>
            <a:ext cx="6357730" cy="5032376"/>
          </a:xfrm>
        </p:spPr>
        <p:txBody>
          <a:bodyPr>
            <a:normAutofit fontScale="85000" lnSpcReduction="20000"/>
          </a:bodyPr>
          <a:lstStyle/>
          <a:p>
            <a:r>
              <a:rPr lang="en-US" dirty="0"/>
              <a:t>You create a zoo program , and of course, you need many classes of animals – dogs, bears, parrots. How much code duplication you will need? </a:t>
            </a:r>
          </a:p>
          <a:p>
            <a:r>
              <a:rPr lang="en-US" dirty="0"/>
              <a:t>Inheritance is a concept that represent show we may reduce code and create a clear structure of the program. Right now, we have Class of Animal. Is dog and parrot also animals in real life? So we may Inherit all property and methods to our new Class!</a:t>
            </a:r>
          </a:p>
          <a:p>
            <a:r>
              <a:rPr lang="en-US" dirty="0"/>
              <a:t>To do it in python:</a:t>
            </a:r>
          </a:p>
          <a:p>
            <a:pPr lvl="1"/>
            <a:r>
              <a:rPr lang="en-US" dirty="0"/>
              <a:t>Add to class a parent</a:t>
            </a:r>
          </a:p>
          <a:p>
            <a:pPr lvl="1"/>
            <a:r>
              <a:rPr lang="en-US" dirty="0"/>
              <a:t>Use a parent constructor with </a:t>
            </a:r>
            <a:r>
              <a:rPr lang="en-US" dirty="0">
                <a:solidFill>
                  <a:srgbClr val="FF0000"/>
                </a:solidFill>
              </a:rPr>
              <a:t>super()</a:t>
            </a:r>
            <a:r>
              <a:rPr lang="en-US" dirty="0"/>
              <a:t> in the child class constructor. Note! It always must be first in child __</a:t>
            </a:r>
            <a:r>
              <a:rPr lang="en-US" dirty="0" err="1"/>
              <a:t>init</a:t>
            </a:r>
            <a:r>
              <a:rPr lang="en-US" dirty="0"/>
              <a:t>__ and we need to call __</a:t>
            </a:r>
            <a:r>
              <a:rPr lang="en-US" dirty="0" err="1"/>
              <a:t>init</a:t>
            </a:r>
            <a:r>
              <a:rPr lang="en-US" dirty="0"/>
              <a:t>__ on parent</a:t>
            </a:r>
          </a:p>
          <a:p>
            <a:pPr lvl="1"/>
            <a:r>
              <a:rPr lang="en-US" dirty="0"/>
              <a:t>If you don’t want to change arguments you may doesn’t define __</a:t>
            </a:r>
            <a:r>
              <a:rPr lang="en-US" dirty="0" err="1"/>
              <a:t>init</a:t>
            </a:r>
            <a:r>
              <a:rPr lang="en-US" dirty="0"/>
              <a:t>__ in child class</a:t>
            </a:r>
          </a:p>
        </p:txBody>
      </p:sp>
      <p:pic>
        <p:nvPicPr>
          <p:cNvPr id="4" name="Рисунок 3">
            <a:extLst>
              <a:ext uri="{FF2B5EF4-FFF2-40B4-BE49-F238E27FC236}">
                <a16:creationId xmlns:a16="http://schemas.microsoft.com/office/drawing/2014/main" id="{78D6740F-2341-4B4E-8A8F-C2704702BD04}"/>
              </a:ext>
            </a:extLst>
          </p:cNvPr>
          <p:cNvPicPr>
            <a:picLocks noChangeAspect="1"/>
          </p:cNvPicPr>
          <p:nvPr/>
        </p:nvPicPr>
        <p:blipFill>
          <a:blip r:embed="rId2"/>
          <a:stretch>
            <a:fillRect/>
          </a:stretch>
        </p:blipFill>
        <p:spPr>
          <a:xfrm>
            <a:off x="8785569" y="1576387"/>
            <a:ext cx="2295525" cy="2028825"/>
          </a:xfrm>
          <a:prstGeom prst="rect">
            <a:avLst/>
          </a:prstGeom>
        </p:spPr>
      </p:pic>
      <p:pic>
        <p:nvPicPr>
          <p:cNvPr id="5" name="Рисунок 4">
            <a:extLst>
              <a:ext uri="{FF2B5EF4-FFF2-40B4-BE49-F238E27FC236}">
                <a16:creationId xmlns:a16="http://schemas.microsoft.com/office/drawing/2014/main" id="{69FBE732-99C3-4AC2-87BF-04EED9B3D5AD}"/>
              </a:ext>
            </a:extLst>
          </p:cNvPr>
          <p:cNvPicPr>
            <a:picLocks noChangeAspect="1"/>
          </p:cNvPicPr>
          <p:nvPr/>
        </p:nvPicPr>
        <p:blipFill>
          <a:blip r:embed="rId3"/>
          <a:stretch>
            <a:fillRect/>
          </a:stretch>
        </p:blipFill>
        <p:spPr>
          <a:xfrm>
            <a:off x="6851373" y="3916362"/>
            <a:ext cx="2724150" cy="1095375"/>
          </a:xfrm>
          <a:prstGeom prst="rect">
            <a:avLst/>
          </a:prstGeom>
        </p:spPr>
      </p:pic>
      <p:pic>
        <p:nvPicPr>
          <p:cNvPr id="6" name="Рисунок 5">
            <a:extLst>
              <a:ext uri="{FF2B5EF4-FFF2-40B4-BE49-F238E27FC236}">
                <a16:creationId xmlns:a16="http://schemas.microsoft.com/office/drawing/2014/main" id="{28D7601F-E09B-4C64-AD8B-60945EC08FCB}"/>
              </a:ext>
            </a:extLst>
          </p:cNvPr>
          <p:cNvPicPr>
            <a:picLocks noChangeAspect="1"/>
          </p:cNvPicPr>
          <p:nvPr/>
        </p:nvPicPr>
        <p:blipFill>
          <a:blip r:embed="rId4"/>
          <a:stretch>
            <a:fillRect/>
          </a:stretch>
        </p:blipFill>
        <p:spPr>
          <a:xfrm>
            <a:off x="9732563" y="3916362"/>
            <a:ext cx="2459437" cy="664998"/>
          </a:xfrm>
          <a:prstGeom prst="rect">
            <a:avLst/>
          </a:prstGeom>
        </p:spPr>
      </p:pic>
      <p:pic>
        <p:nvPicPr>
          <p:cNvPr id="7" name="Рисунок 6">
            <a:extLst>
              <a:ext uri="{FF2B5EF4-FFF2-40B4-BE49-F238E27FC236}">
                <a16:creationId xmlns:a16="http://schemas.microsoft.com/office/drawing/2014/main" id="{D9F46203-0870-49F6-B7EA-F2CB6712F7F3}"/>
              </a:ext>
            </a:extLst>
          </p:cNvPr>
          <p:cNvPicPr>
            <a:picLocks noChangeAspect="1"/>
          </p:cNvPicPr>
          <p:nvPr/>
        </p:nvPicPr>
        <p:blipFill>
          <a:blip r:embed="rId5"/>
          <a:stretch>
            <a:fillRect/>
          </a:stretch>
        </p:blipFill>
        <p:spPr>
          <a:xfrm>
            <a:off x="8213448" y="5519738"/>
            <a:ext cx="2676525" cy="914400"/>
          </a:xfrm>
          <a:prstGeom prst="rect">
            <a:avLst/>
          </a:prstGeom>
        </p:spPr>
      </p:pic>
      <p:cxnSp>
        <p:nvCxnSpPr>
          <p:cNvPr id="9" name="Прямая со стрелкой 8">
            <a:extLst>
              <a:ext uri="{FF2B5EF4-FFF2-40B4-BE49-F238E27FC236}">
                <a16:creationId xmlns:a16="http://schemas.microsoft.com/office/drawing/2014/main" id="{3418B137-4EFC-415C-9251-D1F16EEFAAF4}"/>
              </a:ext>
            </a:extLst>
          </p:cNvPr>
          <p:cNvCxnSpPr>
            <a:stCxn id="4" idx="2"/>
            <a:endCxn id="5" idx="0"/>
          </p:cNvCxnSpPr>
          <p:nvPr/>
        </p:nvCxnSpPr>
        <p:spPr>
          <a:xfrm flipH="1">
            <a:off x="8213448" y="3605212"/>
            <a:ext cx="1719884" cy="3111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Прямая со стрелкой 10">
            <a:extLst>
              <a:ext uri="{FF2B5EF4-FFF2-40B4-BE49-F238E27FC236}">
                <a16:creationId xmlns:a16="http://schemas.microsoft.com/office/drawing/2014/main" id="{0329E377-C976-4A63-B0E1-EF8DD253B684}"/>
              </a:ext>
            </a:extLst>
          </p:cNvPr>
          <p:cNvCxnSpPr>
            <a:stCxn id="4" idx="2"/>
            <a:endCxn id="6" idx="0"/>
          </p:cNvCxnSpPr>
          <p:nvPr/>
        </p:nvCxnSpPr>
        <p:spPr>
          <a:xfrm>
            <a:off x="9933332" y="3605212"/>
            <a:ext cx="1028950" cy="3111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00078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FAEC1D-EDF3-453C-A419-9759C6BB2AAC}"/>
              </a:ext>
            </a:extLst>
          </p:cNvPr>
          <p:cNvSpPr>
            <a:spLocks noGrp="1"/>
          </p:cNvSpPr>
          <p:nvPr>
            <p:ph type="title"/>
          </p:nvPr>
        </p:nvSpPr>
        <p:spPr/>
        <p:txBody>
          <a:bodyPr/>
          <a:lstStyle/>
          <a:p>
            <a:pPr algn="ctr"/>
            <a:r>
              <a:rPr lang="en-US" dirty="0"/>
              <a:t>Polymorphism</a:t>
            </a:r>
            <a:endParaRPr lang="ru-RU" dirty="0"/>
          </a:p>
        </p:txBody>
      </p:sp>
      <p:sp>
        <p:nvSpPr>
          <p:cNvPr id="3" name="Объект 2">
            <a:extLst>
              <a:ext uri="{FF2B5EF4-FFF2-40B4-BE49-F238E27FC236}">
                <a16:creationId xmlns:a16="http://schemas.microsoft.com/office/drawing/2014/main" id="{DF8221B4-0501-471D-B9EC-9F62FF0C8AFE}"/>
              </a:ext>
            </a:extLst>
          </p:cNvPr>
          <p:cNvSpPr>
            <a:spLocks noGrp="1"/>
          </p:cNvSpPr>
          <p:nvPr>
            <p:ph idx="1"/>
          </p:nvPr>
        </p:nvSpPr>
        <p:spPr>
          <a:xfrm>
            <a:off x="838200" y="1825624"/>
            <a:ext cx="5708374" cy="4442653"/>
          </a:xfrm>
        </p:spPr>
        <p:txBody>
          <a:bodyPr>
            <a:normAutofit fontScale="92500" lnSpcReduction="20000"/>
          </a:bodyPr>
          <a:lstStyle/>
          <a:p>
            <a:r>
              <a:rPr lang="en-US" dirty="0"/>
              <a:t>We have a class of bird, and child class – parrot, and now we need to add a raven. But there is a problem, parrots and ravens have different flying. How we may handle the different behavior?</a:t>
            </a:r>
            <a:endParaRPr lang="ru-RU" dirty="0"/>
          </a:p>
          <a:p>
            <a:r>
              <a:rPr lang="en-US" dirty="0"/>
              <a:t>Polymorphism is a concept that tells us – a child may extend parent behavior. Polymorphism is the ability of an object to take on many forms.</a:t>
            </a:r>
          </a:p>
          <a:p>
            <a:r>
              <a:rPr lang="en-US" dirty="0"/>
              <a:t>To do it – just override a parent method in child class</a:t>
            </a:r>
          </a:p>
          <a:p>
            <a:r>
              <a:rPr lang="en-US" dirty="0"/>
              <a:t>You also may use an original function from a parent with </a:t>
            </a:r>
            <a:r>
              <a:rPr lang="en-US" dirty="0">
                <a:solidFill>
                  <a:srgbClr val="FF0000"/>
                </a:solidFill>
              </a:rPr>
              <a:t>super()</a:t>
            </a:r>
          </a:p>
        </p:txBody>
      </p:sp>
      <p:pic>
        <p:nvPicPr>
          <p:cNvPr id="4" name="Рисунок 3">
            <a:extLst>
              <a:ext uri="{FF2B5EF4-FFF2-40B4-BE49-F238E27FC236}">
                <a16:creationId xmlns:a16="http://schemas.microsoft.com/office/drawing/2014/main" id="{39491F40-F2EF-4708-B5F2-026D0E45AE05}"/>
              </a:ext>
            </a:extLst>
          </p:cNvPr>
          <p:cNvPicPr>
            <a:picLocks noChangeAspect="1"/>
          </p:cNvPicPr>
          <p:nvPr/>
        </p:nvPicPr>
        <p:blipFill>
          <a:blip r:embed="rId2"/>
          <a:stretch>
            <a:fillRect/>
          </a:stretch>
        </p:blipFill>
        <p:spPr>
          <a:xfrm>
            <a:off x="6876636" y="1825623"/>
            <a:ext cx="2782030" cy="665785"/>
          </a:xfrm>
          <a:prstGeom prst="rect">
            <a:avLst/>
          </a:prstGeom>
        </p:spPr>
      </p:pic>
      <p:pic>
        <p:nvPicPr>
          <p:cNvPr id="5" name="Рисунок 4">
            <a:extLst>
              <a:ext uri="{FF2B5EF4-FFF2-40B4-BE49-F238E27FC236}">
                <a16:creationId xmlns:a16="http://schemas.microsoft.com/office/drawing/2014/main" id="{F98C2616-5625-4366-986F-742250653D79}"/>
              </a:ext>
            </a:extLst>
          </p:cNvPr>
          <p:cNvPicPr>
            <a:picLocks noChangeAspect="1"/>
          </p:cNvPicPr>
          <p:nvPr/>
        </p:nvPicPr>
        <p:blipFill>
          <a:blip r:embed="rId3"/>
          <a:stretch>
            <a:fillRect/>
          </a:stretch>
        </p:blipFill>
        <p:spPr>
          <a:xfrm>
            <a:off x="7179327" y="2721043"/>
            <a:ext cx="4958678" cy="828674"/>
          </a:xfrm>
          <a:prstGeom prst="rect">
            <a:avLst/>
          </a:prstGeom>
        </p:spPr>
      </p:pic>
      <p:pic>
        <p:nvPicPr>
          <p:cNvPr id="6" name="Рисунок 5">
            <a:extLst>
              <a:ext uri="{FF2B5EF4-FFF2-40B4-BE49-F238E27FC236}">
                <a16:creationId xmlns:a16="http://schemas.microsoft.com/office/drawing/2014/main" id="{1EA7C101-AF2B-428D-B180-1CBA82CCEC12}"/>
              </a:ext>
            </a:extLst>
          </p:cNvPr>
          <p:cNvPicPr>
            <a:picLocks noChangeAspect="1"/>
          </p:cNvPicPr>
          <p:nvPr/>
        </p:nvPicPr>
        <p:blipFill>
          <a:blip r:embed="rId4"/>
          <a:stretch>
            <a:fillRect/>
          </a:stretch>
        </p:blipFill>
        <p:spPr>
          <a:xfrm>
            <a:off x="7179327" y="3779352"/>
            <a:ext cx="3870877" cy="983688"/>
          </a:xfrm>
          <a:prstGeom prst="rect">
            <a:avLst/>
          </a:prstGeom>
        </p:spPr>
      </p:pic>
      <p:cxnSp>
        <p:nvCxnSpPr>
          <p:cNvPr id="8" name="Соединитель: уступ 7">
            <a:extLst>
              <a:ext uri="{FF2B5EF4-FFF2-40B4-BE49-F238E27FC236}">
                <a16:creationId xmlns:a16="http://schemas.microsoft.com/office/drawing/2014/main" id="{D609B22A-D640-4C80-BB81-78C51101BE75}"/>
              </a:ext>
            </a:extLst>
          </p:cNvPr>
          <p:cNvCxnSpPr>
            <a:stCxn id="4" idx="1"/>
            <a:endCxn id="6" idx="1"/>
          </p:cNvCxnSpPr>
          <p:nvPr/>
        </p:nvCxnSpPr>
        <p:spPr>
          <a:xfrm rot="10800000" flipH="1" flipV="1">
            <a:off x="6876635" y="2158516"/>
            <a:ext cx="302691" cy="2112680"/>
          </a:xfrm>
          <a:prstGeom prst="bentConnector3">
            <a:avLst>
              <a:gd name="adj1" fmla="val -667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D7EF0876-DD59-4286-A518-DE50492AC7FD}"/>
              </a:ext>
            </a:extLst>
          </p:cNvPr>
          <p:cNvCxnSpPr>
            <a:cxnSpLocks/>
            <a:endCxn id="5" idx="1"/>
          </p:cNvCxnSpPr>
          <p:nvPr/>
        </p:nvCxnSpPr>
        <p:spPr>
          <a:xfrm>
            <a:off x="6692348" y="3135380"/>
            <a:ext cx="486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4CB782F5-21B1-4444-A515-9B385880A166}"/>
              </a:ext>
            </a:extLst>
          </p:cNvPr>
          <p:cNvPicPr>
            <a:picLocks noChangeAspect="1"/>
          </p:cNvPicPr>
          <p:nvPr/>
        </p:nvPicPr>
        <p:blipFill>
          <a:blip r:embed="rId5"/>
          <a:stretch>
            <a:fillRect/>
          </a:stretch>
        </p:blipFill>
        <p:spPr>
          <a:xfrm>
            <a:off x="6692348" y="5105399"/>
            <a:ext cx="4324322" cy="1162843"/>
          </a:xfrm>
          <a:prstGeom prst="rect">
            <a:avLst/>
          </a:prstGeom>
        </p:spPr>
      </p:pic>
    </p:spTree>
    <p:extLst>
      <p:ext uri="{BB962C8B-B14F-4D97-AF65-F5344CB8AC3E}">
        <p14:creationId xmlns:p14="http://schemas.microsoft.com/office/powerpoint/2010/main" val="1084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Rewrite your Car Class according to concepts</a:t>
            </a:r>
          </a:p>
          <a:p>
            <a:pPr marL="514350" indent="-514350">
              <a:buFont typeface="+mj-lt"/>
              <a:buAutoNum type="arabicPeriod"/>
            </a:pPr>
            <a:r>
              <a:rPr lang="en-US" dirty="0"/>
              <a:t>Write a program for Airline reserving.</a:t>
            </a:r>
          </a:p>
          <a:p>
            <a:pPr marL="971550" lvl="1" indent="-514350">
              <a:buFont typeface="+mj-lt"/>
              <a:buAutoNum type="arabicPeriod"/>
            </a:pPr>
            <a:r>
              <a:rPr lang="en-US" dirty="0"/>
              <a:t>Program user is a manager</a:t>
            </a:r>
          </a:p>
          <a:p>
            <a:pPr marL="971550" lvl="1" indent="-514350">
              <a:buFont typeface="+mj-lt"/>
              <a:buAutoNum type="arabicPeriod"/>
            </a:pPr>
            <a:r>
              <a:rPr lang="en-US" dirty="0"/>
              <a:t>Airport contains as many airplanes as manager set while </a:t>
            </a:r>
            <a:r>
              <a:rPr lang="en-US" dirty="0" err="1"/>
              <a:t>init</a:t>
            </a:r>
            <a:r>
              <a:rPr lang="en-US" dirty="0"/>
              <a:t> program</a:t>
            </a:r>
          </a:p>
          <a:p>
            <a:pPr marL="971550" lvl="1" indent="-514350">
              <a:buFont typeface="+mj-lt"/>
              <a:buAutoNum type="arabicPeriod"/>
            </a:pPr>
            <a:r>
              <a:rPr lang="en-US" dirty="0"/>
              <a:t>Manager may add users, reserving seats, cancel reserving, ban users, see all info about airplanes or single airplane</a:t>
            </a:r>
          </a:p>
          <a:p>
            <a:pPr marL="971550" lvl="1" indent="-514350">
              <a:buFont typeface="+mj-lt"/>
              <a:buAutoNum type="arabicPeriod"/>
            </a:pPr>
            <a:r>
              <a:rPr lang="en-US" dirty="0"/>
              <a:t>Do it with only classes </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039549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3420173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4FF77-85ED-430A-A432-8E22C22D98B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Final Trials </a:t>
            </a:r>
            <a:endParaRPr lang="ru-RU" dirty="0">
              <a:cs typeface="MV Boli" panose="02000500030200090000" pitchFamily="2" charset="0"/>
            </a:endParaRPr>
          </a:p>
        </p:txBody>
      </p:sp>
      <p:sp>
        <p:nvSpPr>
          <p:cNvPr id="3" name="Объект 2">
            <a:extLst>
              <a:ext uri="{FF2B5EF4-FFF2-40B4-BE49-F238E27FC236}">
                <a16:creationId xmlns:a16="http://schemas.microsoft.com/office/drawing/2014/main" id="{2ADF3C9B-7FC9-4B7B-953F-F1A81668185B}"/>
              </a:ext>
            </a:extLst>
          </p:cNvPr>
          <p:cNvSpPr>
            <a:spLocks noGrp="1"/>
          </p:cNvSpPr>
          <p:nvPr>
            <p:ph idx="1"/>
          </p:nvPr>
        </p:nvSpPr>
        <p:spPr>
          <a:xfrm>
            <a:off x="838200" y="2342459"/>
            <a:ext cx="10515600" cy="4351338"/>
          </a:xfrm>
        </p:spPr>
        <p:txBody>
          <a:bodyPr>
            <a:normAutofit fontScale="77500" lnSpcReduction="20000"/>
          </a:bodyPr>
          <a:lstStyle/>
          <a:p>
            <a:pPr marL="514350" indent="-514350">
              <a:buFont typeface="+mj-lt"/>
              <a:buAutoNum type="arabicPeriod"/>
            </a:pPr>
            <a:r>
              <a:rPr lang="en-US" dirty="0">
                <a:hlinkClick r:id="rId2"/>
              </a:rPr>
              <a:t>https://www.codewars.com/kata/52fba66badcd10859f00097e</a:t>
            </a:r>
            <a:endParaRPr lang="en-US" dirty="0"/>
          </a:p>
          <a:p>
            <a:pPr marL="514350" indent="-514350">
              <a:buFont typeface="+mj-lt"/>
              <a:buAutoNum type="arabicPeriod"/>
            </a:pPr>
            <a:r>
              <a:rPr lang="en-US" dirty="0">
                <a:hlinkClick r:id="rId3"/>
              </a:rPr>
              <a:t>https://www.codewars.com/kata/5667e8f4e3f572a8f2000039</a:t>
            </a:r>
            <a:endParaRPr lang="en-US" dirty="0"/>
          </a:p>
          <a:p>
            <a:pPr marL="514350" indent="-514350">
              <a:buFont typeface="+mj-lt"/>
              <a:buAutoNum type="arabicPeriod"/>
            </a:pPr>
            <a:r>
              <a:rPr lang="en-US" dirty="0">
                <a:hlinkClick r:id="rId4"/>
              </a:rPr>
              <a:t>https://www.codewars.com/kata/554b4ac871d6813a03000035</a:t>
            </a:r>
            <a:endParaRPr lang="en-US" dirty="0"/>
          </a:p>
          <a:p>
            <a:pPr marL="514350" indent="-514350">
              <a:buFont typeface="+mj-lt"/>
              <a:buAutoNum type="arabicPeriod"/>
            </a:pPr>
            <a:r>
              <a:rPr lang="en-US" dirty="0">
                <a:hlinkClick r:id="rId5"/>
              </a:rPr>
              <a:t>https://www.codewars.com/kata/546e2562b03326a88e000020</a:t>
            </a:r>
            <a:endParaRPr lang="en-US" dirty="0"/>
          </a:p>
          <a:p>
            <a:pPr marL="514350" indent="-514350">
              <a:buFont typeface="+mj-lt"/>
              <a:buAutoNum type="arabicPeriod"/>
            </a:pPr>
            <a:r>
              <a:rPr lang="en-US" dirty="0">
                <a:hlinkClick r:id="rId6"/>
              </a:rPr>
              <a:t>https://www.codewars.com/kata/523f5d21c841566fde000009</a:t>
            </a:r>
            <a:endParaRPr lang="en-US" dirty="0"/>
          </a:p>
          <a:p>
            <a:pPr marL="514350" indent="-514350">
              <a:buFont typeface="+mj-lt"/>
              <a:buAutoNum type="arabicPeriod"/>
            </a:pPr>
            <a:r>
              <a:rPr lang="en-US" dirty="0">
                <a:hlinkClick r:id="rId7"/>
              </a:rPr>
              <a:t>https://www.codewars.com/kata/5526fc09a1bbd946250002dc</a:t>
            </a:r>
            <a:endParaRPr lang="en-US" dirty="0"/>
          </a:p>
          <a:p>
            <a:pPr marL="514350" indent="-514350">
              <a:buFont typeface="+mj-lt"/>
              <a:buAutoNum type="arabicPeriod"/>
            </a:pPr>
            <a:r>
              <a:rPr lang="en-US" dirty="0">
                <a:hlinkClick r:id="rId8"/>
              </a:rPr>
              <a:t>https://www.codewars.com/kata/54b42f9314d9229fd6000d9c</a:t>
            </a:r>
            <a:endParaRPr lang="en-US" dirty="0"/>
          </a:p>
          <a:p>
            <a:pPr marL="514350" indent="-514350">
              <a:buFont typeface="+mj-lt"/>
              <a:buAutoNum type="arabicPeriod"/>
            </a:pPr>
            <a:r>
              <a:rPr lang="en-US" dirty="0">
                <a:hlinkClick r:id="rId9"/>
              </a:rPr>
              <a:t>https://www.codewars.com/kata/54da539698b8a2ad76000228</a:t>
            </a:r>
            <a:endParaRPr lang="en-US" dirty="0"/>
          </a:p>
          <a:p>
            <a:pPr marL="514350" indent="-514350">
              <a:buFont typeface="+mj-lt"/>
              <a:buAutoNum type="arabicPeriod"/>
            </a:pPr>
            <a:r>
              <a:rPr lang="en-US" dirty="0">
                <a:hlinkClick r:id="rId10"/>
              </a:rPr>
              <a:t>https://www.codewars.com/kata/5682e646d5eddc1e21000017</a:t>
            </a:r>
            <a:endParaRPr lang="en-US" dirty="0"/>
          </a:p>
          <a:p>
            <a:pPr marL="514350" indent="-514350">
              <a:buFont typeface="+mj-lt"/>
              <a:buAutoNum type="arabicPeriod"/>
            </a:pPr>
            <a:r>
              <a:rPr lang="en-US" dirty="0">
                <a:hlinkClick r:id="rId11"/>
              </a:rPr>
              <a:t>https://www.codewars.com/kata/5682e72eb7354b2f39000021</a:t>
            </a:r>
            <a:endParaRPr lang="en-US" dirty="0"/>
          </a:p>
          <a:p>
            <a:pPr marL="514350" indent="-514350">
              <a:buFont typeface="+mj-lt"/>
              <a:buAutoNum type="arabicPeriod"/>
            </a:pPr>
            <a:r>
              <a:rPr lang="en-US" dirty="0">
                <a:hlinkClick r:id="rId12"/>
              </a:rPr>
              <a:t>https://www.codewars.com/kata/5682e809386707366d000024</a:t>
            </a:r>
            <a:endParaRPr lang="en-US" dirty="0"/>
          </a:p>
          <a:p>
            <a:pPr marL="514350" indent="-514350">
              <a:buFont typeface="+mj-lt"/>
              <a:buAutoNum type="arabicPeriod"/>
            </a:pPr>
            <a:r>
              <a:rPr lang="en-US" dirty="0">
                <a:hlinkClick r:id="rId13"/>
              </a:rPr>
              <a:t>https://www.codewars.com/kata/5682e545fb263ecf7b000069</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6FDD5A4C-3AF2-4400-ABA3-EB82EB6B7555}"/>
              </a:ext>
            </a:extLst>
          </p:cNvPr>
          <p:cNvSpPr txBox="1"/>
          <p:nvPr/>
        </p:nvSpPr>
        <p:spPr>
          <a:xfrm>
            <a:off x="838200" y="1690688"/>
            <a:ext cx="10515600" cy="461665"/>
          </a:xfrm>
          <a:prstGeom prst="rect">
            <a:avLst/>
          </a:prstGeom>
          <a:noFill/>
        </p:spPr>
        <p:txBody>
          <a:bodyPr wrap="square" rtlCol="0">
            <a:spAutoFit/>
          </a:bodyPr>
          <a:lstStyle/>
          <a:p>
            <a:pPr algn="ctr"/>
            <a:r>
              <a:rPr lang="en-US" sz="2400" b="1" dirty="0">
                <a:latin typeface="MV Boli" panose="02000500030200090000" pitchFamily="2" charset="0"/>
                <a:cs typeface="MV Boli" panose="02000500030200090000" pitchFamily="2" charset="0"/>
              </a:rPr>
              <a:t>Your current task is pretty simple – Just finish All </a:t>
            </a:r>
            <a:endParaRPr lang="ru-RU" sz="2400" b="1" dirty="0">
              <a:cs typeface="MV Boli" panose="02000500030200090000" pitchFamily="2" charset="0"/>
            </a:endParaRPr>
          </a:p>
        </p:txBody>
      </p:sp>
    </p:spTree>
    <p:extLst>
      <p:ext uri="{BB962C8B-B14F-4D97-AF65-F5344CB8AC3E}">
        <p14:creationId xmlns:p14="http://schemas.microsoft.com/office/powerpoint/2010/main" val="114819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5341</TotalTime>
  <Words>5925</Words>
  <Application>Microsoft Office PowerPoint</Application>
  <PresentationFormat>Широкоэкранный</PresentationFormat>
  <Paragraphs>673</Paragraphs>
  <Slides>92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92</vt:i4>
      </vt:variant>
    </vt:vector>
  </HeadingPairs>
  <TitlesOfParts>
    <vt:vector size="98" baseType="lpstr">
      <vt:lpstr>Arial</vt:lpstr>
      <vt:lpstr>Calibri</vt:lpstr>
      <vt:lpstr>Calibri Light</vt:lpstr>
      <vt:lpstr>Forte</vt:lpstr>
      <vt:lpstr>MV Boli</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lpstr>Random Module</vt:lpstr>
      <vt:lpstr>Презентация PowerPoint</vt:lpstr>
      <vt:lpstr>Time Module</vt:lpstr>
      <vt:lpstr>Time module - examples</vt:lpstr>
      <vt:lpstr>Datetime Module</vt:lpstr>
      <vt:lpstr>Datetime Operations</vt:lpstr>
      <vt:lpstr>Презентация PowerPoint</vt:lpstr>
      <vt:lpstr>Files</vt:lpstr>
      <vt:lpstr>Read a files</vt:lpstr>
      <vt:lpstr>Write a Files</vt:lpstr>
      <vt:lpstr>Презентация PowerPoint</vt:lpstr>
      <vt:lpstr>Coffee Break </vt:lpstr>
      <vt:lpstr>Object-oriented programming (OOP)</vt:lpstr>
      <vt:lpstr>Create Class</vt:lpstr>
      <vt:lpstr>__init__</vt:lpstr>
      <vt:lpstr>Add property</vt:lpstr>
      <vt:lpstr>Add methods</vt:lpstr>
      <vt:lpstr>__str__</vt:lpstr>
      <vt:lpstr>Презентация PowerPoint</vt:lpstr>
      <vt:lpstr>Encapsulation</vt:lpstr>
      <vt:lpstr>Inheritance</vt:lpstr>
      <vt:lpstr>Polymorphism</vt:lpstr>
      <vt:lpstr>Презентация PowerPoint</vt:lpstr>
      <vt:lpstr>Coffee Break </vt:lpstr>
      <vt:lpstr>Final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386</cp:revision>
  <dcterms:created xsi:type="dcterms:W3CDTF">2020-05-18T13:32:58Z</dcterms:created>
  <dcterms:modified xsi:type="dcterms:W3CDTF">2021-09-26T08:22:32Z</dcterms:modified>
</cp:coreProperties>
</file>