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9" r:id="rId3"/>
    <p:sldId id="258" r:id="rId4"/>
    <p:sldId id="260" r:id="rId5"/>
    <p:sldId id="261" r:id="rId6"/>
    <p:sldId id="262" r:id="rId7"/>
    <p:sldId id="263" r:id="rId8"/>
    <p:sldId id="272" r:id="rId9"/>
    <p:sldId id="264" r:id="rId10"/>
    <p:sldId id="267" r:id="rId11"/>
    <p:sldId id="268" r:id="rId12"/>
    <p:sldId id="265" r:id="rId13"/>
    <p:sldId id="266" r:id="rId14"/>
    <p:sldId id="269" r:id="rId15"/>
    <p:sldId id="270"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10" autoAdjust="0"/>
  </p:normalViewPr>
  <p:slideViewPr>
    <p:cSldViewPr snapToGrid="0" showGuides="1">
      <p:cViewPr varScale="1">
        <p:scale>
          <a:sx n="69" d="100"/>
          <a:sy n="69" d="100"/>
        </p:scale>
        <p:origin x="606" y="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003C5-4441-4473-B9C3-CC0EFCD51DB7}" type="datetimeFigureOut">
              <a:rPr lang="ru-RU" smtClean="0"/>
              <a:t>01.03.2025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972B4-9B57-43F5-9C68-239415A82C9C}" type="slidenum">
              <a:rPr lang="ru-RU" smtClean="0"/>
              <a:t>‹#›</a:t>
            </a:fld>
            <a:endParaRPr lang="ru-RU"/>
          </a:p>
        </p:txBody>
      </p:sp>
    </p:spTree>
    <p:extLst>
      <p:ext uri="{BB962C8B-B14F-4D97-AF65-F5344CB8AC3E}">
        <p14:creationId xmlns:p14="http://schemas.microsoft.com/office/powerpoint/2010/main" val="410737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Всякий раз, создавая компонент, Вы создаете и ссылку на него. Таким образом, компонент в момент создания должен увеличивать счетчик ссылок, прежде чем возвратить клиенту указатель. Это освобождает программиста от необходимости помнить, что после </a:t>
            </a:r>
            <a:r>
              <a:rPr lang="ru-RU" dirty="0" err="1" smtClean="0"/>
              <a:t>CreateInstance</a:t>
            </a:r>
            <a:r>
              <a:rPr lang="ru-RU" dirty="0" smtClean="0"/>
              <a:t>() и </a:t>
            </a:r>
            <a:r>
              <a:rPr lang="ru-RU" dirty="0" err="1" smtClean="0"/>
              <a:t>QueryInterface</a:t>
            </a:r>
            <a:r>
              <a:rPr lang="ru-RU" dirty="0" smtClean="0"/>
              <a:t>() надо вызывать </a:t>
            </a:r>
            <a:r>
              <a:rPr lang="ru-RU" dirty="0" err="1" smtClean="0"/>
              <a:t>AddRef</a:t>
            </a:r>
            <a:r>
              <a:rPr lang="ru-RU" dirty="0" smtClean="0"/>
              <a:t>(). </a:t>
            </a:r>
            <a:endParaRPr lang="ru-RU" dirty="0"/>
          </a:p>
        </p:txBody>
      </p:sp>
      <p:sp>
        <p:nvSpPr>
          <p:cNvPr id="4" name="Номер слайда 3"/>
          <p:cNvSpPr>
            <a:spLocks noGrp="1"/>
          </p:cNvSpPr>
          <p:nvPr>
            <p:ph type="sldNum" sz="quarter" idx="10"/>
          </p:nvPr>
        </p:nvSpPr>
        <p:spPr/>
        <p:txBody>
          <a:bodyPr/>
          <a:lstStyle/>
          <a:p>
            <a:fld id="{94B972B4-9B57-43F5-9C68-239415A82C9C}" type="slidenum">
              <a:rPr lang="ru-RU" smtClean="0"/>
              <a:t>11</a:t>
            </a:fld>
            <a:endParaRPr lang="ru-RU"/>
          </a:p>
        </p:txBody>
      </p:sp>
    </p:spTree>
    <p:extLst>
      <p:ext uri="{BB962C8B-B14F-4D97-AF65-F5344CB8AC3E}">
        <p14:creationId xmlns:p14="http://schemas.microsoft.com/office/powerpoint/2010/main" val="234970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4B972B4-9B57-43F5-9C68-239415A82C9C}" type="slidenum">
              <a:rPr lang="ru-RU" smtClean="0"/>
              <a:t>12</a:t>
            </a:fld>
            <a:endParaRPr lang="ru-RU"/>
          </a:p>
        </p:txBody>
      </p:sp>
    </p:spTree>
    <p:extLst>
      <p:ext uri="{BB962C8B-B14F-4D97-AF65-F5344CB8AC3E}">
        <p14:creationId xmlns:p14="http://schemas.microsoft.com/office/powerpoint/2010/main" val="233965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простых случаях, вроде этого, увеличение и уменьшение счетчика ссылок для </a:t>
            </a:r>
            <a:r>
              <a:rPr lang="ru-RU" b="1" i="1" dirty="0" smtClean="0"/>
              <a:t>pIX2</a:t>
            </a:r>
            <a:r>
              <a:rPr lang="ru-RU" dirty="0" smtClean="0"/>
              <a:t> излишне, поскольку время жизни </a:t>
            </a:r>
            <a:r>
              <a:rPr lang="ru-RU" sz="1200" b="1" i="1" kern="1200" dirty="0" smtClean="0">
                <a:solidFill>
                  <a:schemeClr val="tx1"/>
                </a:solidFill>
                <a:latin typeface="+mn-lt"/>
                <a:ea typeface="+mn-ea"/>
                <a:cs typeface="+mn-cs"/>
              </a:rPr>
              <a:t>pIX2 </a:t>
            </a:r>
            <a:r>
              <a:rPr lang="ru-RU" dirty="0" smtClean="0"/>
              <a:t>совпадает со временем жизни </a:t>
            </a:r>
            <a:r>
              <a:rPr lang="ru-RU" sz="1200" b="1" i="1" kern="1200" dirty="0" err="1" smtClean="0">
                <a:solidFill>
                  <a:schemeClr val="tx1"/>
                </a:solidFill>
                <a:latin typeface="+mn-lt"/>
                <a:ea typeface="+mn-ea"/>
                <a:cs typeface="+mn-cs"/>
              </a:rPr>
              <a:t>pIX</a:t>
            </a:r>
            <a:r>
              <a:rPr lang="ru-RU" dirty="0" smtClean="0"/>
              <a:t>. Правила оптимизации подсчета ссылок будут рассмотрены далее. </a:t>
            </a:r>
          </a:p>
          <a:p>
            <a:endParaRPr lang="ru-RU" dirty="0" smtClean="0"/>
          </a:p>
          <a:p>
            <a:r>
              <a:rPr lang="ru-RU" dirty="0" smtClean="0"/>
              <a:t>Клиент сообщает компоненту о своем желании использовать интерфейс, когда вызывается </a:t>
            </a:r>
            <a:r>
              <a:rPr lang="ru-RU" dirty="0" err="1" smtClean="0"/>
              <a:t>QueryInterface</a:t>
            </a:r>
            <a:r>
              <a:rPr lang="ru-RU" dirty="0" smtClean="0"/>
              <a:t>(). </a:t>
            </a:r>
            <a:r>
              <a:rPr lang="ru-RU" dirty="0" err="1" smtClean="0"/>
              <a:t>QueryInterface</a:t>
            </a:r>
            <a:r>
              <a:rPr lang="ru-RU" dirty="0" smtClean="0"/>
              <a:t>() вызывает </a:t>
            </a:r>
            <a:r>
              <a:rPr lang="ru-RU" dirty="0" err="1" smtClean="0"/>
              <a:t>AddRef</a:t>
            </a:r>
            <a:r>
              <a:rPr lang="ru-RU" dirty="0" smtClean="0"/>
              <a:t>() для запрашиваемого интерфейса. Когда клиент заканчивает работу с интерфейсом, он вызывает для этого интерфейса </a:t>
            </a:r>
            <a:r>
              <a:rPr lang="ru-RU" dirty="0" err="1" smtClean="0"/>
              <a:t>Release</a:t>
            </a:r>
            <a:r>
              <a:rPr lang="ru-RU" dirty="0" smtClean="0"/>
              <a:t>(). Компонент остается в памяти, ожидая, пока счетчик ссылок не станет равен 0. Когда счетчик становится нулем, компонент сам себя удаляет.</a:t>
            </a:r>
            <a:endParaRPr lang="ru-RU" dirty="0"/>
          </a:p>
        </p:txBody>
      </p:sp>
      <p:sp>
        <p:nvSpPr>
          <p:cNvPr id="4" name="Номер слайда 3"/>
          <p:cNvSpPr>
            <a:spLocks noGrp="1"/>
          </p:cNvSpPr>
          <p:nvPr>
            <p:ph type="sldNum" sz="quarter" idx="10"/>
          </p:nvPr>
        </p:nvSpPr>
        <p:spPr/>
        <p:txBody>
          <a:bodyPr/>
          <a:lstStyle/>
          <a:p>
            <a:fld id="{94B972B4-9B57-43F5-9C68-239415A82C9C}" type="slidenum">
              <a:rPr lang="ru-RU" smtClean="0"/>
              <a:t>14</a:t>
            </a:fld>
            <a:endParaRPr lang="ru-RU"/>
          </a:p>
        </p:txBody>
      </p:sp>
    </p:spTree>
    <p:extLst>
      <p:ext uri="{BB962C8B-B14F-4D97-AF65-F5344CB8AC3E}">
        <p14:creationId xmlns:p14="http://schemas.microsoft.com/office/powerpoint/2010/main" val="4015937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Зачем программисту компонента может потребоваться реализовывать подсчет ссылок для каждого интерфейса, а не для всего компонента в целом? По двум основным причинам: для упрощения отладки и для поддержки выделения ресурсов по требованию. </a:t>
            </a:r>
          </a:p>
          <a:p>
            <a:r>
              <a:rPr lang="ru-RU" b="1" u="sng" dirty="0" smtClean="0"/>
              <a:t>Отладка:</a:t>
            </a:r>
            <a:r>
              <a:rPr lang="ru-RU" dirty="0" smtClean="0"/>
              <a:t> Предположим, что Вы забыли вызвать </a:t>
            </a:r>
            <a:r>
              <a:rPr lang="ru-RU" i="1" dirty="0" err="1" smtClean="0"/>
              <a:t>Release</a:t>
            </a:r>
            <a:r>
              <a:rPr lang="ru-RU" i="1" dirty="0" smtClean="0"/>
              <a:t>() </a:t>
            </a:r>
            <a:r>
              <a:rPr lang="ru-RU" dirty="0" smtClean="0"/>
              <a:t>для некоторого из интерфейсов компонента. Компонент никогда не освободится, так как </a:t>
            </a:r>
            <a:r>
              <a:rPr lang="ru-RU" i="1" dirty="0" err="1" smtClean="0"/>
              <a:t>delete</a:t>
            </a:r>
            <a:r>
              <a:rPr lang="ru-RU" dirty="0" smtClean="0"/>
              <a:t> вызывается, только когда счетчик ссылок становится равным нулю. Проблема в том, чтобы найти, где и когда надо было освободить интерфейс; это может оказаться очень трудно. Поиски ошибок еще более усложняются, если у компонента один общий счетчик ссылок. В этом случае придется проверять все случаи использования всех предоставляемых компонентов интерфейсов. Если же компонент поддерживает для каждого интерфейса отдельный счетчик ссылок, то поиск ограничивается местами использования нужного интерфейса. Иногда это экономит массу времени.</a:t>
            </a:r>
          </a:p>
          <a:p>
            <a:r>
              <a:rPr lang="ru-RU" b="1" u="sng" dirty="0" smtClean="0"/>
              <a:t>Выделение ресурсов по требованию: </a:t>
            </a:r>
            <a:r>
              <a:rPr lang="ru-RU" dirty="0" smtClean="0"/>
              <a:t>Реализация интерфейса может потребовать большего объема памяти или других ресурсов. Достаточно просто реализовать </a:t>
            </a:r>
            <a:r>
              <a:rPr lang="ru-RU" i="1" dirty="0" err="1" smtClean="0"/>
              <a:t>QueryInterface</a:t>
            </a:r>
            <a:r>
              <a:rPr lang="ru-RU" i="1" dirty="0" smtClean="0"/>
              <a:t>()</a:t>
            </a:r>
            <a:r>
              <a:rPr lang="ru-RU" dirty="0" smtClean="0"/>
              <a:t> так, чтобы память выделялась в момент запроса интерфейса. Однако, если имеется только один счетчик ссылок на весь компонент, нельзя определить, когда можно безопасно освободить память, связанную с данным интерфейсом. Использование отдельных счетчиков упрощает задачу.</a:t>
            </a:r>
            <a:endParaRPr lang="ru-RU" dirty="0"/>
          </a:p>
        </p:txBody>
      </p:sp>
      <p:sp>
        <p:nvSpPr>
          <p:cNvPr id="4" name="Номер слайда 3"/>
          <p:cNvSpPr>
            <a:spLocks noGrp="1"/>
          </p:cNvSpPr>
          <p:nvPr>
            <p:ph type="sldNum" sz="quarter" idx="10"/>
          </p:nvPr>
        </p:nvSpPr>
        <p:spPr/>
        <p:txBody>
          <a:bodyPr/>
          <a:lstStyle/>
          <a:p>
            <a:fld id="{94B972B4-9B57-43F5-9C68-239415A82C9C}" type="slidenum">
              <a:rPr lang="ru-RU" smtClean="0"/>
              <a:t>15</a:t>
            </a:fld>
            <a:endParaRPr lang="ru-RU"/>
          </a:p>
        </p:txBody>
      </p:sp>
    </p:spTree>
    <p:extLst>
      <p:ext uri="{BB962C8B-B14F-4D97-AF65-F5344CB8AC3E}">
        <p14:creationId xmlns:p14="http://schemas.microsoft.com/office/powerpoint/2010/main" val="36031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4B972B4-9B57-43F5-9C68-239415A82C9C}" type="slidenum">
              <a:rPr lang="ru-RU" smtClean="0"/>
              <a:t>16</a:t>
            </a:fld>
            <a:endParaRPr lang="ru-RU"/>
          </a:p>
        </p:txBody>
      </p:sp>
    </p:spTree>
    <p:extLst>
      <p:ext uri="{BB962C8B-B14F-4D97-AF65-F5344CB8AC3E}">
        <p14:creationId xmlns:p14="http://schemas.microsoft.com/office/powerpoint/2010/main" val="403304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9C5B53F-A67A-4251-9954-662912B15325}" type="datetimeFigureOut">
              <a:rPr lang="ru-RU" smtClean="0"/>
              <a:t>01.03.2025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3589161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9C5B53F-A67A-4251-9954-662912B15325}" type="datetimeFigureOut">
              <a:rPr lang="ru-RU" smtClean="0"/>
              <a:t>01.03.2025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59305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9C5B53F-A67A-4251-9954-662912B15325}" type="datetimeFigureOut">
              <a:rPr lang="ru-RU" smtClean="0"/>
              <a:t>01.03.2025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225501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9C5B53F-A67A-4251-9954-662912B15325}" type="datetimeFigureOut">
              <a:rPr lang="ru-RU" smtClean="0"/>
              <a:t>01.03.2025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121356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9C5B53F-A67A-4251-9954-662912B15325}" type="datetimeFigureOut">
              <a:rPr lang="ru-RU" smtClean="0"/>
              <a:t>01.03.2025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286606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9C5B53F-A67A-4251-9954-662912B15325}" type="datetimeFigureOut">
              <a:rPr lang="ru-RU" smtClean="0"/>
              <a:t>01.03.2025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295498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9C5B53F-A67A-4251-9954-662912B15325}" type="datetimeFigureOut">
              <a:rPr lang="ru-RU" smtClean="0"/>
              <a:t>01.03.2025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200735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9C5B53F-A67A-4251-9954-662912B15325}" type="datetimeFigureOut">
              <a:rPr lang="ru-RU" smtClean="0"/>
              <a:t>01.03.2025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205900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9C5B53F-A67A-4251-9954-662912B15325}" type="datetimeFigureOut">
              <a:rPr lang="ru-RU" smtClean="0"/>
              <a:t>01.03.2025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1223242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9C5B53F-A67A-4251-9954-662912B15325}" type="datetimeFigureOut">
              <a:rPr lang="ru-RU" smtClean="0"/>
              <a:t>01.03.2025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418445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9C5B53F-A67A-4251-9954-662912B15325}" type="datetimeFigureOut">
              <a:rPr lang="ru-RU" smtClean="0"/>
              <a:t>01.03.2025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1604D7A-BB3A-4ED1-96C7-1A73EB22ECE0}" type="slidenum">
              <a:rPr lang="ru-RU" smtClean="0"/>
              <a:t>‹#›</a:t>
            </a:fld>
            <a:endParaRPr lang="ru-RU"/>
          </a:p>
        </p:txBody>
      </p:sp>
    </p:spTree>
    <p:extLst>
      <p:ext uri="{BB962C8B-B14F-4D97-AF65-F5344CB8AC3E}">
        <p14:creationId xmlns:p14="http://schemas.microsoft.com/office/powerpoint/2010/main" val="129355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5B53F-A67A-4251-9954-662912B15325}" type="datetimeFigureOut">
              <a:rPr lang="ru-RU" smtClean="0"/>
              <a:t>01.03.2025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04D7A-BB3A-4ED1-96C7-1A73EB22ECE0}" type="slidenum">
              <a:rPr lang="ru-RU" smtClean="0"/>
              <a:t>‹#›</a:t>
            </a:fld>
            <a:endParaRPr lang="ru-RU"/>
          </a:p>
        </p:txBody>
      </p:sp>
    </p:spTree>
    <p:extLst>
      <p:ext uri="{BB962C8B-B14F-4D97-AF65-F5344CB8AC3E}">
        <p14:creationId xmlns:p14="http://schemas.microsoft.com/office/powerpoint/2010/main" val="398278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ormAutofit fontScale="90000"/>
          </a:bodyPr>
          <a:lstStyle/>
          <a:p>
            <a:r>
              <a:rPr lang="ru-RU" dirty="0" smtClean="0"/>
              <a:t>Введение в компонентно-ориентированное программирование</a:t>
            </a:r>
            <a:endParaRPr lang="ru-RU" dirty="0"/>
          </a:p>
        </p:txBody>
      </p:sp>
      <p:sp>
        <p:nvSpPr>
          <p:cNvPr id="5" name="Подзаголовок 4"/>
          <p:cNvSpPr>
            <a:spLocks noGrp="1"/>
          </p:cNvSpPr>
          <p:nvPr>
            <p:ph type="subTitle" idx="1"/>
          </p:nvPr>
        </p:nvSpPr>
        <p:spPr/>
        <p:txBody>
          <a:bodyPr>
            <a:normAutofit lnSpcReduction="10000"/>
          </a:bodyPr>
          <a:lstStyle/>
          <a:p>
            <a:r>
              <a:rPr lang="ru-RU" dirty="0" smtClean="0"/>
              <a:t>Лекция 5</a:t>
            </a:r>
          </a:p>
          <a:p>
            <a:r>
              <a:rPr lang="ru-RU" dirty="0" smtClean="0"/>
              <a:t>Колесникова Татьяна Геннадьевна</a:t>
            </a:r>
          </a:p>
          <a:p>
            <a:endParaRPr lang="ru-RU" dirty="0" smtClean="0"/>
          </a:p>
          <a:p>
            <a:r>
              <a:rPr lang="ru-RU" dirty="0" smtClean="0"/>
              <a:t>Кемерово, </a:t>
            </a:r>
            <a:r>
              <a:rPr lang="ru-RU" dirty="0" smtClean="0"/>
              <a:t>2025</a:t>
            </a:r>
            <a:endParaRPr lang="ru-RU" dirty="0" smtClean="0"/>
          </a:p>
          <a:p>
            <a:endParaRPr lang="ru-RU" dirty="0"/>
          </a:p>
        </p:txBody>
      </p:sp>
    </p:spTree>
    <p:extLst>
      <p:ext uri="{BB962C8B-B14F-4D97-AF65-F5344CB8AC3E}">
        <p14:creationId xmlns:p14="http://schemas.microsoft.com/office/powerpoint/2010/main" val="848144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Реализация </a:t>
            </a:r>
            <a:r>
              <a:rPr lang="en-US" i="1" dirty="0" err="1" smtClean="0"/>
              <a:t>AddRef</a:t>
            </a:r>
            <a:r>
              <a:rPr lang="ru-RU" i="1" dirty="0" smtClean="0"/>
              <a:t>()</a:t>
            </a:r>
            <a:r>
              <a:rPr lang="en-US" i="1" dirty="0" smtClean="0"/>
              <a:t> </a:t>
            </a:r>
            <a:r>
              <a:rPr lang="ru-RU" dirty="0" smtClean="0"/>
              <a:t>и </a:t>
            </a:r>
            <a:r>
              <a:rPr lang="en-US" i="1" dirty="0" smtClean="0"/>
              <a:t>Release</a:t>
            </a:r>
            <a:r>
              <a:rPr lang="ru-RU" i="1" dirty="0" smtClean="0"/>
              <a:t>()</a:t>
            </a:r>
            <a:endParaRPr lang="ru-RU" i="1" dirty="0"/>
          </a:p>
        </p:txBody>
      </p:sp>
      <p:sp>
        <p:nvSpPr>
          <p:cNvPr id="3" name="Объект 2"/>
          <p:cNvSpPr>
            <a:spLocks noGrp="1"/>
          </p:cNvSpPr>
          <p:nvPr>
            <p:ph idx="1"/>
          </p:nvPr>
        </p:nvSpPr>
        <p:spPr/>
        <p:txBody>
          <a:bodyPr>
            <a:normAutofit/>
          </a:bodyPr>
          <a:lstStyle/>
          <a:p>
            <a:pPr marL="0" indent="0">
              <a:buNone/>
            </a:pPr>
            <a:r>
              <a:rPr lang="ru-RU" sz="2400" dirty="0" err="1" smtClean="0"/>
              <a:t>AddRef</a:t>
            </a:r>
            <a:r>
              <a:rPr lang="ru-RU" sz="2400" dirty="0" smtClean="0"/>
              <a:t>() увеличивает значение переменной </a:t>
            </a:r>
            <a:r>
              <a:rPr lang="ru-RU" sz="2400" b="1" i="1" dirty="0" err="1" smtClean="0"/>
              <a:t>m_cRef</a:t>
            </a:r>
            <a:r>
              <a:rPr lang="ru-RU" sz="2400" dirty="0" smtClean="0"/>
              <a:t> </a:t>
            </a:r>
            <a:r>
              <a:rPr lang="en-US" sz="2400" dirty="0" smtClean="0"/>
              <a:t>(</a:t>
            </a:r>
            <a:r>
              <a:rPr lang="ru-RU" sz="2400" dirty="0" smtClean="0"/>
              <a:t>счетчика ссылок</a:t>
            </a:r>
            <a:r>
              <a:rPr lang="en-US" sz="2400" dirty="0" smtClean="0"/>
              <a:t>)</a:t>
            </a:r>
            <a:r>
              <a:rPr lang="ru-RU" sz="2400" dirty="0" smtClean="0"/>
              <a:t>. </a:t>
            </a:r>
            <a:r>
              <a:rPr lang="ru-RU" sz="2400" dirty="0" err="1" smtClean="0"/>
              <a:t>Release</a:t>
            </a:r>
            <a:r>
              <a:rPr lang="ru-RU" sz="2400" dirty="0" smtClean="0"/>
              <a:t>() уменьшает </a:t>
            </a:r>
            <a:r>
              <a:rPr lang="ru-RU" sz="2400" b="1" i="1" dirty="0" err="1" smtClean="0"/>
              <a:t>m_cRef</a:t>
            </a:r>
            <a:r>
              <a:rPr lang="ru-RU" sz="2400" dirty="0" smtClean="0"/>
              <a:t> и удаляет</a:t>
            </a:r>
            <a:r>
              <a:rPr lang="en-US" sz="2400" dirty="0" smtClean="0"/>
              <a:t> </a:t>
            </a:r>
            <a:r>
              <a:rPr lang="ru-RU" sz="2400" dirty="0" smtClean="0"/>
              <a:t>компонент, если значение становится равным 0:</a:t>
            </a:r>
            <a:endParaRPr lang="ru-RU" sz="2400" dirty="0"/>
          </a:p>
        </p:txBody>
      </p:sp>
      <p:sp>
        <p:nvSpPr>
          <p:cNvPr id="5" name="Прямоугольник 4"/>
          <p:cNvSpPr/>
          <p:nvPr/>
        </p:nvSpPr>
        <p:spPr>
          <a:xfrm>
            <a:off x="838201" y="5669131"/>
            <a:ext cx="10515599" cy="1015663"/>
          </a:xfrm>
          <a:prstGeom prst="rect">
            <a:avLst/>
          </a:prstGeom>
        </p:spPr>
        <p:txBody>
          <a:bodyPr wrap="square">
            <a:spAutoFit/>
          </a:bodyPr>
          <a:lstStyle/>
          <a:p>
            <a:pPr algn="ctr"/>
            <a:r>
              <a:rPr lang="ru-RU" sz="2000" dirty="0"/>
              <a:t>В</a:t>
            </a:r>
            <a:r>
              <a:rPr lang="ru-RU" sz="2000" dirty="0" smtClean="0"/>
              <a:t>озвращаемые </a:t>
            </a:r>
            <a:r>
              <a:rPr lang="ru-RU" sz="2000" i="1" dirty="0" err="1" smtClean="0"/>
              <a:t>AddRef</a:t>
            </a:r>
            <a:r>
              <a:rPr lang="ru-RU" sz="2000" i="1" dirty="0" smtClean="0"/>
              <a:t>() </a:t>
            </a:r>
            <a:r>
              <a:rPr lang="ru-RU" sz="2000" dirty="0" smtClean="0"/>
              <a:t>и </a:t>
            </a:r>
            <a:r>
              <a:rPr lang="ru-RU" sz="2000" i="1" dirty="0" err="1" smtClean="0"/>
              <a:t>Release</a:t>
            </a:r>
            <a:r>
              <a:rPr lang="ru-RU" sz="2000" i="1" dirty="0" smtClean="0"/>
              <a:t>() </a:t>
            </a:r>
            <a:r>
              <a:rPr lang="ru-RU" sz="2000" dirty="0" smtClean="0"/>
              <a:t>значения не имеют смысла и использовать их можно только для отладки. Клиент не должен полагаться на то, что эти значения как-то связаны с числом ссылок на компонент или его интерфейсы. </a:t>
            </a:r>
            <a:endParaRPr lang="ru-RU" sz="2000" dirty="0"/>
          </a:p>
        </p:txBody>
      </p:sp>
      <p:pic>
        <p:nvPicPr>
          <p:cNvPr id="4" name="Рисунок 3"/>
          <p:cNvPicPr>
            <a:picLocks noChangeAspect="1"/>
          </p:cNvPicPr>
          <p:nvPr/>
        </p:nvPicPr>
        <p:blipFill>
          <a:blip r:embed="rId2"/>
          <a:stretch>
            <a:fillRect/>
          </a:stretch>
        </p:blipFill>
        <p:spPr>
          <a:xfrm>
            <a:off x="3498899" y="2890837"/>
            <a:ext cx="5194202" cy="2778294"/>
          </a:xfrm>
          <a:prstGeom prst="rect">
            <a:avLst/>
          </a:prstGeom>
        </p:spPr>
      </p:pic>
    </p:spTree>
    <p:extLst>
      <p:ext uri="{BB962C8B-B14F-4D97-AF65-F5344CB8AC3E}">
        <p14:creationId xmlns:p14="http://schemas.microsoft.com/office/powerpoint/2010/main" val="933495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Мы уже использовали </a:t>
            </a:r>
            <a:r>
              <a:rPr lang="en-US" dirty="0" err="1" smtClean="0"/>
              <a:t>AddRef</a:t>
            </a:r>
            <a:r>
              <a:rPr lang="en-US" dirty="0" smtClean="0"/>
              <a:t>()</a:t>
            </a:r>
            <a:r>
              <a:rPr lang="ru-RU" dirty="0" smtClean="0"/>
              <a:t> ранее:</a:t>
            </a:r>
            <a:endParaRPr lang="ru-RU" dirty="0"/>
          </a:p>
        </p:txBody>
      </p:sp>
      <p:sp>
        <p:nvSpPr>
          <p:cNvPr id="3" name="Объект 2"/>
          <p:cNvSpPr>
            <a:spLocks noGrp="1"/>
          </p:cNvSpPr>
          <p:nvPr>
            <p:ph idx="1"/>
          </p:nvPr>
        </p:nvSpPr>
        <p:spPr/>
        <p:txBody>
          <a:bodyPr/>
          <a:lstStyle/>
          <a:p>
            <a:endParaRPr lang="ru-RU" dirty="0"/>
          </a:p>
        </p:txBody>
      </p:sp>
      <p:grpSp>
        <p:nvGrpSpPr>
          <p:cNvPr id="8" name="Группа 7"/>
          <p:cNvGrpSpPr/>
          <p:nvPr/>
        </p:nvGrpSpPr>
        <p:grpSpPr>
          <a:xfrm>
            <a:off x="838200" y="1807005"/>
            <a:ext cx="7488836" cy="3197929"/>
            <a:chOff x="3864964" y="3660071"/>
            <a:chExt cx="7488836" cy="3197929"/>
          </a:xfrm>
        </p:grpSpPr>
        <p:pic>
          <p:nvPicPr>
            <p:cNvPr id="5" name="Рисунок 4"/>
            <p:cNvPicPr>
              <a:picLocks noChangeAspect="1"/>
            </p:cNvPicPr>
            <p:nvPr/>
          </p:nvPicPr>
          <p:blipFill rotWithShape="1">
            <a:blip r:embed="rId3"/>
            <a:srcRect t="886"/>
            <a:stretch/>
          </p:blipFill>
          <p:spPr>
            <a:xfrm>
              <a:off x="3864964" y="3660071"/>
              <a:ext cx="7488836" cy="3197929"/>
            </a:xfrm>
            <a:prstGeom prst="rect">
              <a:avLst/>
            </a:prstGeom>
          </p:spPr>
        </p:pic>
        <p:sp>
          <p:nvSpPr>
            <p:cNvPr id="6" name="Прямоугольник 5"/>
            <p:cNvSpPr/>
            <p:nvPr/>
          </p:nvSpPr>
          <p:spPr>
            <a:xfrm>
              <a:off x="4127157" y="6176963"/>
              <a:ext cx="4658497" cy="3597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9" name="Группа 8"/>
          <p:cNvGrpSpPr/>
          <p:nvPr/>
        </p:nvGrpSpPr>
        <p:grpSpPr>
          <a:xfrm>
            <a:off x="6187858" y="5004934"/>
            <a:ext cx="5747583" cy="1556141"/>
            <a:chOff x="838202" y="2364118"/>
            <a:chExt cx="4660556" cy="1377809"/>
          </a:xfrm>
        </p:grpSpPr>
        <p:pic>
          <p:nvPicPr>
            <p:cNvPr id="4" name="Рисунок 3"/>
            <p:cNvPicPr>
              <a:picLocks noChangeAspect="1"/>
            </p:cNvPicPr>
            <p:nvPr/>
          </p:nvPicPr>
          <p:blipFill>
            <a:blip r:embed="rId4"/>
            <a:stretch>
              <a:fillRect/>
            </a:stretch>
          </p:blipFill>
          <p:spPr>
            <a:xfrm>
              <a:off x="838202" y="2364118"/>
              <a:ext cx="4660556" cy="1377809"/>
            </a:xfrm>
            <a:prstGeom prst="rect">
              <a:avLst/>
            </a:prstGeom>
          </p:spPr>
        </p:pic>
        <p:sp>
          <p:nvSpPr>
            <p:cNvPr id="7" name="Прямоугольник 6"/>
            <p:cNvSpPr/>
            <p:nvPr/>
          </p:nvSpPr>
          <p:spPr>
            <a:xfrm>
              <a:off x="1103872" y="2992379"/>
              <a:ext cx="1688756" cy="3315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3003194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Три правила подсчета ссылок</a:t>
            </a:r>
            <a:endParaRPr lang="ru-RU" dirty="0"/>
          </a:p>
        </p:txBody>
      </p:sp>
      <p:sp>
        <p:nvSpPr>
          <p:cNvPr id="3" name="Объект 2"/>
          <p:cNvSpPr>
            <a:spLocks noGrp="1"/>
          </p:cNvSpPr>
          <p:nvPr>
            <p:ph idx="1"/>
          </p:nvPr>
        </p:nvSpPr>
        <p:spPr/>
        <p:txBody>
          <a:bodyPr>
            <a:normAutofit fontScale="77500" lnSpcReduction="20000"/>
          </a:bodyPr>
          <a:lstStyle/>
          <a:p>
            <a:pPr marL="514350" indent="-514350">
              <a:lnSpc>
                <a:spcPct val="120000"/>
              </a:lnSpc>
              <a:buFont typeface="+mj-lt"/>
              <a:buAutoNum type="arabicPeriod"/>
            </a:pPr>
            <a:r>
              <a:rPr lang="ru-RU" b="1" dirty="0" smtClean="0"/>
              <a:t>Вызывайте </a:t>
            </a:r>
            <a:r>
              <a:rPr lang="ru-RU" b="1" i="1" dirty="0" err="1" smtClean="0"/>
              <a:t>AddRef</a:t>
            </a:r>
            <a:r>
              <a:rPr lang="ru-RU" b="1" i="1" dirty="0" smtClean="0"/>
              <a:t>() </a:t>
            </a:r>
            <a:r>
              <a:rPr lang="ru-RU" b="1" dirty="0" smtClean="0"/>
              <a:t>перед возвратом</a:t>
            </a:r>
            <a:r>
              <a:rPr lang="ru-RU" dirty="0" smtClean="0"/>
              <a:t>. Функции, возвращающие интерфейсы, перед возвратом всегда должны вызывать </a:t>
            </a:r>
            <a:r>
              <a:rPr lang="ru-RU" i="1" dirty="0" err="1" smtClean="0"/>
              <a:t>AddRef</a:t>
            </a:r>
            <a:r>
              <a:rPr lang="ru-RU" i="1" dirty="0" smtClean="0"/>
              <a:t>()</a:t>
            </a:r>
            <a:r>
              <a:rPr lang="ru-RU" dirty="0" smtClean="0"/>
              <a:t> для соответствующего указателя. Это также относится к </a:t>
            </a:r>
            <a:r>
              <a:rPr lang="ru-RU" i="1" dirty="0" err="1" smtClean="0"/>
              <a:t>QueryInterface</a:t>
            </a:r>
            <a:r>
              <a:rPr lang="ru-RU" i="1" dirty="0" smtClean="0"/>
              <a:t>() </a:t>
            </a:r>
            <a:r>
              <a:rPr lang="ru-RU" dirty="0" smtClean="0"/>
              <a:t>и функции </a:t>
            </a:r>
            <a:r>
              <a:rPr lang="ru-RU" i="1" dirty="0" err="1" smtClean="0"/>
              <a:t>CreateInstance</a:t>
            </a:r>
            <a:r>
              <a:rPr lang="ru-RU" i="1" dirty="0" smtClean="0"/>
              <a:t>()</a:t>
            </a:r>
            <a:r>
              <a:rPr lang="ru-RU" dirty="0" smtClean="0"/>
              <a:t>. Благодаря этому не придется вызывать </a:t>
            </a:r>
            <a:r>
              <a:rPr lang="ru-RU" i="1" dirty="0" err="1" smtClean="0"/>
              <a:t>AddRef</a:t>
            </a:r>
            <a:r>
              <a:rPr lang="ru-RU" i="1" dirty="0" smtClean="0"/>
              <a:t>() </a:t>
            </a:r>
            <a:r>
              <a:rPr lang="ru-RU" dirty="0" smtClean="0"/>
              <a:t>в коде клиента после получения (от функции) указателя на интерфейс. </a:t>
            </a:r>
          </a:p>
          <a:p>
            <a:pPr marL="514350" indent="-514350">
              <a:lnSpc>
                <a:spcPct val="120000"/>
              </a:lnSpc>
              <a:buFont typeface="+mj-lt"/>
              <a:buAutoNum type="arabicPeriod"/>
            </a:pPr>
            <a:r>
              <a:rPr lang="ru-RU" b="1" dirty="0" smtClean="0"/>
              <a:t>По завершении работы вызывайте </a:t>
            </a:r>
            <a:r>
              <a:rPr lang="ru-RU" b="1" i="1" dirty="0" err="1" smtClean="0"/>
              <a:t>Release</a:t>
            </a:r>
            <a:r>
              <a:rPr lang="ru-RU" b="1" i="1" dirty="0" smtClean="0"/>
              <a:t>()</a:t>
            </a:r>
            <a:r>
              <a:rPr lang="ru-RU" dirty="0" smtClean="0"/>
              <a:t>. Когда Вы закончили работу с интерфейсом, следует вызвать для него </a:t>
            </a:r>
            <a:r>
              <a:rPr lang="ru-RU" i="1" dirty="0" err="1" smtClean="0"/>
              <a:t>Release</a:t>
            </a:r>
            <a:r>
              <a:rPr lang="ru-RU" i="1" dirty="0" smtClean="0"/>
              <a:t>()</a:t>
            </a:r>
            <a:r>
              <a:rPr lang="ru-RU" dirty="0" smtClean="0"/>
              <a:t>. </a:t>
            </a:r>
          </a:p>
          <a:p>
            <a:pPr marL="514350" indent="-514350">
              <a:lnSpc>
                <a:spcPct val="120000"/>
              </a:lnSpc>
              <a:buFont typeface="+mj-lt"/>
              <a:buAutoNum type="arabicPeriod"/>
            </a:pPr>
            <a:r>
              <a:rPr lang="ru-RU" b="1" dirty="0" smtClean="0"/>
              <a:t>Вызывайте </a:t>
            </a:r>
            <a:r>
              <a:rPr lang="ru-RU" b="1" i="1" dirty="0" err="1" smtClean="0"/>
              <a:t>AddRef</a:t>
            </a:r>
            <a:r>
              <a:rPr lang="ru-RU" b="1" i="1" dirty="0" smtClean="0"/>
              <a:t>() </a:t>
            </a:r>
            <a:r>
              <a:rPr lang="ru-RU" b="1" dirty="0" smtClean="0"/>
              <a:t>после присваивания</a:t>
            </a:r>
            <a:r>
              <a:rPr lang="ru-RU" dirty="0" smtClean="0"/>
              <a:t>. Когда бы Вы ни присваивали один указатель на интерфейс другому, вызывайте </a:t>
            </a:r>
            <a:r>
              <a:rPr lang="ru-RU" i="1" dirty="0" err="1" smtClean="0"/>
              <a:t>AddRef</a:t>
            </a:r>
            <a:r>
              <a:rPr lang="ru-RU" i="1" dirty="0" smtClean="0"/>
              <a:t>()</a:t>
            </a:r>
            <a:r>
              <a:rPr lang="ru-RU" dirty="0" smtClean="0"/>
              <a:t>. Иными словами: следует увеличить счетчик ссылок каждый раз, когда создается новая ссылка на данный интерфейс. </a:t>
            </a:r>
            <a:endParaRPr lang="ru-RU" dirty="0"/>
          </a:p>
        </p:txBody>
      </p:sp>
    </p:spTree>
    <p:extLst>
      <p:ext uri="{BB962C8B-B14F-4D97-AF65-F5344CB8AC3E}">
        <p14:creationId xmlns:p14="http://schemas.microsoft.com/office/powerpoint/2010/main" val="190020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Простой пример </a:t>
            </a:r>
            <a:br>
              <a:rPr lang="ru-RU" dirty="0" smtClean="0"/>
            </a:br>
            <a:r>
              <a:rPr lang="ru-RU" dirty="0" smtClean="0"/>
              <a:t>«на первые два правила»</a:t>
            </a:r>
            <a:endParaRPr lang="ru-RU" dirty="0"/>
          </a:p>
        </p:txBody>
      </p:sp>
      <p:sp>
        <p:nvSpPr>
          <p:cNvPr id="3" name="Объект 2"/>
          <p:cNvSpPr>
            <a:spLocks noGrp="1"/>
          </p:cNvSpPr>
          <p:nvPr>
            <p:ph idx="1"/>
          </p:nvPr>
        </p:nvSpPr>
        <p:spPr/>
        <p:txBody>
          <a:bodyPr>
            <a:normAutofit/>
          </a:bodyPr>
          <a:lstStyle/>
          <a:p>
            <a:pPr marL="0" indent="0">
              <a:buNone/>
            </a:pPr>
            <a:r>
              <a:rPr lang="ru-RU" sz="2400" dirty="0" smtClean="0"/>
              <a:t>Мы не вызываем </a:t>
            </a:r>
            <a:r>
              <a:rPr lang="ru-RU" sz="2400" i="1" dirty="0" err="1" smtClean="0"/>
              <a:t>AddRef</a:t>
            </a:r>
            <a:r>
              <a:rPr lang="en-US" sz="2400" i="1" dirty="0" smtClean="0"/>
              <a:t>()</a:t>
            </a:r>
            <a:r>
              <a:rPr lang="ru-RU" sz="2400" dirty="0" smtClean="0"/>
              <a:t>, так как за нас это делают </a:t>
            </a:r>
            <a:r>
              <a:rPr lang="ru-RU" sz="2400" i="1" dirty="0" err="1" smtClean="0"/>
              <a:t>CreateInstance</a:t>
            </a:r>
            <a:r>
              <a:rPr lang="en-US" sz="2400" i="1" dirty="0" smtClean="0"/>
              <a:t>()</a:t>
            </a:r>
            <a:r>
              <a:rPr lang="ru-RU" sz="2400" i="1" dirty="0" smtClean="0"/>
              <a:t> </a:t>
            </a:r>
            <a:r>
              <a:rPr lang="ru-RU" sz="2400" dirty="0" smtClean="0"/>
              <a:t>и </a:t>
            </a:r>
            <a:r>
              <a:rPr lang="ru-RU" sz="2400" i="1" dirty="0" err="1" smtClean="0"/>
              <a:t>QueryInterface</a:t>
            </a:r>
            <a:r>
              <a:rPr lang="en-US" sz="2400" i="1" dirty="0" smtClean="0"/>
              <a:t>()</a:t>
            </a:r>
            <a:r>
              <a:rPr lang="ru-RU" sz="2400" dirty="0" smtClean="0"/>
              <a:t>. Однако мы</a:t>
            </a:r>
            <a:r>
              <a:rPr lang="en-US" sz="2400" dirty="0" smtClean="0"/>
              <a:t> </a:t>
            </a:r>
            <a:r>
              <a:rPr lang="ru-RU" sz="2400" dirty="0" smtClean="0"/>
              <a:t>вызываем </a:t>
            </a:r>
            <a:r>
              <a:rPr lang="ru-RU" sz="2400" i="1" dirty="0" err="1" smtClean="0"/>
              <a:t>Release</a:t>
            </a:r>
            <a:r>
              <a:rPr lang="en-US" sz="2400" i="1" dirty="0" smtClean="0"/>
              <a:t>()</a:t>
            </a:r>
            <a:r>
              <a:rPr lang="ru-RU" sz="2400" i="1" dirty="0" smtClean="0"/>
              <a:t> </a:t>
            </a:r>
            <a:r>
              <a:rPr lang="ru-RU" sz="2400" dirty="0" smtClean="0"/>
              <a:t>как для интерфейса </a:t>
            </a:r>
            <a:r>
              <a:rPr lang="ru-RU" sz="2400" b="1" i="1" dirty="0" err="1" smtClean="0"/>
              <a:t>IUnknown</a:t>
            </a:r>
            <a:r>
              <a:rPr lang="ru-RU" sz="2400" dirty="0" smtClean="0"/>
              <a:t>, возвращенного </a:t>
            </a:r>
            <a:r>
              <a:rPr lang="ru-RU" sz="2400" i="1" dirty="0" err="1" smtClean="0"/>
              <a:t>CreateInstance</a:t>
            </a:r>
            <a:r>
              <a:rPr lang="en-US" sz="2400" i="1" dirty="0" smtClean="0"/>
              <a:t>()</a:t>
            </a:r>
            <a:r>
              <a:rPr lang="ru-RU" sz="2400" dirty="0" smtClean="0"/>
              <a:t>, так и для интерфейса </a:t>
            </a:r>
            <a:r>
              <a:rPr lang="ru-RU" sz="2400" b="1" i="1" dirty="0" smtClean="0"/>
              <a:t>IX</a:t>
            </a:r>
            <a:r>
              <a:rPr lang="ru-RU" sz="2400" dirty="0" smtClean="0"/>
              <a:t>, возвращенного </a:t>
            </a:r>
            <a:r>
              <a:rPr lang="ru-RU" sz="2400" i="1" dirty="0" err="1" smtClean="0"/>
              <a:t>QueryInterface</a:t>
            </a:r>
            <a:r>
              <a:rPr lang="en-US" sz="2400" i="1" dirty="0" smtClean="0"/>
              <a:t>()</a:t>
            </a:r>
            <a:r>
              <a:rPr lang="en-US" sz="2400" dirty="0" smtClean="0"/>
              <a:t>:</a:t>
            </a:r>
            <a:endParaRPr lang="ru-RU" sz="2400" dirty="0"/>
          </a:p>
        </p:txBody>
      </p:sp>
      <p:pic>
        <p:nvPicPr>
          <p:cNvPr id="4" name="Рисунок 3"/>
          <p:cNvPicPr>
            <a:picLocks noChangeAspect="1"/>
          </p:cNvPicPr>
          <p:nvPr/>
        </p:nvPicPr>
        <p:blipFill>
          <a:blip r:embed="rId2"/>
          <a:stretch>
            <a:fillRect/>
          </a:stretch>
        </p:blipFill>
        <p:spPr>
          <a:xfrm>
            <a:off x="2353671" y="3423085"/>
            <a:ext cx="7484657" cy="2888815"/>
          </a:xfrm>
          <a:prstGeom prst="rect">
            <a:avLst/>
          </a:prstGeom>
        </p:spPr>
      </p:pic>
    </p:spTree>
    <p:extLst>
      <p:ext uri="{BB962C8B-B14F-4D97-AF65-F5344CB8AC3E}">
        <p14:creationId xmlns:p14="http://schemas.microsoft.com/office/powerpoint/2010/main" val="3291842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на «правило номер три»</a:t>
            </a:r>
            <a:endParaRPr lang="ru-RU" dirty="0"/>
          </a:p>
        </p:txBody>
      </p:sp>
      <p:sp>
        <p:nvSpPr>
          <p:cNvPr id="3" name="Объект 2"/>
          <p:cNvSpPr>
            <a:spLocks noGrp="1"/>
          </p:cNvSpPr>
          <p:nvPr>
            <p:ph idx="1"/>
          </p:nvPr>
        </p:nvSpPr>
        <p:spPr>
          <a:xfrm>
            <a:off x="838199" y="1825625"/>
            <a:ext cx="10648167" cy="4351338"/>
          </a:xfrm>
        </p:spPr>
        <p:txBody>
          <a:bodyPr>
            <a:normAutofit/>
          </a:bodyPr>
          <a:lstStyle/>
          <a:p>
            <a:pPr marL="0" indent="0">
              <a:buNone/>
            </a:pPr>
            <a:r>
              <a:rPr lang="ru-RU" sz="2400" dirty="0" smtClean="0"/>
              <a:t>Легко забыть, что всякий раз, когда мы копируем указатель на интерфейс, надо увеличить его счетчик ссылок. В приведенном далее фрагменте кода делается еще одна ссылка на интерфейс </a:t>
            </a:r>
            <a:r>
              <a:rPr lang="ru-RU" sz="2400" b="1" i="1" dirty="0" smtClean="0"/>
              <a:t>IX</a:t>
            </a:r>
            <a:r>
              <a:rPr lang="ru-RU" sz="2400" dirty="0" smtClean="0"/>
              <a:t>. В общем случае необходимо увеличивать счетчик ссылок всякий раз, когда создается копия указателя на интерфейс:</a:t>
            </a:r>
            <a:endParaRPr lang="ru-RU" sz="2400" dirty="0"/>
          </a:p>
        </p:txBody>
      </p:sp>
      <p:pic>
        <p:nvPicPr>
          <p:cNvPr id="4" name="Рисунок 3"/>
          <p:cNvPicPr>
            <a:picLocks noChangeAspect="1"/>
          </p:cNvPicPr>
          <p:nvPr/>
        </p:nvPicPr>
        <p:blipFill>
          <a:blip r:embed="rId3"/>
          <a:stretch>
            <a:fillRect/>
          </a:stretch>
        </p:blipFill>
        <p:spPr>
          <a:xfrm>
            <a:off x="2743200" y="3343275"/>
            <a:ext cx="6705600" cy="3514725"/>
          </a:xfrm>
          <a:prstGeom prst="rect">
            <a:avLst/>
          </a:prstGeom>
        </p:spPr>
      </p:pic>
    </p:spTree>
    <p:extLst>
      <p:ext uri="{BB962C8B-B14F-4D97-AF65-F5344CB8AC3E}">
        <p14:creationId xmlns:p14="http://schemas.microsoft.com/office/powerpoint/2010/main" val="1835079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Подсчет ссылок на отдельные интерфейсы</a:t>
            </a:r>
            <a:endParaRPr lang="ru-RU" dirty="0"/>
          </a:p>
        </p:txBody>
      </p:sp>
      <p:sp>
        <p:nvSpPr>
          <p:cNvPr id="3" name="Объект 2"/>
          <p:cNvSpPr>
            <a:spLocks noGrp="1"/>
          </p:cNvSpPr>
          <p:nvPr>
            <p:ph idx="1"/>
          </p:nvPr>
        </p:nvSpPr>
        <p:spPr/>
        <p:txBody>
          <a:bodyPr>
            <a:normAutofit/>
          </a:bodyPr>
          <a:lstStyle/>
          <a:p>
            <a:pPr marL="0" indent="0" algn="just">
              <a:buNone/>
            </a:pPr>
            <a:r>
              <a:rPr lang="ru-RU" sz="2400" dirty="0" smtClean="0"/>
              <a:t>Компонент может поддерживать отдельные счетчики для каждого из интерфейсов, а может и иметь один общий счетчик. Реализация не имеет значения до тех пор, пока клиент убежден, что подсчет ссылок ведется для самих интерфейсов</a:t>
            </a:r>
            <a:endParaRPr lang="ru-RU" sz="2400" dirty="0"/>
          </a:p>
        </p:txBody>
      </p:sp>
      <p:pic>
        <p:nvPicPr>
          <p:cNvPr id="4" name="Рисунок 3"/>
          <p:cNvPicPr>
            <a:picLocks noChangeAspect="1"/>
          </p:cNvPicPr>
          <p:nvPr/>
        </p:nvPicPr>
        <p:blipFill>
          <a:blip r:embed="rId3"/>
          <a:stretch>
            <a:fillRect/>
          </a:stretch>
        </p:blipFill>
        <p:spPr>
          <a:xfrm>
            <a:off x="2642394" y="3585208"/>
            <a:ext cx="6907213" cy="2591755"/>
          </a:xfrm>
          <a:prstGeom prst="rect">
            <a:avLst/>
          </a:prstGeom>
        </p:spPr>
      </p:pic>
    </p:spTree>
    <p:extLst>
      <p:ext uri="{BB962C8B-B14F-4D97-AF65-F5344CB8AC3E}">
        <p14:creationId xmlns:p14="http://schemas.microsoft.com/office/powerpoint/2010/main" val="4175800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Задание</a:t>
            </a:r>
            <a:endParaRPr lang="ru-RU" dirty="0"/>
          </a:p>
        </p:txBody>
      </p:sp>
      <p:sp>
        <p:nvSpPr>
          <p:cNvPr id="3" name="Объект 2"/>
          <p:cNvSpPr>
            <a:spLocks noGrp="1"/>
          </p:cNvSpPr>
          <p:nvPr>
            <p:ph idx="1"/>
          </p:nvPr>
        </p:nvSpPr>
        <p:spPr>
          <a:xfrm>
            <a:off x="251792" y="1825624"/>
            <a:ext cx="6228521" cy="5032375"/>
          </a:xfrm>
        </p:spPr>
        <p:txBody>
          <a:bodyPr>
            <a:normAutofit/>
          </a:bodyPr>
          <a:lstStyle/>
          <a:p>
            <a:pPr marL="357188" indent="-357188">
              <a:buFont typeface="+mj-lt"/>
              <a:buAutoNum type="arabicPeriod"/>
            </a:pPr>
            <a:r>
              <a:rPr lang="ru-RU" sz="2000" spc="-30" dirty="0" smtClean="0"/>
              <a:t>Добавьте в текст программы из </a:t>
            </a:r>
            <a:r>
              <a:rPr lang="ru-RU" sz="2000" spc="-30" dirty="0" err="1" smtClean="0"/>
              <a:t>лаб.р</a:t>
            </a:r>
            <a:r>
              <a:rPr lang="ru-RU" sz="2000" spc="-30" dirty="0" smtClean="0"/>
              <a:t>.</a:t>
            </a:r>
            <a:r>
              <a:rPr lang="en-US" sz="2000" spc="-30" dirty="0" smtClean="0"/>
              <a:t>4</a:t>
            </a:r>
            <a:r>
              <a:rPr lang="ru-RU" sz="2000" spc="-30" dirty="0" smtClean="0"/>
              <a:t> описание компонента (класса СА) реализации членов класса </a:t>
            </a:r>
            <a:r>
              <a:rPr lang="ru-RU" sz="2000" i="1" spc="-30" dirty="0" err="1" smtClean="0"/>
              <a:t>AddRef</a:t>
            </a:r>
            <a:r>
              <a:rPr lang="ru-RU" sz="2000" i="1" spc="-30" dirty="0" smtClean="0"/>
              <a:t>() </a:t>
            </a:r>
            <a:r>
              <a:rPr lang="ru-RU" sz="2000" spc="-30" dirty="0" smtClean="0"/>
              <a:t>и </a:t>
            </a:r>
            <a:r>
              <a:rPr lang="ru-RU" sz="2000" i="1" spc="-30" dirty="0" err="1" smtClean="0"/>
              <a:t>Release</a:t>
            </a:r>
            <a:r>
              <a:rPr lang="ru-RU" sz="2000" i="1" spc="-30" dirty="0" smtClean="0"/>
              <a:t>()</a:t>
            </a:r>
            <a:r>
              <a:rPr lang="ru-RU" sz="2000" spc="-30" dirty="0" smtClean="0"/>
              <a:t>;</a:t>
            </a:r>
            <a:endParaRPr lang="ru-RU" sz="2000" spc="-30" dirty="0" smtClean="0"/>
          </a:p>
          <a:p>
            <a:pPr marL="357188" indent="-357188">
              <a:buFont typeface="+mj-lt"/>
              <a:buAutoNum type="arabicPeriod"/>
            </a:pPr>
            <a:r>
              <a:rPr lang="ru-RU" sz="2000" dirty="0" smtClean="0"/>
              <a:t>Добавьте в описание компонента (класса СА) конструктор, деструктор и переменную - счетчик </a:t>
            </a:r>
            <a:r>
              <a:rPr lang="ru-RU" sz="2000" dirty="0" smtClean="0"/>
              <a:t>ссылок;</a:t>
            </a:r>
            <a:endParaRPr lang="ru-RU" sz="2000" dirty="0" smtClean="0"/>
          </a:p>
          <a:p>
            <a:pPr marL="357188" indent="-357188">
              <a:buFont typeface="+mj-lt"/>
              <a:buAutoNum type="arabicPeriod"/>
            </a:pPr>
            <a:r>
              <a:rPr lang="ru-RU" sz="2000" dirty="0" smtClean="0"/>
              <a:t>В клиенте сделайте вызовы </a:t>
            </a:r>
            <a:r>
              <a:rPr lang="ru-RU" sz="2000" i="1" dirty="0" err="1" smtClean="0"/>
              <a:t>Release</a:t>
            </a:r>
            <a:r>
              <a:rPr lang="ru-RU" sz="2000" i="1" dirty="0" smtClean="0"/>
              <a:t>()</a:t>
            </a:r>
            <a:r>
              <a:rPr lang="ru-RU" sz="2000" dirty="0" smtClean="0"/>
              <a:t>, чтобы обозначить окончание работы с различными интерфейсами. Обратите также внимание, что клиент больше не должен использовать оператор </a:t>
            </a:r>
            <a:r>
              <a:rPr lang="ru-RU" sz="2000" i="1" dirty="0" err="1" smtClean="0"/>
              <a:t>delete</a:t>
            </a:r>
            <a:r>
              <a:rPr lang="ru-RU" sz="2000" dirty="0"/>
              <a:t>;</a:t>
            </a:r>
            <a:endParaRPr lang="ru-RU" sz="2000" dirty="0" smtClean="0"/>
          </a:p>
          <a:p>
            <a:pPr marL="358775" indent="-358775">
              <a:buFont typeface="+mj-lt"/>
              <a:buAutoNum type="arabicPeriod"/>
            </a:pPr>
            <a:r>
              <a:rPr lang="ru-RU" sz="2000" dirty="0" smtClean="0"/>
              <a:t>Признак правильного выполнения задания: в момент завершения программы счетчик ссылок должен быть равен 0.</a:t>
            </a:r>
            <a:endParaRPr lang="ru-RU" sz="2000" dirty="0" smtClean="0"/>
          </a:p>
        </p:txBody>
      </p:sp>
      <p:pic>
        <p:nvPicPr>
          <p:cNvPr id="4" name="Рисунок 3"/>
          <p:cNvPicPr>
            <a:picLocks noChangeAspect="1"/>
          </p:cNvPicPr>
          <p:nvPr/>
        </p:nvPicPr>
        <p:blipFill>
          <a:blip r:embed="rId3"/>
          <a:stretch>
            <a:fillRect/>
          </a:stretch>
        </p:blipFill>
        <p:spPr>
          <a:xfrm>
            <a:off x="6480313" y="1690688"/>
            <a:ext cx="5568561" cy="2936383"/>
          </a:xfrm>
          <a:prstGeom prst="rect">
            <a:avLst/>
          </a:prstGeom>
          <a:ln>
            <a:solidFill>
              <a:schemeClr val="bg1">
                <a:lumMod val="95000"/>
              </a:schemeClr>
            </a:solidFill>
          </a:ln>
        </p:spPr>
      </p:pic>
      <p:pic>
        <p:nvPicPr>
          <p:cNvPr id="5" name="Рисунок 4"/>
          <p:cNvPicPr>
            <a:picLocks noChangeAspect="1"/>
          </p:cNvPicPr>
          <p:nvPr/>
        </p:nvPicPr>
        <p:blipFill>
          <a:blip r:embed="rId4"/>
          <a:stretch>
            <a:fillRect/>
          </a:stretch>
        </p:blipFill>
        <p:spPr>
          <a:xfrm>
            <a:off x="7564400" y="5417100"/>
            <a:ext cx="3291688" cy="708338"/>
          </a:xfrm>
          <a:prstGeom prst="rect">
            <a:avLst/>
          </a:prstGeom>
          <a:ln>
            <a:solidFill>
              <a:schemeClr val="bg1">
                <a:lumMod val="95000"/>
              </a:schemeClr>
            </a:solidFill>
          </a:ln>
        </p:spPr>
      </p:pic>
    </p:spTree>
    <p:extLst>
      <p:ext uri="{BB962C8B-B14F-4D97-AF65-F5344CB8AC3E}">
        <p14:creationId xmlns:p14="http://schemas.microsoft.com/office/powerpoint/2010/main" val="991582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Подсчет ссылок</a:t>
            </a:r>
            <a:endParaRPr lang="ru-RU" dirty="0"/>
          </a:p>
        </p:txBody>
      </p:sp>
      <p:sp>
        <p:nvSpPr>
          <p:cNvPr id="5" name="Текст 4"/>
          <p:cNvSpPr>
            <a:spLocks noGrp="1"/>
          </p:cNvSpPr>
          <p:nvPr>
            <p:ph type="body" idx="1"/>
          </p:nvPr>
        </p:nvSpPr>
        <p:spPr/>
        <p:txBody>
          <a:bodyPr/>
          <a:lstStyle/>
          <a:p>
            <a:r>
              <a:rPr lang="en-US" dirty="0" err="1" smtClean="0"/>
              <a:t>AddRef</a:t>
            </a:r>
            <a:r>
              <a:rPr lang="ru-RU" dirty="0" smtClean="0"/>
              <a:t>()</a:t>
            </a:r>
            <a:r>
              <a:rPr lang="en-US" dirty="0" smtClean="0"/>
              <a:t> </a:t>
            </a:r>
            <a:r>
              <a:rPr lang="ru-RU" dirty="0" smtClean="0"/>
              <a:t>и </a:t>
            </a:r>
            <a:r>
              <a:rPr lang="en-US" dirty="0" smtClean="0"/>
              <a:t>Release</a:t>
            </a:r>
            <a:r>
              <a:rPr lang="ru-RU" dirty="0" smtClean="0"/>
              <a:t>()</a:t>
            </a:r>
            <a:endParaRPr lang="ru-RU" dirty="0"/>
          </a:p>
        </p:txBody>
      </p:sp>
    </p:spTree>
    <p:extLst>
      <p:ext uri="{BB962C8B-B14F-4D97-AF65-F5344CB8AC3E}">
        <p14:creationId xmlns:p14="http://schemas.microsoft.com/office/powerpoint/2010/main" val="3082317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AddRef</a:t>
            </a:r>
            <a:r>
              <a:rPr lang="ru-RU" dirty="0" smtClean="0"/>
              <a:t>() и </a:t>
            </a:r>
            <a:r>
              <a:rPr lang="ru-RU" dirty="0" err="1" smtClean="0"/>
              <a:t>Release</a:t>
            </a:r>
            <a:r>
              <a:rPr lang="ru-RU" dirty="0" smtClean="0"/>
              <a:t>()</a:t>
            </a:r>
            <a:endParaRPr lang="ru-RU" dirty="0"/>
          </a:p>
        </p:txBody>
      </p:sp>
      <p:sp>
        <p:nvSpPr>
          <p:cNvPr id="3" name="Объект 2"/>
          <p:cNvSpPr>
            <a:spLocks noGrp="1"/>
          </p:cNvSpPr>
          <p:nvPr>
            <p:ph idx="1"/>
          </p:nvPr>
        </p:nvSpPr>
        <p:spPr/>
        <p:txBody>
          <a:bodyPr/>
          <a:lstStyle/>
          <a:p>
            <a:pPr marL="0" indent="0">
              <a:buNone/>
            </a:pPr>
            <a:r>
              <a:rPr lang="ru-RU" dirty="0" smtClean="0"/>
              <a:t>В прошлой лекции Вы познакомились с </a:t>
            </a:r>
            <a:r>
              <a:rPr lang="ru-RU" i="1" dirty="0" err="1" smtClean="0"/>
              <a:t>IUnknown</a:t>
            </a:r>
            <a:r>
              <a:rPr lang="ru-RU" dirty="0" smtClean="0"/>
              <a:t> — корневым интерфейсом, поддерживаемым всеми другими интерфейсами. </a:t>
            </a:r>
          </a:p>
          <a:p>
            <a:pPr marL="0" indent="0">
              <a:buNone/>
            </a:pPr>
            <a:r>
              <a:rPr lang="ru-RU" i="1" dirty="0" err="1" smtClean="0"/>
              <a:t>QueryInterface</a:t>
            </a:r>
            <a:r>
              <a:rPr lang="ru-RU" i="1" dirty="0" smtClean="0"/>
              <a:t>()</a:t>
            </a:r>
            <a:r>
              <a:rPr lang="ru-RU" dirty="0" smtClean="0"/>
              <a:t> — это лишь одна из трех функций, составляющих </a:t>
            </a:r>
            <a:r>
              <a:rPr lang="ru-RU" i="1" dirty="0" err="1" smtClean="0"/>
              <a:t>IUnknown</a:t>
            </a:r>
            <a:r>
              <a:rPr lang="ru-RU" dirty="0" smtClean="0"/>
              <a:t>.</a:t>
            </a:r>
          </a:p>
          <a:p>
            <a:pPr marL="0" indent="0">
              <a:buNone/>
            </a:pPr>
            <a:r>
              <a:rPr lang="ru-RU" dirty="0" smtClean="0"/>
              <a:t>В этой лекции мы увидим, как совместное использование двух его функций-членов, </a:t>
            </a:r>
            <a:r>
              <a:rPr lang="ru-RU" dirty="0" err="1" smtClean="0"/>
              <a:t>AddRef</a:t>
            </a:r>
            <a:r>
              <a:rPr lang="ru-RU" dirty="0" smtClean="0"/>
              <a:t>() и </a:t>
            </a:r>
            <a:r>
              <a:rPr lang="ru-RU" dirty="0" err="1" smtClean="0"/>
              <a:t>Release</a:t>
            </a:r>
            <a:r>
              <a:rPr lang="ru-RU" dirty="0" smtClean="0"/>
              <a:t>(), заменяет оператор </a:t>
            </a:r>
            <a:r>
              <a:rPr lang="ru-RU" dirty="0" err="1" smtClean="0"/>
              <a:t>delete</a:t>
            </a:r>
            <a:r>
              <a:rPr lang="ru-RU" dirty="0" smtClean="0"/>
              <a:t>.</a:t>
            </a:r>
            <a:endParaRPr lang="ru-RU" dirty="0"/>
          </a:p>
        </p:txBody>
      </p:sp>
    </p:spTree>
    <p:extLst>
      <p:ext uri="{BB962C8B-B14F-4D97-AF65-F5344CB8AC3E}">
        <p14:creationId xmlns:p14="http://schemas.microsoft.com/office/powerpoint/2010/main" val="3695318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Управление временем жизни</a:t>
            </a:r>
            <a:endParaRPr lang="ru-RU" dirty="0"/>
          </a:p>
        </p:txBody>
      </p:sp>
      <p:sp>
        <p:nvSpPr>
          <p:cNvPr id="3" name="Объект 2"/>
          <p:cNvSpPr>
            <a:spLocks noGrp="1"/>
          </p:cNvSpPr>
          <p:nvPr>
            <p:ph idx="1"/>
          </p:nvPr>
        </p:nvSpPr>
        <p:spPr/>
        <p:txBody>
          <a:bodyPr>
            <a:normAutofit/>
          </a:bodyPr>
          <a:lstStyle/>
          <a:p>
            <a:pPr marL="0" indent="0">
              <a:buNone/>
            </a:pPr>
            <a:r>
              <a:rPr lang="ru-RU" sz="2400" dirty="0" smtClean="0"/>
              <a:t>Изоляция клиента от компонента делает клиент менее восприимчивым к изменениям его внутреннего устройства. </a:t>
            </a:r>
          </a:p>
          <a:p>
            <a:pPr marL="0" indent="0">
              <a:buNone/>
            </a:pPr>
            <a:r>
              <a:rPr lang="ru-RU" sz="2400" dirty="0" smtClean="0"/>
              <a:t>Клиент знает компонент только через интерфейсы, поэтому он не может прямо управлять временем жизни компонента. </a:t>
            </a:r>
          </a:p>
          <a:p>
            <a:pPr marL="0" indent="0">
              <a:buNone/>
            </a:pPr>
            <a:r>
              <a:rPr lang="ru-RU" sz="2400" dirty="0" smtClean="0"/>
              <a:t>Рассмотрим косвенное управление — реализованное как явное управление временем жизни отдельных интерфейсов. </a:t>
            </a:r>
            <a:endParaRPr lang="ru-RU" sz="2400" dirty="0"/>
          </a:p>
        </p:txBody>
      </p:sp>
    </p:spTree>
    <p:extLst>
      <p:ext uri="{BB962C8B-B14F-4D97-AF65-F5344CB8AC3E}">
        <p14:creationId xmlns:p14="http://schemas.microsoft.com/office/powerpoint/2010/main" val="1352839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a:t>
            </a:r>
            <a:r>
              <a:rPr lang="ru-RU" dirty="0" smtClean="0"/>
              <a:t>очему же клиент не должен управлять временем жизни компонента напрямую?</a:t>
            </a:r>
            <a:endParaRPr lang="ru-RU" dirty="0"/>
          </a:p>
        </p:txBody>
      </p:sp>
      <p:sp>
        <p:nvSpPr>
          <p:cNvPr id="3" name="Объект 2"/>
          <p:cNvSpPr>
            <a:spLocks noGrp="1"/>
          </p:cNvSpPr>
          <p:nvPr>
            <p:ph idx="1"/>
          </p:nvPr>
        </p:nvSpPr>
        <p:spPr/>
        <p:txBody>
          <a:bodyPr>
            <a:normAutofit lnSpcReduction="10000"/>
          </a:bodyPr>
          <a:lstStyle/>
          <a:p>
            <a:pPr marL="0" indent="0">
              <a:buNone/>
            </a:pPr>
            <a:r>
              <a:rPr lang="ru-RU" sz="2400" dirty="0" smtClean="0"/>
              <a:t>В разных местах кода клиента могут быть разбросаны вызовы этого компонента через его различные интерфейсы.</a:t>
            </a:r>
          </a:p>
          <a:p>
            <a:pPr marL="0" indent="0">
              <a:buNone/>
            </a:pPr>
            <a:r>
              <a:rPr lang="ru-RU" sz="2400" dirty="0" smtClean="0"/>
              <a:t>Нельзя удалить компонент из памяти, когда работа с одним интерфейсом уже закончена, а с другим еще продолжается. </a:t>
            </a:r>
          </a:p>
          <a:p>
            <a:pPr marL="0" indent="0">
              <a:buNone/>
            </a:pPr>
            <a:r>
              <a:rPr lang="ru-RU" sz="2400" dirty="0" smtClean="0"/>
              <a:t>Определить момент, когда компонент можно безопасно удалить, сложно еще и потому, что мы не знаем, указывают ли два указателя на интерфейсы одного и того же компонента. Единственный способ узнать это — запросить </a:t>
            </a:r>
            <a:r>
              <a:rPr lang="ru-RU" sz="2400" i="1" dirty="0" err="1" smtClean="0"/>
              <a:t>IUnknown</a:t>
            </a:r>
            <a:r>
              <a:rPr lang="ru-RU" sz="2400" dirty="0" smtClean="0"/>
              <a:t> через оба интерфейса и сравнить результаты. </a:t>
            </a:r>
          </a:p>
          <a:p>
            <a:pPr marL="0" indent="0">
              <a:buNone/>
            </a:pPr>
            <a:r>
              <a:rPr lang="ru-RU" sz="2400" dirty="0" smtClean="0"/>
              <a:t>По мере того, как программа усложняется, становится все труднее определить, когда можно «отпускать» компонент. Проще всего загрузить его и не выгружать до завершения приложения. Но это не самое эффективное решение. </a:t>
            </a:r>
            <a:endParaRPr lang="ru-RU" sz="2400" dirty="0"/>
          </a:p>
        </p:txBody>
      </p:sp>
    </p:spTree>
    <p:extLst>
      <p:ext uri="{BB962C8B-B14F-4D97-AF65-F5344CB8AC3E}">
        <p14:creationId xmlns:p14="http://schemas.microsoft.com/office/powerpoint/2010/main" val="98215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Общий принцип</a:t>
            </a:r>
            <a:endParaRPr lang="ru-RU" dirty="0"/>
          </a:p>
        </p:txBody>
      </p:sp>
      <p:sp>
        <p:nvSpPr>
          <p:cNvPr id="3" name="Объект 2"/>
          <p:cNvSpPr>
            <a:spLocks noGrp="1"/>
          </p:cNvSpPr>
          <p:nvPr>
            <p:ph idx="1"/>
          </p:nvPr>
        </p:nvSpPr>
        <p:spPr/>
        <p:txBody>
          <a:bodyPr>
            <a:normAutofit/>
          </a:bodyPr>
          <a:lstStyle/>
          <a:p>
            <a:pPr marL="0" indent="0">
              <a:buNone/>
            </a:pPr>
            <a:r>
              <a:rPr lang="ru-RU" sz="2400" dirty="0" smtClean="0"/>
              <a:t>Мы точно знаем, когда начинаем использовать интерфейс, и знаем (обычно), когда перестаем его использовать. </a:t>
            </a:r>
          </a:p>
          <a:p>
            <a:pPr marL="0" indent="0">
              <a:buNone/>
            </a:pPr>
            <a:r>
              <a:rPr lang="ru-RU" sz="2400" dirty="0" smtClean="0"/>
              <a:t>При этом, мы можем не знать, что закончили использовать </a:t>
            </a:r>
            <a:r>
              <a:rPr lang="ru-RU" sz="2400" dirty="0" smtClean="0"/>
              <a:t>весь компонент </a:t>
            </a:r>
            <a:r>
              <a:rPr lang="ru-RU" sz="2400" dirty="0" smtClean="0"/>
              <a:t>вообще. </a:t>
            </a:r>
          </a:p>
          <a:p>
            <a:pPr marL="0" indent="0">
              <a:buNone/>
            </a:pPr>
            <a:r>
              <a:rPr lang="ru-RU" sz="2400" dirty="0" smtClean="0"/>
              <a:t>Вместо того, чтобы удалять компоненты напрямую, мы будем сообщать компоненту, что нам нужен интерфейс или что мы закончили с ним работать, — и пусть компонент сам отслеживает, когда мы перестаем пользоваться всеми его интерфейсами. </a:t>
            </a:r>
          </a:p>
          <a:p>
            <a:pPr marL="0" indent="0">
              <a:buNone/>
            </a:pPr>
            <a:endParaRPr lang="ru-RU" sz="1200" dirty="0" smtClean="0"/>
          </a:p>
          <a:p>
            <a:pPr marL="0" indent="0" algn="ctr">
              <a:buNone/>
            </a:pPr>
            <a:r>
              <a:rPr lang="ru-RU" dirty="0" smtClean="0"/>
              <a:t>Именно для реализации этой стратегии и предназначены </a:t>
            </a:r>
            <a:br>
              <a:rPr lang="ru-RU" dirty="0" smtClean="0"/>
            </a:br>
            <a:r>
              <a:rPr lang="ru-RU" dirty="0" smtClean="0"/>
              <a:t>еще две функции-члена </a:t>
            </a:r>
            <a:r>
              <a:rPr lang="ru-RU" i="1" dirty="0" err="1" smtClean="0"/>
              <a:t>IUnknown</a:t>
            </a:r>
            <a:r>
              <a:rPr lang="ru-RU" dirty="0" smtClean="0"/>
              <a:t> — </a:t>
            </a:r>
            <a:r>
              <a:rPr lang="ru-RU" b="1" i="1" dirty="0" err="1" smtClean="0"/>
              <a:t>AddRef</a:t>
            </a:r>
            <a:r>
              <a:rPr lang="ru-RU" b="1" i="1" dirty="0" smtClean="0"/>
              <a:t>()</a:t>
            </a:r>
            <a:r>
              <a:rPr lang="ru-RU" dirty="0" smtClean="0"/>
              <a:t> и </a:t>
            </a:r>
            <a:r>
              <a:rPr lang="ru-RU" b="1" i="1" dirty="0" err="1" smtClean="0"/>
              <a:t>Release</a:t>
            </a:r>
            <a:r>
              <a:rPr lang="ru-RU" b="1" i="1" dirty="0" smtClean="0"/>
              <a:t>()</a:t>
            </a:r>
            <a:endParaRPr lang="ru-RU" dirty="0"/>
          </a:p>
        </p:txBody>
      </p:sp>
    </p:spTree>
    <p:extLst>
      <p:ext uri="{BB962C8B-B14F-4D97-AF65-F5344CB8AC3E}">
        <p14:creationId xmlns:p14="http://schemas.microsoft.com/office/powerpoint/2010/main" val="1591336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интерфейса </a:t>
            </a:r>
            <a:r>
              <a:rPr lang="en-US" i="1" dirty="0" err="1" smtClean="0"/>
              <a:t>IUnknown</a:t>
            </a:r>
            <a:endParaRPr lang="ru-RU" i="1" dirty="0"/>
          </a:p>
        </p:txBody>
      </p:sp>
      <p:sp>
        <p:nvSpPr>
          <p:cNvPr id="3" name="Объект 2"/>
          <p:cNvSpPr>
            <a:spLocks noGrp="1"/>
          </p:cNvSpPr>
          <p:nvPr>
            <p:ph idx="1"/>
          </p:nvPr>
        </p:nvSpPr>
        <p:spPr>
          <a:xfrm>
            <a:off x="838200" y="4324865"/>
            <a:ext cx="10515600" cy="1852098"/>
          </a:xfrm>
        </p:spPr>
        <p:txBody>
          <a:bodyPr/>
          <a:lstStyle/>
          <a:p>
            <a:pPr marL="0" indent="0" algn="ctr">
              <a:buNone/>
            </a:pPr>
            <a:r>
              <a:rPr lang="ru-RU" i="1" dirty="0" err="1" smtClean="0"/>
              <a:t>AddRef</a:t>
            </a:r>
            <a:r>
              <a:rPr lang="ru-RU" i="1" dirty="0" smtClean="0"/>
              <a:t>() </a:t>
            </a:r>
            <a:r>
              <a:rPr lang="ru-RU" dirty="0" smtClean="0"/>
              <a:t>и </a:t>
            </a:r>
            <a:r>
              <a:rPr lang="ru-RU" i="1" dirty="0" err="1" smtClean="0"/>
              <a:t>Release</a:t>
            </a:r>
            <a:r>
              <a:rPr lang="ru-RU" i="1" dirty="0" smtClean="0"/>
              <a:t>() </a:t>
            </a:r>
            <a:r>
              <a:rPr lang="ru-RU" dirty="0" smtClean="0"/>
              <a:t>дают компоненту возможность </a:t>
            </a:r>
            <a:br>
              <a:rPr lang="ru-RU" dirty="0" smtClean="0"/>
            </a:br>
            <a:r>
              <a:rPr lang="ru-RU" dirty="0" smtClean="0"/>
              <a:t>контролировать время своей жизни, </a:t>
            </a:r>
            <a:br>
              <a:rPr lang="ru-RU" dirty="0" smtClean="0"/>
            </a:br>
            <a:r>
              <a:rPr lang="ru-RU" dirty="0" smtClean="0"/>
              <a:t>а клиенту — возможность иметь дело с интерфейсами. </a:t>
            </a:r>
            <a:endParaRPr lang="ru-RU" dirty="0"/>
          </a:p>
        </p:txBody>
      </p:sp>
      <p:pic>
        <p:nvPicPr>
          <p:cNvPr id="4" name="Рисунок 3"/>
          <p:cNvPicPr>
            <a:picLocks noChangeAspect="1"/>
          </p:cNvPicPr>
          <p:nvPr/>
        </p:nvPicPr>
        <p:blipFill>
          <a:blip r:embed="rId2"/>
          <a:stretch>
            <a:fillRect/>
          </a:stretch>
        </p:blipFill>
        <p:spPr>
          <a:xfrm>
            <a:off x="362658" y="1958932"/>
            <a:ext cx="11466684" cy="2097689"/>
          </a:xfrm>
          <a:prstGeom prst="rect">
            <a:avLst/>
          </a:prstGeom>
        </p:spPr>
      </p:pic>
    </p:spTree>
    <p:extLst>
      <p:ext uri="{BB962C8B-B14F-4D97-AF65-F5344CB8AC3E}">
        <p14:creationId xmlns:p14="http://schemas.microsoft.com/office/powerpoint/2010/main" val="275584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Реализация </a:t>
            </a:r>
            <a:r>
              <a:rPr lang="en-US" dirty="0" err="1" smtClean="0"/>
              <a:t>AddRef</a:t>
            </a:r>
            <a:r>
              <a:rPr lang="en-US" dirty="0" smtClean="0"/>
              <a:t>() </a:t>
            </a:r>
            <a:r>
              <a:rPr lang="ru-RU" dirty="0" smtClean="0"/>
              <a:t>и </a:t>
            </a:r>
            <a:r>
              <a:rPr lang="en-US" dirty="0" smtClean="0"/>
              <a:t>Release()</a:t>
            </a:r>
            <a:endParaRPr lang="ru-RU" dirty="0"/>
          </a:p>
        </p:txBody>
      </p:sp>
      <p:sp>
        <p:nvSpPr>
          <p:cNvPr id="5" name="Текст 4"/>
          <p:cNvSpPr>
            <a:spLocks noGrp="1"/>
          </p:cNvSpPr>
          <p:nvPr>
            <p:ph type="body" idx="1"/>
          </p:nvPr>
        </p:nvSpPr>
        <p:spPr/>
        <p:txBody>
          <a:bodyPr/>
          <a:lstStyle/>
          <a:p>
            <a:r>
              <a:rPr lang="ru-RU" dirty="0" smtClean="0"/>
              <a:t>В составе компонента</a:t>
            </a:r>
            <a:endParaRPr lang="ru-RU" dirty="0"/>
          </a:p>
        </p:txBody>
      </p:sp>
    </p:spTree>
    <p:extLst>
      <p:ext uri="{BB962C8B-B14F-4D97-AF65-F5344CB8AC3E}">
        <p14:creationId xmlns:p14="http://schemas.microsoft.com/office/powerpoint/2010/main" val="121433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Подсчет ссылок</a:t>
            </a:r>
            <a:endParaRPr lang="ru-RU" dirty="0"/>
          </a:p>
        </p:txBody>
      </p:sp>
      <p:sp>
        <p:nvSpPr>
          <p:cNvPr id="3" name="Объект 2"/>
          <p:cNvSpPr>
            <a:spLocks noGrp="1"/>
          </p:cNvSpPr>
          <p:nvPr>
            <p:ph idx="1"/>
          </p:nvPr>
        </p:nvSpPr>
        <p:spPr/>
        <p:txBody>
          <a:bodyPr>
            <a:normAutofit lnSpcReduction="10000"/>
          </a:bodyPr>
          <a:lstStyle/>
          <a:p>
            <a:pPr marL="0" indent="0">
              <a:buNone/>
            </a:pPr>
            <a:r>
              <a:rPr lang="ru-RU" sz="2400" dirty="0" smtClean="0"/>
              <a:t>Компонент СОМ поддерживает </a:t>
            </a:r>
            <a:r>
              <a:rPr lang="ru-RU" sz="2400" i="1" dirty="0" smtClean="0"/>
              <a:t>счетчик ссылок</a:t>
            </a:r>
            <a:r>
              <a:rPr lang="ru-RU" sz="2400" dirty="0" smtClean="0"/>
              <a:t>: </a:t>
            </a:r>
          </a:p>
          <a:p>
            <a:pPr>
              <a:buFont typeface="Calibri" panose="020F0502020204030204" pitchFamily="34" charset="0"/>
              <a:buChar char="−"/>
            </a:pPr>
            <a:r>
              <a:rPr lang="ru-RU" sz="2400" dirty="0" smtClean="0"/>
              <a:t>когда клиент получает некоторый интерфейс, значение этого счетчика увеличивается на единицу;</a:t>
            </a:r>
          </a:p>
          <a:p>
            <a:pPr>
              <a:buFont typeface="Calibri" panose="020F0502020204030204" pitchFamily="34" charset="0"/>
              <a:buChar char="−"/>
            </a:pPr>
            <a:r>
              <a:rPr lang="ru-RU" sz="2400" dirty="0" smtClean="0"/>
              <a:t>когда клиент заканчивает работу с интерфейсом, значение счетчика уменьшается на единицу. </a:t>
            </a:r>
          </a:p>
          <a:p>
            <a:pPr marL="0" indent="0">
              <a:buNone/>
            </a:pPr>
            <a:r>
              <a:rPr lang="ru-RU" sz="2400" dirty="0" smtClean="0"/>
              <a:t>Когда значение счетчика доходит до нуля, компонент удаляет себя из памяти. </a:t>
            </a:r>
          </a:p>
          <a:p>
            <a:pPr marL="0" indent="0">
              <a:buNone/>
            </a:pPr>
            <a:endParaRPr lang="ru-RU" sz="1050" dirty="0"/>
          </a:p>
          <a:p>
            <a:pPr marL="0" indent="0">
              <a:buNone/>
            </a:pPr>
            <a:r>
              <a:rPr lang="ru-RU" sz="2400" dirty="0" smtClean="0"/>
              <a:t>Клиент также увеличивает счетчик ссылок, когда создает новую ссылку на уже имеющийся у него интерфейс. </a:t>
            </a:r>
          </a:p>
          <a:p>
            <a:pPr marL="0" indent="0">
              <a:buNone/>
            </a:pPr>
            <a:endParaRPr lang="ru-RU" sz="2400" dirty="0" smtClean="0"/>
          </a:p>
          <a:p>
            <a:pPr marL="0" indent="0" algn="ctr">
              <a:buNone/>
            </a:pPr>
            <a:r>
              <a:rPr lang="ru-RU" sz="2400" dirty="0" smtClean="0"/>
              <a:t>Увеличивается счетчик вызовом </a:t>
            </a:r>
            <a:r>
              <a:rPr lang="ru-RU" sz="2400" i="1" dirty="0" err="1" smtClean="0"/>
              <a:t>AddRef</a:t>
            </a:r>
            <a:r>
              <a:rPr lang="ru-RU" sz="2400" i="1" dirty="0" smtClean="0"/>
              <a:t>()</a:t>
            </a:r>
            <a:r>
              <a:rPr lang="ru-RU" sz="2400" dirty="0" smtClean="0"/>
              <a:t>, уменьшается — вызовом </a:t>
            </a:r>
            <a:r>
              <a:rPr lang="ru-RU" sz="2400" i="1" dirty="0" err="1" smtClean="0"/>
              <a:t>Release</a:t>
            </a:r>
            <a:r>
              <a:rPr lang="ru-RU" sz="2400" i="1" dirty="0" smtClean="0"/>
              <a:t>()</a:t>
            </a:r>
            <a:r>
              <a:rPr lang="ru-RU" sz="2400" dirty="0" smtClean="0"/>
              <a:t>. </a:t>
            </a:r>
            <a:endParaRPr lang="ru-RU" sz="2400" dirty="0"/>
          </a:p>
        </p:txBody>
      </p:sp>
    </p:spTree>
    <p:extLst>
      <p:ext uri="{BB962C8B-B14F-4D97-AF65-F5344CB8AC3E}">
        <p14:creationId xmlns:p14="http://schemas.microsoft.com/office/powerpoint/2010/main" val="1845125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1198</Words>
  <Application>Microsoft Office PowerPoint</Application>
  <PresentationFormat>Широкоэкранный</PresentationFormat>
  <Paragraphs>70</Paragraphs>
  <Slides>16</Slides>
  <Notes>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Calibri</vt:lpstr>
      <vt:lpstr>Calibri Light</vt:lpstr>
      <vt:lpstr>Тема Office</vt:lpstr>
      <vt:lpstr>Введение в компонентно-ориентированное программирование</vt:lpstr>
      <vt:lpstr>Подсчет ссылок</vt:lpstr>
      <vt:lpstr>AddRef() и Release()</vt:lpstr>
      <vt:lpstr>Управление временем жизни</vt:lpstr>
      <vt:lpstr>Почему же клиент не должен управлять временем жизни компонента напрямую?</vt:lpstr>
      <vt:lpstr>Общий принцип</vt:lpstr>
      <vt:lpstr>Определение интерфейса IUnknown</vt:lpstr>
      <vt:lpstr>Реализация AddRef() и Release()</vt:lpstr>
      <vt:lpstr>Подсчет ссылок</vt:lpstr>
      <vt:lpstr>Реализация AddRef() и Release()</vt:lpstr>
      <vt:lpstr>Мы уже использовали AddRef() ранее:</vt:lpstr>
      <vt:lpstr>Три правила подсчета ссылок</vt:lpstr>
      <vt:lpstr>Простой пример  «на первые два правила»</vt:lpstr>
      <vt:lpstr>Пример на «правило номер три»</vt:lpstr>
      <vt:lpstr>Подсчет ссылок на отдельные интерфейсы</vt:lpstr>
      <vt:lpstr>Задание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компонентно-ориентированное программирование</dc:title>
  <dc:creator>Пользователь</dc:creator>
  <cp:lastModifiedBy>Пользователь</cp:lastModifiedBy>
  <cp:revision>25</cp:revision>
  <dcterms:created xsi:type="dcterms:W3CDTF">2024-04-02T23:57:56Z</dcterms:created>
  <dcterms:modified xsi:type="dcterms:W3CDTF">2025-03-01T02:40:36Z</dcterms:modified>
</cp:coreProperties>
</file>