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56" autoAdjust="0"/>
  </p:normalViewPr>
  <p:slideViewPr>
    <p:cSldViewPr snapToGrid="0" showGuides="1">
      <p:cViewPr varScale="1">
        <p:scale>
          <a:sx n="55" d="100"/>
          <a:sy n="55" d="100"/>
        </p:scale>
        <p:origin x="1142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98A3-0159-49DE-8516-00DF6B40CEC3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DC1D4-66DE-44A3-8155-15E5E1173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C1D4-66DE-44A3-8155-15E5E11730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68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C1D4-66DE-44A3-8155-15E5E11730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92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Общая задача всех перечисленных правил — сделать использование </a:t>
            </a:r>
            <a:r>
              <a:rPr lang="ru-RU" i="1" dirty="0" err="1" smtClean="0"/>
              <a:t>QueryInterface</a:t>
            </a:r>
            <a:r>
              <a:rPr lang="ru-RU" dirty="0" smtClean="0"/>
              <a:t> простым, логичным, последовательным и определенным. </a:t>
            </a:r>
          </a:p>
          <a:p>
            <a:r>
              <a:rPr lang="ru-RU" dirty="0" smtClean="0"/>
              <a:t>Если следовать правилам при реализации </a:t>
            </a:r>
            <a:r>
              <a:rPr lang="ru-RU" b="0" i="1" dirty="0" err="1" smtClean="0"/>
              <a:t>QueryInterface</a:t>
            </a:r>
            <a:r>
              <a:rPr lang="ru-RU" dirty="0" smtClean="0"/>
              <a:t> для компонента и</a:t>
            </a:r>
            <a:r>
              <a:rPr lang="ru-RU" baseline="0" dirty="0" smtClean="0"/>
              <a:t> </a:t>
            </a:r>
            <a:r>
              <a:rPr lang="ru-RU" dirty="0" smtClean="0"/>
              <a:t>реализовать </a:t>
            </a:r>
            <a:r>
              <a:rPr lang="ru-RU" i="1" dirty="0" err="1" smtClean="0"/>
              <a:t>QueryInterface</a:t>
            </a:r>
            <a:r>
              <a:rPr lang="ru-RU" dirty="0" smtClean="0"/>
              <a:t> корректно, то клиенту не</a:t>
            </a:r>
            <a:r>
              <a:rPr lang="ru-RU" baseline="0" dirty="0" smtClean="0"/>
              <a:t> нужно будет</a:t>
            </a:r>
            <a:r>
              <a:rPr lang="ru-RU" dirty="0" smtClean="0"/>
              <a:t> беспокоиться о соблюдении этих правил.</a:t>
            </a:r>
          </a:p>
          <a:p>
            <a:r>
              <a:rPr lang="ru-RU" dirty="0" smtClean="0"/>
              <a:t>Важно:</a:t>
            </a:r>
            <a:r>
              <a:rPr lang="ru-RU" baseline="0" dirty="0" smtClean="0"/>
              <a:t> </a:t>
            </a:r>
            <a:r>
              <a:rPr lang="ru-RU" dirty="0" smtClean="0"/>
              <a:t>простота реализации и использования </a:t>
            </a:r>
            <a:r>
              <a:rPr lang="ru-RU" i="1" dirty="0" err="1" smtClean="0"/>
              <a:t>QueryInterface</a:t>
            </a:r>
            <a:r>
              <a:rPr lang="ru-RU" dirty="0" smtClean="0"/>
              <a:t> не снижают значения этой функции. В СОМ нет ничего важнее, чем </a:t>
            </a:r>
            <a:r>
              <a:rPr lang="ru-RU" i="1" dirty="0" err="1" smtClean="0"/>
              <a:t>QueryInterface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C1D4-66DE-44A3-8155-15E5E11730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9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важное правило, б</a:t>
            </a:r>
            <a:r>
              <a:rPr lang="ru-RU" dirty="0" smtClean="0"/>
              <a:t>ез него нельзя было бы определить, указывают ли два интерфейса на один и тот же компонент.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C1D4-66DE-44A3-8155-15E5E117303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05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Независимо от того, какой интерфейс у Вас есть сейчас, можно снова получить интерфейс, с которого Вы начали.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C1D4-66DE-44A3-8155-15E5E117303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00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бы получение указателя на интерфейс зависело от того, через какой интерфейс Вы делаете запрос,</a:t>
            </a:r>
            <a:r>
              <a:rPr lang="ru-RU" baseline="0" dirty="0" smtClean="0"/>
              <a:t> то </a:t>
            </a:r>
            <a:r>
              <a:rPr lang="en-US" i="1" dirty="0" err="1" smtClean="0"/>
              <a:t>QueryInterface</a:t>
            </a:r>
            <a:r>
              <a:rPr lang="en-US" dirty="0" smtClean="0"/>
              <a:t> </a:t>
            </a:r>
            <a:r>
              <a:rPr lang="ru-RU" dirty="0" smtClean="0"/>
              <a:t>стала бы</a:t>
            </a:r>
            <a:r>
              <a:rPr lang="ru-RU" baseline="0" dirty="0" smtClean="0"/>
              <a:t> совершенно не </a:t>
            </a:r>
            <a:r>
              <a:rPr lang="ru-RU" dirty="0" smtClean="0"/>
              <a:t>пригодной для использования. Например: Вы редактируете код клиента, переставляя две функции местами, — и все перестает работать.</a:t>
            </a:r>
          </a:p>
          <a:p>
            <a:r>
              <a:rPr lang="ru-RU" dirty="0" smtClean="0"/>
              <a:t>Написать клиент для такого компонента было бы практически невозможно.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C1D4-66DE-44A3-8155-15E5E117303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759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 реализация </a:t>
            </a:r>
            <a:r>
              <a:rPr lang="ru-RU" i="1" dirty="0" err="1" smtClean="0"/>
              <a:t>QueryInterface</a:t>
            </a:r>
            <a:r>
              <a:rPr lang="ru-RU" dirty="0" smtClean="0"/>
              <a:t> для клиента невидима, то он не знает, какие интерфейсы поддерживаются. Единственный способ, которым клиент может об этом узнать, — запросить компонент. Такой порядок совершенно отличен от обычного в С++, где клиент имеет заголовочный файл класса и знает обо всех членах этого класса (сигнатуры</a:t>
            </a:r>
            <a:r>
              <a:rPr lang="ru-RU" baseline="0" dirty="0" smtClean="0"/>
              <a:t> методов, описания переменных и т.п.)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C1D4-66DE-44A3-8155-15E5E117303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91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4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1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9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8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74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7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0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6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D639-C694-4092-96ED-F32AEE335CE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FAE72-E0C1-49D2-A177-2CC4BB2C6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08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компонентно-ориентированное программирование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Лекция 4</a:t>
            </a:r>
          </a:p>
          <a:p>
            <a:r>
              <a:rPr lang="ru-RU" dirty="0" smtClean="0"/>
              <a:t>Колесникова Татьяна Геннадьевна</a:t>
            </a:r>
          </a:p>
          <a:p>
            <a:endParaRPr lang="ru-RU" dirty="0" smtClean="0"/>
          </a:p>
          <a:p>
            <a:r>
              <a:rPr lang="ru-RU" dirty="0" smtClean="0"/>
              <a:t>Кемерово, </a:t>
            </a:r>
            <a:r>
              <a:rPr lang="ru-RU" dirty="0" smtClean="0"/>
              <a:t>2025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2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Отличия компонента от класса С++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err="1"/>
              <a:t>QueryInterface</a:t>
            </a:r>
            <a:r>
              <a:rPr lang="ru-RU" dirty="0"/>
              <a:t> — это самая важная часть СОМ, поскольку она определяет </a:t>
            </a:r>
            <a:r>
              <a:rPr lang="ru-RU" dirty="0" smtClean="0"/>
              <a:t>компонент.</a:t>
            </a:r>
          </a:p>
          <a:p>
            <a:pPr marL="0" indent="0">
              <a:buNone/>
            </a:pPr>
            <a:r>
              <a:rPr lang="ru-RU" dirty="0" smtClean="0"/>
              <a:t>Интерфейсы</a:t>
            </a:r>
            <a:r>
              <a:rPr lang="ru-RU" dirty="0"/>
              <a:t>, </a:t>
            </a:r>
            <a:r>
              <a:rPr lang="ru-RU" dirty="0" smtClean="0"/>
              <a:t>поддерживаемые </a:t>
            </a:r>
            <a:r>
              <a:rPr lang="ru-RU" dirty="0"/>
              <a:t>компонентом, — это те интерфейсы, указатели на которые возвращает </a:t>
            </a:r>
            <a:r>
              <a:rPr lang="ru-RU" i="1" dirty="0" err="1"/>
              <a:t>QueryInterface</a:t>
            </a:r>
            <a:r>
              <a:rPr lang="ru-RU" dirty="0"/>
              <a:t>. </a:t>
            </a:r>
            <a:r>
              <a:rPr lang="ru-RU" dirty="0" smtClean="0"/>
              <a:t>Их определяет </a:t>
            </a:r>
            <a:r>
              <a:rPr lang="ru-RU" dirty="0"/>
              <a:t>реализация </a:t>
            </a:r>
            <a:r>
              <a:rPr lang="ru-RU" i="1" dirty="0" err="1"/>
              <a:t>QueryInterface</a:t>
            </a:r>
            <a:r>
              <a:rPr lang="ru-RU" dirty="0"/>
              <a:t>, а не заголовочный файл для класса С++, реализующего компонент. </a:t>
            </a:r>
          </a:p>
          <a:p>
            <a:pPr marL="0" indent="0">
              <a:buNone/>
            </a:pPr>
            <a:r>
              <a:rPr lang="ru-RU" dirty="0" smtClean="0"/>
              <a:t>Также компонент </a:t>
            </a:r>
            <a:r>
              <a:rPr lang="ru-RU" dirty="0"/>
              <a:t>не определяется </a:t>
            </a:r>
            <a:r>
              <a:rPr lang="ru-RU" dirty="0" smtClean="0"/>
              <a:t>иерархией </a:t>
            </a:r>
            <a:r>
              <a:rPr lang="ru-RU" dirty="0"/>
              <a:t>наследования </a:t>
            </a:r>
            <a:r>
              <a:rPr lang="ru-RU" dirty="0" smtClean="0"/>
              <a:t>класса </a:t>
            </a:r>
            <a:r>
              <a:rPr lang="ru-RU" dirty="0"/>
              <a:t>С++. Его определяет </a:t>
            </a:r>
            <a:r>
              <a:rPr lang="ru-RU" dirty="0" smtClean="0"/>
              <a:t>исключительно реализация </a:t>
            </a:r>
            <a:r>
              <a:rPr lang="ru-RU" i="1" dirty="0" err="1"/>
              <a:t>QueryInterface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943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текст программы, созданной на </a:t>
            </a:r>
            <a:r>
              <a:rPr lang="ru-RU" dirty="0"/>
              <a:t>предыдущем занятии (см. </a:t>
            </a:r>
            <a:r>
              <a:rPr lang="ru-RU" dirty="0" smtClean="0"/>
              <a:t>«</a:t>
            </a:r>
            <a:r>
              <a:rPr lang="ru-RU" dirty="0" smtClean="0"/>
              <a:t>Лаб.р.3 </a:t>
            </a:r>
            <a:r>
              <a:rPr lang="en-US" dirty="0" err="1"/>
              <a:t>QueryInterface</a:t>
            </a:r>
            <a:r>
              <a:rPr lang="en-US" dirty="0"/>
              <a:t>. </a:t>
            </a:r>
            <a:r>
              <a:rPr lang="ru-RU" dirty="0"/>
              <a:t>Запрос интерфейса</a:t>
            </a:r>
            <a:r>
              <a:rPr lang="ru-RU" dirty="0" smtClean="0"/>
              <a:t>») </a:t>
            </a:r>
            <a:r>
              <a:rPr lang="ru-RU" dirty="0" smtClean="0"/>
              <a:t>добавить фрагменты кода, приведенные на слайдах, демонстрирующие работу перечисленных правил;</a:t>
            </a:r>
          </a:p>
          <a:p>
            <a:r>
              <a:rPr lang="ru-RU" dirty="0" smtClean="0"/>
              <a:t>В главной функции </a:t>
            </a:r>
            <a:r>
              <a:rPr lang="en-US" b="1" i="1" dirty="0" smtClean="0"/>
              <a:t>main()</a:t>
            </a:r>
            <a:r>
              <a:rPr lang="ru-RU" b="1" i="1" dirty="0" smtClean="0"/>
              <a:t> </a:t>
            </a:r>
            <a:r>
              <a:rPr lang="ru-RU" dirty="0" smtClean="0"/>
              <a:t>оформить вызовы добавленных функций;</a:t>
            </a:r>
          </a:p>
          <a:p>
            <a:r>
              <a:rPr lang="ru-RU" dirty="0" smtClean="0"/>
              <a:t>Добиться работоспособности программы;</a:t>
            </a:r>
          </a:p>
          <a:p>
            <a:r>
              <a:rPr lang="ru-RU" dirty="0"/>
              <a:t>В качестве отчета предоставить:</a:t>
            </a:r>
          </a:p>
          <a:p>
            <a:pPr lvl="1"/>
            <a:r>
              <a:rPr lang="ru-RU" dirty="0"/>
              <a:t>Файл(ы) готовой программы (</a:t>
            </a:r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, *.h);</a:t>
            </a:r>
          </a:p>
          <a:p>
            <a:pPr lvl="1"/>
            <a:r>
              <a:rPr lang="ru-RU" dirty="0"/>
              <a:t>Файл </a:t>
            </a:r>
            <a:r>
              <a:rPr lang="en-US" dirty="0"/>
              <a:t>*.doc</a:t>
            </a:r>
            <a:r>
              <a:rPr lang="ru-RU" dirty="0"/>
              <a:t> с описанием структуры проекта, скриншотами работающей </a:t>
            </a:r>
            <a:r>
              <a:rPr lang="ru-RU" dirty="0" smtClean="0"/>
              <a:t>программы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31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 соглашения </a:t>
            </a:r>
            <a:r>
              <a:rPr lang="en-US" i="1" dirty="0" err="1" smtClean="0"/>
              <a:t>QueryInterface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3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 соглашения </a:t>
            </a:r>
            <a:r>
              <a:rPr lang="en-US" i="1" dirty="0" err="1" smtClean="0"/>
              <a:t>QueryInterface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правила, которым должны следовать все реализации </a:t>
            </a:r>
            <a:r>
              <a:rPr lang="ru-RU" i="1" dirty="0" err="1" smtClean="0"/>
              <a:t>QueryInterface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Если их выполнять, клиент сможет узнать о компоненте достаточно, чтобы (надеяться) управлять им и использовать его в своих целях. </a:t>
            </a:r>
          </a:p>
          <a:p>
            <a:pPr marL="0" indent="0">
              <a:buNone/>
            </a:pPr>
            <a:r>
              <a:rPr lang="ru-RU" dirty="0" smtClean="0"/>
              <a:t>Без этих правил поведение </a:t>
            </a:r>
            <a:r>
              <a:rPr lang="ru-RU" i="1" dirty="0" err="1" smtClean="0"/>
              <a:t>QueryInterface</a:t>
            </a:r>
            <a:r>
              <a:rPr lang="ru-RU" dirty="0" smtClean="0"/>
              <a:t> было бы неопределенным, и писать программы было бы невозможно.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73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 соглашения </a:t>
            </a:r>
            <a:r>
              <a:rPr lang="en-US" b="1" i="1" dirty="0" err="1"/>
              <a:t>QueryInterface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При </a:t>
            </a:r>
            <a:r>
              <a:rPr lang="ru-RU" sz="2600" dirty="0"/>
              <a:t>помощи </a:t>
            </a:r>
            <a:r>
              <a:rPr lang="ru-RU" sz="2600" i="1" dirty="0" err="1"/>
              <a:t>QueryInterface</a:t>
            </a:r>
            <a:r>
              <a:rPr lang="ru-RU" sz="2600" dirty="0"/>
              <a:t> можно получить любой из интерфейсов </a:t>
            </a:r>
            <a:r>
              <a:rPr lang="ru-RU" sz="2600" dirty="0" smtClean="0"/>
              <a:t>через любой другой: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Вы </a:t>
            </a:r>
            <a:r>
              <a:rPr lang="ru-RU" sz="2600" dirty="0"/>
              <a:t>всегда получаете один и тот же </a:t>
            </a:r>
            <a:r>
              <a:rPr lang="ru-RU" sz="2600" i="1" dirty="0" err="1" smtClean="0"/>
              <a:t>IUnknown</a:t>
            </a:r>
            <a:r>
              <a:rPr lang="en-US" sz="2600" dirty="0" smtClean="0"/>
              <a:t>;</a:t>
            </a:r>
            <a:endParaRPr lang="ru-RU" sz="2600" dirty="0"/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Вы </a:t>
            </a:r>
            <a:r>
              <a:rPr lang="ru-RU" sz="2600" dirty="0"/>
              <a:t>можете получить интерфейс снова, если смогли получить его </a:t>
            </a:r>
            <a:r>
              <a:rPr lang="ru-RU" sz="2600" dirty="0" smtClean="0"/>
              <a:t>раньше</a:t>
            </a:r>
            <a:r>
              <a:rPr lang="en-US" sz="2600" dirty="0"/>
              <a:t>;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Вы </a:t>
            </a:r>
            <a:r>
              <a:rPr lang="ru-RU" sz="2600" dirty="0"/>
              <a:t>можете снова получить интерфейс, который у Вас уже </a:t>
            </a:r>
            <a:r>
              <a:rPr lang="ru-RU" sz="2600" dirty="0" smtClean="0"/>
              <a:t>есть</a:t>
            </a:r>
            <a:r>
              <a:rPr lang="ru-RU" sz="2600" dirty="0"/>
              <a:t>;</a:t>
            </a:r>
            <a:endParaRPr lang="ru-RU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Вы всегда можете вернуться туда, откуда </a:t>
            </a:r>
            <a:r>
              <a:rPr lang="ru-RU" sz="2600" dirty="0" smtClean="0"/>
              <a:t>начали</a:t>
            </a:r>
            <a:r>
              <a:rPr lang="ru-RU" sz="26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Если </a:t>
            </a:r>
            <a:r>
              <a:rPr lang="ru-RU" sz="2600" dirty="0"/>
              <a:t>Вы смогли попасть куда-то хоть откуда-нибудь, Вы можете попасть туда откуда </a:t>
            </a:r>
            <a:r>
              <a:rPr lang="ru-RU" sz="2600" dirty="0" smtClean="0"/>
              <a:t>угодно.</a:t>
            </a:r>
            <a:endParaRPr lang="ru-RU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5003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1. Вы всегда получаете один и тот же </a:t>
            </a:r>
            <a:r>
              <a:rPr lang="ru-RU" sz="4000" b="1" i="1" dirty="0" err="1" smtClean="0"/>
              <a:t>IUnknown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4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У каждого экземпляра компонента есть только один интерфейс </a:t>
            </a:r>
            <a:r>
              <a:rPr lang="ru-RU" sz="2200" b="1" i="1" dirty="0" err="1" smtClean="0"/>
              <a:t>IUnknown</a:t>
            </a:r>
            <a:r>
              <a:rPr lang="ru-RU" sz="2200" dirty="0" smtClean="0"/>
              <a:t>. Следовательно, всегда, когда Вы запрашиваете у компонента </a:t>
            </a:r>
            <a:r>
              <a:rPr lang="ru-RU" sz="2200" i="1" dirty="0" err="1" smtClean="0"/>
              <a:t>IUnknown</a:t>
            </a:r>
            <a:r>
              <a:rPr lang="ru-RU" sz="2200" dirty="0" smtClean="0"/>
              <a:t> (не важно, через какой интерфейс), в ответ вы получите одно и то же значение указателя. </a:t>
            </a:r>
          </a:p>
          <a:p>
            <a:pPr marL="0" indent="0">
              <a:buNone/>
            </a:pPr>
            <a:r>
              <a:rPr lang="ru-RU" sz="2200" dirty="0" smtClean="0"/>
              <a:t>Можно определить, указывают ли два интерфейса на один компонент, запросив у каждого из них </a:t>
            </a:r>
            <a:r>
              <a:rPr lang="ru-RU" sz="2200" i="1" dirty="0" err="1" smtClean="0"/>
              <a:t>IUnknown</a:t>
            </a:r>
            <a:r>
              <a:rPr lang="ru-RU" sz="2200" dirty="0" smtClean="0"/>
              <a:t> и сравнив результаты. Функция </a:t>
            </a:r>
            <a:r>
              <a:rPr lang="ru-RU" sz="2200" i="1" dirty="0" err="1" smtClean="0"/>
              <a:t>SameComponents</a:t>
            </a:r>
            <a:r>
              <a:rPr lang="ru-RU" sz="2200" dirty="0" smtClean="0"/>
              <a:t> определяет, указывают ли </a:t>
            </a:r>
            <a:r>
              <a:rPr lang="ru-RU" sz="2200" b="1" dirty="0" err="1" smtClean="0"/>
              <a:t>pIX</a:t>
            </a:r>
            <a:r>
              <a:rPr lang="ru-RU" sz="2200" dirty="0" smtClean="0"/>
              <a:t> и </a:t>
            </a:r>
            <a:r>
              <a:rPr lang="ru-RU" sz="2200" b="1" dirty="0" err="1" smtClean="0"/>
              <a:t>pIY</a:t>
            </a:r>
            <a:r>
              <a:rPr lang="ru-RU" sz="2200" dirty="0" smtClean="0"/>
              <a:t> на интерфейсы одного компонента: 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308" y="3964386"/>
            <a:ext cx="6119383" cy="28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2. Вы можете получить интерфейс снова, если смогли получить его раньше</a:t>
            </a:r>
            <a:r>
              <a:rPr lang="ru-RU" sz="4000" baseline="30000" dirty="0" smtClean="0"/>
              <a:t>*)</a:t>
            </a:r>
            <a:endParaRPr lang="ru-RU" sz="4000" baseline="30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Если </a:t>
            </a:r>
            <a:r>
              <a:rPr lang="ru-RU" sz="2200" i="1" dirty="0" err="1" smtClean="0"/>
              <a:t>QueryInterface</a:t>
            </a:r>
            <a:r>
              <a:rPr lang="ru-RU" sz="2200" dirty="0" smtClean="0"/>
              <a:t> однажды успешно обработала запрос на некоторый интерфейс, то все последующие запросы для того же компонента будут успешными. </a:t>
            </a:r>
          </a:p>
          <a:p>
            <a:pPr marL="0" indent="0">
              <a:buNone/>
            </a:pPr>
            <a:r>
              <a:rPr lang="ru-RU" sz="2200" dirty="0" smtClean="0"/>
              <a:t>Если же запрос был неудачным, то для этого интерфейса </a:t>
            </a:r>
            <a:r>
              <a:rPr lang="ru-RU" sz="2200" i="1" dirty="0" err="1" smtClean="0"/>
              <a:t>QueryInterface</a:t>
            </a:r>
            <a:r>
              <a:rPr lang="ru-RU" sz="2200" dirty="0" smtClean="0"/>
              <a:t> всегда будет возвращать ошибку. 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 algn="ctr">
              <a:buNone/>
            </a:pPr>
            <a:r>
              <a:rPr lang="ru-RU" sz="1800" dirty="0" smtClean="0"/>
              <a:t>Если бы набор поддерживаемых интерфейсов мог изменяться со временем, писать код клиента было бы крайне сложно. Когда клиент должен запрашивать интерфейсы у компонента? Как часто это делать? Что произойдет, если клиент не сможет получить интерфейс, который только что использовал? </a:t>
            </a:r>
          </a:p>
          <a:p>
            <a:pPr marL="0" indent="0" algn="ctr">
              <a:buNone/>
            </a:pPr>
            <a:r>
              <a:rPr lang="ru-RU" sz="1800" dirty="0" smtClean="0"/>
              <a:t>Без фиксированного набора интерфейсов клиент не мог бы сколько-нибудь уверенно определить возможности компонента.</a:t>
            </a:r>
            <a:endParaRPr lang="ru-RU" sz="18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838200" y="6176963"/>
            <a:ext cx="10971727" cy="647582"/>
            <a:chOff x="838200" y="6176963"/>
            <a:chExt cx="10971727" cy="64758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838200" y="6178214"/>
              <a:ext cx="109717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*) Правило относится только к конкретному экземпляру компонента. Ко вновь созданному экземпляру оно неприменимо. </a:t>
              </a: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838200" y="6176963"/>
              <a:ext cx="332167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3. Вы можете снова получить интерфейс, который у Вас уже есть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Если у Вас есть интерфейс </a:t>
            </a:r>
            <a:r>
              <a:rPr lang="ru-RU" sz="2200" b="1" dirty="0" smtClean="0"/>
              <a:t>IX</a:t>
            </a:r>
            <a:r>
              <a:rPr lang="ru-RU" sz="2200" dirty="0" smtClean="0"/>
              <a:t>, то Вы можете запросить через него интерфейс </a:t>
            </a:r>
            <a:r>
              <a:rPr lang="ru-RU" sz="2200" b="1" dirty="0" smtClean="0"/>
              <a:t>IX</a:t>
            </a:r>
            <a:r>
              <a:rPr lang="ru-RU" sz="2200" dirty="0" smtClean="0"/>
              <a:t> и получите в ответ указатель на </a:t>
            </a:r>
            <a:r>
              <a:rPr lang="ru-RU" sz="2200" b="1" dirty="0" smtClean="0"/>
              <a:t>IX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00" y="2716772"/>
            <a:ext cx="7894000" cy="211280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4197" y="5532561"/>
            <a:ext cx="10603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Это важно, поскольку интерфейсы полиморфны относительно </a:t>
            </a:r>
            <a:r>
              <a:rPr lang="ru-RU" i="1" dirty="0" err="1" smtClean="0"/>
              <a:t>IUnknown</a:t>
            </a:r>
            <a:r>
              <a:rPr lang="ru-RU" dirty="0" smtClean="0"/>
              <a:t> и многим функциям передается указатель на </a:t>
            </a:r>
            <a:r>
              <a:rPr lang="ru-RU" i="1" dirty="0" err="1" smtClean="0"/>
              <a:t>IUnknown</a:t>
            </a:r>
            <a:r>
              <a:rPr lang="ru-RU" dirty="0" smtClean="0"/>
              <a:t>. У</a:t>
            </a:r>
            <a:r>
              <a:rPr lang="en-US" dirty="0" smtClean="0"/>
              <a:t> </a:t>
            </a:r>
            <a:r>
              <a:rPr lang="ru-RU" dirty="0" smtClean="0"/>
              <a:t>этих функций должна быть возможность взять любой указатель на </a:t>
            </a:r>
            <a:r>
              <a:rPr lang="ru-RU" i="1" dirty="0" err="1" smtClean="0"/>
              <a:t>IUnknown</a:t>
            </a:r>
            <a:r>
              <a:rPr lang="ru-RU" dirty="0" smtClean="0"/>
              <a:t> и получить по нему любой</a:t>
            </a:r>
            <a:r>
              <a:rPr lang="en-US" dirty="0" smtClean="0"/>
              <a:t> </a:t>
            </a:r>
            <a:r>
              <a:rPr lang="ru-RU" dirty="0" smtClean="0"/>
              <a:t>другой 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7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4. Вы всегда можете вернуться туда, откуда начали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Если у Вас есть указатель на интерфейс </a:t>
            </a:r>
            <a:r>
              <a:rPr lang="ru-RU" sz="2200" b="1" dirty="0" smtClean="0"/>
              <a:t>IX</a:t>
            </a:r>
            <a:r>
              <a:rPr lang="ru-RU" sz="2200" dirty="0" smtClean="0"/>
              <a:t> и с его помощью Вы успешно получаете интерфейс </a:t>
            </a:r>
            <a:r>
              <a:rPr lang="ru-RU" sz="2200" b="1" dirty="0" smtClean="0"/>
              <a:t>IY</a:t>
            </a:r>
            <a:r>
              <a:rPr lang="ru-RU" sz="2200" dirty="0" smtClean="0"/>
              <a:t>, то можно получить «обратно» интерфейс </a:t>
            </a:r>
            <a:r>
              <a:rPr lang="ru-RU" sz="2200" b="1" dirty="0" smtClean="0"/>
              <a:t>IX</a:t>
            </a:r>
            <a:r>
              <a:rPr lang="ru-RU" sz="2200" dirty="0" smtClean="0"/>
              <a:t> через указатель на </a:t>
            </a:r>
            <a:r>
              <a:rPr lang="ru-RU" sz="2200" b="1" dirty="0" smtClean="0"/>
              <a:t>IY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80" y="2691685"/>
            <a:ext cx="6702441" cy="38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5. Если Вы смогли попасть куда-то хоть откуда-нибудь, Вы можете попасть туда откуда угодно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1383"/>
            <a:ext cx="33731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Если Вы можете получить у компонента некоторый интерфейс, то его можно получить с помощью любого из интерфейсов, поддерживаемых компонентом. </a:t>
            </a:r>
          </a:p>
          <a:p>
            <a:pPr marL="0" indent="0">
              <a:buNone/>
            </a:pPr>
            <a:r>
              <a:rPr lang="ru-RU" sz="2200" dirty="0" smtClean="0"/>
              <a:t>Другими словами, если можно получить интерфейс </a:t>
            </a:r>
            <a:r>
              <a:rPr lang="ru-RU" sz="2200" b="1" dirty="0" smtClean="0"/>
              <a:t>IY</a:t>
            </a:r>
            <a:r>
              <a:rPr lang="ru-RU" sz="2200" dirty="0" smtClean="0"/>
              <a:t> через </a:t>
            </a:r>
            <a:r>
              <a:rPr lang="ru-RU" sz="2200" b="1" dirty="0" smtClean="0"/>
              <a:t>IX</a:t>
            </a:r>
            <a:r>
              <a:rPr lang="ru-RU" sz="2200" dirty="0" smtClean="0"/>
              <a:t>, а </a:t>
            </a:r>
            <a:r>
              <a:rPr lang="ru-RU" sz="2200" b="1" dirty="0" smtClean="0"/>
              <a:t>IZ</a:t>
            </a:r>
            <a:r>
              <a:rPr lang="ru-RU" sz="2200" dirty="0" smtClean="0"/>
              <a:t> — через </a:t>
            </a:r>
            <a:r>
              <a:rPr lang="ru-RU" sz="2200" b="1" dirty="0" smtClean="0"/>
              <a:t>IY</a:t>
            </a:r>
            <a:r>
              <a:rPr lang="ru-RU" sz="2200" dirty="0" smtClean="0"/>
              <a:t>, то </a:t>
            </a:r>
            <a:r>
              <a:rPr lang="ru-RU" sz="2200" b="1" dirty="0" smtClean="0"/>
              <a:t>IZ</a:t>
            </a:r>
            <a:r>
              <a:rPr lang="ru-RU" sz="2200" dirty="0" smtClean="0"/>
              <a:t> можно получить и через </a:t>
            </a:r>
            <a:r>
              <a:rPr lang="ru-RU" sz="2200" b="1" dirty="0" smtClean="0"/>
              <a:t>IX</a:t>
            </a:r>
            <a:r>
              <a:rPr lang="en-US" sz="2200" dirty="0"/>
              <a:t>: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1003"/>
          <a:stretch/>
        </p:blipFill>
        <p:spPr>
          <a:xfrm>
            <a:off x="4935709" y="1690688"/>
            <a:ext cx="6934320" cy="50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85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897</Words>
  <Application>Microsoft Office PowerPoint</Application>
  <PresentationFormat>Широкоэкранный</PresentationFormat>
  <Paragraphs>61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Введение в компонентно-ориентированное программирование</vt:lpstr>
      <vt:lpstr>Правила и соглашения QueryInterface </vt:lpstr>
      <vt:lpstr>Правила и соглашения QueryInterface </vt:lpstr>
      <vt:lpstr>Правила и соглашения QueryInterface</vt:lpstr>
      <vt:lpstr>1. Вы всегда получаете один и тот же IUnknown</vt:lpstr>
      <vt:lpstr>2. Вы можете получить интерфейс снова, если смогли получить его раньше*)</vt:lpstr>
      <vt:lpstr>3. Вы можете снова получить интерфейс, который у Вас уже есть</vt:lpstr>
      <vt:lpstr>4. Вы всегда можете вернуться туда, откуда начали</vt:lpstr>
      <vt:lpstr>5. Если Вы смогли попасть куда-то хоть откуда-нибудь, Вы можете попасть туда откуда угодно</vt:lpstr>
      <vt:lpstr>Отличия компонента от класса С++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компонентно-ориентированное программирование</dc:title>
  <dc:creator>Пользователь</dc:creator>
  <cp:lastModifiedBy>Пользователь</cp:lastModifiedBy>
  <cp:revision>20</cp:revision>
  <dcterms:created xsi:type="dcterms:W3CDTF">2024-03-27T00:26:51Z</dcterms:created>
  <dcterms:modified xsi:type="dcterms:W3CDTF">2025-03-01T02:40:50Z</dcterms:modified>
</cp:coreProperties>
</file>