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66" r:id="rId4"/>
    <p:sldId id="267" r:id="rId5"/>
    <p:sldId id="268" r:id="rId6"/>
    <p:sldId id="269" r:id="rId7"/>
    <p:sldId id="270" r:id="rId8"/>
    <p:sldId id="271" r:id="rId9"/>
    <p:sldId id="272" r:id="rId10"/>
    <p:sldId id="274" r:id="rId11"/>
    <p:sldId id="275" r:id="rId12"/>
    <p:sldId id="276" r:id="rId13"/>
    <p:sldId id="277" r:id="rId14"/>
    <p:sldId id="278" r:id="rId15"/>
    <p:sldId id="280" r:id="rId16"/>
    <p:sldId id="258" r:id="rId17"/>
    <p:sldId id="281" r:id="rId18"/>
    <p:sldId id="282" r:id="rId19"/>
    <p:sldId id="283" r:id="rId20"/>
    <p:sldId id="259" r:id="rId21"/>
    <p:sldId id="295" r:id="rId22"/>
    <p:sldId id="293" r:id="rId23"/>
    <p:sldId id="286" r:id="rId24"/>
    <p:sldId id="287" r:id="rId25"/>
    <p:sldId id="288" r:id="rId26"/>
    <p:sldId id="290" r:id="rId27"/>
    <p:sldId id="289" r:id="rId28"/>
    <p:sldId id="291" r:id="rId29"/>
    <p:sldId id="292" r:id="rId30"/>
    <p:sldId id="294" r:id="rId31"/>
    <p:sldId id="263" r:id="rId32"/>
    <p:sldId id="261" r:id="rId33"/>
    <p:sldId id="284" r:id="rId34"/>
    <p:sldId id="262" r:id="rId35"/>
    <p:sldId id="296" r:id="rId36"/>
    <p:sldId id="264" r:id="rId37"/>
    <p:sldId id="285" r:id="rId38"/>
    <p:sldId id="265" r:id="rId39"/>
    <p:sldId id="260"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9441" autoAdjust="0"/>
  </p:normalViewPr>
  <p:slideViewPr>
    <p:cSldViewPr snapToGrid="0" showGuides="1">
      <p:cViewPr varScale="1">
        <p:scale>
          <a:sx n="61" d="100"/>
          <a:sy n="61" d="100"/>
        </p:scale>
        <p:origin x="932" y="55"/>
      </p:cViewPr>
      <p:guideLst>
        <p:guide orient="horz" pos="2137"/>
        <p:guide pos="3840"/>
      </p:guideLst>
    </p:cSldViewPr>
  </p:slideViewPr>
  <p:notesTextViewPr>
    <p:cViewPr>
      <p:scale>
        <a:sx n="1" d="1"/>
        <a:sy n="1" d="1"/>
      </p:scale>
      <p:origin x="0" y="0"/>
    </p:cViewPr>
  </p:notesTextViewPr>
  <p:sorterViewPr>
    <p:cViewPr>
      <p:scale>
        <a:sx n="100" d="100"/>
        <a:sy n="100" d="100"/>
      </p:scale>
      <p:origin x="0" y="-122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384F6-7EE4-419A-82DC-BB411867FA14}" type="datetimeFigureOut">
              <a:rPr lang="ru-RU" smtClean="0"/>
              <a:t>15.02.2025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3F406-52B4-4099-AF10-C9427EAD75EF}" type="slidenum">
              <a:rPr lang="ru-RU" smtClean="0"/>
              <a:t>‹#›</a:t>
            </a:fld>
            <a:endParaRPr lang="ru-RU"/>
          </a:p>
        </p:txBody>
      </p:sp>
    </p:spTree>
    <p:extLst>
      <p:ext uri="{BB962C8B-B14F-4D97-AF65-F5344CB8AC3E}">
        <p14:creationId xmlns:p14="http://schemas.microsoft.com/office/powerpoint/2010/main" val="545004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703F406-52B4-4099-AF10-C9427EAD75EF}" type="slidenum">
              <a:rPr lang="ru-RU" smtClean="0"/>
              <a:t>6</a:t>
            </a:fld>
            <a:endParaRPr lang="ru-RU"/>
          </a:p>
        </p:txBody>
      </p:sp>
    </p:spTree>
    <p:extLst>
      <p:ext uri="{BB962C8B-B14F-4D97-AF65-F5344CB8AC3E}">
        <p14:creationId xmlns:p14="http://schemas.microsoft.com/office/powerpoint/2010/main" val="1218246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IX и IY — это </a:t>
            </a:r>
            <a:r>
              <a:rPr lang="ru-RU" i="1" dirty="0" smtClean="0"/>
              <a:t>чисто абстрактные базовые классы</a:t>
            </a:r>
            <a:r>
              <a:rPr lang="ru-RU" dirty="0" smtClean="0"/>
              <a:t>, которые используются для реализации интерфейсов. </a:t>
            </a:r>
          </a:p>
          <a:p>
            <a:r>
              <a:rPr lang="ru-RU" b="1" i="1" dirty="0" smtClean="0"/>
              <a:t>Чисто абстрактный базовый класс </a:t>
            </a:r>
            <a:r>
              <a:rPr lang="ru-RU" dirty="0" smtClean="0"/>
              <a:t>(</a:t>
            </a:r>
            <a:r>
              <a:rPr lang="ru-RU" dirty="0" err="1" smtClean="0"/>
              <a:t>pure</a:t>
            </a:r>
            <a:r>
              <a:rPr lang="ru-RU" dirty="0" smtClean="0"/>
              <a:t> </a:t>
            </a:r>
            <a:r>
              <a:rPr lang="ru-RU" dirty="0" err="1" smtClean="0"/>
              <a:t>abstract</a:t>
            </a:r>
            <a:r>
              <a:rPr lang="ru-RU" dirty="0" smtClean="0"/>
              <a:t> </a:t>
            </a:r>
            <a:r>
              <a:rPr lang="ru-RU" dirty="0" err="1" smtClean="0"/>
              <a:t>base</a:t>
            </a:r>
            <a:r>
              <a:rPr lang="ru-RU" dirty="0" smtClean="0"/>
              <a:t> </a:t>
            </a:r>
            <a:r>
              <a:rPr lang="ru-RU" dirty="0" err="1" smtClean="0"/>
              <a:t>class</a:t>
            </a:r>
            <a:r>
              <a:rPr lang="ru-RU" dirty="0" smtClean="0"/>
              <a:t>) — это базовый класс, который содержит только </a:t>
            </a:r>
            <a:r>
              <a:rPr lang="ru-RU" b="0" i="1" dirty="0" smtClean="0"/>
              <a:t>чисто виртуальные функции </a:t>
            </a:r>
            <a:r>
              <a:rPr lang="ru-RU" dirty="0" smtClean="0"/>
              <a:t>(</a:t>
            </a:r>
            <a:r>
              <a:rPr lang="ru-RU" dirty="0" err="1" smtClean="0"/>
              <a:t>pure</a:t>
            </a:r>
            <a:r>
              <a:rPr lang="ru-RU" dirty="0" smtClean="0"/>
              <a:t> </a:t>
            </a:r>
            <a:r>
              <a:rPr lang="ru-RU" dirty="0" err="1" smtClean="0"/>
              <a:t>virtual</a:t>
            </a:r>
            <a:r>
              <a:rPr lang="ru-RU" dirty="0" smtClean="0"/>
              <a:t> </a:t>
            </a:r>
            <a:r>
              <a:rPr lang="ru-RU" dirty="0" err="1" smtClean="0"/>
              <a:t>functions</a:t>
            </a:r>
            <a:r>
              <a:rPr lang="ru-RU" dirty="0" smtClean="0"/>
              <a:t>). </a:t>
            </a:r>
          </a:p>
          <a:p>
            <a:r>
              <a:rPr lang="ru-RU" b="1" i="1" dirty="0" smtClean="0"/>
              <a:t>Чисто виртуальная функция </a:t>
            </a:r>
            <a:r>
              <a:rPr lang="ru-RU" dirty="0" smtClean="0"/>
              <a:t>— это </a:t>
            </a:r>
            <a:r>
              <a:rPr lang="ru-RU" i="1" dirty="0" smtClean="0"/>
              <a:t>виртуальная</a:t>
            </a:r>
            <a:r>
              <a:rPr lang="ru-RU" dirty="0" smtClean="0"/>
              <a:t> </a:t>
            </a:r>
            <a:r>
              <a:rPr lang="ru-RU" i="1" dirty="0" smtClean="0"/>
              <a:t>функция</a:t>
            </a:r>
            <a:r>
              <a:rPr lang="ru-RU" dirty="0" smtClean="0"/>
              <a:t>, «помеченная =0 — знаком спецификатора чистоты (</a:t>
            </a:r>
            <a:r>
              <a:rPr lang="ru-RU" dirty="0" err="1" smtClean="0"/>
              <a:t>pure</a:t>
            </a:r>
            <a:r>
              <a:rPr lang="ru-RU" dirty="0" smtClean="0"/>
              <a:t> </a:t>
            </a:r>
            <a:r>
              <a:rPr lang="ru-RU" dirty="0" err="1" smtClean="0"/>
              <a:t>specifier</a:t>
            </a:r>
            <a:r>
              <a:rPr lang="ru-RU" dirty="0" smtClean="0"/>
              <a:t>). </a:t>
            </a:r>
          </a:p>
          <a:p>
            <a:r>
              <a:rPr lang="ru-RU" dirty="0" smtClean="0"/>
              <a:t>Чисто виртуальные функции не реализуются в классах, в которых объявлены. </a:t>
            </a:r>
          </a:p>
          <a:p>
            <a:r>
              <a:rPr lang="ru-RU" dirty="0" smtClean="0"/>
              <a:t>Как видно из приведенного</a:t>
            </a:r>
            <a:r>
              <a:rPr lang="ru-RU" baseline="0" dirty="0" smtClean="0"/>
              <a:t> </a:t>
            </a:r>
            <a:r>
              <a:rPr lang="ru-RU" dirty="0" smtClean="0"/>
              <a:t>примера, функции IX::Fx1, IX::Fx2, IY::Fy1 и IY::Fy2 только декларируются. Реализуются же они в производном классе. </a:t>
            </a:r>
          </a:p>
          <a:p>
            <a:endParaRPr lang="ru-RU" dirty="0"/>
          </a:p>
        </p:txBody>
      </p:sp>
      <p:sp>
        <p:nvSpPr>
          <p:cNvPr id="4" name="Номер слайда 3"/>
          <p:cNvSpPr>
            <a:spLocks noGrp="1"/>
          </p:cNvSpPr>
          <p:nvPr>
            <p:ph type="sldNum" sz="quarter" idx="10"/>
          </p:nvPr>
        </p:nvSpPr>
        <p:spPr/>
        <p:txBody>
          <a:bodyPr/>
          <a:lstStyle/>
          <a:p>
            <a:fld id="{6703F406-52B4-4099-AF10-C9427EAD75EF}" type="slidenum">
              <a:rPr lang="ru-RU" smtClean="0"/>
              <a:t>23</a:t>
            </a:fld>
            <a:endParaRPr lang="ru-RU"/>
          </a:p>
        </p:txBody>
      </p:sp>
    </p:spTree>
    <p:extLst>
      <p:ext uri="{BB962C8B-B14F-4D97-AF65-F5344CB8AC3E}">
        <p14:creationId xmlns:p14="http://schemas.microsoft.com/office/powerpoint/2010/main" val="504299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приведенном фрагменте кода компонент CA наследует два чисто абстрактных базовых класса — IX и IY — и реализует их чисто виртуальные</a:t>
            </a:r>
          </a:p>
          <a:p>
            <a:r>
              <a:rPr lang="ru-RU" dirty="0" smtClean="0"/>
              <a:t>функции.</a:t>
            </a:r>
          </a:p>
          <a:p>
            <a:r>
              <a:rPr lang="ru-RU" dirty="0" smtClean="0"/>
              <a:t>Для того, чтобы реализовать функции-члены IX и IY, CA использует множественное наследование. Это означает, что класс является производным более чем от одного базового класса.</a:t>
            </a:r>
          </a:p>
          <a:p>
            <a:r>
              <a:rPr lang="ru-RU" dirty="0" smtClean="0"/>
              <a:t>Абстрактный базовый класс определяет функции, которые будет предоставлять производный класс, а производные классы реализуют их. Открытое (</a:t>
            </a:r>
            <a:r>
              <a:rPr lang="ru-RU" i="1" dirty="0" err="1" smtClean="0"/>
              <a:t>public</a:t>
            </a:r>
            <a:r>
              <a:rPr lang="ru-RU" dirty="0" smtClean="0"/>
              <a:t>) наследование от чисто абстрактного базового класса называется наследованием интерфейса (</a:t>
            </a:r>
            <a:r>
              <a:rPr lang="ru-RU" i="1" dirty="0" err="1" smtClean="0"/>
              <a:t>interface</a:t>
            </a:r>
            <a:r>
              <a:rPr lang="ru-RU" i="1" dirty="0" smtClean="0"/>
              <a:t> </a:t>
            </a:r>
            <a:r>
              <a:rPr lang="ru-RU" i="1" dirty="0" err="1" smtClean="0"/>
              <a:t>inheritance</a:t>
            </a:r>
            <a:r>
              <a:rPr lang="ru-RU" dirty="0" smtClean="0"/>
              <a:t>), так как производный класс наследует лишь описания функций. Абстрактный базовый класс не содержит никакой реализации, которую можно было бы унаследовать.</a:t>
            </a:r>
          </a:p>
          <a:p>
            <a:endParaRPr lang="ru-RU" dirty="0" smtClean="0"/>
          </a:p>
          <a:p>
            <a:r>
              <a:rPr lang="ru-RU" dirty="0" smtClean="0"/>
              <a:t>IX и IY не совсем интерфейсы в смысле СОМ. Чтобы стать настоящими интерфейсами, IX и IY должны</a:t>
            </a:r>
          </a:p>
          <a:p>
            <a:r>
              <a:rPr lang="ru-RU" dirty="0" smtClean="0"/>
              <a:t>наследовать специальный интерфейс </a:t>
            </a:r>
            <a:r>
              <a:rPr lang="ru-RU" b="1" i="1" dirty="0" smtClean="0"/>
              <a:t>I</a:t>
            </a:r>
            <a:r>
              <a:rPr lang="en-US" b="1" i="1" dirty="0" smtClean="0"/>
              <a:t>U</a:t>
            </a:r>
            <a:r>
              <a:rPr lang="ru-RU" b="1" i="1" dirty="0" err="1" smtClean="0"/>
              <a:t>nknown</a:t>
            </a:r>
            <a:r>
              <a:rPr lang="ru-RU" b="1" i="1" baseline="0" dirty="0" smtClean="0"/>
              <a:t> </a:t>
            </a:r>
            <a:r>
              <a:rPr lang="ru-RU" baseline="0" dirty="0" smtClean="0"/>
              <a:t>(будет в следующих лекциях)</a:t>
            </a:r>
            <a:endParaRPr lang="ru-RU" dirty="0" smtClean="0"/>
          </a:p>
          <a:p>
            <a:endParaRPr lang="ru-RU" dirty="0"/>
          </a:p>
        </p:txBody>
      </p:sp>
      <p:sp>
        <p:nvSpPr>
          <p:cNvPr id="4" name="Номер слайда 3"/>
          <p:cNvSpPr>
            <a:spLocks noGrp="1"/>
          </p:cNvSpPr>
          <p:nvPr>
            <p:ph type="sldNum" sz="quarter" idx="10"/>
          </p:nvPr>
        </p:nvSpPr>
        <p:spPr/>
        <p:txBody>
          <a:bodyPr/>
          <a:lstStyle/>
          <a:p>
            <a:fld id="{6703F406-52B4-4099-AF10-C9427EAD75EF}" type="slidenum">
              <a:rPr lang="ru-RU" smtClean="0"/>
              <a:t>24</a:t>
            </a:fld>
            <a:endParaRPr lang="ru-RU"/>
          </a:p>
        </p:txBody>
      </p:sp>
    </p:spTree>
    <p:extLst>
      <p:ext uri="{BB962C8B-B14F-4D97-AF65-F5344CB8AC3E}">
        <p14:creationId xmlns:p14="http://schemas.microsoft.com/office/powerpoint/2010/main" val="3925635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клиент и компонент взаимодействуют через два интерфейса. Последние реализованы с помощью двух чисто абстрактных базовых классов IX и IY. Компонент реализуется классом CA, который наследует как IX, так и IY. Класс CA реализует функции-члены обоих интерфейсов. </a:t>
            </a:r>
          </a:p>
          <a:p>
            <a:endParaRPr lang="ru-RU" dirty="0" smtClean="0"/>
          </a:p>
          <a:p>
            <a:r>
              <a:rPr lang="ru-RU" dirty="0" smtClean="0"/>
              <a:t>Клиент создает экземпляр компонента. </a:t>
            </a:r>
          </a:p>
          <a:p>
            <a:r>
              <a:rPr lang="ru-RU" dirty="0" smtClean="0"/>
              <a:t>Далее он получает указатели на интерфейсы, поддерживаемые компонентом. </a:t>
            </a:r>
          </a:p>
          <a:p>
            <a:r>
              <a:rPr lang="ru-RU" dirty="0" smtClean="0"/>
              <a:t>Потом клиент использует эти указатели совершенно аналогично указателям на классы С++, поскольку интерфейсы реализованы как чисто абстрактные базовые классы. </a:t>
            </a:r>
          </a:p>
          <a:p>
            <a:endParaRPr lang="ru-RU" dirty="0"/>
          </a:p>
        </p:txBody>
      </p:sp>
      <p:sp>
        <p:nvSpPr>
          <p:cNvPr id="4" name="Номер слайда 3"/>
          <p:cNvSpPr>
            <a:spLocks noGrp="1"/>
          </p:cNvSpPr>
          <p:nvPr>
            <p:ph type="sldNum" sz="quarter" idx="10"/>
          </p:nvPr>
        </p:nvSpPr>
        <p:spPr/>
        <p:txBody>
          <a:bodyPr/>
          <a:lstStyle/>
          <a:p>
            <a:fld id="{6703F406-52B4-4099-AF10-C9427EAD75EF}" type="slidenum">
              <a:rPr lang="ru-RU" smtClean="0"/>
              <a:t>25</a:t>
            </a:fld>
            <a:endParaRPr lang="ru-RU"/>
          </a:p>
        </p:txBody>
      </p:sp>
    </p:spTree>
    <p:extLst>
      <p:ext uri="{BB962C8B-B14F-4D97-AF65-F5344CB8AC3E}">
        <p14:creationId xmlns:p14="http://schemas.microsoft.com/office/powerpoint/2010/main" val="3828613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Использование указателя на CA требует, чтобы клиент знал, как объявлен (обычно в заголовочном файле) класс CA. Объявление класса содержит множество деталей реализации. Изменение этих деталей потребует перекомпиляции клиента. Компоненты должны уметь добавлять и удалять интерфейсы без нарушения работы старых клиентов. Это одна из причин, по которым клиент и компонент должны взаимодействовать только через интерфейсы. А интерфейсы, в свою очередь, основаны на чисто абстрактных базовых классах, с которыми не связана какая-либо реализация. </a:t>
            </a:r>
          </a:p>
          <a:p>
            <a:r>
              <a:rPr lang="ru-RU" dirty="0" smtClean="0"/>
              <a:t>Подобная изоляция необходима, если клиент и компонент подключаются друг к другу динамически, особенно когда нет исходных текстов.</a:t>
            </a:r>
          </a:p>
          <a:p>
            <a:endParaRPr lang="ru-RU" dirty="0" smtClean="0"/>
          </a:p>
          <a:p>
            <a:r>
              <a:rPr lang="ru-RU" dirty="0" smtClean="0"/>
              <a:t>В дальнейшем мы узнаем, как удалить компонент через интерфейс без помощи специфичного для языка оператора,</a:t>
            </a:r>
            <a:r>
              <a:rPr lang="ru-RU" baseline="0" dirty="0" smtClean="0"/>
              <a:t> и </a:t>
            </a:r>
            <a:r>
              <a:rPr lang="ru-RU" dirty="0" smtClean="0"/>
              <a:t>рассмотрим гораздо более мощный способ создания компонентов.</a:t>
            </a:r>
            <a:endParaRPr lang="ru-RU" dirty="0"/>
          </a:p>
        </p:txBody>
      </p:sp>
      <p:sp>
        <p:nvSpPr>
          <p:cNvPr id="4" name="Номер слайда 3"/>
          <p:cNvSpPr>
            <a:spLocks noGrp="1"/>
          </p:cNvSpPr>
          <p:nvPr>
            <p:ph type="sldNum" sz="quarter" idx="10"/>
          </p:nvPr>
        </p:nvSpPr>
        <p:spPr/>
        <p:txBody>
          <a:bodyPr/>
          <a:lstStyle/>
          <a:p>
            <a:fld id="{47FB38A4-1CA4-487D-B622-FECC9CB9E395}" type="slidenum">
              <a:rPr lang="ru-RU" smtClean="0"/>
              <a:pPr/>
              <a:t>26</a:t>
            </a:fld>
            <a:endParaRPr lang="ru-RU"/>
          </a:p>
        </p:txBody>
      </p:sp>
    </p:spTree>
    <p:extLst>
      <p:ext uri="{BB962C8B-B14F-4D97-AF65-F5344CB8AC3E}">
        <p14:creationId xmlns:p14="http://schemas.microsoft.com/office/powerpoint/2010/main" val="203118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Блок памяти, определяемый чисто абстрактным базовым классом, состоит из двух частей. </a:t>
            </a:r>
          </a:p>
          <a:p>
            <a:r>
              <a:rPr lang="ru-RU" dirty="0" smtClean="0"/>
              <a:t>Справа показана таблица виртуальных функций (</a:t>
            </a:r>
            <a:r>
              <a:rPr lang="en-US" i="1" dirty="0" err="1" smtClean="0"/>
              <a:t>vtbl</a:t>
            </a:r>
            <a:r>
              <a:rPr lang="ru-RU" dirty="0" smtClean="0"/>
              <a:t>). Таблица виртуальных функций, или </a:t>
            </a:r>
            <a:r>
              <a:rPr lang="ru-RU" b="1" dirty="0" err="1" smtClean="0"/>
              <a:t>vtbl</a:t>
            </a:r>
            <a:r>
              <a:rPr lang="ru-RU" dirty="0" smtClean="0"/>
              <a:t> — это массив указателей на реализации виртуальных функций. </a:t>
            </a:r>
          </a:p>
          <a:p>
            <a:r>
              <a:rPr lang="ru-RU" dirty="0" smtClean="0"/>
              <a:t>На рисунке первый элемент </a:t>
            </a:r>
            <a:r>
              <a:rPr lang="ru-RU" dirty="0" err="1" smtClean="0"/>
              <a:t>vtbl</a:t>
            </a:r>
            <a:r>
              <a:rPr lang="ru-RU" dirty="0" smtClean="0"/>
              <a:t> содержит адрес функции Fx1 (реализующейся в производном классе). Второй элемент содержит адрес Fx2, и т.д. </a:t>
            </a:r>
          </a:p>
          <a:p>
            <a:r>
              <a:rPr lang="ru-RU" dirty="0" smtClean="0"/>
              <a:t>Слева показан </a:t>
            </a:r>
            <a:r>
              <a:rPr lang="ru-RU" i="1" dirty="0" smtClean="0"/>
              <a:t>указатель </a:t>
            </a:r>
            <a:r>
              <a:rPr lang="ru-RU" i="1" dirty="0" err="1" smtClean="0"/>
              <a:t>vtbl</a:t>
            </a:r>
            <a:r>
              <a:rPr lang="ru-RU" dirty="0" smtClean="0"/>
              <a:t>, или </a:t>
            </a:r>
            <a:r>
              <a:rPr lang="ru-RU" sz="1200" b="1" i="1" dirty="0" err="1" smtClean="0"/>
              <a:t>vpointer</a:t>
            </a:r>
            <a:r>
              <a:rPr lang="ru-RU" dirty="0" smtClean="0"/>
              <a:t>. </a:t>
            </a:r>
          </a:p>
          <a:p>
            <a:r>
              <a:rPr lang="ru-RU" dirty="0" smtClean="0"/>
              <a:t>Таким</a:t>
            </a:r>
            <a:r>
              <a:rPr lang="ru-RU" baseline="0" dirty="0" smtClean="0"/>
              <a:t> образом, у</a:t>
            </a:r>
            <a:r>
              <a:rPr lang="ru-RU" dirty="0" smtClean="0"/>
              <a:t>казатель на абстрактный базовый класс указывает на указатель </a:t>
            </a:r>
            <a:r>
              <a:rPr lang="ru-RU" dirty="0" err="1" smtClean="0"/>
              <a:t>vtbl</a:t>
            </a:r>
            <a:r>
              <a:rPr lang="ru-RU" dirty="0" smtClean="0"/>
              <a:t>, который указывает на таблицу </a:t>
            </a:r>
            <a:r>
              <a:rPr lang="ru-RU" dirty="0" err="1" smtClean="0"/>
              <a:t>vtbl</a:t>
            </a:r>
            <a:r>
              <a:rPr lang="ru-RU" dirty="0" smtClean="0"/>
              <a:t>. </a:t>
            </a:r>
          </a:p>
          <a:p>
            <a:r>
              <a:rPr lang="ru-RU" dirty="0" smtClean="0"/>
              <a:t>Определение чисто абстрактного базового класса просто задает формат данных в памяти. Память для структуры не выделяется до тех пор, пока абстрактный класс не будет реализован в производном классе. Когда производный класс наследует абстрактный базовый класс, он наследует и эту структуру. </a:t>
            </a:r>
          </a:p>
          <a:p>
            <a:endParaRPr lang="ru-RU" dirty="0"/>
          </a:p>
        </p:txBody>
      </p:sp>
      <p:sp>
        <p:nvSpPr>
          <p:cNvPr id="4" name="Номер слайда 3"/>
          <p:cNvSpPr>
            <a:spLocks noGrp="1"/>
          </p:cNvSpPr>
          <p:nvPr>
            <p:ph type="sldNum" sz="quarter" idx="10"/>
          </p:nvPr>
        </p:nvSpPr>
        <p:spPr/>
        <p:txBody>
          <a:bodyPr/>
          <a:lstStyle/>
          <a:p>
            <a:fld id="{6703F406-52B4-4099-AF10-C9427EAD75EF}" type="slidenum">
              <a:rPr lang="ru-RU" smtClean="0"/>
              <a:t>31</a:t>
            </a:fld>
            <a:endParaRPr lang="ru-RU"/>
          </a:p>
        </p:txBody>
      </p:sp>
    </p:spTree>
    <p:extLst>
      <p:ext uri="{BB962C8B-B14F-4D97-AF65-F5344CB8AC3E}">
        <p14:creationId xmlns:p14="http://schemas.microsoft.com/office/powerpoint/2010/main" val="4072523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данном примере мы использовали и CA, и CB так, словно они являются интерфейсом IX. Это и есть</a:t>
            </a:r>
            <a:r>
              <a:rPr lang="en-US" dirty="0" smtClean="0"/>
              <a:t> </a:t>
            </a:r>
            <a:r>
              <a:rPr lang="ru-RU" dirty="0" smtClean="0"/>
              <a:t>полиморфизм. </a:t>
            </a:r>
            <a:endParaRPr lang="en-US" dirty="0" smtClean="0"/>
          </a:p>
          <a:p>
            <a:r>
              <a:rPr lang="ru-RU" dirty="0" smtClean="0"/>
              <a:t>На слайде</a:t>
            </a:r>
            <a:r>
              <a:rPr lang="ru-RU" baseline="0" dirty="0" smtClean="0"/>
              <a:t> </a:t>
            </a:r>
            <a:r>
              <a:rPr lang="ru-RU" dirty="0" smtClean="0"/>
              <a:t>показан формат структур памяти для данного примера. Данные экземпляров не показаны, поскольку нам как СОМ-программистам не важно, что они собой представляют. </a:t>
            </a:r>
          </a:p>
          <a:p>
            <a:endParaRPr lang="ru-RU" b="0" dirty="0" smtClean="0"/>
          </a:p>
          <a:p>
            <a:r>
              <a:rPr lang="ru-RU" dirty="0" smtClean="0"/>
              <a:t>Два наших класса — CA и CB — имеют отдельные и различные данные экземпляра, </a:t>
            </a:r>
            <a:r>
              <a:rPr lang="ru-RU" dirty="0" err="1" smtClean="0"/>
              <a:t>vtbl</a:t>
            </a:r>
            <a:r>
              <a:rPr lang="ru-RU" dirty="0" smtClean="0"/>
              <a:t> и реализации. </a:t>
            </a:r>
          </a:p>
          <a:p>
            <a:r>
              <a:rPr lang="ru-RU" dirty="0" smtClean="0"/>
              <a:t>Однако доступ к их </a:t>
            </a:r>
            <a:r>
              <a:rPr lang="ru-RU" dirty="0" err="1" smtClean="0"/>
              <a:t>vtbl</a:t>
            </a:r>
            <a:r>
              <a:rPr lang="ru-RU" dirty="0" smtClean="0"/>
              <a:t> может осуществляться одинаково, поскольку формат обеих таблиц один и тот же. Адрес функции Fx1 находится в первом элементе обеих таблиц, адрес Fx2 — во втором, и т.д. </a:t>
            </a:r>
          </a:p>
          <a:p>
            <a:r>
              <a:rPr lang="ru-RU" dirty="0" smtClean="0"/>
              <a:t>Формат таблиц соответствует тому, который генерирует компилятор для абстрактного базового класса. </a:t>
            </a:r>
          </a:p>
          <a:p>
            <a:r>
              <a:rPr lang="ru-RU" dirty="0" smtClean="0"/>
              <a:t>Когда класс реализует абстрактный базовый класс, он обязуется следовать данному формату. То же самое верно для компонентов. Когда компонент возвращает указатель интерфейса IX, он обязан гарантировать, что тот указывает на корректную структуру. </a:t>
            </a:r>
            <a:endParaRPr lang="ru-RU" b="0" dirty="0"/>
          </a:p>
        </p:txBody>
      </p:sp>
      <p:sp>
        <p:nvSpPr>
          <p:cNvPr id="4" name="Номер слайда 3"/>
          <p:cNvSpPr>
            <a:spLocks noGrp="1"/>
          </p:cNvSpPr>
          <p:nvPr>
            <p:ph type="sldNum" sz="quarter" idx="10"/>
          </p:nvPr>
        </p:nvSpPr>
        <p:spPr/>
        <p:txBody>
          <a:bodyPr/>
          <a:lstStyle/>
          <a:p>
            <a:fld id="{6703F406-52B4-4099-AF10-C9427EAD75EF}" type="slidenum">
              <a:rPr lang="ru-RU" smtClean="0"/>
              <a:t>37</a:t>
            </a:fld>
            <a:endParaRPr lang="ru-RU"/>
          </a:p>
        </p:txBody>
      </p:sp>
    </p:spTree>
    <p:extLst>
      <p:ext uri="{BB962C8B-B14F-4D97-AF65-F5344CB8AC3E}">
        <p14:creationId xmlns:p14="http://schemas.microsoft.com/office/powerpoint/2010/main" val="3075138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703F406-52B4-4099-AF10-C9427EAD75EF}" type="slidenum">
              <a:rPr lang="ru-RU" smtClean="0"/>
              <a:t>38</a:t>
            </a:fld>
            <a:endParaRPr lang="ru-RU"/>
          </a:p>
        </p:txBody>
      </p:sp>
    </p:spTree>
    <p:extLst>
      <p:ext uri="{BB962C8B-B14F-4D97-AF65-F5344CB8AC3E}">
        <p14:creationId xmlns:p14="http://schemas.microsoft.com/office/powerpoint/2010/main" val="3194043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134CD3A-2D19-4B63-9803-DA7255C03A79}" type="datetimeFigureOut">
              <a:rPr lang="ru-RU" smtClean="0"/>
              <a:t>15.02.2025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E2389-4926-4BEE-B46D-544D7C92BD50}" type="slidenum">
              <a:rPr lang="ru-RU" smtClean="0"/>
              <a:t>‹#›</a:t>
            </a:fld>
            <a:endParaRPr lang="ru-RU"/>
          </a:p>
        </p:txBody>
      </p:sp>
    </p:spTree>
    <p:extLst>
      <p:ext uri="{BB962C8B-B14F-4D97-AF65-F5344CB8AC3E}">
        <p14:creationId xmlns:p14="http://schemas.microsoft.com/office/powerpoint/2010/main" val="420206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134CD3A-2D19-4B63-9803-DA7255C03A79}" type="datetimeFigureOut">
              <a:rPr lang="ru-RU" smtClean="0"/>
              <a:t>15.02.2025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E2389-4926-4BEE-B46D-544D7C92BD50}" type="slidenum">
              <a:rPr lang="ru-RU" smtClean="0"/>
              <a:t>‹#›</a:t>
            </a:fld>
            <a:endParaRPr lang="ru-RU"/>
          </a:p>
        </p:txBody>
      </p:sp>
    </p:spTree>
    <p:extLst>
      <p:ext uri="{BB962C8B-B14F-4D97-AF65-F5344CB8AC3E}">
        <p14:creationId xmlns:p14="http://schemas.microsoft.com/office/powerpoint/2010/main" val="84020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134CD3A-2D19-4B63-9803-DA7255C03A79}" type="datetimeFigureOut">
              <a:rPr lang="ru-RU" smtClean="0"/>
              <a:t>15.02.2025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E2389-4926-4BEE-B46D-544D7C92BD50}" type="slidenum">
              <a:rPr lang="ru-RU" smtClean="0"/>
              <a:t>‹#›</a:t>
            </a:fld>
            <a:endParaRPr lang="ru-RU"/>
          </a:p>
        </p:txBody>
      </p:sp>
    </p:spTree>
    <p:extLst>
      <p:ext uri="{BB962C8B-B14F-4D97-AF65-F5344CB8AC3E}">
        <p14:creationId xmlns:p14="http://schemas.microsoft.com/office/powerpoint/2010/main" val="427315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134CD3A-2D19-4B63-9803-DA7255C03A79}" type="datetimeFigureOut">
              <a:rPr lang="ru-RU" smtClean="0"/>
              <a:t>15.02.2025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E2389-4926-4BEE-B46D-544D7C92BD50}" type="slidenum">
              <a:rPr lang="ru-RU" smtClean="0"/>
              <a:t>‹#›</a:t>
            </a:fld>
            <a:endParaRPr lang="ru-RU"/>
          </a:p>
        </p:txBody>
      </p:sp>
    </p:spTree>
    <p:extLst>
      <p:ext uri="{BB962C8B-B14F-4D97-AF65-F5344CB8AC3E}">
        <p14:creationId xmlns:p14="http://schemas.microsoft.com/office/powerpoint/2010/main" val="437542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134CD3A-2D19-4B63-9803-DA7255C03A79}" type="datetimeFigureOut">
              <a:rPr lang="ru-RU" smtClean="0"/>
              <a:t>15.02.2025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E2389-4926-4BEE-B46D-544D7C92BD50}" type="slidenum">
              <a:rPr lang="ru-RU" smtClean="0"/>
              <a:t>‹#›</a:t>
            </a:fld>
            <a:endParaRPr lang="ru-RU"/>
          </a:p>
        </p:txBody>
      </p:sp>
    </p:spTree>
    <p:extLst>
      <p:ext uri="{BB962C8B-B14F-4D97-AF65-F5344CB8AC3E}">
        <p14:creationId xmlns:p14="http://schemas.microsoft.com/office/powerpoint/2010/main" val="248072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134CD3A-2D19-4B63-9803-DA7255C03A79}" type="datetimeFigureOut">
              <a:rPr lang="ru-RU" smtClean="0"/>
              <a:t>15.02.2025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0E2389-4926-4BEE-B46D-544D7C92BD50}" type="slidenum">
              <a:rPr lang="ru-RU" smtClean="0"/>
              <a:t>‹#›</a:t>
            </a:fld>
            <a:endParaRPr lang="ru-RU"/>
          </a:p>
        </p:txBody>
      </p:sp>
    </p:spTree>
    <p:extLst>
      <p:ext uri="{BB962C8B-B14F-4D97-AF65-F5344CB8AC3E}">
        <p14:creationId xmlns:p14="http://schemas.microsoft.com/office/powerpoint/2010/main" val="405940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134CD3A-2D19-4B63-9803-DA7255C03A79}" type="datetimeFigureOut">
              <a:rPr lang="ru-RU" smtClean="0"/>
              <a:t>15.02.2025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B0E2389-4926-4BEE-B46D-544D7C92BD50}" type="slidenum">
              <a:rPr lang="ru-RU" smtClean="0"/>
              <a:t>‹#›</a:t>
            </a:fld>
            <a:endParaRPr lang="ru-RU"/>
          </a:p>
        </p:txBody>
      </p:sp>
    </p:spTree>
    <p:extLst>
      <p:ext uri="{BB962C8B-B14F-4D97-AF65-F5344CB8AC3E}">
        <p14:creationId xmlns:p14="http://schemas.microsoft.com/office/powerpoint/2010/main" val="380526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134CD3A-2D19-4B63-9803-DA7255C03A79}" type="datetimeFigureOut">
              <a:rPr lang="ru-RU" smtClean="0"/>
              <a:t>15.02.2025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B0E2389-4926-4BEE-B46D-544D7C92BD50}" type="slidenum">
              <a:rPr lang="ru-RU" smtClean="0"/>
              <a:t>‹#›</a:t>
            </a:fld>
            <a:endParaRPr lang="ru-RU"/>
          </a:p>
        </p:txBody>
      </p:sp>
    </p:spTree>
    <p:extLst>
      <p:ext uri="{BB962C8B-B14F-4D97-AF65-F5344CB8AC3E}">
        <p14:creationId xmlns:p14="http://schemas.microsoft.com/office/powerpoint/2010/main" val="86233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134CD3A-2D19-4B63-9803-DA7255C03A79}" type="datetimeFigureOut">
              <a:rPr lang="ru-RU" smtClean="0"/>
              <a:t>15.02.2025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B0E2389-4926-4BEE-B46D-544D7C92BD50}" type="slidenum">
              <a:rPr lang="ru-RU" smtClean="0"/>
              <a:t>‹#›</a:t>
            </a:fld>
            <a:endParaRPr lang="ru-RU"/>
          </a:p>
        </p:txBody>
      </p:sp>
    </p:spTree>
    <p:extLst>
      <p:ext uri="{BB962C8B-B14F-4D97-AF65-F5344CB8AC3E}">
        <p14:creationId xmlns:p14="http://schemas.microsoft.com/office/powerpoint/2010/main" val="362981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134CD3A-2D19-4B63-9803-DA7255C03A79}" type="datetimeFigureOut">
              <a:rPr lang="ru-RU" smtClean="0"/>
              <a:t>15.02.2025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0E2389-4926-4BEE-B46D-544D7C92BD50}" type="slidenum">
              <a:rPr lang="ru-RU" smtClean="0"/>
              <a:t>‹#›</a:t>
            </a:fld>
            <a:endParaRPr lang="ru-RU"/>
          </a:p>
        </p:txBody>
      </p:sp>
    </p:spTree>
    <p:extLst>
      <p:ext uri="{BB962C8B-B14F-4D97-AF65-F5344CB8AC3E}">
        <p14:creationId xmlns:p14="http://schemas.microsoft.com/office/powerpoint/2010/main" val="205552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134CD3A-2D19-4B63-9803-DA7255C03A79}" type="datetimeFigureOut">
              <a:rPr lang="ru-RU" smtClean="0"/>
              <a:t>15.02.2025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0E2389-4926-4BEE-B46D-544D7C92BD50}" type="slidenum">
              <a:rPr lang="ru-RU" smtClean="0"/>
              <a:t>‹#›</a:t>
            </a:fld>
            <a:endParaRPr lang="ru-RU"/>
          </a:p>
        </p:txBody>
      </p:sp>
    </p:spTree>
    <p:extLst>
      <p:ext uri="{BB962C8B-B14F-4D97-AF65-F5344CB8AC3E}">
        <p14:creationId xmlns:p14="http://schemas.microsoft.com/office/powerpoint/2010/main" val="412267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4CD3A-2D19-4B63-9803-DA7255C03A79}" type="datetimeFigureOut">
              <a:rPr lang="ru-RU" smtClean="0"/>
              <a:t>15.02.2025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E2389-4926-4BEE-B46D-544D7C92BD50}" type="slidenum">
              <a:rPr lang="ru-RU" smtClean="0"/>
              <a:t>‹#›</a:t>
            </a:fld>
            <a:endParaRPr lang="ru-RU"/>
          </a:p>
        </p:txBody>
      </p:sp>
    </p:spTree>
    <p:extLst>
      <p:ext uri="{BB962C8B-B14F-4D97-AF65-F5344CB8AC3E}">
        <p14:creationId xmlns:p14="http://schemas.microsoft.com/office/powerpoint/2010/main" val="233768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Введение в компонентно-ориентированное программирование</a:t>
            </a:r>
            <a:endParaRPr lang="ru-RU" dirty="0"/>
          </a:p>
        </p:txBody>
      </p:sp>
      <p:sp>
        <p:nvSpPr>
          <p:cNvPr id="3" name="Подзаголовок 2"/>
          <p:cNvSpPr>
            <a:spLocks noGrp="1"/>
          </p:cNvSpPr>
          <p:nvPr>
            <p:ph type="subTitle" idx="1"/>
          </p:nvPr>
        </p:nvSpPr>
        <p:spPr/>
        <p:txBody>
          <a:bodyPr>
            <a:normAutofit lnSpcReduction="10000"/>
          </a:bodyPr>
          <a:lstStyle/>
          <a:p>
            <a:r>
              <a:rPr lang="ru-RU" dirty="0" smtClean="0"/>
              <a:t>Лекция 2</a:t>
            </a:r>
          </a:p>
          <a:p>
            <a:endParaRPr lang="ru-RU" dirty="0"/>
          </a:p>
          <a:p>
            <a:r>
              <a:rPr lang="ru-RU" dirty="0" smtClean="0"/>
              <a:t>Колесникова Татьяна Геннадьевна</a:t>
            </a:r>
          </a:p>
          <a:p>
            <a:r>
              <a:rPr lang="ru-RU" dirty="0" smtClean="0"/>
              <a:t>Кемерово, 2025</a:t>
            </a:r>
          </a:p>
          <a:p>
            <a:endParaRPr lang="ru-RU" dirty="0"/>
          </a:p>
        </p:txBody>
      </p:sp>
    </p:spTree>
    <p:extLst>
      <p:ext uri="{BB962C8B-B14F-4D97-AF65-F5344CB8AC3E}">
        <p14:creationId xmlns:p14="http://schemas.microsoft.com/office/powerpoint/2010/main" val="2508750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tx1">
                    <a:lumMod val="95000"/>
                    <a:lumOff val="5000"/>
                  </a:schemeClr>
                </a:solidFill>
              </a:rPr>
              <a:t>Работа с памятью в </a:t>
            </a:r>
            <a:r>
              <a:rPr lang="en-US" b="1" dirty="0">
                <a:solidFill>
                  <a:schemeClr val="tx1">
                    <a:lumMod val="95000"/>
                    <a:lumOff val="5000"/>
                  </a:schemeClr>
                </a:solidFill>
              </a:rPr>
              <a:t>C </a:t>
            </a:r>
            <a:r>
              <a:rPr lang="ru-RU" b="1" dirty="0">
                <a:solidFill>
                  <a:schemeClr val="tx1">
                    <a:lumMod val="95000"/>
                    <a:lumOff val="5000"/>
                  </a:schemeClr>
                </a:solidFill>
              </a:rPr>
              <a:t>и </a:t>
            </a:r>
            <a:r>
              <a:rPr lang="en-US" b="1" dirty="0">
                <a:solidFill>
                  <a:schemeClr val="tx1">
                    <a:lumMod val="95000"/>
                    <a:lumOff val="5000"/>
                  </a:schemeClr>
                </a:solidFill>
              </a:rPr>
              <a:t>C++</a:t>
            </a:r>
            <a:endParaRPr lang="ru-RU" b="1" dirty="0">
              <a:solidFill>
                <a:schemeClr val="tx1">
                  <a:lumMod val="95000"/>
                  <a:lumOff val="5000"/>
                </a:schemeClr>
              </a:solidFill>
            </a:endParaRPr>
          </a:p>
        </p:txBody>
      </p:sp>
      <p:sp>
        <p:nvSpPr>
          <p:cNvPr id="4" name="Номер слайда 3"/>
          <p:cNvSpPr>
            <a:spLocks noGrp="1"/>
          </p:cNvSpPr>
          <p:nvPr>
            <p:ph type="sldNum" sz="quarter" idx="12"/>
          </p:nvPr>
        </p:nvSpPr>
        <p:spPr/>
        <p:txBody>
          <a:bodyPr/>
          <a:lstStyle/>
          <a:p>
            <a:fld id="{725C68B6-61C2-468F-89AB-4B9F7531AA68}" type="slidenum">
              <a:rPr lang="ru-RU" smtClean="0"/>
              <a:pPr/>
              <a:t>10</a:t>
            </a:fld>
            <a:endParaRPr lang="ru-RU"/>
          </a:p>
        </p:txBody>
      </p:sp>
      <p:sp>
        <p:nvSpPr>
          <p:cNvPr id="8" name="Содержимое 2"/>
          <p:cNvSpPr txBox="1">
            <a:spLocks/>
          </p:cNvSpPr>
          <p:nvPr/>
        </p:nvSpPr>
        <p:spPr>
          <a:xfrm>
            <a:off x="1838324" y="1935480"/>
            <a:ext cx="8229600" cy="4389120"/>
          </a:xfrm>
          <a:prstGeom prst="rect">
            <a:avLst/>
          </a:prstGeom>
        </p:spPr>
        <p:txBody>
          <a:bodyPr vert="horz">
            <a:normAutofit/>
          </a:bodyPr>
          <a:lstStyle/>
          <a:p>
            <a:pPr marL="274320" indent="-274320">
              <a:spcBef>
                <a:spcPct val="20000"/>
              </a:spcBef>
              <a:buClr>
                <a:schemeClr val="accent3"/>
              </a:buClr>
              <a:buSzPct val="95000"/>
              <a:defRPr/>
            </a:pPr>
            <a:endParaRPr lang="ru-RU" sz="2600" dirty="0"/>
          </a:p>
        </p:txBody>
      </p:sp>
      <p:sp>
        <p:nvSpPr>
          <p:cNvPr id="10" name="Содержимое 9"/>
          <p:cNvSpPr>
            <a:spLocks noGrp="1"/>
          </p:cNvSpPr>
          <p:nvPr>
            <p:ph idx="1"/>
          </p:nvPr>
        </p:nvSpPr>
        <p:spPr/>
        <p:txBody>
          <a:bodyPr/>
          <a:lstStyle/>
          <a:p>
            <a:endParaRPr lang="ru-RU"/>
          </a:p>
        </p:txBody>
      </p:sp>
      <p:graphicFrame>
        <p:nvGraphicFramePr>
          <p:cNvPr id="11" name="Содержимое 9"/>
          <p:cNvGraphicFramePr>
            <a:graphicFrameLocks/>
          </p:cNvGraphicFramePr>
          <p:nvPr>
            <p:extLst/>
          </p:nvPr>
        </p:nvGraphicFramePr>
        <p:xfrm>
          <a:off x="2095472" y="2071678"/>
          <a:ext cx="7643866" cy="4284672"/>
        </p:xfrm>
        <a:graphic>
          <a:graphicData uri="http://schemas.openxmlformats.org/drawingml/2006/table">
            <a:tbl>
              <a:tblPr firstRow="1" bandRow="1">
                <a:tableStyleId>{5940675A-B579-460E-94D1-54222C63F5DA}</a:tableStyleId>
              </a:tblPr>
              <a:tblGrid>
                <a:gridCol w="1180760">
                  <a:extLst>
                    <a:ext uri="{9D8B030D-6E8A-4147-A177-3AD203B41FA5}">
                      <a16:colId xmlns:a16="http://schemas.microsoft.com/office/drawing/2014/main" val="20000"/>
                    </a:ext>
                  </a:extLst>
                </a:gridCol>
                <a:gridCol w="6463106">
                  <a:extLst>
                    <a:ext uri="{9D8B030D-6E8A-4147-A177-3AD203B41FA5}">
                      <a16:colId xmlns:a16="http://schemas.microsoft.com/office/drawing/2014/main" val="20001"/>
                    </a:ext>
                  </a:extLst>
                </a:gridCol>
              </a:tblGrid>
              <a:tr h="21296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ysClr val="windowText" lastClr="000000"/>
                          </a:solidFill>
                        </a:rPr>
                        <a:t>C</a:t>
                      </a:r>
                      <a:endParaRPr lang="ru-RU" sz="3200" b="1" dirty="0">
                        <a:solidFill>
                          <a:sysClr val="windowText" lastClr="000000"/>
                        </a:solidFill>
                      </a:endParaRPr>
                    </a:p>
                  </a:txBody>
                  <a:tcPr anchor="ctr">
                    <a:solidFill>
                      <a:schemeClr val="accent1">
                        <a:lumMod val="20000"/>
                        <a:lumOff val="80000"/>
                      </a:schemeClr>
                    </a:solidFill>
                  </a:tcPr>
                </a:tc>
                <a:tc>
                  <a:txBody>
                    <a:bodyPr/>
                    <a:lstStyle/>
                    <a:p>
                      <a:pPr algn="l"/>
                      <a:r>
                        <a:rPr kumimoji="0" lang="en-US" sz="3600" kern="1200" baseline="0" dirty="0">
                          <a:solidFill>
                            <a:schemeClr val="tx1"/>
                          </a:solidFill>
                          <a:latin typeface="+mn-lt"/>
                          <a:ea typeface="+mn-ea"/>
                          <a:cs typeface="+mn-cs"/>
                        </a:rPr>
                        <a:t>      </a:t>
                      </a:r>
                      <a:r>
                        <a:rPr kumimoji="0" lang="en-US" sz="3600" kern="1200" baseline="0" dirty="0" err="1">
                          <a:solidFill>
                            <a:schemeClr val="tx1"/>
                          </a:solidFill>
                          <a:latin typeface="+mn-lt"/>
                          <a:ea typeface="+mn-ea"/>
                          <a:cs typeface="+mn-cs"/>
                        </a:rPr>
                        <a:t>int</a:t>
                      </a:r>
                      <a:r>
                        <a:rPr kumimoji="0" lang="en-US" sz="3600" kern="1200" baseline="0" dirty="0">
                          <a:solidFill>
                            <a:schemeClr val="tx1"/>
                          </a:solidFill>
                          <a:latin typeface="+mn-lt"/>
                          <a:ea typeface="+mn-ea"/>
                          <a:cs typeface="+mn-cs"/>
                        </a:rPr>
                        <a:t>* a</a:t>
                      </a:r>
                      <a:r>
                        <a:rPr kumimoji="0" lang="ru-RU" sz="3600" kern="1200" baseline="0" dirty="0">
                          <a:solidFill>
                            <a:schemeClr val="tx1"/>
                          </a:solidFill>
                          <a:latin typeface="+mn-lt"/>
                          <a:ea typeface="+mn-ea"/>
                          <a:cs typeface="+mn-cs"/>
                        </a:rPr>
                        <a:t> </a:t>
                      </a:r>
                      <a:r>
                        <a:rPr kumimoji="0" lang="en-US" sz="3600" kern="1200" baseline="0" dirty="0">
                          <a:solidFill>
                            <a:schemeClr val="tx1"/>
                          </a:solidFill>
                          <a:latin typeface="+mn-lt"/>
                          <a:ea typeface="+mn-ea"/>
                          <a:cs typeface="+mn-cs"/>
                        </a:rPr>
                        <a:t>=</a:t>
                      </a:r>
                      <a:r>
                        <a:rPr kumimoji="0" lang="ru-RU" sz="3600" kern="1200" baseline="0" dirty="0">
                          <a:solidFill>
                            <a:schemeClr val="tx1"/>
                          </a:solidFill>
                          <a:latin typeface="+mn-lt"/>
                          <a:ea typeface="+mn-ea"/>
                          <a:cs typeface="+mn-cs"/>
                        </a:rPr>
                        <a:t> </a:t>
                      </a:r>
                      <a:r>
                        <a:rPr kumimoji="0" lang="en-US" sz="3600" b="1" kern="1200" baseline="0" dirty="0" err="1">
                          <a:solidFill>
                            <a:schemeClr val="tx1"/>
                          </a:solidFill>
                          <a:latin typeface="+mn-lt"/>
                          <a:ea typeface="+mn-ea"/>
                          <a:cs typeface="+mn-cs"/>
                        </a:rPr>
                        <a:t>malloc</a:t>
                      </a:r>
                      <a:r>
                        <a:rPr kumimoji="0" lang="en-US" sz="3600" kern="1200" baseline="0" dirty="0">
                          <a:solidFill>
                            <a:schemeClr val="tx1"/>
                          </a:solidFill>
                          <a:latin typeface="+mn-lt"/>
                          <a:ea typeface="+mn-ea"/>
                          <a:cs typeface="+mn-cs"/>
                        </a:rPr>
                        <a:t>(</a:t>
                      </a:r>
                      <a:r>
                        <a:rPr kumimoji="0" lang="en-US" sz="3600" kern="1200" baseline="0" dirty="0" err="1">
                          <a:solidFill>
                            <a:schemeClr val="tx1"/>
                          </a:solidFill>
                          <a:latin typeface="+mn-lt"/>
                          <a:ea typeface="+mn-ea"/>
                          <a:cs typeface="+mn-cs"/>
                        </a:rPr>
                        <a:t>sizeof</a:t>
                      </a:r>
                      <a:r>
                        <a:rPr kumimoji="0" lang="en-US" sz="3600" kern="1200" baseline="0" dirty="0">
                          <a:solidFill>
                            <a:schemeClr val="tx1"/>
                          </a:solidFill>
                          <a:latin typeface="+mn-lt"/>
                          <a:ea typeface="+mn-ea"/>
                          <a:cs typeface="+mn-cs"/>
                        </a:rPr>
                        <a:t>(</a:t>
                      </a:r>
                      <a:r>
                        <a:rPr kumimoji="0" lang="en-US" sz="3600" kern="1200" baseline="0" dirty="0" err="1">
                          <a:solidFill>
                            <a:schemeClr val="tx1"/>
                          </a:solidFill>
                          <a:latin typeface="+mn-lt"/>
                          <a:ea typeface="+mn-ea"/>
                          <a:cs typeface="+mn-cs"/>
                        </a:rPr>
                        <a:t>int</a:t>
                      </a:r>
                      <a:r>
                        <a:rPr kumimoji="0" lang="en-US" sz="3600" kern="1200" baseline="0" dirty="0">
                          <a:solidFill>
                            <a:schemeClr val="tx1"/>
                          </a:solidFill>
                          <a:latin typeface="+mn-lt"/>
                          <a:ea typeface="+mn-ea"/>
                          <a:cs typeface="+mn-cs"/>
                        </a:rPr>
                        <a:t>));</a:t>
                      </a:r>
                      <a:endParaRPr kumimoji="0" lang="ru-RU" sz="3600" kern="1200" baseline="0" dirty="0">
                        <a:solidFill>
                          <a:schemeClr val="tx1"/>
                        </a:solidFill>
                        <a:latin typeface="+mn-lt"/>
                        <a:ea typeface="+mn-ea"/>
                        <a:cs typeface="+mn-cs"/>
                      </a:endParaRPr>
                    </a:p>
                    <a:p>
                      <a:pPr algn="l"/>
                      <a:r>
                        <a:rPr kumimoji="0" lang="ru-RU" sz="3600" kern="1200" baseline="0" dirty="0">
                          <a:solidFill>
                            <a:schemeClr val="tx1"/>
                          </a:solidFill>
                          <a:latin typeface="+mn-lt"/>
                          <a:ea typeface="+mn-ea"/>
                          <a:cs typeface="+mn-cs"/>
                        </a:rPr>
                        <a:t>      …</a:t>
                      </a:r>
                      <a:endParaRPr kumimoji="0" lang="en-US" sz="3600" kern="1200" baseline="0" dirty="0">
                        <a:solidFill>
                          <a:schemeClr val="tx1"/>
                        </a:solidFill>
                        <a:latin typeface="+mn-lt"/>
                        <a:ea typeface="+mn-ea"/>
                        <a:cs typeface="+mn-cs"/>
                      </a:endParaRPr>
                    </a:p>
                    <a:p>
                      <a:pPr algn="l"/>
                      <a:r>
                        <a:rPr kumimoji="0" lang="en-US" sz="3600" kern="1200" baseline="0" dirty="0">
                          <a:solidFill>
                            <a:schemeClr val="tx1"/>
                          </a:solidFill>
                          <a:latin typeface="+mn-lt"/>
                          <a:ea typeface="+mn-ea"/>
                          <a:cs typeface="+mn-cs"/>
                        </a:rPr>
                        <a:t>      </a:t>
                      </a:r>
                      <a:r>
                        <a:rPr kumimoji="0" lang="en-US" sz="3600" b="1" kern="1200" baseline="0" dirty="0">
                          <a:solidFill>
                            <a:schemeClr val="tx1"/>
                          </a:solidFill>
                          <a:latin typeface="+mn-lt"/>
                          <a:ea typeface="+mn-ea"/>
                          <a:cs typeface="+mn-cs"/>
                        </a:rPr>
                        <a:t>free</a:t>
                      </a:r>
                      <a:r>
                        <a:rPr kumimoji="0" lang="en-US" sz="3600" kern="1200" baseline="0" dirty="0">
                          <a:solidFill>
                            <a:schemeClr val="tx1"/>
                          </a:solidFill>
                          <a:latin typeface="+mn-lt"/>
                          <a:ea typeface="+mn-ea"/>
                          <a:cs typeface="+mn-cs"/>
                        </a:rPr>
                        <a:t>(a);</a:t>
                      </a:r>
                    </a:p>
                  </a:txBody>
                  <a:tcPr anchor="ctr">
                    <a:solidFill>
                      <a:schemeClr val="bg1"/>
                    </a:solidFill>
                  </a:tcPr>
                </a:tc>
                <a:extLst>
                  <a:ext uri="{0D108BD9-81ED-4DB2-BD59-A6C34878D82A}">
                    <a16:rowId xmlns:a16="http://schemas.microsoft.com/office/drawing/2014/main" val="10000"/>
                  </a:ext>
                </a:extLst>
              </a:tr>
              <a:tr h="21550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t>C++</a:t>
                      </a:r>
                    </a:p>
                  </a:txBody>
                  <a:tcPr anchor="ctr">
                    <a:solidFill>
                      <a:schemeClr val="accent1">
                        <a:lumMod val="20000"/>
                        <a:lumOff val="80000"/>
                      </a:schemeClr>
                    </a:solidFill>
                  </a:tcPr>
                </a:tc>
                <a:tc>
                  <a:txBody>
                    <a:bodyPr/>
                    <a:lstStyle/>
                    <a:p>
                      <a:pPr marL="0" algn="l" rtl="0" eaLnBrk="1" latinLnBrk="0" hangingPunct="1">
                        <a:lnSpc>
                          <a:spcPct val="90000"/>
                        </a:lnSpc>
                      </a:pPr>
                      <a:r>
                        <a:rPr kumimoji="0" lang="ru-RU" sz="3600" kern="1200" baseline="0" dirty="0">
                          <a:solidFill>
                            <a:schemeClr val="tx1"/>
                          </a:solidFill>
                          <a:latin typeface="+mn-lt"/>
                          <a:ea typeface="+mn-ea"/>
                          <a:cs typeface="+mn-cs"/>
                        </a:rPr>
                        <a:t>       </a:t>
                      </a:r>
                      <a:r>
                        <a:rPr kumimoji="0" lang="en-US" sz="3600" kern="1200" baseline="0" dirty="0" err="1">
                          <a:solidFill>
                            <a:schemeClr val="tx1"/>
                          </a:solidFill>
                          <a:latin typeface="+mn-lt"/>
                          <a:ea typeface="+mn-ea"/>
                          <a:cs typeface="+mn-cs"/>
                        </a:rPr>
                        <a:t>int</a:t>
                      </a:r>
                      <a:r>
                        <a:rPr kumimoji="0" lang="en-US" sz="3600" kern="1200" baseline="0" dirty="0">
                          <a:solidFill>
                            <a:schemeClr val="tx1"/>
                          </a:solidFill>
                          <a:latin typeface="+mn-lt"/>
                          <a:ea typeface="+mn-ea"/>
                          <a:cs typeface="+mn-cs"/>
                        </a:rPr>
                        <a:t> *a = </a:t>
                      </a:r>
                      <a:r>
                        <a:rPr kumimoji="0" lang="en-US" sz="3600" b="1" kern="1200" baseline="0" dirty="0">
                          <a:solidFill>
                            <a:schemeClr val="tx1"/>
                          </a:solidFill>
                          <a:latin typeface="+mn-lt"/>
                          <a:ea typeface="+mn-ea"/>
                          <a:cs typeface="+mn-cs"/>
                        </a:rPr>
                        <a:t>new</a:t>
                      </a:r>
                      <a:r>
                        <a:rPr kumimoji="0" lang="en-US" sz="3600" kern="1200" baseline="0" dirty="0">
                          <a:solidFill>
                            <a:schemeClr val="tx1"/>
                          </a:solidFill>
                          <a:latin typeface="+mn-lt"/>
                          <a:ea typeface="+mn-ea"/>
                          <a:cs typeface="+mn-cs"/>
                        </a:rPr>
                        <a:t> </a:t>
                      </a:r>
                      <a:r>
                        <a:rPr kumimoji="0" lang="en-US" sz="3600" kern="1200" baseline="0" dirty="0" err="1">
                          <a:solidFill>
                            <a:schemeClr val="tx1"/>
                          </a:solidFill>
                          <a:latin typeface="+mn-lt"/>
                          <a:ea typeface="+mn-ea"/>
                          <a:cs typeface="+mn-cs"/>
                        </a:rPr>
                        <a:t>int</a:t>
                      </a:r>
                      <a:r>
                        <a:rPr kumimoji="0" lang="en-US" sz="3600" kern="1200" baseline="0" dirty="0">
                          <a:solidFill>
                            <a:schemeClr val="tx1"/>
                          </a:solidFill>
                          <a:latin typeface="+mn-lt"/>
                          <a:ea typeface="+mn-ea"/>
                          <a:cs typeface="+mn-cs"/>
                        </a:rPr>
                        <a:t>;</a:t>
                      </a:r>
                      <a:endParaRPr kumimoji="0" lang="ru-RU" sz="3600" kern="1200" baseline="0" dirty="0">
                        <a:solidFill>
                          <a:schemeClr val="tx1"/>
                        </a:solidFill>
                        <a:latin typeface="+mn-lt"/>
                        <a:ea typeface="+mn-ea"/>
                        <a:cs typeface="+mn-cs"/>
                      </a:endParaRPr>
                    </a:p>
                    <a:p>
                      <a:pPr marL="0" algn="l" rtl="0" eaLnBrk="1" latinLnBrk="0" hangingPunct="1">
                        <a:lnSpc>
                          <a:spcPct val="90000"/>
                        </a:lnSpc>
                      </a:pPr>
                      <a:r>
                        <a:rPr kumimoji="0" lang="ru-RU" sz="3600" kern="1200" baseline="0" dirty="0">
                          <a:solidFill>
                            <a:schemeClr val="tx1"/>
                          </a:solidFill>
                          <a:latin typeface="+mn-lt"/>
                          <a:ea typeface="+mn-ea"/>
                          <a:cs typeface="+mn-cs"/>
                        </a:rPr>
                        <a:t>       …</a:t>
                      </a:r>
                      <a:endParaRPr kumimoji="0" lang="en-US" sz="3600" kern="1200" baseline="0" dirty="0">
                        <a:solidFill>
                          <a:schemeClr val="tx1"/>
                        </a:solidFill>
                        <a:latin typeface="+mn-lt"/>
                        <a:ea typeface="+mn-ea"/>
                        <a:cs typeface="+mn-cs"/>
                      </a:endParaRPr>
                    </a:p>
                    <a:p>
                      <a:pPr marL="0" algn="l" rtl="0" eaLnBrk="1" latinLnBrk="0" hangingPunct="1">
                        <a:lnSpc>
                          <a:spcPct val="90000"/>
                        </a:lnSpc>
                      </a:pPr>
                      <a:r>
                        <a:rPr kumimoji="0" lang="en-US" sz="3600" kern="1200" baseline="0" dirty="0">
                          <a:solidFill>
                            <a:schemeClr val="tx1"/>
                          </a:solidFill>
                          <a:latin typeface="+mn-lt"/>
                          <a:ea typeface="+mn-ea"/>
                          <a:cs typeface="+mn-cs"/>
                        </a:rPr>
                        <a:t>       delete a;</a:t>
                      </a:r>
                      <a:endParaRPr kumimoji="0" lang="ru-RU" sz="3600" kern="1200" baseline="0" dirty="0">
                        <a:solidFill>
                          <a:schemeClr val="tx1"/>
                        </a:solidFill>
                        <a:latin typeface="+mn-lt"/>
                        <a:ea typeface="+mn-ea"/>
                        <a:cs typeface="+mn-cs"/>
                      </a:endParaRPr>
                    </a:p>
                    <a:p>
                      <a:pPr marL="0" algn="l" rtl="0" eaLnBrk="1" latinLnBrk="0" hangingPunct="1">
                        <a:lnSpc>
                          <a:spcPct val="90000"/>
                        </a:lnSpc>
                      </a:pPr>
                      <a:r>
                        <a:rPr kumimoji="0" lang="ru-RU" sz="3600" kern="1200" baseline="0" dirty="0">
                          <a:solidFill>
                            <a:schemeClr val="tx1"/>
                          </a:solidFill>
                          <a:latin typeface="+mn-lt"/>
                          <a:ea typeface="+mn-ea"/>
                          <a:cs typeface="+mn-cs"/>
                        </a:rPr>
                        <a:t>       </a:t>
                      </a:r>
                      <a:r>
                        <a:rPr kumimoji="0" lang="en-US" sz="3600" kern="1200" baseline="0" dirty="0">
                          <a:solidFill>
                            <a:schemeClr val="tx1"/>
                          </a:solidFill>
                          <a:latin typeface="+mn-lt"/>
                          <a:ea typeface="+mn-ea"/>
                          <a:cs typeface="+mn-cs"/>
                        </a:rPr>
                        <a:t>a</a:t>
                      </a:r>
                      <a:r>
                        <a:rPr kumimoji="0" lang="ru-RU" sz="3600" kern="1200" baseline="0" dirty="0">
                          <a:solidFill>
                            <a:schemeClr val="tx1"/>
                          </a:solidFill>
                          <a:latin typeface="+mn-lt"/>
                          <a:ea typeface="+mn-ea"/>
                          <a:cs typeface="+mn-cs"/>
                        </a:rPr>
                        <a:t> </a:t>
                      </a:r>
                      <a:r>
                        <a:rPr kumimoji="0" lang="en-US" sz="3600" kern="1200" baseline="0" dirty="0">
                          <a:solidFill>
                            <a:schemeClr val="tx1"/>
                          </a:solidFill>
                          <a:latin typeface="+mn-lt"/>
                          <a:ea typeface="+mn-ea"/>
                          <a:cs typeface="+mn-cs"/>
                        </a:rPr>
                        <a:t>=</a:t>
                      </a:r>
                      <a:r>
                        <a:rPr kumimoji="0" lang="ru-RU" sz="3600" kern="1200" baseline="0" dirty="0">
                          <a:solidFill>
                            <a:schemeClr val="tx1"/>
                          </a:solidFill>
                          <a:latin typeface="+mn-lt"/>
                          <a:ea typeface="+mn-ea"/>
                          <a:cs typeface="+mn-cs"/>
                        </a:rPr>
                        <a:t> </a:t>
                      </a:r>
                      <a:r>
                        <a:rPr kumimoji="0" lang="en-US" sz="3600" kern="1200" baseline="0" dirty="0">
                          <a:solidFill>
                            <a:schemeClr val="tx1"/>
                          </a:solidFill>
                          <a:latin typeface="+mn-lt"/>
                          <a:ea typeface="+mn-ea"/>
                          <a:cs typeface="+mn-cs"/>
                        </a:rPr>
                        <a:t>NULL;</a:t>
                      </a:r>
                      <a:endParaRPr kumimoji="0" lang="ru-RU" sz="3600" kern="1200" baseline="0" dirty="0">
                        <a:solidFill>
                          <a:schemeClr val="tx1"/>
                        </a:solidFill>
                        <a:latin typeface="+mn-lt"/>
                        <a:ea typeface="+mn-ea"/>
                        <a:cs typeface="+mn-cs"/>
                      </a:endParaRP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77058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tx1">
                    <a:lumMod val="95000"/>
                    <a:lumOff val="5000"/>
                  </a:schemeClr>
                </a:solidFill>
              </a:rPr>
              <a:t>Ссылки</a:t>
            </a:r>
          </a:p>
        </p:txBody>
      </p:sp>
      <p:sp>
        <p:nvSpPr>
          <p:cNvPr id="3" name="Содержимое 2"/>
          <p:cNvSpPr>
            <a:spLocks noGrp="1"/>
          </p:cNvSpPr>
          <p:nvPr>
            <p:ph idx="1"/>
          </p:nvPr>
        </p:nvSpPr>
        <p:spPr/>
        <p:txBody>
          <a:bodyPr>
            <a:noAutofit/>
          </a:bodyPr>
          <a:lstStyle/>
          <a:p>
            <a:pPr>
              <a:buNone/>
            </a:pPr>
            <a:r>
              <a:rPr lang="ru-RU" sz="3200" dirty="0"/>
              <a:t>В языке С++ </a:t>
            </a:r>
            <a:r>
              <a:rPr lang="ru-RU" sz="3200" b="1" dirty="0"/>
              <a:t>ссылка</a:t>
            </a:r>
            <a:r>
              <a:rPr lang="ru-RU" sz="3200" dirty="0"/>
              <a:t> определена как другое имя (синоним) уже существующего объекта.</a:t>
            </a:r>
          </a:p>
          <a:p>
            <a:pPr>
              <a:buNone/>
            </a:pPr>
            <a:r>
              <a:rPr lang="ru-RU" sz="3200" dirty="0"/>
              <a:t>Формат объявления ссылки:</a:t>
            </a:r>
          </a:p>
          <a:p>
            <a:pPr algn="ctr">
              <a:buNone/>
            </a:pPr>
            <a:r>
              <a:rPr lang="en-US" sz="3200" b="1" dirty="0"/>
              <a:t>type &amp; </a:t>
            </a:r>
            <a:r>
              <a:rPr lang="ru-RU" sz="3200" b="1" dirty="0" err="1"/>
              <a:t>имя_ссылки</a:t>
            </a:r>
            <a:r>
              <a:rPr lang="ru-RU" sz="3200" b="1" dirty="0"/>
              <a:t> инициализатор;</a:t>
            </a:r>
          </a:p>
          <a:p>
            <a:pPr algn="ctr">
              <a:buNone/>
            </a:pPr>
            <a:endParaRPr lang="ru-RU" sz="3200" b="1" dirty="0"/>
          </a:p>
          <a:p>
            <a:pPr>
              <a:buNone/>
            </a:pPr>
            <a:r>
              <a:rPr lang="ru-RU" sz="3200" b="1" dirty="0"/>
              <a:t>Инициализатор – </a:t>
            </a:r>
            <a:r>
              <a:rPr lang="ru-RU" sz="3200" dirty="0"/>
              <a:t>это имя некоторого объекта, имеющего место в памяти.</a:t>
            </a:r>
          </a:p>
        </p:txBody>
      </p:sp>
      <p:sp>
        <p:nvSpPr>
          <p:cNvPr id="4" name="Номер слайда 3"/>
          <p:cNvSpPr>
            <a:spLocks noGrp="1"/>
          </p:cNvSpPr>
          <p:nvPr>
            <p:ph type="sldNum" sz="quarter" idx="12"/>
          </p:nvPr>
        </p:nvSpPr>
        <p:spPr/>
        <p:txBody>
          <a:bodyPr/>
          <a:lstStyle/>
          <a:p>
            <a:fld id="{725C68B6-61C2-468F-89AB-4B9F7531AA68}" type="slidenum">
              <a:rPr lang="ru-RU" smtClean="0"/>
              <a:pPr/>
              <a:t>11</a:t>
            </a:fld>
            <a:endParaRPr lang="ru-RU"/>
          </a:p>
        </p:txBody>
      </p:sp>
      <p:sp>
        <p:nvSpPr>
          <p:cNvPr id="8" name="Содержимое 2"/>
          <p:cNvSpPr txBox="1">
            <a:spLocks/>
          </p:cNvSpPr>
          <p:nvPr/>
        </p:nvSpPr>
        <p:spPr>
          <a:xfrm>
            <a:off x="1838324" y="1935480"/>
            <a:ext cx="8229600" cy="4389120"/>
          </a:xfrm>
          <a:prstGeom prst="rect">
            <a:avLst/>
          </a:prstGeom>
        </p:spPr>
        <p:txBody>
          <a:bodyPr vert="horz">
            <a:normAutofit/>
          </a:bodyPr>
          <a:lstStyle/>
          <a:p>
            <a:pPr marL="274320" indent="-274320">
              <a:spcBef>
                <a:spcPct val="20000"/>
              </a:spcBef>
              <a:buClr>
                <a:schemeClr val="accent3"/>
              </a:buClr>
              <a:buSzPct val="95000"/>
              <a:defRPr/>
            </a:pPr>
            <a:endParaRPr lang="ru-RU" sz="2600" dirty="0"/>
          </a:p>
        </p:txBody>
      </p:sp>
    </p:spTree>
    <p:extLst>
      <p:ext uri="{BB962C8B-B14F-4D97-AF65-F5344CB8AC3E}">
        <p14:creationId xmlns:p14="http://schemas.microsoft.com/office/powerpoint/2010/main" val="153400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tx1">
                    <a:lumMod val="95000"/>
                    <a:lumOff val="5000"/>
                  </a:schemeClr>
                </a:solidFill>
              </a:rPr>
              <a:t>Объявление ссылки</a:t>
            </a:r>
          </a:p>
        </p:txBody>
      </p:sp>
      <p:sp>
        <p:nvSpPr>
          <p:cNvPr id="3" name="Содержимое 2"/>
          <p:cNvSpPr>
            <a:spLocks noGrp="1"/>
          </p:cNvSpPr>
          <p:nvPr>
            <p:ph idx="1"/>
          </p:nvPr>
        </p:nvSpPr>
        <p:spPr>
          <a:xfrm>
            <a:off x="5238744" y="1935480"/>
            <a:ext cx="5214974" cy="2422214"/>
          </a:xfrm>
        </p:spPr>
        <p:txBody>
          <a:bodyPr>
            <a:noAutofit/>
          </a:bodyPr>
          <a:lstStyle/>
          <a:p>
            <a:pPr>
              <a:buNone/>
            </a:pPr>
            <a:r>
              <a:rPr lang="ru-RU" sz="3200" dirty="0"/>
              <a:t>После объявления ссылки можно использовать или переменную</a:t>
            </a:r>
            <a:r>
              <a:rPr lang="ru-RU" sz="3200" i="1" dirty="0"/>
              <a:t>, или ссылку. </a:t>
            </a:r>
            <a:endParaRPr lang="ru-RU" sz="3200"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12</a:t>
            </a:fld>
            <a:endParaRPr lang="ru-RU"/>
          </a:p>
        </p:txBody>
      </p:sp>
      <p:sp>
        <p:nvSpPr>
          <p:cNvPr id="8" name="Содержимое 2"/>
          <p:cNvSpPr txBox="1">
            <a:spLocks/>
          </p:cNvSpPr>
          <p:nvPr/>
        </p:nvSpPr>
        <p:spPr>
          <a:xfrm>
            <a:off x="1738282" y="1928802"/>
            <a:ext cx="8229600" cy="4389120"/>
          </a:xfrm>
          <a:prstGeom prst="rect">
            <a:avLst/>
          </a:prstGeom>
        </p:spPr>
        <p:txBody>
          <a:bodyPr vert="horz">
            <a:normAutofit/>
          </a:bodyPr>
          <a:lstStyle/>
          <a:p>
            <a:pPr marL="274320" indent="-274320">
              <a:spcBef>
                <a:spcPct val="20000"/>
              </a:spcBef>
              <a:buClr>
                <a:schemeClr val="accent3"/>
              </a:buClr>
              <a:buSzPct val="95000"/>
              <a:defRPr/>
            </a:pPr>
            <a:endParaRPr lang="ru-RU" sz="2600" dirty="0"/>
          </a:p>
        </p:txBody>
      </p:sp>
      <p:sp>
        <p:nvSpPr>
          <p:cNvPr id="7" name="Прямоугольник 6"/>
          <p:cNvSpPr/>
          <p:nvPr/>
        </p:nvSpPr>
        <p:spPr>
          <a:xfrm>
            <a:off x="1881158" y="1928802"/>
            <a:ext cx="3357586" cy="2000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4800" dirty="0">
                <a:solidFill>
                  <a:schemeClr val="tx1">
                    <a:lumMod val="95000"/>
                    <a:lumOff val="5000"/>
                  </a:schemeClr>
                </a:solidFill>
              </a:rPr>
              <a:t> </a:t>
            </a:r>
            <a:r>
              <a:rPr lang="en-US" sz="4800" dirty="0" err="1">
                <a:solidFill>
                  <a:schemeClr val="tx1">
                    <a:lumMod val="95000"/>
                    <a:lumOff val="5000"/>
                  </a:schemeClr>
                </a:solidFill>
              </a:rPr>
              <a:t>int</a:t>
            </a:r>
            <a:r>
              <a:rPr lang="en-US" sz="4800" dirty="0">
                <a:solidFill>
                  <a:schemeClr val="tx1">
                    <a:lumMod val="95000"/>
                    <a:lumOff val="5000"/>
                  </a:schemeClr>
                </a:solidFill>
              </a:rPr>
              <a:t> k;</a:t>
            </a:r>
          </a:p>
          <a:p>
            <a:r>
              <a:rPr lang="ru-RU" sz="4800" dirty="0">
                <a:solidFill>
                  <a:schemeClr val="tx1">
                    <a:lumMod val="95000"/>
                    <a:lumOff val="5000"/>
                  </a:schemeClr>
                </a:solidFill>
              </a:rPr>
              <a:t> </a:t>
            </a:r>
            <a:r>
              <a:rPr lang="en-US" sz="4800" dirty="0" err="1">
                <a:solidFill>
                  <a:schemeClr val="tx1">
                    <a:lumMod val="95000"/>
                    <a:lumOff val="5000"/>
                  </a:schemeClr>
                </a:solidFill>
              </a:rPr>
              <a:t>int</a:t>
            </a:r>
            <a:r>
              <a:rPr lang="en-US" sz="4800" dirty="0">
                <a:solidFill>
                  <a:schemeClr val="tx1">
                    <a:lumMod val="95000"/>
                    <a:lumOff val="5000"/>
                  </a:schemeClr>
                </a:solidFill>
              </a:rPr>
              <a:t>&amp; </a:t>
            </a:r>
            <a:r>
              <a:rPr lang="en-US" sz="4800" dirty="0" err="1">
                <a:solidFill>
                  <a:schemeClr val="tx1">
                    <a:lumMod val="95000"/>
                    <a:lumOff val="5000"/>
                  </a:schemeClr>
                </a:solidFill>
              </a:rPr>
              <a:t>rk</a:t>
            </a:r>
            <a:r>
              <a:rPr lang="en-US" sz="4800" dirty="0">
                <a:solidFill>
                  <a:schemeClr val="tx1">
                    <a:lumMod val="95000"/>
                    <a:lumOff val="5000"/>
                  </a:schemeClr>
                </a:solidFill>
              </a:rPr>
              <a:t> = k;</a:t>
            </a:r>
            <a:endParaRPr lang="ru-RU" sz="4800" dirty="0">
              <a:solidFill>
                <a:schemeClr val="tx1">
                  <a:lumMod val="95000"/>
                  <a:lumOff val="5000"/>
                </a:schemeClr>
              </a:solidFill>
            </a:endParaRPr>
          </a:p>
        </p:txBody>
      </p:sp>
      <p:sp>
        <p:nvSpPr>
          <p:cNvPr id="9" name="Прямоугольник 8"/>
          <p:cNvSpPr/>
          <p:nvPr/>
        </p:nvSpPr>
        <p:spPr>
          <a:xfrm>
            <a:off x="1881158" y="4429132"/>
            <a:ext cx="3429024" cy="1714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4800" dirty="0">
                <a:solidFill>
                  <a:schemeClr val="tx1">
                    <a:lumMod val="95000"/>
                    <a:lumOff val="5000"/>
                  </a:schemeClr>
                </a:solidFill>
              </a:rPr>
              <a:t>     </a:t>
            </a:r>
            <a:r>
              <a:rPr lang="en-US" sz="4800" dirty="0" err="1">
                <a:solidFill>
                  <a:schemeClr val="tx1">
                    <a:lumMod val="95000"/>
                    <a:lumOff val="5000"/>
                  </a:schemeClr>
                </a:solidFill>
              </a:rPr>
              <a:t>rk</a:t>
            </a:r>
            <a:r>
              <a:rPr lang="en-US" sz="4800" dirty="0">
                <a:solidFill>
                  <a:schemeClr val="tx1">
                    <a:lumMod val="95000"/>
                    <a:lumOff val="5000"/>
                  </a:schemeClr>
                </a:solidFill>
              </a:rPr>
              <a:t> = 123;</a:t>
            </a:r>
          </a:p>
          <a:p>
            <a:r>
              <a:rPr lang="ru-RU" sz="4800" dirty="0">
                <a:solidFill>
                  <a:schemeClr val="tx1">
                    <a:lumMod val="95000"/>
                    <a:lumOff val="5000"/>
                  </a:schemeClr>
                </a:solidFill>
              </a:rPr>
              <a:t>     </a:t>
            </a:r>
            <a:r>
              <a:rPr lang="en-US" sz="4800" dirty="0">
                <a:solidFill>
                  <a:schemeClr val="tx1">
                    <a:lumMod val="95000"/>
                    <a:lumOff val="5000"/>
                  </a:schemeClr>
                </a:solidFill>
              </a:rPr>
              <a:t>k</a:t>
            </a:r>
            <a:r>
              <a:rPr lang="ru-RU" sz="4800" dirty="0">
                <a:solidFill>
                  <a:schemeClr val="tx1">
                    <a:lumMod val="95000"/>
                    <a:lumOff val="5000"/>
                  </a:schemeClr>
                </a:solidFill>
              </a:rPr>
              <a:t> </a:t>
            </a:r>
            <a:r>
              <a:rPr lang="en-US" sz="4800" dirty="0">
                <a:solidFill>
                  <a:schemeClr val="tx1">
                    <a:lumMod val="95000"/>
                    <a:lumOff val="5000"/>
                  </a:schemeClr>
                </a:solidFill>
              </a:rPr>
              <a:t>=</a:t>
            </a:r>
            <a:r>
              <a:rPr lang="ru-RU" sz="4800" dirty="0">
                <a:solidFill>
                  <a:schemeClr val="tx1">
                    <a:lumMod val="95000"/>
                    <a:lumOff val="5000"/>
                  </a:schemeClr>
                </a:solidFill>
              </a:rPr>
              <a:t> </a:t>
            </a:r>
            <a:r>
              <a:rPr lang="en-US" sz="4800" dirty="0">
                <a:solidFill>
                  <a:schemeClr val="tx1">
                    <a:lumMod val="95000"/>
                    <a:lumOff val="5000"/>
                  </a:schemeClr>
                </a:solidFill>
              </a:rPr>
              <a:t>123;</a:t>
            </a:r>
            <a:endParaRPr lang="ru-RU" sz="4800" dirty="0">
              <a:solidFill>
                <a:schemeClr val="tx1">
                  <a:lumMod val="95000"/>
                  <a:lumOff val="5000"/>
                </a:schemeClr>
              </a:solidFill>
            </a:endParaRPr>
          </a:p>
        </p:txBody>
      </p:sp>
      <p:sp>
        <p:nvSpPr>
          <p:cNvPr id="10" name="Прямоугольник 9"/>
          <p:cNvSpPr/>
          <p:nvPr/>
        </p:nvSpPr>
        <p:spPr>
          <a:xfrm>
            <a:off x="5453042" y="4071943"/>
            <a:ext cx="5214958" cy="2062103"/>
          </a:xfrm>
          <a:prstGeom prst="rect">
            <a:avLst/>
          </a:prstGeom>
        </p:spPr>
        <p:txBody>
          <a:bodyPr wrap="square">
            <a:spAutoFit/>
          </a:bodyPr>
          <a:lstStyle/>
          <a:p>
            <a:r>
              <a:rPr lang="ru-RU" sz="3200" b="1" dirty="0"/>
              <a:t>Операция над ссылкой приводит к изменению величины, на</a:t>
            </a:r>
          </a:p>
          <a:p>
            <a:r>
              <a:rPr lang="ru-RU" sz="3200" b="1" dirty="0"/>
              <a:t>которую она ссылается!</a:t>
            </a:r>
          </a:p>
        </p:txBody>
      </p:sp>
    </p:spTree>
    <p:extLst>
      <p:ext uri="{BB962C8B-B14F-4D97-AF65-F5344CB8AC3E}">
        <p14:creationId xmlns:p14="http://schemas.microsoft.com/office/powerpoint/2010/main" val="1031663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tx1">
                    <a:lumMod val="95000"/>
                    <a:lumOff val="5000"/>
                  </a:schemeClr>
                </a:solidFill>
              </a:rPr>
              <a:t>Правила работы со </a:t>
            </a:r>
            <a:r>
              <a:rPr lang="ru-RU" b="1" dirty="0" smtClean="0">
                <a:solidFill>
                  <a:schemeClr val="tx1">
                    <a:lumMod val="95000"/>
                    <a:lumOff val="5000"/>
                  </a:schemeClr>
                </a:solidFill>
              </a:rPr>
              <a:t>ссылками</a:t>
            </a:r>
            <a:endParaRPr lang="ru-RU" b="1" dirty="0">
              <a:solidFill>
                <a:schemeClr val="tx1">
                  <a:lumMod val="95000"/>
                  <a:lumOff val="5000"/>
                </a:schemeClr>
              </a:solidFill>
            </a:endParaRPr>
          </a:p>
        </p:txBody>
      </p:sp>
      <p:sp>
        <p:nvSpPr>
          <p:cNvPr id="3" name="Содержимое 2"/>
          <p:cNvSpPr>
            <a:spLocks noGrp="1"/>
          </p:cNvSpPr>
          <p:nvPr>
            <p:ph idx="1"/>
          </p:nvPr>
        </p:nvSpPr>
        <p:spPr>
          <a:xfrm>
            <a:off x="1469985" y="1935480"/>
            <a:ext cx="9294471" cy="4279602"/>
          </a:xfrm>
        </p:spPr>
        <p:txBody>
          <a:bodyPr>
            <a:noAutofit/>
          </a:bodyPr>
          <a:lstStyle/>
          <a:p>
            <a:pPr marL="514350" indent="-514350">
              <a:buFont typeface="+mj-lt"/>
              <a:buAutoNum type="arabicPeriod"/>
            </a:pPr>
            <a:r>
              <a:rPr lang="ru-RU" sz="3200" dirty="0"/>
              <a:t>Переменная-ссылка должна явно инициализироваться при ее описании.</a:t>
            </a:r>
          </a:p>
          <a:p>
            <a:pPr marL="514350" indent="-514350">
              <a:buFont typeface="+mj-lt"/>
              <a:buAutoNum type="arabicPeriod"/>
            </a:pPr>
            <a:r>
              <a:rPr lang="ru-RU" sz="3200" dirty="0"/>
              <a:t>После инициализации ссылке не может быть присвоена другая переменная</a:t>
            </a:r>
            <a:r>
              <a:rPr lang="ru-RU" sz="3200" dirty="0" smtClean="0"/>
              <a:t>.</a:t>
            </a:r>
            <a:endParaRPr lang="en-US" sz="3200" dirty="0" smtClean="0"/>
          </a:p>
          <a:p>
            <a:pPr marL="514350" indent="-514350">
              <a:buFont typeface="+mj-lt"/>
              <a:buAutoNum type="arabicPeriod"/>
            </a:pPr>
            <a:r>
              <a:rPr lang="ru-RU" sz="3200" dirty="0"/>
              <a:t>Тип ссылки должен совпадать с типом величины, на которую она ссылается.</a:t>
            </a:r>
          </a:p>
          <a:p>
            <a:pPr marL="514350" indent="-514350">
              <a:buFont typeface="+mj-lt"/>
              <a:buAutoNum type="arabicPeriod"/>
            </a:pPr>
            <a:r>
              <a:rPr lang="ru-RU" sz="3200" dirty="0"/>
              <a:t>Не разрешается определять указатели на ссылки, создавать массивы ссылок и ссылки на ссылки</a:t>
            </a:r>
            <a:r>
              <a:rPr lang="ru-RU" sz="3200" dirty="0" smtClean="0"/>
              <a:t>.</a:t>
            </a:r>
            <a:endParaRPr lang="ru-RU" sz="3200"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13</a:t>
            </a:fld>
            <a:endParaRPr lang="ru-RU"/>
          </a:p>
        </p:txBody>
      </p:sp>
      <p:sp>
        <p:nvSpPr>
          <p:cNvPr id="8" name="Содержимое 2"/>
          <p:cNvSpPr txBox="1">
            <a:spLocks/>
          </p:cNvSpPr>
          <p:nvPr/>
        </p:nvSpPr>
        <p:spPr>
          <a:xfrm>
            <a:off x="1838324" y="1935480"/>
            <a:ext cx="8229600" cy="4389120"/>
          </a:xfrm>
          <a:prstGeom prst="rect">
            <a:avLst/>
          </a:prstGeom>
        </p:spPr>
        <p:txBody>
          <a:bodyPr vert="horz">
            <a:normAutofit/>
          </a:bodyPr>
          <a:lstStyle/>
          <a:p>
            <a:pPr marL="274320" indent="-274320">
              <a:spcBef>
                <a:spcPct val="20000"/>
              </a:spcBef>
              <a:buClr>
                <a:schemeClr val="accent3"/>
              </a:buClr>
              <a:buSzPct val="95000"/>
              <a:defRPr/>
            </a:pPr>
            <a:endParaRPr lang="ru-RU" sz="2600" dirty="0"/>
          </a:p>
        </p:txBody>
      </p:sp>
    </p:spTree>
    <p:extLst>
      <p:ext uri="{BB962C8B-B14F-4D97-AF65-F5344CB8AC3E}">
        <p14:creationId xmlns:p14="http://schemas.microsoft.com/office/powerpoint/2010/main" val="988639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Тест по теме «Указатели»</a:t>
            </a:r>
            <a:endParaRPr lang="ru-RU" dirty="0"/>
          </a:p>
        </p:txBody>
      </p:sp>
      <p:pic>
        <p:nvPicPr>
          <p:cNvPr id="4" name="Рисунок 3"/>
          <p:cNvPicPr>
            <a:picLocks noChangeAspect="1"/>
          </p:cNvPicPr>
          <p:nvPr/>
        </p:nvPicPr>
        <p:blipFill>
          <a:blip r:embed="rId2"/>
          <a:stretch>
            <a:fillRect/>
          </a:stretch>
        </p:blipFill>
        <p:spPr>
          <a:xfrm>
            <a:off x="1560894" y="1825625"/>
            <a:ext cx="2569861" cy="2569861"/>
          </a:xfrm>
          <a:prstGeom prst="rect">
            <a:avLst/>
          </a:prstGeom>
        </p:spPr>
      </p:pic>
      <p:pic>
        <p:nvPicPr>
          <p:cNvPr id="5" name="Рисунок 4"/>
          <p:cNvPicPr>
            <a:picLocks noChangeAspect="1"/>
          </p:cNvPicPr>
          <p:nvPr/>
        </p:nvPicPr>
        <p:blipFill rotWithShape="1">
          <a:blip r:embed="rId3"/>
          <a:srcRect t="3819" b="46481"/>
          <a:stretch/>
        </p:blipFill>
        <p:spPr>
          <a:xfrm>
            <a:off x="6302333" y="1690688"/>
            <a:ext cx="3518993" cy="3886572"/>
          </a:xfrm>
          <a:prstGeom prst="rect">
            <a:avLst/>
          </a:prstGeom>
          <a:ln>
            <a:noFill/>
          </a:ln>
          <a:effectLst>
            <a:outerShdw blurRad="292100" dist="139700" dir="2700000" algn="tl" rotWithShape="0">
              <a:srgbClr val="333333">
                <a:alpha val="65000"/>
              </a:srgbClr>
            </a:outerShdw>
          </a:effectLst>
        </p:spPr>
      </p:pic>
      <p:sp>
        <p:nvSpPr>
          <p:cNvPr id="6" name="Стрелка вправо 5"/>
          <p:cNvSpPr/>
          <p:nvPr/>
        </p:nvSpPr>
        <p:spPr>
          <a:xfrm>
            <a:off x="4487338" y="2384385"/>
            <a:ext cx="1458411" cy="1044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0177910" y="2683402"/>
            <a:ext cx="1568699" cy="400110"/>
          </a:xfrm>
          <a:prstGeom prst="rect">
            <a:avLst/>
          </a:prstGeom>
          <a:noFill/>
        </p:spPr>
        <p:txBody>
          <a:bodyPr wrap="none" rtlCol="0">
            <a:spAutoFit/>
          </a:bodyPr>
          <a:lstStyle/>
          <a:p>
            <a:r>
              <a:rPr lang="ru-RU" sz="2000" dirty="0" smtClean="0">
                <a:solidFill>
                  <a:srgbClr val="FF0000"/>
                </a:solidFill>
              </a:rPr>
              <a:t>Введите имя</a:t>
            </a:r>
            <a:endParaRPr lang="ru-RU" sz="2000" dirty="0">
              <a:solidFill>
                <a:srgbClr val="FF0000"/>
              </a:solidFill>
            </a:endParaRPr>
          </a:p>
        </p:txBody>
      </p:sp>
      <p:cxnSp>
        <p:nvCxnSpPr>
          <p:cNvPr id="9" name="Прямая со стрелкой 8"/>
          <p:cNvCxnSpPr>
            <a:stCxn id="7" idx="1"/>
          </p:cNvCxnSpPr>
          <p:nvPr/>
        </p:nvCxnSpPr>
        <p:spPr>
          <a:xfrm flipH="1">
            <a:off x="7280476" y="2883457"/>
            <a:ext cx="2897434" cy="1341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185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Прямоугольник 3"/>
          <p:cNvSpPr>
            <a:spLocks noChangeArrowheads="1"/>
          </p:cNvSpPr>
          <p:nvPr/>
        </p:nvSpPr>
        <p:spPr bwMode="auto">
          <a:xfrm>
            <a:off x="3000375" y="176214"/>
            <a:ext cx="7143750" cy="644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spcBef>
                <a:spcPts val="600"/>
              </a:spcBef>
            </a:pP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#include &lt;</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iostream</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&gt;</a:t>
            </a:r>
            <a:endParaRPr lang="ru-RU" altLang="ru-RU" sz="1700" b="1" dirty="0">
              <a:ea typeface="Calibri" panose="020F0502020204030204" pitchFamily="34" charset="0"/>
              <a:cs typeface="Times New Roman" panose="02020603050405020304" pitchFamily="18" charset="0"/>
            </a:endParaRPr>
          </a:p>
          <a:p>
            <a:pPr algn="just">
              <a:spcBef>
                <a:spcPts val="600"/>
              </a:spcBef>
            </a:pP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using namespace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std</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endParaRPr lang="ru-RU" altLang="ru-RU" sz="1700" b="1" dirty="0">
              <a:ea typeface="Calibri" panose="020F0502020204030204" pitchFamily="34" charset="0"/>
              <a:cs typeface="Times New Roman" panose="02020603050405020304" pitchFamily="18" charset="0"/>
            </a:endParaRPr>
          </a:p>
          <a:p>
            <a:pPr algn="just">
              <a:spcBef>
                <a:spcPts val="600"/>
              </a:spcBef>
            </a:pP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int</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main()</a:t>
            </a:r>
            <a:endParaRPr lang="ru-RU" altLang="ru-RU" sz="1700" b="1" dirty="0">
              <a:ea typeface="Calibri" panose="020F0502020204030204" pitchFamily="34" charset="0"/>
              <a:cs typeface="Times New Roman" panose="02020603050405020304" pitchFamily="18" charset="0"/>
            </a:endParaRPr>
          </a:p>
          <a:p>
            <a:pPr algn="just">
              <a:spcBef>
                <a:spcPts val="600"/>
              </a:spcBef>
            </a:pP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int</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 = 5, b =0;</a:t>
            </a:r>
            <a:endParaRPr lang="ru-RU" altLang="ru-RU" sz="1700" b="1" dirty="0">
              <a:ea typeface="Calibri" panose="020F0502020204030204" pitchFamily="34" charset="0"/>
              <a:cs typeface="Times New Roman" panose="02020603050405020304" pitchFamily="18" charset="0"/>
            </a:endParaRPr>
          </a:p>
          <a:p>
            <a:pPr algn="just">
              <a:spcBef>
                <a:spcPts val="600"/>
              </a:spcBef>
            </a:pP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int</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*pa;  pa = &amp;a;</a:t>
            </a:r>
            <a:endParaRPr lang="ru-RU" altLang="ru-RU" sz="1700" b="1" dirty="0">
              <a:ea typeface="Calibri" panose="020F0502020204030204" pitchFamily="34" charset="0"/>
              <a:cs typeface="Times New Roman" panose="02020603050405020304" pitchFamily="18" charset="0"/>
            </a:endParaRPr>
          </a:p>
          <a:p>
            <a:pPr algn="just">
              <a:spcBef>
                <a:spcPts val="600"/>
              </a:spcBef>
            </a:pP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cout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endl</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endParaRPr lang="ru-RU" altLang="ru-RU" sz="1700" b="1" dirty="0">
              <a:latin typeface="Courier New" panose="02070309020205020404" pitchFamily="49" charset="0"/>
              <a:ea typeface="Calibri" panose="020F0502020204030204" pitchFamily="34" charset="0"/>
              <a:cs typeface="Times New Roman" panose="02020603050405020304" pitchFamily="18" charset="0"/>
            </a:endParaRPr>
          </a:p>
          <a:p>
            <a:pPr algn="just">
              <a:spcBef>
                <a:spcPts val="600"/>
              </a:spcBef>
            </a:pP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cout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”*pa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*pa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endl</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endParaRPr lang="ru-RU" altLang="ru-RU" sz="1700" b="1" dirty="0">
              <a:latin typeface="Courier New" panose="02070309020205020404" pitchFamily="49" charset="0"/>
              <a:ea typeface="Calibri" panose="020F0502020204030204" pitchFamily="34" charset="0"/>
              <a:cs typeface="Times New Roman" panose="02020603050405020304" pitchFamily="18" charset="0"/>
            </a:endParaRPr>
          </a:p>
          <a:p>
            <a:pPr algn="just">
              <a:spcBef>
                <a:spcPts val="600"/>
              </a:spcBef>
            </a:pP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cout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”pa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pa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endl</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endParaRPr lang="ru-RU" altLang="ru-RU" sz="1700" b="1" dirty="0">
              <a:latin typeface="Courier New" panose="02070309020205020404" pitchFamily="49" charset="0"/>
              <a:ea typeface="Calibri" panose="020F0502020204030204" pitchFamily="34" charset="0"/>
              <a:cs typeface="Times New Roman" panose="02020603050405020304" pitchFamily="18" charset="0"/>
            </a:endParaRPr>
          </a:p>
          <a:p>
            <a:pPr algn="just">
              <a:spcBef>
                <a:spcPts val="600"/>
              </a:spcBef>
            </a:pP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b = *pa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3;				</a:t>
            </a:r>
            <a:endParaRPr lang="ru-RU" altLang="ru-RU" sz="1700" b="1" dirty="0">
              <a:ea typeface="Calibri" panose="020F0502020204030204" pitchFamily="34" charset="0"/>
              <a:cs typeface="Times New Roman" panose="02020603050405020304" pitchFamily="18" charset="0"/>
            </a:endParaRPr>
          </a:p>
          <a:p>
            <a:pPr algn="just">
              <a:spcBef>
                <a:spcPts val="600"/>
              </a:spcBef>
            </a:pP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cout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”b</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b</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endl</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endParaRPr lang="ru-RU" altLang="ru-RU" sz="1700" b="1" dirty="0">
              <a:ea typeface="Calibri" panose="020F0502020204030204" pitchFamily="34" charset="0"/>
              <a:cs typeface="Times New Roman" panose="02020603050405020304" pitchFamily="18" charset="0"/>
            </a:endParaRPr>
          </a:p>
          <a:p>
            <a:pPr algn="just">
              <a:spcBef>
                <a:spcPts val="600"/>
              </a:spcBef>
            </a:pP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if (a == *pa) *pa = b;</a:t>
            </a:r>
            <a:endParaRPr lang="ru-RU" altLang="ru-RU" sz="1700" b="1" dirty="0">
              <a:ea typeface="Calibri" panose="020F0502020204030204" pitchFamily="34" charset="0"/>
              <a:cs typeface="Times New Roman" panose="02020603050405020304" pitchFamily="18" charset="0"/>
            </a:endParaRPr>
          </a:p>
          <a:p>
            <a:pPr algn="just">
              <a:spcBef>
                <a:spcPts val="600"/>
              </a:spcBef>
            </a:pP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cout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endl</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endParaRPr lang="ru-RU" altLang="ru-RU" sz="1700" b="1" dirty="0">
              <a:ea typeface="Calibri" panose="020F0502020204030204" pitchFamily="34" charset="0"/>
              <a:cs typeface="Times New Roman" panose="02020603050405020304" pitchFamily="18" charset="0"/>
            </a:endParaRPr>
          </a:p>
          <a:p>
            <a:pPr algn="just">
              <a:spcBef>
                <a:spcPts val="600"/>
              </a:spcBef>
            </a:pP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cout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”*pa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*pa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endl</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endParaRPr lang="ru-RU" altLang="ru-RU" sz="1700" b="1" dirty="0">
              <a:latin typeface="Courier New" panose="02070309020205020404" pitchFamily="49" charset="0"/>
              <a:ea typeface="Calibri" panose="020F0502020204030204" pitchFamily="34" charset="0"/>
              <a:cs typeface="Times New Roman" panose="02020603050405020304" pitchFamily="18" charset="0"/>
            </a:endParaRPr>
          </a:p>
          <a:p>
            <a:pPr algn="just">
              <a:spcBef>
                <a:spcPts val="600"/>
              </a:spcBef>
            </a:pP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b = 6;  pa = &amp;b;</a:t>
            </a:r>
            <a:endParaRPr lang="ru-RU" altLang="ru-RU" sz="1700" b="1" dirty="0">
              <a:ea typeface="Calibri" panose="020F0502020204030204" pitchFamily="34" charset="0"/>
              <a:cs typeface="Times New Roman" panose="02020603050405020304" pitchFamily="18" charset="0"/>
            </a:endParaRPr>
          </a:p>
          <a:p>
            <a:pPr algn="just">
              <a:spcBef>
                <a:spcPts val="600"/>
              </a:spcBef>
            </a:pP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cout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”b</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b</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endl</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endParaRPr lang="ru-RU" altLang="ru-RU" sz="1700" b="1" dirty="0">
              <a:latin typeface="Courier New" panose="02070309020205020404" pitchFamily="49" charset="0"/>
              <a:ea typeface="Calibri" panose="020F0502020204030204" pitchFamily="34" charset="0"/>
              <a:cs typeface="Times New Roman" panose="02020603050405020304" pitchFamily="18" charset="0"/>
            </a:endParaRPr>
          </a:p>
          <a:p>
            <a:pPr algn="just">
              <a:spcBef>
                <a:spcPts val="600"/>
              </a:spcBef>
            </a:pP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cout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”*pa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*pa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endl</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endParaRPr lang="ru-RU" altLang="ru-RU" sz="1700" b="1" dirty="0">
              <a:latin typeface="Courier New" panose="02070309020205020404" pitchFamily="49" charset="0"/>
              <a:ea typeface="Calibri" panose="020F0502020204030204" pitchFamily="34" charset="0"/>
              <a:cs typeface="Times New Roman" panose="02020603050405020304" pitchFamily="18" charset="0"/>
            </a:endParaRPr>
          </a:p>
          <a:p>
            <a:pPr algn="just">
              <a:spcBef>
                <a:spcPts val="600"/>
              </a:spcBef>
            </a:pP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cout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a</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&lt;&lt;</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a:t>
            </a:r>
            <a:r>
              <a:rPr lang="en-US" altLang="ru-RU" sz="1700" b="1" dirty="0" err="1">
                <a:latin typeface="Courier New" panose="02070309020205020404" pitchFamily="49" charset="0"/>
                <a:ea typeface="Calibri" panose="020F0502020204030204" pitchFamily="34" charset="0"/>
                <a:cs typeface="Times New Roman" panose="02020603050405020304" pitchFamily="18" charset="0"/>
              </a:rPr>
              <a:t>endl</a:t>
            </a: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a:t>
            </a:r>
            <a:endParaRPr lang="ru-RU" altLang="ru-RU" sz="1700" b="1" dirty="0">
              <a:ea typeface="Calibri" panose="020F0502020204030204" pitchFamily="34" charset="0"/>
              <a:cs typeface="Times New Roman" panose="02020603050405020304" pitchFamily="18" charset="0"/>
            </a:endParaRPr>
          </a:p>
          <a:p>
            <a:pPr algn="just">
              <a:spcBef>
                <a:spcPts val="600"/>
              </a:spcBef>
            </a:pPr>
            <a:r>
              <a:rPr lang="en-US" altLang="ru-RU" sz="1700" b="1" dirty="0">
                <a:latin typeface="Courier New" panose="02070309020205020404" pitchFamily="49" charset="0"/>
                <a:ea typeface="Calibri" panose="020F0502020204030204" pitchFamily="34" charset="0"/>
                <a:cs typeface="Times New Roman" panose="02020603050405020304" pitchFamily="18" charset="0"/>
              </a:rPr>
              <a:t>	return</a:t>
            </a: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 0;</a:t>
            </a:r>
            <a:endParaRPr lang="ru-RU" altLang="ru-RU" sz="1700" b="1" dirty="0">
              <a:ea typeface="Calibri" panose="020F0502020204030204" pitchFamily="34" charset="0"/>
              <a:cs typeface="Times New Roman" panose="02020603050405020304" pitchFamily="18" charset="0"/>
            </a:endParaRPr>
          </a:p>
          <a:p>
            <a:pPr algn="just">
              <a:spcBef>
                <a:spcPts val="600"/>
              </a:spcBef>
            </a:pPr>
            <a:r>
              <a:rPr lang="ru-RU" altLang="ru-RU" sz="1700" b="1" dirty="0">
                <a:latin typeface="Courier New" panose="02070309020205020404" pitchFamily="49" charset="0"/>
                <a:ea typeface="Calibri" panose="020F0502020204030204" pitchFamily="34" charset="0"/>
                <a:cs typeface="Times New Roman" panose="02020603050405020304" pitchFamily="18" charset="0"/>
              </a:rPr>
              <a:t>}</a:t>
            </a:r>
            <a:endParaRPr lang="ru-RU" altLang="ru-RU" sz="1700" b="1"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7838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Полиморфизм</a:t>
            </a:r>
            <a:endParaRPr lang="ru-RU" dirty="0"/>
          </a:p>
        </p:txBody>
      </p:sp>
      <p:sp>
        <p:nvSpPr>
          <p:cNvPr id="4" name="Текст 3"/>
          <p:cNvSpPr>
            <a:spLocks noGrp="1"/>
          </p:cNvSpPr>
          <p:nvPr>
            <p:ph type="body" idx="1"/>
          </p:nvPr>
        </p:nvSpPr>
        <p:spPr/>
        <p:txBody>
          <a:bodyPr/>
          <a:lstStyle/>
          <a:p>
            <a:r>
              <a:rPr lang="ru-RU" dirty="0"/>
              <a:t>(повторение)</a:t>
            </a:r>
          </a:p>
          <a:p>
            <a:endParaRPr lang="ru-RU" dirty="0"/>
          </a:p>
        </p:txBody>
      </p:sp>
    </p:spTree>
    <p:extLst>
      <p:ext uri="{BB962C8B-B14F-4D97-AF65-F5344CB8AC3E}">
        <p14:creationId xmlns:p14="http://schemas.microsoft.com/office/powerpoint/2010/main" val="76518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Группа 8"/>
          <p:cNvGrpSpPr/>
          <p:nvPr/>
        </p:nvGrpSpPr>
        <p:grpSpPr>
          <a:xfrm>
            <a:off x="381961" y="281108"/>
            <a:ext cx="5609863" cy="6380785"/>
            <a:chOff x="486136" y="257958"/>
            <a:chExt cx="5609863" cy="6380785"/>
          </a:xfrm>
        </p:grpSpPr>
        <p:pic>
          <p:nvPicPr>
            <p:cNvPr id="7" name="Рисунок 6"/>
            <p:cNvPicPr>
              <a:picLocks noChangeAspect="1"/>
            </p:cNvPicPr>
            <p:nvPr/>
          </p:nvPicPr>
          <p:blipFill rotWithShape="1">
            <a:blip r:embed="rId2"/>
            <a:srcRect l="513"/>
            <a:stretch/>
          </p:blipFill>
          <p:spPr>
            <a:xfrm>
              <a:off x="486136" y="257958"/>
              <a:ext cx="5609863" cy="4791075"/>
            </a:xfrm>
            <a:prstGeom prst="rect">
              <a:avLst/>
            </a:prstGeom>
          </p:spPr>
        </p:pic>
        <p:pic>
          <p:nvPicPr>
            <p:cNvPr id="8" name="Рисунок 7"/>
            <p:cNvPicPr>
              <a:picLocks noChangeAspect="1"/>
            </p:cNvPicPr>
            <p:nvPr/>
          </p:nvPicPr>
          <p:blipFill rotWithShape="1">
            <a:blip r:embed="rId3"/>
            <a:srcRect l="312" t="587" r="-312" b="58879"/>
            <a:stretch/>
          </p:blipFill>
          <p:spPr>
            <a:xfrm>
              <a:off x="486136" y="5040352"/>
              <a:ext cx="3705225" cy="1598391"/>
            </a:xfrm>
            <a:prstGeom prst="rect">
              <a:avLst/>
            </a:prstGeom>
          </p:spPr>
        </p:pic>
      </p:grpSp>
      <p:grpSp>
        <p:nvGrpSpPr>
          <p:cNvPr id="13" name="Группа 12"/>
          <p:cNvGrpSpPr/>
          <p:nvPr/>
        </p:nvGrpSpPr>
        <p:grpSpPr>
          <a:xfrm>
            <a:off x="6477966" y="277011"/>
            <a:ext cx="5562600" cy="6305550"/>
            <a:chOff x="6096000" y="184411"/>
            <a:chExt cx="5562600" cy="6305550"/>
          </a:xfrm>
        </p:grpSpPr>
        <p:pic>
          <p:nvPicPr>
            <p:cNvPr id="11" name="Рисунок 10"/>
            <p:cNvPicPr>
              <a:picLocks noChangeAspect="1"/>
            </p:cNvPicPr>
            <p:nvPr/>
          </p:nvPicPr>
          <p:blipFill>
            <a:blip r:embed="rId4"/>
            <a:stretch>
              <a:fillRect/>
            </a:stretch>
          </p:blipFill>
          <p:spPr>
            <a:xfrm>
              <a:off x="6096000" y="184411"/>
              <a:ext cx="5562600" cy="4752975"/>
            </a:xfrm>
            <a:prstGeom prst="rect">
              <a:avLst/>
            </a:prstGeom>
          </p:spPr>
        </p:pic>
        <p:pic>
          <p:nvPicPr>
            <p:cNvPr id="12" name="Рисунок 11"/>
            <p:cNvPicPr>
              <a:picLocks noChangeAspect="1"/>
            </p:cNvPicPr>
            <p:nvPr/>
          </p:nvPicPr>
          <p:blipFill>
            <a:blip r:embed="rId5"/>
            <a:stretch>
              <a:fillRect/>
            </a:stretch>
          </p:blipFill>
          <p:spPr>
            <a:xfrm>
              <a:off x="6096000" y="4937386"/>
              <a:ext cx="3619500" cy="1552575"/>
            </a:xfrm>
            <a:prstGeom prst="rect">
              <a:avLst/>
            </a:prstGeom>
          </p:spPr>
        </p:pic>
      </p:grpSp>
      <p:grpSp>
        <p:nvGrpSpPr>
          <p:cNvPr id="18" name="Группа 17"/>
          <p:cNvGrpSpPr/>
          <p:nvPr/>
        </p:nvGrpSpPr>
        <p:grpSpPr>
          <a:xfrm>
            <a:off x="5602145" y="0"/>
            <a:ext cx="794796" cy="6858000"/>
            <a:chOff x="5683170" y="0"/>
            <a:chExt cx="794796" cy="6858000"/>
          </a:xfrm>
        </p:grpSpPr>
        <p:cxnSp>
          <p:nvCxnSpPr>
            <p:cNvPr id="15" name="Прямая соединительная линия 14"/>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7" name="Овал 16"/>
            <p:cNvSpPr/>
            <p:nvPr/>
          </p:nvSpPr>
          <p:spPr>
            <a:xfrm>
              <a:off x="5683170" y="3264061"/>
              <a:ext cx="794796" cy="960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t>
              </a:r>
              <a:endParaRPr lang="ru-RU" b="1" dirty="0"/>
            </a:p>
          </p:txBody>
        </p:sp>
      </p:grpSp>
    </p:spTree>
    <p:extLst>
      <p:ext uri="{BB962C8B-B14F-4D97-AF65-F5344CB8AC3E}">
        <p14:creationId xmlns:p14="http://schemas.microsoft.com/office/powerpoint/2010/main" val="1074356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rotWithShape="1">
          <a:blip r:embed="rId2"/>
          <a:srcRect l="1731"/>
          <a:stretch/>
        </p:blipFill>
        <p:spPr>
          <a:xfrm>
            <a:off x="4284562" y="566134"/>
            <a:ext cx="3622876" cy="2638108"/>
          </a:xfrm>
          <a:prstGeom prst="rect">
            <a:avLst/>
          </a:prstGeom>
        </p:spPr>
      </p:pic>
      <p:pic>
        <p:nvPicPr>
          <p:cNvPr id="5" name="Рисунок 4"/>
          <p:cNvPicPr>
            <a:picLocks noChangeAspect="1"/>
          </p:cNvPicPr>
          <p:nvPr/>
        </p:nvPicPr>
        <p:blipFill>
          <a:blip r:embed="rId3"/>
          <a:stretch>
            <a:fillRect/>
          </a:stretch>
        </p:blipFill>
        <p:spPr>
          <a:xfrm>
            <a:off x="6333678" y="3369423"/>
            <a:ext cx="5194707" cy="1792885"/>
          </a:xfrm>
          <a:prstGeom prst="rect">
            <a:avLst/>
          </a:prstGeom>
        </p:spPr>
      </p:pic>
      <p:pic>
        <p:nvPicPr>
          <p:cNvPr id="6" name="Рисунок 5"/>
          <p:cNvPicPr>
            <a:picLocks noChangeAspect="1"/>
          </p:cNvPicPr>
          <p:nvPr/>
        </p:nvPicPr>
        <p:blipFill>
          <a:blip r:embed="rId4"/>
          <a:stretch>
            <a:fillRect/>
          </a:stretch>
        </p:blipFill>
        <p:spPr>
          <a:xfrm>
            <a:off x="562562" y="3427211"/>
            <a:ext cx="5308129" cy="1735097"/>
          </a:xfrm>
          <a:prstGeom prst="rect">
            <a:avLst/>
          </a:prstGeom>
        </p:spPr>
      </p:pic>
    </p:spTree>
    <p:extLst>
      <p:ext uri="{BB962C8B-B14F-4D97-AF65-F5344CB8AC3E}">
        <p14:creationId xmlns:p14="http://schemas.microsoft.com/office/powerpoint/2010/main" val="2607562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Таблица виртуальных методов</a:t>
            </a:r>
            <a:endParaRPr lang="ru-RU" dirty="0"/>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2611113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Указатели</a:t>
            </a:r>
            <a:endParaRPr lang="ru-RU" dirty="0"/>
          </a:p>
        </p:txBody>
      </p:sp>
      <p:sp>
        <p:nvSpPr>
          <p:cNvPr id="6" name="Текст 5"/>
          <p:cNvSpPr>
            <a:spLocks noGrp="1"/>
          </p:cNvSpPr>
          <p:nvPr>
            <p:ph type="body" idx="1"/>
          </p:nvPr>
        </p:nvSpPr>
        <p:spPr/>
        <p:txBody>
          <a:bodyPr/>
          <a:lstStyle/>
          <a:p>
            <a:r>
              <a:rPr lang="ru-RU" dirty="0"/>
              <a:t>(повторение)</a:t>
            </a:r>
          </a:p>
          <a:p>
            <a:endParaRPr lang="ru-RU" dirty="0"/>
          </a:p>
        </p:txBody>
      </p:sp>
    </p:spTree>
    <p:extLst>
      <p:ext uri="{BB962C8B-B14F-4D97-AF65-F5344CB8AC3E}">
        <p14:creationId xmlns:p14="http://schemas.microsoft.com/office/powerpoint/2010/main" val="1039507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smtClean="0"/>
              <a:t>vtbl</a:t>
            </a:r>
            <a:endParaRPr lang="ru-RU" b="1" dirty="0"/>
          </a:p>
        </p:txBody>
      </p:sp>
      <p:sp>
        <p:nvSpPr>
          <p:cNvPr id="3" name="Объект 2"/>
          <p:cNvSpPr>
            <a:spLocks noGrp="1"/>
          </p:cNvSpPr>
          <p:nvPr>
            <p:ph idx="1"/>
          </p:nvPr>
        </p:nvSpPr>
        <p:spPr>
          <a:xfrm>
            <a:off x="838200" y="1446835"/>
            <a:ext cx="10515600" cy="4730128"/>
          </a:xfrm>
        </p:spPr>
        <p:txBody>
          <a:bodyPr>
            <a:normAutofit fontScale="92500" lnSpcReduction="10000"/>
          </a:bodyPr>
          <a:lstStyle/>
          <a:p>
            <a:pPr marL="0" indent="0">
              <a:buNone/>
            </a:pPr>
            <a:r>
              <a:rPr lang="ru-RU" sz="2400" b="1" i="1" dirty="0" smtClean="0"/>
              <a:t>Таблица виртуальных методов </a:t>
            </a:r>
            <a:r>
              <a:rPr lang="ru-RU" sz="2400" dirty="0" smtClean="0"/>
              <a:t>(англ. </a:t>
            </a:r>
            <a:r>
              <a:rPr lang="ru-RU" sz="2400" i="1" dirty="0" err="1" smtClean="0"/>
              <a:t>virtual</a:t>
            </a:r>
            <a:r>
              <a:rPr lang="ru-RU" sz="2400" i="1" dirty="0" smtClean="0"/>
              <a:t> </a:t>
            </a:r>
            <a:r>
              <a:rPr lang="ru-RU" sz="2400" i="1" dirty="0" err="1" smtClean="0"/>
              <a:t>method</a:t>
            </a:r>
            <a:r>
              <a:rPr lang="ru-RU" sz="2400" i="1" dirty="0" smtClean="0"/>
              <a:t> </a:t>
            </a:r>
            <a:r>
              <a:rPr lang="ru-RU" sz="2400" i="1" dirty="0" err="1" smtClean="0"/>
              <a:t>table</a:t>
            </a:r>
            <a:r>
              <a:rPr lang="ru-RU" sz="2400" dirty="0" smtClean="0"/>
              <a:t>, VMT — координирующая таблица или </a:t>
            </a:r>
            <a:r>
              <a:rPr lang="ru-RU" sz="2400" i="1" dirty="0" err="1" smtClean="0"/>
              <a:t>vtable</a:t>
            </a:r>
            <a:r>
              <a:rPr lang="ru-RU" sz="2400" dirty="0" smtClean="0"/>
              <a:t>) — механизм, используемый в языках программирования для поддержки динамического соответствия (или метода позднего связывания).</a:t>
            </a:r>
            <a:endParaRPr lang="en-US" sz="2400" dirty="0" smtClean="0"/>
          </a:p>
          <a:p>
            <a:pPr marL="0" indent="0">
              <a:buNone/>
            </a:pPr>
            <a:r>
              <a:rPr lang="ru-RU" sz="2400" dirty="0" smtClean="0"/>
              <a:t>Для каждого класса, содержащего виртуальные методы, или унаследованного от класса с виртуальными методами, компилятор создает </a:t>
            </a:r>
            <a:r>
              <a:rPr lang="en-US" sz="2400" i="1" dirty="0" err="1" smtClean="0"/>
              <a:t>vtable</a:t>
            </a:r>
            <a:r>
              <a:rPr lang="ru-RU" sz="2400" dirty="0" smtClean="0"/>
              <a:t>. </a:t>
            </a:r>
            <a:endParaRPr lang="en-US" sz="2400" dirty="0" smtClean="0"/>
          </a:p>
          <a:p>
            <a:pPr marL="0" indent="0">
              <a:buNone/>
            </a:pPr>
            <a:r>
              <a:rPr lang="ru-RU" sz="2400" dirty="0" smtClean="0"/>
              <a:t>В дальнейшем она используется для вызова нужных реализаций виртуальных методов во время исполнения программы.</a:t>
            </a:r>
          </a:p>
          <a:p>
            <a:pPr marL="0" indent="0">
              <a:buNone/>
            </a:pPr>
            <a:r>
              <a:rPr lang="ru-RU" sz="2400" dirty="0" smtClean="0"/>
              <a:t>После создания объекта указатель на виртуальную таблицу — </a:t>
            </a:r>
            <a:r>
              <a:rPr lang="ru-RU" sz="2400" b="1" i="1" dirty="0" smtClean="0"/>
              <a:t>виртуальный табличный указатель </a:t>
            </a:r>
            <a:r>
              <a:rPr lang="ru-RU" sz="2400" dirty="0" smtClean="0"/>
              <a:t>(</a:t>
            </a:r>
            <a:r>
              <a:rPr lang="ru-RU" sz="2400" i="1" dirty="0" err="1" smtClean="0"/>
              <a:t>vpointer</a:t>
            </a:r>
            <a:r>
              <a:rPr lang="ru-RU" sz="2400" dirty="0" smtClean="0"/>
              <a:t>, или </a:t>
            </a:r>
            <a:r>
              <a:rPr lang="ru-RU" sz="2400" i="1" dirty="0" err="1" smtClean="0"/>
              <a:t>vptr</a:t>
            </a:r>
            <a:r>
              <a:rPr lang="ru-RU" sz="2400" i="1" dirty="0" smtClean="0"/>
              <a:t>,</a:t>
            </a:r>
            <a:r>
              <a:rPr lang="ru-RU" sz="2400" dirty="0" smtClean="0"/>
              <a:t> или </a:t>
            </a:r>
            <a:r>
              <a:rPr lang="ru-RU" sz="2400" i="1" dirty="0" err="1" smtClean="0"/>
              <a:t>vfptr</a:t>
            </a:r>
            <a:r>
              <a:rPr lang="ru-RU" sz="2400" dirty="0" smtClean="0"/>
              <a:t>), добавляется как _скрытый член данного класса. </a:t>
            </a:r>
          </a:p>
          <a:p>
            <a:pPr marL="0" indent="0">
              <a:buNone/>
            </a:pPr>
            <a:r>
              <a:rPr lang="ru-RU" sz="2400" dirty="0" smtClean="0"/>
              <a:t>Компилятор также генерирует _скрытый код в конструкторе каждого класса для инициализации </a:t>
            </a:r>
            <a:r>
              <a:rPr lang="ru-RU" sz="2400" i="1" dirty="0" err="1" smtClean="0"/>
              <a:t>vpointer</a:t>
            </a:r>
            <a:r>
              <a:rPr lang="ru-RU" sz="2400" dirty="0" err="1" smtClean="0"/>
              <a:t>'ов</a:t>
            </a:r>
            <a:r>
              <a:rPr lang="ru-RU" sz="2400" dirty="0" smtClean="0"/>
              <a:t> его объектов адресами соответствующей </a:t>
            </a:r>
            <a:r>
              <a:rPr lang="ru-RU" sz="2400" i="1" dirty="0" err="1" smtClean="0"/>
              <a:t>vtable</a:t>
            </a:r>
            <a:r>
              <a:rPr lang="ru-RU" sz="2400" dirty="0" smtClean="0"/>
              <a:t>.</a:t>
            </a:r>
          </a:p>
          <a:p>
            <a:pPr marL="0" indent="0">
              <a:buNone/>
            </a:pPr>
            <a:r>
              <a:rPr lang="en-US" sz="2400" i="1" dirty="0" err="1" smtClean="0"/>
              <a:t>vtable</a:t>
            </a:r>
            <a:r>
              <a:rPr lang="ru-RU" sz="2400" dirty="0" smtClean="0"/>
              <a:t> будет одной и той же для всех объектов, принадлежащих одному классу, допускается её совместное использование. </a:t>
            </a:r>
            <a:endParaRPr lang="ru-RU" sz="2400" dirty="0"/>
          </a:p>
        </p:txBody>
      </p:sp>
    </p:spTree>
    <p:extLst>
      <p:ext uri="{BB962C8B-B14F-4D97-AF65-F5344CB8AC3E}">
        <p14:creationId xmlns:p14="http://schemas.microsoft.com/office/powerpoint/2010/main" val="2469716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Стилистические </a:t>
            </a:r>
            <a:r>
              <a:rPr lang="ru-RU" dirty="0" smtClean="0"/>
              <a:t>соглашения</a:t>
            </a:r>
            <a:endParaRPr lang="ru-RU"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3582270204"/>
              </p:ext>
            </p:extLst>
          </p:nvPr>
        </p:nvGraphicFramePr>
        <p:xfrm>
          <a:off x="1973580" y="1953578"/>
          <a:ext cx="9033510" cy="1828800"/>
        </p:xfrm>
        <a:graphic>
          <a:graphicData uri="http://schemas.openxmlformats.org/drawingml/2006/table">
            <a:tbl>
              <a:tblPr firstRow="1" bandRow="1">
                <a:tableStyleId>{5C22544A-7EE6-4342-B048-85BDC9FD1C3A}</a:tableStyleId>
              </a:tblPr>
              <a:tblGrid>
                <a:gridCol w="2358390">
                  <a:extLst>
                    <a:ext uri="{9D8B030D-6E8A-4147-A177-3AD203B41FA5}">
                      <a16:colId xmlns:a16="http://schemas.microsoft.com/office/drawing/2014/main" val="3668830424"/>
                    </a:ext>
                  </a:extLst>
                </a:gridCol>
                <a:gridCol w="3028950">
                  <a:extLst>
                    <a:ext uri="{9D8B030D-6E8A-4147-A177-3AD203B41FA5}">
                      <a16:colId xmlns:a16="http://schemas.microsoft.com/office/drawing/2014/main" val="583119482"/>
                    </a:ext>
                  </a:extLst>
                </a:gridCol>
                <a:gridCol w="3646170">
                  <a:extLst>
                    <a:ext uri="{9D8B030D-6E8A-4147-A177-3AD203B41FA5}">
                      <a16:colId xmlns:a16="http://schemas.microsoft.com/office/drawing/2014/main" val="4280385129"/>
                    </a:ext>
                  </a:extLst>
                </a:gridCol>
              </a:tblGrid>
              <a:tr h="457200">
                <a:tc>
                  <a:txBody>
                    <a:bodyPr/>
                    <a:lstStyle/>
                    <a:p>
                      <a:pPr algn="ctr"/>
                      <a:r>
                        <a:rPr lang="ru-RU" sz="2400" dirty="0" smtClean="0">
                          <a:latin typeface="+mn-lt"/>
                          <a:cs typeface="Courier New" panose="02070309020205020404" pitchFamily="49" charset="0"/>
                        </a:rPr>
                        <a:t>Префикс</a:t>
                      </a:r>
                      <a:endParaRPr lang="ru-RU" sz="2400" dirty="0">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400" dirty="0" smtClean="0">
                          <a:latin typeface="+mn-lt"/>
                          <a:cs typeface="Courier New" panose="02070309020205020404" pitchFamily="49" charset="0"/>
                        </a:rPr>
                        <a:t>Значение</a:t>
                      </a:r>
                      <a:endParaRPr lang="ru-RU" sz="2400" dirty="0">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400" dirty="0" smtClean="0">
                          <a:latin typeface="+mn-lt"/>
                          <a:cs typeface="Courier New" panose="02070309020205020404" pitchFamily="49" charset="0"/>
                        </a:rPr>
                        <a:t>Пример</a:t>
                      </a:r>
                      <a:endParaRPr lang="ru-RU" sz="2400" dirty="0">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902759"/>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ourier New" panose="02070309020205020404" pitchFamily="49" charset="0"/>
                          <a:cs typeface="Courier New" panose="02070309020205020404" pitchFamily="49" charset="0"/>
                        </a:rPr>
                        <a:t>C</a:t>
                      </a:r>
                      <a:endParaRPr lang="ru-RU" sz="2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400" dirty="0" smtClean="0">
                          <a:latin typeface="+mn-lt"/>
                          <a:cs typeface="Courier New" panose="02070309020205020404" pitchFamily="49" charset="0"/>
                        </a:rPr>
                        <a:t>Класс</a:t>
                      </a:r>
                      <a:endParaRPr lang="ru-RU" sz="2400" dirty="0">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err="1" smtClean="0">
                          <a:latin typeface="Courier New" panose="02070309020205020404" pitchFamily="49" charset="0"/>
                          <a:cs typeface="Courier New" panose="02070309020205020404" pitchFamily="49" charset="0"/>
                        </a:rPr>
                        <a:t>CConnectionPoint</a:t>
                      </a:r>
                      <a:endParaRPr lang="ru-RU" sz="2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1518571"/>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Courier New" panose="02070309020205020404" pitchFamily="49" charset="0"/>
                          <a:cs typeface="Courier New" panose="02070309020205020404" pitchFamily="49" charset="0"/>
                        </a:rPr>
                        <a:t>I</a:t>
                      </a:r>
                      <a:endParaRPr lang="ru-RU" sz="2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400" dirty="0" smtClean="0">
                          <a:latin typeface="+mn-lt"/>
                          <a:cs typeface="Courier New" panose="02070309020205020404" pitchFamily="49" charset="0"/>
                        </a:rPr>
                        <a:t>Интерфейс</a:t>
                      </a:r>
                      <a:endParaRPr lang="ru-RU" sz="2400" dirty="0">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err="1" smtClean="0">
                          <a:latin typeface="Courier New" panose="02070309020205020404" pitchFamily="49" charset="0"/>
                          <a:cs typeface="Courier New" panose="02070309020205020404" pitchFamily="49" charset="0"/>
                        </a:rPr>
                        <a:t>IConnectionPoint</a:t>
                      </a:r>
                      <a:endParaRPr lang="ru-RU" sz="2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4882248"/>
                  </a:ext>
                </a:extLst>
              </a:tr>
              <a:tr h="457200">
                <a:tc>
                  <a:txBody>
                    <a:bodyPr/>
                    <a:lstStyle/>
                    <a:p>
                      <a:pPr algn="ctr"/>
                      <a:r>
                        <a:rPr lang="en-US" sz="2400" dirty="0" smtClean="0">
                          <a:latin typeface="Courier New" panose="02070309020205020404" pitchFamily="49" charset="0"/>
                          <a:cs typeface="Courier New" panose="02070309020205020404" pitchFamily="49" charset="0"/>
                        </a:rPr>
                        <a:t>p</a:t>
                      </a:r>
                      <a:endParaRPr lang="ru-RU" sz="2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2400" dirty="0" smtClean="0">
                          <a:latin typeface="+mn-lt"/>
                          <a:cs typeface="Courier New" panose="02070309020205020404" pitchFamily="49" charset="0"/>
                        </a:rPr>
                        <a:t>Указатель</a:t>
                      </a:r>
                      <a:endParaRPr lang="ru-RU" sz="2400" dirty="0">
                        <a:latin typeface="+mn-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err="1" smtClean="0">
                          <a:latin typeface="Courier New" panose="02070309020205020404" pitchFamily="49" charset="0"/>
                          <a:cs typeface="Courier New" panose="02070309020205020404" pitchFamily="49" charset="0"/>
                        </a:rPr>
                        <a:t>int</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pCount</a:t>
                      </a:r>
                      <a:r>
                        <a:rPr lang="en-US" sz="2400" dirty="0" smtClean="0">
                          <a:latin typeface="Courier New" panose="02070309020205020404" pitchFamily="49" charset="0"/>
                          <a:cs typeface="Courier New" panose="02070309020205020404" pitchFamily="49" charset="0"/>
                        </a:rPr>
                        <a:t>; </a:t>
                      </a:r>
                      <a:endParaRPr lang="ru-RU" sz="24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4728281"/>
                  </a:ext>
                </a:extLst>
              </a:tr>
            </a:tbl>
          </a:graphicData>
        </a:graphic>
      </p:graphicFrame>
    </p:spTree>
    <p:extLst>
      <p:ext uri="{BB962C8B-B14F-4D97-AF65-F5344CB8AC3E}">
        <p14:creationId xmlns:p14="http://schemas.microsoft.com/office/powerpoint/2010/main" val="4259671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Пример 1</a:t>
            </a:r>
            <a:endParaRPr lang="ru-RU" dirty="0"/>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2989394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1</a:t>
            </a:r>
            <a:endParaRPr lang="ru-RU" dirty="0"/>
          </a:p>
        </p:txBody>
      </p:sp>
      <p:sp>
        <p:nvSpPr>
          <p:cNvPr id="3" name="Объект 2"/>
          <p:cNvSpPr>
            <a:spLocks noGrp="1"/>
          </p:cNvSpPr>
          <p:nvPr>
            <p:ph idx="1"/>
          </p:nvPr>
        </p:nvSpPr>
        <p:spPr/>
        <p:txBody>
          <a:bodyPr/>
          <a:lstStyle/>
          <a:p>
            <a:pPr marL="0" indent="0">
              <a:buNone/>
            </a:pPr>
            <a:r>
              <a:rPr lang="ru-RU" dirty="0"/>
              <a:t>Код, реализующий простой интерфейс</a:t>
            </a:r>
          </a:p>
        </p:txBody>
      </p:sp>
      <p:grpSp>
        <p:nvGrpSpPr>
          <p:cNvPr id="4" name="Группа 3"/>
          <p:cNvGrpSpPr/>
          <p:nvPr/>
        </p:nvGrpSpPr>
        <p:grpSpPr>
          <a:xfrm>
            <a:off x="1530127" y="3645405"/>
            <a:ext cx="9131747" cy="2173374"/>
            <a:chOff x="1097279" y="1845732"/>
            <a:chExt cx="9131747" cy="2173374"/>
          </a:xfrm>
        </p:grpSpPr>
        <p:pic>
          <p:nvPicPr>
            <p:cNvPr id="5" name="Рисунок 4"/>
            <p:cNvPicPr>
              <a:picLocks noChangeAspect="1"/>
            </p:cNvPicPr>
            <p:nvPr/>
          </p:nvPicPr>
          <p:blipFill>
            <a:blip r:embed="rId3"/>
            <a:stretch>
              <a:fillRect/>
            </a:stretch>
          </p:blipFill>
          <p:spPr>
            <a:xfrm>
              <a:off x="1097279" y="1845733"/>
              <a:ext cx="4175807" cy="2173373"/>
            </a:xfrm>
            <a:prstGeom prst="rect">
              <a:avLst/>
            </a:prstGeom>
          </p:spPr>
        </p:pic>
        <p:pic>
          <p:nvPicPr>
            <p:cNvPr id="6" name="Рисунок 5"/>
            <p:cNvPicPr>
              <a:picLocks noChangeAspect="1"/>
            </p:cNvPicPr>
            <p:nvPr/>
          </p:nvPicPr>
          <p:blipFill>
            <a:blip r:embed="rId4"/>
            <a:stretch>
              <a:fillRect/>
            </a:stretch>
          </p:blipFill>
          <p:spPr>
            <a:xfrm>
              <a:off x="6126479" y="1845732"/>
              <a:ext cx="4102547" cy="2173373"/>
            </a:xfrm>
            <a:prstGeom prst="rect">
              <a:avLst/>
            </a:prstGeom>
          </p:spPr>
        </p:pic>
      </p:grpSp>
      <p:sp>
        <p:nvSpPr>
          <p:cNvPr id="7" name="TextBox 6"/>
          <p:cNvSpPr txBox="1"/>
          <p:nvPr/>
        </p:nvSpPr>
        <p:spPr>
          <a:xfrm>
            <a:off x="3136472" y="2937352"/>
            <a:ext cx="5919056" cy="461665"/>
          </a:xfrm>
          <a:prstGeom prst="rect">
            <a:avLst/>
          </a:prstGeom>
          <a:noFill/>
        </p:spPr>
        <p:txBody>
          <a:bodyPr wrap="none" rtlCol="0">
            <a:spAutoFit/>
          </a:bodyPr>
          <a:lstStyle/>
          <a:p>
            <a:r>
              <a:rPr lang="ru-RU" sz="2400" dirty="0" smtClean="0"/>
              <a:t>Классы</a:t>
            </a:r>
            <a:r>
              <a:rPr lang="en-US" sz="2400" dirty="0" smtClean="0"/>
              <a:t> IX </a:t>
            </a:r>
            <a:r>
              <a:rPr lang="ru-RU" sz="2400" dirty="0" smtClean="0"/>
              <a:t>и </a:t>
            </a:r>
            <a:r>
              <a:rPr lang="en-US" sz="2400" dirty="0" smtClean="0"/>
              <a:t>IY</a:t>
            </a:r>
            <a:r>
              <a:rPr lang="ru-RU" sz="2400" dirty="0" smtClean="0"/>
              <a:t> для реализации интерфейсов</a:t>
            </a:r>
            <a:endParaRPr lang="ru-RU" sz="2400" dirty="0"/>
          </a:p>
        </p:txBody>
      </p:sp>
    </p:spTree>
    <p:extLst>
      <p:ext uri="{BB962C8B-B14F-4D97-AF65-F5344CB8AC3E}">
        <p14:creationId xmlns:p14="http://schemas.microsoft.com/office/powerpoint/2010/main" val="2610269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1</a:t>
            </a:r>
            <a:endParaRPr lang="ru-RU" dirty="0"/>
          </a:p>
        </p:txBody>
      </p:sp>
      <p:sp>
        <p:nvSpPr>
          <p:cNvPr id="3" name="Объект 2"/>
          <p:cNvSpPr>
            <a:spLocks noGrp="1"/>
          </p:cNvSpPr>
          <p:nvPr>
            <p:ph idx="1"/>
          </p:nvPr>
        </p:nvSpPr>
        <p:spPr/>
        <p:txBody>
          <a:bodyPr/>
          <a:lstStyle/>
          <a:p>
            <a:pPr marL="0" indent="0">
              <a:buNone/>
            </a:pPr>
            <a:r>
              <a:rPr lang="ru-RU" dirty="0"/>
              <a:t>Код, реализующий простой интерфейс</a:t>
            </a:r>
          </a:p>
        </p:txBody>
      </p:sp>
      <p:sp>
        <p:nvSpPr>
          <p:cNvPr id="8" name="TextBox 7"/>
          <p:cNvSpPr txBox="1"/>
          <p:nvPr/>
        </p:nvSpPr>
        <p:spPr>
          <a:xfrm>
            <a:off x="3520423" y="2622074"/>
            <a:ext cx="5151154" cy="461665"/>
          </a:xfrm>
          <a:prstGeom prst="rect">
            <a:avLst/>
          </a:prstGeom>
          <a:noFill/>
        </p:spPr>
        <p:txBody>
          <a:bodyPr wrap="none" rtlCol="0">
            <a:spAutoFit/>
          </a:bodyPr>
          <a:lstStyle/>
          <a:p>
            <a:r>
              <a:rPr lang="ru-RU" sz="2400" dirty="0" smtClean="0"/>
              <a:t>Класс</a:t>
            </a:r>
            <a:r>
              <a:rPr lang="en-US" sz="2400" dirty="0" smtClean="0"/>
              <a:t> CA</a:t>
            </a:r>
            <a:r>
              <a:rPr lang="ru-RU" sz="2400" dirty="0" smtClean="0"/>
              <a:t> для реализации компонента</a:t>
            </a:r>
            <a:endParaRPr lang="ru-RU" sz="2400" dirty="0"/>
          </a:p>
        </p:txBody>
      </p:sp>
      <p:grpSp>
        <p:nvGrpSpPr>
          <p:cNvPr id="11" name="Группа 10"/>
          <p:cNvGrpSpPr/>
          <p:nvPr/>
        </p:nvGrpSpPr>
        <p:grpSpPr>
          <a:xfrm>
            <a:off x="1135577" y="3214688"/>
            <a:ext cx="9920846" cy="2962275"/>
            <a:chOff x="1282961" y="3214688"/>
            <a:chExt cx="9920846" cy="2962275"/>
          </a:xfrm>
        </p:grpSpPr>
        <p:pic>
          <p:nvPicPr>
            <p:cNvPr id="9" name="Рисунок 8"/>
            <p:cNvPicPr>
              <a:picLocks noChangeAspect="1"/>
            </p:cNvPicPr>
            <p:nvPr/>
          </p:nvPicPr>
          <p:blipFill>
            <a:blip r:embed="rId3"/>
            <a:stretch>
              <a:fillRect/>
            </a:stretch>
          </p:blipFill>
          <p:spPr>
            <a:xfrm>
              <a:off x="1282961" y="3214688"/>
              <a:ext cx="5257800" cy="2962275"/>
            </a:xfrm>
            <a:prstGeom prst="rect">
              <a:avLst/>
            </a:prstGeom>
          </p:spPr>
        </p:pic>
        <p:pic>
          <p:nvPicPr>
            <p:cNvPr id="10" name="Рисунок 9"/>
            <p:cNvPicPr>
              <a:picLocks noChangeAspect="1"/>
            </p:cNvPicPr>
            <p:nvPr/>
          </p:nvPicPr>
          <p:blipFill>
            <a:blip r:embed="rId4"/>
            <a:stretch>
              <a:fillRect/>
            </a:stretch>
          </p:blipFill>
          <p:spPr>
            <a:xfrm>
              <a:off x="7774807" y="3600502"/>
              <a:ext cx="3429000" cy="1905000"/>
            </a:xfrm>
            <a:prstGeom prst="rect">
              <a:avLst/>
            </a:prstGeom>
          </p:spPr>
        </p:pic>
      </p:grpSp>
    </p:spTree>
    <p:extLst>
      <p:ext uri="{BB962C8B-B14F-4D97-AF65-F5344CB8AC3E}">
        <p14:creationId xmlns:p14="http://schemas.microsoft.com/office/powerpoint/2010/main" val="3530888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1</a:t>
            </a:r>
            <a:endParaRPr lang="ru-RU" dirty="0"/>
          </a:p>
        </p:txBody>
      </p:sp>
      <p:sp>
        <p:nvSpPr>
          <p:cNvPr id="3" name="Объект 2"/>
          <p:cNvSpPr>
            <a:spLocks noGrp="1"/>
          </p:cNvSpPr>
          <p:nvPr>
            <p:ph idx="1"/>
          </p:nvPr>
        </p:nvSpPr>
        <p:spPr/>
        <p:txBody>
          <a:bodyPr/>
          <a:lstStyle/>
          <a:p>
            <a:pPr marL="0" indent="0">
              <a:buNone/>
            </a:pPr>
            <a:r>
              <a:rPr lang="ru-RU" dirty="0"/>
              <a:t>Клиент, использующий компонент</a:t>
            </a:r>
          </a:p>
        </p:txBody>
      </p:sp>
      <p:pic>
        <p:nvPicPr>
          <p:cNvPr id="12" name="Рисунок 11"/>
          <p:cNvPicPr>
            <a:picLocks noChangeAspect="1"/>
          </p:cNvPicPr>
          <p:nvPr/>
        </p:nvPicPr>
        <p:blipFill>
          <a:blip r:embed="rId3"/>
          <a:stretch>
            <a:fillRect/>
          </a:stretch>
        </p:blipFill>
        <p:spPr>
          <a:xfrm>
            <a:off x="6794468" y="1825625"/>
            <a:ext cx="5000540" cy="4791282"/>
          </a:xfrm>
          <a:prstGeom prst="rect">
            <a:avLst/>
          </a:prstGeom>
        </p:spPr>
      </p:pic>
      <p:sp>
        <p:nvSpPr>
          <p:cNvPr id="5" name="Прямоугольник 4"/>
          <p:cNvSpPr/>
          <p:nvPr/>
        </p:nvSpPr>
        <p:spPr>
          <a:xfrm>
            <a:off x="1363897" y="2976989"/>
            <a:ext cx="4904874" cy="830997"/>
          </a:xfrm>
          <a:prstGeom prst="rect">
            <a:avLst/>
          </a:prstGeom>
        </p:spPr>
        <p:txBody>
          <a:bodyPr wrap="square">
            <a:spAutoFit/>
          </a:bodyPr>
          <a:lstStyle/>
          <a:p>
            <a:r>
              <a:rPr lang="ru-RU" sz="2400" dirty="0"/>
              <a:t>В качестве клиента в этом примере выступает функция </a:t>
            </a:r>
            <a:r>
              <a:rPr lang="ru-RU" sz="2400" b="1" i="1" dirty="0" err="1"/>
              <a:t>main</a:t>
            </a:r>
            <a:r>
              <a:rPr lang="ru-RU" sz="2400" b="1" i="1" dirty="0"/>
              <a:t>()</a:t>
            </a:r>
          </a:p>
        </p:txBody>
      </p:sp>
    </p:spTree>
    <p:extLst>
      <p:ext uri="{BB962C8B-B14F-4D97-AF65-F5344CB8AC3E}">
        <p14:creationId xmlns:p14="http://schemas.microsoft.com/office/powerpoint/2010/main" val="3507173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Некоторые неточности примера</a:t>
            </a:r>
            <a:endParaRPr lang="ru-RU" dirty="0"/>
          </a:p>
        </p:txBody>
      </p:sp>
      <p:sp>
        <p:nvSpPr>
          <p:cNvPr id="3" name="Объект 2"/>
          <p:cNvSpPr>
            <a:spLocks noGrp="1"/>
          </p:cNvSpPr>
          <p:nvPr>
            <p:ph idx="1"/>
          </p:nvPr>
        </p:nvSpPr>
        <p:spPr/>
        <p:txBody>
          <a:bodyPr/>
          <a:lstStyle/>
          <a:p>
            <a:r>
              <a:rPr lang="ru-RU" sz="1600" i="1" dirty="0" smtClean="0"/>
              <a:t>(которые будут устранены в последующем)</a:t>
            </a:r>
          </a:p>
          <a:p>
            <a:endParaRPr lang="ru-RU" sz="1400" i="1" dirty="0" smtClean="0"/>
          </a:p>
          <a:p>
            <a:pPr marL="0" indent="0">
              <a:buNone/>
            </a:pPr>
            <a:r>
              <a:rPr lang="ru-RU" sz="2400" dirty="0" smtClean="0"/>
              <a:t>Требование: </a:t>
            </a:r>
            <a:r>
              <a:rPr lang="ru-RU" sz="2400" strike="sngStrike" dirty="0" smtClean="0"/>
              <a:t>Клиент </a:t>
            </a:r>
            <a:r>
              <a:rPr lang="ru-RU" sz="2400" strike="sngStrike" dirty="0"/>
              <a:t>и компонент взаимодействуют только через </a:t>
            </a:r>
            <a:r>
              <a:rPr lang="ru-RU" sz="2400" strike="sngStrike" dirty="0" smtClean="0"/>
              <a:t>интерфейс</a:t>
            </a:r>
          </a:p>
          <a:p>
            <a:pPr marL="614362" indent="-342900">
              <a:buFont typeface="Courier New" panose="02070309020205020404" pitchFamily="49" charset="0"/>
              <a:buChar char="o"/>
            </a:pPr>
            <a:r>
              <a:rPr lang="ru-RU" dirty="0" smtClean="0"/>
              <a:t>В </a:t>
            </a:r>
            <a:r>
              <a:rPr lang="ru-RU" dirty="0"/>
              <a:t>нашем примере </a:t>
            </a:r>
            <a:r>
              <a:rPr lang="ru-RU" dirty="0" smtClean="0"/>
              <a:t>клиент </a:t>
            </a:r>
            <a:r>
              <a:rPr lang="ru-RU" dirty="0"/>
              <a:t>взаимодействует с компонентом посредством </a:t>
            </a:r>
            <a:r>
              <a:rPr lang="ru-RU" dirty="0" err="1"/>
              <a:t>pA</a:t>
            </a:r>
            <a:r>
              <a:rPr lang="ru-RU" dirty="0"/>
              <a:t> — указателя на класс CA, а </a:t>
            </a:r>
            <a:r>
              <a:rPr lang="ru-RU" dirty="0" smtClean="0"/>
              <a:t>не на интерфейс.</a:t>
            </a:r>
          </a:p>
          <a:p>
            <a:pPr marL="614362" indent="-342900">
              <a:buFont typeface="Courier New" panose="02070309020205020404" pitchFamily="49" charset="0"/>
              <a:buChar char="o"/>
            </a:pPr>
            <a:r>
              <a:rPr lang="ru-RU" dirty="0"/>
              <a:t>Для управления существованием компонента клиент </a:t>
            </a:r>
            <a:r>
              <a:rPr lang="ru-RU" dirty="0" smtClean="0"/>
              <a:t>применяет операторы </a:t>
            </a:r>
            <a:r>
              <a:rPr lang="ru-RU" i="1" dirty="0" err="1"/>
              <a:t>new</a:t>
            </a:r>
            <a:r>
              <a:rPr lang="ru-RU" dirty="0"/>
              <a:t> и </a:t>
            </a:r>
            <a:r>
              <a:rPr lang="ru-RU" i="1" dirty="0" err="1"/>
              <a:t>delete</a:t>
            </a:r>
            <a:r>
              <a:rPr lang="ru-RU" dirty="0"/>
              <a:t>. Эти операторы не </a:t>
            </a:r>
            <a:r>
              <a:rPr lang="ru-RU" dirty="0" smtClean="0"/>
              <a:t>входят </a:t>
            </a:r>
            <a:r>
              <a:rPr lang="ru-RU" dirty="0"/>
              <a:t>ни в один из </a:t>
            </a:r>
            <a:r>
              <a:rPr lang="ru-RU" dirty="0" smtClean="0"/>
              <a:t>интерфейсов (и являются спецификой языка </a:t>
            </a:r>
            <a:r>
              <a:rPr lang="ru-RU" dirty="0"/>
              <a:t>С</a:t>
            </a:r>
            <a:r>
              <a:rPr lang="ru-RU" dirty="0" smtClean="0"/>
              <a:t>++).</a:t>
            </a:r>
            <a:endParaRPr lang="ru-RU" dirty="0"/>
          </a:p>
        </p:txBody>
      </p:sp>
    </p:spTree>
    <p:extLst>
      <p:ext uri="{BB962C8B-B14F-4D97-AF65-F5344CB8AC3E}">
        <p14:creationId xmlns:p14="http://schemas.microsoft.com/office/powerpoint/2010/main" val="852473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Ключевые моменты</a:t>
            </a:r>
            <a:endParaRPr lang="ru-RU" dirty="0"/>
          </a:p>
        </p:txBody>
      </p:sp>
      <p:sp>
        <p:nvSpPr>
          <p:cNvPr id="3" name="Объект 2"/>
          <p:cNvSpPr>
            <a:spLocks noGrp="1"/>
          </p:cNvSpPr>
          <p:nvPr>
            <p:ph idx="1"/>
          </p:nvPr>
        </p:nvSpPr>
        <p:spPr/>
        <p:txBody>
          <a:bodyPr/>
          <a:lstStyle/>
          <a:p>
            <a:pPr marL="361950" indent="-276225">
              <a:buFont typeface="Wingdings" panose="05000000000000000000" pitchFamily="2" charset="2"/>
              <a:buChar char="§"/>
            </a:pPr>
            <a:r>
              <a:rPr lang="ru-RU" dirty="0" smtClean="0"/>
              <a:t>Интерфейсы </a:t>
            </a:r>
            <a:r>
              <a:rPr lang="ru-RU" dirty="0"/>
              <a:t>СОМ реализуются как чисто абстрактные базовые классы С++ </a:t>
            </a:r>
          </a:p>
          <a:p>
            <a:pPr marL="361950" indent="-276225">
              <a:buFont typeface="Wingdings" panose="05000000000000000000" pitchFamily="2" charset="2"/>
              <a:buChar char="§"/>
            </a:pPr>
            <a:r>
              <a:rPr lang="ru-RU" dirty="0" smtClean="0"/>
              <a:t>Один </a:t>
            </a:r>
            <a:r>
              <a:rPr lang="ru-RU" dirty="0"/>
              <a:t>компонент СОМ может поддерживать несколько интерфейсов</a:t>
            </a:r>
          </a:p>
          <a:p>
            <a:pPr marL="361950" indent="-276225">
              <a:buFont typeface="Wingdings" panose="05000000000000000000" pitchFamily="2" charset="2"/>
              <a:buChar char="§"/>
            </a:pPr>
            <a:r>
              <a:rPr lang="ru-RU" dirty="0" smtClean="0"/>
              <a:t>Класс </a:t>
            </a:r>
            <a:r>
              <a:rPr lang="ru-RU" dirty="0"/>
              <a:t>С++ может использовать множественное наследование для реализации </a:t>
            </a:r>
            <a:r>
              <a:rPr lang="ru-RU" dirty="0" smtClean="0"/>
              <a:t>компонента, поддерживающего </a:t>
            </a:r>
            <a:r>
              <a:rPr lang="ru-RU" dirty="0"/>
              <a:t>несколько интерфейсов.</a:t>
            </a:r>
          </a:p>
        </p:txBody>
      </p:sp>
    </p:spTree>
    <p:extLst>
      <p:ext uri="{BB962C8B-B14F-4D97-AF65-F5344CB8AC3E}">
        <p14:creationId xmlns:p14="http://schemas.microsoft.com/office/powerpoint/2010/main" val="1515388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Детали реализации</a:t>
            </a:r>
            <a:endParaRPr lang="ru-RU" dirty="0"/>
          </a:p>
        </p:txBody>
      </p:sp>
      <p:sp>
        <p:nvSpPr>
          <p:cNvPr id="3" name="Объект 2"/>
          <p:cNvSpPr>
            <a:spLocks noGrp="1"/>
          </p:cNvSpPr>
          <p:nvPr>
            <p:ph idx="1"/>
          </p:nvPr>
        </p:nvSpPr>
        <p:spPr>
          <a:xfrm>
            <a:off x="1097279" y="1845733"/>
            <a:ext cx="10736911" cy="4501903"/>
          </a:xfrm>
        </p:spPr>
        <p:txBody>
          <a:bodyPr>
            <a:noAutofit/>
          </a:bodyPr>
          <a:lstStyle/>
          <a:p>
            <a:pPr marL="0" indent="0">
              <a:lnSpc>
                <a:spcPct val="100000"/>
              </a:lnSpc>
              <a:spcBef>
                <a:spcPts val="0"/>
              </a:spcBef>
              <a:buNone/>
            </a:pPr>
            <a:r>
              <a:rPr lang="ru-RU" sz="2200" dirty="0"/>
              <a:t>Очень легко спутать требования СОМ </a:t>
            </a:r>
            <a:r>
              <a:rPr lang="ru-RU" sz="2200" dirty="0" smtClean="0"/>
              <a:t>к компоненту </a:t>
            </a:r>
            <a:r>
              <a:rPr lang="ru-RU" sz="2200" dirty="0"/>
              <a:t>и конкретный способ реализации. </a:t>
            </a:r>
            <a:endParaRPr lang="ru-RU" sz="2200" dirty="0" smtClean="0"/>
          </a:p>
          <a:p>
            <a:pPr marL="0" indent="0">
              <a:lnSpc>
                <a:spcPct val="100000"/>
              </a:lnSpc>
              <a:spcBef>
                <a:spcPts val="0"/>
              </a:spcBef>
              <a:buNone/>
            </a:pPr>
            <a:endParaRPr lang="ru-RU" sz="2200" dirty="0" smtClean="0"/>
          </a:p>
          <a:p>
            <a:pPr>
              <a:lnSpc>
                <a:spcPct val="100000"/>
              </a:lnSpc>
              <a:spcBef>
                <a:spcPts val="0"/>
              </a:spcBef>
            </a:pPr>
            <a:r>
              <a:rPr lang="ru-RU" sz="2400" b="1" dirty="0" smtClean="0"/>
              <a:t>Класс </a:t>
            </a:r>
            <a:r>
              <a:rPr lang="ru-RU" sz="2400" b="1" dirty="0"/>
              <a:t>— это не компонент</a:t>
            </a:r>
          </a:p>
          <a:p>
            <a:pPr marL="0" indent="0">
              <a:lnSpc>
                <a:spcPct val="100000"/>
              </a:lnSpc>
              <a:spcBef>
                <a:spcPts val="0"/>
              </a:spcBef>
              <a:buNone/>
            </a:pPr>
            <a:r>
              <a:rPr lang="ru-RU" sz="2400" dirty="0" smtClean="0"/>
              <a:t>В нашем примере класс </a:t>
            </a:r>
            <a:r>
              <a:rPr lang="ru-RU" sz="2400" dirty="0"/>
              <a:t>CA реализует один компонент. </a:t>
            </a:r>
            <a:endParaRPr lang="ru-RU" sz="2400" dirty="0" smtClean="0"/>
          </a:p>
          <a:p>
            <a:pPr marL="457200" lvl="1" indent="0">
              <a:lnSpc>
                <a:spcPct val="100000"/>
              </a:lnSpc>
              <a:spcBef>
                <a:spcPts val="0"/>
              </a:spcBef>
              <a:buNone/>
            </a:pPr>
            <a:r>
              <a:rPr lang="ru-RU" sz="2000" dirty="0" smtClean="0"/>
              <a:t>Но! СОМ </a:t>
            </a:r>
            <a:r>
              <a:rPr lang="ru-RU" sz="2000" dirty="0"/>
              <a:t>не требует, чтобы один класс С++ </a:t>
            </a:r>
            <a:r>
              <a:rPr lang="ru-RU" sz="2000" dirty="0" smtClean="0"/>
              <a:t>соответствовал одному </a:t>
            </a:r>
            <a:r>
              <a:rPr lang="ru-RU" sz="2000" dirty="0"/>
              <a:t>компоненту. </a:t>
            </a:r>
            <a:r>
              <a:rPr lang="ru-RU" sz="2000" dirty="0" smtClean="0"/>
              <a:t>Можно реализовать </a:t>
            </a:r>
            <a:r>
              <a:rPr lang="ru-RU" sz="2000" dirty="0"/>
              <a:t>один компонент при помощи нескольких </a:t>
            </a:r>
            <a:r>
              <a:rPr lang="ru-RU" sz="2000" dirty="0" smtClean="0"/>
              <a:t>классов, либо вообще </a:t>
            </a:r>
            <a:r>
              <a:rPr lang="ru-RU" sz="2000" dirty="0"/>
              <a:t>без классов. </a:t>
            </a:r>
            <a:endParaRPr lang="ru-RU" sz="2000" dirty="0" smtClean="0"/>
          </a:p>
          <a:p>
            <a:pPr marL="457200" lvl="1" indent="0">
              <a:lnSpc>
                <a:spcPct val="100000"/>
              </a:lnSpc>
              <a:spcBef>
                <a:spcPts val="0"/>
              </a:spcBef>
              <a:buNone/>
            </a:pPr>
            <a:endParaRPr lang="ru-RU" sz="2000" dirty="0" smtClean="0"/>
          </a:p>
          <a:p>
            <a:pPr>
              <a:lnSpc>
                <a:spcPct val="100000"/>
              </a:lnSpc>
              <a:spcBef>
                <a:spcPts val="0"/>
              </a:spcBef>
            </a:pPr>
            <a:r>
              <a:rPr lang="ru-RU" sz="2400" b="1" dirty="0" smtClean="0"/>
              <a:t>Интерфейсы </a:t>
            </a:r>
            <a:r>
              <a:rPr lang="ru-RU" sz="2400" b="1" dirty="0"/>
              <a:t>не всегда наследуются</a:t>
            </a:r>
          </a:p>
          <a:p>
            <a:pPr marL="0" indent="0">
              <a:lnSpc>
                <a:spcPct val="100000"/>
              </a:lnSpc>
              <a:spcBef>
                <a:spcPts val="0"/>
              </a:spcBef>
              <a:buNone/>
            </a:pPr>
            <a:r>
              <a:rPr lang="ru-RU" sz="2400" dirty="0" smtClean="0"/>
              <a:t>В нашем примере класс </a:t>
            </a:r>
            <a:r>
              <a:rPr lang="ru-RU" sz="2400" dirty="0"/>
              <a:t>CA наследует поддерживаемые им интерфейсы</a:t>
            </a:r>
            <a:r>
              <a:rPr lang="ru-RU" sz="2400" dirty="0" smtClean="0"/>
              <a:t>.</a:t>
            </a:r>
          </a:p>
          <a:p>
            <a:pPr marL="457200" lvl="1" indent="0">
              <a:lnSpc>
                <a:spcPct val="100000"/>
              </a:lnSpc>
              <a:spcBef>
                <a:spcPts val="0"/>
              </a:spcBef>
              <a:buNone/>
            </a:pPr>
            <a:r>
              <a:rPr lang="ru-RU" sz="2000" dirty="0" smtClean="0"/>
              <a:t>Но! СОМ </a:t>
            </a:r>
            <a:r>
              <a:rPr lang="ru-RU" sz="2000" dirty="0"/>
              <a:t>не требует, чтобы класс, реализующий интерфейсы, </a:t>
            </a:r>
            <a:r>
              <a:rPr lang="ru-RU" sz="2000" dirty="0" smtClean="0"/>
              <a:t>наследовал </a:t>
            </a:r>
            <a:r>
              <a:rPr lang="ru-RU" sz="2000" dirty="0"/>
              <a:t>их, поскольку клиент никогда не видит иерархию наследования в компоненте СОМ</a:t>
            </a:r>
            <a:r>
              <a:rPr lang="ru-RU" sz="2000" dirty="0" smtClean="0"/>
              <a:t>.</a:t>
            </a:r>
          </a:p>
        </p:txBody>
      </p:sp>
    </p:spTree>
    <p:extLst>
      <p:ext uri="{BB962C8B-B14F-4D97-AF65-F5344CB8AC3E}">
        <p14:creationId xmlns:p14="http://schemas.microsoft.com/office/powerpoint/2010/main" val="41828221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Детали реализации</a:t>
            </a:r>
            <a:endParaRPr lang="ru-RU" dirty="0"/>
          </a:p>
        </p:txBody>
      </p:sp>
      <p:sp>
        <p:nvSpPr>
          <p:cNvPr id="3" name="Объект 2"/>
          <p:cNvSpPr>
            <a:spLocks noGrp="1"/>
          </p:cNvSpPr>
          <p:nvPr>
            <p:ph idx="1"/>
          </p:nvPr>
        </p:nvSpPr>
        <p:spPr>
          <a:xfrm>
            <a:off x="1097279" y="1845733"/>
            <a:ext cx="10736911" cy="4501903"/>
          </a:xfrm>
        </p:spPr>
        <p:txBody>
          <a:bodyPr>
            <a:noAutofit/>
          </a:bodyPr>
          <a:lstStyle/>
          <a:p>
            <a:pPr>
              <a:lnSpc>
                <a:spcPct val="95000"/>
              </a:lnSpc>
              <a:spcBef>
                <a:spcPts val="0"/>
              </a:spcBef>
            </a:pPr>
            <a:r>
              <a:rPr lang="ru-RU" sz="2400" b="1" dirty="0" smtClean="0"/>
              <a:t>Конфликт </a:t>
            </a:r>
            <a:r>
              <a:rPr lang="ru-RU" sz="2400" b="1" dirty="0"/>
              <a:t>имен</a:t>
            </a:r>
          </a:p>
          <a:p>
            <a:pPr marL="0" indent="0">
              <a:lnSpc>
                <a:spcPct val="95000"/>
              </a:lnSpc>
              <a:spcBef>
                <a:spcPts val="0"/>
              </a:spcBef>
              <a:buNone/>
            </a:pPr>
            <a:r>
              <a:rPr lang="ru-RU" sz="2400" dirty="0"/>
              <a:t>Поскольку компонент может поддерживать несколько интерфейсов, легко возникает конфликт имен </a:t>
            </a:r>
            <a:r>
              <a:rPr lang="ru-RU" sz="2400" dirty="0" smtClean="0"/>
              <a:t>функций этих </a:t>
            </a:r>
            <a:r>
              <a:rPr lang="ru-RU" sz="2400" dirty="0"/>
              <a:t>интерфейсов. </a:t>
            </a:r>
            <a:endParaRPr lang="ru-RU" sz="2400" dirty="0" smtClean="0"/>
          </a:p>
          <a:p>
            <a:pPr marL="457200" lvl="1" indent="0">
              <a:lnSpc>
                <a:spcPct val="95000"/>
              </a:lnSpc>
              <a:spcBef>
                <a:spcPts val="0"/>
              </a:spcBef>
              <a:buNone/>
            </a:pPr>
            <a:r>
              <a:rPr lang="ru-RU" sz="2000" dirty="0" smtClean="0"/>
              <a:t>Но! </a:t>
            </a:r>
            <a:r>
              <a:rPr lang="ru-RU" sz="2000" dirty="0"/>
              <a:t>СОМ нет до этого дела. Интерфейсы СОМ отвечают двоичному стандарту; </a:t>
            </a:r>
            <a:r>
              <a:rPr lang="ru-RU" sz="2000" dirty="0" smtClean="0"/>
              <a:t>клиент  подключается </a:t>
            </a:r>
            <a:r>
              <a:rPr lang="ru-RU" sz="2000" dirty="0"/>
              <a:t>к интерфейсу не по имени самого интерфейса или его </a:t>
            </a:r>
            <a:r>
              <a:rPr lang="ru-RU" sz="2000" dirty="0" smtClean="0"/>
              <a:t>функций, а обращается к функции </a:t>
            </a:r>
            <a:r>
              <a:rPr lang="ru-RU" sz="2000" dirty="0"/>
              <a:t>интерфейса по ее адресу в блоке памяти, представляющем интерфейс. </a:t>
            </a:r>
            <a:endParaRPr lang="ru-RU" sz="2000" dirty="0" smtClean="0"/>
          </a:p>
          <a:p>
            <a:pPr>
              <a:lnSpc>
                <a:spcPct val="95000"/>
              </a:lnSpc>
              <a:spcBef>
                <a:spcPts val="0"/>
              </a:spcBef>
            </a:pPr>
            <a:endParaRPr lang="ru-RU" sz="700" dirty="0"/>
          </a:p>
          <a:p>
            <a:pPr>
              <a:lnSpc>
                <a:spcPct val="95000"/>
              </a:lnSpc>
              <a:spcBef>
                <a:spcPts val="0"/>
              </a:spcBef>
            </a:pPr>
            <a:r>
              <a:rPr lang="ru-RU" sz="2400" b="1" dirty="0"/>
              <a:t>Интерфейсы не </a:t>
            </a:r>
            <a:r>
              <a:rPr lang="ru-RU" sz="2400" b="1" dirty="0" smtClean="0"/>
              <a:t>изменяются!</a:t>
            </a:r>
          </a:p>
          <a:p>
            <a:pPr marL="0" indent="0">
              <a:lnSpc>
                <a:spcPct val="95000"/>
              </a:lnSpc>
              <a:spcBef>
                <a:spcPts val="0"/>
              </a:spcBef>
              <a:buNone/>
            </a:pPr>
            <a:r>
              <a:rPr lang="ru-RU" sz="2400" dirty="0" smtClean="0"/>
              <a:t>Интерфейсы </a:t>
            </a:r>
            <a:r>
              <a:rPr lang="ru-RU" sz="2400" dirty="0"/>
              <a:t>нельзя изменять, причем нельзя изменять </a:t>
            </a:r>
            <a:r>
              <a:rPr lang="ru-RU" sz="2400" dirty="0" smtClean="0"/>
              <a:t>никогда.</a:t>
            </a:r>
          </a:p>
          <a:p>
            <a:pPr marL="457200" lvl="1" indent="0">
              <a:lnSpc>
                <a:spcPct val="95000"/>
              </a:lnSpc>
              <a:spcBef>
                <a:spcPts val="0"/>
              </a:spcBef>
              <a:buNone/>
            </a:pPr>
            <a:r>
              <a:rPr lang="ru-RU" sz="2000" dirty="0" smtClean="0"/>
              <a:t>После </a:t>
            </a:r>
            <a:r>
              <a:rPr lang="ru-RU" sz="2000" dirty="0"/>
              <a:t>того, как интерфейс опубликован, он обязан быть всегда тем </a:t>
            </a:r>
            <a:r>
              <a:rPr lang="ru-RU" sz="2000" dirty="0" smtClean="0"/>
              <a:t>же самым</a:t>
            </a:r>
            <a:r>
              <a:rPr lang="ru-RU" sz="2000" dirty="0"/>
              <a:t>. При модификации компонента следует не изменять существующий интерфейс, а создать и </a:t>
            </a:r>
            <a:r>
              <a:rPr lang="ru-RU" sz="2000" dirty="0" smtClean="0"/>
              <a:t>добавить новый</a:t>
            </a:r>
            <a:r>
              <a:rPr lang="ru-RU" sz="2000" dirty="0"/>
              <a:t>. Множественные </a:t>
            </a:r>
            <a:r>
              <a:rPr lang="ru-RU" sz="2000" dirty="0" smtClean="0"/>
              <a:t>интерфейсы </a:t>
            </a:r>
            <a:r>
              <a:rPr lang="ru-RU" sz="2000" dirty="0"/>
              <a:t>позволяют компоненту поддерживать новые интерфейсы в дополнение </a:t>
            </a:r>
            <a:r>
              <a:rPr lang="ru-RU" sz="2000" dirty="0" smtClean="0"/>
              <a:t>к старым</a:t>
            </a:r>
            <a:r>
              <a:rPr lang="ru-RU" sz="2000" dirty="0"/>
              <a:t>. Таким образом, множественные интерфейсы обеспечивают прочный фундамент, на основе </a:t>
            </a:r>
            <a:r>
              <a:rPr lang="ru-RU" sz="2000" dirty="0" smtClean="0"/>
              <a:t>которого клиенты </a:t>
            </a:r>
            <a:r>
              <a:rPr lang="ru-RU" sz="2000" dirty="0"/>
              <a:t>и компоненты могут воспринимать новые версии партнеров</a:t>
            </a:r>
          </a:p>
        </p:txBody>
      </p:sp>
    </p:spTree>
    <p:extLst>
      <p:ext uri="{BB962C8B-B14F-4D97-AF65-F5344CB8AC3E}">
        <p14:creationId xmlns:p14="http://schemas.microsoft.com/office/powerpoint/2010/main" val="871766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solidFill>
                  <a:schemeClr val="tx1">
                    <a:lumMod val="95000"/>
                    <a:lumOff val="5000"/>
                  </a:schemeClr>
                </a:solidFill>
              </a:rPr>
              <a:t>Указатели в С++</a:t>
            </a:r>
          </a:p>
        </p:txBody>
      </p:sp>
      <p:sp>
        <p:nvSpPr>
          <p:cNvPr id="3" name="Содержимое 2"/>
          <p:cNvSpPr>
            <a:spLocks noGrp="1"/>
          </p:cNvSpPr>
          <p:nvPr>
            <p:ph idx="1"/>
          </p:nvPr>
        </p:nvSpPr>
        <p:spPr/>
        <p:txBody>
          <a:bodyPr>
            <a:normAutofit/>
          </a:bodyPr>
          <a:lstStyle/>
          <a:p>
            <a:pPr>
              <a:buNone/>
            </a:pPr>
            <a:r>
              <a:rPr lang="ru-RU" sz="3200" b="1" dirty="0"/>
              <a:t>Указатель (</a:t>
            </a:r>
            <a:r>
              <a:rPr lang="en-US" sz="3200" b="1" dirty="0"/>
              <a:t>pointer)</a:t>
            </a:r>
            <a:r>
              <a:rPr lang="ru-RU" sz="3200" b="1" dirty="0"/>
              <a:t> в языке С++ – </a:t>
            </a:r>
            <a:r>
              <a:rPr lang="ru-RU" sz="3200" dirty="0"/>
              <a:t>это переменная, значением которой является адрес другой переменной.</a:t>
            </a:r>
          </a:p>
          <a:p>
            <a:pPr>
              <a:buNone/>
            </a:pPr>
            <a:endParaRPr lang="ru-RU" sz="3200" dirty="0"/>
          </a:p>
          <a:p>
            <a:pPr>
              <a:buNone/>
            </a:pPr>
            <a:r>
              <a:rPr lang="ru-RU" sz="3200" i="1" dirty="0"/>
              <a:t>Формат объявления указателя:</a:t>
            </a:r>
          </a:p>
          <a:p>
            <a:pPr algn="ctr">
              <a:buNone/>
            </a:pPr>
            <a:r>
              <a:rPr lang="ru-RU" sz="4000" i="1" dirty="0"/>
              <a:t>       тип *имя;</a:t>
            </a:r>
          </a:p>
          <a:p>
            <a:pPr>
              <a:buNone/>
            </a:pPr>
            <a:r>
              <a:rPr lang="ru-RU" sz="3200" i="1" dirty="0"/>
              <a:t>Пример:</a:t>
            </a:r>
          </a:p>
          <a:p>
            <a:pPr algn="ctr">
              <a:buNone/>
            </a:pPr>
            <a:r>
              <a:rPr lang="en-US" sz="4000" b="1" dirty="0" err="1"/>
              <a:t>int</a:t>
            </a:r>
            <a:r>
              <a:rPr lang="en-US" sz="4000" b="1" dirty="0"/>
              <a:t> *a;</a:t>
            </a:r>
            <a:endParaRPr lang="ru-RU" sz="4000"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3</a:t>
            </a:fld>
            <a:endParaRPr lang="ru-RU"/>
          </a:p>
        </p:txBody>
      </p:sp>
    </p:spTree>
    <p:extLst>
      <p:ext uri="{BB962C8B-B14F-4D97-AF65-F5344CB8AC3E}">
        <p14:creationId xmlns:p14="http://schemas.microsoft.com/office/powerpoint/2010/main" val="36272723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Пример 2</a:t>
            </a:r>
            <a:endParaRPr lang="ru-RU" dirty="0"/>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17058199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2</a:t>
            </a:r>
            <a:endParaRPr lang="ru-RU" dirty="0"/>
          </a:p>
        </p:txBody>
      </p:sp>
      <p:sp>
        <p:nvSpPr>
          <p:cNvPr id="3" name="Объект 2"/>
          <p:cNvSpPr>
            <a:spLocks noGrp="1"/>
          </p:cNvSpPr>
          <p:nvPr>
            <p:ph idx="1"/>
          </p:nvPr>
        </p:nvSpPr>
        <p:spPr>
          <a:xfrm>
            <a:off x="1127568" y="1825625"/>
            <a:ext cx="10226232" cy="4351338"/>
          </a:xfrm>
        </p:spPr>
        <p:txBody>
          <a:bodyPr>
            <a:normAutofit/>
          </a:bodyPr>
          <a:lstStyle/>
          <a:p>
            <a:pPr marL="0" indent="0">
              <a:buNone/>
            </a:pPr>
            <a:r>
              <a:rPr lang="ru-RU" sz="2200" dirty="0"/>
              <a:t>Определение чисто абстрактного базового класса </a:t>
            </a:r>
            <a:r>
              <a:rPr lang="ru-RU" sz="2200" dirty="0" smtClean="0"/>
              <a:t>задает </a:t>
            </a:r>
            <a:r>
              <a:rPr lang="ru-RU" sz="2200" dirty="0"/>
              <a:t>формат данных в </a:t>
            </a:r>
            <a:r>
              <a:rPr lang="ru-RU" sz="2200" dirty="0" smtClean="0"/>
              <a:t>памяти</a:t>
            </a:r>
            <a:endParaRPr lang="ru-RU" sz="2200" dirty="0"/>
          </a:p>
        </p:txBody>
      </p:sp>
      <p:pic>
        <p:nvPicPr>
          <p:cNvPr id="4" name="Рисунок 3"/>
          <p:cNvPicPr>
            <a:picLocks noChangeAspect="1"/>
          </p:cNvPicPr>
          <p:nvPr/>
        </p:nvPicPr>
        <p:blipFill rotWithShape="1">
          <a:blip r:embed="rId3"/>
          <a:srcRect l="896" t="35084"/>
          <a:stretch/>
        </p:blipFill>
        <p:spPr>
          <a:xfrm>
            <a:off x="1478995" y="2483252"/>
            <a:ext cx="3750171" cy="1562582"/>
          </a:xfrm>
          <a:prstGeom prst="rect">
            <a:avLst/>
          </a:prstGeom>
        </p:spPr>
      </p:pic>
      <p:pic>
        <p:nvPicPr>
          <p:cNvPr id="5" name="Рисунок 4"/>
          <p:cNvPicPr>
            <a:picLocks noChangeAspect="1"/>
          </p:cNvPicPr>
          <p:nvPr/>
        </p:nvPicPr>
        <p:blipFill>
          <a:blip r:embed="rId4"/>
          <a:stretch>
            <a:fillRect/>
          </a:stretch>
        </p:blipFill>
        <p:spPr>
          <a:xfrm>
            <a:off x="5680557" y="2171860"/>
            <a:ext cx="4591050" cy="2238375"/>
          </a:xfrm>
          <a:prstGeom prst="rect">
            <a:avLst/>
          </a:prstGeom>
        </p:spPr>
      </p:pic>
      <p:sp>
        <p:nvSpPr>
          <p:cNvPr id="6" name="Прямоугольник 5"/>
          <p:cNvSpPr/>
          <p:nvPr/>
        </p:nvSpPr>
        <p:spPr>
          <a:xfrm>
            <a:off x="838200" y="4549676"/>
            <a:ext cx="10909759" cy="2031325"/>
          </a:xfrm>
          <a:prstGeom prst="rect">
            <a:avLst/>
          </a:prstGeom>
        </p:spPr>
        <p:txBody>
          <a:bodyPr wrap="square">
            <a:spAutoFit/>
          </a:bodyPr>
          <a:lstStyle/>
          <a:p>
            <a:pPr algn="ctr"/>
            <a:r>
              <a:rPr lang="ru-RU" dirty="0" smtClean="0"/>
              <a:t>Формат </a:t>
            </a:r>
            <a:r>
              <a:rPr lang="ru-RU" dirty="0"/>
              <a:t>блока памяти для интерфейса СОМ совпадает с форматом блока памяти, </a:t>
            </a:r>
            <a:r>
              <a:rPr lang="ru-RU" dirty="0" smtClean="0"/>
              <a:t/>
            </a:r>
            <a:br>
              <a:rPr lang="ru-RU" dirty="0" smtClean="0"/>
            </a:br>
            <a:r>
              <a:rPr lang="ru-RU" dirty="0" smtClean="0"/>
              <a:t>который компилятор </a:t>
            </a:r>
            <a:r>
              <a:rPr lang="ru-RU" dirty="0"/>
              <a:t>С++ генерирует для абстрактного базового </a:t>
            </a:r>
            <a:r>
              <a:rPr lang="ru-RU" dirty="0" smtClean="0"/>
              <a:t>класса</a:t>
            </a:r>
          </a:p>
          <a:p>
            <a:pPr algn="ctr"/>
            <a:endParaRPr lang="ru-RU" dirty="0"/>
          </a:p>
          <a:p>
            <a:pPr algn="just"/>
            <a:r>
              <a:rPr lang="ru-RU" dirty="0" smtClean="0"/>
              <a:t>Но есть </a:t>
            </a:r>
            <a:r>
              <a:rPr lang="ru-RU" dirty="0"/>
              <a:t>д</a:t>
            </a:r>
            <a:r>
              <a:rPr lang="ru-RU" dirty="0" smtClean="0"/>
              <a:t>ополнительное </a:t>
            </a:r>
            <a:r>
              <a:rPr lang="ru-RU" dirty="0"/>
              <a:t>требование, которому должен удовлетворять интерфейс, чтобы он был </a:t>
            </a:r>
            <a:r>
              <a:rPr lang="ru-RU" dirty="0" smtClean="0"/>
              <a:t>интерфейсом СОМ: все </a:t>
            </a:r>
            <a:r>
              <a:rPr lang="ru-RU" dirty="0"/>
              <a:t>интерфейсы СОМ должны наследовать интерфейс </a:t>
            </a:r>
            <a:r>
              <a:rPr lang="ru-RU" b="1" i="1" dirty="0" smtClean="0"/>
              <a:t>I</a:t>
            </a:r>
            <a:r>
              <a:rPr lang="en-US" b="1" i="1" dirty="0" smtClean="0"/>
              <a:t>U</a:t>
            </a:r>
            <a:r>
              <a:rPr lang="ru-RU" b="1" i="1" dirty="0" err="1" smtClean="0"/>
              <a:t>nknown</a:t>
            </a:r>
            <a:r>
              <a:rPr lang="ru-RU" dirty="0" smtClean="0"/>
              <a:t>. </a:t>
            </a:r>
          </a:p>
          <a:p>
            <a:pPr algn="just"/>
            <a:r>
              <a:rPr lang="ru-RU" dirty="0" smtClean="0"/>
              <a:t>Это </a:t>
            </a:r>
            <a:r>
              <a:rPr lang="ru-RU" dirty="0"/>
              <a:t>означает, что первые три элемента </a:t>
            </a:r>
            <a:r>
              <a:rPr lang="ru-RU" i="1" dirty="0" err="1"/>
              <a:t>vtbl</a:t>
            </a:r>
            <a:r>
              <a:rPr lang="ru-RU" dirty="0"/>
              <a:t> одни и те же для всех интерфейсов СОМ. Они содержат </a:t>
            </a:r>
            <a:r>
              <a:rPr lang="ru-RU" dirty="0" smtClean="0"/>
              <a:t>адреса реализации </a:t>
            </a:r>
            <a:r>
              <a:rPr lang="ru-RU" dirty="0"/>
              <a:t>трех функций-членов </a:t>
            </a:r>
            <a:r>
              <a:rPr lang="ru-RU" b="1" i="1" dirty="0" smtClean="0"/>
              <a:t>I</a:t>
            </a:r>
            <a:r>
              <a:rPr lang="en-US" b="1" i="1" dirty="0" smtClean="0"/>
              <a:t>U</a:t>
            </a:r>
            <a:r>
              <a:rPr lang="ru-RU" b="1" i="1" dirty="0" err="1" smtClean="0"/>
              <a:t>nknown</a:t>
            </a:r>
            <a:r>
              <a:rPr lang="en-US" b="1" i="1" dirty="0"/>
              <a:t>.</a:t>
            </a:r>
            <a:endParaRPr lang="ru-RU" b="1" i="1" dirty="0"/>
          </a:p>
        </p:txBody>
      </p:sp>
    </p:spTree>
    <p:extLst>
      <p:ext uri="{BB962C8B-B14F-4D97-AF65-F5344CB8AC3E}">
        <p14:creationId xmlns:p14="http://schemas.microsoft.com/office/powerpoint/2010/main" val="2464656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Указатели </a:t>
            </a:r>
            <a:r>
              <a:rPr lang="ru-RU" dirty="0" err="1" smtClean="0"/>
              <a:t>vtbl</a:t>
            </a:r>
            <a:r>
              <a:rPr lang="ru-RU" dirty="0" smtClean="0"/>
              <a:t> и данные экземпляра</a:t>
            </a:r>
            <a:endParaRPr lang="ru-RU" dirty="0"/>
          </a:p>
        </p:txBody>
      </p:sp>
      <p:sp>
        <p:nvSpPr>
          <p:cNvPr id="3" name="Объект 2"/>
          <p:cNvSpPr>
            <a:spLocks noGrp="1"/>
          </p:cNvSpPr>
          <p:nvPr>
            <p:ph idx="1"/>
          </p:nvPr>
        </p:nvSpPr>
        <p:spPr/>
        <p:txBody>
          <a:bodyPr>
            <a:normAutofit/>
          </a:bodyPr>
          <a:lstStyle/>
          <a:p>
            <a:pPr marL="0" indent="0" algn="ctr">
              <a:buNone/>
            </a:pPr>
            <a:r>
              <a:rPr lang="ru-RU" sz="2200" dirty="0"/>
              <a:t>Компилятор С++ может генерировать код, в котором класс, реализующий абстрактный базовый класс, </a:t>
            </a:r>
            <a:r>
              <a:rPr lang="ru-RU" sz="2200" dirty="0" smtClean="0"/>
              <a:t>хранит</a:t>
            </a:r>
            <a:r>
              <a:rPr lang="en-US" sz="2200" dirty="0" smtClean="0"/>
              <a:t> </a:t>
            </a:r>
            <a:r>
              <a:rPr lang="ru-RU" sz="2200" dirty="0" smtClean="0"/>
              <a:t>вместе </a:t>
            </a:r>
            <a:r>
              <a:rPr lang="ru-RU" sz="2200" dirty="0"/>
              <a:t>с указателем </a:t>
            </a:r>
            <a:r>
              <a:rPr lang="ru-RU" sz="2200" i="1" dirty="0" err="1" smtClean="0"/>
              <a:t>vtbl</a:t>
            </a:r>
            <a:r>
              <a:rPr lang="ru-RU" sz="2200" dirty="0" smtClean="0"/>
              <a:t> </a:t>
            </a:r>
            <a:r>
              <a:rPr lang="ru-RU" sz="2200" dirty="0"/>
              <a:t>информацию, специфичную для </a:t>
            </a:r>
            <a:r>
              <a:rPr lang="ru-RU" sz="2200" dirty="0" smtClean="0"/>
              <a:t>экземпляра</a:t>
            </a:r>
            <a:r>
              <a:rPr lang="en-US" sz="2200" dirty="0"/>
              <a:t>:</a:t>
            </a:r>
            <a:endParaRPr lang="ru-RU" sz="2200" dirty="0"/>
          </a:p>
        </p:txBody>
      </p:sp>
      <p:pic>
        <p:nvPicPr>
          <p:cNvPr id="4" name="Рисунок 3"/>
          <p:cNvPicPr>
            <a:picLocks noChangeAspect="1"/>
          </p:cNvPicPr>
          <p:nvPr/>
        </p:nvPicPr>
        <p:blipFill rotWithShape="1">
          <a:blip r:embed="rId2"/>
          <a:srcRect l="829"/>
          <a:stretch/>
        </p:blipFill>
        <p:spPr>
          <a:xfrm>
            <a:off x="584200" y="2971800"/>
            <a:ext cx="5867400" cy="3784600"/>
          </a:xfrm>
          <a:prstGeom prst="rect">
            <a:avLst/>
          </a:prstGeom>
        </p:spPr>
      </p:pic>
      <p:grpSp>
        <p:nvGrpSpPr>
          <p:cNvPr id="8" name="Группа 7"/>
          <p:cNvGrpSpPr/>
          <p:nvPr/>
        </p:nvGrpSpPr>
        <p:grpSpPr>
          <a:xfrm>
            <a:off x="6645275" y="3189288"/>
            <a:ext cx="5238750" cy="2522438"/>
            <a:chOff x="6645275" y="3392488"/>
            <a:chExt cx="5238750" cy="2522438"/>
          </a:xfrm>
        </p:grpSpPr>
        <p:pic>
          <p:nvPicPr>
            <p:cNvPr id="5" name="Рисунок 4"/>
            <p:cNvPicPr>
              <a:picLocks noChangeAspect="1"/>
            </p:cNvPicPr>
            <p:nvPr/>
          </p:nvPicPr>
          <p:blipFill>
            <a:blip r:embed="rId3"/>
            <a:stretch>
              <a:fillRect/>
            </a:stretch>
          </p:blipFill>
          <p:spPr>
            <a:xfrm>
              <a:off x="6645275" y="3392488"/>
              <a:ext cx="5238750" cy="1866900"/>
            </a:xfrm>
            <a:prstGeom prst="rect">
              <a:avLst/>
            </a:prstGeom>
          </p:spPr>
        </p:pic>
        <p:sp>
          <p:nvSpPr>
            <p:cNvPr id="6" name="Прямоугольник 5"/>
            <p:cNvSpPr/>
            <p:nvPr/>
          </p:nvSpPr>
          <p:spPr>
            <a:xfrm>
              <a:off x="6705600" y="5268595"/>
              <a:ext cx="5026025" cy="646331"/>
            </a:xfrm>
            <a:prstGeom prst="rect">
              <a:avLst/>
            </a:prstGeom>
          </p:spPr>
          <p:txBody>
            <a:bodyPr wrap="square">
              <a:spAutoFit/>
            </a:bodyPr>
            <a:lstStyle/>
            <a:p>
              <a:pPr algn="ctr"/>
              <a:r>
                <a:rPr lang="ru-RU" dirty="0"/>
                <a:t>Д</a:t>
              </a:r>
              <a:r>
                <a:rPr lang="ru-RU" dirty="0" smtClean="0"/>
                <a:t>анные </a:t>
              </a:r>
              <a:r>
                <a:rPr lang="ru-RU" dirty="0"/>
                <a:t>экземпляра потенциально доступны через указатель класса </a:t>
              </a:r>
              <a:r>
                <a:rPr lang="ru-RU" dirty="0" smtClean="0"/>
                <a:t>CA</a:t>
              </a:r>
              <a:endParaRPr lang="ru-RU" dirty="0"/>
            </a:p>
          </p:txBody>
        </p:sp>
      </p:grpSp>
      <p:sp>
        <p:nvSpPr>
          <p:cNvPr id="7" name="Прямоугольник 6"/>
          <p:cNvSpPr/>
          <p:nvPr/>
        </p:nvSpPr>
        <p:spPr>
          <a:xfrm>
            <a:off x="4936987" y="5786864"/>
            <a:ext cx="6867525" cy="830997"/>
          </a:xfrm>
          <a:prstGeom prst="rect">
            <a:avLst/>
          </a:prstGeom>
        </p:spPr>
        <p:txBody>
          <a:bodyPr wrap="square">
            <a:spAutoFit/>
          </a:bodyPr>
          <a:lstStyle/>
          <a:p>
            <a:r>
              <a:rPr lang="ru-RU" sz="2400" dirty="0" smtClean="0"/>
              <a:t>Но! Клиент </a:t>
            </a:r>
            <a:r>
              <a:rPr lang="ru-RU" sz="2400" dirty="0"/>
              <a:t>не знает, </a:t>
            </a:r>
            <a:r>
              <a:rPr lang="ru-RU" sz="2400" dirty="0" smtClean="0"/>
              <a:t>какие именно </a:t>
            </a:r>
            <a:r>
              <a:rPr lang="ru-RU" sz="2400" dirty="0"/>
              <a:t>данные там хранятся, и потому не может обращаться к ним. </a:t>
            </a:r>
          </a:p>
        </p:txBody>
      </p:sp>
    </p:spTree>
    <p:extLst>
      <p:ext uri="{BB962C8B-B14F-4D97-AF65-F5344CB8AC3E}">
        <p14:creationId xmlns:p14="http://schemas.microsoft.com/office/powerpoint/2010/main" val="37296117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Указатели </a:t>
            </a:r>
            <a:r>
              <a:rPr lang="ru-RU" dirty="0" err="1" smtClean="0"/>
              <a:t>vtbl</a:t>
            </a:r>
            <a:r>
              <a:rPr lang="ru-RU" dirty="0" smtClean="0"/>
              <a:t> и данные экземпляра</a:t>
            </a:r>
            <a:endParaRPr lang="ru-RU" dirty="0"/>
          </a:p>
        </p:txBody>
      </p:sp>
      <p:sp>
        <p:nvSpPr>
          <p:cNvPr id="3" name="Объект 2"/>
          <p:cNvSpPr>
            <a:spLocks noGrp="1"/>
          </p:cNvSpPr>
          <p:nvPr>
            <p:ph idx="1"/>
          </p:nvPr>
        </p:nvSpPr>
        <p:spPr/>
        <p:txBody>
          <a:bodyPr>
            <a:normAutofit/>
          </a:bodyPr>
          <a:lstStyle/>
          <a:p>
            <a:pPr marL="0" indent="0">
              <a:buNone/>
            </a:pPr>
            <a:r>
              <a:rPr lang="ru-RU" sz="2400" i="1" dirty="0" smtClean="0"/>
              <a:t>Клиент </a:t>
            </a:r>
            <a:r>
              <a:rPr lang="ru-RU" sz="2400" i="1" dirty="0"/>
              <a:t>не знает, какие именно данные </a:t>
            </a:r>
            <a:r>
              <a:rPr lang="ru-RU" sz="2400" i="1" dirty="0" smtClean="0"/>
              <a:t>экземпляра хранятся в </a:t>
            </a:r>
            <a:r>
              <a:rPr lang="en-US" sz="2400" i="1" dirty="0" err="1" smtClean="0"/>
              <a:t>vtbl</a:t>
            </a:r>
            <a:r>
              <a:rPr lang="ru-RU" sz="2400" i="1" dirty="0" smtClean="0"/>
              <a:t>, </a:t>
            </a:r>
            <a:r>
              <a:rPr lang="ru-RU" sz="2400" i="1" dirty="0"/>
              <a:t>и потому не может обращаться к ним. </a:t>
            </a:r>
          </a:p>
          <a:p>
            <a:pPr marL="0" indent="0">
              <a:buNone/>
            </a:pPr>
            <a:r>
              <a:rPr lang="ru-RU" sz="2400" dirty="0" smtClean="0"/>
              <a:t>В </a:t>
            </a:r>
            <a:r>
              <a:rPr lang="ru-RU" sz="2400" dirty="0"/>
              <a:t>то время как классы С++ могут обращаться к данным экземпляра напрямую, компоненты СОМ никогда </a:t>
            </a:r>
            <a:r>
              <a:rPr lang="ru-RU" sz="2400" dirty="0" smtClean="0"/>
              <a:t>не смогут </a:t>
            </a:r>
            <a:r>
              <a:rPr lang="ru-RU" sz="2400" dirty="0"/>
              <a:t>добраться до них. </a:t>
            </a:r>
            <a:endParaRPr lang="ru-RU" sz="2400" dirty="0" smtClean="0"/>
          </a:p>
          <a:p>
            <a:pPr marL="0" indent="0">
              <a:buNone/>
            </a:pPr>
            <a:r>
              <a:rPr lang="ru-RU" sz="2400" dirty="0" smtClean="0"/>
              <a:t>В </a:t>
            </a:r>
            <a:r>
              <a:rPr lang="ru-RU" sz="2400" dirty="0"/>
              <a:t>СОМ </a:t>
            </a:r>
            <a:r>
              <a:rPr lang="ru-RU" sz="2400" dirty="0" smtClean="0"/>
              <a:t>работа с компонентом осуществляется </a:t>
            </a:r>
            <a:r>
              <a:rPr lang="ru-RU" sz="2400" dirty="0"/>
              <a:t>только через функции, </a:t>
            </a:r>
            <a:r>
              <a:rPr lang="ru-RU" sz="2400" dirty="0" smtClean="0"/>
              <a:t/>
            </a:r>
            <a:br>
              <a:rPr lang="ru-RU" sz="2400" dirty="0" smtClean="0"/>
            </a:br>
            <a:r>
              <a:rPr lang="ru-RU" sz="2400" dirty="0" smtClean="0"/>
              <a:t>и </a:t>
            </a:r>
            <a:r>
              <a:rPr lang="ru-RU" sz="2400" dirty="0"/>
              <a:t>никогда — </a:t>
            </a:r>
            <a:r>
              <a:rPr lang="ru-RU" sz="2400" dirty="0" smtClean="0"/>
              <a:t>через переменные.</a:t>
            </a:r>
            <a:endParaRPr lang="ru-RU" sz="2400" dirty="0"/>
          </a:p>
        </p:txBody>
      </p:sp>
    </p:spTree>
    <p:extLst>
      <p:ext uri="{BB962C8B-B14F-4D97-AF65-F5344CB8AC3E}">
        <p14:creationId xmlns:p14="http://schemas.microsoft.com/office/powerpoint/2010/main" val="2015694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000" dirty="0" smtClean="0"/>
              <a:t>Множественные экземпляры одного класса</a:t>
            </a:r>
            <a:endParaRPr lang="ru-RU" sz="4000" dirty="0"/>
          </a:p>
        </p:txBody>
      </p:sp>
      <p:sp>
        <p:nvSpPr>
          <p:cNvPr id="3" name="Объект 2"/>
          <p:cNvSpPr>
            <a:spLocks noGrp="1"/>
          </p:cNvSpPr>
          <p:nvPr>
            <p:ph idx="1"/>
          </p:nvPr>
        </p:nvSpPr>
        <p:spPr>
          <a:xfrm>
            <a:off x="838200" y="1498600"/>
            <a:ext cx="10515600" cy="4678363"/>
          </a:xfrm>
        </p:spPr>
        <p:txBody>
          <a:bodyPr>
            <a:normAutofit/>
          </a:bodyPr>
          <a:lstStyle/>
          <a:p>
            <a:pPr marL="0" indent="0" algn="just">
              <a:buNone/>
            </a:pPr>
            <a:r>
              <a:rPr lang="ru-RU" sz="2400" dirty="0" smtClean="0"/>
              <a:t>Указатель </a:t>
            </a:r>
            <a:r>
              <a:rPr lang="ru-RU" sz="2400" i="1" dirty="0" err="1"/>
              <a:t>vtbl</a:t>
            </a:r>
            <a:r>
              <a:rPr lang="ru-RU" sz="2400" dirty="0"/>
              <a:t> </a:t>
            </a:r>
            <a:r>
              <a:rPr lang="ru-RU" sz="2400" dirty="0" smtClean="0"/>
              <a:t>также позволяет </a:t>
            </a:r>
            <a:r>
              <a:rPr lang="ru-RU" sz="2400" dirty="0"/>
              <a:t>разным экземплярам одного класса использовать одну и ту же </a:t>
            </a:r>
            <a:r>
              <a:rPr lang="ru-RU" sz="2400" i="1" dirty="0" err="1"/>
              <a:t>vtbl</a:t>
            </a:r>
            <a:r>
              <a:rPr lang="ru-RU" sz="2400" dirty="0"/>
              <a:t>. </a:t>
            </a:r>
            <a:endParaRPr lang="ru-RU" sz="2400" dirty="0" smtClean="0"/>
          </a:p>
          <a:p>
            <a:pPr marL="0" indent="0" algn="just">
              <a:buNone/>
            </a:pPr>
            <a:r>
              <a:rPr lang="ru-RU" sz="2400" dirty="0" smtClean="0"/>
              <a:t>Если </a:t>
            </a:r>
            <a:r>
              <a:rPr lang="ru-RU" sz="2400" dirty="0"/>
              <a:t>мы создадим два </a:t>
            </a:r>
            <a:r>
              <a:rPr lang="ru-RU" sz="2400" dirty="0" smtClean="0"/>
              <a:t>экземпляра класса CA</a:t>
            </a:r>
            <a:r>
              <a:rPr lang="ru-RU" sz="2400" dirty="0"/>
              <a:t>, то получим два отдельных набора данных экземпляра. Однако эти экземпляры могут совместно </a:t>
            </a:r>
            <a:r>
              <a:rPr lang="ru-RU" sz="2400" dirty="0" smtClean="0"/>
              <a:t>использовать одну </a:t>
            </a:r>
            <a:r>
              <a:rPr lang="ru-RU" sz="2400" dirty="0"/>
              <a:t>и ту же </a:t>
            </a:r>
            <a:r>
              <a:rPr lang="ru-RU" sz="2400" i="1" dirty="0" err="1"/>
              <a:t>vtbl</a:t>
            </a:r>
            <a:r>
              <a:rPr lang="ru-RU" sz="2400" dirty="0"/>
              <a:t> </a:t>
            </a:r>
            <a:r>
              <a:rPr lang="en-US" sz="2400" dirty="0" smtClean="0"/>
              <a:t> </a:t>
            </a:r>
            <a:r>
              <a:rPr lang="ru-RU" sz="2400" dirty="0" smtClean="0"/>
              <a:t>и </a:t>
            </a:r>
            <a:r>
              <a:rPr lang="ru-RU" sz="2400" dirty="0"/>
              <a:t>одну и ту же реализацию. </a:t>
            </a:r>
          </a:p>
        </p:txBody>
      </p:sp>
      <p:pic>
        <p:nvPicPr>
          <p:cNvPr id="5" name="Рисунок 4"/>
          <p:cNvPicPr>
            <a:picLocks noChangeAspect="1"/>
          </p:cNvPicPr>
          <p:nvPr/>
        </p:nvPicPr>
        <p:blipFill>
          <a:blip r:embed="rId2"/>
          <a:stretch>
            <a:fillRect/>
          </a:stretch>
        </p:blipFill>
        <p:spPr>
          <a:xfrm>
            <a:off x="6164919" y="3549651"/>
            <a:ext cx="5509512" cy="2627312"/>
          </a:xfrm>
          <a:prstGeom prst="rect">
            <a:avLst/>
          </a:prstGeom>
        </p:spPr>
      </p:pic>
      <p:pic>
        <p:nvPicPr>
          <p:cNvPr id="6" name="Рисунок 5"/>
          <p:cNvPicPr>
            <a:picLocks noChangeAspect="1"/>
          </p:cNvPicPr>
          <p:nvPr/>
        </p:nvPicPr>
        <p:blipFill>
          <a:blip r:embed="rId3"/>
          <a:stretch>
            <a:fillRect/>
          </a:stretch>
        </p:blipFill>
        <p:spPr>
          <a:xfrm>
            <a:off x="987425" y="3620691"/>
            <a:ext cx="4856864" cy="2556272"/>
          </a:xfrm>
          <a:prstGeom prst="rect">
            <a:avLst/>
          </a:prstGeom>
        </p:spPr>
      </p:pic>
    </p:spTree>
    <p:extLst>
      <p:ext uri="{BB962C8B-B14F-4D97-AF65-F5344CB8AC3E}">
        <p14:creationId xmlns:p14="http://schemas.microsoft.com/office/powerpoint/2010/main" val="26775249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Пример 3</a:t>
            </a:r>
            <a:endParaRPr lang="ru-RU" dirty="0"/>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2615140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Разные классы, одинаковые </a:t>
            </a:r>
            <a:r>
              <a:rPr lang="en-US" dirty="0" err="1" smtClean="0"/>
              <a:t>vtbl</a:t>
            </a:r>
            <a:r>
              <a:rPr lang="en-US" dirty="0" smtClean="0"/>
              <a:t> </a:t>
            </a:r>
            <a:endParaRPr lang="ru-RU" dirty="0"/>
          </a:p>
        </p:txBody>
      </p:sp>
      <p:sp>
        <p:nvSpPr>
          <p:cNvPr id="3" name="Объект 2"/>
          <p:cNvSpPr>
            <a:spLocks noGrp="1"/>
          </p:cNvSpPr>
          <p:nvPr>
            <p:ph idx="1"/>
          </p:nvPr>
        </p:nvSpPr>
        <p:spPr/>
        <p:txBody>
          <a:bodyPr>
            <a:normAutofit/>
          </a:bodyPr>
          <a:lstStyle/>
          <a:p>
            <a:pPr marL="0" indent="0">
              <a:buNone/>
            </a:pPr>
            <a:r>
              <a:rPr lang="ru-RU" sz="2400" dirty="0" smtClean="0"/>
              <a:t>Но самое классное то, что </a:t>
            </a:r>
            <a:r>
              <a:rPr lang="ru-RU" sz="2400" dirty="0"/>
              <a:t>клиент</a:t>
            </a:r>
            <a:r>
              <a:rPr lang="en-US" sz="2400" dirty="0"/>
              <a:t> </a:t>
            </a:r>
            <a:r>
              <a:rPr lang="ru-RU" sz="2400" dirty="0"/>
              <a:t>может рассматривать </a:t>
            </a:r>
            <a:r>
              <a:rPr lang="ru-RU" sz="2400" dirty="0" smtClean="0"/>
              <a:t>одинаково классы</a:t>
            </a:r>
            <a:r>
              <a:rPr lang="ru-RU" sz="2400" dirty="0"/>
              <a:t>, производные от данного </a:t>
            </a:r>
            <a:r>
              <a:rPr lang="ru-RU" sz="2400" dirty="0" smtClean="0"/>
              <a:t>интерфейса. </a:t>
            </a:r>
          </a:p>
          <a:p>
            <a:pPr marL="0" indent="0">
              <a:buNone/>
            </a:pPr>
            <a:r>
              <a:rPr lang="ru-RU" sz="2400" dirty="0" smtClean="0"/>
              <a:t>Например, реализуем класс </a:t>
            </a:r>
            <a:r>
              <a:rPr lang="ru-RU" sz="2400" dirty="0"/>
              <a:t>CB, </a:t>
            </a:r>
            <a:r>
              <a:rPr lang="ru-RU" sz="2400" dirty="0" smtClean="0"/>
              <a:t>производный </a:t>
            </a:r>
            <a:r>
              <a:rPr lang="ru-RU" sz="2400" dirty="0"/>
              <a:t>от IX: </a:t>
            </a:r>
          </a:p>
        </p:txBody>
      </p:sp>
      <p:pic>
        <p:nvPicPr>
          <p:cNvPr id="4" name="Рисунок 3"/>
          <p:cNvPicPr>
            <a:picLocks noChangeAspect="1"/>
          </p:cNvPicPr>
          <p:nvPr/>
        </p:nvPicPr>
        <p:blipFill>
          <a:blip r:embed="rId2"/>
          <a:stretch>
            <a:fillRect/>
          </a:stretch>
        </p:blipFill>
        <p:spPr>
          <a:xfrm>
            <a:off x="2157412" y="3392488"/>
            <a:ext cx="8871458" cy="2589212"/>
          </a:xfrm>
          <a:prstGeom prst="rect">
            <a:avLst/>
          </a:prstGeom>
        </p:spPr>
      </p:pic>
    </p:spTree>
    <p:extLst>
      <p:ext uri="{BB962C8B-B14F-4D97-AF65-F5344CB8AC3E}">
        <p14:creationId xmlns:p14="http://schemas.microsoft.com/office/powerpoint/2010/main" val="888193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Разные классы, одинаковые </a:t>
            </a:r>
            <a:r>
              <a:rPr lang="en-US" dirty="0" err="1" smtClean="0"/>
              <a:t>vtbl</a:t>
            </a:r>
            <a:r>
              <a:rPr lang="en-US" dirty="0" smtClean="0"/>
              <a:t> </a:t>
            </a:r>
            <a:endParaRPr lang="ru-RU" dirty="0"/>
          </a:p>
        </p:txBody>
      </p:sp>
      <p:grpSp>
        <p:nvGrpSpPr>
          <p:cNvPr id="7" name="Группа 6"/>
          <p:cNvGrpSpPr/>
          <p:nvPr/>
        </p:nvGrpSpPr>
        <p:grpSpPr>
          <a:xfrm>
            <a:off x="5777544" y="2398712"/>
            <a:ext cx="6096000" cy="4183281"/>
            <a:chOff x="6018844" y="2451100"/>
            <a:chExt cx="6096000" cy="4183281"/>
          </a:xfrm>
        </p:grpSpPr>
        <p:pic>
          <p:nvPicPr>
            <p:cNvPr id="5" name="Рисунок 4"/>
            <p:cNvPicPr>
              <a:picLocks noChangeAspect="1"/>
            </p:cNvPicPr>
            <p:nvPr/>
          </p:nvPicPr>
          <p:blipFill>
            <a:blip r:embed="rId3"/>
            <a:stretch>
              <a:fillRect/>
            </a:stretch>
          </p:blipFill>
          <p:spPr>
            <a:xfrm>
              <a:off x="6067894" y="2451100"/>
              <a:ext cx="5997900" cy="3536950"/>
            </a:xfrm>
            <a:prstGeom prst="rect">
              <a:avLst/>
            </a:prstGeom>
          </p:spPr>
        </p:pic>
        <p:sp>
          <p:nvSpPr>
            <p:cNvPr id="6" name="Прямоугольник 5"/>
            <p:cNvSpPr/>
            <p:nvPr/>
          </p:nvSpPr>
          <p:spPr>
            <a:xfrm>
              <a:off x="6018844" y="5988050"/>
              <a:ext cx="6096000" cy="646331"/>
            </a:xfrm>
            <a:prstGeom prst="rect">
              <a:avLst/>
            </a:prstGeom>
          </p:spPr>
          <p:txBody>
            <a:bodyPr>
              <a:spAutoFit/>
            </a:bodyPr>
            <a:lstStyle/>
            <a:p>
              <a:pPr algn="ctr"/>
              <a:r>
                <a:rPr lang="ru-RU" dirty="0"/>
                <a:t> Полиморфное использование двух разных классов при</a:t>
              </a:r>
            </a:p>
            <a:p>
              <a:pPr algn="ctr"/>
              <a:r>
                <a:rPr lang="ru-RU" dirty="0"/>
                <a:t>помощи общего абстрактного базового класса</a:t>
              </a:r>
            </a:p>
          </p:txBody>
        </p:sp>
      </p:grpSp>
      <p:pic>
        <p:nvPicPr>
          <p:cNvPr id="8" name="Рисунок 7"/>
          <p:cNvPicPr>
            <a:picLocks noChangeAspect="1"/>
          </p:cNvPicPr>
          <p:nvPr/>
        </p:nvPicPr>
        <p:blipFill>
          <a:blip r:embed="rId4"/>
          <a:stretch>
            <a:fillRect/>
          </a:stretch>
        </p:blipFill>
        <p:spPr>
          <a:xfrm>
            <a:off x="936082" y="2238652"/>
            <a:ext cx="4199590" cy="4343341"/>
          </a:xfrm>
          <a:prstGeom prst="rect">
            <a:avLst/>
          </a:prstGeom>
        </p:spPr>
      </p:pic>
      <p:sp>
        <p:nvSpPr>
          <p:cNvPr id="9" name="Прямоугольник 8"/>
          <p:cNvSpPr/>
          <p:nvPr/>
        </p:nvSpPr>
        <p:spPr>
          <a:xfrm>
            <a:off x="838200" y="1613743"/>
            <a:ext cx="8576153" cy="400110"/>
          </a:xfrm>
          <a:prstGeom prst="rect">
            <a:avLst/>
          </a:prstGeom>
        </p:spPr>
        <p:txBody>
          <a:bodyPr wrap="square">
            <a:spAutoFit/>
          </a:bodyPr>
          <a:lstStyle/>
          <a:p>
            <a:r>
              <a:rPr lang="ru-RU" sz="2000" dirty="0"/>
              <a:t>С помощью указателя на IX клиент может работать как с CA, так и с CB: </a:t>
            </a:r>
          </a:p>
        </p:txBody>
      </p:sp>
    </p:spTree>
    <p:extLst>
      <p:ext uri="{BB962C8B-B14F-4D97-AF65-F5344CB8AC3E}">
        <p14:creationId xmlns:p14="http://schemas.microsoft.com/office/powerpoint/2010/main" val="3528781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Резюме </a:t>
            </a:r>
            <a:endParaRPr lang="ru-RU" dirty="0"/>
          </a:p>
        </p:txBody>
      </p:sp>
      <p:sp>
        <p:nvSpPr>
          <p:cNvPr id="3" name="Объект 2"/>
          <p:cNvSpPr>
            <a:spLocks noGrp="1"/>
          </p:cNvSpPr>
          <p:nvPr>
            <p:ph idx="1"/>
          </p:nvPr>
        </p:nvSpPr>
        <p:spPr>
          <a:xfrm>
            <a:off x="838200" y="1487424"/>
            <a:ext cx="10515600" cy="5047487"/>
          </a:xfrm>
        </p:spPr>
        <p:txBody>
          <a:bodyPr>
            <a:noAutofit/>
          </a:bodyPr>
          <a:lstStyle/>
          <a:p>
            <a:r>
              <a:rPr lang="ru-RU" sz="2200" dirty="0" smtClean="0"/>
              <a:t>Увидели, как </a:t>
            </a:r>
            <a:r>
              <a:rPr lang="ru-RU" sz="2200" dirty="0"/>
              <a:t>интерфейс </a:t>
            </a:r>
            <a:r>
              <a:rPr lang="ru-RU" sz="2200" dirty="0" smtClean="0"/>
              <a:t>превращается из </a:t>
            </a:r>
            <a:r>
              <a:rPr lang="ru-RU" sz="2200" dirty="0"/>
              <a:t>формальной концепции в конкретную структуру в </a:t>
            </a:r>
            <a:r>
              <a:rPr lang="ru-RU" sz="2200" dirty="0" smtClean="0"/>
              <a:t>памяти.</a:t>
            </a:r>
          </a:p>
          <a:p>
            <a:r>
              <a:rPr lang="ru-RU" sz="2200" dirty="0" smtClean="0"/>
              <a:t>Узнали, </a:t>
            </a:r>
            <a:r>
              <a:rPr lang="ru-RU" sz="2200" dirty="0"/>
              <a:t>как реализовать интерфейс на С++ с помощью чисто абстрактного базового класса. </a:t>
            </a:r>
            <a:r>
              <a:rPr lang="ru-RU" sz="2200" dirty="0" smtClean="0"/>
              <a:t>Формат </a:t>
            </a:r>
            <a:r>
              <a:rPr lang="ru-RU" sz="2200" dirty="0"/>
              <a:t>блока памяти, генерируемый компилятором С++ для чисто абстрактного базового класса, совпадает </a:t>
            </a:r>
            <a:r>
              <a:rPr lang="ru-RU" sz="2200" dirty="0" smtClean="0"/>
              <a:t>с определяемым </a:t>
            </a:r>
            <a:r>
              <a:rPr lang="ru-RU" sz="2200" dirty="0"/>
              <a:t>СОМ форматом для интерфейса.</a:t>
            </a:r>
            <a:endParaRPr lang="ru-RU" sz="2200" dirty="0" smtClean="0"/>
          </a:p>
          <a:p>
            <a:r>
              <a:rPr lang="ru-RU" sz="2200" dirty="0" smtClean="0"/>
              <a:t>Увидели</a:t>
            </a:r>
            <a:r>
              <a:rPr lang="ru-RU" sz="2200" dirty="0"/>
              <a:t>, что благодаря инкапсуляции деталей реализации интерфейсы защищают систему компонентов </a:t>
            </a:r>
            <a:r>
              <a:rPr lang="ru-RU" sz="2200" dirty="0" smtClean="0"/>
              <a:t>от разрушительного </a:t>
            </a:r>
            <a:r>
              <a:rPr lang="ru-RU" sz="2200" dirty="0"/>
              <a:t>влияния изменений. До тех пор, пока интерфейсы неизменны, клиент и компонент </a:t>
            </a:r>
            <a:r>
              <a:rPr lang="ru-RU" sz="2200" dirty="0" smtClean="0"/>
              <a:t>можно спокойно </a:t>
            </a:r>
            <a:r>
              <a:rPr lang="ru-RU" sz="2200" dirty="0"/>
              <a:t>изменять. Благодаря этому старые компоненты можно заменять новыми, не нарушая работу системы. </a:t>
            </a:r>
          </a:p>
          <a:p>
            <a:r>
              <a:rPr lang="ru-RU" sz="2200" dirty="0" smtClean="0"/>
              <a:t>Узнали, что клиенты </a:t>
            </a:r>
            <a:r>
              <a:rPr lang="ru-RU" sz="2200" dirty="0"/>
              <a:t>также могут работать с компонентами, реализующими один и тот же интерфейс, полиморфно. </a:t>
            </a:r>
            <a:endParaRPr lang="ru-RU" sz="2200" dirty="0" smtClean="0"/>
          </a:p>
          <a:p>
            <a:pPr marL="0" indent="0" algn="ctr">
              <a:buNone/>
            </a:pPr>
            <a:r>
              <a:rPr lang="ru-RU" sz="2000" i="1" dirty="0" smtClean="0"/>
              <a:t>Однако </a:t>
            </a:r>
            <a:r>
              <a:rPr lang="ru-RU" sz="2000" i="1" dirty="0"/>
              <a:t>приведенные </a:t>
            </a:r>
            <a:r>
              <a:rPr lang="ru-RU" sz="2000" i="1" dirty="0" smtClean="0"/>
              <a:t>в примерах </a:t>
            </a:r>
            <a:r>
              <a:rPr lang="ru-RU" sz="2000" i="1" dirty="0"/>
              <a:t>интерфейсы — </a:t>
            </a:r>
            <a:r>
              <a:rPr lang="ru-RU" sz="2000" i="1" dirty="0" smtClean="0"/>
              <a:t>пока не </a:t>
            </a:r>
            <a:r>
              <a:rPr lang="ru-RU" sz="2000" i="1" dirty="0"/>
              <a:t>настоящие интерфейсы СОМ. </a:t>
            </a:r>
            <a:r>
              <a:rPr lang="en-US" sz="2000" i="1" dirty="0" smtClean="0"/>
              <a:t/>
            </a:r>
            <a:br>
              <a:rPr lang="en-US" sz="2000" i="1" dirty="0" smtClean="0"/>
            </a:br>
            <a:r>
              <a:rPr lang="ru-RU" sz="2000" i="1" dirty="0" smtClean="0"/>
              <a:t>СОМ </a:t>
            </a:r>
            <a:r>
              <a:rPr lang="ru-RU" sz="2000" i="1" dirty="0"/>
              <a:t>требует, чтобы все интерфейсы </a:t>
            </a:r>
            <a:r>
              <a:rPr lang="ru-RU" sz="2000" i="1" dirty="0" smtClean="0"/>
              <a:t>поддерживали три</a:t>
            </a:r>
            <a:r>
              <a:rPr lang="en-US" sz="2000" i="1" dirty="0" smtClean="0"/>
              <a:t> </a:t>
            </a:r>
            <a:r>
              <a:rPr lang="ru-RU" sz="2000" i="1" dirty="0" smtClean="0"/>
              <a:t>специфические функции</a:t>
            </a:r>
            <a:r>
              <a:rPr lang="ru-RU" sz="2000" i="1" dirty="0"/>
              <a:t>. </a:t>
            </a:r>
            <a:r>
              <a:rPr lang="ru-RU" sz="2000" i="1" dirty="0" smtClean="0"/>
              <a:t/>
            </a:r>
            <a:br>
              <a:rPr lang="ru-RU" sz="2000" i="1" dirty="0" smtClean="0"/>
            </a:br>
            <a:r>
              <a:rPr lang="ru-RU" sz="2000" i="1" dirty="0" smtClean="0"/>
              <a:t>Со </a:t>
            </a:r>
            <a:r>
              <a:rPr lang="ru-RU" sz="2000" i="1" dirty="0"/>
              <a:t>ссылок на них начинается </a:t>
            </a:r>
            <a:r>
              <a:rPr lang="ru-RU" sz="2000" i="1" dirty="0" err="1"/>
              <a:t>vtbl</a:t>
            </a:r>
            <a:r>
              <a:rPr lang="ru-RU" sz="2000" i="1" dirty="0"/>
              <a:t> интерфейса</a:t>
            </a:r>
            <a:r>
              <a:rPr lang="ru-RU" sz="2000" i="1" dirty="0" smtClean="0"/>
              <a:t>. О них мы узнаем далее.</a:t>
            </a:r>
            <a:endParaRPr lang="ru-RU" sz="2000" i="1" dirty="0"/>
          </a:p>
        </p:txBody>
      </p:sp>
    </p:spTree>
    <p:extLst>
      <p:ext uri="{BB962C8B-B14F-4D97-AF65-F5344CB8AC3E}">
        <p14:creationId xmlns:p14="http://schemas.microsoft.com/office/powerpoint/2010/main" val="1908879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Глоссарий</a:t>
            </a:r>
            <a:endParaRPr lang="ru-RU" dirty="0"/>
          </a:p>
        </p:txBody>
      </p:sp>
      <p:sp>
        <p:nvSpPr>
          <p:cNvPr id="3" name="Объект 2"/>
          <p:cNvSpPr>
            <a:spLocks noGrp="1"/>
          </p:cNvSpPr>
          <p:nvPr>
            <p:ph idx="1"/>
          </p:nvPr>
        </p:nvSpPr>
        <p:spPr/>
        <p:txBody>
          <a:bodyPr>
            <a:normAutofit/>
          </a:bodyPr>
          <a:lstStyle/>
          <a:p>
            <a:pPr>
              <a:lnSpc>
                <a:spcPct val="100000"/>
              </a:lnSpc>
              <a:spcBef>
                <a:spcPts val="1200"/>
              </a:spcBef>
            </a:pPr>
            <a:r>
              <a:rPr lang="ru-RU" sz="2400" b="1" dirty="0" smtClean="0"/>
              <a:t>Чисто виртуальная функция </a:t>
            </a:r>
            <a:r>
              <a:rPr lang="ru-RU" sz="2400" dirty="0" smtClean="0"/>
              <a:t>- виртуальная в классе функция, помеченная спецификатором чистоты (=0). Она не имеет реализации в своем классе, но реализуется в производном классе.</a:t>
            </a:r>
          </a:p>
          <a:p>
            <a:pPr>
              <a:lnSpc>
                <a:spcPct val="100000"/>
              </a:lnSpc>
              <a:spcBef>
                <a:spcPts val="1200"/>
              </a:spcBef>
            </a:pPr>
            <a:r>
              <a:rPr lang="ru-RU" sz="2400" b="1" dirty="0" smtClean="0"/>
              <a:t>Чисто абстрактный базовый класс </a:t>
            </a:r>
            <a:r>
              <a:rPr lang="ru-RU" sz="2400" dirty="0" smtClean="0"/>
              <a:t>- содержит только чисто виртуальные функции, т.е. не имеет переменных и функций с реализацией.</a:t>
            </a:r>
          </a:p>
          <a:p>
            <a:pPr>
              <a:lnSpc>
                <a:spcPct val="100000"/>
              </a:lnSpc>
              <a:spcBef>
                <a:spcPts val="1200"/>
              </a:spcBef>
            </a:pPr>
            <a:r>
              <a:rPr lang="ru-RU" sz="2400" b="1" dirty="0" smtClean="0"/>
              <a:t>Наследование интерфейса </a:t>
            </a:r>
            <a:r>
              <a:rPr lang="ru-RU" sz="2400" dirty="0" smtClean="0"/>
              <a:t>- наследование от чисто абстрактного базового класса, т.к. производный класс наследует только описания функций.</a:t>
            </a:r>
            <a:endParaRPr lang="ru-RU" sz="2400" dirty="0"/>
          </a:p>
        </p:txBody>
      </p:sp>
    </p:spTree>
    <p:extLst>
      <p:ext uri="{BB962C8B-B14F-4D97-AF65-F5344CB8AC3E}">
        <p14:creationId xmlns:p14="http://schemas.microsoft.com/office/powerpoint/2010/main" val="1781444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tx1">
                    <a:lumMod val="95000"/>
                    <a:lumOff val="5000"/>
                  </a:schemeClr>
                </a:solidFill>
              </a:rPr>
              <a:t>Адрес и значение</a:t>
            </a:r>
          </a:p>
        </p:txBody>
      </p:sp>
      <p:sp>
        <p:nvSpPr>
          <p:cNvPr id="3" name="Содержимое 2"/>
          <p:cNvSpPr>
            <a:spLocks noGrp="1"/>
          </p:cNvSpPr>
          <p:nvPr>
            <p:ph idx="1"/>
          </p:nvPr>
        </p:nvSpPr>
        <p:spPr>
          <a:xfrm>
            <a:off x="4574385" y="5681656"/>
            <a:ext cx="3543296" cy="857256"/>
          </a:xfrm>
        </p:spPr>
        <p:txBody>
          <a:bodyPr>
            <a:normAutofit fontScale="92500" lnSpcReduction="10000"/>
          </a:bodyPr>
          <a:lstStyle/>
          <a:p>
            <a:pPr>
              <a:buNone/>
            </a:pPr>
            <a:r>
              <a:rPr lang="ru-RU" sz="3200" dirty="0"/>
              <a:t>* - операция "разыменование"</a:t>
            </a:r>
          </a:p>
        </p:txBody>
      </p:sp>
      <p:sp>
        <p:nvSpPr>
          <p:cNvPr id="4" name="Номер слайда 3"/>
          <p:cNvSpPr>
            <a:spLocks noGrp="1"/>
          </p:cNvSpPr>
          <p:nvPr>
            <p:ph type="sldNum" sz="quarter" idx="12"/>
          </p:nvPr>
        </p:nvSpPr>
        <p:spPr/>
        <p:txBody>
          <a:bodyPr/>
          <a:lstStyle/>
          <a:p>
            <a:fld id="{725C68B6-61C2-468F-89AB-4B9F7531AA68}" type="slidenum">
              <a:rPr lang="ru-RU" smtClean="0"/>
              <a:pPr/>
              <a:t>4</a:t>
            </a:fld>
            <a:endParaRPr lang="ru-RU"/>
          </a:p>
        </p:txBody>
      </p:sp>
      <p:sp>
        <p:nvSpPr>
          <p:cNvPr id="6" name="Прямоугольник 5"/>
          <p:cNvSpPr/>
          <p:nvPr/>
        </p:nvSpPr>
        <p:spPr>
          <a:xfrm>
            <a:off x="4524364" y="2214554"/>
            <a:ext cx="2786082" cy="1000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err="1">
                <a:solidFill>
                  <a:schemeClr val="tx1">
                    <a:lumMod val="95000"/>
                    <a:lumOff val="5000"/>
                  </a:schemeClr>
                </a:solidFill>
              </a:rPr>
              <a:t>int</a:t>
            </a:r>
            <a:r>
              <a:rPr lang="en-US" sz="6000" dirty="0">
                <a:solidFill>
                  <a:schemeClr val="tx1">
                    <a:lumMod val="95000"/>
                    <a:lumOff val="5000"/>
                  </a:schemeClr>
                </a:solidFill>
              </a:rPr>
              <a:t> *a</a:t>
            </a:r>
            <a:r>
              <a:rPr lang="ru-RU" sz="6000" dirty="0">
                <a:solidFill>
                  <a:schemeClr val="tx1">
                    <a:lumMod val="95000"/>
                    <a:lumOff val="5000"/>
                  </a:schemeClr>
                </a:solidFill>
              </a:rPr>
              <a:t>;</a:t>
            </a:r>
          </a:p>
        </p:txBody>
      </p:sp>
      <p:sp>
        <p:nvSpPr>
          <p:cNvPr id="7" name="Прямоугольник 6"/>
          <p:cNvSpPr/>
          <p:nvPr/>
        </p:nvSpPr>
        <p:spPr>
          <a:xfrm>
            <a:off x="2095472" y="3857628"/>
            <a:ext cx="3143272" cy="1000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lumMod val="95000"/>
                    <a:lumOff val="5000"/>
                  </a:schemeClr>
                </a:solidFill>
              </a:rPr>
              <a:t>a</a:t>
            </a:r>
            <a:r>
              <a:rPr lang="en-US" sz="4800" dirty="0">
                <a:solidFill>
                  <a:schemeClr val="tx1">
                    <a:lumMod val="95000"/>
                    <a:lumOff val="5000"/>
                  </a:schemeClr>
                </a:solidFill>
              </a:rPr>
              <a:t> - </a:t>
            </a:r>
            <a:r>
              <a:rPr lang="ru-RU" sz="4800" dirty="0">
                <a:solidFill>
                  <a:schemeClr val="tx1">
                    <a:lumMod val="95000"/>
                    <a:lumOff val="5000"/>
                  </a:schemeClr>
                </a:solidFill>
              </a:rPr>
              <a:t>адрес</a:t>
            </a:r>
          </a:p>
        </p:txBody>
      </p:sp>
      <p:sp>
        <p:nvSpPr>
          <p:cNvPr id="8" name="Содержимое 2"/>
          <p:cNvSpPr txBox="1">
            <a:spLocks/>
          </p:cNvSpPr>
          <p:nvPr/>
        </p:nvSpPr>
        <p:spPr>
          <a:xfrm>
            <a:off x="1838324" y="1935480"/>
            <a:ext cx="8229600" cy="4389120"/>
          </a:xfrm>
          <a:prstGeom prst="rect">
            <a:avLst/>
          </a:prstGeom>
        </p:spPr>
        <p:txBody>
          <a:bodyPr vert="horz">
            <a:normAutofit/>
          </a:bodyPr>
          <a:lstStyle/>
          <a:p>
            <a:pPr marL="274320" indent="-274320">
              <a:spcBef>
                <a:spcPct val="20000"/>
              </a:spcBef>
              <a:buClr>
                <a:schemeClr val="accent3"/>
              </a:buClr>
              <a:buSzPct val="95000"/>
              <a:defRPr/>
            </a:pPr>
            <a:endParaRPr lang="ru-RU" sz="2600" dirty="0"/>
          </a:p>
        </p:txBody>
      </p:sp>
      <p:sp>
        <p:nvSpPr>
          <p:cNvPr id="9" name="Прямоугольник 8"/>
          <p:cNvSpPr/>
          <p:nvPr/>
        </p:nvSpPr>
        <p:spPr>
          <a:xfrm>
            <a:off x="6096000" y="3857628"/>
            <a:ext cx="4071966" cy="1000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600" b="1" dirty="0">
                <a:solidFill>
                  <a:schemeClr val="tx1">
                    <a:lumMod val="95000"/>
                    <a:lumOff val="5000"/>
                  </a:schemeClr>
                </a:solidFill>
              </a:rPr>
              <a:t>*</a:t>
            </a:r>
            <a:r>
              <a:rPr lang="en-US" sz="3600" b="1" dirty="0">
                <a:solidFill>
                  <a:schemeClr val="tx1">
                    <a:lumMod val="95000"/>
                    <a:lumOff val="5000"/>
                  </a:schemeClr>
                </a:solidFill>
              </a:rPr>
              <a:t>a</a:t>
            </a:r>
            <a:r>
              <a:rPr lang="en-US" sz="3600" dirty="0">
                <a:solidFill>
                  <a:schemeClr val="tx1">
                    <a:lumMod val="95000"/>
                    <a:lumOff val="5000"/>
                  </a:schemeClr>
                </a:solidFill>
              </a:rPr>
              <a:t> - </a:t>
            </a:r>
            <a:r>
              <a:rPr lang="ru-RU" sz="3600" dirty="0">
                <a:solidFill>
                  <a:schemeClr val="tx1">
                    <a:lumMod val="95000"/>
                    <a:lumOff val="5000"/>
                  </a:schemeClr>
                </a:solidFill>
              </a:rPr>
              <a:t>адресуемое значение</a:t>
            </a:r>
          </a:p>
        </p:txBody>
      </p:sp>
    </p:spTree>
    <p:extLst>
      <p:ext uri="{BB962C8B-B14F-4D97-AF65-F5344CB8AC3E}">
        <p14:creationId xmlns:p14="http://schemas.microsoft.com/office/powerpoint/2010/main" val="63569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tx1">
                    <a:lumMod val="95000"/>
                    <a:lumOff val="5000"/>
                  </a:schemeClr>
                </a:solidFill>
              </a:rPr>
              <a:t>Получение адреса</a:t>
            </a:r>
          </a:p>
        </p:txBody>
      </p:sp>
      <p:sp>
        <p:nvSpPr>
          <p:cNvPr id="5" name="Номер слайда 4"/>
          <p:cNvSpPr>
            <a:spLocks noGrp="1"/>
          </p:cNvSpPr>
          <p:nvPr>
            <p:ph type="sldNum" sz="quarter" idx="12"/>
          </p:nvPr>
        </p:nvSpPr>
        <p:spPr/>
        <p:txBody>
          <a:bodyPr/>
          <a:lstStyle/>
          <a:p>
            <a:fld id="{725C68B6-61C2-468F-89AB-4B9F7531AA68}" type="slidenum">
              <a:rPr lang="ru-RU" smtClean="0"/>
              <a:pPr/>
              <a:t>5</a:t>
            </a:fld>
            <a:endParaRPr lang="ru-RU"/>
          </a:p>
        </p:txBody>
      </p:sp>
      <p:sp>
        <p:nvSpPr>
          <p:cNvPr id="6" name="Прямоугольник 5"/>
          <p:cNvSpPr/>
          <p:nvPr/>
        </p:nvSpPr>
        <p:spPr>
          <a:xfrm>
            <a:off x="2207568" y="2060848"/>
            <a:ext cx="2786082"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err="1">
                <a:solidFill>
                  <a:schemeClr val="tx1">
                    <a:lumMod val="95000"/>
                    <a:lumOff val="5000"/>
                  </a:schemeClr>
                </a:solidFill>
              </a:rPr>
              <a:t>int</a:t>
            </a:r>
            <a:r>
              <a:rPr lang="en-US" sz="4800" dirty="0">
                <a:solidFill>
                  <a:schemeClr val="tx1">
                    <a:lumMod val="95000"/>
                    <a:lumOff val="5000"/>
                  </a:schemeClr>
                </a:solidFill>
              </a:rPr>
              <a:t> x</a:t>
            </a:r>
            <a:r>
              <a:rPr lang="ru-RU" sz="4800" dirty="0">
                <a:solidFill>
                  <a:schemeClr val="tx1">
                    <a:lumMod val="95000"/>
                    <a:lumOff val="5000"/>
                  </a:schemeClr>
                </a:solidFill>
              </a:rPr>
              <a:t> </a:t>
            </a:r>
            <a:r>
              <a:rPr lang="en-US" sz="4800" dirty="0">
                <a:solidFill>
                  <a:schemeClr val="tx1">
                    <a:lumMod val="95000"/>
                    <a:lumOff val="5000"/>
                  </a:schemeClr>
                </a:solidFill>
              </a:rPr>
              <a:t>=</a:t>
            </a:r>
            <a:r>
              <a:rPr lang="ru-RU" sz="4800" dirty="0">
                <a:solidFill>
                  <a:schemeClr val="tx1">
                    <a:lumMod val="95000"/>
                    <a:lumOff val="5000"/>
                  </a:schemeClr>
                </a:solidFill>
              </a:rPr>
              <a:t> </a:t>
            </a:r>
            <a:r>
              <a:rPr lang="en-US" sz="4800" dirty="0">
                <a:solidFill>
                  <a:schemeClr val="tx1">
                    <a:lumMod val="95000"/>
                    <a:lumOff val="5000"/>
                  </a:schemeClr>
                </a:solidFill>
              </a:rPr>
              <a:t>5</a:t>
            </a:r>
            <a:r>
              <a:rPr lang="ru-RU" sz="4800" dirty="0">
                <a:solidFill>
                  <a:schemeClr val="tx1">
                    <a:lumMod val="95000"/>
                    <a:lumOff val="5000"/>
                  </a:schemeClr>
                </a:solidFill>
              </a:rPr>
              <a:t>;</a:t>
            </a:r>
            <a:endParaRPr lang="en-US" sz="4800" dirty="0">
              <a:solidFill>
                <a:schemeClr val="tx1">
                  <a:lumMod val="95000"/>
                  <a:lumOff val="5000"/>
                </a:schemeClr>
              </a:solidFill>
            </a:endParaRPr>
          </a:p>
        </p:txBody>
      </p:sp>
      <p:sp>
        <p:nvSpPr>
          <p:cNvPr id="7" name="Прямоугольник 6"/>
          <p:cNvSpPr/>
          <p:nvPr/>
        </p:nvSpPr>
        <p:spPr>
          <a:xfrm>
            <a:off x="2207568" y="4084030"/>
            <a:ext cx="2786082" cy="877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solidFill>
                  <a:schemeClr val="tx1">
                    <a:lumMod val="95000"/>
                    <a:lumOff val="5000"/>
                  </a:schemeClr>
                </a:solidFill>
              </a:rPr>
              <a:t>a</a:t>
            </a:r>
            <a:r>
              <a:rPr lang="ru-RU" sz="4800" dirty="0">
                <a:solidFill>
                  <a:schemeClr val="tx1">
                    <a:lumMod val="95000"/>
                    <a:lumOff val="5000"/>
                  </a:schemeClr>
                </a:solidFill>
              </a:rPr>
              <a:t> </a:t>
            </a:r>
            <a:r>
              <a:rPr lang="en-US" sz="4800" dirty="0">
                <a:solidFill>
                  <a:schemeClr val="tx1">
                    <a:lumMod val="95000"/>
                    <a:lumOff val="5000"/>
                  </a:schemeClr>
                </a:solidFill>
              </a:rPr>
              <a:t>=</a:t>
            </a:r>
            <a:r>
              <a:rPr lang="ru-RU" sz="4800" dirty="0">
                <a:solidFill>
                  <a:schemeClr val="tx1">
                    <a:lumMod val="95000"/>
                    <a:lumOff val="5000"/>
                  </a:schemeClr>
                </a:solidFill>
              </a:rPr>
              <a:t> </a:t>
            </a:r>
            <a:r>
              <a:rPr lang="en-US" sz="4800" dirty="0">
                <a:solidFill>
                  <a:schemeClr val="tx1">
                    <a:lumMod val="95000"/>
                    <a:lumOff val="5000"/>
                  </a:schemeClr>
                </a:solidFill>
              </a:rPr>
              <a:t>&amp;x;</a:t>
            </a:r>
            <a:endParaRPr lang="ru-RU" sz="4800" dirty="0">
              <a:solidFill>
                <a:schemeClr val="tx1">
                  <a:lumMod val="95000"/>
                  <a:lumOff val="5000"/>
                </a:schemeClr>
              </a:solidFill>
            </a:endParaRPr>
          </a:p>
        </p:txBody>
      </p:sp>
      <p:sp>
        <p:nvSpPr>
          <p:cNvPr id="8" name="TextBox 7"/>
          <p:cNvSpPr txBox="1"/>
          <p:nvPr/>
        </p:nvSpPr>
        <p:spPr>
          <a:xfrm>
            <a:off x="5215979" y="2098281"/>
            <a:ext cx="5129862" cy="954107"/>
          </a:xfrm>
          <a:prstGeom prst="rect">
            <a:avLst/>
          </a:prstGeom>
          <a:noFill/>
        </p:spPr>
        <p:txBody>
          <a:bodyPr wrap="square" rtlCol="0">
            <a:spAutoFit/>
          </a:bodyPr>
          <a:lstStyle/>
          <a:p>
            <a:r>
              <a:rPr lang="en-US" sz="2800" b="1" dirty="0"/>
              <a:t>x</a:t>
            </a:r>
            <a:r>
              <a:rPr lang="en-US" sz="2800" dirty="0"/>
              <a:t> - </a:t>
            </a:r>
            <a:r>
              <a:rPr lang="ru-RU" sz="2800" dirty="0"/>
              <a:t>простая статическая переменная, хранит значение 5</a:t>
            </a:r>
          </a:p>
        </p:txBody>
      </p:sp>
      <p:sp>
        <p:nvSpPr>
          <p:cNvPr id="9" name="TextBox 8"/>
          <p:cNvSpPr txBox="1"/>
          <p:nvPr/>
        </p:nvSpPr>
        <p:spPr>
          <a:xfrm>
            <a:off x="5196029" y="3593005"/>
            <a:ext cx="5471971" cy="1384995"/>
          </a:xfrm>
          <a:prstGeom prst="rect">
            <a:avLst/>
          </a:prstGeom>
          <a:noFill/>
        </p:spPr>
        <p:txBody>
          <a:bodyPr wrap="square" rtlCol="0">
            <a:spAutoFit/>
          </a:bodyPr>
          <a:lstStyle/>
          <a:p>
            <a:r>
              <a:rPr lang="ru-RU" sz="2800" b="1" dirty="0"/>
              <a:t>а</a:t>
            </a:r>
            <a:r>
              <a:rPr lang="en-US" sz="2800" dirty="0"/>
              <a:t> - </a:t>
            </a:r>
            <a:r>
              <a:rPr lang="ru-RU" sz="2800" dirty="0"/>
              <a:t>указатель, хранит адрес байта памяти, где расположено значение </a:t>
            </a:r>
            <a:r>
              <a:rPr lang="ru-RU" sz="2800" b="1" dirty="0"/>
              <a:t>х </a:t>
            </a:r>
            <a:r>
              <a:rPr lang="ru-RU" sz="2800" dirty="0"/>
              <a:t>(16-ричное число)</a:t>
            </a:r>
          </a:p>
        </p:txBody>
      </p:sp>
      <p:sp>
        <p:nvSpPr>
          <p:cNvPr id="10" name="Содержимое 2"/>
          <p:cNvSpPr>
            <a:spLocks noGrp="1"/>
          </p:cNvSpPr>
          <p:nvPr>
            <p:ph idx="1"/>
          </p:nvPr>
        </p:nvSpPr>
        <p:spPr>
          <a:xfrm>
            <a:off x="4511824" y="5487714"/>
            <a:ext cx="3543296" cy="857256"/>
          </a:xfrm>
        </p:spPr>
        <p:txBody>
          <a:bodyPr>
            <a:normAutofit fontScale="92500" lnSpcReduction="10000"/>
          </a:bodyPr>
          <a:lstStyle/>
          <a:p>
            <a:pPr>
              <a:buNone/>
            </a:pPr>
            <a:r>
              <a:rPr lang="en-US" sz="3200" dirty="0"/>
              <a:t>&amp;</a:t>
            </a:r>
            <a:r>
              <a:rPr lang="ru-RU" sz="3200" dirty="0"/>
              <a:t> - операция "взятие адреса"</a:t>
            </a:r>
          </a:p>
        </p:txBody>
      </p:sp>
      <p:sp>
        <p:nvSpPr>
          <p:cNvPr id="3" name="Прямоугольник 2">
            <a:extLst>
              <a:ext uri="{FF2B5EF4-FFF2-40B4-BE49-F238E27FC236}">
                <a16:creationId xmlns:a16="http://schemas.microsoft.com/office/drawing/2014/main" id="{2344D5C2-6C36-1679-14CB-BA7F150FDE12}"/>
              </a:ext>
            </a:extLst>
          </p:cNvPr>
          <p:cNvSpPr/>
          <p:nvPr/>
        </p:nvSpPr>
        <p:spPr>
          <a:xfrm>
            <a:off x="2207568" y="3155728"/>
            <a:ext cx="2786082" cy="877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a:solidFill>
                  <a:schemeClr val="tx1">
                    <a:lumMod val="95000"/>
                    <a:lumOff val="5000"/>
                  </a:schemeClr>
                </a:solidFill>
              </a:rPr>
              <a:t>Int *a;</a:t>
            </a:r>
            <a:endParaRPr lang="ru-RU" sz="4800" dirty="0">
              <a:solidFill>
                <a:schemeClr val="tx1">
                  <a:lumMod val="95000"/>
                  <a:lumOff val="5000"/>
                </a:schemeClr>
              </a:solidFill>
            </a:endParaRPr>
          </a:p>
        </p:txBody>
      </p:sp>
    </p:spTree>
    <p:extLst>
      <p:ext uri="{BB962C8B-B14F-4D97-AF65-F5344CB8AC3E}">
        <p14:creationId xmlns:p14="http://schemas.microsoft.com/office/powerpoint/2010/main" val="1796567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tx1">
                    <a:lumMod val="95000"/>
                    <a:lumOff val="5000"/>
                  </a:schemeClr>
                </a:solidFill>
              </a:rPr>
              <a:t>Доступ к значению переменной посредством адреса</a:t>
            </a:r>
          </a:p>
        </p:txBody>
      </p:sp>
      <p:sp>
        <p:nvSpPr>
          <p:cNvPr id="4" name="Номер слайда 3"/>
          <p:cNvSpPr>
            <a:spLocks noGrp="1"/>
          </p:cNvSpPr>
          <p:nvPr>
            <p:ph type="sldNum" sz="quarter" idx="12"/>
          </p:nvPr>
        </p:nvSpPr>
        <p:spPr/>
        <p:txBody>
          <a:bodyPr/>
          <a:lstStyle/>
          <a:p>
            <a:fld id="{725C68B6-61C2-468F-89AB-4B9F7531AA68}" type="slidenum">
              <a:rPr lang="ru-RU" smtClean="0"/>
              <a:pPr/>
              <a:t>6</a:t>
            </a:fld>
            <a:endParaRPr lang="ru-RU"/>
          </a:p>
        </p:txBody>
      </p:sp>
      <p:sp>
        <p:nvSpPr>
          <p:cNvPr id="6" name="Прямоугольник 5"/>
          <p:cNvSpPr/>
          <p:nvPr/>
        </p:nvSpPr>
        <p:spPr>
          <a:xfrm>
            <a:off x="2024034" y="2071678"/>
            <a:ext cx="2786082" cy="1000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a:solidFill>
                  <a:schemeClr val="tx1">
                    <a:lumMod val="95000"/>
                    <a:lumOff val="5000"/>
                  </a:schemeClr>
                </a:solidFill>
              </a:rPr>
              <a:t>int</a:t>
            </a:r>
            <a:r>
              <a:rPr lang="en-US" sz="4800" dirty="0">
                <a:solidFill>
                  <a:schemeClr val="tx1">
                    <a:lumMod val="95000"/>
                    <a:lumOff val="5000"/>
                  </a:schemeClr>
                </a:solidFill>
              </a:rPr>
              <a:t> *a</a:t>
            </a:r>
            <a:r>
              <a:rPr lang="ru-RU" sz="4800" dirty="0">
                <a:solidFill>
                  <a:schemeClr val="tx1">
                    <a:lumMod val="95000"/>
                    <a:lumOff val="5000"/>
                  </a:schemeClr>
                </a:solidFill>
              </a:rPr>
              <a:t>;</a:t>
            </a:r>
          </a:p>
        </p:txBody>
      </p:sp>
      <p:sp>
        <p:nvSpPr>
          <p:cNvPr id="7" name="Прямоугольник 6"/>
          <p:cNvSpPr/>
          <p:nvPr/>
        </p:nvSpPr>
        <p:spPr>
          <a:xfrm>
            <a:off x="5595934" y="2000240"/>
            <a:ext cx="4357718" cy="16430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lumMod val="95000"/>
                    <a:lumOff val="5000"/>
                  </a:schemeClr>
                </a:solidFill>
              </a:rPr>
              <a:t>a</a:t>
            </a:r>
            <a:r>
              <a:rPr lang="en-US" sz="4000" dirty="0">
                <a:solidFill>
                  <a:schemeClr val="tx1">
                    <a:lumMod val="95000"/>
                    <a:lumOff val="5000"/>
                  </a:schemeClr>
                </a:solidFill>
              </a:rPr>
              <a:t> </a:t>
            </a:r>
            <a:r>
              <a:rPr lang="ru-RU" sz="4000" dirty="0">
                <a:solidFill>
                  <a:schemeClr val="tx1">
                    <a:lumMod val="95000"/>
                    <a:lumOff val="5000"/>
                  </a:schemeClr>
                </a:solidFill>
              </a:rPr>
              <a:t>совпадает с адресом </a:t>
            </a:r>
            <a:r>
              <a:rPr lang="en-US" sz="4000" dirty="0">
                <a:solidFill>
                  <a:schemeClr val="tx1">
                    <a:lumMod val="95000"/>
                    <a:lumOff val="5000"/>
                  </a:schemeClr>
                </a:solidFill>
              </a:rPr>
              <a:t>x</a:t>
            </a:r>
            <a:endParaRPr lang="ru-RU" sz="4000" dirty="0">
              <a:solidFill>
                <a:schemeClr val="tx1">
                  <a:lumMod val="95000"/>
                  <a:lumOff val="5000"/>
                </a:schemeClr>
              </a:solidFill>
            </a:endParaRPr>
          </a:p>
        </p:txBody>
      </p:sp>
      <p:sp>
        <p:nvSpPr>
          <p:cNvPr id="9" name="Прямоугольник 8"/>
          <p:cNvSpPr/>
          <p:nvPr/>
        </p:nvSpPr>
        <p:spPr>
          <a:xfrm>
            <a:off x="5595934" y="3786190"/>
            <a:ext cx="4357718" cy="11430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000" b="1" dirty="0">
                <a:solidFill>
                  <a:schemeClr val="tx1">
                    <a:lumMod val="95000"/>
                    <a:lumOff val="5000"/>
                  </a:schemeClr>
                </a:solidFill>
              </a:rPr>
              <a:t>*</a:t>
            </a:r>
            <a:r>
              <a:rPr lang="en-US" sz="4000" b="1" dirty="0">
                <a:solidFill>
                  <a:schemeClr val="tx1">
                    <a:lumMod val="95000"/>
                    <a:lumOff val="5000"/>
                  </a:schemeClr>
                </a:solidFill>
              </a:rPr>
              <a:t>a</a:t>
            </a:r>
            <a:r>
              <a:rPr lang="en-US" sz="4000" dirty="0">
                <a:solidFill>
                  <a:schemeClr val="tx1">
                    <a:lumMod val="95000"/>
                    <a:lumOff val="5000"/>
                  </a:schemeClr>
                </a:solidFill>
              </a:rPr>
              <a:t> </a:t>
            </a:r>
            <a:r>
              <a:rPr lang="ru-RU" sz="4000" dirty="0">
                <a:solidFill>
                  <a:schemeClr val="tx1">
                    <a:lumMod val="95000"/>
                    <a:lumOff val="5000"/>
                  </a:schemeClr>
                </a:solidFill>
              </a:rPr>
              <a:t>равно 5</a:t>
            </a:r>
          </a:p>
        </p:txBody>
      </p:sp>
      <p:sp>
        <p:nvSpPr>
          <p:cNvPr id="11" name="Прямоугольник 10"/>
          <p:cNvSpPr/>
          <p:nvPr/>
        </p:nvSpPr>
        <p:spPr>
          <a:xfrm>
            <a:off x="2024034" y="3143248"/>
            <a:ext cx="2786082" cy="22145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err="1">
                <a:solidFill>
                  <a:schemeClr val="tx1">
                    <a:lumMod val="95000"/>
                    <a:lumOff val="5000"/>
                  </a:schemeClr>
                </a:solidFill>
              </a:rPr>
              <a:t>int</a:t>
            </a:r>
            <a:r>
              <a:rPr lang="en-US" sz="4800" dirty="0">
                <a:solidFill>
                  <a:schemeClr val="tx1">
                    <a:lumMod val="95000"/>
                    <a:lumOff val="5000"/>
                  </a:schemeClr>
                </a:solidFill>
              </a:rPr>
              <a:t> x</a:t>
            </a:r>
            <a:r>
              <a:rPr lang="ru-RU" sz="4800" dirty="0">
                <a:solidFill>
                  <a:schemeClr val="tx1">
                    <a:lumMod val="95000"/>
                    <a:lumOff val="5000"/>
                  </a:schemeClr>
                </a:solidFill>
              </a:rPr>
              <a:t> </a:t>
            </a:r>
            <a:r>
              <a:rPr lang="en-US" sz="4800" dirty="0">
                <a:solidFill>
                  <a:schemeClr val="tx1">
                    <a:lumMod val="95000"/>
                    <a:lumOff val="5000"/>
                  </a:schemeClr>
                </a:solidFill>
              </a:rPr>
              <a:t>=</a:t>
            </a:r>
            <a:r>
              <a:rPr lang="ru-RU" sz="4800" dirty="0">
                <a:solidFill>
                  <a:schemeClr val="tx1">
                    <a:lumMod val="95000"/>
                    <a:lumOff val="5000"/>
                  </a:schemeClr>
                </a:solidFill>
              </a:rPr>
              <a:t> </a:t>
            </a:r>
            <a:r>
              <a:rPr lang="en-US" sz="4800" dirty="0">
                <a:solidFill>
                  <a:schemeClr val="tx1">
                    <a:lumMod val="95000"/>
                    <a:lumOff val="5000"/>
                  </a:schemeClr>
                </a:solidFill>
              </a:rPr>
              <a:t>5</a:t>
            </a:r>
            <a:r>
              <a:rPr lang="ru-RU" sz="4800" dirty="0">
                <a:solidFill>
                  <a:schemeClr val="tx1">
                    <a:lumMod val="95000"/>
                    <a:lumOff val="5000"/>
                  </a:schemeClr>
                </a:solidFill>
              </a:rPr>
              <a:t>;</a:t>
            </a:r>
            <a:endParaRPr lang="en-US" sz="4800" dirty="0">
              <a:solidFill>
                <a:schemeClr val="tx1">
                  <a:lumMod val="95000"/>
                  <a:lumOff val="5000"/>
                </a:schemeClr>
              </a:solidFill>
            </a:endParaRPr>
          </a:p>
          <a:p>
            <a:r>
              <a:rPr lang="en-US" sz="4800" dirty="0">
                <a:solidFill>
                  <a:schemeClr val="tx1">
                    <a:lumMod val="95000"/>
                    <a:lumOff val="5000"/>
                  </a:schemeClr>
                </a:solidFill>
              </a:rPr>
              <a:t>a</a:t>
            </a:r>
            <a:r>
              <a:rPr lang="ru-RU" sz="4800" dirty="0">
                <a:solidFill>
                  <a:schemeClr val="tx1">
                    <a:lumMod val="95000"/>
                    <a:lumOff val="5000"/>
                  </a:schemeClr>
                </a:solidFill>
              </a:rPr>
              <a:t> </a:t>
            </a:r>
            <a:r>
              <a:rPr lang="en-US" sz="4800" dirty="0">
                <a:solidFill>
                  <a:schemeClr val="tx1">
                    <a:lumMod val="95000"/>
                    <a:lumOff val="5000"/>
                  </a:schemeClr>
                </a:solidFill>
              </a:rPr>
              <a:t>=</a:t>
            </a:r>
            <a:r>
              <a:rPr lang="ru-RU" sz="4800" dirty="0">
                <a:solidFill>
                  <a:schemeClr val="tx1">
                    <a:lumMod val="95000"/>
                    <a:lumOff val="5000"/>
                  </a:schemeClr>
                </a:solidFill>
              </a:rPr>
              <a:t> </a:t>
            </a:r>
            <a:r>
              <a:rPr lang="en-US" sz="4800" dirty="0">
                <a:solidFill>
                  <a:schemeClr val="tx1">
                    <a:lumMod val="95000"/>
                    <a:lumOff val="5000"/>
                  </a:schemeClr>
                </a:solidFill>
              </a:rPr>
              <a:t>&amp;x;</a:t>
            </a:r>
            <a:endParaRPr lang="ru-RU" sz="4800" dirty="0">
              <a:solidFill>
                <a:schemeClr val="tx1">
                  <a:lumMod val="95000"/>
                  <a:lumOff val="5000"/>
                </a:schemeClr>
              </a:solidFill>
            </a:endParaRPr>
          </a:p>
        </p:txBody>
      </p:sp>
      <p:sp>
        <p:nvSpPr>
          <p:cNvPr id="12" name="Прямоугольник 11"/>
          <p:cNvSpPr/>
          <p:nvPr/>
        </p:nvSpPr>
        <p:spPr>
          <a:xfrm>
            <a:off x="2024034" y="5429264"/>
            <a:ext cx="2786082" cy="857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4800" b="1" dirty="0">
                <a:solidFill>
                  <a:schemeClr val="tx1">
                    <a:lumMod val="95000"/>
                    <a:lumOff val="5000"/>
                  </a:schemeClr>
                </a:solidFill>
              </a:rPr>
              <a:t>*</a:t>
            </a:r>
            <a:r>
              <a:rPr lang="en-US" sz="4800" b="1" dirty="0">
                <a:solidFill>
                  <a:schemeClr val="tx1">
                    <a:lumMod val="95000"/>
                    <a:lumOff val="5000"/>
                  </a:schemeClr>
                </a:solidFill>
              </a:rPr>
              <a:t>a</a:t>
            </a:r>
            <a:r>
              <a:rPr lang="en-US" sz="4800" dirty="0">
                <a:solidFill>
                  <a:schemeClr val="tx1">
                    <a:lumMod val="95000"/>
                    <a:lumOff val="5000"/>
                  </a:schemeClr>
                </a:solidFill>
              </a:rPr>
              <a:t> </a:t>
            </a:r>
            <a:r>
              <a:rPr lang="ru-RU" sz="4800" dirty="0">
                <a:solidFill>
                  <a:schemeClr val="tx1">
                    <a:lumMod val="95000"/>
                    <a:lumOff val="5000"/>
                  </a:schemeClr>
                </a:solidFill>
              </a:rPr>
              <a:t>= 10</a:t>
            </a:r>
            <a:r>
              <a:rPr lang="en-US" sz="4800" dirty="0">
                <a:solidFill>
                  <a:schemeClr val="tx1">
                    <a:lumMod val="95000"/>
                    <a:lumOff val="5000"/>
                  </a:schemeClr>
                </a:solidFill>
              </a:rPr>
              <a:t>;</a:t>
            </a:r>
            <a:endParaRPr lang="ru-RU" sz="4800" dirty="0">
              <a:solidFill>
                <a:schemeClr val="tx1">
                  <a:lumMod val="95000"/>
                  <a:lumOff val="5000"/>
                </a:schemeClr>
              </a:solidFill>
            </a:endParaRPr>
          </a:p>
        </p:txBody>
      </p:sp>
      <p:sp>
        <p:nvSpPr>
          <p:cNvPr id="15" name="Прямоугольник 14"/>
          <p:cNvSpPr/>
          <p:nvPr/>
        </p:nvSpPr>
        <p:spPr>
          <a:xfrm>
            <a:off x="5595934" y="5072074"/>
            <a:ext cx="4357718" cy="12858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lumMod val="95000"/>
                    <a:lumOff val="5000"/>
                  </a:schemeClr>
                </a:solidFill>
              </a:rPr>
              <a:t>x </a:t>
            </a:r>
            <a:r>
              <a:rPr lang="ru-RU" sz="4000" dirty="0" smtClean="0">
                <a:solidFill>
                  <a:schemeClr val="tx1">
                    <a:lumMod val="95000"/>
                    <a:lumOff val="5000"/>
                  </a:schemeClr>
                </a:solidFill>
              </a:rPr>
              <a:t>тоже</a:t>
            </a:r>
            <a:r>
              <a:rPr lang="ru-RU" sz="4000" b="1" dirty="0" smtClean="0">
                <a:solidFill>
                  <a:schemeClr val="tx1">
                    <a:lumMod val="95000"/>
                    <a:lumOff val="5000"/>
                  </a:schemeClr>
                </a:solidFill>
              </a:rPr>
              <a:t> </a:t>
            </a:r>
            <a:r>
              <a:rPr lang="ru-RU" sz="4000" dirty="0" smtClean="0">
                <a:solidFill>
                  <a:schemeClr val="tx1">
                    <a:lumMod val="95000"/>
                    <a:lumOff val="5000"/>
                  </a:schemeClr>
                </a:solidFill>
              </a:rPr>
              <a:t>равен</a:t>
            </a:r>
            <a:r>
              <a:rPr lang="ru-RU" sz="4000" b="1" dirty="0" smtClean="0">
                <a:solidFill>
                  <a:schemeClr val="tx1">
                    <a:lumMod val="95000"/>
                    <a:lumOff val="5000"/>
                  </a:schemeClr>
                </a:solidFill>
              </a:rPr>
              <a:t> </a:t>
            </a:r>
            <a:r>
              <a:rPr lang="ru-RU" sz="4000" dirty="0">
                <a:solidFill>
                  <a:schemeClr val="tx1">
                    <a:lumMod val="95000"/>
                    <a:lumOff val="5000"/>
                  </a:schemeClr>
                </a:solidFill>
              </a:rPr>
              <a:t>10</a:t>
            </a:r>
          </a:p>
        </p:txBody>
      </p:sp>
      <p:cxnSp>
        <p:nvCxnSpPr>
          <p:cNvPr id="17" name="Прямая со стрелкой 16"/>
          <p:cNvCxnSpPr/>
          <p:nvPr/>
        </p:nvCxnSpPr>
        <p:spPr>
          <a:xfrm flipV="1">
            <a:off x="4452926" y="3000372"/>
            <a:ext cx="1071570" cy="857256"/>
          </a:xfrm>
          <a:prstGeom prst="straightConnector1">
            <a:avLst/>
          </a:prstGeom>
          <a:ln w="508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flipV="1">
            <a:off x="4595802" y="4143380"/>
            <a:ext cx="1071570" cy="857256"/>
          </a:xfrm>
          <a:prstGeom prst="straightConnector1">
            <a:avLst/>
          </a:prstGeom>
          <a:ln w="508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flipV="1">
            <a:off x="4667240" y="5286388"/>
            <a:ext cx="1071570" cy="857256"/>
          </a:xfrm>
          <a:prstGeom prst="straightConnector1">
            <a:avLst/>
          </a:prstGeom>
          <a:ln w="508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293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tx1">
                    <a:lumMod val="95000"/>
                    <a:lumOff val="5000"/>
                  </a:schemeClr>
                </a:solidFill>
              </a:rPr>
              <a:t>Адресная арифметика</a:t>
            </a:r>
          </a:p>
        </p:txBody>
      </p:sp>
      <p:sp>
        <p:nvSpPr>
          <p:cNvPr id="3" name="Содержимое 2"/>
          <p:cNvSpPr>
            <a:spLocks noGrp="1"/>
          </p:cNvSpPr>
          <p:nvPr>
            <p:ph idx="1"/>
          </p:nvPr>
        </p:nvSpPr>
        <p:spPr>
          <a:xfrm>
            <a:off x="4310050" y="2071678"/>
            <a:ext cx="6215106" cy="3214710"/>
          </a:xfrm>
        </p:spPr>
        <p:txBody>
          <a:bodyPr>
            <a:noAutofit/>
          </a:bodyPr>
          <a:lstStyle/>
          <a:p>
            <a:pPr>
              <a:buNone/>
            </a:pPr>
            <a:r>
              <a:rPr lang="ru-RU" sz="3200" b="1" dirty="0"/>
              <a:t>Изменение адреса: </a:t>
            </a:r>
            <a:r>
              <a:rPr lang="ru-RU" sz="3200" dirty="0"/>
              <a:t>увеличивает (уменьшает) значение указателя, и он теперь указывает на следующий (предыдущий), соседний адресуемый объект.</a:t>
            </a:r>
          </a:p>
        </p:txBody>
      </p:sp>
      <p:sp>
        <p:nvSpPr>
          <p:cNvPr id="4" name="Номер слайда 3"/>
          <p:cNvSpPr>
            <a:spLocks noGrp="1"/>
          </p:cNvSpPr>
          <p:nvPr>
            <p:ph type="sldNum" sz="quarter" idx="12"/>
          </p:nvPr>
        </p:nvSpPr>
        <p:spPr/>
        <p:txBody>
          <a:bodyPr/>
          <a:lstStyle/>
          <a:p>
            <a:fld id="{725C68B6-61C2-468F-89AB-4B9F7531AA68}" type="slidenum">
              <a:rPr lang="ru-RU" smtClean="0"/>
              <a:pPr/>
              <a:t>7</a:t>
            </a:fld>
            <a:endParaRPr lang="ru-RU"/>
          </a:p>
        </p:txBody>
      </p:sp>
      <p:sp>
        <p:nvSpPr>
          <p:cNvPr id="8" name="Содержимое 2"/>
          <p:cNvSpPr txBox="1">
            <a:spLocks/>
          </p:cNvSpPr>
          <p:nvPr/>
        </p:nvSpPr>
        <p:spPr>
          <a:xfrm>
            <a:off x="1838324" y="1935480"/>
            <a:ext cx="8229600" cy="4389120"/>
          </a:xfrm>
          <a:prstGeom prst="rect">
            <a:avLst/>
          </a:prstGeom>
        </p:spPr>
        <p:txBody>
          <a:bodyPr vert="horz">
            <a:normAutofit/>
          </a:bodyPr>
          <a:lstStyle/>
          <a:p>
            <a:pPr marL="274320" indent="-274320">
              <a:spcBef>
                <a:spcPct val="20000"/>
              </a:spcBef>
              <a:buClr>
                <a:schemeClr val="accent3"/>
              </a:buClr>
              <a:buSzPct val="95000"/>
              <a:defRPr/>
            </a:pPr>
            <a:endParaRPr lang="ru-RU" sz="2600" dirty="0"/>
          </a:p>
        </p:txBody>
      </p:sp>
      <p:sp>
        <p:nvSpPr>
          <p:cNvPr id="19" name="Содержимое 2"/>
          <p:cNvSpPr txBox="1">
            <a:spLocks/>
          </p:cNvSpPr>
          <p:nvPr/>
        </p:nvSpPr>
        <p:spPr>
          <a:xfrm>
            <a:off x="1981200" y="3078488"/>
            <a:ext cx="8229600" cy="4389120"/>
          </a:xfrm>
          <a:prstGeom prst="rect">
            <a:avLst/>
          </a:prstGeom>
        </p:spPr>
        <p:txBody>
          <a:bodyPr vert="horz">
            <a:normAutofit/>
          </a:bodyPr>
          <a:lstStyle/>
          <a:p>
            <a:pPr marL="274320" indent="-274320">
              <a:spcBef>
                <a:spcPct val="20000"/>
              </a:spcBef>
              <a:buClr>
                <a:schemeClr val="accent3"/>
              </a:buClr>
              <a:buSzPct val="95000"/>
              <a:defRPr/>
            </a:pPr>
            <a:endParaRPr lang="ru-RU" sz="2600" dirty="0"/>
          </a:p>
        </p:txBody>
      </p:sp>
      <p:sp>
        <p:nvSpPr>
          <p:cNvPr id="21" name="Прямоугольник 20"/>
          <p:cNvSpPr/>
          <p:nvPr/>
        </p:nvSpPr>
        <p:spPr>
          <a:xfrm>
            <a:off x="2024034" y="2000240"/>
            <a:ext cx="2143140" cy="1428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800" dirty="0">
              <a:solidFill>
                <a:schemeClr val="tx1">
                  <a:lumMod val="95000"/>
                  <a:lumOff val="5000"/>
                </a:schemeClr>
              </a:solidFill>
            </a:endParaRPr>
          </a:p>
          <a:p>
            <a:pPr algn="ctr"/>
            <a:r>
              <a:rPr lang="en-US" sz="4800" dirty="0">
                <a:solidFill>
                  <a:schemeClr val="tx1">
                    <a:lumMod val="95000"/>
                    <a:lumOff val="5000"/>
                  </a:schemeClr>
                </a:solidFill>
              </a:rPr>
              <a:t>a</a:t>
            </a:r>
            <a:r>
              <a:rPr lang="ru-RU" sz="4800" dirty="0">
                <a:solidFill>
                  <a:schemeClr val="tx1">
                    <a:lumMod val="95000"/>
                    <a:lumOff val="5000"/>
                  </a:schemeClr>
                </a:solidFill>
              </a:rPr>
              <a:t>++;</a:t>
            </a:r>
            <a:r>
              <a:rPr lang="en-US" sz="4800" dirty="0">
                <a:solidFill>
                  <a:schemeClr val="tx1">
                    <a:lumMod val="95000"/>
                    <a:lumOff val="5000"/>
                  </a:schemeClr>
                </a:solidFill>
              </a:rPr>
              <a:t> ++a</a:t>
            </a:r>
            <a:r>
              <a:rPr lang="ru-RU" sz="4800" dirty="0">
                <a:solidFill>
                  <a:schemeClr val="tx1">
                    <a:lumMod val="95000"/>
                    <a:lumOff val="5000"/>
                  </a:schemeClr>
                </a:solidFill>
              </a:rPr>
              <a:t>;</a:t>
            </a:r>
            <a:r>
              <a:rPr lang="en-US" sz="4800" dirty="0">
                <a:solidFill>
                  <a:schemeClr val="tx1">
                    <a:lumMod val="95000"/>
                    <a:lumOff val="5000"/>
                  </a:schemeClr>
                </a:solidFill>
              </a:rPr>
              <a:t> </a:t>
            </a:r>
            <a:endParaRPr lang="ru-RU" sz="4800" dirty="0">
              <a:solidFill>
                <a:schemeClr val="tx1">
                  <a:lumMod val="95000"/>
                  <a:lumOff val="5000"/>
                </a:schemeClr>
              </a:solidFill>
            </a:endParaRPr>
          </a:p>
          <a:p>
            <a:pPr algn="ctr"/>
            <a:endParaRPr lang="ru-RU" sz="4800" dirty="0">
              <a:solidFill>
                <a:schemeClr val="tx1">
                  <a:lumMod val="95000"/>
                  <a:lumOff val="5000"/>
                </a:schemeClr>
              </a:solidFill>
            </a:endParaRPr>
          </a:p>
        </p:txBody>
      </p:sp>
      <p:sp>
        <p:nvSpPr>
          <p:cNvPr id="22" name="Прямоугольник 21"/>
          <p:cNvSpPr/>
          <p:nvPr/>
        </p:nvSpPr>
        <p:spPr>
          <a:xfrm>
            <a:off x="2024034" y="3571876"/>
            <a:ext cx="2143140" cy="1428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lumMod val="95000"/>
                    <a:lumOff val="5000"/>
                  </a:schemeClr>
                </a:solidFill>
              </a:rPr>
              <a:t>--a; </a:t>
            </a:r>
            <a:endParaRPr lang="ru-RU" sz="4800" dirty="0">
              <a:solidFill>
                <a:schemeClr val="tx1">
                  <a:lumMod val="95000"/>
                  <a:lumOff val="5000"/>
                </a:schemeClr>
              </a:solidFill>
            </a:endParaRPr>
          </a:p>
          <a:p>
            <a:pPr algn="ctr"/>
            <a:r>
              <a:rPr lang="en-US" sz="4800" dirty="0">
                <a:solidFill>
                  <a:schemeClr val="tx1">
                    <a:lumMod val="95000"/>
                    <a:lumOff val="5000"/>
                  </a:schemeClr>
                </a:solidFill>
              </a:rPr>
              <a:t>a--;</a:t>
            </a:r>
            <a:endParaRPr lang="ru-RU" sz="4800" dirty="0">
              <a:solidFill>
                <a:schemeClr val="tx1">
                  <a:lumMod val="95000"/>
                  <a:lumOff val="5000"/>
                </a:schemeClr>
              </a:solidFill>
            </a:endParaRPr>
          </a:p>
        </p:txBody>
      </p:sp>
      <p:sp>
        <p:nvSpPr>
          <p:cNvPr id="23" name="Прямоугольник 22"/>
          <p:cNvSpPr/>
          <p:nvPr/>
        </p:nvSpPr>
        <p:spPr>
          <a:xfrm>
            <a:off x="2024034" y="5148464"/>
            <a:ext cx="2857520" cy="10001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lumMod val="95000"/>
                    <a:lumOff val="5000"/>
                  </a:schemeClr>
                </a:solidFill>
              </a:rPr>
              <a:t>(*a)++;</a:t>
            </a:r>
            <a:endParaRPr lang="ru-RU" sz="4800" dirty="0">
              <a:solidFill>
                <a:schemeClr val="tx1">
                  <a:lumMod val="95000"/>
                  <a:lumOff val="5000"/>
                </a:schemeClr>
              </a:solidFill>
            </a:endParaRPr>
          </a:p>
        </p:txBody>
      </p:sp>
      <p:sp>
        <p:nvSpPr>
          <p:cNvPr id="25" name="Содержимое 2"/>
          <p:cNvSpPr txBox="1">
            <a:spLocks/>
          </p:cNvSpPr>
          <p:nvPr/>
        </p:nvSpPr>
        <p:spPr>
          <a:xfrm>
            <a:off x="5024430" y="5000636"/>
            <a:ext cx="6770327" cy="1158881"/>
          </a:xfrm>
          <a:prstGeom prst="rect">
            <a:avLst/>
          </a:prstGeom>
        </p:spPr>
        <p:txBody>
          <a:bodyPr vert="horz">
            <a:noAutofit/>
          </a:bodyPr>
          <a:lstStyle/>
          <a:p>
            <a:pPr marL="274320" indent="-274320">
              <a:buClr>
                <a:schemeClr val="accent3"/>
              </a:buClr>
              <a:buSzPct val="95000"/>
              <a:defRPr/>
            </a:pPr>
            <a:r>
              <a:rPr lang="ru-RU" sz="3200" b="1" dirty="0"/>
              <a:t>Изменение адресуемого значения </a:t>
            </a:r>
            <a:r>
              <a:rPr lang="ru-RU" sz="3200" dirty="0"/>
              <a:t>на 1, </a:t>
            </a:r>
            <a:r>
              <a:rPr lang="ru-RU" sz="3200" dirty="0" smtClean="0"/>
              <a:t>адрес </a:t>
            </a:r>
            <a:r>
              <a:rPr lang="ru-RU" sz="3200" dirty="0"/>
              <a:t>- не меняется!</a:t>
            </a:r>
          </a:p>
        </p:txBody>
      </p:sp>
    </p:spTree>
    <p:extLst>
      <p:ext uri="{BB962C8B-B14F-4D97-AF65-F5344CB8AC3E}">
        <p14:creationId xmlns:p14="http://schemas.microsoft.com/office/powerpoint/2010/main" val="2892688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a:solidFill>
                  <a:schemeClr val="tx1">
                    <a:lumMod val="95000"/>
                    <a:lumOff val="5000"/>
                  </a:schemeClr>
                </a:solidFill>
              </a:rPr>
              <a:t>Организация программы в памяти</a:t>
            </a:r>
          </a:p>
        </p:txBody>
      </p:sp>
      <p:graphicFrame>
        <p:nvGraphicFramePr>
          <p:cNvPr id="10" name="Содержимое 9"/>
          <p:cNvGraphicFramePr>
            <a:graphicFrameLocks noGrp="1"/>
          </p:cNvGraphicFramePr>
          <p:nvPr>
            <p:ph idx="1"/>
            <p:extLst/>
          </p:nvPr>
        </p:nvGraphicFramePr>
        <p:xfrm>
          <a:off x="2351584" y="1785926"/>
          <a:ext cx="8102134" cy="4362955"/>
        </p:xfrm>
        <a:graphic>
          <a:graphicData uri="http://schemas.openxmlformats.org/drawingml/2006/table">
            <a:tbl>
              <a:tblPr firstRow="1" bandRow="1">
                <a:tableStyleId>{5940675A-B579-460E-94D1-54222C63F5DA}</a:tableStyleId>
              </a:tblPr>
              <a:tblGrid>
                <a:gridCol w="4536504">
                  <a:extLst>
                    <a:ext uri="{9D8B030D-6E8A-4147-A177-3AD203B41FA5}">
                      <a16:colId xmlns:a16="http://schemas.microsoft.com/office/drawing/2014/main" val="20000"/>
                    </a:ext>
                  </a:extLst>
                </a:gridCol>
                <a:gridCol w="3565630">
                  <a:extLst>
                    <a:ext uri="{9D8B030D-6E8A-4147-A177-3AD203B41FA5}">
                      <a16:colId xmlns:a16="http://schemas.microsoft.com/office/drawing/2014/main" val="20001"/>
                    </a:ext>
                  </a:extLst>
                </a:gridCol>
              </a:tblGrid>
              <a:tr h="107948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1" dirty="0">
                          <a:solidFill>
                            <a:sysClr val="windowText" lastClr="000000"/>
                          </a:solidFill>
                        </a:rPr>
                        <a:t>Stack</a:t>
                      </a:r>
                      <a:endParaRPr lang="ru-RU" sz="3200" b="1" dirty="0">
                        <a:solidFill>
                          <a:sysClr val="windowText" lastClr="000000"/>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dot"/>
                      <a:round/>
                      <a:headEnd type="none" w="med" len="med"/>
                      <a:tailEnd type="none" w="med" len="med"/>
                    </a:lnB>
                    <a:solidFill>
                      <a:schemeClr val="accent1">
                        <a:lumMod val="40000"/>
                        <a:lumOff val="60000"/>
                      </a:schemeClr>
                    </a:solidFill>
                  </a:tcPr>
                </a:tc>
                <a:tc>
                  <a:txBody>
                    <a:bodyPr/>
                    <a:lstStyle/>
                    <a:p>
                      <a:pPr algn="ctr"/>
                      <a:r>
                        <a:rPr lang="ru-RU" sz="2400" dirty="0"/>
                        <a:t>локальные данные</a:t>
                      </a:r>
                      <a:endParaRPr lang="ru-RU" sz="2400" b="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807630">
                <a:tc>
                  <a:txBody>
                    <a:bodyPr/>
                    <a:lstStyle/>
                    <a:p>
                      <a:pPr algn="ctr"/>
                      <a:r>
                        <a:rPr lang="ru-RU" sz="2400" dirty="0"/>
                        <a:t>Свободное пространство</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tc>
                  <a:txBody>
                    <a:bodyPr/>
                    <a:lstStyle/>
                    <a:p>
                      <a:pPr algn="ctr"/>
                      <a:r>
                        <a:rPr lang="ru-RU" sz="2400" dirty="0"/>
                        <a:t>загрузка динамических библиотек</a:t>
                      </a:r>
                      <a:endParaRPr lang="ru-RU" sz="2400" b="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08778">
                <a:tc>
                  <a:txBody>
                    <a:bodyPr/>
                    <a:lstStyle/>
                    <a:p>
                      <a:pPr algn="ctr"/>
                      <a:endParaRPr lang="ru-RU" sz="2000" dirty="0"/>
                    </a:p>
                    <a:p>
                      <a:pPr algn="ctr"/>
                      <a:r>
                        <a:rPr lang="en-US" sz="3200" b="1" dirty="0"/>
                        <a:t>HEAP</a:t>
                      </a:r>
                      <a:r>
                        <a:rPr lang="ru-RU" sz="3200" b="1" dirty="0"/>
                        <a:t> («Куча»)</a:t>
                      </a:r>
                    </a:p>
                    <a:p>
                      <a:pPr algn="ctr"/>
                      <a:endParaRPr lang="ru-RU" sz="18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dot"/>
                      <a:round/>
                      <a:headEnd type="none" w="med" len="med"/>
                      <a:tailEnd type="none" w="med" len="med"/>
                    </a:lnT>
                    <a:solidFill>
                      <a:schemeClr val="accent2">
                        <a:lumMod val="60000"/>
                        <a:lumOff val="40000"/>
                      </a:schemeClr>
                    </a:solidFill>
                  </a:tcPr>
                </a:tc>
                <a:tc>
                  <a:txBody>
                    <a:bodyPr/>
                    <a:lstStyle/>
                    <a:p>
                      <a:pPr algn="ctr"/>
                      <a:r>
                        <a:rPr lang="ru-RU" sz="2400" dirty="0"/>
                        <a:t>динамические данные</a:t>
                      </a:r>
                      <a:endParaRPr lang="ru-RU" sz="2400" b="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002"/>
                  </a:ext>
                </a:extLst>
              </a:tr>
              <a:tr h="651133">
                <a:tc>
                  <a:txBody>
                    <a:bodyPr/>
                    <a:lstStyle/>
                    <a:p>
                      <a:pPr algn="ctr"/>
                      <a:r>
                        <a:rPr lang="ru-RU" sz="3200" b="1" dirty="0"/>
                        <a:t>Сегмент</a:t>
                      </a:r>
                      <a:r>
                        <a:rPr lang="ru-RU" sz="3200" b="1" baseline="0" dirty="0"/>
                        <a:t> данных</a:t>
                      </a:r>
                      <a:endParaRPr lang="ru-RU" sz="3200" b="1" dirty="0"/>
                    </a:p>
                  </a:txBody>
                  <a:tcPr anchor="ctr">
                    <a:lnR w="12700" cap="flat" cmpd="sng" algn="ctr">
                      <a:solidFill>
                        <a:schemeClr val="tx1"/>
                      </a:solidFill>
                      <a:prstDash val="solid"/>
                      <a:round/>
                      <a:headEnd type="none" w="med" len="med"/>
                      <a:tailEnd type="none" w="med" len="med"/>
                    </a:lnR>
                    <a:solidFill>
                      <a:schemeClr val="accent6">
                        <a:lumMod val="40000"/>
                        <a:lumOff val="60000"/>
                      </a:schemeClr>
                    </a:solidFill>
                  </a:tcPr>
                </a:tc>
                <a:tc>
                  <a:txBody>
                    <a:bodyPr/>
                    <a:lstStyle/>
                    <a:p>
                      <a:pPr algn="ctr"/>
                      <a:r>
                        <a:rPr lang="ru-RU" sz="2400" baseline="0" dirty="0"/>
                        <a:t>глобальные переменные</a:t>
                      </a:r>
                      <a:endParaRPr lang="ru-RU" sz="2400" b="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3"/>
                  </a:ext>
                </a:extLst>
              </a:tr>
              <a:tr h="651133">
                <a:tc>
                  <a:txBody>
                    <a:bodyPr/>
                    <a:lstStyle/>
                    <a:p>
                      <a:pPr algn="ctr"/>
                      <a:r>
                        <a:rPr lang="ru-RU" sz="3200" b="1" dirty="0"/>
                        <a:t>Сегмент кода </a:t>
                      </a:r>
                    </a:p>
                  </a:txBody>
                  <a:tcPr anchor="ctr">
                    <a:lnR w="12700" cap="flat" cmpd="sng" algn="ctr">
                      <a:solidFill>
                        <a:schemeClr val="tx1"/>
                      </a:solidFill>
                      <a:prstDash val="solid"/>
                      <a:round/>
                      <a:headEnd type="none" w="med" len="med"/>
                      <a:tailEnd type="none" w="med" len="med"/>
                    </a:lnR>
                    <a:solidFill>
                      <a:schemeClr val="accent4">
                        <a:lumMod val="60000"/>
                        <a:lumOff val="40000"/>
                      </a:schemeClr>
                    </a:solidFill>
                  </a:tcPr>
                </a:tc>
                <a:tc>
                  <a:txBody>
                    <a:bodyPr/>
                    <a:lstStyle/>
                    <a:p>
                      <a:pPr algn="ctr"/>
                      <a:r>
                        <a:rPr lang="ru-RU" sz="2400" dirty="0"/>
                        <a:t>код программы</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bl>
          </a:graphicData>
        </a:graphic>
      </p:graphicFrame>
      <p:sp>
        <p:nvSpPr>
          <p:cNvPr id="4" name="Номер слайда 3"/>
          <p:cNvSpPr>
            <a:spLocks noGrp="1"/>
          </p:cNvSpPr>
          <p:nvPr>
            <p:ph type="sldNum" sz="quarter" idx="12"/>
          </p:nvPr>
        </p:nvSpPr>
        <p:spPr/>
        <p:txBody>
          <a:bodyPr/>
          <a:lstStyle/>
          <a:p>
            <a:fld id="{725C68B6-61C2-468F-89AB-4B9F7531AA68}" type="slidenum">
              <a:rPr lang="ru-RU" smtClean="0"/>
              <a:pPr/>
              <a:t>8</a:t>
            </a:fld>
            <a:endParaRPr lang="ru-RU"/>
          </a:p>
        </p:txBody>
      </p:sp>
      <p:sp>
        <p:nvSpPr>
          <p:cNvPr id="8" name="Содержимое 2"/>
          <p:cNvSpPr txBox="1">
            <a:spLocks/>
          </p:cNvSpPr>
          <p:nvPr/>
        </p:nvSpPr>
        <p:spPr>
          <a:xfrm>
            <a:off x="1838324" y="1935480"/>
            <a:ext cx="8229600" cy="4389120"/>
          </a:xfrm>
          <a:prstGeom prst="rect">
            <a:avLst/>
          </a:prstGeom>
        </p:spPr>
        <p:txBody>
          <a:bodyPr vert="horz">
            <a:normAutofit/>
          </a:bodyPr>
          <a:lstStyle/>
          <a:p>
            <a:pPr marL="274320" indent="-274320">
              <a:spcBef>
                <a:spcPct val="20000"/>
              </a:spcBef>
              <a:buClr>
                <a:schemeClr val="accent3"/>
              </a:buClr>
              <a:buSzPct val="95000"/>
              <a:defRPr/>
            </a:pPr>
            <a:endParaRPr lang="ru-RU" sz="2600" dirty="0"/>
          </a:p>
        </p:txBody>
      </p:sp>
    </p:spTree>
    <p:extLst>
      <p:ext uri="{BB962C8B-B14F-4D97-AF65-F5344CB8AC3E}">
        <p14:creationId xmlns:p14="http://schemas.microsoft.com/office/powerpoint/2010/main" val="1999782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a:solidFill>
                  <a:schemeClr val="tx1">
                    <a:lumMod val="95000"/>
                    <a:lumOff val="5000"/>
                  </a:schemeClr>
                </a:solidFill>
              </a:rPr>
              <a:t>Heap</a:t>
            </a:r>
            <a:r>
              <a:rPr lang="ru-RU" b="1" dirty="0">
                <a:solidFill>
                  <a:schemeClr val="tx1">
                    <a:lumMod val="95000"/>
                    <a:lumOff val="5000"/>
                  </a:schemeClr>
                </a:solidFill>
              </a:rPr>
              <a:t> («Куча»)</a:t>
            </a:r>
          </a:p>
        </p:txBody>
      </p:sp>
      <p:sp>
        <p:nvSpPr>
          <p:cNvPr id="3" name="Содержимое 2"/>
          <p:cNvSpPr>
            <a:spLocks noGrp="1"/>
          </p:cNvSpPr>
          <p:nvPr>
            <p:ph idx="1"/>
          </p:nvPr>
        </p:nvSpPr>
        <p:spPr/>
        <p:txBody>
          <a:bodyPr>
            <a:normAutofit/>
          </a:bodyPr>
          <a:lstStyle/>
          <a:p>
            <a:r>
              <a:rPr lang="ru-RU" sz="3200" dirty="0"/>
              <a:t>Доступ к выделенным участкам динамической памяти производится только через указатели.</a:t>
            </a:r>
          </a:p>
          <a:p>
            <a:endParaRPr lang="ru-RU" sz="3200" dirty="0"/>
          </a:p>
          <a:p>
            <a:r>
              <a:rPr lang="ru-RU" sz="3200" dirty="0"/>
              <a:t>Переменные типа «указатель» (</a:t>
            </a:r>
            <a:r>
              <a:rPr lang="en-US" sz="3200" i="1" dirty="0"/>
              <a:t>pointer</a:t>
            </a:r>
            <a:r>
              <a:rPr lang="en-US" sz="3200" dirty="0"/>
              <a:t>)</a:t>
            </a:r>
            <a:r>
              <a:rPr lang="ru-RU" sz="3200" dirty="0"/>
              <a:t> подчиняются общим правилам определения области действия, видимости и времени жизни</a:t>
            </a:r>
            <a:r>
              <a:rPr lang="en-US" sz="3200" dirty="0"/>
              <a:t> </a:t>
            </a:r>
            <a:r>
              <a:rPr lang="ru-RU" sz="3200" dirty="0"/>
              <a:t>переменных.</a:t>
            </a:r>
          </a:p>
        </p:txBody>
      </p:sp>
      <p:sp>
        <p:nvSpPr>
          <p:cNvPr id="4" name="Номер слайда 3"/>
          <p:cNvSpPr>
            <a:spLocks noGrp="1"/>
          </p:cNvSpPr>
          <p:nvPr>
            <p:ph type="sldNum" sz="quarter" idx="12"/>
          </p:nvPr>
        </p:nvSpPr>
        <p:spPr/>
        <p:txBody>
          <a:bodyPr/>
          <a:lstStyle/>
          <a:p>
            <a:fld id="{725C68B6-61C2-468F-89AB-4B9F7531AA68}" type="slidenum">
              <a:rPr lang="ru-RU" smtClean="0"/>
              <a:pPr/>
              <a:t>9</a:t>
            </a:fld>
            <a:endParaRPr lang="ru-RU"/>
          </a:p>
        </p:txBody>
      </p:sp>
      <p:sp>
        <p:nvSpPr>
          <p:cNvPr id="8" name="Содержимое 2"/>
          <p:cNvSpPr txBox="1">
            <a:spLocks/>
          </p:cNvSpPr>
          <p:nvPr/>
        </p:nvSpPr>
        <p:spPr>
          <a:xfrm>
            <a:off x="1838324" y="1935480"/>
            <a:ext cx="8229600" cy="4389120"/>
          </a:xfrm>
          <a:prstGeom prst="rect">
            <a:avLst/>
          </a:prstGeom>
        </p:spPr>
        <p:txBody>
          <a:bodyPr vert="horz">
            <a:normAutofit/>
          </a:bodyPr>
          <a:lstStyle/>
          <a:p>
            <a:pPr marL="274320" indent="-274320">
              <a:spcBef>
                <a:spcPct val="20000"/>
              </a:spcBef>
              <a:buClr>
                <a:schemeClr val="accent3"/>
              </a:buClr>
              <a:buSzPct val="95000"/>
              <a:defRPr/>
            </a:pPr>
            <a:endParaRPr lang="ru-RU" sz="2600" dirty="0"/>
          </a:p>
        </p:txBody>
      </p:sp>
    </p:spTree>
    <p:extLst>
      <p:ext uri="{BB962C8B-B14F-4D97-AF65-F5344CB8AC3E}">
        <p14:creationId xmlns:p14="http://schemas.microsoft.com/office/powerpoint/2010/main" val="707233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Легкий дым</Template>
  <TotalTime>336</TotalTime>
  <Words>2237</Words>
  <Application>Microsoft Office PowerPoint</Application>
  <PresentationFormat>Широкоэкранный</PresentationFormat>
  <Paragraphs>259</Paragraphs>
  <Slides>39</Slides>
  <Notes>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39</vt:i4>
      </vt:variant>
    </vt:vector>
  </HeadingPairs>
  <TitlesOfParts>
    <vt:vector size="46" baseType="lpstr">
      <vt:lpstr>Arial</vt:lpstr>
      <vt:lpstr>Calibri</vt:lpstr>
      <vt:lpstr>Calibri Light</vt:lpstr>
      <vt:lpstr>Courier New</vt:lpstr>
      <vt:lpstr>Times New Roman</vt:lpstr>
      <vt:lpstr>Wingdings</vt:lpstr>
      <vt:lpstr>Тема Office</vt:lpstr>
      <vt:lpstr>Введение в компонентно-ориентированное программирование</vt:lpstr>
      <vt:lpstr>Указатели</vt:lpstr>
      <vt:lpstr>Указатели в С++</vt:lpstr>
      <vt:lpstr>Адрес и значение</vt:lpstr>
      <vt:lpstr>Получение адреса</vt:lpstr>
      <vt:lpstr>Доступ к значению переменной посредством адреса</vt:lpstr>
      <vt:lpstr>Адресная арифметика</vt:lpstr>
      <vt:lpstr>Организация программы в памяти</vt:lpstr>
      <vt:lpstr>Heap («Куча»)</vt:lpstr>
      <vt:lpstr>Работа с памятью в C и C++</vt:lpstr>
      <vt:lpstr>Ссылки</vt:lpstr>
      <vt:lpstr>Объявление ссылки</vt:lpstr>
      <vt:lpstr>Правила работы со ссылками</vt:lpstr>
      <vt:lpstr>Тест по теме «Указатели»</vt:lpstr>
      <vt:lpstr>Презентация PowerPoint</vt:lpstr>
      <vt:lpstr>Полиморфизм</vt:lpstr>
      <vt:lpstr>Презентация PowerPoint</vt:lpstr>
      <vt:lpstr>Презентация PowerPoint</vt:lpstr>
      <vt:lpstr>Таблица виртуальных методов</vt:lpstr>
      <vt:lpstr>vtbl</vt:lpstr>
      <vt:lpstr>Стилистические соглашения</vt:lpstr>
      <vt:lpstr>Пример 1</vt:lpstr>
      <vt:lpstr>Пример 1</vt:lpstr>
      <vt:lpstr>Пример 1</vt:lpstr>
      <vt:lpstr>Пример 1</vt:lpstr>
      <vt:lpstr>Некоторые неточности примера</vt:lpstr>
      <vt:lpstr>Ключевые моменты</vt:lpstr>
      <vt:lpstr>Детали реализации</vt:lpstr>
      <vt:lpstr>Детали реализации</vt:lpstr>
      <vt:lpstr>Пример 2</vt:lpstr>
      <vt:lpstr>Пример 2</vt:lpstr>
      <vt:lpstr>Указатели vtbl и данные экземпляра</vt:lpstr>
      <vt:lpstr>Указатели vtbl и данные экземпляра</vt:lpstr>
      <vt:lpstr>Множественные экземпляры одного класса</vt:lpstr>
      <vt:lpstr>Пример 3</vt:lpstr>
      <vt:lpstr>Разные классы, одинаковые vtbl </vt:lpstr>
      <vt:lpstr>Разные классы, одинаковые vtbl </vt:lpstr>
      <vt:lpstr>Резюме </vt:lpstr>
      <vt:lpstr>Глоссарий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компонентно-ориентированное программирование</dc:title>
  <dc:creator>Пользователь</dc:creator>
  <cp:lastModifiedBy>Пользователь</cp:lastModifiedBy>
  <cp:revision>44</cp:revision>
  <dcterms:created xsi:type="dcterms:W3CDTF">2024-03-10T12:43:55Z</dcterms:created>
  <dcterms:modified xsi:type="dcterms:W3CDTF">2025-02-15T04:05:56Z</dcterms:modified>
</cp:coreProperties>
</file>