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64" r:id="rId3"/>
    <p:sldId id="265" r:id="rId4"/>
    <p:sldId id="267" r:id="rId5"/>
    <p:sldId id="262" r:id="rId6"/>
    <p:sldId id="263" r:id="rId7"/>
    <p:sldId id="268" r:id="rId8"/>
    <p:sldId id="258" r:id="rId9"/>
    <p:sldId id="269" r:id="rId10"/>
    <p:sldId id="260" r:id="rId11"/>
    <p:sldId id="271" r:id="rId12"/>
    <p:sldId id="261" r:id="rId13"/>
    <p:sldId id="270" r:id="rId14"/>
    <p:sldId id="272" r:id="rId15"/>
    <p:sldId id="259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10" autoAdjust="0"/>
  </p:normalViewPr>
  <p:slideViewPr>
    <p:cSldViewPr snapToGrid="0" showGuides="1">
      <p:cViewPr varScale="1">
        <p:scale>
          <a:sx n="65" d="100"/>
          <a:sy n="65" d="100"/>
        </p:scale>
        <p:origin x="771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62C00-471A-4D27-B4A3-0BDEFB49291B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76078-A0BE-415D-A72E-782525A370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527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 помощью этих двух функций клиент может загрузить DLL в свое адресное пространство и получить </a:t>
            </a:r>
            <a:r>
              <a:rPr lang="ru-RU" dirty="0" smtClean="0"/>
              <a:t>адрес </a:t>
            </a:r>
            <a:r>
              <a:rPr lang="ru-RU" dirty="0" err="1" smtClean="0"/>
              <a:t>CreateInstance</a:t>
            </a:r>
            <a:r>
              <a:rPr lang="ru-RU" dirty="0" smtClean="0"/>
              <a:t>. Имея этот адрес, создать компонент и получить указатель на его </a:t>
            </a:r>
            <a:r>
              <a:rPr lang="ru-RU" dirty="0" err="1" smtClean="0"/>
              <a:t>IUnknown</a:t>
            </a:r>
            <a:r>
              <a:rPr lang="ru-RU" dirty="0" smtClean="0"/>
              <a:t> не составляет труда. </a:t>
            </a:r>
          </a:p>
          <a:p>
            <a:r>
              <a:rPr lang="ru-RU" dirty="0" err="1" smtClean="0"/>
              <a:t>CallCreateInstance</a:t>
            </a:r>
            <a:r>
              <a:rPr lang="ru-RU" dirty="0" smtClean="0"/>
              <a:t> приводит возвращенный указатель к типу, пригодному для использования, и, в соответствии </a:t>
            </a:r>
            <a:r>
              <a:rPr lang="ru-RU" dirty="0" smtClean="0"/>
              <a:t>со</a:t>
            </a:r>
            <a:r>
              <a:rPr lang="ru-RU" baseline="0" dirty="0" smtClean="0"/>
              <a:t> </a:t>
            </a:r>
            <a:r>
              <a:rPr lang="ru-RU" dirty="0" smtClean="0"/>
              <a:t>своим </a:t>
            </a:r>
            <a:r>
              <a:rPr lang="ru-RU" dirty="0" smtClean="0"/>
              <a:t>назначением, вызывает </a:t>
            </a:r>
            <a:r>
              <a:rPr lang="ru-RU" dirty="0" err="1" smtClean="0"/>
              <a:t>CreateInstance</a:t>
            </a:r>
            <a:r>
              <a:rPr lang="ru-RU" dirty="0" smtClean="0"/>
              <a:t>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76078-A0BE-415D-A72E-782525A3703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713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Клиент и компонент взаимодействуют через интерфейсы. </a:t>
            </a:r>
          </a:p>
          <a:p>
            <a:r>
              <a:rPr lang="ru-RU" dirty="0" smtClean="0"/>
              <a:t>Интерфейс — это таблица указателей на функции. Компонент выделяет память для </a:t>
            </a:r>
            <a:r>
              <a:rPr lang="ru-RU" dirty="0" err="1" smtClean="0"/>
              <a:t>vtbl</a:t>
            </a:r>
            <a:r>
              <a:rPr lang="ru-RU" dirty="0" smtClean="0"/>
              <a:t> и инициализирует ее адресами всех своих функций. </a:t>
            </a:r>
          </a:p>
          <a:p>
            <a:r>
              <a:rPr lang="ru-RU" dirty="0" smtClean="0"/>
              <a:t>Чтобы использовать </a:t>
            </a:r>
            <a:r>
              <a:rPr lang="ru-RU" dirty="0" err="1" smtClean="0"/>
              <a:t>vtbl</a:t>
            </a:r>
            <a:r>
              <a:rPr lang="ru-RU" dirty="0" smtClean="0"/>
              <a:t>, клиент должен иметь доступ к выделенной для нее компонентом памяти. Клиент также должен «понимать» адреса, помещенные компонентом в </a:t>
            </a:r>
            <a:r>
              <a:rPr lang="ru-RU" dirty="0" err="1" smtClean="0"/>
              <a:t>vtbl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В </a:t>
            </a:r>
            <a:r>
              <a:rPr lang="ru-RU" dirty="0" err="1" smtClean="0"/>
              <a:t>Windows</a:t>
            </a:r>
            <a:r>
              <a:rPr lang="ru-RU" dirty="0" smtClean="0"/>
              <a:t> клиент может работать с </a:t>
            </a:r>
            <a:r>
              <a:rPr lang="ru-RU" dirty="0" err="1" smtClean="0"/>
              <a:t>vtbl</a:t>
            </a:r>
            <a:r>
              <a:rPr lang="ru-RU" dirty="0" smtClean="0"/>
              <a:t>, так как динамически компонуемая библиотека использует то же адресное пространство, что и он сам.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76078-A0BE-415D-A72E-782525A3703B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650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9A0A-A000-4B93-9FE5-1AB72DCDD138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7672-2007-4211-874E-1BD522A6C1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88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9A0A-A000-4B93-9FE5-1AB72DCDD138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7672-2007-4211-874E-1BD522A6C1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201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9A0A-A000-4B93-9FE5-1AB72DCDD138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7672-2007-4211-874E-1BD522A6C1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59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9A0A-A000-4B93-9FE5-1AB72DCDD138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7672-2007-4211-874E-1BD522A6C1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40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9A0A-A000-4B93-9FE5-1AB72DCDD138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7672-2007-4211-874E-1BD522A6C1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11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9A0A-A000-4B93-9FE5-1AB72DCDD138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7672-2007-4211-874E-1BD522A6C1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84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9A0A-A000-4B93-9FE5-1AB72DCDD138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7672-2007-4211-874E-1BD522A6C1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29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9A0A-A000-4B93-9FE5-1AB72DCDD138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7672-2007-4211-874E-1BD522A6C1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42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9A0A-A000-4B93-9FE5-1AB72DCDD138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7672-2007-4211-874E-1BD522A6C1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20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9A0A-A000-4B93-9FE5-1AB72DCDD138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7672-2007-4211-874E-1BD522A6C1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44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E9A0A-A000-4B93-9FE5-1AB72DCDD138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7672-2007-4211-874E-1BD522A6C1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00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E9A0A-A000-4B93-9FE5-1AB72DCDD138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27672-2007-4211-874E-1BD522A6C1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41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project/create.cp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project/create.h" TargetMode="Externa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project/create.h" TargetMode="External"/><Relationship Id="rId7" Type="http://schemas.openxmlformats.org/officeDocument/2006/relationships/hyperlink" Target="project/GUIDs.cpp" TargetMode="External"/><Relationship Id="rId12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hyperlink" Target="project/create.cpp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proje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Введение в компонентно-ориентированное программирование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Лекция 6</a:t>
            </a:r>
          </a:p>
          <a:p>
            <a:r>
              <a:rPr lang="ru-RU" dirty="0" smtClean="0"/>
              <a:t>Колесникова Татьяна Геннадьевна</a:t>
            </a:r>
          </a:p>
          <a:p>
            <a:endParaRPr lang="ru-RU" dirty="0" smtClean="0"/>
          </a:p>
          <a:p>
            <a:r>
              <a:rPr lang="ru-RU" dirty="0" smtClean="0"/>
              <a:t>Кемерово, </a:t>
            </a:r>
            <a:r>
              <a:rPr lang="ru-RU" dirty="0" smtClean="0"/>
              <a:t>202</a:t>
            </a:r>
            <a:r>
              <a:rPr lang="en-US" dirty="0" smtClean="0"/>
              <a:t>5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414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Link </a:t>
            </a:r>
            <a:r>
              <a:rPr lang="en-US" dirty="0" smtClean="0"/>
              <a:t>Library (DLL)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DLL — это файл библиотеки, в котором хранится исполняемый код и другие связанные данные. </a:t>
            </a:r>
            <a:endParaRPr lang="en-US" sz="2400" dirty="0" smtClean="0"/>
          </a:p>
          <a:p>
            <a:r>
              <a:rPr lang="ru-RU" sz="2400" dirty="0" smtClean="0"/>
              <a:t>Файлы </a:t>
            </a:r>
            <a:r>
              <a:rPr lang="ru-RU" sz="2400" dirty="0"/>
              <a:t>DLL можно использовать повторно (к ним могут обращаться несколько приложений одновременно) и они загружаются динамически при необходимости. </a:t>
            </a:r>
            <a:endParaRPr lang="en-US" sz="2400" dirty="0" smtClean="0"/>
          </a:p>
          <a:p>
            <a:r>
              <a:rPr lang="ru-RU" sz="2400" dirty="0" smtClean="0"/>
              <a:t>Файлы </a:t>
            </a:r>
            <a:r>
              <a:rPr lang="ru-RU" sz="2400" dirty="0"/>
              <a:t>DLL также являются средством экономии дискового пространства и оперативной памяти из-за их динамического характера. Обновление программного обеспечения также упрощается благодаря тому, что файлы DLL совместно используются несколькими приложениями.</a:t>
            </a:r>
          </a:p>
        </p:txBody>
      </p:sp>
    </p:spTree>
    <p:extLst>
      <p:ext uri="{BB962C8B-B14F-4D97-AF65-F5344CB8AC3E}">
        <p14:creationId xmlns:p14="http://schemas.microsoft.com/office/powerpoint/2010/main" val="973107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76" y="1272745"/>
            <a:ext cx="10218236" cy="436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08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Link </a:t>
            </a:r>
            <a:r>
              <a:rPr lang="en-US" dirty="0" smtClean="0"/>
              <a:t>Library (DLL)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DLL </a:t>
            </a:r>
            <a:r>
              <a:rPr lang="ru-RU" sz="2400" dirty="0" smtClean="0"/>
              <a:t>тоже </a:t>
            </a:r>
            <a:r>
              <a:rPr lang="ru-RU" sz="2400" dirty="0"/>
              <a:t>исполняемый файл, в том смысле, что внутри содержится исполняемый код. Но DLL отличаются от </a:t>
            </a:r>
            <a:r>
              <a:rPr lang="ru-RU" sz="2400" dirty="0" smtClean="0"/>
              <a:t>EXE-файлов, у них нет точки входа </a:t>
            </a:r>
            <a:r>
              <a:rPr lang="ru-RU" sz="2400" dirty="0"/>
              <a:t>и их нельзя запустить непосредственно. </a:t>
            </a:r>
            <a:endParaRPr lang="ru-RU" sz="2400" dirty="0" smtClean="0"/>
          </a:p>
          <a:p>
            <a:r>
              <a:rPr lang="ru-RU" sz="2400" dirty="0" smtClean="0"/>
              <a:t>Поэтому для работы с </a:t>
            </a:r>
            <a:r>
              <a:rPr lang="en-US" sz="2400" dirty="0" smtClean="0"/>
              <a:t>DLL </a:t>
            </a:r>
            <a:r>
              <a:rPr lang="ru-RU" sz="2400" dirty="0" smtClean="0"/>
              <a:t>нужен посредник, </a:t>
            </a:r>
            <a:r>
              <a:rPr lang="ru-RU" sz="2400" dirty="0"/>
              <a:t>который прямо или косвенно будет импортировать функции DLL и вызывать их. </a:t>
            </a:r>
            <a:endParaRPr lang="ru-RU" sz="2400" dirty="0" smtClean="0"/>
          </a:p>
          <a:p>
            <a:r>
              <a:rPr lang="ru-RU" sz="2400" dirty="0"/>
              <a:t>При загрузке </a:t>
            </a:r>
            <a:r>
              <a:rPr lang="en-US" sz="2400" dirty="0" smtClean="0"/>
              <a:t>DLL</a:t>
            </a:r>
            <a:r>
              <a:rPr lang="ru-RU" sz="2400" dirty="0" smtClean="0"/>
              <a:t> </a:t>
            </a:r>
            <a:r>
              <a:rPr lang="ru-RU" sz="2400" dirty="0"/>
              <a:t>функцией </a:t>
            </a:r>
            <a:r>
              <a:rPr lang="ru-RU" sz="2400" i="1" dirty="0" err="1"/>
              <a:t>LoadLibrary</a:t>
            </a:r>
            <a:r>
              <a:rPr lang="ru-RU" sz="2400" dirty="0"/>
              <a:t> вызывается функция </a:t>
            </a:r>
            <a:r>
              <a:rPr lang="ru-RU" sz="2400" i="1" dirty="0" err="1"/>
              <a:t>DllMain</a:t>
            </a:r>
            <a:r>
              <a:rPr lang="ru-RU" sz="2400" dirty="0"/>
              <a:t>, которая может присутствовать в </a:t>
            </a:r>
            <a:r>
              <a:rPr lang="en-US" sz="2400" dirty="0" smtClean="0"/>
              <a:t>DLL</a:t>
            </a:r>
            <a:r>
              <a:rPr lang="ru-RU" sz="2400" dirty="0" smtClean="0"/>
              <a:t>. </a:t>
            </a:r>
            <a:r>
              <a:rPr lang="ru-RU" sz="2400" dirty="0"/>
              <a:t>Она же вызывается и в других случаях. </a:t>
            </a:r>
            <a:r>
              <a:rPr lang="ru-RU" sz="2400" dirty="0" smtClean="0"/>
              <a:t>Далее с помощью этой </a:t>
            </a:r>
            <a:r>
              <a:rPr lang="ru-RU" sz="2400" dirty="0"/>
              <a:t>функции </a:t>
            </a:r>
            <a:r>
              <a:rPr lang="ru-RU" sz="2400" dirty="0" smtClean="0"/>
              <a:t>можно </a:t>
            </a:r>
            <a:r>
              <a:rPr lang="ru-RU" sz="2400" dirty="0"/>
              <a:t>вызывать другие функции внутри </a:t>
            </a:r>
            <a:r>
              <a:rPr lang="en-US" sz="2400" dirty="0" smtClean="0"/>
              <a:t>DLL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54175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200" dirty="0"/>
              <a:t>В этой </a:t>
            </a:r>
            <a:r>
              <a:rPr lang="ru-RU" sz="3200" dirty="0" smtClean="0"/>
              <a:t>работе мы </a:t>
            </a:r>
            <a:r>
              <a:rPr lang="ru-RU" sz="3200" dirty="0"/>
              <a:t>попробуем </a:t>
            </a:r>
            <a:r>
              <a:rPr lang="ru-RU" sz="3200" b="1" dirty="0"/>
              <a:t>поместить</a:t>
            </a:r>
            <a:r>
              <a:rPr lang="ru-RU" sz="3200" dirty="0"/>
              <a:t> компонент в DLL</a:t>
            </a:r>
            <a:r>
              <a:rPr lang="ru-RU" sz="3200" dirty="0" smtClean="0"/>
              <a:t>.</a:t>
            </a:r>
          </a:p>
          <a:p>
            <a:pPr marL="0" indent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3200" b="1" dirty="0" smtClean="0">
                <a:solidFill>
                  <a:srgbClr val="FF0000"/>
                </a:solidFill>
              </a:rPr>
              <a:t>Компонент ≠ </a:t>
            </a:r>
            <a:r>
              <a:rPr lang="en-US" sz="3200" b="1" dirty="0" smtClean="0">
                <a:solidFill>
                  <a:srgbClr val="FF0000"/>
                </a:solidFill>
              </a:rPr>
              <a:t>DLL</a:t>
            </a:r>
            <a:endParaRPr lang="ru-RU" sz="32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ru-RU" dirty="0" smtClean="0"/>
              <a:t>Компонент </a:t>
            </a:r>
            <a:r>
              <a:rPr lang="ru-RU" dirty="0"/>
              <a:t>— это набор </a:t>
            </a:r>
            <a:r>
              <a:rPr lang="ru-RU" dirty="0" smtClean="0"/>
              <a:t>интерфейсов.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DLL </a:t>
            </a:r>
            <a:r>
              <a:rPr lang="ru-RU" dirty="0"/>
              <a:t>для компонента — сервер, или средство доставки. </a:t>
            </a:r>
          </a:p>
          <a:p>
            <a:pPr marL="0" indent="0" algn="ctr">
              <a:buNone/>
            </a:pPr>
            <a:r>
              <a:rPr lang="ru-RU" dirty="0" smtClean="0"/>
              <a:t>DLL </a:t>
            </a:r>
            <a:r>
              <a:rPr lang="ru-RU" dirty="0"/>
              <a:t>— это грузовик, а компонент — груз. </a:t>
            </a:r>
          </a:p>
        </p:txBody>
      </p:sp>
    </p:spTree>
    <p:extLst>
      <p:ext uri="{BB962C8B-B14F-4D97-AF65-F5344CB8AC3E}">
        <p14:creationId xmlns:p14="http://schemas.microsoft.com/office/powerpoint/2010/main" val="3129120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Экспорт функции из </a:t>
            </a:r>
            <a:r>
              <a:rPr lang="en-US" dirty="0"/>
              <a:t>DLL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2552" y="1825624"/>
            <a:ext cx="5693890" cy="4377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1)</a:t>
            </a:r>
            <a:r>
              <a:rPr lang="ru-RU" sz="2400" dirty="0" smtClean="0"/>
              <a:t> </a:t>
            </a:r>
            <a:r>
              <a:rPr lang="ru-RU" sz="2400" dirty="0"/>
              <a:t>Н</a:t>
            </a:r>
            <a:r>
              <a:rPr lang="ru-RU" sz="2400" dirty="0" smtClean="0"/>
              <a:t>еобходимо </a:t>
            </a:r>
            <a:r>
              <a:rPr lang="ru-RU" sz="2400" dirty="0"/>
              <a:t>обеспечить </a:t>
            </a:r>
            <a:r>
              <a:rPr lang="ru-RU" sz="2400" dirty="0" smtClean="0"/>
              <a:t>использование</a:t>
            </a:r>
            <a:r>
              <a:rPr lang="en-US" sz="2400" dirty="0" smtClean="0"/>
              <a:t> </a:t>
            </a:r>
            <a:r>
              <a:rPr lang="ru-RU" sz="2400" dirty="0" smtClean="0"/>
              <a:t>компоновки </a:t>
            </a:r>
            <a:r>
              <a:rPr lang="ru-RU" sz="2400" dirty="0"/>
              <a:t>С (</a:t>
            </a:r>
            <a:r>
              <a:rPr lang="ru-RU" sz="2400" i="1" dirty="0"/>
              <a:t>C </a:t>
            </a:r>
            <a:r>
              <a:rPr lang="ru-RU" sz="2400" i="1" dirty="0" err="1"/>
              <a:t>linkage</a:t>
            </a:r>
            <a:r>
              <a:rPr lang="ru-RU" sz="2400" dirty="0"/>
              <a:t>), пометив функцию как </a:t>
            </a:r>
            <a:r>
              <a:rPr lang="ru-RU" sz="2400" dirty="0" err="1"/>
              <a:t>extern</a:t>
            </a:r>
            <a:r>
              <a:rPr lang="ru-RU" sz="2400" dirty="0"/>
              <a:t> “</a:t>
            </a:r>
            <a:r>
              <a:rPr lang="ru-RU" sz="2400" dirty="0" smtClean="0"/>
              <a:t>C</a:t>
            </a:r>
            <a:r>
              <a:rPr lang="en-US" sz="2400" dirty="0" smtClean="0"/>
              <a:t>”: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318476"/>
            <a:ext cx="5284803" cy="1943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561"/>
          <a:stretch/>
        </p:blipFill>
        <p:spPr>
          <a:xfrm>
            <a:off x="6561438" y="3318476"/>
            <a:ext cx="5204254" cy="1943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6487297" y="1825623"/>
            <a:ext cx="5278395" cy="4377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2) Необходимо сообщить</a:t>
            </a:r>
            <a:r>
              <a:rPr lang="en-US" sz="2400" dirty="0" smtClean="0"/>
              <a:t> </a:t>
            </a:r>
            <a:r>
              <a:rPr lang="ru-RU" sz="2400" dirty="0" smtClean="0"/>
              <a:t>компоновщику, что функция экспортируется. Для этого надо создать файл DEF: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10002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 с расширением </a:t>
            </a:r>
            <a:r>
              <a:rPr lang="en-US" dirty="0"/>
              <a:t>DEF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Файлы с расширением DEF хранят данные в текстовом </a:t>
            </a:r>
            <a:r>
              <a:rPr lang="ru-RU" sz="2400" dirty="0" smtClean="0"/>
              <a:t>формате. Их еще </a:t>
            </a:r>
            <a:r>
              <a:rPr lang="ru-RU" sz="2400" dirty="0"/>
              <a:t>называют </a:t>
            </a:r>
            <a:r>
              <a:rPr lang="ru-RU" sz="2400" i="1" dirty="0"/>
              <a:t>файлами определения модулей </a:t>
            </a:r>
            <a:r>
              <a:rPr lang="ru-RU" sz="2400" dirty="0"/>
              <a:t>и </a:t>
            </a:r>
            <a:r>
              <a:rPr lang="ru-RU" sz="2400" dirty="0" smtClean="0"/>
              <a:t>используют </a:t>
            </a:r>
            <a:r>
              <a:rPr lang="ru-RU" sz="2400" dirty="0"/>
              <a:t>для создания библиотек DLL.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ru-RU" sz="2400" dirty="0"/>
              <a:t>файле DEF хранятся специальные наборы инструкций, используемые для определения почти всех аспектов библиотек DLL</a:t>
            </a:r>
            <a:r>
              <a:rPr lang="ru-RU" sz="2400" dirty="0" smtClean="0"/>
              <a:t>.</a:t>
            </a:r>
            <a:r>
              <a:rPr lang="en-US" sz="2400" dirty="0" smtClean="0"/>
              <a:t>  </a:t>
            </a:r>
            <a:endParaRPr lang="ru-RU" sz="2400" dirty="0"/>
          </a:p>
          <a:p>
            <a:r>
              <a:rPr lang="ru-RU" sz="2400" dirty="0" smtClean="0"/>
              <a:t>Перечислим </a:t>
            </a:r>
            <a:r>
              <a:rPr lang="ru-RU" sz="2400" dirty="0"/>
              <a:t>экспортируемые функции в разделе EXPORTS данного файла. </a:t>
            </a:r>
            <a:r>
              <a:rPr lang="ru-RU" sz="2400" dirty="0" smtClean="0"/>
              <a:t>При желании </a:t>
            </a:r>
            <a:r>
              <a:rPr lang="ru-RU" sz="2400" dirty="0"/>
              <a:t>можно назначить каждой функции порядковый номер (</a:t>
            </a:r>
            <a:r>
              <a:rPr lang="ru-RU" sz="2400" i="1" dirty="0" err="1"/>
              <a:t>ordinal</a:t>
            </a:r>
            <a:r>
              <a:rPr lang="ru-RU" sz="2400" i="1" dirty="0"/>
              <a:t> </a:t>
            </a:r>
            <a:r>
              <a:rPr lang="ru-RU" sz="2400" i="1" dirty="0" err="1"/>
              <a:t>number</a:t>
            </a:r>
            <a:r>
              <a:rPr lang="ru-RU" sz="2400" dirty="0"/>
              <a:t>). </a:t>
            </a:r>
            <a:r>
              <a:rPr lang="ru-RU" sz="2400" dirty="0" smtClean="0"/>
              <a:t>В </a:t>
            </a:r>
            <a:r>
              <a:rPr lang="ru-RU" sz="2400" dirty="0"/>
              <a:t>строке LIBRARY </a:t>
            </a:r>
            <a:r>
              <a:rPr lang="ru-RU" sz="2400" dirty="0" smtClean="0"/>
              <a:t>следует указать </a:t>
            </a:r>
            <a:r>
              <a:rPr lang="ru-RU" sz="2400" dirty="0"/>
              <a:t>фактическое имя DLL. 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70239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Загрузка </a:t>
            </a:r>
            <a:r>
              <a:rPr lang="en-US" dirty="0"/>
              <a:t>DLL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Файлы </a:t>
            </a:r>
            <a:r>
              <a:rPr lang="en-US" sz="2400" dirty="0"/>
              <a:t>CREATE.H </a:t>
            </a:r>
            <a:r>
              <a:rPr lang="ru-RU" sz="2400" dirty="0"/>
              <a:t>и </a:t>
            </a:r>
            <a:r>
              <a:rPr lang="en-US" sz="2400" dirty="0"/>
              <a:t>CREATE.CPP </a:t>
            </a:r>
            <a:r>
              <a:rPr lang="ru-RU" sz="2400" dirty="0"/>
              <a:t>реализуют функцию </a:t>
            </a:r>
            <a:r>
              <a:rPr lang="en-US" sz="2400" i="1" dirty="0" err="1" smtClean="0"/>
              <a:t>CallCreateInstance</a:t>
            </a:r>
            <a:r>
              <a:rPr lang="en-US" sz="2400" dirty="0"/>
              <a:t>. </a:t>
            </a:r>
            <a:r>
              <a:rPr lang="en-US" sz="2400" i="1" dirty="0" err="1"/>
              <a:t>CallCreateInstance</a:t>
            </a:r>
            <a:r>
              <a:rPr lang="en-US" sz="2400" dirty="0" smtClean="0"/>
              <a:t> </a:t>
            </a:r>
            <a:r>
              <a:rPr lang="ru-RU" sz="2400" dirty="0"/>
              <a:t>принимает имя </a:t>
            </a:r>
            <a:r>
              <a:rPr lang="en-US" sz="2400" dirty="0" smtClean="0"/>
              <a:t>DLL</a:t>
            </a:r>
            <a:r>
              <a:rPr lang="ru-RU" sz="2400" dirty="0" smtClean="0"/>
              <a:t>-файла</a:t>
            </a:r>
            <a:r>
              <a:rPr lang="en-US" sz="2400" dirty="0" smtClean="0"/>
              <a:t> </a:t>
            </a:r>
            <a:r>
              <a:rPr lang="ru-RU" sz="2400" dirty="0" smtClean="0"/>
              <a:t>в качестве </a:t>
            </a:r>
            <a:r>
              <a:rPr lang="ru-RU" sz="2400" dirty="0"/>
              <a:t>параметра, загружает эту </a:t>
            </a:r>
            <a:r>
              <a:rPr lang="en-US" sz="2400" dirty="0"/>
              <a:t>DLL </a:t>
            </a:r>
            <a:r>
              <a:rPr lang="ru-RU" sz="2400" dirty="0"/>
              <a:t>и пытается вызвать экспортированную функцию с именем </a:t>
            </a:r>
            <a:r>
              <a:rPr lang="en-US" sz="2400" i="1" dirty="0" err="1" smtClean="0"/>
              <a:t>CreateInstance</a:t>
            </a:r>
            <a:r>
              <a:rPr lang="en-US" sz="2400" i="1" dirty="0" smtClean="0"/>
              <a:t>:</a:t>
            </a:r>
          </a:p>
          <a:p>
            <a:pPr marL="0" indent="0">
              <a:buNone/>
            </a:pPr>
            <a:endParaRPr lang="en-US" sz="2000" i="1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3374102" y="3089613"/>
            <a:ext cx="4306974" cy="1823361"/>
            <a:chOff x="3687848" y="4359210"/>
            <a:chExt cx="4306974" cy="1823361"/>
          </a:xfrm>
        </p:grpSpPr>
        <p:pic>
          <p:nvPicPr>
            <p:cNvPr id="7" name="Рисунок 6">
              <a:hlinkClick r:id="rId3" action="ppaction://hlinkfile"/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87848" y="4359210"/>
              <a:ext cx="1798553" cy="1823361"/>
            </a:xfrm>
            <a:prstGeom prst="rect">
              <a:avLst/>
            </a:prstGeom>
          </p:spPr>
        </p:pic>
        <p:pic>
          <p:nvPicPr>
            <p:cNvPr id="8" name="Рисунок 7">
              <a:hlinkClick r:id="rId5" action="ppaction://hlinkfile"/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51374" y="4359210"/>
              <a:ext cx="1643448" cy="1817753"/>
            </a:xfrm>
            <a:prstGeom prst="rect">
              <a:avLst/>
            </a:prstGeom>
          </p:spPr>
        </p:pic>
      </p:grpSp>
      <p:sp>
        <p:nvSpPr>
          <p:cNvPr id="10" name="Прямоугольник 9"/>
          <p:cNvSpPr/>
          <p:nvPr/>
        </p:nvSpPr>
        <p:spPr>
          <a:xfrm>
            <a:off x="1207873" y="5134869"/>
            <a:ext cx="97762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indent="-358775">
              <a:buFont typeface="+mj-lt"/>
              <a:buAutoNum type="arabicPeriod"/>
            </a:pPr>
            <a:r>
              <a:rPr lang="ru-RU" dirty="0"/>
              <a:t>для загрузки </a:t>
            </a:r>
            <a:r>
              <a:rPr lang="en-US" dirty="0"/>
              <a:t>DLL </a:t>
            </a:r>
            <a:r>
              <a:rPr lang="en-US" i="1" dirty="0" err="1"/>
              <a:t>CallCreateInstance</a:t>
            </a:r>
            <a:r>
              <a:rPr lang="en-US" dirty="0"/>
              <a:t> </a:t>
            </a:r>
            <a:r>
              <a:rPr lang="ru-RU" dirty="0"/>
              <a:t>вызывает функцию </a:t>
            </a:r>
            <a:r>
              <a:rPr lang="en-US" dirty="0"/>
              <a:t>Win32 </a:t>
            </a:r>
            <a:r>
              <a:rPr lang="en-US" i="1" dirty="0" err="1"/>
              <a:t>LoadLibrary</a:t>
            </a:r>
            <a:r>
              <a:rPr lang="ru-RU" dirty="0"/>
              <a:t>;</a:t>
            </a:r>
          </a:p>
          <a:p>
            <a:pPr marL="358775" indent="-358775">
              <a:buFont typeface="+mj-lt"/>
              <a:buAutoNum type="arabicPeriod"/>
            </a:pPr>
            <a:r>
              <a:rPr lang="ru-RU" i="1" dirty="0" err="1"/>
              <a:t>LoadLibrary</a:t>
            </a:r>
            <a:r>
              <a:rPr lang="ru-RU" dirty="0"/>
              <a:t> принимает в качестве параметра имя файла DLL и возвращает </a:t>
            </a:r>
            <a:r>
              <a:rPr lang="ru-RU" dirty="0" smtClean="0"/>
              <a:t>дескриптор загруженной </a:t>
            </a:r>
            <a:r>
              <a:rPr lang="ru-RU" dirty="0"/>
              <a:t>DLL;</a:t>
            </a:r>
          </a:p>
          <a:p>
            <a:pPr marL="358775" indent="-358775">
              <a:buFont typeface="+mj-lt"/>
              <a:buAutoNum type="arabicPeriod"/>
            </a:pPr>
            <a:r>
              <a:rPr lang="ru-RU" dirty="0"/>
              <a:t>Функция Win32 </a:t>
            </a:r>
            <a:r>
              <a:rPr lang="ru-RU" i="1" dirty="0" err="1"/>
              <a:t>GetProcAddress</a:t>
            </a:r>
            <a:r>
              <a:rPr lang="ru-RU" dirty="0"/>
              <a:t> принимает этот </a:t>
            </a:r>
            <a:r>
              <a:rPr lang="ru-RU" dirty="0" smtClean="0"/>
              <a:t>дескриптор </a:t>
            </a:r>
            <a:r>
              <a:rPr lang="ru-RU" dirty="0"/>
              <a:t>и имя функции (</a:t>
            </a:r>
            <a:r>
              <a:rPr lang="ru-RU" i="1" dirty="0" err="1"/>
              <a:t>CreateInstance</a:t>
            </a:r>
            <a:r>
              <a:rPr lang="ru-RU" dirty="0"/>
              <a:t>), </a:t>
            </a:r>
            <a:r>
              <a:rPr lang="ru-RU" dirty="0" smtClean="0"/>
              <a:t>и возвращает её адрес.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9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</a:t>
            </a:r>
            <a:r>
              <a:rPr lang="en-US" dirty="0" smtClean="0"/>
              <a:t>DLL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u="sng" dirty="0"/>
              <a:t>DLL используют </a:t>
            </a:r>
            <a:r>
              <a:rPr lang="ru-RU" sz="2400" u="sng" dirty="0" smtClean="0"/>
              <a:t>адресное пространство того приложения</a:t>
            </a:r>
            <a:r>
              <a:rPr lang="ru-RU" sz="2400" u="sng" dirty="0"/>
              <a:t>, с которым </a:t>
            </a:r>
            <a:r>
              <a:rPr lang="ru-RU" sz="2400" u="sng" dirty="0" smtClean="0"/>
              <a:t>скомпонованы.</a:t>
            </a:r>
          </a:p>
          <a:p>
            <a:pPr marL="0" indent="0">
              <a:buNone/>
            </a:pPr>
            <a:r>
              <a:rPr lang="ru-RU" sz="2400" dirty="0" smtClean="0"/>
              <a:t>Каждое </a:t>
            </a:r>
            <a:r>
              <a:rPr lang="ru-RU" sz="2400" dirty="0"/>
              <a:t>приложение (EXE) исполняется в отдельном </a:t>
            </a:r>
            <a:r>
              <a:rPr lang="ru-RU" sz="2400" i="1" dirty="0" smtClean="0"/>
              <a:t>процессе*</a:t>
            </a:r>
            <a:r>
              <a:rPr lang="ru-RU" sz="2400" dirty="0" smtClean="0"/>
              <a:t>, </a:t>
            </a:r>
            <a:r>
              <a:rPr lang="ru-RU" sz="2400" dirty="0"/>
              <a:t>и у каждого процесса имеется свое адресное пространство в 4 Гбайт.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Адрес </a:t>
            </a:r>
            <a:r>
              <a:rPr lang="ru-RU" sz="2400" dirty="0"/>
              <a:t>в одном процессе отличен от того же адреса в другом процессе. 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Указатели </a:t>
            </a:r>
            <a:r>
              <a:rPr lang="ru-RU" sz="2400" dirty="0"/>
              <a:t>не могут передаваться из одного приложения в другое, поскольку они находятся в разных адресных пространствах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dirty="0"/>
              <a:t>Поскольку и DLL, и EXE используют один и тот же процесс, они используют одно и то </a:t>
            </a:r>
            <a:r>
              <a:rPr lang="ru-RU" sz="2400" dirty="0" smtClean="0"/>
              <a:t>же адресное </a:t>
            </a:r>
            <a:r>
              <a:rPr lang="ru-RU" sz="2400" dirty="0"/>
              <a:t>пространство.</a:t>
            </a:r>
          </a:p>
        </p:txBody>
      </p:sp>
      <p:grpSp>
        <p:nvGrpSpPr>
          <p:cNvPr id="7" name="Группа 6"/>
          <p:cNvGrpSpPr/>
          <p:nvPr/>
        </p:nvGrpSpPr>
        <p:grpSpPr>
          <a:xfrm>
            <a:off x="648393" y="6051665"/>
            <a:ext cx="6586355" cy="369332"/>
            <a:chOff x="648393" y="6051665"/>
            <a:chExt cx="6586355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648393" y="6051665"/>
              <a:ext cx="6586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*) </a:t>
              </a:r>
              <a:r>
                <a:rPr lang="ru-RU" dirty="0"/>
                <a:t>В </a:t>
              </a:r>
              <a:r>
                <a:rPr lang="ru-RU" dirty="0" err="1" smtClean="0"/>
                <a:t>Windows</a:t>
              </a:r>
              <a:r>
                <a:rPr lang="ru-RU" dirty="0" smtClean="0"/>
                <a:t> исполняющаяся </a:t>
              </a:r>
              <a:r>
                <a:rPr lang="ru-RU" dirty="0"/>
                <a:t>программа называется </a:t>
              </a:r>
              <a:r>
                <a:rPr lang="ru-RU" i="1" dirty="0" smtClean="0"/>
                <a:t>процессом</a:t>
              </a:r>
              <a:r>
                <a:rPr lang="ru-RU" dirty="0" smtClean="0"/>
                <a:t> </a:t>
              </a:r>
              <a:endParaRPr lang="ru-RU" dirty="0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>
              <a:off x="648393" y="6051665"/>
              <a:ext cx="208417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695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Разбиваем </a:t>
            </a:r>
            <a:r>
              <a:rPr lang="ru-RU" dirty="0" smtClean="0"/>
              <a:t>монолит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859" y="1825625"/>
            <a:ext cx="4552283" cy="2196609"/>
          </a:xfrm>
          <a:prstGeom prst="rect">
            <a:avLst/>
          </a:prstGeom>
        </p:spPr>
      </p:pic>
      <p:pic>
        <p:nvPicPr>
          <p:cNvPr id="5" name="Рисунок 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650" y="4672045"/>
            <a:ext cx="1143000" cy="1390650"/>
          </a:xfrm>
          <a:prstGeom prst="rect">
            <a:avLst/>
          </a:prstGeom>
        </p:spPr>
      </p:pic>
      <p:pic>
        <p:nvPicPr>
          <p:cNvPr id="6" name="Рисунок 5">
            <a:hlinkClick r:id="rId5" action="ppaction://hlinkfil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2725" y="4700620"/>
            <a:ext cx="1162050" cy="1362075"/>
          </a:xfrm>
          <a:prstGeom prst="rect">
            <a:avLst/>
          </a:prstGeom>
        </p:spPr>
      </p:pic>
      <p:pic>
        <p:nvPicPr>
          <p:cNvPr id="8" name="Рисунок 7">
            <a:hlinkClick r:id="rId7" action="ppaction://hlinkfile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83425" y="4767295"/>
            <a:ext cx="1133475" cy="12954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4833970"/>
            <a:ext cx="1095375" cy="122872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57850" y="4748245"/>
            <a:ext cx="952500" cy="131445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58425" y="4843495"/>
            <a:ext cx="1095375" cy="121920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89975" y="4814920"/>
            <a:ext cx="10953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5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ru-RU" sz="2400" dirty="0" smtClean="0"/>
              <a:t>Изучить программные файлы в папке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 action="ppaction://hlinkfile"/>
              </a:rPr>
              <a:t>./project</a:t>
            </a:r>
            <a:r>
              <a:rPr lang="ru-RU" sz="2400" dirty="0" smtClean="0"/>
              <a:t>;</a:t>
            </a:r>
          </a:p>
          <a:p>
            <a:pPr>
              <a:spcBef>
                <a:spcPts val="300"/>
              </a:spcBef>
            </a:pPr>
            <a:r>
              <a:rPr lang="ru-RU" sz="2400" dirty="0" smtClean="0"/>
              <a:t>Собрать проект с получением динамической библиотеки и исполняемого файла. Результат – файлы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client1.exe</a:t>
            </a:r>
            <a:r>
              <a:rPr lang="ru-RU" sz="2400" dirty="0" smtClean="0"/>
              <a:t> и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cmpnt1.dll</a:t>
            </a:r>
            <a:r>
              <a:rPr lang="ru-RU" sz="2400" dirty="0" smtClean="0"/>
              <a:t>;</a:t>
            </a:r>
          </a:p>
          <a:p>
            <a:pPr>
              <a:spcBef>
                <a:spcPts val="300"/>
              </a:spcBef>
            </a:pPr>
            <a:r>
              <a:rPr lang="ru-RU" sz="2400" dirty="0" smtClean="0"/>
              <a:t>Протестировать работу клиента: </a:t>
            </a:r>
          </a:p>
          <a:p>
            <a:pPr lvl="1">
              <a:spcBef>
                <a:spcPts val="300"/>
              </a:spcBef>
            </a:pPr>
            <a:r>
              <a:rPr lang="ru-RU" sz="2000" dirty="0" smtClean="0"/>
              <a:t>При запуске клиент запрашивает имя подключаемой библиотеки;</a:t>
            </a:r>
          </a:p>
          <a:p>
            <a:pPr lvl="1">
              <a:spcBef>
                <a:spcPts val="300"/>
              </a:spcBef>
            </a:pPr>
            <a:r>
              <a:rPr lang="ru-RU" sz="2000" dirty="0" smtClean="0"/>
              <a:t>В случае неуспеха клиент пишет сообщение и заканчивает работу;</a:t>
            </a:r>
          </a:p>
          <a:p>
            <a:pPr lvl="1">
              <a:spcBef>
                <a:spcPts val="300"/>
              </a:spcBef>
            </a:pPr>
            <a:r>
              <a:rPr lang="ru-RU" sz="2000" dirty="0" smtClean="0"/>
              <a:t>В случае успешного подключения библиотеки компонент выполняет свой метод с выводом сообщения на </a:t>
            </a:r>
            <a:r>
              <a:rPr lang="ru-RU" sz="2000" dirty="0" smtClean="0"/>
              <a:t>экран (сообщение можете задать самостоятельно);</a:t>
            </a:r>
            <a:endParaRPr lang="ru-RU" sz="2000" dirty="0" smtClean="0"/>
          </a:p>
          <a:p>
            <a:pPr>
              <a:spcBef>
                <a:spcPts val="300"/>
              </a:spcBef>
            </a:pPr>
            <a:r>
              <a:rPr lang="ru-RU" sz="2400" dirty="0" smtClean="0"/>
              <a:t>В качестве отчета приложить:</a:t>
            </a:r>
          </a:p>
          <a:p>
            <a:pPr lvl="1">
              <a:spcBef>
                <a:spcPts val="300"/>
              </a:spcBef>
            </a:pPr>
            <a:r>
              <a:rPr lang="ru-RU" sz="2000" dirty="0" smtClean="0"/>
              <a:t>Текстовый документ с описанием хода работ и необходимыми скриншотами;</a:t>
            </a:r>
          </a:p>
          <a:p>
            <a:pPr lvl="1">
              <a:spcBef>
                <a:spcPts val="300"/>
              </a:spcBef>
            </a:pPr>
            <a:r>
              <a:rPr lang="ru-RU" sz="2000" dirty="0" smtClean="0"/>
              <a:t>Папку с проектом (в виде архива), либо ссылку на облачное хранилище с кодом.</a:t>
            </a:r>
          </a:p>
          <a:p>
            <a:pPr>
              <a:spcBef>
                <a:spcPts val="300"/>
              </a:spcBef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93550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 кода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565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компоновки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102287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Вам потребуется компоновщик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cl.exe</a:t>
            </a:r>
            <a:r>
              <a:rPr lang="ru-RU" sz="2400" dirty="0"/>
              <a:t> </a:t>
            </a:r>
            <a:r>
              <a:rPr lang="ru-RU" sz="2400" dirty="0" smtClean="0"/>
              <a:t>(входит в комплект поставки </a:t>
            </a:r>
            <a:r>
              <a:rPr lang="en-US" sz="2400" dirty="0" smtClean="0"/>
              <a:t>Microsoft Visual Studio)</a:t>
            </a:r>
          </a:p>
          <a:p>
            <a:r>
              <a:rPr lang="ru-RU" sz="2400" dirty="0" smtClean="0"/>
              <a:t>Создать объектные файлы общих файлов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GUIDs.obj </a:t>
            </a:r>
            <a:r>
              <a:rPr lang="ru-RU" sz="2400" dirty="0" smtClean="0"/>
              <a:t>и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create.obj</a:t>
            </a:r>
            <a:r>
              <a:rPr lang="en-US" sz="2400" dirty="0" smtClean="0"/>
              <a:t>:</a:t>
            </a:r>
          </a:p>
          <a:p>
            <a:pPr marL="0" indent="0" algn="ctr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 </a:t>
            </a:r>
            <a:r>
              <a:rPr lang="pl-P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/c /MTd /Zi /Od /</a:t>
            </a:r>
            <a:r>
              <a:rPr lang="pl-P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D_DEBUG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GUIDs.cpp</a:t>
            </a:r>
            <a:endParaRPr lang="ru-R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 </a:t>
            </a:r>
            <a:r>
              <a:rPr lang="pl-P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/c /MTd /Zi /Od /D_DEBUG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create.cpp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 smtClean="0"/>
              <a:t>Создать объектный файл компонента</a:t>
            </a:r>
            <a:r>
              <a:rPr lang="en-US" sz="2400" dirty="0" smtClean="0"/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cmpnt1.obj</a:t>
            </a:r>
            <a:r>
              <a:rPr lang="ru-RU" sz="2400" dirty="0" smtClean="0"/>
              <a:t>:</a:t>
            </a:r>
          </a:p>
          <a:p>
            <a:pPr marL="0" indent="0" algn="ctr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 </a:t>
            </a:r>
            <a:r>
              <a:rPr lang="pl-P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/c /MTd /Zi /Od /D_DEBUG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cmpnt1.cpp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 smtClean="0"/>
              <a:t>Создать объектный файл клиента</a:t>
            </a:r>
            <a:r>
              <a:rPr lang="en-US" sz="2400" dirty="0" smtClean="0"/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client1.obj</a:t>
            </a:r>
            <a:r>
              <a:rPr lang="ru-RU" sz="2400" dirty="0" smtClean="0"/>
              <a:t>:</a:t>
            </a:r>
          </a:p>
          <a:p>
            <a:pPr marL="0" indent="0" algn="ctr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 </a:t>
            </a:r>
            <a:r>
              <a:rPr lang="pl-P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/c /MTd /Zi /Od /D_DEBUG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client1.cpp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400" dirty="0"/>
          </a:p>
          <a:p>
            <a:endParaRPr lang="ru-RU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44911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компоновки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Связать файлы в динамическую библиотеку компонента</a:t>
            </a:r>
            <a:r>
              <a:rPr lang="en-US" sz="2400" dirty="0" smtClean="0"/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cmpnt1.dll</a:t>
            </a:r>
            <a:r>
              <a:rPr lang="ru-RU" sz="2400" dirty="0" smtClean="0"/>
              <a:t>: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link /DLL /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DEBUG cmpnt1.obj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GUIDs.obj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UUID.lib /DEF:cmpnt1.def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 smtClean="0"/>
              <a:t>Связать файлы в исполняемый файл клиента</a:t>
            </a:r>
            <a:r>
              <a:rPr lang="en-US" sz="2400" dirty="0" smtClean="0"/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client1.exe</a:t>
            </a:r>
            <a:r>
              <a:rPr lang="ru-RU" sz="2400" dirty="0" smtClean="0"/>
              <a:t>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link /DEBUG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lient1.obj </a:t>
            </a:r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reate.obj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GUIDs.obj UUID.lib</a:t>
            </a:r>
            <a:endParaRPr lang="ru-RU" sz="2400" dirty="0"/>
          </a:p>
          <a:p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Исполняемый файл готов, можно запускать приложение!</a:t>
            </a:r>
            <a:endParaRPr lang="ru-RU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17517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ru-RU" sz="2400" dirty="0" smtClean="0"/>
              <a:t>По аналогии с заданием 1, разработать еще два компонента и два клиента, таких, чтобы:</a:t>
            </a:r>
          </a:p>
          <a:p>
            <a:pPr>
              <a:spcBef>
                <a:spcPts val="300"/>
              </a:spcBef>
            </a:pPr>
            <a:endParaRPr lang="ru-RU" sz="2000" dirty="0" smtClean="0"/>
          </a:p>
          <a:p>
            <a:pPr>
              <a:spcBef>
                <a:spcPts val="300"/>
              </a:spcBef>
            </a:pPr>
            <a:r>
              <a:rPr lang="ru-RU" sz="2400" dirty="0"/>
              <a:t>Клиент 1 и Компонент 1 поддерживают интерфейс </a:t>
            </a:r>
            <a:r>
              <a:rPr lang="ru-RU" sz="2400" dirty="0" smtClean="0"/>
              <a:t>IX.</a:t>
            </a:r>
          </a:p>
          <a:p>
            <a:pPr>
              <a:spcBef>
                <a:spcPts val="300"/>
              </a:spcBef>
            </a:pPr>
            <a:r>
              <a:rPr lang="ru-RU" sz="2400" dirty="0" smtClean="0"/>
              <a:t>Клиент </a:t>
            </a:r>
            <a:r>
              <a:rPr lang="ru-RU" sz="2400" dirty="0"/>
              <a:t>2 и Компонент 2 </a:t>
            </a:r>
            <a:r>
              <a:rPr lang="ru-RU" sz="2400" dirty="0" smtClean="0"/>
              <a:t>поддерживают </a:t>
            </a:r>
            <a:r>
              <a:rPr lang="ru-RU" sz="2400" dirty="0"/>
              <a:t>интерфейсы IX и IY. </a:t>
            </a:r>
            <a:endParaRPr lang="ru-RU" sz="2400" dirty="0" smtClean="0"/>
          </a:p>
          <a:p>
            <a:pPr>
              <a:spcBef>
                <a:spcPts val="300"/>
              </a:spcBef>
            </a:pPr>
            <a:r>
              <a:rPr lang="ru-RU" sz="2400" dirty="0" smtClean="0"/>
              <a:t>Клиент </a:t>
            </a:r>
            <a:r>
              <a:rPr lang="ru-RU" sz="2400" dirty="0"/>
              <a:t>3 и Компонент 3 поддерживают все три </a:t>
            </a:r>
            <a:r>
              <a:rPr lang="ru-RU" sz="2400" dirty="0" smtClean="0"/>
              <a:t>интерфейса.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569" y="4118066"/>
            <a:ext cx="6324600" cy="16002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38200" y="6176963"/>
            <a:ext cx="10879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*) Код </a:t>
            </a:r>
            <a:r>
              <a:rPr lang="ru-RU" dirty="0"/>
              <a:t>в IFACE.H </a:t>
            </a:r>
            <a:r>
              <a:rPr lang="ru-RU" dirty="0" smtClean="0"/>
              <a:t>определяет все три </a:t>
            </a:r>
            <a:r>
              <a:rPr lang="ru-RU" dirty="0"/>
              <a:t>интерфейса: IX, IY и </a:t>
            </a:r>
            <a:r>
              <a:rPr lang="ru-RU" dirty="0" smtClean="0"/>
              <a:t>IZ, поэтому разрабатывать интерфейсы не требуется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9003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Библиотека – это пакет кода, который предназначен для повторного использования многими программами. Обычно библиотека C++ состоит из двух частей:</a:t>
            </a:r>
          </a:p>
          <a:p>
            <a:r>
              <a:rPr lang="ru-RU" sz="2400" dirty="0"/>
              <a:t>заголовочный файл, который определяет функциональность, предоставляемую библиотекой;</a:t>
            </a:r>
          </a:p>
          <a:p>
            <a:r>
              <a:rPr lang="ru-RU" sz="2400" dirty="0"/>
              <a:t>предварительно скомпилированный двоичный файл, который содержит реализацию этой функциональности, предварительно скомпилированную в машинный код.</a:t>
            </a:r>
          </a:p>
          <a:p>
            <a:pPr marL="0" indent="0">
              <a:buNone/>
            </a:pPr>
            <a:r>
              <a:rPr lang="ru-RU" sz="2400" dirty="0"/>
              <a:t>Некоторые библиотеки могут быть разделены на несколько файлов и/или иметь несколько файлов заголовков.</a:t>
            </a:r>
          </a:p>
        </p:txBody>
      </p:sp>
    </p:spTree>
    <p:extLst>
      <p:ext uri="{BB962C8B-B14F-4D97-AF65-F5344CB8AC3E}">
        <p14:creationId xmlns:p14="http://schemas.microsoft.com/office/powerpoint/2010/main" val="3480775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400" dirty="0"/>
              <a:t>Библиотеки предварительно скомпилированы по нескольким причинам: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400" dirty="0"/>
              <a:t>Содержимое библиотеки меняется редко, поэтому их не нужно часто перекомпилировать. Было бы пустой тратой времени перекомпилировать библиотеку каждый раз, когда вы пишете программу, которая ее использует.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400" dirty="0"/>
              <a:t>Предварительно скомпилированные объекты представлены машинным кодом, люди не могут получить доступ к исходному коду или изменить его, что важно для предприятий или людей, которые не хотят делать свой исходный код доступным из соображений интеллектуальной собственности.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400" dirty="0"/>
              <a:t>Существует два типа библиотек: </a:t>
            </a:r>
            <a:r>
              <a:rPr lang="ru-RU" sz="2400" b="1" dirty="0"/>
              <a:t>статические </a:t>
            </a:r>
            <a:r>
              <a:rPr lang="ru-RU" sz="2400" dirty="0" smtClean="0"/>
              <a:t>и </a:t>
            </a:r>
            <a:r>
              <a:rPr lang="ru-RU" sz="2400" b="1" dirty="0"/>
              <a:t>динамические библиотеки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96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Статические библиотеки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2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Статическая библиотека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Статическая библиотека — объектный файл в виде файла (нередко может быть поставлен вместе с исходным кодом), код из которого выборочно или полностью вставляется в программу на этапе компоновки</a:t>
            </a:r>
            <a:r>
              <a:rPr lang="ru-RU" sz="2400" dirty="0" smtClean="0"/>
              <a:t>.</a:t>
            </a:r>
          </a:p>
          <a:p>
            <a:r>
              <a:rPr lang="ru-RU" sz="2400" dirty="0"/>
              <a:t>Когда вы компилируете программу, использующую статическую библиотеку, все функции статической библиотеки, которые использует </a:t>
            </a:r>
            <a:r>
              <a:rPr lang="ru-RU" sz="2400" dirty="0" smtClean="0"/>
              <a:t>программа</a:t>
            </a:r>
            <a:r>
              <a:rPr lang="ru-RU" sz="2400" dirty="0"/>
              <a:t>, становятся частью </a:t>
            </a:r>
            <a:r>
              <a:rPr lang="ru-RU" sz="2400" dirty="0" smtClean="0"/>
              <a:t>исполняемого </a:t>
            </a:r>
            <a:r>
              <a:rPr lang="ru-RU" sz="2400" dirty="0"/>
              <a:t>файла. </a:t>
            </a:r>
            <a:endParaRPr lang="ru-RU" sz="2400" dirty="0" smtClean="0"/>
          </a:p>
          <a:p>
            <a:r>
              <a:rPr lang="ru-RU" sz="2400" dirty="0"/>
              <a:t>В </a:t>
            </a:r>
            <a:r>
              <a:rPr lang="ru-RU" sz="2400" dirty="0" err="1"/>
              <a:t>Windows</a:t>
            </a:r>
            <a:r>
              <a:rPr lang="ru-RU" sz="2400" dirty="0"/>
              <a:t> статические библиотеки обычно имеют расширение .</a:t>
            </a:r>
            <a:r>
              <a:rPr lang="ru-RU" sz="2400" dirty="0" err="1"/>
              <a:t>lib</a:t>
            </a:r>
            <a:r>
              <a:rPr lang="ru-RU" sz="2400" dirty="0"/>
              <a:t>, а в </a:t>
            </a:r>
            <a:r>
              <a:rPr lang="ru-RU" sz="2400" dirty="0" err="1"/>
              <a:t>Linux</a:t>
            </a:r>
            <a:r>
              <a:rPr lang="ru-RU" sz="2400" dirty="0"/>
              <a:t> – расширение .a (</a:t>
            </a:r>
            <a:r>
              <a:rPr lang="ru-RU" sz="2400" dirty="0" err="1"/>
              <a:t>archive</a:t>
            </a:r>
            <a:r>
              <a:rPr lang="ru-RU" sz="2400" dirty="0"/>
              <a:t>, архив).</a:t>
            </a:r>
          </a:p>
        </p:txBody>
      </p:sp>
    </p:spTree>
    <p:extLst>
      <p:ext uri="{BB962C8B-B14F-4D97-AF65-F5344CB8AC3E}">
        <p14:creationId xmlns:p14="http://schemas.microsoft.com/office/powerpoint/2010/main" val="3542195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Статическая библиотека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>
                <a:solidFill>
                  <a:srgbClr val="00B050"/>
                </a:solidFill>
              </a:rPr>
              <a:t>Преимущества </a:t>
            </a:r>
            <a:r>
              <a:rPr lang="ru-RU" sz="2400" b="1" dirty="0">
                <a:solidFill>
                  <a:srgbClr val="00B050"/>
                </a:solidFill>
              </a:rPr>
              <a:t>статических </a:t>
            </a:r>
            <a:r>
              <a:rPr lang="ru-RU" sz="2400" b="1" dirty="0" smtClean="0">
                <a:solidFill>
                  <a:srgbClr val="00B050"/>
                </a:solidFill>
              </a:rPr>
              <a:t>библиотек:</a:t>
            </a:r>
          </a:p>
          <a:p>
            <a:r>
              <a:rPr lang="ru-RU" sz="2400" dirty="0" smtClean="0"/>
              <a:t>достаточно </a:t>
            </a:r>
            <a:r>
              <a:rPr lang="ru-RU" sz="2400" dirty="0"/>
              <a:t>распространять только исполняемый файл, </a:t>
            </a:r>
            <a:r>
              <a:rPr lang="ru-RU" sz="2400" dirty="0" smtClean="0"/>
              <a:t>пользователи уже смогут </a:t>
            </a:r>
            <a:r>
              <a:rPr lang="ru-RU" sz="2400" dirty="0"/>
              <a:t>запускать </a:t>
            </a:r>
            <a:r>
              <a:rPr lang="ru-RU" sz="2400" dirty="0" smtClean="0"/>
              <a:t>приложение;</a:t>
            </a:r>
          </a:p>
          <a:p>
            <a:r>
              <a:rPr lang="ru-RU" sz="2400" dirty="0" smtClean="0"/>
              <a:t>библиотека </a:t>
            </a:r>
            <a:r>
              <a:rPr lang="ru-RU" sz="2400" dirty="0"/>
              <a:t>становится частью </a:t>
            </a:r>
            <a:r>
              <a:rPr lang="ru-RU" sz="2400" dirty="0" smtClean="0"/>
              <a:t>программы</a:t>
            </a:r>
            <a:r>
              <a:rPr lang="ru-RU" sz="2400" dirty="0"/>
              <a:t>, это гарантирует, что с </a:t>
            </a:r>
            <a:r>
              <a:rPr lang="ru-RU" sz="2400" dirty="0" smtClean="0"/>
              <a:t>программой </a:t>
            </a:r>
            <a:r>
              <a:rPr lang="ru-RU" sz="2400" dirty="0"/>
              <a:t>всегда будет использоваться правильная версия </a:t>
            </a:r>
            <a:r>
              <a:rPr lang="ru-RU" sz="2400" dirty="0" smtClean="0"/>
              <a:t>библиотеки.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2400" b="1" dirty="0" smtClean="0">
                <a:solidFill>
                  <a:srgbClr val="C00000"/>
                </a:solidFill>
              </a:rPr>
              <a:t>Недостатки статических библиотек:</a:t>
            </a:r>
            <a:endParaRPr lang="ru-RU" sz="2400" b="1" dirty="0">
              <a:solidFill>
                <a:srgbClr val="C00000"/>
              </a:solidFill>
            </a:endParaRPr>
          </a:p>
          <a:p>
            <a:r>
              <a:rPr lang="ru-RU" sz="2400" dirty="0"/>
              <a:t>частью каждого исполняемого файла становится </a:t>
            </a:r>
            <a:r>
              <a:rPr lang="ru-RU" sz="2400" dirty="0" smtClean="0"/>
              <a:t>своя копия библиотеки. Это приводит к расходу большого </a:t>
            </a:r>
            <a:r>
              <a:rPr lang="ru-RU" sz="2400" dirty="0"/>
              <a:t>количества </a:t>
            </a:r>
            <a:r>
              <a:rPr lang="ru-RU" sz="2400" dirty="0" smtClean="0"/>
              <a:t>места</a:t>
            </a:r>
            <a:r>
              <a:rPr lang="ru-RU" sz="2400" dirty="0"/>
              <a:t>;</a:t>
            </a:r>
            <a:endParaRPr lang="ru-RU" sz="2400" dirty="0" smtClean="0"/>
          </a:p>
          <a:p>
            <a:r>
              <a:rPr lang="ru-RU" sz="2400" dirty="0" smtClean="0"/>
              <a:t>не </a:t>
            </a:r>
            <a:r>
              <a:rPr lang="ru-RU" sz="2400" dirty="0"/>
              <a:t>могут быть легко обновлены – для обновления библиотеки необходимо </a:t>
            </a:r>
            <a:r>
              <a:rPr lang="ru-RU" sz="2400" dirty="0" smtClean="0"/>
              <a:t>заново перекомпилировать </a:t>
            </a:r>
            <a:r>
              <a:rPr lang="ru-RU" sz="2400" dirty="0"/>
              <a:t>весь исполняемый файл.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665675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Динамические библиотеки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8194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Динамическая библиотека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Динамическая библиотека </a:t>
            </a:r>
            <a:r>
              <a:rPr lang="ru-RU" sz="2400" dirty="0" smtClean="0"/>
              <a:t>(</a:t>
            </a:r>
            <a:r>
              <a:rPr lang="ru-RU" sz="2400" i="1" dirty="0" err="1" smtClean="0"/>
              <a:t>shared</a:t>
            </a:r>
            <a:r>
              <a:rPr lang="ru-RU" sz="2400" i="1" dirty="0" smtClean="0"/>
              <a:t> </a:t>
            </a:r>
            <a:r>
              <a:rPr lang="ru-RU" sz="2400" i="1" dirty="0" err="1"/>
              <a:t>library</a:t>
            </a:r>
            <a:r>
              <a:rPr lang="ru-RU" sz="2400" dirty="0"/>
              <a:t>, "общая библиотека") состоит из подпрограмм, которые загружаются в </a:t>
            </a:r>
            <a:r>
              <a:rPr lang="ru-RU" sz="2400" dirty="0" smtClean="0"/>
              <a:t>приложение </a:t>
            </a:r>
            <a:r>
              <a:rPr lang="ru-RU" sz="2400" dirty="0"/>
              <a:t>во время выполнения. </a:t>
            </a:r>
            <a:endParaRPr lang="ru-RU" sz="2400" dirty="0" smtClean="0"/>
          </a:p>
          <a:p>
            <a:r>
              <a:rPr lang="ru-RU" sz="2400" dirty="0" smtClean="0"/>
              <a:t>Библиотека </a:t>
            </a:r>
            <a:r>
              <a:rPr lang="ru-RU" sz="2400" dirty="0"/>
              <a:t>не становится частью </a:t>
            </a:r>
            <a:r>
              <a:rPr lang="ru-RU" sz="2400" dirty="0" smtClean="0"/>
              <a:t>исполняемого </a:t>
            </a:r>
            <a:r>
              <a:rPr lang="ru-RU" sz="2400" dirty="0"/>
              <a:t>файла – она ​​остается отдельной единицей. </a:t>
            </a:r>
            <a:endParaRPr lang="ru-RU" sz="2400" dirty="0" smtClean="0"/>
          </a:p>
          <a:p>
            <a:r>
              <a:rPr lang="ru-RU" sz="2400" dirty="0" smtClean="0"/>
              <a:t>В </a:t>
            </a:r>
            <a:r>
              <a:rPr lang="ru-RU" sz="2400" dirty="0" err="1"/>
              <a:t>Windows</a:t>
            </a:r>
            <a:r>
              <a:rPr lang="ru-RU" sz="2400" dirty="0"/>
              <a:t> динамические библиотеки обычно имеют расширение .</a:t>
            </a:r>
            <a:r>
              <a:rPr lang="ru-RU" sz="2400" dirty="0" err="1"/>
              <a:t>dll</a:t>
            </a:r>
            <a:r>
              <a:rPr lang="ru-RU" sz="2400" dirty="0"/>
              <a:t> (</a:t>
            </a:r>
            <a:r>
              <a:rPr lang="ru-RU" sz="2400" i="1" dirty="0" err="1"/>
              <a:t>dynamic</a:t>
            </a:r>
            <a:r>
              <a:rPr lang="ru-RU" sz="2400" i="1" dirty="0"/>
              <a:t> </a:t>
            </a:r>
            <a:r>
              <a:rPr lang="ru-RU" sz="2400" i="1" dirty="0" err="1"/>
              <a:t>link</a:t>
            </a:r>
            <a:r>
              <a:rPr lang="ru-RU" sz="2400" i="1" dirty="0"/>
              <a:t> </a:t>
            </a:r>
            <a:r>
              <a:rPr lang="ru-RU" sz="2400" i="1" dirty="0" err="1"/>
              <a:t>library</a:t>
            </a:r>
            <a:r>
              <a:rPr lang="ru-RU" sz="2400" dirty="0"/>
              <a:t>, библиотека динамической компоновки), а в </a:t>
            </a:r>
            <a:r>
              <a:rPr lang="ru-RU" sz="2400" dirty="0" err="1"/>
              <a:t>Linux</a:t>
            </a:r>
            <a:r>
              <a:rPr lang="ru-RU" sz="2400" dirty="0"/>
              <a:t> – расширение .</a:t>
            </a:r>
            <a:r>
              <a:rPr lang="ru-RU" sz="2400" dirty="0" err="1"/>
              <a:t>so</a:t>
            </a:r>
            <a:r>
              <a:rPr lang="ru-RU" sz="2400" dirty="0"/>
              <a:t> (</a:t>
            </a:r>
            <a:r>
              <a:rPr lang="ru-RU" sz="2400" i="1" dirty="0" err="1"/>
              <a:t>shared</a:t>
            </a:r>
            <a:r>
              <a:rPr lang="ru-RU" sz="2400" i="1" dirty="0"/>
              <a:t> </a:t>
            </a:r>
            <a:r>
              <a:rPr lang="ru-RU" sz="2400" i="1" dirty="0" err="1"/>
              <a:t>object</a:t>
            </a:r>
            <a:r>
              <a:rPr lang="ru-RU" sz="2400" dirty="0"/>
              <a:t>, общий объект).</a:t>
            </a:r>
          </a:p>
        </p:txBody>
      </p:sp>
    </p:spTree>
    <p:extLst>
      <p:ext uri="{BB962C8B-B14F-4D97-AF65-F5344CB8AC3E}">
        <p14:creationId xmlns:p14="http://schemas.microsoft.com/office/powerpoint/2010/main" val="37288885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1234</Words>
  <Application>Microsoft Office PowerPoint</Application>
  <PresentationFormat>Широкоэкранный</PresentationFormat>
  <Paragraphs>109</Paragraphs>
  <Slides>22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Тема Office</vt:lpstr>
      <vt:lpstr>Введение в компонентно-ориентированное программирование</vt:lpstr>
      <vt:lpstr>Библиотеки кода</vt:lpstr>
      <vt:lpstr>Библиотека</vt:lpstr>
      <vt:lpstr>Библиотеки</vt:lpstr>
      <vt:lpstr>Статические библиотеки</vt:lpstr>
      <vt:lpstr>Статическая библиотека</vt:lpstr>
      <vt:lpstr>Статическая библиотека</vt:lpstr>
      <vt:lpstr>Динамические библиотеки</vt:lpstr>
      <vt:lpstr>Динамическая библиотека</vt:lpstr>
      <vt:lpstr>Dynamic Link Library (DLL)</vt:lpstr>
      <vt:lpstr>Презентация PowerPoint</vt:lpstr>
      <vt:lpstr>Dynamic Link Library (DLL)</vt:lpstr>
      <vt:lpstr>Презентация PowerPoint</vt:lpstr>
      <vt:lpstr>Экспорт функции из DLL</vt:lpstr>
      <vt:lpstr>Файл с расширением DEF</vt:lpstr>
      <vt:lpstr>Загрузка DLL </vt:lpstr>
      <vt:lpstr>Почему DLL?</vt:lpstr>
      <vt:lpstr>Разбиваем монолит</vt:lpstr>
      <vt:lpstr>Задание 1</vt:lpstr>
      <vt:lpstr>Этапы компоновки</vt:lpstr>
      <vt:lpstr>Этапы компоновки</vt:lpstr>
      <vt:lpstr>Задание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компонентно-ориентированное программирование</dc:title>
  <dc:creator>Пользователь</dc:creator>
  <cp:lastModifiedBy>Пользователь</cp:lastModifiedBy>
  <cp:revision>29</cp:revision>
  <dcterms:created xsi:type="dcterms:W3CDTF">2024-04-16T23:54:56Z</dcterms:created>
  <dcterms:modified xsi:type="dcterms:W3CDTF">2025-03-22T02:39:38Z</dcterms:modified>
</cp:coreProperties>
</file>