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75" r:id="rId3"/>
    <p:sldId id="276" r:id="rId4"/>
    <p:sldId id="278" r:id="rId5"/>
    <p:sldId id="279" r:id="rId6"/>
    <p:sldId id="277" r:id="rId7"/>
    <p:sldId id="280" r:id="rId8"/>
    <p:sldId id="281" r:id="rId9"/>
    <p:sldId id="284" r:id="rId10"/>
    <p:sldId id="283" r:id="rId11"/>
    <p:sldId id="263" r:id="rId12"/>
    <p:sldId id="285" r:id="rId13"/>
    <p:sldId id="259" r:id="rId14"/>
    <p:sldId id="256" r:id="rId15"/>
    <p:sldId id="261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73" r:id="rId24"/>
    <p:sldId id="272" r:id="rId25"/>
    <p:sldId id="257" r:id="rId26"/>
    <p:sldId id="26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80" autoAdjust="0"/>
  </p:normalViewPr>
  <p:slideViewPr>
    <p:cSldViewPr snapToGrid="0" showGuides="1">
      <p:cViewPr>
        <p:scale>
          <a:sx n="50" d="100"/>
          <a:sy n="50" d="100"/>
        </p:scale>
        <p:origin x="1342" y="1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F6A6-264D-4601-BCF5-4B1C837764CF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43D8-41B0-40EF-9C37-7DDD11CA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__</a:t>
            </a:r>
            <a:r>
              <a:rPr lang="ru-RU" dirty="0" err="1" smtClean="0"/>
              <a:t>stdcall</a:t>
            </a:r>
            <a:r>
              <a:rPr lang="ru-RU" dirty="0" smtClean="0"/>
              <a:t> - расширение языка, специфичное для компилятора </a:t>
            </a:r>
            <a:r>
              <a:rPr lang="ru-RU" dirty="0" err="1" smtClean="0"/>
              <a:t>Microsoft</a:t>
            </a:r>
            <a:r>
              <a:rPr lang="ru-RU" dirty="0" smtClean="0"/>
              <a:t>. Любой компилятор, поддерживающий разработку для Win32, поддерживает и это ключевое слово или его синоним. Функция, помеченная как __</a:t>
            </a:r>
            <a:r>
              <a:rPr lang="ru-RU" dirty="0" err="1" smtClean="0"/>
              <a:t>stdcall</a:t>
            </a:r>
            <a:r>
              <a:rPr lang="ru-RU" dirty="0" smtClean="0"/>
              <a:t>, использует соглашение о вызове языка </a:t>
            </a:r>
            <a:r>
              <a:rPr lang="ru-RU" dirty="0" err="1" smtClean="0"/>
              <a:t>Pascal</a:t>
            </a:r>
            <a:r>
              <a:rPr lang="ru-RU" dirty="0" smtClean="0"/>
              <a:t>. Такая функция выбирает параметры из стека перед возвратом в вызывающую процедуру. В соответствии же с обычным соглашением о вызове С/С++ стек очищает вызывающая процедура, а не вызываемая.</a:t>
            </a:r>
          </a:p>
          <a:p>
            <a:r>
              <a:rPr lang="ru-RU" dirty="0" smtClean="0"/>
              <a:t>В большинстве других языков, в том числе в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Basic</a:t>
            </a:r>
            <a:r>
              <a:rPr lang="ru-RU" dirty="0" smtClean="0"/>
              <a:t>, по умолчанию используется это же стандартное соглашение о вызове. Название «стандартное» применяется потому, что оно используется для всех функций Win32 API, за исключением имеющих переменное число аргументов. Для функций с переменным числом аргументов по-прежнему используется соглашение языка С, или __</a:t>
            </a:r>
            <a:r>
              <a:rPr lang="ru-RU" dirty="0" err="1" smtClean="0"/>
              <a:t>cdecl</a:t>
            </a:r>
            <a:r>
              <a:rPr lang="ru-RU" dirty="0" smtClean="0"/>
              <a:t>. Стандартное соглашение о вызовах применяется в </a:t>
            </a:r>
            <a:r>
              <a:rPr lang="ru-RU" dirty="0" err="1" smtClean="0"/>
              <a:t>Windows</a:t>
            </a:r>
            <a:r>
              <a:rPr lang="ru-RU" dirty="0" smtClean="0"/>
              <a:t> потому, что уменьшает размер кода, а первые версии </a:t>
            </a:r>
            <a:r>
              <a:rPr lang="ru-RU" dirty="0" err="1" smtClean="0"/>
              <a:t>Windows</a:t>
            </a:r>
            <a:r>
              <a:rPr lang="ru-RU" dirty="0" smtClean="0"/>
              <a:t> должны были работать на системах с 640 КБ памяти.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7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0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0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все интерфейсы СОМ наследуют </a:t>
            </a:r>
            <a:r>
              <a:rPr lang="ru-RU" dirty="0" err="1" smtClean="0"/>
              <a:t>IUnknown</a:t>
            </a:r>
            <a:r>
              <a:rPr lang="ru-RU" dirty="0" smtClean="0"/>
              <a:t>, все интерфейсы СОМ можно полиморфно трактовать как интерфейсы I</a:t>
            </a:r>
            <a:r>
              <a:rPr lang="en-US" dirty="0" smtClean="0"/>
              <a:t>U</a:t>
            </a:r>
            <a:r>
              <a:rPr lang="ru-RU" dirty="0" err="1" smtClean="0"/>
              <a:t>nknown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они поддерживают </a:t>
            </a:r>
            <a:r>
              <a:rPr lang="en-US" dirty="0" err="1" smtClean="0"/>
              <a:t>QueryInterface</a:t>
            </a:r>
            <a:r>
              <a:rPr lang="en-US" dirty="0" smtClean="0"/>
              <a:t>()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Поскольку все указатели интерфейсов являются также и указателями на </a:t>
            </a:r>
            <a:r>
              <a:rPr lang="ru-RU" dirty="0" err="1" smtClean="0"/>
              <a:t>IUnknown</a:t>
            </a:r>
            <a:r>
              <a:rPr lang="ru-RU" dirty="0" smtClean="0"/>
              <a:t>, клиенту не требуется хранить</a:t>
            </a:r>
            <a:r>
              <a:rPr lang="en-US" dirty="0" smtClean="0"/>
              <a:t> </a:t>
            </a:r>
            <a:r>
              <a:rPr lang="ru-RU" dirty="0" smtClean="0"/>
              <a:t>отдельный указатель на собственно компонент. Клиент работает только с указателями интерфейсов.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8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все интерфейсы СОМ наследуют </a:t>
            </a:r>
            <a:r>
              <a:rPr lang="ru-RU" dirty="0" err="1" smtClean="0"/>
              <a:t>IUnknown</a:t>
            </a:r>
            <a:r>
              <a:rPr lang="ru-RU" dirty="0" smtClean="0"/>
              <a:t>, все интерфейсы СОМ можно полиморфно трактовать как интерфейсы I</a:t>
            </a:r>
            <a:r>
              <a:rPr lang="en-US" dirty="0" smtClean="0"/>
              <a:t>U</a:t>
            </a:r>
            <a:r>
              <a:rPr lang="ru-RU" dirty="0" err="1" smtClean="0"/>
              <a:t>nknown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они поддерживают </a:t>
            </a:r>
            <a:r>
              <a:rPr lang="en-US" dirty="0" err="1" smtClean="0"/>
              <a:t>QueryInterface</a:t>
            </a:r>
            <a:r>
              <a:rPr lang="en-US" dirty="0" smtClean="0"/>
              <a:t>()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Поскольку все указатели интерфейсов являются также и указателями на </a:t>
            </a:r>
            <a:r>
              <a:rPr lang="ru-RU" dirty="0" err="1" smtClean="0"/>
              <a:t>IUnknown</a:t>
            </a:r>
            <a:r>
              <a:rPr lang="ru-RU" dirty="0" smtClean="0"/>
              <a:t>, клиенту не требуется хранить</a:t>
            </a:r>
            <a:r>
              <a:rPr lang="en-US" dirty="0" smtClean="0"/>
              <a:t> </a:t>
            </a:r>
            <a:r>
              <a:rPr lang="ru-RU" dirty="0" smtClean="0"/>
              <a:t>отдельный указатель на собственно компонент. Клиент работает только с указателями интерфейсов.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0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клиента недостаточное понимание существа компонента — не случайность. </a:t>
            </a:r>
          </a:p>
          <a:p>
            <a:r>
              <a:rPr lang="ru-RU" dirty="0" smtClean="0"/>
              <a:t>Мы хотим, чтобы клиент знал о компоненте настолько мало, насколько возможно. Чем меньше его знания, тем сильнее можно изменить компонент, не</a:t>
            </a:r>
          </a:p>
          <a:p>
            <a:r>
              <a:rPr lang="ru-RU" dirty="0" smtClean="0"/>
              <a:t>нарушив работы клиента. </a:t>
            </a:r>
          </a:p>
          <a:p>
            <a:r>
              <a:rPr lang="ru-RU" dirty="0" smtClean="0"/>
              <a:t>Если клиент должен явно запрашивать у компонента каждый интерфейс, который собирается использовать, то на клиент и влияют изменения только этих интерфейсов. Компонент можно заменить другим, предоставляющим дополнительные интерфейсы, не влияя на клиент. </a:t>
            </a:r>
          </a:p>
          <a:p>
            <a:r>
              <a:rPr lang="ru-RU" dirty="0" smtClean="0"/>
              <a:t>Если клиент не использует некоторый интерфейс, то новому компоненту нет необходимости его поддерживать. </a:t>
            </a:r>
          </a:p>
          <a:p>
            <a:r>
              <a:rPr lang="ru-RU" dirty="0" smtClean="0"/>
              <a:t>В этой лекции познакомимся с тем, как клиент запрашивает у компонента интерфейсы, как компонент отвечает на его запросы и что следует из принятого порядка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1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</a:t>
            </a:r>
            <a:r>
              <a:rPr lang="ru-RU" baseline="0" dirty="0" smtClean="0"/>
              <a:t> </a:t>
            </a:r>
            <a:r>
              <a:rPr lang="ru-RU" dirty="0" smtClean="0"/>
              <a:t>мы создали простую версию данной функции,</a:t>
            </a:r>
            <a:r>
              <a:rPr lang="ru-RU" baseline="0" dirty="0" smtClean="0"/>
              <a:t> в дальнейшем б</a:t>
            </a:r>
            <a:r>
              <a:rPr lang="ru-RU" dirty="0" smtClean="0"/>
              <a:t>удем её изменять в соответствии с нашими потребностями. </a:t>
            </a:r>
          </a:p>
          <a:p>
            <a:r>
              <a:rPr lang="ru-RU" dirty="0" smtClean="0"/>
              <a:t>Позже</a:t>
            </a:r>
            <a:r>
              <a:rPr lang="ru-RU" baseline="0" dirty="0" smtClean="0"/>
              <a:t> </a:t>
            </a:r>
            <a:r>
              <a:rPr lang="ru-RU" dirty="0" smtClean="0"/>
              <a:t>будет представлен «официальный» способ создания компонентов СОМ.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4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3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9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для реализации </a:t>
            </a:r>
            <a:r>
              <a:rPr lang="ru-RU" dirty="0" err="1" smtClean="0"/>
              <a:t>QueryInterface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 smtClean="0"/>
              <a:t>использован простой оператор </a:t>
            </a:r>
            <a:r>
              <a:rPr lang="ru-RU" dirty="0" err="1" smtClean="0"/>
              <a:t>if-then-else</a:t>
            </a:r>
            <a:r>
              <a:rPr lang="ru-RU" dirty="0" smtClean="0"/>
              <a:t>. Можно использовать любой другой способ, обеспечивающий проверку и ветвление. Возможны реализации на основе массивов, хэш-таблиц и деревьев; они полезны, когда компонент поддерживает много интерфейсов.</a:t>
            </a:r>
          </a:p>
          <a:p>
            <a:r>
              <a:rPr lang="ru-RU" dirty="0" smtClean="0"/>
              <a:t>Не получается только использовать оператор </a:t>
            </a:r>
            <a:r>
              <a:rPr lang="en-US" dirty="0" smtClean="0"/>
              <a:t>switch</a:t>
            </a:r>
            <a:r>
              <a:rPr lang="ru-RU" dirty="0" smtClean="0"/>
              <a:t>, поскольку идентификатор интерфейса — структура, а не константа. </a:t>
            </a:r>
          </a:p>
          <a:p>
            <a:endParaRPr lang="ru-RU" dirty="0" smtClean="0"/>
          </a:p>
          <a:p>
            <a:r>
              <a:rPr lang="ru-RU" dirty="0" smtClean="0"/>
              <a:t>Важно: </a:t>
            </a:r>
            <a:r>
              <a:rPr lang="ru-RU" dirty="0" err="1" smtClean="0"/>
              <a:t>QueryInterface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 smtClean="0"/>
              <a:t>устанавливает указатель интерфейса в NULL, если интерфейс не поддерживается. Это не только требование СОМ, это вообще полезно; NULL вызовет фатальную ошибку в клиентах, которые не проверяют возвращаемые значения. Это менее опасно, чем позволить клиенту выполнять произвольный код, содержащийся по неинициализированному указателю. </a:t>
            </a:r>
          </a:p>
          <a:p>
            <a:r>
              <a:rPr lang="ru-RU" dirty="0" smtClean="0"/>
              <a:t>Вызов </a:t>
            </a:r>
            <a:r>
              <a:rPr lang="ru-RU" dirty="0" err="1" smtClean="0"/>
              <a:t>AddRef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 smtClean="0"/>
              <a:t>в конце </a:t>
            </a:r>
            <a:r>
              <a:rPr lang="ru-RU" dirty="0" err="1" smtClean="0"/>
              <a:t>QueryInterface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 smtClean="0"/>
              <a:t>в настоящий момент ничего не делает. Реализация </a:t>
            </a:r>
            <a:r>
              <a:rPr lang="ru-RU" dirty="0" err="1" smtClean="0"/>
              <a:t>AddRef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 smtClean="0"/>
              <a:t>будет разобрана в следующей лекции.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0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 начинает с создания компонента при помощи </a:t>
            </a:r>
            <a:r>
              <a:rPr lang="ru-RU" dirty="0" err="1" smtClean="0"/>
              <a:t>CreateInstance</a:t>
            </a:r>
            <a:r>
              <a:rPr lang="ru-RU" dirty="0" smtClean="0"/>
              <a:t>. </a:t>
            </a:r>
            <a:r>
              <a:rPr lang="ru-RU" dirty="0" err="1" smtClean="0"/>
              <a:t>CreateInstance</a:t>
            </a:r>
            <a:r>
              <a:rPr lang="ru-RU" dirty="0" smtClean="0"/>
              <a:t> возвращает указатель на интерфейс </a:t>
            </a:r>
            <a:r>
              <a:rPr lang="ru-RU" dirty="0" err="1" smtClean="0"/>
              <a:t>IUnknown</a:t>
            </a:r>
            <a:r>
              <a:rPr lang="ru-RU" dirty="0" smtClean="0"/>
              <a:t> компонента. Клиент при помощи </a:t>
            </a:r>
            <a:r>
              <a:rPr lang="ru-RU" dirty="0" err="1" smtClean="0"/>
              <a:t>QueryInterface</a:t>
            </a:r>
            <a:r>
              <a:rPr lang="ru-RU" dirty="0" smtClean="0"/>
              <a:t> запрашивает через интерфейс </a:t>
            </a:r>
            <a:r>
              <a:rPr lang="ru-RU" dirty="0" err="1" smtClean="0"/>
              <a:t>IUnknown</a:t>
            </a:r>
            <a:r>
              <a:rPr lang="ru-RU" dirty="0" smtClean="0"/>
              <a:t> указатель на интерфейс IX компонента. Для проверки успешного окончания используется макрос SUCCEEDED. Если указатель на IX получен успешно, то клиент с его помощью вызывает функцию этого интерфейса </a:t>
            </a:r>
            <a:r>
              <a:rPr lang="ru-RU" dirty="0" err="1" smtClean="0"/>
              <a:t>Fx</a:t>
            </a:r>
            <a:r>
              <a:rPr lang="ru-RU" dirty="0" smtClean="0"/>
              <a:t>. Затем клиент использует указатель на </a:t>
            </a:r>
            <a:r>
              <a:rPr lang="ru-RU" dirty="0" err="1" smtClean="0"/>
              <a:t>IUnknown</a:t>
            </a:r>
            <a:r>
              <a:rPr lang="ru-RU" dirty="0" smtClean="0"/>
              <a:t>, чтобы получить указатель на интерфейс IY. В случае успеха клиент пользуется этим указателем. Поскольку класс CA реализует как IX, так и IY, </a:t>
            </a:r>
            <a:r>
              <a:rPr lang="ru-RU" dirty="0" err="1" smtClean="0"/>
              <a:t>QueryInterface</a:t>
            </a:r>
            <a:r>
              <a:rPr lang="ru-RU" dirty="0" smtClean="0"/>
              <a:t> успешно обрабатывает запросы на эти интерфейсы. Однако CA не реализует интерфейс IZ. Поэтому — когда клиент запрашивает этот интерфейс, </a:t>
            </a:r>
            <a:r>
              <a:rPr lang="ru-RU" dirty="0" err="1" smtClean="0"/>
              <a:t>QueryInterface</a:t>
            </a:r>
            <a:r>
              <a:rPr lang="ru-RU" dirty="0" smtClean="0"/>
              <a:t> возвращается код ошибки E_NOINTERFACE. Макрос SUCCEEDED возвращает FALSE, и </a:t>
            </a:r>
            <a:r>
              <a:rPr lang="ru-RU" dirty="0" err="1" smtClean="0"/>
              <a:t>pIZ</a:t>
            </a:r>
            <a:r>
              <a:rPr lang="ru-RU" dirty="0" smtClean="0"/>
              <a:t> не используется (для доступа к функциям-членам IZ).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3D8-41B0-40EF-9C37-7DDD11CA94D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4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28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1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5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B18F-B7EE-409E-B774-FAC9B51EC211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2E4A-2E7C-4BEE-8A32-22F7F9078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компонентно-ориентированное программирование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Лекция 3</a:t>
            </a:r>
          </a:p>
          <a:p>
            <a:r>
              <a:rPr lang="ru-RU" dirty="0" smtClean="0"/>
              <a:t>Колесникова Татьяна Геннадьевна</a:t>
            </a:r>
          </a:p>
          <a:p>
            <a:endParaRPr lang="ru-RU" dirty="0" smtClean="0"/>
          </a:p>
          <a:p>
            <a:r>
              <a:rPr lang="ru-RU" dirty="0" smtClean="0"/>
              <a:t>Кемерово, </a:t>
            </a:r>
            <a:r>
              <a:rPr lang="ru-RU" dirty="0" smtClean="0"/>
              <a:t>202</a:t>
            </a:r>
            <a:r>
              <a:rPr lang="en-US" dirty="0" smtClean="0"/>
              <a:t>5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87" b="2214"/>
          <a:stretch/>
        </p:blipFill>
        <p:spPr>
          <a:xfrm>
            <a:off x="838200" y="1733312"/>
            <a:ext cx="6096000" cy="453596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36080" y="2261937"/>
            <a:ext cx="4617720" cy="39150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создании СОМ-компонентов методы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 должны быть указаны первыми в таблице </a:t>
            </a:r>
            <a:r>
              <a:rPr lang="ru-RU" b="1" i="1" dirty="0" err="1"/>
              <a:t>vtable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Остальные </a:t>
            </a:r>
            <a:r>
              <a:rPr lang="ru-RU" dirty="0"/>
              <a:t>методы, предоставляемые другими интерфейсами, перечисляются за ними.</a:t>
            </a:r>
          </a:p>
        </p:txBody>
      </p:sp>
    </p:spTree>
    <p:extLst>
      <p:ext uri="{BB962C8B-B14F-4D97-AF65-F5344CB8AC3E}">
        <p14:creationId xmlns:p14="http://schemas.microsoft.com/office/powerpoint/2010/main" val="9996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нтерфейс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8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интерфейсы СОМ наследуют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 и </a:t>
            </a:r>
            <a:r>
              <a:rPr lang="ru-RU" dirty="0" smtClean="0"/>
              <a:t>содержат</a:t>
            </a:r>
            <a:r>
              <a:rPr lang="en-US" dirty="0" smtClean="0"/>
              <a:t> </a:t>
            </a:r>
            <a:r>
              <a:rPr lang="ru-RU" dirty="0" smtClean="0"/>
              <a:t>указатели </a:t>
            </a:r>
            <a:r>
              <a:rPr lang="ru-RU" dirty="0"/>
              <a:t>на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,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AddRef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 </a:t>
            </a:r>
            <a:r>
              <a:rPr lang="ru-RU" dirty="0"/>
              <a:t>в первых трех </a:t>
            </a:r>
            <a:r>
              <a:rPr lang="ru-RU" dirty="0" smtClean="0"/>
              <a:t>элементах своих </a:t>
            </a:r>
            <a:r>
              <a:rPr lang="ru-RU" b="1" i="1" dirty="0" err="1" smtClean="0"/>
              <a:t>vtbl</a:t>
            </a:r>
            <a:endParaRPr lang="ru-RU" b="1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93" y="3288284"/>
            <a:ext cx="7111997" cy="23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нтерфейс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8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nknown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/>
              <a:t>- это </a:t>
            </a:r>
            <a:r>
              <a:rPr lang="ru-RU" dirty="0"/>
              <a:t>единственный интерфейс, о котором знают все клиенты </a:t>
            </a:r>
            <a:r>
              <a:rPr lang="ru-RU" dirty="0" smtClean="0"/>
              <a:t>и компоненты.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у клиента имеется указатель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, то клиент, </a:t>
            </a:r>
            <a:r>
              <a:rPr lang="ru-RU" dirty="0" smtClean="0"/>
              <a:t>не </a:t>
            </a:r>
            <a:r>
              <a:rPr lang="ru-RU" dirty="0"/>
              <a:t>зная, указателем на какой именно интерфейс обладает, знает, что может запросить через него </a:t>
            </a:r>
            <a:r>
              <a:rPr lang="ru-RU" dirty="0" smtClean="0"/>
              <a:t>другие</a:t>
            </a:r>
            <a:r>
              <a:rPr lang="en-US" dirty="0" smtClean="0"/>
              <a:t> </a:t>
            </a:r>
            <a:r>
              <a:rPr lang="ru-RU" dirty="0" smtClean="0"/>
              <a:t>интерфейсы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СОМ не </a:t>
            </a:r>
            <a:r>
              <a:rPr lang="ru-RU" dirty="0"/>
              <a:t>имеет полного представления о возможностях компонента, который использует.</a:t>
            </a:r>
          </a:p>
          <a:p>
            <a:r>
              <a:rPr lang="ru-RU" dirty="0" smtClean="0"/>
              <a:t>Клиент </a:t>
            </a:r>
            <a:r>
              <a:rPr lang="ru-RU" dirty="0"/>
              <a:t>СОМ не знает, какие интерфейсы поддерживает компонент</a:t>
            </a:r>
            <a:r>
              <a:rPr lang="ru-RU" dirty="0" smtClean="0"/>
              <a:t>.</a:t>
            </a:r>
          </a:p>
          <a:p>
            <a:r>
              <a:rPr lang="ru-RU" dirty="0"/>
              <a:t>Чтобы определить, </a:t>
            </a:r>
            <a:r>
              <a:rPr lang="ru-RU" dirty="0" smtClean="0"/>
              <a:t>поддерживается </a:t>
            </a:r>
            <a:r>
              <a:rPr lang="ru-RU" dirty="0"/>
              <a:t>ли некоторый интерфейс, клиент запрашивает у компонента этот интерфейс во </a:t>
            </a:r>
            <a:r>
              <a:rPr lang="ru-RU" dirty="0" smtClean="0"/>
              <a:t>время выполнения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3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запрос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6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указателя на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ru-RU" dirty="0"/>
              <a:t>функцию с </a:t>
            </a:r>
            <a:r>
              <a:rPr lang="ru-RU" dirty="0" smtClean="0"/>
              <a:t>именем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CreateInstance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которая создает </a:t>
            </a:r>
            <a:r>
              <a:rPr lang="ru-RU" dirty="0" smtClean="0"/>
              <a:t>компонент </a:t>
            </a:r>
            <a:r>
              <a:rPr lang="ru-RU" dirty="0"/>
              <a:t>и возвращает указатель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: </a:t>
            </a:r>
            <a:endParaRPr lang="ru-RU" dirty="0" smtClean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CreateInstance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/>
              <a:t>и будем использовать её </a:t>
            </a:r>
            <a:r>
              <a:rPr lang="ru-RU" dirty="0"/>
              <a:t>вместо оператора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4" y="4203032"/>
            <a:ext cx="7417772" cy="18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684" y="1825625"/>
            <a:ext cx="10956758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200" b="1" i="1" dirty="0" smtClean="0"/>
              <a:t> </a:t>
            </a:r>
            <a:r>
              <a:rPr lang="ru-RU" sz="2200" dirty="0" smtClean="0"/>
              <a:t>- функция-член </a:t>
            </a:r>
            <a:r>
              <a:rPr lang="ru-RU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2200" dirty="0" smtClean="0"/>
              <a:t>, </a:t>
            </a:r>
            <a:r>
              <a:rPr lang="ru-RU" sz="2200" dirty="0"/>
              <a:t>при помощи которой клиент определяет, поддерживается </a:t>
            </a:r>
            <a:r>
              <a:rPr lang="ru-RU" sz="2200" dirty="0" smtClean="0"/>
              <a:t>ли тот </a:t>
            </a:r>
            <a:r>
              <a:rPr lang="ru-RU" sz="2200" dirty="0"/>
              <a:t>или иной </a:t>
            </a:r>
            <a:r>
              <a:rPr lang="ru-RU" sz="2200" dirty="0" smtClean="0"/>
              <a:t>интерфейс. Она возвращает </a:t>
            </a:r>
            <a:r>
              <a:rPr lang="ru-RU" sz="2200" dirty="0"/>
              <a:t>указатель на интерфейс, если компонент его поддерживает; </a:t>
            </a:r>
            <a:r>
              <a:rPr lang="ru-RU" sz="2200" dirty="0" smtClean="0"/>
              <a:t>в противном </a:t>
            </a:r>
            <a:r>
              <a:rPr lang="ru-RU" sz="2200" dirty="0"/>
              <a:t>случае возвращается код ошибки (</a:t>
            </a:r>
            <a:r>
              <a:rPr lang="ru-RU" sz="2000" i="1" dirty="0"/>
              <a:t>тогда клиент может запросить указатель на другой интерфейс </a:t>
            </a:r>
            <a:r>
              <a:rPr lang="ru-RU" sz="2000" i="1" dirty="0" smtClean="0"/>
              <a:t>или аккуратно </a:t>
            </a:r>
            <a:r>
              <a:rPr lang="ru-RU" sz="2000" i="1" dirty="0"/>
              <a:t>выгрузить компонент</a:t>
            </a:r>
            <a:r>
              <a:rPr lang="ru-RU" sz="2200" dirty="0" smtClean="0"/>
              <a:t>):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IID&amp;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/>
              <a:t>— </a:t>
            </a:r>
            <a:r>
              <a:rPr lang="en-US" sz="2000" dirty="0" smtClean="0"/>
              <a:t>“</a:t>
            </a:r>
            <a:r>
              <a:rPr lang="ru-RU" sz="2000" dirty="0" smtClean="0"/>
              <a:t>идентификатор интерфейса</a:t>
            </a:r>
            <a:r>
              <a:rPr lang="en-US" sz="2000" dirty="0" smtClean="0"/>
              <a:t>”</a:t>
            </a:r>
            <a:r>
              <a:rPr lang="ru-RU" sz="2000" dirty="0" smtClean="0"/>
              <a:t>,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ru-RU" sz="2000" dirty="0" smtClean="0"/>
              <a:t>-структура. </a:t>
            </a:r>
            <a:r>
              <a:rPr lang="ru-RU" sz="2000" dirty="0"/>
              <a:t>Пока </a:t>
            </a:r>
            <a:r>
              <a:rPr lang="ru-RU" sz="2000" dirty="0" smtClean="0"/>
              <a:t>рассматриваем </a:t>
            </a:r>
            <a:r>
              <a:rPr lang="ru-RU" sz="2000" dirty="0"/>
              <a:t>их как константы, задающие интерфейс. 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void**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ppv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smtClean="0"/>
              <a:t>— </a:t>
            </a:r>
            <a:r>
              <a:rPr lang="ru-RU" sz="1800" dirty="0"/>
              <a:t>адрес, по которому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800" dirty="0" smtClean="0"/>
              <a:t> </a:t>
            </a:r>
            <a:r>
              <a:rPr lang="ru-RU" sz="1800" dirty="0"/>
              <a:t>помещает указатель на искомый интерфейс. </a:t>
            </a: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800" dirty="0" smtClean="0"/>
              <a:t> </a:t>
            </a:r>
            <a:r>
              <a:rPr lang="ru-RU" sz="1800" dirty="0"/>
              <a:t>возвращает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HRESULT</a:t>
            </a:r>
            <a:r>
              <a:rPr lang="ru-RU" sz="1800" dirty="0" smtClean="0"/>
              <a:t> — 32-разрядный </a:t>
            </a:r>
            <a:r>
              <a:rPr lang="ru-RU" sz="1800" dirty="0"/>
              <a:t>код результата, записанный в определенном формате. </a:t>
            </a:r>
            <a:r>
              <a:rPr lang="ru-RU" sz="1800" dirty="0" smtClean="0"/>
              <a:t>Его значение либо </a:t>
            </a:r>
            <a:r>
              <a:rPr lang="ru-RU" sz="1800" b="1" i="1" dirty="0" smtClean="0"/>
              <a:t>S_OK</a:t>
            </a:r>
            <a:r>
              <a:rPr lang="ru-RU" sz="1800" dirty="0"/>
              <a:t>, либо </a:t>
            </a:r>
            <a:r>
              <a:rPr lang="ru-RU" sz="1800" b="1" i="1" dirty="0"/>
              <a:t>E_NOINTERFACE</a:t>
            </a:r>
            <a:r>
              <a:rPr lang="ru-RU" sz="1800" dirty="0"/>
              <a:t>. Клиент не </a:t>
            </a:r>
            <a:r>
              <a:rPr lang="ru-RU" sz="1800" dirty="0" smtClean="0"/>
              <a:t>может </a:t>
            </a:r>
            <a:r>
              <a:rPr lang="ru-RU" sz="1800" dirty="0"/>
              <a:t>прямо </a:t>
            </a:r>
            <a:r>
              <a:rPr lang="ru-RU" sz="1800" dirty="0" smtClean="0"/>
              <a:t>сравнить </a:t>
            </a:r>
            <a:r>
              <a:rPr lang="ru-RU" sz="1800" dirty="0"/>
              <a:t>возвращаемое </a:t>
            </a:r>
            <a:r>
              <a:rPr lang="ru-RU" sz="1800" dirty="0" smtClean="0"/>
              <a:t>значение с этими константами,  он должен использовать макросы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SUCCEEDED</a:t>
            </a:r>
            <a:r>
              <a:rPr lang="ru-RU" sz="1800" dirty="0"/>
              <a:t> или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ru-RU" sz="18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28" b="17647"/>
          <a:stretch/>
        </p:blipFill>
        <p:spPr>
          <a:xfrm>
            <a:off x="300000" y="3711278"/>
            <a:ext cx="11592000" cy="3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441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Пусть у </a:t>
            </a:r>
            <a:r>
              <a:rPr lang="ru-RU" sz="2400" dirty="0"/>
              <a:t>нас есть </a:t>
            </a:r>
            <a:r>
              <a:rPr 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2400" dirty="0"/>
              <a:t> - </a:t>
            </a:r>
            <a:r>
              <a:rPr lang="ru-RU" sz="2400" dirty="0" smtClean="0"/>
              <a:t>указатель </a:t>
            </a:r>
            <a:r>
              <a:rPr lang="ru-RU" sz="2400" dirty="0"/>
              <a:t>на</a:t>
            </a:r>
            <a:r>
              <a:rPr lang="ru-RU" sz="2400" i="1" dirty="0"/>
              <a:t>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2400" dirty="0" smtClean="0"/>
              <a:t>. </a:t>
            </a:r>
            <a:r>
              <a:rPr lang="ru-RU" sz="2400" dirty="0"/>
              <a:t>Чтобы определить, можно ли использовать </a:t>
            </a:r>
            <a:r>
              <a:rPr lang="ru-RU" sz="2400" dirty="0" smtClean="0"/>
              <a:t>некоторый другой </a:t>
            </a:r>
            <a:r>
              <a:rPr lang="ru-RU" sz="2400" dirty="0"/>
              <a:t>интерфейс, </a:t>
            </a:r>
            <a:r>
              <a:rPr lang="ru-RU" sz="2400" dirty="0" smtClean="0"/>
              <a:t>вызываем </a:t>
            </a:r>
            <a:r>
              <a:rPr 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400" dirty="0" smtClean="0"/>
              <a:t>, </a:t>
            </a:r>
            <a:r>
              <a:rPr lang="ru-RU" sz="2400" dirty="0"/>
              <a:t>передавая ей идентификатор нужного нам интерфейса. </a:t>
            </a:r>
            <a:r>
              <a:rPr lang="ru-RU" sz="2400" dirty="0" smtClean="0"/>
              <a:t>Если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400" dirty="0" smtClean="0"/>
              <a:t> </a:t>
            </a:r>
            <a:r>
              <a:rPr lang="ru-RU" sz="2400" dirty="0"/>
              <a:t>отработала успешно, мы можем пользоваться указателем: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Здесь </a:t>
            </a:r>
            <a:r>
              <a:rPr lang="ru-RU" sz="2400" dirty="0" smtClean="0"/>
              <a:t>интерфейс идентифицируется с помощью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IID_IX</a:t>
            </a:r>
            <a:r>
              <a:rPr lang="ru-RU" sz="2400" dirty="0"/>
              <a:t>. </a:t>
            </a:r>
            <a:r>
              <a:rPr lang="ru-RU" sz="2400" dirty="0" smtClean="0"/>
              <a:t>Определение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IID_IX</a:t>
            </a:r>
            <a:r>
              <a:rPr lang="ru-RU" sz="2400" dirty="0" smtClean="0"/>
              <a:t> </a:t>
            </a:r>
            <a:r>
              <a:rPr lang="ru-RU" sz="2400" dirty="0"/>
              <a:t>содержится в заголовочном файле, предоставляемом компонентом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13" y="3273006"/>
            <a:ext cx="7693775" cy="25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1948" y="1825624"/>
            <a:ext cx="4062984" cy="470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/>
              <a:t>должна вернуть </a:t>
            </a:r>
            <a:r>
              <a:rPr lang="ru-RU" sz="2400" dirty="0"/>
              <a:t>указатель интерфейса, </a:t>
            </a:r>
            <a:r>
              <a:rPr lang="ru-RU" sz="2400" dirty="0" smtClean="0"/>
              <a:t>соответствующего </a:t>
            </a:r>
            <a:r>
              <a:rPr lang="ru-RU" sz="2400" dirty="0"/>
              <a:t>данному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ru-RU" sz="2400" dirty="0" smtClean="0"/>
              <a:t>. Если </a:t>
            </a:r>
            <a:r>
              <a:rPr lang="ru-RU" sz="2400" dirty="0"/>
              <a:t>интерфейс поддерживается, то функция возвращает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S_OK</a:t>
            </a:r>
            <a:r>
              <a:rPr lang="ru-RU" sz="2400" dirty="0"/>
              <a:t> и указатель. </a:t>
            </a:r>
            <a:r>
              <a:rPr lang="ru-RU" sz="2400" dirty="0" smtClean="0"/>
              <a:t>В противном </a:t>
            </a:r>
            <a:r>
              <a:rPr lang="ru-RU" sz="2400" dirty="0"/>
              <a:t>случае возвращаются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E_NOINTERFACE</a:t>
            </a:r>
            <a:r>
              <a:rPr lang="ru-RU" sz="2400" dirty="0"/>
              <a:t> и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Запишем компонент, реализуемый </a:t>
            </a:r>
            <a:r>
              <a:rPr lang="ru-RU" sz="2400" dirty="0"/>
              <a:t>классом CA: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48" y="1543811"/>
            <a:ext cx="7387069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Реализация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/>
              <a:t>для компонента из класса СА, приведенного на предыдущем слайде: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86"/>
          <a:stretch/>
        </p:blipFill>
        <p:spPr>
          <a:xfrm>
            <a:off x="1306579" y="2560320"/>
            <a:ext cx="9578842" cy="40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spc="100" dirty="0"/>
              <a:t>COM поощряет программирование на основе интерфейсов, а не на основе объектов, что приводит к лучшей инкапсуляции, правильному управлению версиями и более простому повторному использованию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4815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вместе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68" y="760095"/>
            <a:ext cx="6433388" cy="6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вместе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369" y="1261681"/>
            <a:ext cx="4629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вместе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93" y="419100"/>
            <a:ext cx="67151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вместе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032" y="1825625"/>
            <a:ext cx="3855720" cy="4351338"/>
          </a:xfrm>
        </p:spPr>
        <p:txBody>
          <a:bodyPr/>
          <a:lstStyle/>
          <a:p>
            <a:r>
              <a:rPr lang="ru-RU" dirty="0" smtClean="0"/>
              <a:t>4</a:t>
            </a:r>
          </a:p>
          <a:p>
            <a:pPr marL="0" indent="0">
              <a:buNone/>
            </a:pPr>
            <a:r>
              <a:rPr lang="ru-RU" dirty="0"/>
              <a:t>При помощи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можно получить любой из интерфейсов через любой </a:t>
            </a:r>
            <a:r>
              <a:rPr lang="ru-RU" dirty="0" smtClean="0"/>
              <a:t>другой: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88" y="1425321"/>
            <a:ext cx="775411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Правила и соглашения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/>
              <a:t>помощи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 </a:t>
            </a:r>
            <a:r>
              <a:rPr lang="ru-RU" dirty="0"/>
              <a:t>можно получить любой из интерфейсов </a:t>
            </a:r>
            <a:r>
              <a:rPr lang="ru-RU" dirty="0" smtClean="0"/>
              <a:t>через любой другой</a:t>
            </a:r>
            <a:endParaRPr lang="en-US" dirty="0" smtClean="0"/>
          </a:p>
          <a:p>
            <a:r>
              <a:rPr lang="ru-RU" dirty="0" smtClean="0"/>
              <a:t>Вы </a:t>
            </a:r>
            <a:r>
              <a:rPr lang="ru-RU" dirty="0"/>
              <a:t>всегда получаете один и тот же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. </a:t>
            </a:r>
          </a:p>
          <a:p>
            <a:r>
              <a:rPr lang="ru-RU" dirty="0" smtClean="0"/>
              <a:t>Вы </a:t>
            </a:r>
            <a:r>
              <a:rPr lang="ru-RU" dirty="0"/>
              <a:t>можете получить интерфейс снова, если смогли получить его раньше. </a:t>
            </a:r>
          </a:p>
          <a:p>
            <a:r>
              <a:rPr lang="ru-RU" dirty="0" smtClean="0"/>
              <a:t>Вы </a:t>
            </a:r>
            <a:r>
              <a:rPr lang="ru-RU" dirty="0"/>
              <a:t>можете снова получить интерфейс, который у Вас уже есть. </a:t>
            </a:r>
            <a:endParaRPr lang="ru-RU" dirty="0" smtClean="0"/>
          </a:p>
          <a:p>
            <a:r>
              <a:rPr lang="ru-RU" dirty="0"/>
              <a:t>Вы всегда можете вернуться туда, откуда начали. </a:t>
            </a:r>
          </a:p>
          <a:p>
            <a:r>
              <a:rPr lang="ru-RU" dirty="0" smtClean="0"/>
              <a:t>Если </a:t>
            </a:r>
            <a:r>
              <a:rPr lang="ru-RU" dirty="0"/>
              <a:t>Вы смогли попасть куда-то хоть откуда-нибудь, Вы можете попасть туда откуда </a:t>
            </a:r>
            <a:r>
              <a:rPr lang="ru-RU" dirty="0" smtClean="0"/>
              <a:t>угодно.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Вспомнить и объяснить, как работают: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Приведения типов </a:t>
            </a:r>
            <a:r>
              <a:rPr lang="en-US" dirty="0" err="1" smtClean="0"/>
              <a:t>reinterpret_cast</a:t>
            </a:r>
            <a:r>
              <a:rPr lang="ru-RU" dirty="0" smtClean="0"/>
              <a:t>, </a:t>
            </a:r>
            <a:r>
              <a:rPr lang="en-US" dirty="0" err="1" smtClean="0"/>
              <a:t>static_cast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Спецификаторы типа </a:t>
            </a:r>
            <a:r>
              <a:rPr lang="en-US" dirty="0" smtClean="0"/>
              <a:t>extern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ru-RU" dirty="0"/>
              <a:t>С</a:t>
            </a:r>
            <a:r>
              <a:rPr lang="ru-RU" dirty="0" smtClean="0"/>
              <a:t>сылки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2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Составить полную программу из приведенных фрагментов, добиться ее работоспособности.</a:t>
            </a:r>
          </a:p>
          <a:p>
            <a:r>
              <a:rPr lang="ru-RU" dirty="0" smtClean="0"/>
              <a:t>В качестве отчета предоставить:</a:t>
            </a:r>
          </a:p>
          <a:p>
            <a:pPr lvl="1"/>
            <a:r>
              <a:rPr lang="ru-RU" dirty="0" smtClean="0"/>
              <a:t>Файл(ы) готовой программы (</a:t>
            </a:r>
            <a:r>
              <a:rPr lang="en-US" dirty="0" smtClean="0"/>
              <a:t>*.</a:t>
            </a:r>
            <a:r>
              <a:rPr lang="en-US" dirty="0" err="1" smtClean="0"/>
              <a:t>cpp</a:t>
            </a:r>
            <a:r>
              <a:rPr lang="en-US" dirty="0" smtClean="0"/>
              <a:t>, *.h);</a:t>
            </a:r>
          </a:p>
          <a:p>
            <a:pPr lvl="1"/>
            <a:r>
              <a:rPr lang="ru-RU" dirty="0" smtClean="0"/>
              <a:t>Файл </a:t>
            </a:r>
            <a:r>
              <a:rPr lang="en-US" dirty="0" smtClean="0"/>
              <a:t>*.doc</a:t>
            </a:r>
            <a:r>
              <a:rPr lang="ru-RU" dirty="0" smtClean="0"/>
              <a:t> с описанием структуры проекта, скриншотами работающей программы, ответом на задание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15" y="1825625"/>
            <a:ext cx="10715171" cy="4351338"/>
          </a:xfrm>
        </p:spPr>
        <p:txBody>
          <a:bodyPr>
            <a:normAutofit/>
          </a:bodyPr>
          <a:lstStyle/>
          <a:p>
            <a:r>
              <a:rPr lang="ru-RU" spc="-100" dirty="0"/>
              <a:t>Приложение COM состоит из одного или нескольких </a:t>
            </a:r>
            <a:r>
              <a:rPr lang="ru-RU" spc="-100" dirty="0" smtClean="0"/>
              <a:t>компонентов </a:t>
            </a:r>
            <a:r>
              <a:rPr lang="ru-RU" spc="-100" dirty="0"/>
              <a:t>COM</a:t>
            </a:r>
            <a:r>
              <a:rPr lang="ru-RU" spc="-100" dirty="0" smtClean="0"/>
              <a:t>.</a:t>
            </a:r>
            <a:endParaRPr lang="en-US" spc="-100" dirty="0" smtClean="0"/>
          </a:p>
          <a:p>
            <a:r>
              <a:rPr lang="ru-RU" dirty="0" smtClean="0"/>
              <a:t>COM-компонент — сущность</a:t>
            </a:r>
            <a:r>
              <a:rPr lang="ru-RU" dirty="0"/>
              <a:t>, </a:t>
            </a:r>
            <a:r>
              <a:rPr lang="ru-RU" dirty="0" smtClean="0"/>
              <a:t>которая инкапсулирует </a:t>
            </a:r>
            <a:r>
              <a:rPr lang="ru-RU" dirty="0"/>
              <a:t>некоторые данные или свойства и реализует некоторые функции или </a:t>
            </a:r>
            <a:r>
              <a:rPr lang="ru-RU" dirty="0" smtClean="0"/>
              <a:t>методы, т.н</a:t>
            </a:r>
            <a:r>
              <a:rPr lang="ru-RU" dirty="0"/>
              <a:t>. называемые интерфейсы. </a:t>
            </a:r>
            <a:endParaRPr lang="ru-RU" dirty="0" smtClean="0"/>
          </a:p>
          <a:p>
            <a:r>
              <a:rPr lang="ru-RU" dirty="0" smtClean="0"/>
              <a:t>Интерфейс </a:t>
            </a:r>
            <a:r>
              <a:rPr lang="ru-RU" dirty="0"/>
              <a:t>с точки зрения COM —</a:t>
            </a:r>
            <a:r>
              <a:rPr lang="ru-RU" dirty="0" smtClean="0"/>
              <a:t> </a:t>
            </a:r>
            <a:r>
              <a:rPr lang="ru-RU" dirty="0"/>
              <a:t>просто набор функций, объединенных по какому-либо функциональному признаку</a:t>
            </a:r>
            <a:r>
              <a:rPr lang="ru-RU" dirty="0" smtClean="0"/>
              <a:t>. </a:t>
            </a:r>
            <a:r>
              <a:rPr lang="ru-RU" dirty="0"/>
              <a:t>Каждый объект COM реализует один или несколько интерфейсов.</a:t>
            </a:r>
          </a:p>
          <a:p>
            <a:r>
              <a:rPr lang="ru-RU" dirty="0" smtClean="0"/>
              <a:t>Интерфейс </a:t>
            </a:r>
            <a:r>
              <a:rPr lang="ru-RU" dirty="0"/>
              <a:t>COM — это таблица указателей на функции, которые реализуют методы и свойства — </a:t>
            </a:r>
            <a:r>
              <a:rPr lang="en-US" b="1" i="1" dirty="0" err="1"/>
              <a:t>vtbl</a:t>
            </a:r>
            <a:r>
              <a:rPr lang="ru-RU" dirty="0"/>
              <a:t>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11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3200" dirty="0"/>
              <a:t>Кроме </a:t>
            </a:r>
            <a:r>
              <a:rPr lang="ru-RU" sz="3200" dirty="0"/>
              <a:t>вызова функций интерфейсов </a:t>
            </a:r>
            <a:r>
              <a:rPr lang="ru-RU" sz="3200" dirty="0" smtClean="0"/>
              <a:t>нет возможности </a:t>
            </a:r>
            <a:r>
              <a:rPr lang="ru-RU" sz="3200" dirty="0"/>
              <a:t>как-либо воздействовать с </a:t>
            </a:r>
            <a:r>
              <a:rPr lang="ru-RU" sz="3200" dirty="0" smtClean="0"/>
              <a:t>компонентом.</a:t>
            </a:r>
          </a:p>
          <a:p>
            <a:pPr>
              <a:lnSpc>
                <a:spcPct val="110000"/>
              </a:lnSpc>
            </a:pPr>
            <a:r>
              <a:rPr lang="ru-RU" sz="3200" dirty="0" smtClean="0"/>
              <a:t>Работа </a:t>
            </a:r>
            <a:r>
              <a:rPr lang="ru-RU" sz="3200" dirty="0"/>
              <a:t>с </a:t>
            </a:r>
            <a:r>
              <a:rPr lang="ru-RU" sz="3200" dirty="0" smtClean="0"/>
              <a:t>компонентом </a:t>
            </a:r>
            <a:r>
              <a:rPr lang="ru-RU" sz="3200" dirty="0"/>
              <a:t>происходит примерно так: </a:t>
            </a:r>
            <a:endParaRPr lang="ru-RU" sz="3200" dirty="0" smtClean="0"/>
          </a:p>
          <a:p>
            <a:pPr lvl="1">
              <a:lnSpc>
                <a:spcPct val="110000"/>
              </a:lnSpc>
            </a:pPr>
            <a:r>
              <a:rPr lang="ru-RU" dirty="0" smtClean="0"/>
              <a:t>клиент запрашивает </a:t>
            </a:r>
            <a:r>
              <a:rPr lang="ru-RU" dirty="0"/>
              <a:t>нужный </a:t>
            </a:r>
            <a:r>
              <a:rPr lang="ru-RU" dirty="0" smtClean="0"/>
              <a:t>ему </a:t>
            </a:r>
            <a:r>
              <a:rPr lang="ru-RU" dirty="0"/>
              <a:t>интерфейс у </a:t>
            </a:r>
            <a:r>
              <a:rPr lang="ru-RU" dirty="0" smtClean="0"/>
              <a:t>компонента;</a:t>
            </a:r>
          </a:p>
          <a:p>
            <a:pPr lvl="1">
              <a:lnSpc>
                <a:spcPct val="110000"/>
              </a:lnSpc>
            </a:pPr>
            <a:r>
              <a:rPr lang="ru-RU" dirty="0" smtClean="0"/>
              <a:t>если </a:t>
            </a:r>
            <a:r>
              <a:rPr lang="ru-RU" dirty="0"/>
              <a:t>компонент поддерживает этот интерфейс, он возвращает </a:t>
            </a:r>
            <a:r>
              <a:rPr lang="ru-RU" dirty="0" smtClean="0"/>
              <a:t>указатель </a:t>
            </a:r>
            <a:r>
              <a:rPr lang="ru-RU" dirty="0"/>
              <a:t>на него и </a:t>
            </a:r>
            <a:r>
              <a:rPr lang="ru-RU" dirty="0" smtClean="0"/>
              <a:t>клиент может </a:t>
            </a:r>
            <a:r>
              <a:rPr lang="ru-RU" dirty="0"/>
              <a:t>использовать </a:t>
            </a:r>
            <a:r>
              <a:rPr lang="ru-RU" dirty="0" smtClean="0"/>
              <a:t>функции этого интерфейса</a:t>
            </a:r>
            <a:r>
              <a:rPr lang="ru-RU" dirty="0"/>
              <a:t>;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ru-RU" dirty="0" smtClean="0"/>
              <a:t>затем клиент может </a:t>
            </a:r>
            <a:r>
              <a:rPr lang="ru-RU" dirty="0"/>
              <a:t>получить новый интерфейс и использовать его функции и т.д. </a:t>
            </a:r>
          </a:p>
        </p:txBody>
      </p:sp>
    </p:spTree>
    <p:extLst>
      <p:ext uri="{BB962C8B-B14F-4D97-AF65-F5344CB8AC3E}">
        <p14:creationId xmlns:p14="http://schemas.microsoft.com/office/powerpoint/2010/main" val="40073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Возникает </a:t>
            </a:r>
            <a:r>
              <a:rPr lang="ru-RU" sz="3200" dirty="0" smtClean="0"/>
              <a:t>вопрос: Каким </a:t>
            </a:r>
            <a:r>
              <a:rPr lang="ru-RU" sz="3200" dirty="0"/>
              <a:t>образом </a:t>
            </a:r>
            <a:r>
              <a:rPr lang="ru-RU" sz="3200" dirty="0" smtClean="0"/>
              <a:t>клиент может </a:t>
            </a:r>
            <a:r>
              <a:rPr lang="ru-RU" sz="3200" dirty="0"/>
              <a:t>получать нужные </a:t>
            </a:r>
            <a:r>
              <a:rPr lang="ru-RU" sz="3200" dirty="0" smtClean="0"/>
              <a:t>ему интерфейсы?</a:t>
            </a:r>
          </a:p>
          <a:p>
            <a:r>
              <a:rPr lang="ru-RU" sz="3200" dirty="0" smtClean="0"/>
              <a:t> Ответ: через </a:t>
            </a:r>
            <a:r>
              <a:rPr lang="ru-RU" sz="3200" dirty="0"/>
              <a:t>другой </a:t>
            </a:r>
            <a:r>
              <a:rPr lang="ru-RU" sz="3200" dirty="0" smtClean="0"/>
              <a:t>интерфейс </a:t>
            </a:r>
            <a:r>
              <a:rPr lang="ru-RU" sz="3200" dirty="0"/>
              <a:t>—</a:t>
            </a:r>
            <a:r>
              <a:rPr lang="ru-RU" sz="3200" dirty="0" smtClean="0"/>
              <a:t> 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3200" dirty="0"/>
              <a:t>.</a:t>
            </a:r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Любой </a:t>
            </a:r>
            <a:r>
              <a:rPr lang="ru-RU" sz="3200" dirty="0"/>
              <a:t>интерфейс COM наследует от базового интерфейса 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3200" dirty="0"/>
              <a:t>, и любой компонент COM обязан реализовать этот </a:t>
            </a:r>
            <a:r>
              <a:rPr lang="ru-RU" sz="3200" dirty="0" smtClean="0"/>
              <a:t>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5712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Все интерфейсы COM являются производными от интерфейса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 smtClean="0"/>
              <a:t> </a:t>
            </a:r>
            <a:r>
              <a:rPr lang="ru-RU" dirty="0"/>
              <a:t>обеспечивает базовую функциональность, такую ​​как проверка идентичности объекта, получение информации об интерфейсах, реализованных объектом, и управление временем жизни объекта.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9" y="3429000"/>
            <a:ext cx="4972503" cy="329658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24686" y="3863263"/>
            <a:ext cx="29899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Стандартное </a:t>
            </a:r>
            <a:r>
              <a:rPr lang="ru-RU" dirty="0"/>
              <a:t>представление объекта COM. </a:t>
            </a:r>
            <a:r>
              <a:rPr lang="ru-RU" dirty="0" smtClean="0"/>
              <a:t>Линии </a:t>
            </a:r>
            <a:r>
              <a:rPr lang="ru-RU" dirty="0"/>
              <a:t>представляют интерфейсы, реализуемые объектом. </a:t>
            </a:r>
            <a:r>
              <a:rPr lang="ru-RU" dirty="0" smtClean="0"/>
              <a:t>Интерфейс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dirty="0"/>
              <a:t> </a:t>
            </a:r>
            <a:r>
              <a:rPr lang="ru-RU" dirty="0" smtClean="0"/>
              <a:t>специально расположен в </a:t>
            </a:r>
            <a:r>
              <a:rPr lang="ru-RU" dirty="0"/>
              <a:t>правом верхнем углу </a:t>
            </a:r>
            <a:r>
              <a:rPr lang="ru-RU" dirty="0" smtClean="0"/>
              <a:t>представления, чтобы выделить его среди остальных интерфейсов.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6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059" y="1825625"/>
            <a:ext cx="114742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 smtClean="0"/>
              <a:t>Определение </a:t>
            </a:r>
            <a:r>
              <a:rPr 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2600" dirty="0" smtClean="0"/>
              <a:t> содержится в</a:t>
            </a:r>
            <a:r>
              <a:rPr lang="en-US" sz="2600" dirty="0" smtClean="0"/>
              <a:t> </a:t>
            </a:r>
            <a:r>
              <a:rPr lang="ru-RU" sz="2600" dirty="0" smtClean="0"/>
              <a:t>заголовочном </a:t>
            </a:r>
            <a:r>
              <a:rPr lang="ru-RU" sz="2600" dirty="0"/>
              <a:t>файле 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UNKNWN.H</a:t>
            </a:r>
            <a:r>
              <a:rPr lang="ru-RU" sz="2600" dirty="0"/>
              <a:t>, входящим в состав Win32 </a:t>
            </a:r>
            <a:r>
              <a:rPr lang="ru-RU" sz="2600" dirty="0" smtClean="0"/>
              <a:t>SDK.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Интерфейс </a:t>
            </a:r>
            <a:r>
              <a:rPr 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2600" dirty="0" smtClean="0"/>
              <a:t> </a:t>
            </a:r>
            <a:r>
              <a:rPr lang="ru-RU" sz="2600" dirty="0"/>
              <a:t>должен присутствовать в любом СОМ-компоненте.</a:t>
            </a:r>
            <a:endParaRPr lang="en-US" sz="2600" dirty="0"/>
          </a:p>
          <a:p>
            <a:pPr marL="0" indent="0">
              <a:buNone/>
            </a:pP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9337"/>
          <a:stretch/>
        </p:blipFill>
        <p:spPr>
          <a:xfrm>
            <a:off x="533060" y="2061029"/>
            <a:ext cx="11474223" cy="2121911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838200" y="6344920"/>
            <a:ext cx="8558784" cy="369332"/>
            <a:chOff x="838200" y="6344920"/>
            <a:chExt cx="8558784" cy="3693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200" y="6344920"/>
              <a:ext cx="8558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__</a:t>
              </a:r>
              <a:r>
                <a:rPr lang="en-US" b="1" dirty="0" err="1"/>
                <a:t>stdcall</a:t>
              </a:r>
              <a:r>
                <a:rPr lang="en-US" b="1" dirty="0"/>
                <a:t> </a:t>
              </a:r>
              <a:r>
                <a:rPr lang="en-US" dirty="0"/>
                <a:t>- </a:t>
              </a:r>
              <a:r>
                <a:rPr lang="ru-RU" dirty="0"/>
                <a:t>расширение языка, специфичное для компилятора </a:t>
              </a:r>
              <a:r>
                <a:rPr lang="ru-RU" dirty="0" err="1"/>
                <a:t>Microsof</a:t>
              </a:r>
              <a:r>
                <a:rPr lang="en-US" dirty="0" smtClean="0"/>
                <a:t>t</a:t>
              </a:r>
              <a:endParaRPr lang="ru-RU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838200" y="6344920"/>
              <a:ext cx="2383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IUnknown</a:t>
            </a:r>
            <a:r>
              <a:rPr lang="ru-RU" sz="4000" dirty="0"/>
              <a:t> содержит три метода, которые должны быть реализованы в классе </a:t>
            </a:r>
            <a:r>
              <a:rPr lang="ru-RU" sz="4000" dirty="0" smtClean="0"/>
              <a:t>компонента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QueryInterface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обеспечивает клиентской программе механизм доступа к любому из интерфейсов, предоставляемых </a:t>
            </a:r>
            <a:r>
              <a:rPr lang="ru-RU" dirty="0"/>
              <a:t>компонентом. Клиент вызывает ее, чтобы определить, поддерживает ли компонент некоторый интерфейс.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Один экземпляр компонента может одновременно обслуживать запросы нескольких клиентов. Поэтому необходим счетчик использования, который будет отслеживать число подключившихся клиентских 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3597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52" y="2205142"/>
            <a:ext cx="7447748" cy="46528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Эту задачу обслуживают методы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AddRef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обнулении значения счетчика экземпляр компонента самоуничтожается.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4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1665</Words>
  <Application>Microsoft Office PowerPoint</Application>
  <PresentationFormat>Широкоэкранный</PresentationFormat>
  <Paragraphs>134</Paragraphs>
  <Slides>26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Тема Office</vt:lpstr>
      <vt:lpstr>Введение в компонентно-ориентированное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Все интерфейсы COM являются производными от интерфейса IUnknown</vt:lpstr>
      <vt:lpstr>Рассмотрим IUnknown:</vt:lpstr>
      <vt:lpstr>IUnknown содержит три метода, которые должны быть реализованы в классе компонента</vt:lpstr>
      <vt:lpstr>Презентация PowerPoint</vt:lpstr>
      <vt:lpstr>Презентация PowerPoint</vt:lpstr>
      <vt:lpstr>Интерфейс IUnknown</vt:lpstr>
      <vt:lpstr>Интерфейс IUnknown</vt:lpstr>
      <vt:lpstr>Важно!</vt:lpstr>
      <vt:lpstr>QueryInterface() </vt:lpstr>
      <vt:lpstr>Получение указателя на IUnknown</vt:lpstr>
      <vt:lpstr>Функция QueryInterface()</vt:lpstr>
      <vt:lpstr>Использование QueryInterface()</vt:lpstr>
      <vt:lpstr>Реализация QueryInterface()</vt:lpstr>
      <vt:lpstr>Реализация QueryInterface()</vt:lpstr>
      <vt:lpstr>Все вместе</vt:lpstr>
      <vt:lpstr>Все вместе</vt:lpstr>
      <vt:lpstr>Все вместе</vt:lpstr>
      <vt:lpstr>Все вместе</vt:lpstr>
      <vt:lpstr>Правила и соглашения QueryInterface()</vt:lpstr>
      <vt:lpstr>Задание 1.</vt:lpstr>
      <vt:lpstr>Задание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61</cp:revision>
  <dcterms:created xsi:type="dcterms:W3CDTF">2024-03-17T13:28:39Z</dcterms:created>
  <dcterms:modified xsi:type="dcterms:W3CDTF">2025-02-22T03:49:52Z</dcterms:modified>
</cp:coreProperties>
</file>