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8" r:id="rId5"/>
    <p:sldId id="269" r:id="rId6"/>
    <p:sldId id="270" r:id="rId7"/>
    <p:sldId id="260" r:id="rId8"/>
    <p:sldId id="262" r:id="rId9"/>
    <p:sldId id="263" r:id="rId10"/>
    <p:sldId id="264" r:id="rId11"/>
    <p:sldId id="265" r:id="rId12"/>
    <p:sldId id="271" r:id="rId13"/>
    <p:sldId id="266" r:id="rId14"/>
    <p:sldId id="272" r:id="rId15"/>
    <p:sldId id="267" r:id="rId16"/>
    <p:sldId id="279" r:id="rId17"/>
    <p:sldId id="277" r:id="rId18"/>
    <p:sldId id="274" r:id="rId19"/>
    <p:sldId id="275" r:id="rId20"/>
    <p:sldId id="258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63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1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9B9F85-CDEE-44C9-86AD-1D18233713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0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csharp/current/html/T_MongoDB_Bson_Serialization_Attributes_BsonIgnoreExtraElementsAttribute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hyperlink" Target="http://mongodb.github.io/mongo-csharp-driver/2.7/reference/bson/mapping/convention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driver/defini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driver/crud/writ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csharp/current/html/P_MongoDB_Driver_MongoClientSettings_ClusterConfigurator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z-code.com/blog/how-to-mongodb-in-c-part-2/" TargetMode="External"/><Relationship Id="rId4" Type="http://schemas.openxmlformats.org/officeDocument/2006/relationships/hyperlink" Target="http://api.mongodb.com/csharp/current/html/T_MongoDB_Driver_Core_Configuration_ClusterBuilder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driver/ss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connection-str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csharp/current/html/T_MongoDB_Bson_BsonDocument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shnode.com/post/things-every-mongodb-beginner-should-know-cishfe2r106cte7538ez4tr2g" TargetMode="External"/><Relationship Id="rId4" Type="http://schemas.openxmlformats.org/officeDocument/2006/relationships/hyperlink" Target="https://docs.mongodb.com/manual/reference/bson-types/#objecti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#sharding-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q.com/articles/Starting-With-Mongo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connection-str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capped-collec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dj-nitehawk/MongoDB.Entities" TargetMode="External"/><Relationship Id="rId4" Type="http://schemas.openxmlformats.org/officeDocument/2006/relationships/hyperlink" Target="https://mongodb.github.io/mongo-csharp-driver/2.4/apidocs/html/N_MongoDB_Bson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0DEF-897B-4287-BB08-B3865BEEF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1341B-8244-4FF2-9C41-24F12B37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ongodb">
            <a:extLst>
              <a:ext uri="{FF2B5EF4-FFF2-40B4-BE49-F238E27FC236}">
                <a16:creationId xmlns:a16="http://schemas.microsoft.com/office/drawing/2014/main" id="{1C6C0F66-A12D-4A98-8E16-DF16E918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3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4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DD73EBDC-8D18-4A38-9D22-132DA1AEE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Automatic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Automatic Mapping:</a:t>
            </a:r>
          </a:p>
          <a:p>
            <a:pPr lvl="1"/>
            <a:r>
              <a:rPr lang="en-US" dirty="0" err="1"/>
              <a:t>BsonId</a:t>
            </a:r>
            <a:r>
              <a:rPr lang="en-US" dirty="0"/>
              <a:t>: lets you specify which property will be act as a unique ID for your document.</a:t>
            </a:r>
          </a:p>
          <a:p>
            <a:pPr lvl="1"/>
            <a:r>
              <a:rPr lang="en-US" dirty="0" err="1"/>
              <a:t>BsonElementAttribute</a:t>
            </a:r>
            <a:r>
              <a:rPr lang="en-US" dirty="0"/>
              <a:t>: lets you tweak the name of your property and tells MongoDB under which property key it should be stored inside the JSON.</a:t>
            </a:r>
          </a:p>
          <a:p>
            <a:pPr lvl="1"/>
            <a:r>
              <a:rPr lang="en-US" dirty="0" err="1"/>
              <a:t>BsonRepresentation</a:t>
            </a:r>
            <a:r>
              <a:rPr lang="en-US" dirty="0"/>
              <a:t> : Specify the </a:t>
            </a:r>
            <a:r>
              <a:rPr lang="en-US" dirty="0" err="1"/>
              <a:t>BsonType</a:t>
            </a:r>
            <a:r>
              <a:rPr lang="en-US" dirty="0"/>
              <a:t> to be used by MongoDB when persisting.</a:t>
            </a:r>
          </a:p>
          <a:p>
            <a:pPr lvl="1"/>
            <a:r>
              <a:rPr lang="en-US" dirty="0" err="1"/>
              <a:t>BsonDefaultValue</a:t>
            </a:r>
            <a:r>
              <a:rPr lang="en-US" dirty="0"/>
              <a:t>: Used to Specify a default value.</a:t>
            </a:r>
          </a:p>
          <a:p>
            <a:pPr lvl="1"/>
            <a:r>
              <a:rPr lang="en-US" dirty="0" err="1"/>
              <a:t>BsonConstructor</a:t>
            </a:r>
            <a:r>
              <a:rPr lang="en-US" dirty="0"/>
              <a:t> : Lets you specify the constructor to be used when automapping.</a:t>
            </a:r>
          </a:p>
          <a:p>
            <a:pPr lvl="1"/>
            <a:r>
              <a:rPr lang="en-US" dirty="0" err="1"/>
              <a:t>BsonIgnore</a:t>
            </a:r>
            <a:r>
              <a:rPr lang="en-US" dirty="0"/>
              <a:t> : Ignore a specific property to be persisted.</a:t>
            </a:r>
          </a:p>
          <a:p>
            <a:pPr lvl="1"/>
            <a:r>
              <a:rPr lang="en-US" dirty="0" err="1"/>
              <a:t>BsonIgnoreExtraElements</a:t>
            </a:r>
            <a:r>
              <a:rPr lang="en-US" dirty="0"/>
              <a:t> : Lets you use a class with missing mappings.</a:t>
            </a:r>
          </a:p>
          <a:p>
            <a:pPr lvl="1"/>
            <a:r>
              <a:rPr lang="en-US" dirty="0" err="1"/>
              <a:t>BsonExtraElements</a:t>
            </a:r>
            <a:r>
              <a:rPr lang="en-US" dirty="0"/>
              <a:t> : Lets you handle any extra elements that might be found in a BSON document during deserialization</a:t>
            </a:r>
          </a:p>
          <a:p>
            <a:pPr lvl="1"/>
            <a:r>
              <a:rPr lang="en-US" dirty="0" err="1"/>
              <a:t>BsonDiscriminator</a:t>
            </a:r>
            <a:r>
              <a:rPr lang="en-US" dirty="0"/>
              <a:t> : Allows Model classes to be discriminated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</a:t>
            </a:r>
            <a:endParaRPr lang="en-US" sz="1100" dirty="0"/>
          </a:p>
        </p:txBody>
      </p:sp>
      <p:pic>
        <p:nvPicPr>
          <p:cNvPr id="9218" name="Picture 5" descr="Public method">
            <a:extLst>
              <a:ext uri="{FF2B5EF4-FFF2-40B4-BE49-F238E27FC236}">
                <a16:creationId xmlns:a16="http://schemas.microsoft.com/office/drawing/2014/main" id="{986C794A-3483-477F-A8A7-B0066D3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6" descr="Public method">
            <a:extLst>
              <a:ext uri="{FF2B5EF4-FFF2-40B4-BE49-F238E27FC236}">
                <a16:creationId xmlns:a16="http://schemas.microsoft.com/office/drawing/2014/main" id="{EF37D3B2-9C74-4257-ABB1-844D1339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9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D5E3039E-8655-490D-AFCD-B115D1BDB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BsonId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sz="1800" dirty="0"/>
              <a:t>By convention, a public member called Id, id, or _id will be used as the identifier. You can be specific about this using the </a:t>
            </a:r>
            <a:r>
              <a:rPr lang="en-US" sz="1800" dirty="0" err="1"/>
              <a:t>BsonIdAttribute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ObjectId</a:t>
            </a:r>
            <a:r>
              <a:rPr lang="en-US" sz="1800" dirty="0"/>
              <a:t> is the default Id type.</a:t>
            </a:r>
          </a:p>
          <a:p>
            <a:r>
              <a:rPr lang="en-US" sz="1800" b="1" dirty="0"/>
              <a:t>Id Generators </a:t>
            </a:r>
            <a:r>
              <a:rPr lang="en-US" sz="1800" dirty="0"/>
              <a:t>can be used to specify the type of generator to be used. Some commonly used type are:</a:t>
            </a:r>
          </a:p>
          <a:p>
            <a:pPr lvl="1"/>
            <a:r>
              <a:rPr lang="en-US" sz="1600" dirty="0" err="1"/>
              <a:t>GuidGenerator</a:t>
            </a:r>
            <a:r>
              <a:rPr lang="en-US" sz="1600" dirty="0"/>
              <a:t> : used for a </a:t>
            </a:r>
            <a:r>
              <a:rPr lang="en-US" sz="1600" dirty="0" err="1"/>
              <a:t>Guid</a:t>
            </a:r>
            <a:endParaRPr lang="en-US" sz="1600" dirty="0"/>
          </a:p>
          <a:p>
            <a:pPr lvl="1"/>
            <a:r>
              <a:rPr lang="en-US" sz="1600" dirty="0" err="1"/>
              <a:t>ObjectIdGenerator</a:t>
            </a:r>
            <a:r>
              <a:rPr lang="en-US" sz="1600" dirty="0"/>
              <a:t> : used for an </a:t>
            </a:r>
            <a:r>
              <a:rPr lang="en-US" sz="1600" dirty="0" err="1"/>
              <a:t>ObjectId</a:t>
            </a:r>
            <a:endParaRPr lang="en-US" sz="1600" dirty="0"/>
          </a:p>
          <a:p>
            <a:pPr lvl="1"/>
            <a:r>
              <a:rPr lang="en-US" sz="1600" dirty="0" err="1"/>
              <a:t>StringObjectIdGenerator</a:t>
            </a:r>
            <a:r>
              <a:rPr lang="en-US" sz="1600" dirty="0"/>
              <a:t> : used for a string represented externally as </a:t>
            </a:r>
            <a:r>
              <a:rPr lang="en-US" sz="1600" dirty="0" err="1"/>
              <a:t>ObjectId</a:t>
            </a:r>
            <a:endParaRPr lang="en-US" sz="1600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FD0C3-D3BB-4E06-BC3C-AD8E8315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55" y="4779390"/>
            <a:ext cx="7134225" cy="1232304"/>
          </a:xfrm>
          <a:prstGeom prst="rect">
            <a:avLst/>
          </a:prstGeom>
        </p:spPr>
      </p:pic>
      <p:pic>
        <p:nvPicPr>
          <p:cNvPr id="10242" name="Picture 5" descr="Public method">
            <a:extLst>
              <a:ext uri="{FF2B5EF4-FFF2-40B4-BE49-F238E27FC236}">
                <a16:creationId xmlns:a16="http://schemas.microsoft.com/office/drawing/2014/main" id="{654DEA58-212C-4735-B766-32B60A19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6" descr="Public method">
            <a:extLst>
              <a:ext uri="{FF2B5EF4-FFF2-40B4-BE49-F238E27FC236}">
                <a16:creationId xmlns:a16="http://schemas.microsoft.com/office/drawing/2014/main" id="{465E147A-4C9F-4CFA-96D1-43E93E4D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D5E3039E-8655-490D-AFCD-B115D1BDB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BsonId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case that deserves special mention is representing a string externally as an </a:t>
            </a:r>
            <a:r>
              <a:rPr lang="en-US" dirty="0" err="1"/>
              <a:t>ObjectId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serializer will convert the </a:t>
            </a:r>
            <a:r>
              <a:rPr lang="en-US" dirty="0" err="1"/>
              <a:t>ObjectId</a:t>
            </a:r>
            <a:r>
              <a:rPr lang="en-US" dirty="0"/>
              <a:t> to a string when reading data from the database and will convert the string back to an </a:t>
            </a:r>
            <a:r>
              <a:rPr lang="en-US" dirty="0" err="1"/>
              <a:t>ObjectId</a:t>
            </a:r>
            <a:r>
              <a:rPr lang="en-US" dirty="0"/>
              <a:t> when writing data to the database (the string value must be a valid </a:t>
            </a:r>
            <a:r>
              <a:rPr lang="en-US" dirty="0" err="1"/>
              <a:t>ObjectId</a:t>
            </a:r>
            <a:r>
              <a:rPr lang="en-US" dirty="0"/>
              <a:t>).</a:t>
            </a:r>
          </a:p>
          <a:p>
            <a:r>
              <a:rPr lang="en-US" dirty="0"/>
              <a:t>But there is a hidden advantage, Can you Guess what?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5767A-08B2-4B26-B74D-32D4875F8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521" y="2258919"/>
            <a:ext cx="7343775" cy="1933575"/>
          </a:xfrm>
          <a:prstGeom prst="rect">
            <a:avLst/>
          </a:prstGeom>
        </p:spPr>
      </p:pic>
      <p:pic>
        <p:nvPicPr>
          <p:cNvPr id="18434" name="Picture 5" descr="Public method">
            <a:extLst>
              <a:ext uri="{FF2B5EF4-FFF2-40B4-BE49-F238E27FC236}">
                <a16:creationId xmlns:a16="http://schemas.microsoft.com/office/drawing/2014/main" id="{E9E8D256-88CC-4E1D-89FA-9B375650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6" descr="Public method">
            <a:extLst>
              <a:ext uri="{FF2B5EF4-FFF2-40B4-BE49-F238E27FC236}">
                <a16:creationId xmlns:a16="http://schemas.microsoft.com/office/drawing/2014/main" id="{2CD134D6-D275-4561-9388-8847DF81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9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40F984E2-2B21-4B54-ADAC-2D9723253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BsonId</a:t>
            </a:r>
            <a:r>
              <a:rPr lang="en-US" dirty="0"/>
              <a:t> ( Issue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dirty="0"/>
              <a:t>By default Object Id is generated. So what happens if we remove the Id field?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Probable situation to use </a:t>
            </a:r>
            <a:r>
              <a:rPr lang="en-US" dirty="0" err="1">
                <a:hlinkClick r:id="rId3"/>
              </a:rPr>
              <a:t>BsonIgnoreExtraElements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AC9BF-1B5F-4DF6-BC7F-37A779622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74" y="2476500"/>
            <a:ext cx="7134225" cy="1905000"/>
          </a:xfrm>
          <a:prstGeom prst="rect">
            <a:avLst/>
          </a:prstGeom>
        </p:spPr>
      </p:pic>
      <p:pic>
        <p:nvPicPr>
          <p:cNvPr id="11266" name="Picture 5" descr="Public method">
            <a:extLst>
              <a:ext uri="{FF2B5EF4-FFF2-40B4-BE49-F238E27FC236}">
                <a16:creationId xmlns:a16="http://schemas.microsoft.com/office/drawing/2014/main" id="{29BAC4A1-62BF-4EDF-AFB6-B2B773A2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6" descr="Public method">
            <a:extLst>
              <a:ext uri="{FF2B5EF4-FFF2-40B4-BE49-F238E27FC236}">
                <a16:creationId xmlns:a16="http://schemas.microsoft.com/office/drawing/2014/main" id="{A4C0CD59-8D79-4F81-A847-94885699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0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40F984E2-2B21-4B54-ADAC-2D9723253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-107004" y="-193258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b="1" dirty="0" err="1"/>
              <a:t>Enums</a:t>
            </a:r>
            <a:endParaRPr lang="en-US" b="1" dirty="0"/>
          </a:p>
          <a:p>
            <a:pPr lvl="1"/>
            <a:r>
              <a:rPr lang="en-US" dirty="0"/>
              <a:t>Another case that deserves mention is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plain </a:t>
            </a:r>
            <a:r>
              <a:rPr lang="en-US" dirty="0" err="1"/>
              <a:t>enum</a:t>
            </a:r>
            <a:r>
              <a:rPr lang="en-US" dirty="0"/>
              <a:t> will be represented as an integer value. </a:t>
            </a:r>
          </a:p>
          <a:p>
            <a:pPr lvl="1"/>
            <a:r>
              <a:rPr lang="en-US" dirty="0"/>
              <a:t>How would you save it as string?</a:t>
            </a:r>
          </a:p>
          <a:p>
            <a:pPr marL="457200" lvl="1" indent="0">
              <a:buNone/>
            </a:pPr>
            <a:r>
              <a:rPr lang="en-US" dirty="0"/>
              <a:t>	[</a:t>
            </a:r>
            <a:r>
              <a:rPr lang="en-US" dirty="0" err="1"/>
              <a:t>BsonRepresentation</a:t>
            </a:r>
            <a:r>
              <a:rPr lang="en-US" dirty="0"/>
              <a:t>(</a:t>
            </a:r>
            <a:r>
              <a:rPr lang="en-US" dirty="0" err="1"/>
              <a:t>BsonType.String</a:t>
            </a:r>
            <a:r>
              <a:rPr lang="en-US" dirty="0"/>
              <a:t>)]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19458" name="Picture 5" descr="Public method">
            <a:extLst>
              <a:ext uri="{FF2B5EF4-FFF2-40B4-BE49-F238E27FC236}">
                <a16:creationId xmlns:a16="http://schemas.microsoft.com/office/drawing/2014/main" id="{DA7EB20D-715D-4E4C-874D-214DBB11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6" descr="Public method">
            <a:extLst>
              <a:ext uri="{FF2B5EF4-FFF2-40B4-BE49-F238E27FC236}">
                <a16:creationId xmlns:a16="http://schemas.microsoft.com/office/drawing/2014/main" id="{AE29FD80-5BC4-48B0-B1D4-570B6F07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9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mongodb">
            <a:extLst>
              <a:ext uri="{FF2B5EF4-FFF2-40B4-BE49-F238E27FC236}">
                <a16:creationId xmlns:a16="http://schemas.microsoft.com/office/drawing/2014/main" id="{0AC3670F-736E-405E-AC90-D7348750B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dirty="0"/>
              <a:t>Design a model for below requirement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CE6F9-81AA-47CA-8FE6-8EF54113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20066"/>
              </p:ext>
            </p:extLst>
          </p:nvPr>
        </p:nvGraphicFramePr>
        <p:xfrm>
          <a:off x="1654928" y="2464218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524">
                  <a:extLst>
                    <a:ext uri="{9D8B030D-6E8A-4147-A177-3AD203B41FA5}">
                      <a16:colId xmlns:a16="http://schemas.microsoft.com/office/drawing/2014/main" val="4195303125"/>
                    </a:ext>
                  </a:extLst>
                </a:gridCol>
                <a:gridCol w="5333476">
                  <a:extLst>
                    <a:ext uri="{9D8B030D-6E8A-4147-A177-3AD203B41FA5}">
                      <a16:colId xmlns:a16="http://schemas.microsoft.com/office/drawing/2014/main" val="2930565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MovieDetails.cs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2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key, Unique, </a:t>
                      </a:r>
                      <a:r>
                        <a:rPr lang="en-US" dirty="0" err="1"/>
                        <a:t>StringObjectId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0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MpaaRating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Enum</a:t>
                      </a:r>
                      <a:r>
                        <a:rPr lang="en-US" dirty="0"/>
                        <a:t> String, Default Value: </a:t>
                      </a:r>
                      <a:r>
                        <a:rPr lang="en-US" dirty="0" err="1"/>
                        <a:t>Not_Rated</a:t>
                      </a:r>
                      <a:r>
                        <a:rPr lang="en-US" dirty="0"/>
                        <a:t>, Column name: </a:t>
                      </a:r>
                      <a:r>
                        <a:rPr lang="en-US" dirty="0" err="1"/>
                        <a:t>criticRating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2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ViewerRating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Double, Not Null, Default =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7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Date(UTC), Not Null, Default = </a:t>
                      </a:r>
                      <a:r>
                        <a:rPr lang="en-US" dirty="0" err="1"/>
                        <a:t>DateTime.Now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7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4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1629"/>
                  </a:ext>
                </a:extLst>
              </a:tr>
            </a:tbl>
          </a:graphicData>
        </a:graphic>
      </p:graphicFrame>
      <p:pic>
        <p:nvPicPr>
          <p:cNvPr id="12290" name="Picture 5" descr="Public method">
            <a:extLst>
              <a:ext uri="{FF2B5EF4-FFF2-40B4-BE49-F238E27FC236}">
                <a16:creationId xmlns:a16="http://schemas.microsoft.com/office/drawing/2014/main" id="{9E0CEAEF-8451-42F1-AA20-905F4968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6" descr="Public method">
            <a:extLst>
              <a:ext uri="{FF2B5EF4-FFF2-40B4-BE49-F238E27FC236}">
                <a16:creationId xmlns:a16="http://schemas.microsoft.com/office/drawing/2014/main" id="{85E6C796-1033-430D-AD44-00764562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E276A12A-BB90-44A0-9D5F-2B097344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Definitions &amp;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4047274"/>
          </a:xfrm>
        </p:spPr>
        <p:txBody>
          <a:bodyPr>
            <a:normAutofit/>
          </a:bodyPr>
          <a:lstStyle/>
          <a:p>
            <a:r>
              <a:rPr lang="en-US" dirty="0"/>
              <a:t>Definitions and builders help to generate our action items. We can use them for filters, updates, projections, sorts and index keys.</a:t>
            </a:r>
          </a:p>
          <a:p>
            <a:r>
              <a:rPr lang="en-US"/>
              <a:t>Type </a:t>
            </a:r>
            <a:r>
              <a:rPr lang="en-US" dirty="0"/>
              <a:t>safe query builder</a:t>
            </a:r>
          </a:p>
          <a:p>
            <a:r>
              <a:rPr lang="en-US" dirty="0"/>
              <a:t>Can use lambda expressions</a:t>
            </a:r>
          </a:p>
          <a:p>
            <a:r>
              <a:rPr lang="en-US" dirty="0"/>
              <a:t>Overloaded operator to join conditions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/>
              <a:t>var</a:t>
            </a:r>
            <a:r>
              <a:rPr lang="en-US" dirty="0"/>
              <a:t> builder = Builders&lt;</a:t>
            </a:r>
            <a:r>
              <a:rPr lang="en-US" dirty="0" err="1"/>
              <a:t>BsonDocument</a:t>
            </a:r>
            <a:r>
              <a:rPr lang="en-US" dirty="0"/>
              <a:t>&gt;.Filter; </a:t>
            </a:r>
          </a:p>
          <a:p>
            <a:pPr marL="400050" lvl="1" indent="0">
              <a:buNone/>
            </a:pPr>
            <a:r>
              <a:rPr lang="en-US" b="1" dirty="0"/>
              <a:t>var</a:t>
            </a:r>
            <a:r>
              <a:rPr lang="en-US" dirty="0"/>
              <a:t> filter = </a:t>
            </a:r>
            <a:r>
              <a:rPr lang="en-US" dirty="0" err="1"/>
              <a:t>builder.Eq</a:t>
            </a:r>
            <a:r>
              <a:rPr lang="en-US" dirty="0"/>
              <a:t>(</a:t>
            </a:r>
            <a:r>
              <a:rPr lang="en-US" b="1" dirty="0"/>
              <a:t>"x"</a:t>
            </a:r>
            <a:r>
              <a:rPr lang="en-US" dirty="0"/>
              <a:t>, 10) &amp; </a:t>
            </a:r>
            <a:r>
              <a:rPr lang="en-US" dirty="0" err="1"/>
              <a:t>builder.Lt</a:t>
            </a:r>
            <a:r>
              <a:rPr lang="en-US" dirty="0"/>
              <a:t>(</a:t>
            </a:r>
            <a:r>
              <a:rPr lang="en-US" b="1" dirty="0"/>
              <a:t>"y"</a:t>
            </a:r>
            <a:r>
              <a:rPr lang="en-US" dirty="0"/>
              <a:t>, 20);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0CCD7-2B4F-49E4-A7E2-E6116702BDB5}"/>
              </a:ext>
            </a:extLst>
          </p:cNvPr>
          <p:cNvSpPr txBox="1"/>
          <p:nvPr/>
        </p:nvSpPr>
        <p:spPr>
          <a:xfrm>
            <a:off x="838199" y="6119210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http://mongodb.github.io/mongo-csharp-driver/2.7/reference/driver/definitions/</a:t>
            </a:r>
            <a:endParaRPr lang="en-US" sz="1100" dirty="0"/>
          </a:p>
        </p:txBody>
      </p:sp>
      <p:pic>
        <p:nvPicPr>
          <p:cNvPr id="25602" name="Picture 5" descr="Public method">
            <a:extLst>
              <a:ext uri="{FF2B5EF4-FFF2-40B4-BE49-F238E27FC236}">
                <a16:creationId xmlns:a16="http://schemas.microsoft.com/office/drawing/2014/main" id="{E5A77B6F-7CEC-4ADE-8A92-AB4678BD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6" descr="Public method">
            <a:extLst>
              <a:ext uri="{FF2B5EF4-FFF2-40B4-BE49-F238E27FC236}">
                <a16:creationId xmlns:a16="http://schemas.microsoft.com/office/drawing/2014/main" id="{F2F47D05-545C-4834-8581-46E806D7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7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E276A12A-BB90-44A0-9D5F-2B097344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MongoDB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4047274"/>
          </a:xfrm>
        </p:spPr>
        <p:txBody>
          <a:bodyPr>
            <a:normAutofit/>
          </a:bodyPr>
          <a:lstStyle/>
          <a:p>
            <a:r>
              <a:rPr lang="en-US" dirty="0" err="1"/>
              <a:t>InsertOne</a:t>
            </a:r>
            <a:r>
              <a:rPr lang="en-US" dirty="0"/>
              <a:t> &amp; </a:t>
            </a:r>
            <a:r>
              <a:rPr lang="en-US" dirty="0" err="1"/>
              <a:t>InsertMany</a:t>
            </a:r>
            <a:r>
              <a:rPr lang="en-US" dirty="0"/>
              <a:t> : Same as </a:t>
            </a:r>
            <a:r>
              <a:rPr lang="en-US" dirty="0" err="1"/>
              <a:t>aommand</a:t>
            </a:r>
            <a:r>
              <a:rPr lang="en-US" dirty="0"/>
              <a:t> line. Pass a </a:t>
            </a:r>
            <a:r>
              <a:rPr lang="en-US" dirty="0" err="1"/>
              <a:t>BsonDocument</a:t>
            </a:r>
            <a:r>
              <a:rPr lang="en-US" dirty="0"/>
              <a:t>.</a:t>
            </a:r>
          </a:p>
          <a:p>
            <a:r>
              <a:rPr lang="en-US" dirty="0"/>
              <a:t>Find &amp; </a:t>
            </a:r>
            <a:r>
              <a:rPr lang="en-US" dirty="0" err="1"/>
              <a:t>FindAsync</a:t>
            </a:r>
            <a:r>
              <a:rPr lang="en-US" dirty="0"/>
              <a:t> : Find a document based on filter and options.</a:t>
            </a:r>
          </a:p>
          <a:p>
            <a:r>
              <a:rPr lang="en-US" dirty="0"/>
              <a:t>Update and Replace:</a:t>
            </a:r>
          </a:p>
          <a:p>
            <a:pPr lvl="1"/>
            <a:r>
              <a:rPr lang="en-US" dirty="0"/>
              <a:t>You can replace an entire existing document</a:t>
            </a:r>
          </a:p>
          <a:p>
            <a:pPr lvl="1"/>
            <a:r>
              <a:rPr lang="en-US" dirty="0"/>
              <a:t>you can update an existing document</a:t>
            </a:r>
          </a:p>
          <a:p>
            <a:pPr lvl="1"/>
            <a:r>
              <a:rPr lang="en-US" dirty="0"/>
              <a:t>you can update an existing document if it exists or insert a new one if no matching document is found (called an “</a:t>
            </a:r>
            <a:r>
              <a:rPr lang="en-US" dirty="0" err="1"/>
              <a:t>upsert</a:t>
            </a:r>
            <a:r>
              <a:rPr lang="en-US" dirty="0"/>
              <a:t>”).</a:t>
            </a:r>
          </a:p>
          <a:p>
            <a:r>
              <a:rPr lang="en-US" dirty="0" err="1"/>
              <a:t>DeleteOne</a:t>
            </a:r>
            <a:r>
              <a:rPr lang="en-US" dirty="0"/>
              <a:t> &amp; </a:t>
            </a:r>
            <a:r>
              <a:rPr lang="en-US" dirty="0" err="1"/>
              <a:t>DeleteMany</a:t>
            </a:r>
            <a:r>
              <a:rPr lang="en-US" dirty="0"/>
              <a:t> : Delete a document based on filter passed</a:t>
            </a:r>
          </a:p>
          <a:p>
            <a:r>
              <a:rPr lang="en-US" dirty="0" err="1"/>
              <a:t>FindOneAndDelete</a:t>
            </a:r>
            <a:r>
              <a:rPr lang="en-US" dirty="0"/>
              <a:t> &amp; </a:t>
            </a:r>
            <a:r>
              <a:rPr lang="en-US" dirty="0" err="1"/>
              <a:t>FindOneAndDelete</a:t>
            </a:r>
            <a:r>
              <a:rPr lang="en-US" dirty="0"/>
              <a:t> &amp; </a:t>
            </a:r>
            <a:r>
              <a:rPr lang="en-US" dirty="0" err="1"/>
              <a:t>FindOneAndDelete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0CCD7-2B4F-49E4-A7E2-E6116702BDB5}"/>
              </a:ext>
            </a:extLst>
          </p:cNvPr>
          <p:cNvSpPr txBox="1"/>
          <p:nvPr/>
        </p:nvSpPr>
        <p:spPr>
          <a:xfrm>
            <a:off x="838199" y="6119210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http://mongodb.github.io/mongo-csharp-driver/2.7/reference/driver/crud/writing/</a:t>
            </a:r>
            <a:endParaRPr lang="en-US" sz="1100" dirty="0"/>
          </a:p>
        </p:txBody>
      </p:sp>
      <p:pic>
        <p:nvPicPr>
          <p:cNvPr id="23554" name="Picture 5" descr="Public method">
            <a:extLst>
              <a:ext uri="{FF2B5EF4-FFF2-40B4-BE49-F238E27FC236}">
                <a16:creationId xmlns:a16="http://schemas.microsoft.com/office/drawing/2014/main" id="{5AAA5B65-1A32-4F37-9904-AEFB30B5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6" descr="Public method">
            <a:extLst>
              <a:ext uri="{FF2B5EF4-FFF2-40B4-BE49-F238E27FC236}">
                <a16:creationId xmlns:a16="http://schemas.microsoft.com/office/drawing/2014/main" id="{1CCC52BE-57B9-4113-96BC-4A0B9569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MongoClientSettings</a:t>
            </a:r>
            <a:r>
              <a:rPr lang="en-US" dirty="0"/>
              <a:t> :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62617" cy="4293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 err="1"/>
              <a:t>MongoClientSettings</a:t>
            </a:r>
            <a:r>
              <a:rPr lang="en-US" dirty="0"/>
              <a:t>, contains:</a:t>
            </a:r>
          </a:p>
          <a:p>
            <a:pPr lvl="1"/>
            <a:r>
              <a:rPr lang="en-US" dirty="0"/>
              <a:t>Servers, Timeouts, Credentials, Pool sizes, SSL settings</a:t>
            </a:r>
          </a:p>
          <a:p>
            <a:pPr lvl="1"/>
            <a:r>
              <a:rPr lang="en-US" dirty="0"/>
              <a:t>Read preferences (when a read is required from other then the primary server)</a:t>
            </a:r>
          </a:p>
          <a:p>
            <a:pPr lvl="1"/>
            <a:r>
              <a:rPr lang="en-US" dirty="0"/>
              <a:t>Write concern – what durability you would like your write to persist to</a:t>
            </a:r>
          </a:p>
          <a:p>
            <a:pPr lvl="1"/>
            <a:r>
              <a:rPr lang="en-US" dirty="0" err="1"/>
              <a:t>ClusterConfigurator</a:t>
            </a:r>
            <a:r>
              <a:rPr lang="en-US" dirty="0"/>
              <a:t> : </a:t>
            </a:r>
            <a:r>
              <a:rPr lang="en-US" dirty="0" err="1">
                <a:hlinkClick r:id="rId3"/>
              </a:rPr>
              <a:t>ClusterConfigurator</a:t>
            </a:r>
            <a:r>
              <a:rPr lang="en-US" dirty="0"/>
              <a:t> is an important option, as it allows you to change different configuration (hence the name). It requests an Action delegate which accepts </a:t>
            </a:r>
            <a:r>
              <a:rPr lang="en-US" dirty="0" err="1">
                <a:hlinkClick r:id="rId4"/>
              </a:rPr>
              <a:t>ClusterBuilder</a:t>
            </a:r>
            <a:r>
              <a:rPr lang="en-US" dirty="0"/>
              <a:t>.</a:t>
            </a:r>
          </a:p>
          <a:p>
            <a:pPr marL="857250" lvl="2" indent="0">
              <a:buNone/>
            </a:pPr>
            <a:r>
              <a:rPr lang="en-US" sz="1400" dirty="0"/>
              <a:t>private </a:t>
            </a:r>
            <a:r>
              <a:rPr lang="en-US" sz="1400" dirty="0" err="1"/>
              <a:t>MongoClient</a:t>
            </a:r>
            <a:r>
              <a:rPr lang="en-US" sz="1400" dirty="0"/>
              <a:t> </a:t>
            </a:r>
            <a:r>
              <a:rPr lang="en-US" sz="1400" dirty="0" err="1"/>
              <a:t>CreateClient</a:t>
            </a:r>
            <a:r>
              <a:rPr lang="en-US" sz="1400" dirty="0"/>
              <a:t>()</a:t>
            </a:r>
          </a:p>
          <a:p>
            <a:pPr marL="857250" lvl="2" indent="0">
              <a:buNone/>
            </a:pPr>
            <a:r>
              <a:rPr lang="en-US" sz="1400" dirty="0"/>
              <a:t>{</a:t>
            </a:r>
          </a:p>
          <a:p>
            <a:pPr marL="857250" lvl="2" indent="0">
              <a:buNone/>
            </a:pPr>
            <a:r>
              <a:rPr lang="en-US" sz="1400" dirty="0"/>
              <a:t>  return new </a:t>
            </a:r>
            <a:r>
              <a:rPr lang="en-US" sz="1400" dirty="0" err="1"/>
              <a:t>MongoClient</a:t>
            </a:r>
            <a:r>
              <a:rPr lang="en-US" sz="1400" dirty="0"/>
              <a:t>(</a:t>
            </a:r>
          </a:p>
          <a:p>
            <a:pPr marL="857250" lvl="2" indent="0">
              <a:buNone/>
            </a:pPr>
            <a:r>
              <a:rPr lang="en-US" sz="1400" dirty="0"/>
              <a:t>    new </a:t>
            </a:r>
            <a:r>
              <a:rPr lang="en-US" sz="1400" dirty="0" err="1"/>
              <a:t>MongoClientSettings</a:t>
            </a:r>
            <a:endParaRPr lang="en-US" sz="1400" dirty="0"/>
          </a:p>
          <a:p>
            <a:pPr marL="857250" lvl="2" indent="0">
              <a:buNone/>
            </a:pPr>
            <a:r>
              <a:rPr lang="en-US" sz="1400" dirty="0"/>
              <a:t>    {</a:t>
            </a:r>
          </a:p>
          <a:p>
            <a:pPr marL="857250" lvl="2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ClusterConfigurator</a:t>
            </a:r>
            <a:r>
              <a:rPr lang="en-US" sz="1400" dirty="0"/>
              <a:t> = builder =&gt;  {  }</a:t>
            </a:r>
          </a:p>
          <a:p>
            <a:pPr marL="857250" lvl="2" indent="0">
              <a:buNone/>
            </a:pPr>
            <a:r>
              <a:rPr lang="en-US" sz="1400" dirty="0"/>
              <a:t>    });</a:t>
            </a:r>
          </a:p>
          <a:p>
            <a:pPr marL="857250" lvl="2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hlinkClick r:id="rId5"/>
              </a:rPr>
              <a:t>https://oz-code.com/blog/how-to-mongodb-in-c-part-2/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87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Connection : 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62617" cy="4293073"/>
          </a:xfrm>
        </p:spPr>
        <p:txBody>
          <a:bodyPr>
            <a:normAutofit fontScale="70000" lnSpcReduction="20000"/>
          </a:bodyPr>
          <a:lstStyle/>
          <a:p>
            <a:pPr marL="457200"/>
            <a:r>
              <a:rPr lang="en-US" sz="2600" dirty="0"/>
              <a:t>The connection string provides 2 options:</a:t>
            </a:r>
          </a:p>
          <a:p>
            <a:pPr marL="114300" indent="0">
              <a:buNone/>
            </a:pPr>
            <a:r>
              <a:rPr lang="en-US" dirty="0"/>
              <a:t>?</a:t>
            </a:r>
            <a:r>
              <a:rPr lang="en-US" dirty="0" err="1"/>
              <a:t>ssl</a:t>
            </a:r>
            <a:r>
              <a:rPr lang="en-US" dirty="0"/>
              <a:t>=</a:t>
            </a:r>
            <a:r>
              <a:rPr lang="en-US" dirty="0" err="1"/>
              <a:t>true|false</a:t>
            </a:r>
            <a:r>
              <a:rPr lang="en-US" dirty="0"/>
              <a:t> You can turn on SSL using this option, or explicitly turn it off. The default is false.</a:t>
            </a:r>
          </a:p>
          <a:p>
            <a:pPr marL="114300" indent="0">
              <a:buNone/>
            </a:pPr>
            <a:r>
              <a:rPr lang="en-US" dirty="0"/>
              <a:t>?</a:t>
            </a:r>
            <a:r>
              <a:rPr lang="en-US" dirty="0" err="1"/>
              <a:t>sslVerifyCertificate</a:t>
            </a:r>
            <a:r>
              <a:rPr lang="en-US" dirty="0"/>
              <a:t>=</a:t>
            </a:r>
            <a:r>
              <a:rPr lang="en-US" dirty="0" err="1"/>
              <a:t>true|false</a:t>
            </a:r>
            <a:r>
              <a:rPr lang="en-US" dirty="0"/>
              <a:t> You can turn off automatic certificate verification using this option. The default is true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sz="2600" dirty="0"/>
              <a:t>We can also provide the certificates as below:</a:t>
            </a:r>
          </a:p>
          <a:p>
            <a:pPr marL="514350" lvl="1" indent="0">
              <a:buNone/>
            </a:pPr>
            <a:r>
              <a:rPr lang="en-US" dirty="0"/>
              <a:t>var cert = new X509Certificate2("</a:t>
            </a:r>
            <a:r>
              <a:rPr lang="en-US" dirty="0" err="1"/>
              <a:t>client.pfx</a:t>
            </a:r>
            <a:r>
              <a:rPr lang="en-US" dirty="0"/>
              <a:t>", "</a:t>
            </a:r>
            <a:r>
              <a:rPr lang="en-US" dirty="0" err="1"/>
              <a:t>mySuperSecretPassword</a:t>
            </a:r>
            <a:r>
              <a:rPr lang="en-US" dirty="0"/>
              <a:t>");</a:t>
            </a:r>
          </a:p>
          <a:p>
            <a:pPr marL="514350" lvl="1" indent="0">
              <a:buNone/>
            </a:pPr>
            <a:r>
              <a:rPr lang="en-US" dirty="0"/>
              <a:t>var settings = new </a:t>
            </a:r>
            <a:r>
              <a:rPr lang="en-US" dirty="0" err="1"/>
              <a:t>MongoClientSettings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{</a:t>
            </a:r>
          </a:p>
          <a:p>
            <a:pPr marL="514350" lvl="1" indent="0">
              <a:buNone/>
            </a:pPr>
            <a:r>
              <a:rPr lang="en-US" dirty="0"/>
              <a:t>    </a:t>
            </a:r>
            <a:r>
              <a:rPr lang="en-US" dirty="0" err="1"/>
              <a:t>SslSettings</a:t>
            </a:r>
            <a:r>
              <a:rPr lang="en-US" dirty="0"/>
              <a:t> = new </a:t>
            </a:r>
            <a:r>
              <a:rPr lang="en-US" dirty="0" err="1"/>
              <a:t>SslSettings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    {</a:t>
            </a:r>
          </a:p>
          <a:p>
            <a:pPr marL="514350" lvl="1" indent="0">
              <a:buNone/>
            </a:pPr>
            <a:r>
              <a:rPr lang="en-US" dirty="0"/>
              <a:t>        </a:t>
            </a:r>
            <a:r>
              <a:rPr lang="en-US" dirty="0" err="1"/>
              <a:t>ClientCertificates</a:t>
            </a:r>
            <a:r>
              <a:rPr lang="en-US" dirty="0"/>
              <a:t> = new[] { cert },</a:t>
            </a:r>
          </a:p>
          <a:p>
            <a:pPr marL="514350" lvl="1" indent="0">
              <a:buNone/>
            </a:pPr>
            <a:r>
              <a:rPr lang="en-US" dirty="0"/>
              <a:t>    },</a:t>
            </a:r>
          </a:p>
          <a:p>
            <a:pPr marL="514350" lvl="1" indent="0">
              <a:buNone/>
            </a:pPr>
            <a:r>
              <a:rPr lang="en-US" dirty="0"/>
              <a:t>    </a:t>
            </a:r>
            <a:r>
              <a:rPr lang="en-US" dirty="0" err="1"/>
              <a:t>UseSsl</a:t>
            </a:r>
            <a:r>
              <a:rPr lang="en-US" dirty="0"/>
              <a:t> = true</a:t>
            </a:r>
          </a:p>
          <a:p>
            <a:pPr marL="514350" lvl="1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hlinkClick r:id="rId3"/>
              </a:rPr>
              <a:t>http://mongodb.github.io/mongo-csharp-driver/2.7/reference/driver/ssl/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2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mongodb">
            <a:extLst>
              <a:ext uri="{FF2B5EF4-FFF2-40B4-BE49-F238E27FC236}">
                <a16:creationId xmlns:a16="http://schemas.microsoft.com/office/drawing/2014/main" id="{00403C7B-B49C-41DA-9813-8246CFE56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MongoClient</a:t>
            </a:r>
            <a:r>
              <a:rPr lang="en-US" dirty="0"/>
              <a:t> object will be the root object. It is thread-safe and is all that is needed to handle connecting to servers.</a:t>
            </a:r>
          </a:p>
          <a:p>
            <a:pPr lvl="1"/>
            <a:r>
              <a:rPr lang="en-US" dirty="0" err="1"/>
              <a:t>MongoClient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MongoClient</a:t>
            </a:r>
            <a:r>
              <a:rPr lang="en-US" dirty="0"/>
              <a:t>(String) : We  can also pass connection Strings to </a:t>
            </a:r>
            <a:r>
              <a:rPr lang="en-US" dirty="0" err="1"/>
              <a:t>MongoClient</a:t>
            </a:r>
            <a:endParaRPr lang="en-US" dirty="0"/>
          </a:p>
          <a:p>
            <a:pPr lvl="2"/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mongodb</a:t>
            </a:r>
            <a:r>
              <a:rPr lang="en-US" b="1" dirty="0"/>
              <a:t>://host:27017,host2:27017/”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MongoClient</a:t>
            </a:r>
            <a:r>
              <a:rPr lang="en-US" dirty="0"/>
              <a:t>(</a:t>
            </a:r>
            <a:r>
              <a:rPr lang="en-US" dirty="0" err="1"/>
              <a:t>MongoClientSettings</a:t>
            </a:r>
            <a:r>
              <a:rPr lang="en-US" dirty="0"/>
              <a:t>): Many options can be provided via the connection string or using </a:t>
            </a:r>
            <a:r>
              <a:rPr lang="en-US" dirty="0" err="1"/>
              <a:t>MongoClientSettings</a:t>
            </a:r>
            <a:r>
              <a:rPr lang="en-US" dirty="0"/>
              <a:t> .</a:t>
            </a:r>
          </a:p>
          <a:p>
            <a:pPr lvl="2"/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mongodb</a:t>
            </a:r>
            <a:r>
              <a:rPr lang="en-US" b="1" dirty="0"/>
              <a:t>://host:27017,host2:27017/?</a:t>
            </a:r>
            <a:r>
              <a:rPr lang="en-US" b="1" dirty="0" err="1"/>
              <a:t>replicaSet</a:t>
            </a:r>
            <a:r>
              <a:rPr lang="en-US" b="1" dirty="0"/>
              <a:t>=rs0"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var settings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MongoClientSettings</a:t>
            </a:r>
            <a:r>
              <a:rPr lang="en-US" dirty="0"/>
              <a:t> { </a:t>
            </a:r>
            <a:r>
              <a:rPr lang="en-US" dirty="0" err="1"/>
              <a:t>ReplicaSetName</a:t>
            </a:r>
            <a:r>
              <a:rPr lang="en-US" dirty="0"/>
              <a:t> = </a:t>
            </a:r>
            <a:r>
              <a:rPr lang="en-US" b="1" dirty="0"/>
              <a:t>"rs0"</a:t>
            </a:r>
            <a:r>
              <a:rPr lang="en-US" dirty="0"/>
              <a:t> }; </a:t>
            </a:r>
          </a:p>
          <a:p>
            <a:pPr marL="914400" lvl="2" indent="0">
              <a:buNone/>
            </a:pPr>
            <a:r>
              <a:rPr lang="en-US" dirty="0"/>
              <a:t>     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(settings);</a:t>
            </a:r>
          </a:p>
          <a:p>
            <a:pPr marL="914400" lvl="2" indent="0">
              <a:buNone/>
            </a:pPr>
            <a:r>
              <a:rPr lang="en-US" sz="1300" b="1" dirty="0"/>
              <a:t>      var</a:t>
            </a:r>
            <a:r>
              <a:rPr lang="en-US" sz="1300" dirty="0"/>
              <a:t> settings1 = </a:t>
            </a:r>
            <a:r>
              <a:rPr lang="en-US" sz="1300" dirty="0" err="1"/>
              <a:t>MongoClientSettings</a:t>
            </a:r>
            <a:r>
              <a:rPr lang="en-US" sz="1300" dirty="0"/>
              <a:t> .</a:t>
            </a:r>
            <a:r>
              <a:rPr lang="en-US" sz="1300" dirty="0" err="1"/>
              <a:t>FromUrl</a:t>
            </a:r>
            <a:r>
              <a:rPr lang="en-US" sz="1300" dirty="0"/>
              <a:t>(</a:t>
            </a:r>
            <a:r>
              <a:rPr lang="en-US" sz="1300" dirty="0" err="1"/>
              <a:t>MongoUrl.Create</a:t>
            </a:r>
            <a:r>
              <a:rPr lang="en-US" sz="1300" dirty="0"/>
              <a:t>("</a:t>
            </a:r>
            <a:r>
              <a:rPr lang="en-US" sz="1300" dirty="0" err="1"/>
              <a:t>mongodb</a:t>
            </a:r>
            <a:r>
              <a:rPr lang="en-US" sz="1300" dirty="0"/>
              <a:t>://localhost:27017"));</a:t>
            </a:r>
          </a:p>
          <a:p>
            <a:pPr marL="914400" lvl="2" indent="0">
              <a:buNone/>
            </a:pPr>
            <a:r>
              <a:rPr lang="en-US" sz="1300" b="1" dirty="0"/>
              <a:t>      var</a:t>
            </a:r>
            <a:r>
              <a:rPr lang="en-US" sz="1300" dirty="0"/>
              <a:t> settings2 = </a:t>
            </a:r>
            <a:r>
              <a:rPr lang="en-US" sz="1300" b="1" dirty="0"/>
              <a:t>new</a:t>
            </a:r>
            <a:r>
              <a:rPr lang="en-US" sz="1300" dirty="0"/>
              <a:t> </a:t>
            </a:r>
            <a:r>
              <a:rPr lang="en-US" sz="1300" dirty="0" err="1"/>
              <a:t>MongoClientSettings</a:t>
            </a:r>
            <a:r>
              <a:rPr lang="en-US" sz="1300" dirty="0"/>
              <a:t> { Server = </a:t>
            </a:r>
            <a:r>
              <a:rPr lang="en-US" sz="1300" b="1" dirty="0"/>
              <a:t>new</a:t>
            </a:r>
            <a:r>
              <a:rPr lang="en-US" sz="1300" dirty="0"/>
              <a:t> </a:t>
            </a:r>
            <a:r>
              <a:rPr lang="en-US" sz="1300" dirty="0" err="1"/>
              <a:t>MongoServerAddress</a:t>
            </a:r>
            <a:r>
              <a:rPr lang="en-US" sz="1300" dirty="0"/>
              <a:t>("localhost", 27017), </a:t>
            </a:r>
            <a:r>
              <a:rPr lang="en-US" sz="1300" dirty="0" err="1"/>
              <a:t>UseSsl</a:t>
            </a:r>
            <a:r>
              <a:rPr lang="en-US" sz="1300" dirty="0"/>
              <a:t> = false };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https://docs.mongodb.com/manual/reference/connection-string/</a:t>
            </a:r>
            <a:endParaRPr lang="en-US" sz="1100" dirty="0"/>
          </a:p>
        </p:txBody>
      </p:sp>
      <p:pic>
        <p:nvPicPr>
          <p:cNvPr id="3077" name="Picture 5" descr="Public method">
            <a:extLst>
              <a:ext uri="{FF2B5EF4-FFF2-40B4-BE49-F238E27FC236}">
                <a16:creationId xmlns:a16="http://schemas.microsoft.com/office/drawing/2014/main" id="{9FC73073-74EA-408E-AE29-849D2199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blic method">
            <a:extLst>
              <a:ext uri="{FF2B5EF4-FFF2-40B4-BE49-F238E27FC236}">
                <a16:creationId xmlns:a16="http://schemas.microsoft.com/office/drawing/2014/main" id="{B4588392-198A-4761-83E6-7E0F741F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0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8B68BFD7-CAA1-4FDD-A5E3-D90088C3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Everything is a document (or to be precise, a </a:t>
            </a:r>
            <a:r>
              <a:rPr lang="en-US" dirty="0" err="1">
                <a:hlinkClick r:id="rId3"/>
              </a:rPr>
              <a:t>BsonDocument</a:t>
            </a:r>
            <a:r>
              <a:rPr lang="en-US" dirty="0"/>
              <a:t>).</a:t>
            </a:r>
          </a:p>
          <a:p>
            <a:r>
              <a:rPr lang="en-US" dirty="0"/>
              <a:t>If no parent key is provided, Mongo will create it’s own called </a:t>
            </a:r>
            <a:r>
              <a:rPr lang="en-US" dirty="0" err="1"/>
              <a:t>ObjectID</a:t>
            </a:r>
            <a:r>
              <a:rPr lang="en-US" dirty="0"/>
              <a:t>.</a:t>
            </a:r>
          </a:p>
          <a:p>
            <a:r>
              <a:rPr lang="en-US" dirty="0"/>
              <a:t>If Collection or Database is not present in Db Mongo will create it by default on first operation.</a:t>
            </a:r>
          </a:p>
          <a:p>
            <a:r>
              <a:rPr lang="en-US" dirty="0"/>
              <a:t>The 12-byte </a:t>
            </a:r>
            <a:r>
              <a:rPr lang="en-US" dirty="0" err="1">
                <a:hlinkClick r:id="rId4"/>
              </a:rPr>
              <a:t>ObjectId</a:t>
            </a:r>
            <a:r>
              <a:rPr lang="en-US" dirty="0"/>
              <a:t> value consists of:</a:t>
            </a:r>
          </a:p>
          <a:p>
            <a:pPr lvl="1"/>
            <a:r>
              <a:rPr lang="en-US" dirty="0"/>
              <a:t>a 4-byte value representing the seconds since the Unix epoch,</a:t>
            </a:r>
          </a:p>
          <a:p>
            <a:pPr lvl="1"/>
            <a:r>
              <a:rPr lang="en-US" dirty="0"/>
              <a:t>a 5-byte random value, and</a:t>
            </a:r>
          </a:p>
          <a:p>
            <a:pPr lvl="1"/>
            <a:r>
              <a:rPr lang="en-US" dirty="0"/>
              <a:t>a 3-byte counter, starting with a random value.</a:t>
            </a:r>
          </a:p>
          <a:p>
            <a:r>
              <a:rPr lang="en-US" dirty="0"/>
              <a:t>Be careful with MongoDB’s settings, especially when it concerns security and durability.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021D4-5F32-42F9-A074-39E0D17071F0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https://hashnode.com/post/things-every-mongodb-beginner-should-know-cishfe2r106cte7538ez4tr2g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48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360E50B4-EA61-4477-97CC-EA3413110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Even though MongoDB doesn’t enforce it, it is vital to design a schema.</a:t>
            </a:r>
          </a:p>
          <a:p>
            <a:r>
              <a:rPr lang="en-US" dirty="0"/>
              <a:t>Likewise, indexes have to be designed in conjunction with your schema and access patterns.</a:t>
            </a:r>
          </a:p>
          <a:p>
            <a:r>
              <a:rPr lang="en-US" dirty="0"/>
              <a:t>Avoid large objects, and especially large arrays.</a:t>
            </a:r>
          </a:p>
          <a:p>
            <a:r>
              <a:rPr lang="en-US" dirty="0"/>
              <a:t>MongoDB doesn’t have a query optimizer, so you have to be very careful how you order the query operations.</a:t>
            </a:r>
          </a:p>
          <a:p>
            <a:r>
              <a:rPr lang="en-US" dirty="0"/>
              <a:t>MongoDB provides horizontal scalability as part of its </a:t>
            </a:r>
            <a:r>
              <a:rPr lang="en-US" i="1" dirty="0"/>
              <a:t>core</a:t>
            </a:r>
            <a:r>
              <a:rPr lang="en-US" dirty="0"/>
              <a:t> functionality.</a:t>
            </a:r>
            <a:r>
              <a:rPr lang="en-US" u="sng" dirty="0">
                <a:hlinkClick r:id="rId3"/>
              </a:rPr>
              <a:t> </a:t>
            </a:r>
            <a:r>
              <a:rPr lang="en-US" u="sng" dirty="0" err="1">
                <a:hlinkClick r:id="rId3"/>
              </a:rPr>
              <a:t>Sharding</a:t>
            </a:r>
            <a:r>
              <a:rPr lang="en-US" dirty="0"/>
              <a:t> distributes data across a cluster of machines.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https://www.infoq.com/articles/Starting-With-MongoDB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588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();</a:t>
            </a:r>
          </a:p>
          <a:p>
            <a:r>
              <a:rPr lang="en-US" dirty="0"/>
              <a:t>Mongo Database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IMongoDatabase</a:t>
            </a:r>
            <a:r>
              <a:rPr lang="en-US" dirty="0"/>
              <a:t> represents a database in a MongoDB server. Databases are retrieved from an </a:t>
            </a:r>
            <a:r>
              <a:rPr lang="en-US" dirty="0" err="1"/>
              <a:t>IMongoClient</a:t>
            </a:r>
            <a:r>
              <a:rPr lang="en-US" dirty="0"/>
              <a:t> instance using the </a:t>
            </a:r>
            <a:r>
              <a:rPr lang="en-US" dirty="0" err="1"/>
              <a:t>GetDatabase</a:t>
            </a:r>
            <a:r>
              <a:rPr lang="en-US" dirty="0"/>
              <a:t> method:</a:t>
            </a:r>
          </a:p>
          <a:p>
            <a:pPr lvl="2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client.GetDatabase</a:t>
            </a:r>
            <a:r>
              <a:rPr lang="en-US" dirty="0"/>
              <a:t>(</a:t>
            </a:r>
            <a:r>
              <a:rPr lang="en-US" b="1" dirty="0"/>
              <a:t>“</a:t>
            </a:r>
            <a:r>
              <a:rPr lang="en-US" b="1" dirty="0" err="1"/>
              <a:t>testdb</a:t>
            </a:r>
            <a:r>
              <a:rPr lang="en-US" b="1" dirty="0"/>
              <a:t>"</a:t>
            </a:r>
            <a:r>
              <a:rPr lang="en-US" dirty="0"/>
              <a:t>);</a:t>
            </a:r>
          </a:p>
          <a:p>
            <a:r>
              <a:rPr lang="en-US" dirty="0"/>
              <a:t>Mongo Collection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IMongoCollection</a:t>
            </a:r>
            <a:r>
              <a:rPr lang="en-US" dirty="0"/>
              <a:t>&lt;</a:t>
            </a:r>
            <a:r>
              <a:rPr lang="en-US" dirty="0" err="1"/>
              <a:t>TDocument</a:t>
            </a:r>
            <a:r>
              <a:rPr lang="en-US" dirty="0"/>
              <a:t>&gt; represents a collection in a MongoDB database. Collections are retrieved from an </a:t>
            </a:r>
            <a:r>
              <a:rPr lang="en-US" dirty="0" err="1"/>
              <a:t>IMongoDatabase</a:t>
            </a:r>
            <a:r>
              <a:rPr lang="en-US" dirty="0"/>
              <a:t> with the </a:t>
            </a:r>
            <a:r>
              <a:rPr lang="en-US" dirty="0" err="1"/>
              <a:t>GetCollection</a:t>
            </a:r>
            <a:r>
              <a:rPr lang="en-US" dirty="0"/>
              <a:t>&lt;</a:t>
            </a:r>
            <a:r>
              <a:rPr lang="en-US" dirty="0" err="1"/>
              <a:t>TDocument</a:t>
            </a:r>
            <a:r>
              <a:rPr lang="en-US" dirty="0"/>
              <a:t>&gt; method:</a:t>
            </a:r>
          </a:p>
          <a:p>
            <a:pPr lvl="2"/>
            <a:r>
              <a:rPr lang="en-US" b="1" dirty="0"/>
              <a:t>var</a:t>
            </a:r>
            <a:r>
              <a:rPr lang="en-US" dirty="0"/>
              <a:t> collection = </a:t>
            </a:r>
            <a:r>
              <a:rPr lang="en-US" dirty="0" err="1"/>
              <a:t>db.GetCollection</a:t>
            </a:r>
            <a:r>
              <a:rPr lang="en-US" dirty="0"/>
              <a:t>&lt;</a:t>
            </a:r>
            <a:r>
              <a:rPr lang="en-US" dirty="0" err="1"/>
              <a:t>BsonDocument</a:t>
            </a:r>
            <a:r>
              <a:rPr lang="en-US" dirty="0"/>
              <a:t>&gt;(</a:t>
            </a:r>
            <a:r>
              <a:rPr lang="en-US" b="1" dirty="0"/>
              <a:t>“user"</a:t>
            </a:r>
            <a:r>
              <a:rPr lang="en-US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https://docs.mongodb.com/manual/reference/connection-string/</a:t>
            </a:r>
            <a:endParaRPr lang="en-US" sz="1100" dirty="0"/>
          </a:p>
        </p:txBody>
      </p:sp>
      <p:pic>
        <p:nvPicPr>
          <p:cNvPr id="6146" name="Picture 5" descr="Public method">
            <a:extLst>
              <a:ext uri="{FF2B5EF4-FFF2-40B4-BE49-F238E27FC236}">
                <a16:creationId xmlns:a16="http://schemas.microsoft.com/office/drawing/2014/main" id="{DC0E5647-880C-4D71-AB6E-51EDDDE3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6" descr="Public method">
            <a:extLst>
              <a:ext uri="{FF2B5EF4-FFF2-40B4-BE49-F238E27FC236}">
                <a16:creationId xmlns:a16="http://schemas.microsoft.com/office/drawing/2014/main" id="{A596E29F-B9CC-4881-8FD4-E0C1BFCB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5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IMongoDatabase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i="1" dirty="0" err="1"/>
              <a:t>IMongoDatabase</a:t>
            </a:r>
            <a:r>
              <a:rPr lang="en-US" dirty="0"/>
              <a:t>, is responsible for all collection related CRUD operations and some more, such as (Most of those CRUD operations have an async support as well):</a:t>
            </a:r>
          </a:p>
          <a:p>
            <a:pPr lvl="1"/>
            <a:r>
              <a:rPr lang="en-US" dirty="0"/>
              <a:t>Create a collection</a:t>
            </a:r>
          </a:p>
          <a:p>
            <a:pPr lvl="1"/>
            <a:r>
              <a:rPr lang="en-US" dirty="0"/>
              <a:t>Drop a collection</a:t>
            </a:r>
          </a:p>
          <a:p>
            <a:pPr lvl="1"/>
            <a:r>
              <a:rPr lang="en-US" dirty="0"/>
              <a:t>Rename a collection name</a:t>
            </a:r>
          </a:p>
          <a:p>
            <a:pPr lvl="1"/>
            <a:r>
              <a:rPr lang="en-US" dirty="0"/>
              <a:t>Get specific collection</a:t>
            </a:r>
          </a:p>
          <a:p>
            <a:pPr lvl="1"/>
            <a:r>
              <a:rPr lang="en-US" dirty="0"/>
              <a:t>Lists your collection – provides a metadata information for each of your collections in a specific </a:t>
            </a:r>
            <a:r>
              <a:rPr lang="en-US" b="1" i="1" dirty="0" err="1"/>
              <a:t>IMongoDatabase</a:t>
            </a:r>
            <a:r>
              <a:rPr lang="en-US" b="1" dirty="0"/>
              <a:t> </a:t>
            </a:r>
            <a:r>
              <a:rPr lang="en-US" dirty="0"/>
              <a:t>instance, you can use it to log it during debug time or whatever comes to mind.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5362" name="Picture 5" descr="Public method">
            <a:extLst>
              <a:ext uri="{FF2B5EF4-FFF2-40B4-BE49-F238E27FC236}">
                <a16:creationId xmlns:a16="http://schemas.microsoft.com/office/drawing/2014/main" id="{02E8FBDF-3530-4FD9-9550-E1F6478D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6" descr="Public method">
            <a:extLst>
              <a:ext uri="{FF2B5EF4-FFF2-40B4-BE49-F238E27FC236}">
                <a16:creationId xmlns:a16="http://schemas.microsoft.com/office/drawing/2014/main" id="{FBFD96F2-0DB2-42A9-B0C0-517B62DB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9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IMongoCollection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i="1" dirty="0" err="1"/>
              <a:t>IMongoCollection</a:t>
            </a:r>
            <a:r>
              <a:rPr lang="en-US" b="1" dirty="0"/>
              <a:t> </a:t>
            </a:r>
            <a:r>
              <a:rPr lang="en-US" dirty="0"/>
              <a:t>is your gateway to all of MongoDB’s goodies, using it you will gain access to:</a:t>
            </a:r>
          </a:p>
          <a:p>
            <a:pPr lvl="1"/>
            <a:r>
              <a:rPr lang="en-US" dirty="0"/>
              <a:t>Indexes API</a:t>
            </a:r>
          </a:p>
          <a:p>
            <a:pPr lvl="1"/>
            <a:r>
              <a:rPr lang="en-US" dirty="0"/>
              <a:t>Aggregation API</a:t>
            </a:r>
          </a:p>
          <a:p>
            <a:pPr lvl="1"/>
            <a:r>
              <a:rPr lang="en-US" dirty="0"/>
              <a:t>CRUD API</a:t>
            </a:r>
          </a:p>
          <a:p>
            <a:pPr marL="457200" lvl="1" indent="0">
              <a:buNone/>
            </a:pPr>
            <a:r>
              <a:rPr lang="en-US" sz="1600" dirty="0" err="1"/>
              <a:t>IMongoCollection</a:t>
            </a:r>
            <a:r>
              <a:rPr lang="en-US" sz="1600" dirty="0"/>
              <a:t>&lt;</a:t>
            </a:r>
            <a:r>
              <a:rPr lang="en-US" sz="1600" dirty="0" err="1"/>
              <a:t>TDocument</a:t>
            </a:r>
            <a:r>
              <a:rPr lang="en-US" sz="1600" dirty="0"/>
              <a:t>&gt; </a:t>
            </a:r>
            <a:r>
              <a:rPr lang="en-US" sz="1600" dirty="0" err="1"/>
              <a:t>dbCollection</a:t>
            </a:r>
            <a:r>
              <a:rPr lang="en-US" sz="1600" dirty="0"/>
              <a:t> = </a:t>
            </a:r>
            <a:r>
              <a:rPr lang="en-US" sz="1600" dirty="0" err="1"/>
              <a:t>db.GetCollection</a:t>
            </a:r>
            <a:r>
              <a:rPr lang="en-US" sz="1600" dirty="0"/>
              <a:t>&lt;</a:t>
            </a:r>
            <a:r>
              <a:rPr lang="en-US" sz="1600" dirty="0" err="1"/>
              <a:t>TDocument</a:t>
            </a:r>
            <a:r>
              <a:rPr lang="en-US" sz="1600" dirty="0"/>
              <a:t>&gt;("generic");</a:t>
            </a:r>
          </a:p>
          <a:p>
            <a:pPr marL="457200" lvl="1" indent="0">
              <a:buNone/>
            </a:pPr>
            <a:r>
              <a:rPr lang="en-US" sz="1600" dirty="0" err="1"/>
              <a:t>IMongoQueryable</a:t>
            </a:r>
            <a:r>
              <a:rPr lang="en-US" sz="1600" dirty="0"/>
              <a:t>&lt;</a:t>
            </a:r>
            <a:r>
              <a:rPr lang="en-US" sz="1600" dirty="0" err="1"/>
              <a:t>TDocument</a:t>
            </a:r>
            <a:r>
              <a:rPr lang="en-US" sz="1600" dirty="0"/>
              <a:t>&gt; </a:t>
            </a:r>
            <a:r>
              <a:rPr lang="en-US" sz="1600" dirty="0" err="1"/>
              <a:t>queryDbCollection</a:t>
            </a:r>
            <a:r>
              <a:rPr lang="en-US" sz="1600" dirty="0"/>
              <a:t> = </a:t>
            </a:r>
            <a:r>
              <a:rPr lang="en-US" sz="1600" dirty="0" err="1"/>
              <a:t>dbCollection.AsQueryable</a:t>
            </a:r>
            <a:r>
              <a:rPr lang="en-US" sz="1600" dirty="0"/>
              <a:t>();</a:t>
            </a:r>
          </a:p>
          <a:p>
            <a:pPr lvl="1"/>
            <a:endParaRPr lang="en-US" dirty="0"/>
          </a:p>
          <a:p>
            <a:pPr marL="457200"/>
            <a:r>
              <a:rPr lang="en-US" dirty="0" err="1"/>
              <a:t>IMongoQueryable</a:t>
            </a:r>
            <a:r>
              <a:rPr lang="en-US" dirty="0"/>
              <a:t> adds MongoDB specific methods and giving it an async support for the LINQ API.</a:t>
            </a:r>
          </a:p>
        </p:txBody>
      </p:sp>
      <p:pic>
        <p:nvPicPr>
          <p:cNvPr id="16386" name="Picture 5" descr="Public method">
            <a:extLst>
              <a:ext uri="{FF2B5EF4-FFF2-40B4-BE49-F238E27FC236}">
                <a16:creationId xmlns:a16="http://schemas.microsoft.com/office/drawing/2014/main" id="{FFE642B8-C4B5-45C4-A210-7E4993AF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6" descr="Public method">
            <a:extLst>
              <a:ext uri="{FF2B5EF4-FFF2-40B4-BE49-F238E27FC236}">
                <a16:creationId xmlns:a16="http://schemas.microsoft.com/office/drawing/2014/main" id="{38FB9C95-FB59-4C42-8C0B-58C63ECB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1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CreateCollection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In most cases Collection are predefined in context. But in case You need a method to create a Collection through </a:t>
            </a:r>
            <a:r>
              <a:rPr lang="en-US" dirty="0" err="1"/>
              <a:t>api</a:t>
            </a:r>
            <a:r>
              <a:rPr lang="en-US" dirty="0"/>
              <a:t>. We can use </a:t>
            </a:r>
            <a:r>
              <a:rPr lang="en-US" dirty="0" err="1"/>
              <a:t>CreateCollection</a:t>
            </a:r>
            <a:r>
              <a:rPr lang="en-US" dirty="0"/>
              <a:t> or </a:t>
            </a:r>
            <a:r>
              <a:rPr lang="en-US" dirty="0" err="1"/>
              <a:t>CreateCollectionAsync</a:t>
            </a:r>
            <a:r>
              <a:rPr lang="en-US" dirty="0"/>
              <a:t> method of the </a:t>
            </a:r>
            <a:r>
              <a:rPr lang="en-US" dirty="0" err="1"/>
              <a:t>IMongoDatabase</a:t>
            </a:r>
            <a:r>
              <a:rPr lang="en-US" dirty="0"/>
              <a:t> object.</a:t>
            </a:r>
          </a:p>
          <a:p>
            <a:pPr marL="0" indent="0">
              <a:buNone/>
            </a:pPr>
            <a:r>
              <a:rPr lang="en-US" sz="1200" b="1" dirty="0"/>
              <a:t>        void</a:t>
            </a:r>
            <a:r>
              <a:rPr lang="en-US" sz="1200" dirty="0"/>
              <a:t> </a:t>
            </a:r>
            <a:r>
              <a:rPr lang="en-US" sz="1200" b="1" dirty="0" err="1"/>
              <a:t>CreateCollection</a:t>
            </a:r>
            <a:r>
              <a:rPr lang="en-US" sz="1200" dirty="0"/>
              <a:t>( </a:t>
            </a:r>
            <a:r>
              <a:rPr lang="en-US" sz="1200" b="1" dirty="0"/>
              <a:t>string</a:t>
            </a:r>
            <a:r>
              <a:rPr lang="en-US" sz="1200" dirty="0"/>
              <a:t> name, </a:t>
            </a:r>
            <a:r>
              <a:rPr lang="en-US" sz="1200" dirty="0" err="1"/>
              <a:t>CreateCollectionOptions</a:t>
            </a:r>
            <a:r>
              <a:rPr lang="en-US" sz="1200" dirty="0"/>
              <a:t> options = null, </a:t>
            </a:r>
            <a:r>
              <a:rPr lang="en-US" sz="1200" dirty="0" err="1"/>
              <a:t>CancellationToken</a:t>
            </a:r>
            <a:r>
              <a:rPr lang="en-US" sz="1200" dirty="0"/>
              <a:t> </a:t>
            </a:r>
            <a:r>
              <a:rPr lang="en-US" sz="1200" dirty="0" err="1"/>
              <a:t>cancellationToken</a:t>
            </a:r>
            <a:r>
              <a:rPr lang="en-US" sz="1200" dirty="0"/>
              <a:t> = null )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We can also pass configuration to collection using </a:t>
            </a:r>
            <a:r>
              <a:rPr lang="en-US" dirty="0" err="1"/>
              <a:t>CreateCollectionOptions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200" b="1" dirty="0"/>
              <a:t>        await</a:t>
            </a:r>
            <a:r>
              <a:rPr lang="en-US" sz="1200" dirty="0"/>
              <a:t> </a:t>
            </a:r>
            <a:r>
              <a:rPr lang="en-US" sz="1200" dirty="0" err="1"/>
              <a:t>db.CreateCollectionAsync</a:t>
            </a:r>
            <a:r>
              <a:rPr lang="en-US" sz="1200" dirty="0"/>
              <a:t>("students", </a:t>
            </a:r>
            <a:r>
              <a:rPr lang="en-US" sz="1200" b="1" dirty="0"/>
              <a:t>new</a:t>
            </a:r>
            <a:r>
              <a:rPr lang="en-US" sz="1200" dirty="0"/>
              <a:t> </a:t>
            </a:r>
            <a:r>
              <a:rPr lang="en-US" sz="1200" dirty="0" err="1"/>
              <a:t>CreateCollectionOptions</a:t>
            </a:r>
            <a:r>
              <a:rPr lang="en-US" sz="1200" dirty="0"/>
              <a:t> { </a:t>
            </a:r>
            <a:r>
              <a:rPr lang="en-US" sz="1200" dirty="0" err="1"/>
              <a:t>AutoIndexId</a:t>
            </a:r>
            <a:r>
              <a:rPr lang="en-US" sz="1200" dirty="0"/>
              <a:t> = false, </a:t>
            </a:r>
            <a:r>
              <a:rPr lang="en-US" sz="1200" dirty="0" err="1"/>
              <a:t>MaxDocuments</a:t>
            </a:r>
            <a:r>
              <a:rPr lang="en-US" sz="1200" dirty="0"/>
              <a:t> = 25, Capped = true });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sz="1400" dirty="0"/>
              <a:t>A </a:t>
            </a:r>
            <a:r>
              <a:rPr lang="en-US" sz="1400" dirty="0">
                <a:hlinkClick r:id="rId3"/>
              </a:rPr>
              <a:t>capped</a:t>
            </a:r>
            <a:r>
              <a:rPr lang="en-US" sz="1400" dirty="0"/>
              <a:t> collection is a fixed-sized collection that automatically overwrites its oldest entries when it reaches its maximum size.</a:t>
            </a:r>
            <a:endParaRPr lang="en-US" dirty="0"/>
          </a:p>
        </p:txBody>
      </p:sp>
      <p:pic>
        <p:nvPicPr>
          <p:cNvPr id="17410" name="Picture 5" descr="Public method">
            <a:extLst>
              <a:ext uri="{FF2B5EF4-FFF2-40B4-BE49-F238E27FC236}">
                <a16:creationId xmlns:a16="http://schemas.microsoft.com/office/drawing/2014/main" id="{411428D0-5B24-4974-9C77-97D35761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6" descr="Public method">
            <a:extLst>
              <a:ext uri="{FF2B5EF4-FFF2-40B4-BE49-F238E27FC236}">
                <a16:creationId xmlns:a16="http://schemas.microsoft.com/office/drawing/2014/main" id="{678C41D9-B1ED-4E70-A1C6-26D894B1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E276A12A-BB90-44A0-9D5F-2B097344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Designing 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4047274"/>
          </a:xfrm>
        </p:spPr>
        <p:txBody>
          <a:bodyPr>
            <a:normAutofit/>
          </a:bodyPr>
          <a:lstStyle/>
          <a:p>
            <a:r>
              <a:rPr lang="en-US" dirty="0" err="1"/>
              <a:t>BsonDocument</a:t>
            </a:r>
            <a:r>
              <a:rPr lang="en-US" dirty="0"/>
              <a:t> : </a:t>
            </a:r>
            <a:r>
              <a:rPr lang="en-US" dirty="0" err="1"/>
              <a:t>BsonDocument</a:t>
            </a:r>
            <a:r>
              <a:rPr lang="en-US" dirty="0"/>
              <a:t> is the default type used for documents. It handles dynamic documents of any complexity. For instance, the document </a:t>
            </a:r>
          </a:p>
          <a:p>
            <a:r>
              <a:rPr lang="en-US" dirty="0"/>
              <a:t>{ a: 1, b: [{ c: 1 }] }   can be built as follows: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147F3-CA8D-4A42-A6D1-E7FE44E9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58" y="2938273"/>
            <a:ext cx="6162675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077DC6-3663-4BD1-B799-2B69442F7F69}"/>
              </a:ext>
            </a:extLst>
          </p:cNvPr>
          <p:cNvSpPr txBox="1"/>
          <p:nvPr/>
        </p:nvSpPr>
        <p:spPr>
          <a:xfrm>
            <a:off x="838200" y="6118697"/>
            <a:ext cx="10261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https://mongodb.github.io/mongo-csharp-driver/2.4/apidocs/html/N_MongoDB_Bson.htm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https://github.com/dj-nitehawk/MongoDB.Entities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5122" name="Picture 5" descr="Public method">
            <a:extLst>
              <a:ext uri="{FF2B5EF4-FFF2-40B4-BE49-F238E27FC236}">
                <a16:creationId xmlns:a16="http://schemas.microsoft.com/office/drawing/2014/main" id="{8584B262-D5A0-49DE-8258-2B33FAC4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6" descr="Public method">
            <a:extLst>
              <a:ext uri="{FF2B5EF4-FFF2-40B4-BE49-F238E27FC236}">
                <a16:creationId xmlns:a16="http://schemas.microsoft.com/office/drawing/2014/main" id="{D64F081E-96F8-4DD6-91CE-FD29DF60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0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3D252986-78B4-4145-9507-0263E83D8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Designing 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707524"/>
          </a:xfrm>
        </p:spPr>
        <p:txBody>
          <a:bodyPr>
            <a:normAutofit/>
          </a:bodyPr>
          <a:lstStyle/>
          <a:p>
            <a:r>
              <a:rPr lang="en-US" dirty="0"/>
              <a:t>It is better to design a Model than using a </a:t>
            </a:r>
            <a:r>
              <a:rPr lang="en-US" dirty="0" err="1"/>
              <a:t>BsonDocument</a:t>
            </a:r>
            <a:r>
              <a:rPr lang="en-US" dirty="0"/>
              <a:t>. It provides type safety.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D37E1-186F-474D-9517-4301BB04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48" y="2733154"/>
            <a:ext cx="7343775" cy="1933575"/>
          </a:xfrm>
          <a:prstGeom prst="rect">
            <a:avLst/>
          </a:prstGeom>
        </p:spPr>
      </p:pic>
      <p:pic>
        <p:nvPicPr>
          <p:cNvPr id="7170" name="Picture 5" descr="Public method">
            <a:extLst>
              <a:ext uri="{FF2B5EF4-FFF2-40B4-BE49-F238E27FC236}">
                <a16:creationId xmlns:a16="http://schemas.microsoft.com/office/drawing/2014/main" id="{170EB67F-78AD-436A-9CB3-4C5815B1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6" descr="Public method">
            <a:extLst>
              <a:ext uri="{FF2B5EF4-FFF2-40B4-BE49-F238E27FC236}">
                <a16:creationId xmlns:a16="http://schemas.microsoft.com/office/drawing/2014/main" id="{5E2C836F-21E4-4C2C-9E82-454ED980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FDE42967-3B48-4176-A48A-C091663EE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Designing The Schema :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dirty="0"/>
              <a:t>MongoDB offers two different ways to achieve column and data mapping during its store and retrieve operations:</a:t>
            </a:r>
          </a:p>
          <a:p>
            <a:pPr lvl="1"/>
            <a:r>
              <a:rPr lang="en-US" dirty="0"/>
              <a:t>Automatic – which is attribute-based or lower case column names. There is also a way of defining system-wide general conventions using </a:t>
            </a:r>
            <a:r>
              <a:rPr lang="en-US" dirty="0" err="1"/>
              <a:t>ConventionPack</a:t>
            </a:r>
            <a:endParaRPr lang="en-US" dirty="0"/>
          </a:p>
          <a:p>
            <a:pPr lvl="1"/>
            <a:r>
              <a:rPr lang="en-US" dirty="0"/>
              <a:t>Manual – We can configure each property using </a:t>
            </a:r>
            <a:r>
              <a:rPr lang="en-US" dirty="0" err="1"/>
              <a:t>BsonClassMap</a:t>
            </a:r>
            <a:r>
              <a:rPr lang="en-US" dirty="0"/>
              <a:t>, </a:t>
            </a:r>
            <a:r>
              <a:rPr lang="en-US" dirty="0" err="1"/>
              <a:t>RegisterClassMap</a:t>
            </a:r>
            <a:r>
              <a:rPr lang="en-US" dirty="0"/>
              <a:t> static method ( Advanced Topic - Not Covered )</a:t>
            </a:r>
          </a:p>
        </p:txBody>
      </p:sp>
      <p:pic>
        <p:nvPicPr>
          <p:cNvPr id="8194" name="Picture 5" descr="Public method">
            <a:extLst>
              <a:ext uri="{FF2B5EF4-FFF2-40B4-BE49-F238E27FC236}">
                <a16:creationId xmlns:a16="http://schemas.microsoft.com/office/drawing/2014/main" id="{08627AD7-CDA3-4A25-836B-FB83B517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6" descr="Public method">
            <a:extLst>
              <a:ext uri="{FF2B5EF4-FFF2-40B4-BE49-F238E27FC236}">
                <a16:creationId xmlns:a16="http://schemas.microsoft.com/office/drawing/2014/main" id="{105355A1-67A6-4B80-B980-C88FB44DB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1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2045</TotalTime>
  <Words>1546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PowerPoint Presentation</vt:lpstr>
      <vt:lpstr>MongoDb Connection</vt:lpstr>
      <vt:lpstr>MongoDb Connection</vt:lpstr>
      <vt:lpstr>MongoDb IMongoDatabase</vt:lpstr>
      <vt:lpstr>MongoDb IMongoCollection</vt:lpstr>
      <vt:lpstr>MongoDb CreateCollection</vt:lpstr>
      <vt:lpstr>Designing The Schema</vt:lpstr>
      <vt:lpstr>Designing The Schema</vt:lpstr>
      <vt:lpstr>Designing The Schema : Mapping</vt:lpstr>
      <vt:lpstr>Schema : Automatic Mapping</vt:lpstr>
      <vt:lpstr>Schema : BsonId</vt:lpstr>
      <vt:lpstr>Schema : BsonId</vt:lpstr>
      <vt:lpstr>Schema : BsonId ( Issue )</vt:lpstr>
      <vt:lpstr>Schema : Enums</vt:lpstr>
      <vt:lpstr>Schema : Task</vt:lpstr>
      <vt:lpstr>Definitions &amp; Builders</vt:lpstr>
      <vt:lpstr>MongoDB CRUD</vt:lpstr>
      <vt:lpstr>MongoClientSettings : Advanced</vt:lpstr>
      <vt:lpstr>MongoDb Connection : SSL</vt:lpstr>
      <vt:lpstr>MongoDb Facts</vt:lpstr>
      <vt:lpstr>MongoDb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Alam, Muhammed Mahmood (IOT DS AA DTS AU NG)</dc:creator>
  <cp:lastModifiedBy>Alam, Muhammed Mahmood (IOT DS AA DTS AU NG)</cp:lastModifiedBy>
  <cp:revision>35</cp:revision>
  <dcterms:created xsi:type="dcterms:W3CDTF">2019-04-28T12:32:43Z</dcterms:created>
  <dcterms:modified xsi:type="dcterms:W3CDTF">2019-05-12T13:35:24Z</dcterms:modified>
</cp:coreProperties>
</file>