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71" r:id="rId5"/>
    <p:sldId id="273" r:id="rId6"/>
    <p:sldId id="262" r:id="rId7"/>
    <p:sldId id="272" r:id="rId8"/>
    <p:sldId id="263" r:id="rId9"/>
    <p:sldId id="264" r:id="rId10"/>
    <p:sldId id="267" r:id="rId11"/>
    <p:sldId id="268" r:id="rId12"/>
    <p:sldId id="269" r:id="rId1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65" autoAdjust="0"/>
  </p:normalViewPr>
  <p:slideViewPr>
    <p:cSldViewPr>
      <p:cViewPr varScale="1">
        <p:scale>
          <a:sx n="128" d="100"/>
          <a:sy n="128" d="100"/>
        </p:scale>
        <p:origin x="11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C9D73-28A6-41DE-ADDB-075783E5DE68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ED3FE-B171-41D8-9EC3-5BF34954A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405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ED3FE-B171-41D8-9EC3-5BF34954A8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96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ED3FE-B171-41D8-9EC3-5BF34954A8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84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尤其對於交通繁忙的六都的都會區來說，這個問題更是需要被解決的。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ED3FE-B171-41D8-9EC3-5BF34954A8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12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ED3FE-B171-41D8-9EC3-5BF34954A83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4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接下來用圖片做簡單說明，一般的開放式資料庫只有一個，而我們為了配合政府，使用了兩個開放式資料庫當使用者選擇完畢後，會進行兩種開放式料庫的交叉比對接著最後傳回所有的資訊。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ED3FE-B171-41D8-9EC3-5BF34954A83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94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ED3FE-B171-41D8-9EC3-5BF34954A83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087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有導航的功能，讓用車人能導航到目的地。我們除了篩選價格之外，還有很多條件可以一併篩選，能達到大部分的使用者需求許多的訪問對象都覺得介面簡易、好上手，美觀也不錯。我們為了提升效能，正嘗試加裝中繼伺服器，讓運算在伺服器裡執行，在由手機端接收資訊，接著呈現在畫面上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ED3FE-B171-41D8-9EC3-5BF34954A83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330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此</a:t>
            </a:r>
            <a:r>
              <a:rPr lang="en-US" altLang="zh-TW" dirty="0"/>
              <a:t>APP</a:t>
            </a:r>
            <a:r>
              <a:rPr lang="zh-TW" altLang="en-US" dirty="0"/>
              <a:t>主要解決了在日常生活中帶給駕駛的困擾，透過多樣的篩選條件及簡單又人性化的操作介面，讓駕駛能快速的解決找不到停車位的問題。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ED3FE-B171-41D8-9EC3-5BF34954A83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660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1.</a:t>
            </a:r>
            <a:r>
              <a:rPr lang="zh-TW" altLang="en-US" dirty="0"/>
              <a:t>更改成動態地圖查詢頁面，不再是單調的文字敘述</a:t>
            </a:r>
            <a:br>
              <a:rPr lang="en-US" altLang="zh-TW" dirty="0"/>
            </a:br>
            <a:r>
              <a:rPr lang="en-US" altLang="zh-TW" dirty="0"/>
              <a:t>2.</a:t>
            </a:r>
            <a:r>
              <a:rPr lang="zh-TW" altLang="en-US" sz="12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增加中繼伺服器，改善整體運算速度</a:t>
            </a:r>
            <a:r>
              <a:rPr lang="en-US" altLang="zh-TW" sz="12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 </a:t>
            </a:r>
            <a:r>
              <a:rPr lang="zh-TW" altLang="en-US" sz="1200" dirty="0">
                <a:latin typeface="+mn-lt"/>
                <a:ea typeface="+mn-ea"/>
              </a:rPr>
              <a:t>，讓使用者手機端僅接收訊息，加快行動裝置的運算效能。</a:t>
            </a:r>
            <a:br>
              <a:rPr lang="en-US" altLang="zh-TW" sz="1200" dirty="0">
                <a:latin typeface="+mn-lt"/>
                <a:ea typeface="+mn-ea"/>
              </a:rPr>
            </a:br>
            <a:r>
              <a:rPr lang="en-US" altLang="zh-TW" sz="1200" dirty="0">
                <a:latin typeface="+mn-lt"/>
                <a:ea typeface="+mn-ea"/>
              </a:rPr>
              <a:t>3.</a:t>
            </a:r>
            <a:r>
              <a:rPr lang="zh-TW" altLang="en-US" sz="1200" dirty="0">
                <a:latin typeface="+mn-lt"/>
                <a:ea typeface="+mn-ea"/>
              </a:rPr>
              <a:t>目前正在規劃的是，此</a:t>
            </a:r>
            <a:r>
              <a:rPr lang="en-US" altLang="zh-TW" sz="1200" dirty="0">
                <a:latin typeface="+mn-lt"/>
                <a:ea typeface="+mn-ea"/>
              </a:rPr>
              <a:t>app</a:t>
            </a:r>
            <a:r>
              <a:rPr lang="zh-TW" altLang="en-US" sz="1200" dirty="0">
                <a:latin typeface="+mn-lt"/>
                <a:ea typeface="+mn-ea"/>
              </a:rPr>
              <a:t>不只能夠在安卓的系統上下載，未來也能在</a:t>
            </a:r>
            <a:r>
              <a:rPr lang="en-US" altLang="zh-TW" sz="1200" dirty="0" err="1">
                <a:latin typeface="+mn-lt"/>
                <a:ea typeface="+mn-ea"/>
              </a:rPr>
              <a:t>ios</a:t>
            </a:r>
            <a:r>
              <a:rPr lang="zh-TW" altLang="en-US" sz="1200" dirty="0">
                <a:latin typeface="+mn-lt"/>
                <a:ea typeface="+mn-ea"/>
              </a:rPr>
              <a:t>系統下載。</a:t>
            </a:r>
            <a:br>
              <a:rPr lang="en-US" altLang="zh-TW" sz="1200" dirty="0">
                <a:latin typeface="+mn-lt"/>
                <a:ea typeface="+mn-ea"/>
              </a:rPr>
            </a:br>
            <a:br>
              <a:rPr lang="en-US" altLang="zh-TW" sz="1200" dirty="0">
                <a:latin typeface="+mn-lt"/>
                <a:ea typeface="+mn-ea"/>
              </a:rPr>
            </a:br>
            <a:br>
              <a:rPr lang="en-US" altLang="zh-TW" sz="1200" dirty="0">
                <a:latin typeface="+mn-lt"/>
                <a:ea typeface="+mn-ea"/>
              </a:rPr>
            </a:br>
            <a:r>
              <a:rPr lang="zh-TW" altLang="en-US" sz="1200" dirty="0">
                <a:latin typeface="+mn-lt"/>
                <a:ea typeface="+mn-ea"/>
              </a:rPr>
              <a:t>未來我們會希望改成用地圖的方式查詢，第一是比較方便查看，第二是可以知道相對位置在經驗分析中，我們有提到增加中繼伺服器的作用，除了提升效能外，也大幅加快整體的速度。目前我們已有其他團隊在著手開發</a:t>
            </a:r>
            <a:r>
              <a:rPr lang="en-US" altLang="zh-TW" sz="1200" dirty="0">
                <a:latin typeface="+mn-lt"/>
                <a:ea typeface="+mn-ea"/>
              </a:rPr>
              <a:t>IOS</a:t>
            </a:r>
            <a:r>
              <a:rPr lang="zh-TW" altLang="en-US" sz="1200" dirty="0">
                <a:latin typeface="+mn-lt"/>
                <a:ea typeface="+mn-ea"/>
              </a:rPr>
              <a:t>版本，未來可以運用在其他系統的裝置上面。我們也打算讓使用者除了查詢停車場外，也能查詢到自己的帳單。增加信用卡，並且告知使用者何時有優惠等等資訊。</a:t>
            </a:r>
            <a:endParaRPr lang="zh-TW" altLang="en-US" sz="1200" dirty="0">
              <a:latin typeface="華康儷粗黑" panose="020B0709000000000000" pitchFamily="49" charset="-120"/>
              <a:ea typeface="華康儷粗黑" panose="020B0709000000000000" pitchFamily="49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ED3FE-B171-41D8-9EC3-5BF34954A83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4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CD1-BD06-4CFC-BDEE-AE144E8D1DA5}" type="datetime1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5F18310-2E72-425F-BC74-C93425EAD65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277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8447-EF80-444F-A4E6-5778FCCA492E}" type="datetime1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8310-2E72-425F-BC74-C93425EAD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2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58F-98CA-4A43-AE71-2B86DA3289D4}" type="datetime1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8310-2E72-425F-BC74-C93425EAD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70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1F0E-5265-4B76-AF14-D47132AB305E}" type="datetime1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8310-2E72-425F-BC74-C93425EAD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68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1A52-6B29-4C50-B41F-441C8242E432}" type="datetime1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8310-2E72-425F-BC74-C93425EAD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87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41F9-D13A-4995-AA98-1B6A298C46B8}" type="datetime1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8310-2E72-425F-BC74-C93425EAD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27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6636-E7BC-47E7-842B-E82D8DE537F0}" type="datetime1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8310-2E72-425F-BC74-C93425EAD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61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89A2-D87E-46C8-AA50-DC498862A8ED}" type="datetime1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8310-2E72-425F-BC74-C93425EAD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73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735A-34E5-4A08-BFC0-8ACC4348A6A0}" type="datetime1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8310-2E72-425F-BC74-C93425EAD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46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399A-8AFB-4488-8D00-83D19A571ECE}" type="datetime1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8310-2E72-425F-BC74-C93425EAD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73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B181-30E4-4E47-8F54-A9AFBF6A246B}" type="datetime1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8310-2E72-425F-BC74-C93425EAD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56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E5B77-2EFF-4849-BD25-3F4ECF85A115}" type="datetime1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18310-2E72-425F-BC74-C93425EAD65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468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6" y="1386358"/>
            <a:ext cx="8377758" cy="2343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39" y="1761852"/>
            <a:ext cx="8560171" cy="161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67494"/>
            <a:ext cx="1826423" cy="1727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299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600" cy="514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788024" y="365187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四、</a:t>
            </a:r>
            <a:r>
              <a:rPr lang="zh-TW" altLang="en-US" sz="2800" dirty="0">
                <a:solidFill>
                  <a:schemeClr val="accent2"/>
                </a:solidFill>
                <a:latin typeface="華康儷粗黑" panose="020B0709000000000000" pitchFamily="49" charset="-120"/>
                <a:ea typeface="華康儷粗黑" panose="020B0709000000000000" pitchFamily="49" charset="-120"/>
              </a:rPr>
              <a:t>結論</a:t>
            </a:r>
            <a:r>
              <a:rPr lang="zh-TW" altLang="en-US" sz="28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與未來工作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10204" y="1707654"/>
            <a:ext cx="77251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本系統以解決日常生活所需且具備實用性為目標</a:t>
            </a:r>
            <a:br>
              <a:rPr lang="en-US" altLang="zh-TW" sz="2800" dirty="0">
                <a:latin typeface="華康儷粗黑" panose="020B0709000000000000" pitchFamily="49" charset="-120"/>
                <a:ea typeface="華康儷粗黑" panose="020B0709000000000000" pitchFamily="49" charset="-120"/>
              </a:rPr>
            </a:br>
            <a:r>
              <a:rPr lang="zh-TW" altLang="en-US" sz="28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並以食、衣、住、行之相關應用為開發方向</a:t>
            </a:r>
            <a:endParaRPr lang="en-US" altLang="zh-TW" sz="2800" dirty="0">
              <a:latin typeface="華康儷粗黑" panose="020B0709000000000000" pitchFamily="49" charset="-120"/>
              <a:ea typeface="華康儷粗黑" panose="020B0709000000000000" pitchFamily="49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8310-2E72-425F-BC74-C93425EAD65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98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90"/>
            <a:ext cx="9145600" cy="514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4871132" y="363812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四、結論與</a:t>
            </a:r>
            <a:r>
              <a:rPr lang="zh-TW" altLang="en-US" sz="2800" dirty="0">
                <a:solidFill>
                  <a:schemeClr val="accent2"/>
                </a:solidFill>
                <a:latin typeface="華康儷粗黑" panose="020B0709000000000000" pitchFamily="49" charset="-120"/>
                <a:ea typeface="華康儷粗黑" panose="020B0709000000000000" pitchFamily="49" charset="-120"/>
              </a:rPr>
              <a:t>未來工作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99592" y="463625"/>
            <a:ext cx="747512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更改成動態地圖查詢介面。</a:t>
            </a:r>
            <a:endParaRPr lang="en-US" altLang="zh-TW" sz="2400" dirty="0">
              <a:latin typeface="華康儷粗黑" panose="020B0709000000000000" pitchFamily="49" charset="-120"/>
              <a:ea typeface="華康儷粗黑" panose="020B0709000000000000" pitchFamily="49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增加中繼伺服器，改善整體運算速度。</a:t>
            </a:r>
            <a:endParaRPr lang="en-US" altLang="zh-TW" sz="2400" dirty="0">
              <a:latin typeface="華康儷粗黑" panose="020B0709000000000000" pitchFamily="49" charset="-120"/>
              <a:ea typeface="華康儷粗黑" panose="020B0709000000000000" pitchFamily="49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目前已在規劃開發建立在其他系統上的應用程式，</a:t>
            </a:r>
            <a:br>
              <a:rPr lang="en-US" altLang="zh-TW" sz="2400" dirty="0">
                <a:latin typeface="華康儷粗黑" panose="020B0709000000000000" pitchFamily="49" charset="-120"/>
                <a:ea typeface="華康儷粗黑" panose="020B0709000000000000" pitchFamily="49" charset="-120"/>
              </a:rPr>
            </a:br>
            <a:r>
              <a:rPr lang="zh-TW" altLang="en-US" sz="24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例如：</a:t>
            </a:r>
            <a:r>
              <a:rPr lang="en-US" altLang="zh-TW" sz="24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IOS</a:t>
            </a:r>
            <a:r>
              <a:rPr lang="zh-TW" altLang="en-US" sz="24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。</a:t>
            </a:r>
            <a:endParaRPr lang="en-US" altLang="zh-TW" sz="2400" dirty="0">
              <a:latin typeface="華康儷粗黑" panose="020B0709000000000000" pitchFamily="49" charset="-120"/>
              <a:ea typeface="華康儷粗黑" panose="020B0709000000000000" pitchFamily="49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未來可以與民營停車場、金流業者合作，增加追</a:t>
            </a:r>
            <a:br>
              <a:rPr lang="en-US" altLang="zh-TW" sz="2400" dirty="0">
                <a:latin typeface="華康儷粗黑" panose="020B0709000000000000" pitchFamily="49" charset="-120"/>
                <a:ea typeface="華康儷粗黑" panose="020B0709000000000000" pitchFamily="49" charset="-120"/>
              </a:rPr>
            </a:br>
            <a:r>
              <a:rPr lang="zh-TW" altLang="en-US" sz="24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蹤個人帳單的功能。</a:t>
            </a:r>
            <a:endParaRPr lang="en-US" altLang="zh-TW" sz="2400" dirty="0">
              <a:latin typeface="華康儷粗黑" panose="020B0709000000000000" pitchFamily="49" charset="-120"/>
              <a:ea typeface="華康儷粗黑" panose="020B0709000000000000" pitchFamily="49" charset="-120"/>
            </a:endParaRPr>
          </a:p>
          <a:p>
            <a:pPr marL="514350" indent="-514350">
              <a:buFont typeface="+mj-lt"/>
              <a:buAutoNum type="arabicPeriod" startAt="5"/>
            </a:pPr>
            <a:r>
              <a:rPr lang="zh-TW" altLang="en-US" sz="24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增加信用卡功能，提供優惠等資訊服務。</a:t>
            </a:r>
            <a:endParaRPr lang="en-US" altLang="zh-TW" sz="2400" dirty="0">
              <a:latin typeface="華康儷粗黑" panose="020B0709000000000000" pitchFamily="49" charset="-120"/>
              <a:ea typeface="華康儷粗黑" panose="020B0709000000000000" pitchFamily="49" charset="-120"/>
            </a:endParaRPr>
          </a:p>
          <a:p>
            <a:endParaRPr lang="en-US" altLang="zh-TW" sz="2400" dirty="0">
              <a:latin typeface="華康儷粗黑" panose="020B0709000000000000" pitchFamily="49" charset="-120"/>
              <a:ea typeface="華康儷粗黑" panose="020B0709000000000000" pitchFamily="49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8310-2E72-425F-BC74-C93425EAD65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56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6" y="1386358"/>
            <a:ext cx="8377758" cy="2343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272902"/>
            <a:ext cx="302895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79492"/>
            <a:ext cx="5691187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704593"/>
            <a:ext cx="1656184" cy="156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53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600" cy="514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595840" y="92039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一、動機與問題描述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881937" y="236401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二、實際結果圖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551048" y="380762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四、使用者經驗分析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39552" y="380762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三、結論與未來工作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8310-2E72-425F-BC74-C93425EAD65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42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600" cy="514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699792" y="571421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一、動機與問題描述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69277" y="2787774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對於開車人士，</a:t>
            </a:r>
            <a:r>
              <a:rPr lang="zh-TW" altLang="en-US" sz="2800" dirty="0">
                <a:solidFill>
                  <a:srgbClr val="FF0000"/>
                </a:solidFill>
                <a:latin typeface="華康儷粗黑" panose="020B0709000000000000" pitchFamily="49" charset="-120"/>
                <a:ea typeface="華康儷粗黑" panose="020B0709000000000000" pitchFamily="49" charset="-120"/>
              </a:rPr>
              <a:t>尋找車位</a:t>
            </a:r>
            <a:r>
              <a:rPr lang="zh-TW" altLang="en-US" sz="28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一直是駕駛的困擾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8310-2E72-425F-BC74-C93425EAD65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3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600" cy="514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699792" y="571421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一、動機與問題描述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483768" y="2072337"/>
            <a:ext cx="3935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本系統以新北市為主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483768" y="2643758"/>
            <a:ext cx="5012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TW" altLang="en-US" sz="28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可自由設定想要的停車費率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483768" y="3166978"/>
            <a:ext cx="3935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TW" altLang="en-US" sz="28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方便快速找到停車位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8310-2E72-425F-BC74-C93425EAD65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36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600" cy="514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699792" y="571421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一、動機與問題描述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981647" y="153403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兩個開放式資料庫的</a:t>
            </a:r>
            <a:r>
              <a:rPr lang="zh-TW" altLang="en-US" sz="2800" dirty="0">
                <a:solidFill>
                  <a:srgbClr val="FF0000"/>
                </a:solidFill>
                <a:latin typeface="華康儷粗黑" panose="020B0709000000000000" pitchFamily="49" charset="-120"/>
                <a:ea typeface="華康儷粗黑" panose="020B0709000000000000" pitchFamily="49" charset="-120"/>
              </a:rPr>
              <a:t>交叉比對</a:t>
            </a:r>
            <a:endParaRPr lang="en-US" altLang="zh-TW" sz="2800" dirty="0">
              <a:solidFill>
                <a:srgbClr val="FF0000"/>
              </a:solidFill>
              <a:latin typeface="華康儷粗黑" panose="020B0709000000000000" pitchFamily="49" charset="-120"/>
              <a:ea typeface="華康儷粗黑" panose="020B0709000000000000" pitchFamily="49" charset="-120"/>
            </a:endParaRPr>
          </a:p>
        </p:txBody>
      </p:sp>
      <p:graphicFrame>
        <p:nvGraphicFramePr>
          <p:cNvPr id="12" name="內容版面配置區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85774836"/>
              </p:ext>
            </p:extLst>
          </p:nvPr>
        </p:nvGraphicFramePr>
        <p:xfrm>
          <a:off x="2123728" y="2039902"/>
          <a:ext cx="1944216" cy="25914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799">
                <a:tc>
                  <a:txBody>
                    <a:bodyPr/>
                    <a:lstStyle/>
                    <a:p>
                      <a:pPr algn="ctr"/>
                      <a:endParaRPr lang="zh-TW" altLang="en-US"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70547" marR="70547" marT="35274" marB="352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b="0" dirty="0">
                          <a:solidFill>
                            <a:srgbClr val="FF0000"/>
                          </a:solidFill>
                          <a:latin typeface="華康儷粗黑" panose="020B0709000000000000" pitchFamily="49" charset="-120"/>
                          <a:ea typeface="華康儷粗黑" panose="020B0709000000000000" pitchFamily="49" charset="-120"/>
                        </a:rPr>
                        <a:t>停車場</a:t>
                      </a:r>
                      <a:r>
                        <a:rPr lang="en-US" altLang="zh-TW" sz="1500" b="0" dirty="0">
                          <a:solidFill>
                            <a:srgbClr val="FF0000"/>
                          </a:solidFill>
                          <a:latin typeface="華康儷粗黑" panose="020B0709000000000000" pitchFamily="49" charset="-120"/>
                          <a:ea typeface="華康儷粗黑" panose="020B0709000000000000" pitchFamily="49" charset="-120"/>
                        </a:rPr>
                        <a:t>ID</a:t>
                      </a:r>
                      <a:endParaRPr lang="zh-TW" altLang="en-US" sz="1500" b="0" dirty="0">
                        <a:latin typeface="華康儷粗黑" panose="020B0709000000000000" pitchFamily="49" charset="-120"/>
                        <a:ea typeface="華康儷粗黑" panose="020B0709000000000000" pitchFamily="49" charset="-120"/>
                      </a:endParaRPr>
                    </a:p>
                  </a:txBody>
                  <a:tcPr marL="70547" marR="70547" marT="35274" marB="3527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0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b="0" dirty="0">
                          <a:latin typeface="華康儷粗黑" panose="020B0709000000000000" pitchFamily="49" charset="-120"/>
                          <a:ea typeface="華康儷粗黑" panose="020B0709000000000000" pitchFamily="49" charset="-120"/>
                        </a:rPr>
                        <a:t>地址</a:t>
                      </a:r>
                    </a:p>
                  </a:txBody>
                  <a:tcPr marL="70547" marR="70547" marT="35274" marB="3527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0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b="0" dirty="0">
                          <a:latin typeface="華康儷粗黑" panose="020B0709000000000000" pitchFamily="49" charset="-120"/>
                          <a:ea typeface="華康儷粗黑" panose="020B0709000000000000" pitchFamily="49" charset="-120"/>
                        </a:rPr>
                        <a:t>種類</a:t>
                      </a:r>
                    </a:p>
                  </a:txBody>
                  <a:tcPr marL="70547" marR="70547" marT="35274" marB="3527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70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b="0" dirty="0">
                          <a:latin typeface="華康儷粗黑" panose="020B0709000000000000" pitchFamily="49" charset="-120"/>
                          <a:ea typeface="華康儷粗黑" panose="020B0709000000000000" pitchFamily="49" charset="-120"/>
                        </a:rPr>
                        <a:t>聯絡電話</a:t>
                      </a:r>
                    </a:p>
                  </a:txBody>
                  <a:tcPr marL="70547" marR="70547" marT="35274" marB="3527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0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b="0" dirty="0">
                          <a:latin typeface="華康儷粗黑" panose="020B0709000000000000" pitchFamily="49" charset="-120"/>
                          <a:ea typeface="華康儷粗黑" panose="020B0709000000000000" pitchFamily="49" charset="-120"/>
                        </a:rPr>
                        <a:t>收費模式</a:t>
                      </a:r>
                    </a:p>
                  </a:txBody>
                  <a:tcPr marL="70547" marR="70547" marT="35274" marB="3527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70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b="0" dirty="0">
                          <a:latin typeface="華康儷粗黑" panose="020B0709000000000000" pitchFamily="49" charset="-120"/>
                          <a:ea typeface="華康儷粗黑" panose="020B0709000000000000" pitchFamily="49" charset="-120"/>
                        </a:rPr>
                        <a:t>名稱</a:t>
                      </a:r>
                      <a:endParaRPr lang="zh-TW" altLang="en-US" sz="1500" b="0" dirty="0">
                        <a:solidFill>
                          <a:srgbClr val="FF0000"/>
                        </a:solidFill>
                        <a:latin typeface="華康儷粗黑" panose="020B0709000000000000" pitchFamily="49" charset="-120"/>
                        <a:ea typeface="華康儷粗黑" panose="020B0709000000000000" pitchFamily="49" charset="-120"/>
                      </a:endParaRPr>
                    </a:p>
                  </a:txBody>
                  <a:tcPr marL="70547" marR="70547" marT="35274" marB="3527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7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b="0" dirty="0">
                          <a:solidFill>
                            <a:schemeClr val="tx1"/>
                          </a:solidFill>
                          <a:latin typeface="華康儷粗黑" panose="020B0709000000000000" pitchFamily="49" charset="-120"/>
                          <a:ea typeface="華康儷粗黑" panose="020B0709000000000000" pitchFamily="49" charset="-120"/>
                        </a:rPr>
                        <a:t>TWD97</a:t>
                      </a:r>
                      <a:endParaRPr lang="zh-TW" altLang="en-US" sz="1500" b="0" dirty="0">
                        <a:solidFill>
                          <a:schemeClr val="tx1"/>
                        </a:solidFill>
                        <a:latin typeface="華康儷粗黑" panose="020B0709000000000000" pitchFamily="49" charset="-120"/>
                        <a:ea typeface="華康儷粗黑" panose="020B0709000000000000" pitchFamily="49" charset="-120"/>
                      </a:endParaRPr>
                    </a:p>
                  </a:txBody>
                  <a:tcPr marL="70547" marR="70547" marT="35274" marB="3527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826808"/>
              </p:ext>
            </p:extLst>
          </p:nvPr>
        </p:nvGraphicFramePr>
        <p:xfrm>
          <a:off x="4741659" y="2034820"/>
          <a:ext cx="1952306" cy="26037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2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469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841" marR="70841" marT="35421" marB="35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0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500" b="0" kern="1200" dirty="0">
                          <a:solidFill>
                            <a:srgbClr val="FF0000"/>
                          </a:solidFill>
                          <a:latin typeface="華康儷粗黑" panose="020B0709000000000000" pitchFamily="49" charset="-120"/>
                          <a:ea typeface="華康儷粗黑" panose="020B0709000000000000" pitchFamily="49" charset="-120"/>
                          <a:cs typeface="+mn-cs"/>
                        </a:rPr>
                        <a:t>停車場</a:t>
                      </a:r>
                      <a:r>
                        <a:rPr lang="en-US" altLang="zh-TW" sz="1500" b="0" kern="1200" dirty="0">
                          <a:solidFill>
                            <a:srgbClr val="FF0000"/>
                          </a:solidFill>
                          <a:latin typeface="華康儷粗黑" panose="020B0709000000000000" pitchFamily="49" charset="-120"/>
                          <a:ea typeface="華康儷粗黑" panose="020B0709000000000000" pitchFamily="49" charset="-120"/>
                          <a:cs typeface="+mn-cs"/>
                        </a:rPr>
                        <a:t>ID</a:t>
                      </a:r>
                      <a:endParaRPr lang="zh-TW" altLang="en-US" sz="1500" b="0" kern="1200" dirty="0">
                        <a:solidFill>
                          <a:srgbClr val="FF0000"/>
                        </a:solidFill>
                        <a:latin typeface="華康儷粗黑" panose="020B0709000000000000" pitchFamily="49" charset="-120"/>
                        <a:ea typeface="華康儷粗黑" panose="020B0709000000000000" pitchFamily="49" charset="-120"/>
                        <a:cs typeface="+mn-cs"/>
                      </a:endParaRPr>
                    </a:p>
                  </a:txBody>
                  <a:tcPr marL="70841" marR="70841" marT="35421" marB="3542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68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500" b="0" kern="1200" dirty="0">
                          <a:solidFill>
                            <a:schemeClr val="dk1"/>
                          </a:solidFill>
                          <a:latin typeface="華康儷粗黑" panose="020B0709000000000000" pitchFamily="49" charset="-120"/>
                          <a:ea typeface="華康儷粗黑" panose="020B0709000000000000" pitchFamily="49" charset="-120"/>
                          <a:cs typeface="+mn-cs"/>
                        </a:rPr>
                        <a:t>停車場剩餘車位數</a:t>
                      </a:r>
                    </a:p>
                  </a:txBody>
                  <a:tcPr marL="70841" marR="70841" marT="35421" marB="354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8310-2E72-425F-BC74-C93425EAD65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54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600" cy="514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900"/>
            <a:ext cx="2478524" cy="4093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517" y="206003"/>
            <a:ext cx="2361887" cy="4093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6300192" y="413146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二、實際結果圖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467544" y="4254572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(</a:t>
            </a:r>
            <a:r>
              <a:rPr lang="zh-TW" altLang="en-US" sz="20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圖一</a:t>
            </a:r>
            <a:r>
              <a:rPr lang="en-US" altLang="zh-TW" sz="20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) </a:t>
            </a:r>
            <a:r>
              <a:rPr lang="zh-TW" altLang="en-US" sz="20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設定搜尋條件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3318922" y="4254572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(</a:t>
            </a:r>
            <a:r>
              <a:rPr lang="zh-TW" altLang="en-US" sz="20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圖二</a:t>
            </a:r>
            <a:r>
              <a:rPr lang="en-US" altLang="zh-TW" sz="20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)</a:t>
            </a:r>
            <a:r>
              <a:rPr lang="zh-TW" altLang="en-US" sz="20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 顯示搜尋結果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8310-2E72-425F-BC74-C93425EAD65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91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600" cy="514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1389"/>
            <a:ext cx="2490349" cy="4129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298" y="113039"/>
            <a:ext cx="2368727" cy="412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395536" y="4209886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(</a:t>
            </a:r>
            <a:r>
              <a:rPr lang="zh-TW" altLang="en-US" sz="20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圖三</a:t>
            </a:r>
            <a:r>
              <a:rPr lang="en-US" altLang="zh-TW" sz="20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)</a:t>
            </a:r>
            <a:r>
              <a:rPr lang="zh-TW" altLang="en-US" sz="20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 停車場資訊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913392" y="4209886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(</a:t>
            </a:r>
            <a:r>
              <a:rPr lang="zh-TW" altLang="en-US" sz="20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圖四</a:t>
            </a:r>
            <a:r>
              <a:rPr lang="en-US" altLang="zh-TW" sz="20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)</a:t>
            </a:r>
            <a:r>
              <a:rPr lang="zh-TW" altLang="en-US" sz="20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 與</a:t>
            </a:r>
            <a:r>
              <a:rPr lang="en-US" altLang="zh-TW" sz="20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Google</a:t>
            </a:r>
            <a:r>
              <a:rPr lang="zh-TW" altLang="en-US" sz="20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 </a:t>
            </a:r>
            <a:r>
              <a:rPr lang="en-US" altLang="zh-TW" sz="20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Map</a:t>
            </a:r>
            <a:r>
              <a:rPr lang="zh-TW" altLang="en-US" sz="20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連結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300192" y="413146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二、實際結果圖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8310-2E72-425F-BC74-C93425EAD65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93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600" cy="514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51520" y="987574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三、使用者經驗分析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326031" y="2427734"/>
            <a:ext cx="52116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訪問使用者對象為本校資訊</a:t>
            </a:r>
            <a:endParaRPr lang="en-US" altLang="zh-TW" sz="2800" dirty="0">
              <a:latin typeface="華康儷粗黑" panose="020B0709000000000000" pitchFamily="49" charset="-120"/>
              <a:ea typeface="華康儷粗黑" panose="020B0709000000000000" pitchFamily="49" charset="-120"/>
            </a:endParaRPr>
          </a:p>
          <a:p>
            <a:r>
              <a:rPr lang="zh-TW" altLang="en-US" sz="28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管理系、多媒體設計系師生們，</a:t>
            </a:r>
            <a:br>
              <a:rPr lang="en-US" altLang="zh-TW" sz="2800" dirty="0">
                <a:latin typeface="華康儷粗黑" panose="020B0709000000000000" pitchFamily="49" charset="-120"/>
                <a:ea typeface="華康儷粗黑" panose="020B0709000000000000" pitchFamily="49" charset="-120"/>
              </a:rPr>
            </a:br>
            <a:r>
              <a:rPr lang="zh-TW" altLang="en-US" sz="28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以下的結果有：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8310-2E72-425F-BC74-C93425EAD65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33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600" cy="514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251520" y="987574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三、使用者經驗分析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99592" y="2067694"/>
            <a:ext cx="7167347" cy="275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ts val="2500"/>
              </a:lnSpc>
              <a:buFont typeface="+mj-lt"/>
              <a:buAutoNum type="alphaUcPeriod"/>
            </a:pPr>
            <a:r>
              <a:rPr lang="zh-TW" altLang="en-US" sz="24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內置導航系統，使用者能方便觀看、操作</a:t>
            </a:r>
            <a:endParaRPr lang="en-US" altLang="zh-TW" sz="2400" dirty="0">
              <a:latin typeface="華康儷粗黑" panose="020B0709000000000000" pitchFamily="49" charset="-120"/>
              <a:ea typeface="華康儷粗黑" panose="020B0709000000000000" pitchFamily="49" charset="-120"/>
            </a:endParaRPr>
          </a:p>
          <a:p>
            <a:pPr marL="514350" indent="-514350">
              <a:lnSpc>
                <a:spcPts val="2500"/>
              </a:lnSpc>
              <a:buFont typeface="+mj-lt"/>
              <a:buAutoNum type="alphaUcPeriod"/>
            </a:pPr>
            <a:endParaRPr lang="en-US" altLang="zh-TW" sz="2400" dirty="0">
              <a:latin typeface="華康儷粗黑" panose="020B0709000000000000" pitchFamily="49" charset="-120"/>
              <a:ea typeface="華康儷粗黑" panose="020B0709000000000000" pitchFamily="49" charset="-120"/>
            </a:endParaRPr>
          </a:p>
          <a:p>
            <a:pPr marL="514350" indent="-514350">
              <a:lnSpc>
                <a:spcPts val="2500"/>
              </a:lnSpc>
              <a:buFont typeface="+mj-lt"/>
              <a:buAutoNum type="alphaUcPeriod"/>
            </a:pPr>
            <a:r>
              <a:rPr lang="zh-TW" altLang="en-US" sz="24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能篩選的條件多樣，符合使用者各種不同需求</a:t>
            </a:r>
            <a:endParaRPr lang="en-US" altLang="zh-TW" sz="2400" dirty="0">
              <a:latin typeface="華康儷粗黑" panose="020B0709000000000000" pitchFamily="49" charset="-120"/>
              <a:ea typeface="華康儷粗黑" panose="020B0709000000000000" pitchFamily="49" charset="-120"/>
            </a:endParaRPr>
          </a:p>
          <a:p>
            <a:pPr marL="514350" indent="-514350">
              <a:lnSpc>
                <a:spcPts val="2500"/>
              </a:lnSpc>
              <a:buFont typeface="+mj-lt"/>
              <a:buAutoNum type="alphaUcPeriod"/>
            </a:pPr>
            <a:endParaRPr lang="en-US" altLang="zh-TW" sz="2400" dirty="0">
              <a:latin typeface="華康儷粗黑" panose="020B0709000000000000" pitchFamily="49" charset="-120"/>
              <a:ea typeface="華康儷粗黑" panose="020B0709000000000000" pitchFamily="49" charset="-120"/>
            </a:endParaRPr>
          </a:p>
          <a:p>
            <a:pPr marL="514350" indent="-514350">
              <a:lnSpc>
                <a:spcPts val="2500"/>
              </a:lnSpc>
              <a:buFont typeface="+mj-lt"/>
              <a:buAutoNum type="alphaUcPeriod"/>
            </a:pPr>
            <a:r>
              <a:rPr lang="zh-TW" altLang="en-US" sz="24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視覺介面還不錯，能直覺性操作，程序簡單完整</a:t>
            </a:r>
            <a:endParaRPr lang="en-US" altLang="zh-TW" sz="2400" dirty="0">
              <a:latin typeface="華康儷粗黑" panose="020B0709000000000000" pitchFamily="49" charset="-120"/>
              <a:ea typeface="華康儷粗黑" panose="020B0709000000000000" pitchFamily="49" charset="-120"/>
            </a:endParaRPr>
          </a:p>
          <a:p>
            <a:pPr marL="514350" indent="-514350">
              <a:lnSpc>
                <a:spcPts val="2500"/>
              </a:lnSpc>
              <a:buFont typeface="+mj-lt"/>
              <a:buAutoNum type="alphaUcPeriod"/>
            </a:pPr>
            <a:endParaRPr lang="en-US" altLang="zh-TW" sz="2400" dirty="0">
              <a:latin typeface="華康儷粗黑" panose="020B0709000000000000" pitchFamily="49" charset="-120"/>
              <a:ea typeface="華康儷粗黑" panose="020B0709000000000000" pitchFamily="49" charset="-120"/>
            </a:endParaRPr>
          </a:p>
          <a:p>
            <a:pPr marL="514350" indent="-514350" algn="dist">
              <a:buFont typeface="+mj-lt"/>
              <a:buAutoNum type="alphaUcPeriod"/>
            </a:pPr>
            <a:r>
              <a:rPr lang="zh-TW" altLang="en-US" sz="2400" dirty="0">
                <a:solidFill>
                  <a:srgbClr val="002060"/>
                </a:solidFill>
                <a:latin typeface="華康儷粗黑" panose="020B0709000000000000" pitchFamily="49" charset="-120"/>
                <a:ea typeface="華康儷粗黑" panose="020B0709000000000000" pitchFamily="49" charset="-120"/>
              </a:rPr>
              <a:t>當該地區資料龐大時，運算速度會稍慢，為了加</a:t>
            </a:r>
            <a:br>
              <a:rPr lang="en-US" altLang="zh-TW" sz="2400" dirty="0">
                <a:solidFill>
                  <a:srgbClr val="002060"/>
                </a:solidFill>
                <a:latin typeface="華康儷粗黑" panose="020B0709000000000000" pitchFamily="49" charset="-120"/>
                <a:ea typeface="華康儷粗黑" panose="020B0709000000000000" pitchFamily="49" charset="-120"/>
              </a:rPr>
            </a:br>
            <a:r>
              <a:rPr lang="zh-TW" altLang="en-US" sz="2400" dirty="0">
                <a:solidFill>
                  <a:srgbClr val="002060"/>
                </a:solidFill>
                <a:latin typeface="華康儷粗黑" panose="020B0709000000000000" pitchFamily="49" charset="-120"/>
                <a:ea typeface="華康儷粗黑" panose="020B0709000000000000" pitchFamily="49" charset="-120"/>
              </a:rPr>
              <a:t>快運算速度，正在嘗試中繼伺服器</a:t>
            </a:r>
            <a:endParaRPr lang="en-US" altLang="zh-TW" sz="2400" dirty="0">
              <a:solidFill>
                <a:srgbClr val="002060"/>
              </a:solidFill>
              <a:latin typeface="華康儷粗黑" panose="020B0709000000000000" pitchFamily="49" charset="-120"/>
              <a:ea typeface="華康儷粗黑" panose="020B0709000000000000" pitchFamily="49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8310-2E72-425F-BC74-C93425EAD65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98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487</Words>
  <Application>Microsoft Office PowerPoint</Application>
  <PresentationFormat>如螢幕大小 (16:9)</PresentationFormat>
  <Paragraphs>70</Paragraphs>
  <Slides>12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華康儷粗黑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劉兆勳</cp:lastModifiedBy>
  <cp:revision>40</cp:revision>
  <dcterms:created xsi:type="dcterms:W3CDTF">2017-11-02T16:03:01Z</dcterms:created>
  <dcterms:modified xsi:type="dcterms:W3CDTF">2017-11-22T06:10:58Z</dcterms:modified>
</cp:coreProperties>
</file>