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0" r:id="rId3"/>
    <p:sldId id="257" r:id="rId5"/>
    <p:sldId id="272" r:id="rId6"/>
    <p:sldId id="520" r:id="rId7"/>
    <p:sldId id="514" r:id="rId8"/>
    <p:sldId id="517" r:id="rId9"/>
    <p:sldId id="515" r:id="rId10"/>
    <p:sldId id="518" r:id="rId11"/>
    <p:sldId id="526" r:id="rId12"/>
    <p:sldId id="527" r:id="rId13"/>
    <p:sldId id="523" r:id="rId14"/>
    <p:sldId id="282" r:id="rId15"/>
    <p:sldId id="524" r:id="rId16"/>
    <p:sldId id="754" r:id="rId17"/>
    <p:sldId id="753" r:id="rId18"/>
    <p:sldId id="755" r:id="rId19"/>
    <p:sldId id="525" r:id="rId20"/>
    <p:sldId id="522" r:id="rId21"/>
    <p:sldId id="273" r:id="rId22"/>
    <p:sldId id="281" r:id="rId23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157"/>
    <p:restoredTop sz="90252"/>
  </p:normalViewPr>
  <p:slideViewPr>
    <p:cSldViewPr showGuides="1">
      <p:cViewPr varScale="1">
        <p:scale>
          <a:sx n="83" d="100"/>
          <a:sy n="83" d="100"/>
        </p:scale>
        <p:origin x="97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E292DC-F4D6-4A73-9918-EC29E7D4863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6BDA21-ED18-4DB6-8DD4-D256F791D15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>
                <a:ea typeface="宋体" panose="02010600030101010101" pitchFamily="2" charset="-122"/>
              </a:rPr>
              <a:t>时间：周五 </a:t>
            </a:r>
            <a:r>
              <a:rPr lang="en-US" altLang="zh-CN" dirty="0">
                <a:ea typeface="宋体" panose="02010600030101010101" pitchFamily="2" charset="-122"/>
              </a:rPr>
              <a:t>14:30~17:30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地点：电三楼</a:t>
            </a:r>
            <a:r>
              <a:rPr lang="en-US" altLang="zh-CN" dirty="0">
                <a:ea typeface="宋体" panose="02010600030101010101" pitchFamily="2" charset="-122"/>
              </a:rPr>
              <a:t>412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414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运算器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功能：算术</a:t>
            </a:r>
            <a:r>
              <a:rPr lang="en-US" altLang="zh-CN" dirty="0">
                <a:ea typeface="宋体" panose="02010600030101010101" pitchFamily="2" charset="-122"/>
              </a:rPr>
              <a:t>--</a:t>
            </a:r>
            <a:r>
              <a:rPr lang="zh-CN" altLang="en-US" dirty="0">
                <a:ea typeface="宋体" panose="02010600030101010101" pitchFamily="2" charset="-122"/>
              </a:rPr>
              <a:t>加、减、乘、除，逻辑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zh-CN" altLang="en-US" dirty="0">
                <a:ea typeface="宋体" panose="02010600030101010101" pitchFamily="2" charset="-122"/>
              </a:rPr>
              <a:t>与、或、非、异或，移位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zh-CN" altLang="en-US" dirty="0">
                <a:ea typeface="宋体" panose="02010600030101010101" pitchFamily="2" charset="-122"/>
              </a:rPr>
              <a:t>左、右、循环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实现：结构、行为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应用：比较、累加、斐波拉契序列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验证：仿真、测试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48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marL="228600" lvl="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dirty="0">
                <a:ea typeface="宋体" panose="02010600030101010101" pitchFamily="2" charset="-122"/>
              </a:rPr>
              <a:t>设计一</a:t>
            </a:r>
            <a:r>
              <a:rPr lang="en-US" altLang="zh-CN" dirty="0">
                <a:ea typeface="宋体" panose="02010600030101010101" pitchFamily="2" charset="-122"/>
              </a:rPr>
              <a:t>ALU</a:t>
            </a:r>
            <a:r>
              <a:rPr lang="zh-CN" altLang="en-US" dirty="0">
                <a:ea typeface="宋体" panose="02010600030101010101" pitchFamily="2" charset="-122"/>
              </a:rPr>
              <a:t>：根据功能选择</a:t>
            </a:r>
            <a:r>
              <a:rPr lang="en-US" altLang="zh-CN" dirty="0">
                <a:ea typeface="宋体" panose="02010600030101010101" pitchFamily="2" charset="-122"/>
              </a:rPr>
              <a:t>s</a:t>
            </a:r>
            <a:r>
              <a:rPr lang="zh-CN" altLang="en-US" dirty="0">
                <a:ea typeface="宋体" panose="02010600030101010101" pitchFamily="2" charset="-122"/>
              </a:rPr>
              <a:t>，对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b</a:t>
            </a:r>
            <a:r>
              <a:rPr lang="zh-CN" altLang="en-US" dirty="0">
                <a:ea typeface="宋体" panose="02010600030101010101" pitchFamily="2" charset="-122"/>
              </a:rPr>
              <a:t>进行算术（加、减）或者逻辑（与、或、非、异或）运算，产生运算结果</a:t>
            </a:r>
            <a:r>
              <a:rPr lang="en-US" altLang="zh-CN" dirty="0">
                <a:ea typeface="宋体" panose="02010600030101010101" pitchFamily="2" charset="-122"/>
              </a:rPr>
              <a:t>y</a:t>
            </a:r>
            <a:r>
              <a:rPr lang="zh-CN" altLang="en-US" dirty="0">
                <a:ea typeface="宋体" panose="02010600030101010101" pitchFamily="2" charset="-122"/>
              </a:rPr>
              <a:t>和相应标志</a:t>
            </a:r>
            <a:r>
              <a:rPr lang="en-US" altLang="zh-CN" dirty="0">
                <a:ea typeface="宋体" panose="02010600030101010101" pitchFamily="2" charset="-122"/>
              </a:rPr>
              <a:t>f</a:t>
            </a:r>
            <a:r>
              <a:rPr lang="zh-CN" altLang="en-US" dirty="0">
                <a:ea typeface="宋体" panose="02010600030101010101" pitchFamily="2" charset="-122"/>
              </a:rPr>
              <a:t>（进位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借位、溢出、零标志）。对于算术运算，影响进位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借位、溢出、零标志；对于逻辑运算，仅零标志有效。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228600" lvl="0" indent="-228600" eaLnBrk="1" hangingPunct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f: </a:t>
            </a:r>
            <a:r>
              <a:rPr lang="zh-CN" altLang="en-US" dirty="0">
                <a:ea typeface="宋体" panose="02010600030101010101" pitchFamily="2" charset="-122"/>
              </a:rPr>
              <a:t>标志位，包括进位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借位</a:t>
            </a:r>
            <a:r>
              <a:rPr lang="en-US" altLang="zh-CN" dirty="0">
                <a:ea typeface="宋体" panose="02010600030101010101" pitchFamily="2" charset="-122"/>
              </a:rPr>
              <a:t>(CF)</a:t>
            </a:r>
            <a:r>
              <a:rPr lang="zh-CN" altLang="en-US" dirty="0">
                <a:ea typeface="宋体" panose="02010600030101010101" pitchFamily="2" charset="-122"/>
              </a:rPr>
              <a:t>，溢出位</a:t>
            </a:r>
            <a:r>
              <a:rPr lang="en-US" altLang="zh-CN" dirty="0">
                <a:ea typeface="宋体" panose="02010600030101010101" pitchFamily="2" charset="-122"/>
              </a:rPr>
              <a:t>(OF)</a:t>
            </a:r>
            <a:r>
              <a:rPr lang="zh-CN" altLang="en-US" dirty="0">
                <a:ea typeface="宋体" panose="02010600030101010101" pitchFamily="2" charset="-122"/>
              </a:rPr>
              <a:t>，零标志</a:t>
            </a:r>
            <a:r>
              <a:rPr lang="en-US" altLang="zh-CN" dirty="0">
                <a:ea typeface="宋体" panose="02010600030101010101" pitchFamily="2" charset="-122"/>
              </a:rPr>
              <a:t>(ZF)</a:t>
            </a:r>
            <a:endParaRPr lang="en-US" altLang="zh-CN" dirty="0">
              <a:ea typeface="宋体" panose="02010600030101010101" pitchFamily="2" charset="-122"/>
            </a:endParaRPr>
          </a:p>
          <a:p>
            <a:pPr marL="228600" lvl="0" indent="-228600" eaLnBrk="1" hangingPunct="1"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为了便于下载测试，可以选取</a:t>
            </a:r>
            <a:r>
              <a:rPr lang="en-US" altLang="zh-CN" dirty="0">
                <a:ea typeface="宋体" panose="02010600030101010101" pitchFamily="2" charset="-122"/>
              </a:rPr>
              <a:t>n = 4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m = k = 3</a:t>
            </a:r>
            <a:endParaRPr lang="en-US" altLang="zh-CN" dirty="0">
              <a:ea typeface="宋体" panose="02010600030101010101" pitchFamily="2" charset="-122"/>
            </a:endParaRPr>
          </a:p>
          <a:p>
            <a:pPr marL="228600" lvl="0" indent="-228600" eaLnBrk="1" hangingPunct="1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  <a:p>
            <a:pPr marL="228600" lvl="0" indent="-228600" eaLnBrk="1" hangingPunct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2. ALU</a:t>
            </a:r>
            <a:r>
              <a:rPr lang="zh-CN" altLang="en-US" dirty="0">
                <a:ea typeface="宋体" panose="02010600030101010101" pitchFamily="2" charset="-122"/>
              </a:rPr>
              <a:t>应用设计：利用上述</a:t>
            </a:r>
            <a:r>
              <a:rPr lang="en-US" altLang="zh-CN" dirty="0">
                <a:ea typeface="宋体" panose="02010600030101010101" pitchFamily="2" charset="-122"/>
              </a:rPr>
              <a:t>ALU</a:t>
            </a:r>
            <a:r>
              <a:rPr lang="zh-CN" altLang="en-US" dirty="0">
                <a:ea typeface="宋体" panose="02010600030101010101" pitchFamily="2" charset="-122"/>
              </a:rPr>
              <a:t>模块和适当逻辑电路，分别实现如下功能</a:t>
            </a:r>
            <a:endParaRPr lang="en-US" altLang="zh-CN" dirty="0">
              <a:ea typeface="宋体" panose="02010600030101010101" pitchFamily="2" charset="-122"/>
            </a:endParaRPr>
          </a:p>
          <a:p>
            <a:pPr marL="228600" lvl="0" indent="-228600" eaLnBrk="1" hangingPunct="1"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）比较两无符号数或者有符号数的大小关系</a:t>
            </a:r>
            <a:endParaRPr lang="en-US" altLang="zh-CN" dirty="0">
              <a:ea typeface="宋体" panose="02010600030101010101" pitchFamily="2" charset="-122"/>
            </a:endParaRPr>
          </a:p>
          <a:p>
            <a:pPr marL="228600" lvl="0" indent="-228600" eaLnBrk="1" hangingPunct="1"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）求多个数的累加和</a:t>
            </a:r>
            <a:endParaRPr lang="en-US" altLang="zh-CN" dirty="0">
              <a:ea typeface="宋体" panose="02010600030101010101" pitchFamily="2" charset="-122"/>
            </a:endParaRPr>
          </a:p>
          <a:p>
            <a:pPr marL="228600" lvl="0" indent="-228600" eaLnBrk="1" hangingPunct="1"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）求补码代表的实际值</a:t>
            </a:r>
            <a:endParaRPr lang="en-US" altLang="zh-CN" dirty="0">
              <a:ea typeface="宋体" panose="02010600030101010101" pitchFamily="2" charset="-122"/>
            </a:endParaRPr>
          </a:p>
          <a:p>
            <a:pPr marL="228600" lvl="0" indent="-228600" eaLnBrk="1" hangingPunct="1"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ea typeface="宋体" panose="02010600030101010101" pitchFamily="2" charset="-122"/>
              </a:rPr>
              <a:t>4</a:t>
            </a:r>
            <a:r>
              <a:rPr lang="zh-CN" altLang="en-US" dirty="0">
                <a:ea typeface="宋体" panose="02010600030101010101" pitchFamily="2" charset="-122"/>
              </a:rPr>
              <a:t>）求给定两个初始整数的配波拉契数列</a:t>
            </a:r>
            <a:endParaRPr lang="en-US" altLang="zh-CN" dirty="0">
              <a:ea typeface="宋体" panose="02010600030101010101" pitchFamily="2" charset="-122"/>
            </a:endParaRPr>
          </a:p>
          <a:p>
            <a:pPr marL="228600" lvl="0" indent="-228600" eaLnBrk="1" hangingPunct="1"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ea typeface="宋体" panose="02010600030101010101" pitchFamily="2" charset="-122"/>
              </a:rPr>
              <a:t>5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endParaRPr lang="en-US" altLang="zh-CN" dirty="0">
              <a:ea typeface="宋体" panose="02010600030101010101" pitchFamily="2" charset="-122"/>
            </a:endParaRPr>
          </a:p>
          <a:p>
            <a:pPr marL="228600" lvl="0" indent="-228600" eaLnBrk="1" hangingPunct="1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ALU</a:t>
            </a:r>
            <a:r>
              <a:rPr lang="zh-CN" altLang="en-US" dirty="0">
                <a:ea typeface="宋体" panose="02010600030101010101" pitchFamily="2" charset="-122"/>
              </a:rPr>
              <a:t>和寄存器的应用设计（使用纯组合逻辑或不含</a:t>
            </a:r>
            <a:r>
              <a:rPr lang="en-US" altLang="zh-CN" dirty="0">
                <a:ea typeface="宋体" panose="02010600030101010101" pitchFamily="2" charset="-122"/>
              </a:rPr>
              <a:t>FSM</a:t>
            </a:r>
            <a:r>
              <a:rPr lang="zh-CN" altLang="en-US" dirty="0">
                <a:ea typeface="宋体" panose="02010600030101010101" pitchFamily="2" charset="-122"/>
              </a:rPr>
              <a:t>的时序逻辑）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>
              <a:spcBef>
                <a:spcPct val="0"/>
              </a:spcBef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求补码代表的实际值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>
              <a:spcBef>
                <a:spcPct val="0"/>
              </a:spcBef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比较两个数的大小关系（考虑无符号数和有符号补码两种情况）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>
              <a:spcBef>
                <a:spcPct val="0"/>
              </a:spcBef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求多个数的累加和（来自同一端口分时输入）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>
              <a:spcBef>
                <a:spcPct val="0"/>
              </a:spcBef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如何实现多精度整数运算？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>
              <a:spcBef>
                <a:spcPct val="0"/>
              </a:spcBef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如何判断溢出？（考虑无符号数和有符号补码两种情况）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8" name="Rectangle 2"/>
          <p:cNvSpPr/>
          <p:nvPr/>
        </p:nvSpPr>
        <p:spPr>
          <a:xfrm>
            <a:off x="1220788" y="768350"/>
            <a:ext cx="4657725" cy="38385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/>
            <a:endParaRPr lang="zh-CN" altLang="zh-CN" dirty="0"/>
          </a:p>
        </p:txBody>
      </p:sp>
      <p:sp>
        <p:nvSpPr>
          <p:cNvPr id="14339" name="Rectangle 3"/>
          <p:cNvSpPr/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en-US" altLang="zh-CN" dirty="0">
                <a:ea typeface="宋体" panose="02010600030101010101" pitchFamily="2" charset="-122"/>
              </a:rPr>
              <a:t>CF Carry Flag: Set on high-order bit carry or borrow; cleared otherwise. This flag is used by instructions that add or subtract multi-byte numbers. Rotate instructions can also isolate a bit in memory or a register by placing it in the Carry Flag.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ZF Zero Flag: Set if result is zero; cleared otherwise.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SF Sign Flag: Set equal to high-order bit of result (0 if positive, 1 if negative).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OF Overflow Flag: Set if the signed result cannot be expressed within the number of bits in the destination operand; cleared otherwise. A significant digit has been lost because the size of the result exceeded the capacity of its destination location.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6387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8435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0483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en-US" altLang="zh-CN" dirty="0">
                <a:ea typeface="宋体" panose="02010600030101010101" pitchFamily="2" charset="-122"/>
              </a:rPr>
              <a:t>en</a:t>
            </a:r>
            <a:r>
              <a:rPr lang="zh-CN" altLang="en-US" dirty="0">
                <a:ea typeface="宋体" panose="02010600030101010101" pitchFamily="2" charset="-122"/>
              </a:rPr>
              <a:t>有效时长有要求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en</a:t>
            </a:r>
            <a:r>
              <a:rPr lang="zh-CN" altLang="en-US" dirty="0">
                <a:ea typeface="宋体" panose="02010600030101010101" pitchFamily="2" charset="-122"/>
              </a:rPr>
              <a:t>经时钟同步，且维持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个时钟周期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en=1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clk</a:t>
            </a:r>
            <a:r>
              <a:rPr lang="zh-CN" altLang="en-US" dirty="0">
                <a:ea typeface="宋体" panose="02010600030101010101" pitchFamily="2" charset="-122"/>
              </a:rPr>
              <a:t>手动产生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去抖动处理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6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在设计文件中尽量避免使用（除非利用文件对存储器初始化）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76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0" name="直接连接符 6"/>
          <p:cNvCxnSpPr/>
          <p:nvPr userDrawn="1"/>
        </p:nvCxnSpPr>
        <p:spPr>
          <a:xfrm>
            <a:off x="457200" y="6245225"/>
            <a:ext cx="822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6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2020-10-30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5225"/>
            <a:ext cx="4419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6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数字逻辑设计进级实验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16764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6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3296FEA-6984-47D2-91CA-BFF3EE5C458F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2020-10-30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数字逻辑设计进级实验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36ECD4-B759-4DCE-8C07-B2315189F58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2020-10-30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数字逻辑设计进级实验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36ECD4-B759-4DCE-8C07-B2315189F58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4" name="直接连接符 6"/>
          <p:cNvCxnSpPr/>
          <p:nvPr userDrawn="1"/>
        </p:nvCxnSpPr>
        <p:spPr>
          <a:xfrm>
            <a:off x="457200" y="6245225"/>
            <a:ext cx="822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6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2020-10-30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5225"/>
            <a:ext cx="4495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6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数字逻辑设计进级实验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5225"/>
            <a:ext cx="1600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6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BA469F3-9F88-414D-8877-C1432FF16A88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2020-10-30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数字逻辑设计进级实验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36ECD4-B759-4DCE-8C07-B2315189F58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2020-10-30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数字逻辑设计进级实验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36ECD4-B759-4DCE-8C07-B2315189F58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2020-10-30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数字逻辑设计进级实验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36ECD4-B759-4DCE-8C07-B2315189F58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2020-10-30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数字逻辑设计进级实验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36ECD4-B759-4DCE-8C07-B2315189F58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163" y="381000"/>
            <a:ext cx="8575675" cy="5638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2020-10-30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数字逻辑设计进级实验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E070FE-4B14-45E5-99F7-6ADFFDF34A1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2020-10-30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数字逻辑设计进级实验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36ECD4-B759-4DCE-8C07-B2315189F58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2020-10-30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数字逻辑设计进级实验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36ECD4-B759-4DCE-8C07-B2315189F58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2020-10-30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数字逻辑设计进级实验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36ECD4-B759-4DCE-8C07-B2315189F58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685800" y="1882775"/>
            <a:ext cx="7772400" cy="1470025"/>
          </a:xfrm>
          <a:ln/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数字逻辑设计进级实验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371600"/>
          </a:xfrm>
          <a:ln/>
        </p:spPr>
        <p:txBody>
          <a:bodyPr vert="horz" wrap="square" lIns="91440" tIns="45720" rIns="91440" bIns="45720" anchor="t" anchorCtr="0"/>
          <a:p>
            <a:pPr>
              <a:buClrTx/>
              <a:buSzTx/>
              <a:buFontTx/>
            </a:pPr>
            <a:r>
              <a:rPr lang="zh-CN" altLang="en-US" sz="3600" b="1" dirty="0">
                <a:latin typeface="+mn-lt"/>
                <a:ea typeface="宋体" panose="02010600030101010101" pitchFamily="2" charset="-122"/>
                <a:cs typeface="+mn-cs"/>
              </a:rPr>
              <a:t>实验二</a:t>
            </a:r>
            <a:r>
              <a:rPr lang="en-US" altLang="zh-CN" sz="3600" b="1" dirty="0"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3600" b="1" dirty="0">
                <a:latin typeface="+mn-lt"/>
                <a:ea typeface="宋体" panose="02010600030101010101" pitchFamily="2" charset="-122"/>
                <a:cs typeface="+mn-cs"/>
              </a:rPr>
              <a:t>运算器与寄存器</a:t>
            </a:r>
            <a:endParaRPr lang="zh-CN" altLang="en-US" sz="36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 anchor="ctr" anchorCtr="0"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</a:fld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9" name="页脚占位符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  <a:t>数字逻辑设计进级实验</a:t>
            </a:r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ctr" anchorCtr="0"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</a:fld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b="1" dirty="0">
                <a:ea typeface="宋体" panose="02010600030101010101" pitchFamily="2" charset="-122"/>
              </a:rPr>
              <a:t>示例：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累加器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续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灯片编号占位符 127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ctr" anchorCtr="0"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2" name="日期占位符 128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 anchor="ctr" anchorCtr="0"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3" name="页脚占位符 129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  <a:t>数字逻辑设计进级实验</a:t>
            </a:r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2534" name="组合 3"/>
          <p:cNvGrpSpPr/>
          <p:nvPr/>
        </p:nvGrpSpPr>
        <p:grpSpPr>
          <a:xfrm>
            <a:off x="5986463" y="1792288"/>
            <a:ext cx="2198687" cy="1636712"/>
            <a:chOff x="3821389" y="4840473"/>
            <a:chExt cx="2198411" cy="1209889"/>
          </a:xfrm>
        </p:grpSpPr>
        <p:sp>
          <p:nvSpPr>
            <p:cNvPr id="22567" name="TextBox 32"/>
            <p:cNvSpPr txBox="1"/>
            <p:nvPr/>
          </p:nvSpPr>
          <p:spPr>
            <a:xfrm>
              <a:off x="3973789" y="4874068"/>
              <a:ext cx="12824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x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4205516" y="5032929"/>
              <a:ext cx="4999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 bwMode="auto">
            <a:xfrm>
              <a:off x="5181705" y="5451872"/>
              <a:ext cx="5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70" name="TextBox 34"/>
            <p:cNvSpPr txBox="1"/>
            <p:nvPr/>
          </p:nvSpPr>
          <p:spPr>
            <a:xfrm>
              <a:off x="5649397" y="5257800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s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 bwMode="auto">
            <a:xfrm>
              <a:off x="4249960" y="5590346"/>
              <a:ext cx="4999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72" name="TextBox 34"/>
            <p:cNvSpPr txBox="1"/>
            <p:nvPr/>
          </p:nvSpPr>
          <p:spPr>
            <a:xfrm>
              <a:off x="3830209" y="5412130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rst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>
              <a:off x="4240436" y="5861427"/>
              <a:ext cx="4999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74" name="TextBox 34"/>
            <p:cNvSpPr txBox="1"/>
            <p:nvPr/>
          </p:nvSpPr>
          <p:spPr>
            <a:xfrm>
              <a:off x="3821389" y="5682268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clk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22575" name="矩形 1"/>
            <p:cNvSpPr/>
            <p:nvPr/>
          </p:nvSpPr>
          <p:spPr>
            <a:xfrm>
              <a:off x="4736581" y="4840473"/>
              <a:ext cx="446433" cy="1209889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 bwMode="auto">
            <a:xfrm>
              <a:off x="4719935" y="5161531"/>
              <a:ext cx="461665" cy="605294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 dirty="0"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ACM</a:t>
              </a:r>
              <a:endParaRPr kumimoji="0" lang="zh-CN" altLang="en-US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 bwMode="auto">
            <a:xfrm>
              <a:off x="4249960" y="5302836"/>
              <a:ext cx="4999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78" name="TextBox 34"/>
            <p:cNvSpPr txBox="1"/>
            <p:nvPr/>
          </p:nvSpPr>
          <p:spPr>
            <a:xfrm>
              <a:off x="3830209" y="5124716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en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22535" name="组合 76"/>
          <p:cNvGrpSpPr/>
          <p:nvPr/>
        </p:nvGrpSpPr>
        <p:grpSpPr>
          <a:xfrm>
            <a:off x="6789738" y="4497388"/>
            <a:ext cx="1741487" cy="1131887"/>
            <a:chOff x="6137961" y="4492922"/>
            <a:chExt cx="2128509" cy="1347219"/>
          </a:xfrm>
        </p:grpSpPr>
        <p:sp>
          <p:nvSpPr>
            <p:cNvPr id="22554" name="矩形 1"/>
            <p:cNvSpPr/>
            <p:nvPr/>
          </p:nvSpPr>
          <p:spPr>
            <a:xfrm>
              <a:off x="7202215" y="4630105"/>
              <a:ext cx="370589" cy="121003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dirty="0">
                <a:ea typeface="宋体" panose="02010600030101010101" pitchFamily="2" charset="-122"/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 bwMode="auto">
            <a:xfrm>
              <a:off x="6555125" y="4817917"/>
              <a:ext cx="6441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56" name="TextBox 34"/>
            <p:cNvSpPr txBox="1"/>
            <p:nvPr/>
          </p:nvSpPr>
          <p:spPr>
            <a:xfrm>
              <a:off x="6148065" y="4492922"/>
              <a:ext cx="370589" cy="3076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in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 bwMode="auto">
            <a:xfrm>
              <a:off x="7564081" y="5201487"/>
              <a:ext cx="642240" cy="18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58" name="TextBox 34"/>
            <p:cNvSpPr txBox="1"/>
            <p:nvPr/>
          </p:nvSpPr>
          <p:spPr>
            <a:xfrm>
              <a:off x="8163811" y="4807973"/>
              <a:ext cx="102659" cy="2797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s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cxnSp>
          <p:nvCxnSpPr>
            <p:cNvPr id="92" name="直接连接符 91"/>
            <p:cNvCxnSpPr/>
            <p:nvPr/>
          </p:nvCxnSpPr>
          <p:spPr bwMode="auto">
            <a:xfrm>
              <a:off x="6553185" y="5108902"/>
              <a:ext cx="6441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60" name="TextBox 34"/>
            <p:cNvSpPr txBox="1"/>
            <p:nvPr/>
          </p:nvSpPr>
          <p:spPr>
            <a:xfrm>
              <a:off x="6147822" y="4920867"/>
              <a:ext cx="370589" cy="3076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en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22561" name="TextBox 32"/>
            <p:cNvSpPr txBox="1"/>
            <p:nvPr/>
          </p:nvSpPr>
          <p:spPr>
            <a:xfrm>
              <a:off x="7199291" y="5466068"/>
              <a:ext cx="179645" cy="3693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&gt;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 bwMode="auto">
            <a:xfrm>
              <a:off x="6543483" y="5647411"/>
              <a:ext cx="646121" cy="1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63" name="TextBox 34"/>
            <p:cNvSpPr txBox="1"/>
            <p:nvPr/>
          </p:nvSpPr>
          <p:spPr>
            <a:xfrm>
              <a:off x="6147822" y="5448475"/>
              <a:ext cx="370589" cy="3076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clk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22564" name="TextBox 32"/>
            <p:cNvSpPr txBox="1"/>
            <p:nvPr/>
          </p:nvSpPr>
          <p:spPr>
            <a:xfrm>
              <a:off x="7311650" y="5092178"/>
              <a:ext cx="147550" cy="246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R</a:t>
              </a:r>
              <a:endParaRPr lang="zh-CN" altLang="en-US" sz="1600" dirty="0">
                <a:ea typeface="宋体" panose="02010600030101010101" pitchFamily="2" charset="-122"/>
              </a:endParaRPr>
            </a:p>
          </p:txBody>
        </p:sp>
        <p:cxnSp>
          <p:nvCxnSpPr>
            <p:cNvPr id="102" name="直接连接符 101"/>
            <p:cNvCxnSpPr/>
            <p:nvPr/>
          </p:nvCxnSpPr>
          <p:spPr bwMode="auto">
            <a:xfrm>
              <a:off x="6543483" y="5367764"/>
              <a:ext cx="6422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66" name="TextBox 34"/>
            <p:cNvSpPr txBox="1"/>
            <p:nvPr/>
          </p:nvSpPr>
          <p:spPr>
            <a:xfrm>
              <a:off x="6137961" y="5179383"/>
              <a:ext cx="370589" cy="3076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rst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</p:grpSp>
      <p:cxnSp>
        <p:nvCxnSpPr>
          <p:cNvPr id="22536" name="连接符: 肘形 57"/>
          <p:cNvCxnSpPr/>
          <p:nvPr/>
        </p:nvCxnSpPr>
        <p:spPr>
          <a:xfrm flipV="1">
            <a:off x="6286500" y="4768850"/>
            <a:ext cx="884238" cy="427038"/>
          </a:xfrm>
          <a:prstGeom prst="bentConnector3">
            <a:avLst>
              <a:gd name="adj1" fmla="val 33250"/>
            </a:avLst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537" name="组合 104"/>
          <p:cNvGrpSpPr/>
          <p:nvPr/>
        </p:nvGrpSpPr>
        <p:grpSpPr>
          <a:xfrm>
            <a:off x="4711700" y="5092700"/>
            <a:ext cx="3770313" cy="652463"/>
            <a:chOff x="3594100" y="5201966"/>
            <a:chExt cx="4620311" cy="776288"/>
          </a:xfrm>
        </p:grpSpPr>
        <p:cxnSp>
          <p:nvCxnSpPr>
            <p:cNvPr id="22551" name="直接连接符 61"/>
            <p:cNvCxnSpPr/>
            <p:nvPr/>
          </p:nvCxnSpPr>
          <p:spPr>
            <a:xfrm flipH="1">
              <a:off x="3594100" y="5978253"/>
              <a:ext cx="462031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2552" name="直接连接符 65"/>
            <p:cNvCxnSpPr/>
            <p:nvPr/>
          </p:nvCxnSpPr>
          <p:spPr>
            <a:xfrm flipV="1">
              <a:off x="3594100" y="5544866"/>
              <a:ext cx="0" cy="43338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2553" name="直接连接符 69"/>
            <p:cNvCxnSpPr/>
            <p:nvPr/>
          </p:nvCxnSpPr>
          <p:spPr>
            <a:xfrm flipV="1">
              <a:off x="8214411" y="5201966"/>
              <a:ext cx="0" cy="776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2538" name="组合 112"/>
          <p:cNvGrpSpPr/>
          <p:nvPr/>
        </p:nvGrpSpPr>
        <p:grpSpPr>
          <a:xfrm>
            <a:off x="4408488" y="3983038"/>
            <a:ext cx="2109787" cy="1635125"/>
            <a:chOff x="3243262" y="3881112"/>
            <a:chExt cx="2439824" cy="1944741"/>
          </a:xfrm>
        </p:grpSpPr>
        <p:cxnSp>
          <p:nvCxnSpPr>
            <p:cNvPr id="114" name="直接连接符 113"/>
            <p:cNvCxnSpPr/>
            <p:nvPr/>
          </p:nvCxnSpPr>
          <p:spPr bwMode="auto">
            <a:xfrm>
              <a:off x="3593906" y="4664672"/>
              <a:ext cx="642542" cy="18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 bwMode="auto">
            <a:xfrm>
              <a:off x="3593906" y="5544526"/>
              <a:ext cx="642542" cy="18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 bwMode="auto">
            <a:xfrm>
              <a:off x="4831259" y="4900685"/>
              <a:ext cx="642542" cy="1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 bwMode="auto">
            <a:xfrm>
              <a:off x="4594436" y="4179431"/>
              <a:ext cx="0" cy="3662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任意多边形 21"/>
            <p:cNvSpPr/>
            <p:nvPr/>
          </p:nvSpPr>
          <p:spPr bwMode="auto">
            <a:xfrm>
              <a:off x="4236448" y="4402227"/>
              <a:ext cx="622349" cy="1423626"/>
            </a:xfrm>
            <a:custGeom>
              <a:avLst/>
              <a:gdLst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212651 w 659219"/>
                <a:gd name="connsiteY5" fmla="*/ 712381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9219" h="1424763">
                  <a:moveTo>
                    <a:pt x="10633" y="0"/>
                  </a:moveTo>
                  <a:lnTo>
                    <a:pt x="659219" y="276446"/>
                  </a:lnTo>
                  <a:lnTo>
                    <a:pt x="659219" y="1137684"/>
                  </a:lnTo>
                  <a:lnTo>
                    <a:pt x="10633" y="1424763"/>
                  </a:lnTo>
                  <a:lnTo>
                    <a:pt x="0" y="925032"/>
                  </a:lnTo>
                  <a:lnTo>
                    <a:pt x="212651" y="712381"/>
                  </a:lnTo>
                  <a:lnTo>
                    <a:pt x="0" y="499730"/>
                  </a:lnTo>
                  <a:lnTo>
                    <a:pt x="10633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545" name="TextBox 33"/>
            <p:cNvSpPr txBox="1"/>
            <p:nvPr/>
          </p:nvSpPr>
          <p:spPr>
            <a:xfrm>
              <a:off x="3243262" y="4450850"/>
              <a:ext cx="384858" cy="3076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x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22546" name="TextBox 35"/>
            <p:cNvSpPr txBox="1"/>
            <p:nvPr/>
          </p:nvSpPr>
          <p:spPr>
            <a:xfrm>
              <a:off x="5260900" y="4536693"/>
              <a:ext cx="384857" cy="3076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f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22547" name="TextBox 36"/>
            <p:cNvSpPr txBox="1"/>
            <p:nvPr/>
          </p:nvSpPr>
          <p:spPr>
            <a:xfrm>
              <a:off x="4328714" y="3881112"/>
              <a:ext cx="519680" cy="2874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“+”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cxnSp>
          <p:nvCxnSpPr>
            <p:cNvPr id="122" name="直接连接符 121"/>
            <p:cNvCxnSpPr/>
            <p:nvPr/>
          </p:nvCxnSpPr>
          <p:spPr bwMode="auto">
            <a:xfrm>
              <a:off x="4831259" y="5321730"/>
              <a:ext cx="642542" cy="18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/>
            <p:cNvSpPr txBox="1"/>
            <p:nvPr/>
          </p:nvSpPr>
          <p:spPr bwMode="auto">
            <a:xfrm>
              <a:off x="4351231" y="4888996"/>
              <a:ext cx="498150" cy="489891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0" lang="en-US" altLang="zh-CN" sz="1600" kern="1200" cap="none" spc="0" normalizeH="0" baseline="0" noProof="0" dirty="0"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ALU</a:t>
              </a:r>
              <a:endParaRPr kumimoji="0" lang="zh-CN" altLang="en-US" sz="16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50" name="TextBox 35"/>
            <p:cNvSpPr txBox="1"/>
            <p:nvPr/>
          </p:nvSpPr>
          <p:spPr>
            <a:xfrm>
              <a:off x="5298229" y="4955805"/>
              <a:ext cx="384857" cy="3076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y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</p:grpSp>
      <p:sp>
        <p:nvSpPr>
          <p:cNvPr id="22539" name="矩形 22"/>
          <p:cNvSpPr/>
          <p:nvPr/>
        </p:nvSpPr>
        <p:spPr>
          <a:xfrm>
            <a:off x="628650" y="1490663"/>
            <a:ext cx="4835525" cy="45545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30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module  register #(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parameter WIDTH = 4,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RST_VALUE = 0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)(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input  clk, rst, en,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input  [WIDTH-1:0]  in,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output reg  [WIDTH-1:0] out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);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spcBef>
                <a:spcPts val="60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always @(posedge clk) begin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if (rst) out &lt;= RST_VALUE;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else if (en) out &lt;= in;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end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endmodule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b="1" dirty="0">
                <a:ea typeface="宋体" panose="02010600030101010101" pitchFamily="2" charset="-122"/>
              </a:rPr>
              <a:t>示例：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累加器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续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2)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矩形 22"/>
          <p:cNvSpPr/>
          <p:nvPr/>
        </p:nvSpPr>
        <p:spPr>
          <a:xfrm>
            <a:off x="628650" y="1447800"/>
            <a:ext cx="4835525" cy="3440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30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module  acm (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input  clk, rst, en,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input  [3:0]  x,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output  [3:0] 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);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spcBef>
                <a:spcPts val="300"/>
              </a:spcBef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spcBef>
                <a:spcPts val="300"/>
              </a:spcBef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spcBef>
                <a:spcPts val="300"/>
              </a:spcBef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endmodule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23556" name="灯片编号占位符 127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ctr" anchorCtr="0"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7" name="日期占位符 128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 anchor="ctr" anchorCtr="0"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8" name="页脚占位符 129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  <a:t>数字逻辑设计进级实验</a:t>
            </a:r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3559" name="组合 3"/>
          <p:cNvGrpSpPr/>
          <p:nvPr/>
        </p:nvGrpSpPr>
        <p:grpSpPr>
          <a:xfrm>
            <a:off x="5986463" y="1792288"/>
            <a:ext cx="2198687" cy="1636712"/>
            <a:chOff x="3821389" y="4840473"/>
            <a:chExt cx="2198411" cy="1209889"/>
          </a:xfrm>
        </p:grpSpPr>
        <p:sp>
          <p:nvSpPr>
            <p:cNvPr id="23592" name="TextBox 32"/>
            <p:cNvSpPr txBox="1"/>
            <p:nvPr/>
          </p:nvSpPr>
          <p:spPr>
            <a:xfrm>
              <a:off x="3973789" y="4874068"/>
              <a:ext cx="12824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x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4205516" y="5032929"/>
              <a:ext cx="4999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 bwMode="auto">
            <a:xfrm>
              <a:off x="5181705" y="5451872"/>
              <a:ext cx="5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95" name="TextBox 34"/>
            <p:cNvSpPr txBox="1"/>
            <p:nvPr/>
          </p:nvSpPr>
          <p:spPr>
            <a:xfrm>
              <a:off x="5649397" y="5257800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s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 bwMode="auto">
            <a:xfrm>
              <a:off x="4249960" y="5590346"/>
              <a:ext cx="4999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97" name="TextBox 34"/>
            <p:cNvSpPr txBox="1"/>
            <p:nvPr/>
          </p:nvSpPr>
          <p:spPr>
            <a:xfrm>
              <a:off x="3830209" y="5412130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rst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>
              <a:off x="4240436" y="5861427"/>
              <a:ext cx="4999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99" name="TextBox 34"/>
            <p:cNvSpPr txBox="1"/>
            <p:nvPr/>
          </p:nvSpPr>
          <p:spPr>
            <a:xfrm>
              <a:off x="3821389" y="5682268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clk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23600" name="矩形 1"/>
            <p:cNvSpPr/>
            <p:nvPr/>
          </p:nvSpPr>
          <p:spPr>
            <a:xfrm>
              <a:off x="4736581" y="4840473"/>
              <a:ext cx="446433" cy="1209889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 bwMode="auto">
            <a:xfrm>
              <a:off x="4719935" y="5161531"/>
              <a:ext cx="461665" cy="605294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 dirty="0"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ACM</a:t>
              </a:r>
              <a:endParaRPr kumimoji="0" lang="zh-CN" altLang="en-US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 bwMode="auto">
            <a:xfrm>
              <a:off x="4249960" y="5302836"/>
              <a:ext cx="4999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03" name="TextBox 34"/>
            <p:cNvSpPr txBox="1"/>
            <p:nvPr/>
          </p:nvSpPr>
          <p:spPr>
            <a:xfrm>
              <a:off x="3830209" y="5124716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en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</p:grpSp>
      <p:sp>
        <p:nvSpPr>
          <p:cNvPr id="111" name="矩形 110"/>
          <p:cNvSpPr/>
          <p:nvPr/>
        </p:nvSpPr>
        <p:spPr>
          <a:xfrm>
            <a:off x="890588" y="3267075"/>
            <a:ext cx="4214812" cy="11699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60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wire [3:0] y;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spcBef>
                <a:spcPts val="60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alu  ALU (.s(0), .y(y), .a(x), .b(s));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spcBef>
                <a:spcPts val="60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register R (clk, rst, en, y, s);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grpSp>
        <p:nvGrpSpPr>
          <p:cNvPr id="23561" name="组合 76"/>
          <p:cNvGrpSpPr/>
          <p:nvPr/>
        </p:nvGrpSpPr>
        <p:grpSpPr>
          <a:xfrm>
            <a:off x="6789738" y="4497388"/>
            <a:ext cx="1741487" cy="1131887"/>
            <a:chOff x="6137961" y="4492922"/>
            <a:chExt cx="2128509" cy="1347219"/>
          </a:xfrm>
        </p:grpSpPr>
        <p:sp>
          <p:nvSpPr>
            <p:cNvPr id="23579" name="矩形 1"/>
            <p:cNvSpPr/>
            <p:nvPr/>
          </p:nvSpPr>
          <p:spPr>
            <a:xfrm>
              <a:off x="7202215" y="4630105"/>
              <a:ext cx="370589" cy="121003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dirty="0">
                <a:ea typeface="宋体" panose="02010600030101010101" pitchFamily="2" charset="-122"/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 bwMode="auto">
            <a:xfrm>
              <a:off x="6555125" y="4817917"/>
              <a:ext cx="6441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81" name="TextBox 34"/>
            <p:cNvSpPr txBox="1"/>
            <p:nvPr/>
          </p:nvSpPr>
          <p:spPr>
            <a:xfrm>
              <a:off x="6148065" y="4492922"/>
              <a:ext cx="370589" cy="3076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in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 bwMode="auto">
            <a:xfrm>
              <a:off x="7564081" y="5201487"/>
              <a:ext cx="642240" cy="18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83" name="TextBox 34"/>
            <p:cNvSpPr txBox="1"/>
            <p:nvPr/>
          </p:nvSpPr>
          <p:spPr>
            <a:xfrm>
              <a:off x="8163811" y="4807973"/>
              <a:ext cx="102659" cy="2797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s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cxnSp>
          <p:nvCxnSpPr>
            <p:cNvPr id="92" name="直接连接符 91"/>
            <p:cNvCxnSpPr/>
            <p:nvPr/>
          </p:nvCxnSpPr>
          <p:spPr bwMode="auto">
            <a:xfrm>
              <a:off x="6553185" y="5108902"/>
              <a:ext cx="6441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85" name="TextBox 34"/>
            <p:cNvSpPr txBox="1"/>
            <p:nvPr/>
          </p:nvSpPr>
          <p:spPr>
            <a:xfrm>
              <a:off x="6147822" y="4920867"/>
              <a:ext cx="370589" cy="3076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en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23586" name="TextBox 32"/>
            <p:cNvSpPr txBox="1"/>
            <p:nvPr/>
          </p:nvSpPr>
          <p:spPr>
            <a:xfrm>
              <a:off x="7199291" y="5466068"/>
              <a:ext cx="179645" cy="3693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&gt;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 bwMode="auto">
            <a:xfrm>
              <a:off x="6543483" y="5647411"/>
              <a:ext cx="646121" cy="1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88" name="TextBox 34"/>
            <p:cNvSpPr txBox="1"/>
            <p:nvPr/>
          </p:nvSpPr>
          <p:spPr>
            <a:xfrm>
              <a:off x="6147822" y="5448475"/>
              <a:ext cx="370589" cy="3076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clk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23589" name="TextBox 32"/>
            <p:cNvSpPr txBox="1"/>
            <p:nvPr/>
          </p:nvSpPr>
          <p:spPr>
            <a:xfrm>
              <a:off x="7311650" y="5092178"/>
              <a:ext cx="147550" cy="246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R</a:t>
              </a:r>
              <a:endParaRPr lang="zh-CN" altLang="en-US" sz="1600" dirty="0">
                <a:ea typeface="宋体" panose="02010600030101010101" pitchFamily="2" charset="-122"/>
              </a:endParaRPr>
            </a:p>
          </p:txBody>
        </p:sp>
        <p:cxnSp>
          <p:nvCxnSpPr>
            <p:cNvPr id="102" name="直接连接符 101"/>
            <p:cNvCxnSpPr/>
            <p:nvPr/>
          </p:nvCxnSpPr>
          <p:spPr bwMode="auto">
            <a:xfrm>
              <a:off x="6543483" y="5367764"/>
              <a:ext cx="6422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91" name="TextBox 34"/>
            <p:cNvSpPr txBox="1"/>
            <p:nvPr/>
          </p:nvSpPr>
          <p:spPr>
            <a:xfrm>
              <a:off x="6137961" y="5179383"/>
              <a:ext cx="370589" cy="3076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rst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</p:grpSp>
      <p:cxnSp>
        <p:nvCxnSpPr>
          <p:cNvPr id="23562" name="连接符: 肘形 57"/>
          <p:cNvCxnSpPr/>
          <p:nvPr/>
        </p:nvCxnSpPr>
        <p:spPr>
          <a:xfrm flipV="1">
            <a:off x="6286500" y="4768850"/>
            <a:ext cx="884238" cy="427038"/>
          </a:xfrm>
          <a:prstGeom prst="bentConnector3">
            <a:avLst>
              <a:gd name="adj1" fmla="val 33250"/>
            </a:avLst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563" name="组合 104"/>
          <p:cNvGrpSpPr/>
          <p:nvPr/>
        </p:nvGrpSpPr>
        <p:grpSpPr>
          <a:xfrm>
            <a:off x="4711700" y="5092700"/>
            <a:ext cx="3770313" cy="652463"/>
            <a:chOff x="3594100" y="5201966"/>
            <a:chExt cx="4620311" cy="776288"/>
          </a:xfrm>
        </p:grpSpPr>
        <p:cxnSp>
          <p:nvCxnSpPr>
            <p:cNvPr id="23576" name="直接连接符 61"/>
            <p:cNvCxnSpPr/>
            <p:nvPr/>
          </p:nvCxnSpPr>
          <p:spPr>
            <a:xfrm flipH="1">
              <a:off x="3594100" y="5978253"/>
              <a:ext cx="462031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3577" name="直接连接符 65"/>
            <p:cNvCxnSpPr/>
            <p:nvPr/>
          </p:nvCxnSpPr>
          <p:spPr>
            <a:xfrm flipV="1">
              <a:off x="3594100" y="5544866"/>
              <a:ext cx="0" cy="43338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3578" name="直接连接符 69"/>
            <p:cNvCxnSpPr/>
            <p:nvPr/>
          </p:nvCxnSpPr>
          <p:spPr>
            <a:xfrm flipV="1">
              <a:off x="8214411" y="5201966"/>
              <a:ext cx="0" cy="776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3564" name="组合 112"/>
          <p:cNvGrpSpPr/>
          <p:nvPr/>
        </p:nvGrpSpPr>
        <p:grpSpPr>
          <a:xfrm>
            <a:off x="4408488" y="3983038"/>
            <a:ext cx="2109787" cy="1635125"/>
            <a:chOff x="3243262" y="3881112"/>
            <a:chExt cx="2439824" cy="1944741"/>
          </a:xfrm>
        </p:grpSpPr>
        <p:cxnSp>
          <p:nvCxnSpPr>
            <p:cNvPr id="114" name="直接连接符 113"/>
            <p:cNvCxnSpPr/>
            <p:nvPr/>
          </p:nvCxnSpPr>
          <p:spPr bwMode="auto">
            <a:xfrm>
              <a:off x="3593906" y="4664672"/>
              <a:ext cx="642542" cy="18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 bwMode="auto">
            <a:xfrm>
              <a:off x="3593906" y="5544526"/>
              <a:ext cx="642542" cy="18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 bwMode="auto">
            <a:xfrm>
              <a:off x="4831259" y="4900685"/>
              <a:ext cx="642542" cy="1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 bwMode="auto">
            <a:xfrm>
              <a:off x="4594436" y="4179431"/>
              <a:ext cx="0" cy="3662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任意多边形 21"/>
            <p:cNvSpPr/>
            <p:nvPr/>
          </p:nvSpPr>
          <p:spPr bwMode="auto">
            <a:xfrm>
              <a:off x="4236448" y="4402227"/>
              <a:ext cx="622349" cy="1423626"/>
            </a:xfrm>
            <a:custGeom>
              <a:avLst/>
              <a:gdLst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212651 w 659219"/>
                <a:gd name="connsiteY5" fmla="*/ 712381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9219" h="1424763">
                  <a:moveTo>
                    <a:pt x="10633" y="0"/>
                  </a:moveTo>
                  <a:lnTo>
                    <a:pt x="659219" y="276446"/>
                  </a:lnTo>
                  <a:lnTo>
                    <a:pt x="659219" y="1137684"/>
                  </a:lnTo>
                  <a:lnTo>
                    <a:pt x="10633" y="1424763"/>
                  </a:lnTo>
                  <a:lnTo>
                    <a:pt x="0" y="925032"/>
                  </a:lnTo>
                  <a:lnTo>
                    <a:pt x="212651" y="712381"/>
                  </a:lnTo>
                  <a:lnTo>
                    <a:pt x="0" y="499730"/>
                  </a:lnTo>
                  <a:lnTo>
                    <a:pt x="10633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570" name="TextBox 33"/>
            <p:cNvSpPr txBox="1"/>
            <p:nvPr/>
          </p:nvSpPr>
          <p:spPr>
            <a:xfrm>
              <a:off x="3243262" y="4450850"/>
              <a:ext cx="384858" cy="3076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x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23571" name="TextBox 35"/>
            <p:cNvSpPr txBox="1"/>
            <p:nvPr/>
          </p:nvSpPr>
          <p:spPr>
            <a:xfrm>
              <a:off x="5260900" y="4536693"/>
              <a:ext cx="384857" cy="3076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f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23572" name="TextBox 36"/>
            <p:cNvSpPr txBox="1"/>
            <p:nvPr/>
          </p:nvSpPr>
          <p:spPr>
            <a:xfrm>
              <a:off x="4328714" y="3881112"/>
              <a:ext cx="519680" cy="2874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“+”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cxnSp>
          <p:nvCxnSpPr>
            <p:cNvPr id="122" name="直接连接符 121"/>
            <p:cNvCxnSpPr/>
            <p:nvPr/>
          </p:nvCxnSpPr>
          <p:spPr bwMode="auto">
            <a:xfrm>
              <a:off x="4831259" y="5321730"/>
              <a:ext cx="642542" cy="18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/>
            <p:cNvSpPr txBox="1"/>
            <p:nvPr/>
          </p:nvSpPr>
          <p:spPr bwMode="auto">
            <a:xfrm>
              <a:off x="4351231" y="4888996"/>
              <a:ext cx="498150" cy="489891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0" lang="en-US" altLang="zh-CN" sz="1600" kern="1200" cap="none" spc="0" normalizeH="0" baseline="0" noProof="0" dirty="0"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ALU</a:t>
              </a:r>
              <a:endParaRPr kumimoji="0" lang="zh-CN" altLang="en-US" sz="16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75" name="TextBox 35"/>
            <p:cNvSpPr txBox="1"/>
            <p:nvPr/>
          </p:nvSpPr>
          <p:spPr>
            <a:xfrm>
              <a:off x="5298229" y="4955805"/>
              <a:ext cx="384857" cy="3076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y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b="1" dirty="0">
                <a:ea typeface="宋体" panose="02010600030101010101" pitchFamily="2" charset="-122"/>
              </a:rPr>
              <a:t>示例： 累加器 </a:t>
            </a:r>
            <a:r>
              <a:rPr lang="en-US" altLang="zh-CN" b="1" dirty="0">
                <a:ea typeface="宋体" panose="02010600030101010101" pitchFamily="2" charset="-122"/>
              </a:rPr>
              <a:t>(</a:t>
            </a:r>
            <a:r>
              <a:rPr lang="zh-CN" altLang="en-US" b="1" dirty="0">
                <a:ea typeface="宋体" panose="02010600030101010101" pitchFamily="2" charset="-122"/>
              </a:rPr>
              <a:t>续</a:t>
            </a:r>
            <a:r>
              <a:rPr lang="en-US" altLang="zh-CN" b="1" dirty="0">
                <a:ea typeface="宋体" panose="02010600030101010101" pitchFamily="2" charset="-122"/>
              </a:rPr>
              <a:t>2)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457200" y="1557338"/>
            <a:ext cx="4113213" cy="2282825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sz="2800" b="1" dirty="0">
                <a:ea typeface="宋体" panose="02010600030101010101" pitchFamily="2" charset="-122"/>
              </a:rPr>
              <a:t>若使用板载时钟测试，则要求：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设置</a:t>
            </a:r>
            <a:r>
              <a:rPr lang="en-US" altLang="zh-CN" sz="2400" dirty="0"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ea typeface="宋体" panose="02010600030101010101" pitchFamily="2" charset="-122"/>
              </a:rPr>
              <a:t>后，使</a:t>
            </a:r>
            <a:r>
              <a:rPr lang="en-US" altLang="zh-CN" sz="2400" dirty="0">
                <a:ea typeface="宋体" panose="02010600030101010101" pitchFamily="2" charset="-122"/>
              </a:rPr>
              <a:t>en</a:t>
            </a:r>
            <a:r>
              <a:rPr lang="zh-CN" altLang="en-US" sz="2400" dirty="0">
                <a:ea typeface="宋体" panose="02010600030101010101" pitchFamily="2" charset="-122"/>
              </a:rPr>
              <a:t>有效且维持</a:t>
            </a: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个时钟周期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否则将导致重复累加</a:t>
            </a:r>
            <a:r>
              <a:rPr lang="en-US" altLang="zh-CN" sz="2400" dirty="0">
                <a:ea typeface="宋体" panose="02010600030101010101" pitchFamily="2" charset="-122"/>
              </a:rPr>
              <a:t>x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24580" name="页脚占位符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  <a:t>数字逻辑设计进级实验</a:t>
            </a:r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1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ctr" anchorCtr="0"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</a:fld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4582" name="组合 135"/>
          <p:cNvGrpSpPr/>
          <p:nvPr/>
        </p:nvGrpSpPr>
        <p:grpSpPr>
          <a:xfrm>
            <a:off x="3055938" y="4030663"/>
            <a:ext cx="5483225" cy="1936750"/>
            <a:chOff x="3352164" y="3774214"/>
            <a:chExt cx="5483603" cy="2514605"/>
          </a:xfrm>
        </p:grpSpPr>
        <p:grpSp>
          <p:nvGrpSpPr>
            <p:cNvPr id="24604" name="组合 70"/>
            <p:cNvGrpSpPr/>
            <p:nvPr/>
          </p:nvGrpSpPr>
          <p:grpSpPr>
            <a:xfrm>
              <a:off x="3806567" y="3774214"/>
              <a:ext cx="5029200" cy="381000"/>
              <a:chOff x="304800" y="381000"/>
              <a:chExt cx="5029200" cy="381000"/>
            </a:xfrm>
          </p:grpSpPr>
          <p:cxnSp>
            <p:nvCxnSpPr>
              <p:cNvPr id="24648" name="直接连接符 71"/>
              <p:cNvCxnSpPr/>
              <p:nvPr/>
            </p:nvCxnSpPr>
            <p:spPr>
              <a:xfrm>
                <a:off x="762000" y="381000"/>
                <a:ext cx="45720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4649" name="直接连接符 72"/>
              <p:cNvCxnSpPr/>
              <p:nvPr/>
            </p:nvCxnSpPr>
            <p:spPr>
              <a:xfrm flipV="1">
                <a:off x="1219200" y="381000"/>
                <a:ext cx="0" cy="3810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4650" name="直接连接符 73"/>
              <p:cNvCxnSpPr/>
              <p:nvPr/>
            </p:nvCxnSpPr>
            <p:spPr>
              <a:xfrm flipV="1">
                <a:off x="762000" y="381000"/>
                <a:ext cx="0" cy="3810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4651" name="直接连接符 74"/>
              <p:cNvCxnSpPr/>
              <p:nvPr/>
            </p:nvCxnSpPr>
            <p:spPr>
              <a:xfrm>
                <a:off x="304800" y="762000"/>
                <a:ext cx="45720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4652" name="直接连接符 75"/>
              <p:cNvCxnSpPr/>
              <p:nvPr/>
            </p:nvCxnSpPr>
            <p:spPr>
              <a:xfrm>
                <a:off x="1676400" y="381000"/>
                <a:ext cx="45720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4653" name="直接连接符 76"/>
              <p:cNvCxnSpPr/>
              <p:nvPr/>
            </p:nvCxnSpPr>
            <p:spPr>
              <a:xfrm flipV="1">
                <a:off x="2133600" y="381000"/>
                <a:ext cx="0" cy="3810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4654" name="直接连接符 77"/>
              <p:cNvCxnSpPr/>
              <p:nvPr/>
            </p:nvCxnSpPr>
            <p:spPr>
              <a:xfrm flipV="1">
                <a:off x="1676400" y="381000"/>
                <a:ext cx="0" cy="3810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4655" name="直接连接符 78"/>
              <p:cNvCxnSpPr/>
              <p:nvPr/>
            </p:nvCxnSpPr>
            <p:spPr>
              <a:xfrm>
                <a:off x="1219200" y="762000"/>
                <a:ext cx="45720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4656" name="直接连接符 79"/>
              <p:cNvCxnSpPr/>
              <p:nvPr/>
            </p:nvCxnSpPr>
            <p:spPr>
              <a:xfrm>
                <a:off x="2590800" y="381000"/>
                <a:ext cx="45720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4657" name="直接连接符 80"/>
              <p:cNvCxnSpPr/>
              <p:nvPr/>
            </p:nvCxnSpPr>
            <p:spPr>
              <a:xfrm flipV="1">
                <a:off x="3048000" y="381000"/>
                <a:ext cx="0" cy="3810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4658" name="直接连接符 81"/>
              <p:cNvCxnSpPr/>
              <p:nvPr/>
            </p:nvCxnSpPr>
            <p:spPr>
              <a:xfrm flipV="1">
                <a:off x="2590800" y="381000"/>
                <a:ext cx="0" cy="3810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4659" name="直接连接符 82"/>
              <p:cNvCxnSpPr/>
              <p:nvPr/>
            </p:nvCxnSpPr>
            <p:spPr>
              <a:xfrm>
                <a:off x="2133600" y="762000"/>
                <a:ext cx="45720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4660" name="直接连接符 83"/>
              <p:cNvCxnSpPr/>
              <p:nvPr/>
            </p:nvCxnSpPr>
            <p:spPr>
              <a:xfrm>
                <a:off x="3505200" y="381000"/>
                <a:ext cx="45720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4661" name="直接连接符 84"/>
              <p:cNvCxnSpPr/>
              <p:nvPr/>
            </p:nvCxnSpPr>
            <p:spPr>
              <a:xfrm flipV="1">
                <a:off x="3962400" y="381000"/>
                <a:ext cx="0" cy="3810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4662" name="直接连接符 85"/>
              <p:cNvCxnSpPr/>
              <p:nvPr/>
            </p:nvCxnSpPr>
            <p:spPr>
              <a:xfrm flipV="1">
                <a:off x="3505200" y="381000"/>
                <a:ext cx="0" cy="3810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4663" name="直接连接符 86"/>
              <p:cNvCxnSpPr/>
              <p:nvPr/>
            </p:nvCxnSpPr>
            <p:spPr>
              <a:xfrm>
                <a:off x="3048000" y="762000"/>
                <a:ext cx="45720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4664" name="直接连接符 87"/>
              <p:cNvCxnSpPr/>
              <p:nvPr/>
            </p:nvCxnSpPr>
            <p:spPr>
              <a:xfrm>
                <a:off x="4419600" y="381000"/>
                <a:ext cx="45720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4665" name="直接连接符 88"/>
              <p:cNvCxnSpPr/>
              <p:nvPr/>
            </p:nvCxnSpPr>
            <p:spPr>
              <a:xfrm flipV="1">
                <a:off x="4876800" y="381000"/>
                <a:ext cx="0" cy="3810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4666" name="直接连接符 89"/>
              <p:cNvCxnSpPr/>
              <p:nvPr/>
            </p:nvCxnSpPr>
            <p:spPr>
              <a:xfrm flipV="1">
                <a:off x="4419600" y="381000"/>
                <a:ext cx="0" cy="3810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4667" name="直接连接符 90"/>
              <p:cNvCxnSpPr/>
              <p:nvPr/>
            </p:nvCxnSpPr>
            <p:spPr>
              <a:xfrm>
                <a:off x="3962400" y="762000"/>
                <a:ext cx="45720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4668" name="直接连接符 91"/>
              <p:cNvCxnSpPr/>
              <p:nvPr/>
            </p:nvCxnSpPr>
            <p:spPr>
              <a:xfrm>
                <a:off x="4876800" y="762000"/>
                <a:ext cx="45720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grpSp>
          <p:nvGrpSpPr>
            <p:cNvPr id="24605" name="组合 92"/>
            <p:cNvGrpSpPr/>
            <p:nvPr/>
          </p:nvGrpSpPr>
          <p:grpSpPr>
            <a:xfrm>
              <a:off x="3806567" y="4307614"/>
              <a:ext cx="5029200" cy="381000"/>
              <a:chOff x="304800" y="1066800"/>
              <a:chExt cx="5029200" cy="381000"/>
            </a:xfrm>
          </p:grpSpPr>
          <p:cxnSp>
            <p:nvCxnSpPr>
              <p:cNvPr id="24645" name="直接连接符 93"/>
              <p:cNvCxnSpPr/>
              <p:nvPr/>
            </p:nvCxnSpPr>
            <p:spPr>
              <a:xfrm>
                <a:off x="990600" y="1447800"/>
                <a:ext cx="434340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4646" name="直接连接符 94"/>
              <p:cNvCxnSpPr/>
              <p:nvPr/>
            </p:nvCxnSpPr>
            <p:spPr>
              <a:xfrm>
                <a:off x="304800" y="1066800"/>
                <a:ext cx="68580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4647" name="直接连接符 95"/>
              <p:cNvCxnSpPr/>
              <p:nvPr/>
            </p:nvCxnSpPr>
            <p:spPr>
              <a:xfrm flipV="1">
                <a:off x="990600" y="1066800"/>
                <a:ext cx="0" cy="3810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grpSp>
          <p:nvGrpSpPr>
            <p:cNvPr id="24606" name="组合 96"/>
            <p:cNvGrpSpPr/>
            <p:nvPr/>
          </p:nvGrpSpPr>
          <p:grpSpPr>
            <a:xfrm>
              <a:off x="3806567" y="5374414"/>
              <a:ext cx="5029200" cy="381002"/>
              <a:chOff x="304800" y="2438399"/>
              <a:chExt cx="5029200" cy="381002"/>
            </a:xfrm>
          </p:grpSpPr>
          <p:cxnSp>
            <p:nvCxnSpPr>
              <p:cNvPr id="24640" name="直接连接符 97"/>
              <p:cNvCxnSpPr/>
              <p:nvPr/>
            </p:nvCxnSpPr>
            <p:spPr>
              <a:xfrm>
                <a:off x="304800" y="2438400"/>
                <a:ext cx="502920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4641" name="直接连接符 98"/>
              <p:cNvCxnSpPr/>
              <p:nvPr/>
            </p:nvCxnSpPr>
            <p:spPr>
              <a:xfrm>
                <a:off x="304800" y="2819400"/>
                <a:ext cx="502920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grpSp>
            <p:nvGrpSpPr>
              <p:cNvPr id="24642" name="组合 99"/>
              <p:cNvGrpSpPr/>
              <p:nvPr/>
            </p:nvGrpSpPr>
            <p:grpSpPr>
              <a:xfrm>
                <a:off x="2486576" y="2438399"/>
                <a:ext cx="104224" cy="381002"/>
                <a:chOff x="1600200" y="3124198"/>
                <a:chExt cx="104224" cy="381002"/>
              </a:xfrm>
            </p:grpSpPr>
            <p:cxnSp>
              <p:nvCxnSpPr>
                <p:cNvPr id="24643" name="直接连接符 100"/>
                <p:cNvCxnSpPr/>
                <p:nvPr/>
              </p:nvCxnSpPr>
              <p:spPr>
                <a:xfrm flipH="1">
                  <a:off x="1600200" y="3124198"/>
                  <a:ext cx="94148" cy="381002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cxnSp>
            <p:cxnSp>
              <p:nvCxnSpPr>
                <p:cNvPr id="24644" name="直接连接符 101"/>
                <p:cNvCxnSpPr/>
                <p:nvPr/>
              </p:nvCxnSpPr>
              <p:spPr>
                <a:xfrm>
                  <a:off x="1600200" y="3124199"/>
                  <a:ext cx="104224" cy="381001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4607" name="组合 102"/>
            <p:cNvGrpSpPr/>
            <p:nvPr/>
          </p:nvGrpSpPr>
          <p:grpSpPr>
            <a:xfrm>
              <a:off x="3786415" y="5907814"/>
              <a:ext cx="5049352" cy="381005"/>
              <a:chOff x="284648" y="3124197"/>
              <a:chExt cx="5049352" cy="381005"/>
            </a:xfrm>
          </p:grpSpPr>
          <p:cxnSp>
            <p:nvCxnSpPr>
              <p:cNvPr id="24629" name="直接连接符 103"/>
              <p:cNvCxnSpPr/>
              <p:nvPr/>
            </p:nvCxnSpPr>
            <p:spPr>
              <a:xfrm>
                <a:off x="284648" y="3124200"/>
                <a:ext cx="504935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4630" name="直接连接符 104"/>
              <p:cNvCxnSpPr/>
              <p:nvPr/>
            </p:nvCxnSpPr>
            <p:spPr>
              <a:xfrm>
                <a:off x="284648" y="3505200"/>
                <a:ext cx="504935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grpSp>
            <p:nvGrpSpPr>
              <p:cNvPr id="24631" name="组合 105"/>
              <p:cNvGrpSpPr/>
              <p:nvPr/>
            </p:nvGrpSpPr>
            <p:grpSpPr>
              <a:xfrm>
                <a:off x="1600200" y="3124198"/>
                <a:ext cx="104224" cy="381002"/>
                <a:chOff x="1600200" y="3124198"/>
                <a:chExt cx="104224" cy="381002"/>
              </a:xfrm>
            </p:grpSpPr>
            <p:cxnSp>
              <p:nvCxnSpPr>
                <p:cNvPr id="24638" name="直接连接符 112"/>
                <p:cNvCxnSpPr/>
                <p:nvPr/>
              </p:nvCxnSpPr>
              <p:spPr>
                <a:xfrm flipH="1">
                  <a:off x="1600200" y="3124198"/>
                  <a:ext cx="94148" cy="381002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cxnSp>
            <p:cxnSp>
              <p:nvCxnSpPr>
                <p:cNvPr id="24639" name="直接连接符 113"/>
                <p:cNvCxnSpPr/>
                <p:nvPr/>
              </p:nvCxnSpPr>
              <p:spPr>
                <a:xfrm>
                  <a:off x="1600200" y="3124199"/>
                  <a:ext cx="104224" cy="381001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4632" name="组合 106"/>
              <p:cNvGrpSpPr/>
              <p:nvPr/>
            </p:nvGrpSpPr>
            <p:grpSpPr>
              <a:xfrm>
                <a:off x="3453088" y="3124200"/>
                <a:ext cx="104224" cy="381002"/>
                <a:chOff x="1600200" y="3124198"/>
                <a:chExt cx="104224" cy="381002"/>
              </a:xfrm>
            </p:grpSpPr>
            <p:cxnSp>
              <p:nvCxnSpPr>
                <p:cNvPr id="24636" name="直接连接符 110"/>
                <p:cNvCxnSpPr/>
                <p:nvPr/>
              </p:nvCxnSpPr>
              <p:spPr>
                <a:xfrm flipH="1">
                  <a:off x="1600200" y="3124198"/>
                  <a:ext cx="94148" cy="381002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cxnSp>
            <p:cxnSp>
              <p:nvCxnSpPr>
                <p:cNvPr id="24637" name="直接连接符 111"/>
                <p:cNvCxnSpPr/>
                <p:nvPr/>
              </p:nvCxnSpPr>
              <p:spPr>
                <a:xfrm>
                  <a:off x="1600200" y="3124199"/>
                  <a:ext cx="104224" cy="381001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4633" name="组合 107"/>
              <p:cNvGrpSpPr/>
              <p:nvPr/>
            </p:nvGrpSpPr>
            <p:grpSpPr>
              <a:xfrm>
                <a:off x="4367488" y="3124197"/>
                <a:ext cx="104224" cy="381002"/>
                <a:chOff x="1600200" y="3124198"/>
                <a:chExt cx="104224" cy="381002"/>
              </a:xfrm>
            </p:grpSpPr>
            <p:cxnSp>
              <p:nvCxnSpPr>
                <p:cNvPr id="24634" name="直接连接符 108"/>
                <p:cNvCxnSpPr/>
                <p:nvPr/>
              </p:nvCxnSpPr>
              <p:spPr>
                <a:xfrm flipH="1">
                  <a:off x="1600200" y="3124198"/>
                  <a:ext cx="94148" cy="381002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cxnSp>
            <p:cxnSp>
              <p:nvCxnSpPr>
                <p:cNvPr id="24635" name="直接连接符 109"/>
                <p:cNvCxnSpPr/>
                <p:nvPr/>
              </p:nvCxnSpPr>
              <p:spPr>
                <a:xfrm>
                  <a:off x="1600200" y="3124199"/>
                  <a:ext cx="104224" cy="381001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4608" name="组合 114"/>
            <p:cNvGrpSpPr/>
            <p:nvPr/>
          </p:nvGrpSpPr>
          <p:grpSpPr>
            <a:xfrm>
              <a:off x="3786415" y="4841014"/>
              <a:ext cx="5049352" cy="381000"/>
              <a:chOff x="284648" y="1752600"/>
              <a:chExt cx="5049352" cy="381000"/>
            </a:xfrm>
          </p:grpSpPr>
          <p:cxnSp>
            <p:nvCxnSpPr>
              <p:cNvPr id="24620" name="直接连接符 115"/>
              <p:cNvCxnSpPr/>
              <p:nvPr/>
            </p:nvCxnSpPr>
            <p:spPr>
              <a:xfrm flipV="1">
                <a:off x="1371600" y="1752600"/>
                <a:ext cx="0" cy="3810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4621" name="直接连接符 116"/>
              <p:cNvCxnSpPr/>
              <p:nvPr/>
            </p:nvCxnSpPr>
            <p:spPr>
              <a:xfrm flipV="1">
                <a:off x="2057400" y="1752600"/>
                <a:ext cx="0" cy="3810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4622" name="直接连接符 117"/>
              <p:cNvCxnSpPr/>
              <p:nvPr/>
            </p:nvCxnSpPr>
            <p:spPr>
              <a:xfrm flipV="1">
                <a:off x="3200400" y="1752600"/>
                <a:ext cx="0" cy="3810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4623" name="直接连接符 118"/>
              <p:cNvCxnSpPr/>
              <p:nvPr/>
            </p:nvCxnSpPr>
            <p:spPr>
              <a:xfrm flipV="1">
                <a:off x="4724400" y="1752600"/>
                <a:ext cx="0" cy="3810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4624" name="直接连接符 119"/>
              <p:cNvCxnSpPr/>
              <p:nvPr/>
            </p:nvCxnSpPr>
            <p:spPr>
              <a:xfrm>
                <a:off x="1371600" y="1752600"/>
                <a:ext cx="68580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4625" name="直接连接符 120"/>
              <p:cNvCxnSpPr/>
              <p:nvPr/>
            </p:nvCxnSpPr>
            <p:spPr>
              <a:xfrm>
                <a:off x="284648" y="2133600"/>
                <a:ext cx="108695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4626" name="直接连接符 121"/>
              <p:cNvCxnSpPr/>
              <p:nvPr/>
            </p:nvCxnSpPr>
            <p:spPr>
              <a:xfrm>
                <a:off x="3200400" y="1752600"/>
                <a:ext cx="152400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4627" name="直接连接符 122"/>
              <p:cNvCxnSpPr/>
              <p:nvPr/>
            </p:nvCxnSpPr>
            <p:spPr>
              <a:xfrm>
                <a:off x="2057400" y="2133600"/>
                <a:ext cx="114300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4628" name="直接连接符 123"/>
              <p:cNvCxnSpPr/>
              <p:nvPr/>
            </p:nvCxnSpPr>
            <p:spPr>
              <a:xfrm>
                <a:off x="4724400" y="2133600"/>
                <a:ext cx="60960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sp>
          <p:nvSpPr>
            <p:cNvPr id="24609" name="文本框 124"/>
            <p:cNvSpPr txBox="1"/>
            <p:nvPr/>
          </p:nvSpPr>
          <p:spPr>
            <a:xfrm>
              <a:off x="4378067" y="5970171"/>
              <a:ext cx="228600" cy="306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0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24610" name="文本框 125"/>
            <p:cNvSpPr txBox="1"/>
            <p:nvPr/>
          </p:nvSpPr>
          <p:spPr>
            <a:xfrm>
              <a:off x="4759067" y="5449125"/>
              <a:ext cx="228600" cy="306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1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24611" name="文本框 126"/>
            <p:cNvSpPr txBox="1"/>
            <p:nvPr/>
          </p:nvSpPr>
          <p:spPr>
            <a:xfrm>
              <a:off x="7083167" y="5449125"/>
              <a:ext cx="228600" cy="306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2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24612" name="文本框 127"/>
            <p:cNvSpPr txBox="1"/>
            <p:nvPr/>
          </p:nvSpPr>
          <p:spPr>
            <a:xfrm>
              <a:off x="5978267" y="5971008"/>
              <a:ext cx="228600" cy="306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1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24613" name="文本框 128"/>
            <p:cNvSpPr txBox="1"/>
            <p:nvPr/>
          </p:nvSpPr>
          <p:spPr>
            <a:xfrm>
              <a:off x="7375923" y="5951933"/>
              <a:ext cx="228600" cy="306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3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24614" name="文本框 129"/>
            <p:cNvSpPr txBox="1"/>
            <p:nvPr/>
          </p:nvSpPr>
          <p:spPr>
            <a:xfrm>
              <a:off x="8378567" y="5967975"/>
              <a:ext cx="228600" cy="306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5</a:t>
              </a:r>
              <a:endPara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615" name="文本框 130"/>
            <p:cNvSpPr txBox="1"/>
            <p:nvPr/>
          </p:nvSpPr>
          <p:spPr>
            <a:xfrm>
              <a:off x="3352800" y="3858435"/>
              <a:ext cx="334792" cy="306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clk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24616" name="文本框 131"/>
            <p:cNvSpPr txBox="1"/>
            <p:nvPr/>
          </p:nvSpPr>
          <p:spPr>
            <a:xfrm>
              <a:off x="3429503" y="5405521"/>
              <a:ext cx="228600" cy="306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x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24617" name="文本框 132"/>
            <p:cNvSpPr txBox="1"/>
            <p:nvPr/>
          </p:nvSpPr>
          <p:spPr>
            <a:xfrm>
              <a:off x="3403447" y="5924114"/>
              <a:ext cx="228600" cy="306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s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24618" name="文本框 133"/>
            <p:cNvSpPr txBox="1"/>
            <p:nvPr/>
          </p:nvSpPr>
          <p:spPr>
            <a:xfrm>
              <a:off x="3352164" y="4886929"/>
              <a:ext cx="228600" cy="306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en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24619" name="文本框 134"/>
            <p:cNvSpPr txBox="1"/>
            <p:nvPr/>
          </p:nvSpPr>
          <p:spPr>
            <a:xfrm>
              <a:off x="3352800" y="4339092"/>
              <a:ext cx="228600" cy="306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rst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24583" name="组合 3"/>
          <p:cNvGrpSpPr/>
          <p:nvPr/>
        </p:nvGrpSpPr>
        <p:grpSpPr>
          <a:xfrm>
            <a:off x="5645150" y="1606550"/>
            <a:ext cx="2198688" cy="1638300"/>
            <a:chOff x="3821389" y="4840473"/>
            <a:chExt cx="2198411" cy="1209889"/>
          </a:xfrm>
        </p:grpSpPr>
        <p:sp>
          <p:nvSpPr>
            <p:cNvPr id="24592" name="TextBox 32"/>
            <p:cNvSpPr txBox="1"/>
            <p:nvPr/>
          </p:nvSpPr>
          <p:spPr>
            <a:xfrm>
              <a:off x="3973789" y="4874068"/>
              <a:ext cx="12824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x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cxnSp>
          <p:nvCxnSpPr>
            <p:cNvPr id="139" name="直接连接符 138"/>
            <p:cNvCxnSpPr/>
            <p:nvPr/>
          </p:nvCxnSpPr>
          <p:spPr bwMode="auto">
            <a:xfrm>
              <a:off x="4249960" y="5032742"/>
              <a:ext cx="5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 bwMode="auto">
            <a:xfrm>
              <a:off x="5181706" y="5452452"/>
              <a:ext cx="4999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95" name="TextBox 34"/>
            <p:cNvSpPr txBox="1"/>
            <p:nvPr/>
          </p:nvSpPr>
          <p:spPr>
            <a:xfrm>
              <a:off x="5649397" y="5257800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s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cxnSp>
          <p:nvCxnSpPr>
            <p:cNvPr id="144" name="直接连接符 143"/>
            <p:cNvCxnSpPr/>
            <p:nvPr/>
          </p:nvCxnSpPr>
          <p:spPr bwMode="auto">
            <a:xfrm>
              <a:off x="4249960" y="5590792"/>
              <a:ext cx="5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97" name="TextBox 34"/>
            <p:cNvSpPr txBox="1"/>
            <p:nvPr/>
          </p:nvSpPr>
          <p:spPr>
            <a:xfrm>
              <a:off x="3830209" y="5412130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rst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cxnSp>
          <p:nvCxnSpPr>
            <p:cNvPr id="146" name="直接连接符 145"/>
            <p:cNvCxnSpPr/>
            <p:nvPr/>
          </p:nvCxnSpPr>
          <p:spPr bwMode="auto">
            <a:xfrm>
              <a:off x="4240436" y="5861610"/>
              <a:ext cx="5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99" name="TextBox 34"/>
            <p:cNvSpPr txBox="1"/>
            <p:nvPr/>
          </p:nvSpPr>
          <p:spPr>
            <a:xfrm>
              <a:off x="3821389" y="5682268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clk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24600" name="矩形 1"/>
            <p:cNvSpPr/>
            <p:nvPr/>
          </p:nvSpPr>
          <p:spPr>
            <a:xfrm>
              <a:off x="4736581" y="4840473"/>
              <a:ext cx="446433" cy="1209889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149" name="文本框 148"/>
            <p:cNvSpPr txBox="1"/>
            <p:nvPr/>
          </p:nvSpPr>
          <p:spPr bwMode="auto">
            <a:xfrm>
              <a:off x="4719935" y="5161531"/>
              <a:ext cx="461665" cy="605294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 dirty="0"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ACM</a:t>
              </a:r>
              <a:endParaRPr kumimoji="0" lang="zh-CN" altLang="en-US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50" name="直接连接符 149"/>
            <p:cNvCxnSpPr/>
            <p:nvPr/>
          </p:nvCxnSpPr>
          <p:spPr bwMode="auto">
            <a:xfrm>
              <a:off x="4249960" y="5303561"/>
              <a:ext cx="5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03" name="TextBox 34"/>
            <p:cNvSpPr txBox="1"/>
            <p:nvPr/>
          </p:nvSpPr>
          <p:spPr>
            <a:xfrm>
              <a:off x="3830209" y="5124716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en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</p:grpSp>
      <p:sp>
        <p:nvSpPr>
          <p:cNvPr id="24584" name="矩形 153"/>
          <p:cNvSpPr/>
          <p:nvPr/>
        </p:nvSpPr>
        <p:spPr>
          <a:xfrm>
            <a:off x="7742238" y="2287588"/>
            <a:ext cx="933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(LED3~0)</a:t>
            </a:r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24585" name="矩形 154"/>
          <p:cNvSpPr/>
          <p:nvPr/>
        </p:nvSpPr>
        <p:spPr>
          <a:xfrm>
            <a:off x="4781550" y="1749425"/>
            <a:ext cx="893763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(SW3~0)</a:t>
            </a:r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24586" name="矩形 155"/>
          <p:cNvSpPr/>
          <p:nvPr/>
        </p:nvSpPr>
        <p:spPr>
          <a:xfrm>
            <a:off x="4872038" y="2106613"/>
            <a:ext cx="754062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(SW15)</a:t>
            </a:r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24587" name="矩形 156"/>
          <p:cNvSpPr/>
          <p:nvPr/>
        </p:nvSpPr>
        <p:spPr>
          <a:xfrm>
            <a:off x="4811713" y="2474913"/>
            <a:ext cx="83978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(BTNU)</a:t>
            </a:r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24588" name="矩形 157"/>
          <p:cNvSpPr/>
          <p:nvPr/>
        </p:nvSpPr>
        <p:spPr>
          <a:xfrm>
            <a:off x="4603750" y="2797175"/>
            <a:ext cx="1163638" cy="339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(100MHz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24589" name="矩形 158"/>
          <p:cNvSpPr/>
          <p:nvPr/>
        </p:nvSpPr>
        <p:spPr>
          <a:xfrm>
            <a:off x="4572000" y="3068638"/>
            <a:ext cx="1327150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或者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BTNC)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160" name="内容占位符 2"/>
          <p:cNvSpPr txBox="1">
            <a:spLocks noChangeArrowheads="1"/>
          </p:cNvSpPr>
          <p:nvPr/>
        </p:nvSpPr>
        <p:spPr bwMode="auto">
          <a:xfrm>
            <a:off x="458788" y="3840163"/>
            <a:ext cx="2212975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建议手动产生时钟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4591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 anchor="ctr" anchorCtr="0"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仿真时钟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5350" y="5229225"/>
            <a:ext cx="7886700" cy="476250"/>
          </a:xfrm>
        </p:spPr>
        <p:txBody>
          <a:bodyPr vert="horz" wrap="square" lIns="91440" tIns="45720" rIns="91440" bIns="45720" numCol="1" anchor="t" anchorCtr="0" compatLnSpc="1">
            <a:normAutofit fontScale="77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注意：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initial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仅用于仿真，不会产生实际硬件电路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8" name="矩形 15"/>
          <p:cNvSpPr/>
          <p:nvPr/>
        </p:nvSpPr>
        <p:spPr>
          <a:xfrm>
            <a:off x="990600" y="1452563"/>
            <a:ext cx="7162800" cy="3570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reg clk;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时钟周期和个数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parameter CYCLE = 10, Number = 20;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initial  begin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clk = 0;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repeat  (2* Number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    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或者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forever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# CYCLE/2  clk = ~ clk;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9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ctr" anchorCtr="0"/>
          <a:p>
            <a:pPr marL="0" indent="0" algn="r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12</a:t>
            </a:r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0" name="日期占位符 4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 anchor="ctr" anchorCtr="0"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1" name="页脚占位符 5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  <a:t>数字逻辑设计进级实验</a:t>
            </a:r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模块下载测试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8675" name="组合 196"/>
          <p:cNvGrpSpPr/>
          <p:nvPr/>
        </p:nvGrpSpPr>
        <p:grpSpPr>
          <a:xfrm>
            <a:off x="2228850" y="2825750"/>
            <a:ext cx="4781550" cy="2914650"/>
            <a:chOff x="3422238" y="2960948"/>
            <a:chExt cx="4781019" cy="2913907"/>
          </a:xfrm>
        </p:grpSpPr>
        <p:grpSp>
          <p:nvGrpSpPr>
            <p:cNvPr id="28687" name="组合 13"/>
            <p:cNvGrpSpPr/>
            <p:nvPr/>
          </p:nvGrpSpPr>
          <p:grpSpPr>
            <a:xfrm>
              <a:off x="4960462" y="3430728"/>
              <a:ext cx="2197007" cy="1480760"/>
              <a:chOff x="6693494" y="2063301"/>
              <a:chExt cx="2787618" cy="1850109"/>
            </a:xfrm>
          </p:grpSpPr>
          <p:cxnSp>
            <p:nvCxnSpPr>
              <p:cNvPr id="8" name="直接连接符 7"/>
              <p:cNvCxnSpPr/>
              <p:nvPr/>
            </p:nvCxnSpPr>
            <p:spPr bwMode="auto">
              <a:xfrm>
                <a:off x="6693494" y="2755357"/>
                <a:ext cx="4652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 bwMode="auto">
              <a:xfrm>
                <a:off x="6707593" y="3633811"/>
                <a:ext cx="4511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 bwMode="auto">
              <a:xfrm>
                <a:off x="7801290" y="2987364"/>
                <a:ext cx="1679822" cy="79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 bwMode="auto">
              <a:xfrm rot="5400000">
                <a:off x="7229746" y="2348833"/>
                <a:ext cx="573078" cy="20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任意多边形 21"/>
              <p:cNvSpPr/>
              <p:nvPr/>
            </p:nvSpPr>
            <p:spPr bwMode="auto">
              <a:xfrm>
                <a:off x="7158768" y="2491622"/>
                <a:ext cx="660649" cy="1421788"/>
              </a:xfrm>
              <a:custGeom>
                <a:avLst/>
                <a:gdLst>
                  <a:gd name="connsiteX0" fmla="*/ 10633 w 659219"/>
                  <a:gd name="connsiteY0" fmla="*/ 0 h 1424763"/>
                  <a:gd name="connsiteX1" fmla="*/ 659219 w 659219"/>
                  <a:gd name="connsiteY1" fmla="*/ 276446 h 1424763"/>
                  <a:gd name="connsiteX2" fmla="*/ 659219 w 659219"/>
                  <a:gd name="connsiteY2" fmla="*/ 1137684 h 1424763"/>
                  <a:gd name="connsiteX3" fmla="*/ 10633 w 659219"/>
                  <a:gd name="connsiteY3" fmla="*/ 1424763 h 1424763"/>
                  <a:gd name="connsiteX4" fmla="*/ 0 w 659219"/>
                  <a:gd name="connsiteY4" fmla="*/ 925032 h 1424763"/>
                  <a:gd name="connsiteX5" fmla="*/ 212651 w 659219"/>
                  <a:gd name="connsiteY5" fmla="*/ 712381 h 1424763"/>
                  <a:gd name="connsiteX6" fmla="*/ 0 w 659219"/>
                  <a:gd name="connsiteY6" fmla="*/ 499730 h 1424763"/>
                  <a:gd name="connsiteX7" fmla="*/ 10633 w 659219"/>
                  <a:gd name="connsiteY7" fmla="*/ 0 h 1424763"/>
                  <a:gd name="connsiteX0-1" fmla="*/ 10633 w 659219"/>
                  <a:gd name="connsiteY0-2" fmla="*/ 0 h 1424763"/>
                  <a:gd name="connsiteX1-3" fmla="*/ 659219 w 659219"/>
                  <a:gd name="connsiteY1-4" fmla="*/ 276446 h 1424763"/>
                  <a:gd name="connsiteX2-5" fmla="*/ 659219 w 659219"/>
                  <a:gd name="connsiteY2-6" fmla="*/ 1137684 h 1424763"/>
                  <a:gd name="connsiteX3-7" fmla="*/ 10633 w 659219"/>
                  <a:gd name="connsiteY3-8" fmla="*/ 1424763 h 1424763"/>
                  <a:gd name="connsiteX4-9" fmla="*/ 0 w 659219"/>
                  <a:gd name="connsiteY4-10" fmla="*/ 925032 h 1424763"/>
                  <a:gd name="connsiteX5-11" fmla="*/ 156279 w 659219"/>
                  <a:gd name="connsiteY5-12" fmla="*/ 712382 h 1424763"/>
                  <a:gd name="connsiteX6-13" fmla="*/ 0 w 659219"/>
                  <a:gd name="connsiteY6-14" fmla="*/ 499730 h 1424763"/>
                  <a:gd name="connsiteX7-15" fmla="*/ 10633 w 659219"/>
                  <a:gd name="connsiteY7-16" fmla="*/ 0 h 1424763"/>
                  <a:gd name="connsiteX0-17" fmla="*/ 10633 w 659219"/>
                  <a:gd name="connsiteY0-18" fmla="*/ 0 h 1424763"/>
                  <a:gd name="connsiteX1-19" fmla="*/ 659219 w 659219"/>
                  <a:gd name="connsiteY1-20" fmla="*/ 276446 h 1424763"/>
                  <a:gd name="connsiteX2-21" fmla="*/ 659219 w 659219"/>
                  <a:gd name="connsiteY2-22" fmla="*/ 1137684 h 1424763"/>
                  <a:gd name="connsiteX3-23" fmla="*/ 10633 w 659219"/>
                  <a:gd name="connsiteY3-24" fmla="*/ 1424763 h 1424763"/>
                  <a:gd name="connsiteX4-25" fmla="*/ 0 w 659219"/>
                  <a:gd name="connsiteY4-26" fmla="*/ 869365 h 1424763"/>
                  <a:gd name="connsiteX5-27" fmla="*/ 156279 w 659219"/>
                  <a:gd name="connsiteY5-28" fmla="*/ 712382 h 1424763"/>
                  <a:gd name="connsiteX6-29" fmla="*/ 0 w 659219"/>
                  <a:gd name="connsiteY6-30" fmla="*/ 499730 h 1424763"/>
                  <a:gd name="connsiteX7-31" fmla="*/ 10633 w 659219"/>
                  <a:gd name="connsiteY7-32" fmla="*/ 0 h 1424763"/>
                  <a:gd name="connsiteX0-33" fmla="*/ 10633 w 659219"/>
                  <a:gd name="connsiteY0-34" fmla="*/ 0 h 1424763"/>
                  <a:gd name="connsiteX1-35" fmla="*/ 659219 w 659219"/>
                  <a:gd name="connsiteY1-36" fmla="*/ 276446 h 1424763"/>
                  <a:gd name="connsiteX2-37" fmla="*/ 659219 w 659219"/>
                  <a:gd name="connsiteY2-38" fmla="*/ 1137684 h 1424763"/>
                  <a:gd name="connsiteX3-39" fmla="*/ 10633 w 659219"/>
                  <a:gd name="connsiteY3-40" fmla="*/ 1424763 h 1424763"/>
                  <a:gd name="connsiteX4-41" fmla="*/ 0 w 659219"/>
                  <a:gd name="connsiteY4-42" fmla="*/ 869365 h 1424763"/>
                  <a:gd name="connsiteX5-43" fmla="*/ 156279 w 659219"/>
                  <a:gd name="connsiteY5-44" fmla="*/ 712382 h 1424763"/>
                  <a:gd name="connsiteX6-45" fmla="*/ 0 w 659219"/>
                  <a:gd name="connsiteY6-46" fmla="*/ 544264 h 1424763"/>
                  <a:gd name="connsiteX7-47" fmla="*/ 10633 w 659219"/>
                  <a:gd name="connsiteY7-48" fmla="*/ 0 h 142476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659219" h="1424763">
                    <a:moveTo>
                      <a:pt x="10633" y="0"/>
                    </a:moveTo>
                    <a:lnTo>
                      <a:pt x="659219" y="276446"/>
                    </a:lnTo>
                    <a:lnTo>
                      <a:pt x="659219" y="1137684"/>
                    </a:lnTo>
                    <a:lnTo>
                      <a:pt x="10633" y="1424763"/>
                    </a:lnTo>
                    <a:lnTo>
                      <a:pt x="0" y="869365"/>
                    </a:lnTo>
                    <a:lnTo>
                      <a:pt x="156279" y="712382"/>
                    </a:lnTo>
                    <a:lnTo>
                      <a:pt x="0" y="544264"/>
                    </a:lnTo>
                    <a:lnTo>
                      <a:pt x="10633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直接连接符 16"/>
              <p:cNvCxnSpPr/>
              <p:nvPr/>
            </p:nvCxnSpPr>
            <p:spPr bwMode="auto">
              <a:xfrm>
                <a:off x="7801290" y="3417668"/>
                <a:ext cx="36053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/>
              <p:cNvSpPr txBox="1"/>
              <p:nvPr/>
            </p:nvSpPr>
            <p:spPr bwMode="auto">
              <a:xfrm>
                <a:off x="7249532" y="2912072"/>
                <a:ext cx="546697" cy="611913"/>
              </a:xfrm>
              <a:prstGeom prst="rect">
                <a:avLst/>
              </a:prstGeom>
              <a:noFill/>
            </p:spPr>
            <p:txBody>
              <a:bodyPr vert="vert270" wrap="none">
                <a:spAutoFit/>
              </a:bodyPr>
              <a:lstStyle/>
              <a:p>
                <a:pPr marR="0" defTabSz="914400" eaLnBrk="1" hangingPunct="1">
                  <a:buClrTx/>
                  <a:buSzTx/>
                  <a:buFontTx/>
                  <a:buNone/>
                  <a:defRPr/>
                </a:pPr>
                <a:r>
                  <a:rPr kumimoji="0" lang="en-US" altLang="zh-CN" sz="1600" kern="1200" cap="none" spc="0" normalizeH="0" baseline="0" noProof="0" dirty="0"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ALU</a:t>
                </a:r>
                <a:endParaRPr kumimoji="0" lang="zh-CN" altLang="en-US" sz="1600" kern="1200" cap="none" spc="0" normalizeH="0" baseline="0" noProof="0" dirty="0"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8688" name="组合 3"/>
            <p:cNvGrpSpPr/>
            <p:nvPr/>
          </p:nvGrpSpPr>
          <p:grpSpPr>
            <a:xfrm>
              <a:off x="3426600" y="2960948"/>
              <a:ext cx="1549735" cy="873577"/>
              <a:chOff x="1728477" y="5303386"/>
              <a:chExt cx="1548958" cy="873577"/>
            </a:xfrm>
          </p:grpSpPr>
          <p:sp>
            <p:nvSpPr>
              <p:cNvPr id="28738" name="矩形 1"/>
              <p:cNvSpPr/>
              <p:nvPr/>
            </p:nvSpPr>
            <p:spPr>
              <a:xfrm>
                <a:off x="2596916" y="5303386"/>
                <a:ext cx="361139" cy="873577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1600" dirty="0">
                  <a:ea typeface="宋体" panose="02010600030101010101" pitchFamily="2" charset="-122"/>
                </a:endParaRPr>
              </a:p>
            </p:txBody>
          </p:sp>
          <p:cxnSp>
            <p:nvCxnSpPr>
              <p:cNvPr id="23" name="直接连接符 22"/>
              <p:cNvCxnSpPr/>
              <p:nvPr/>
            </p:nvCxnSpPr>
            <p:spPr bwMode="auto">
              <a:xfrm>
                <a:off x="2220735" y="5514470"/>
                <a:ext cx="37444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40" name="TextBox 34"/>
              <p:cNvSpPr txBox="1"/>
              <p:nvPr/>
            </p:nvSpPr>
            <p:spPr>
              <a:xfrm>
                <a:off x="1728478" y="5347892"/>
                <a:ext cx="370403" cy="3076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ea typeface="宋体" panose="02010600030101010101" pitchFamily="2" charset="-122"/>
                  </a:rPr>
                  <a:t>s</a:t>
                </a:r>
                <a:endParaRPr lang="zh-CN" altLang="en-US" sz="1800" dirty="0">
                  <a:ea typeface="宋体" panose="02010600030101010101" pitchFamily="2" charset="-122"/>
                </a:endParaRPr>
              </a:p>
            </p:txBody>
          </p:sp>
          <p:cxnSp>
            <p:nvCxnSpPr>
              <p:cNvPr id="27" name="直接连接符 26"/>
              <p:cNvCxnSpPr/>
              <p:nvPr/>
            </p:nvCxnSpPr>
            <p:spPr bwMode="auto">
              <a:xfrm>
                <a:off x="2958521" y="5758883"/>
                <a:ext cx="3189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42" name="TextBox 32"/>
              <p:cNvSpPr txBox="1"/>
              <p:nvPr/>
            </p:nvSpPr>
            <p:spPr>
              <a:xfrm>
                <a:off x="2593992" y="5833719"/>
                <a:ext cx="144192" cy="3076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ctr" anchorCtr="1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&gt;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34" name="直接连接符 33"/>
              <p:cNvCxnSpPr/>
              <p:nvPr/>
            </p:nvCxnSpPr>
            <p:spPr bwMode="auto">
              <a:xfrm>
                <a:off x="2220735" y="6006470"/>
                <a:ext cx="36333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44" name="TextBox 34"/>
              <p:cNvSpPr txBox="1"/>
              <p:nvPr/>
            </p:nvSpPr>
            <p:spPr>
              <a:xfrm>
                <a:off x="1728478" y="5844219"/>
                <a:ext cx="370403" cy="3076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ea typeface="宋体" panose="02010600030101010101" pitchFamily="2" charset="-122"/>
                  </a:rPr>
                  <a:t>clk</a:t>
                </a:r>
                <a:endParaRPr lang="zh-CN" altLang="en-US" sz="18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45" name="TextBox 32"/>
              <p:cNvSpPr txBox="1"/>
              <p:nvPr/>
            </p:nvSpPr>
            <p:spPr>
              <a:xfrm>
                <a:off x="2706295" y="5429122"/>
                <a:ext cx="136182" cy="2461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ctr" anchorCtr="1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600" dirty="0">
                    <a:ea typeface="宋体" panose="02010600030101010101" pitchFamily="2" charset="-122"/>
                  </a:rPr>
                  <a:t>S</a:t>
                </a:r>
                <a:endParaRPr lang="zh-CN" altLang="en-US" sz="1600" dirty="0">
                  <a:ea typeface="宋体" panose="02010600030101010101" pitchFamily="2" charset="-122"/>
                </a:endParaRPr>
              </a:p>
            </p:txBody>
          </p:sp>
          <p:cxnSp>
            <p:nvCxnSpPr>
              <p:cNvPr id="81" name="直接连接符 80"/>
              <p:cNvCxnSpPr/>
              <p:nvPr/>
            </p:nvCxnSpPr>
            <p:spPr bwMode="auto">
              <a:xfrm>
                <a:off x="2242948" y="5771579"/>
                <a:ext cx="36333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47" name="TextBox 34"/>
              <p:cNvSpPr txBox="1"/>
              <p:nvPr/>
            </p:nvSpPr>
            <p:spPr>
              <a:xfrm>
                <a:off x="1728477" y="5595579"/>
                <a:ext cx="370403" cy="3076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ea typeface="宋体" panose="02010600030101010101" pitchFamily="2" charset="-122"/>
                  </a:rPr>
                  <a:t>en</a:t>
                </a:r>
                <a:endParaRPr lang="zh-CN" altLang="en-US" sz="1800" dirty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8689" name="组合 3"/>
            <p:cNvGrpSpPr/>
            <p:nvPr/>
          </p:nvGrpSpPr>
          <p:grpSpPr>
            <a:xfrm>
              <a:off x="3424945" y="3965259"/>
              <a:ext cx="1549802" cy="873577"/>
              <a:chOff x="1728477" y="5303386"/>
              <a:chExt cx="1549025" cy="873577"/>
            </a:xfrm>
          </p:grpSpPr>
          <p:sp>
            <p:nvSpPr>
              <p:cNvPr id="28728" name="矩形 1"/>
              <p:cNvSpPr/>
              <p:nvPr/>
            </p:nvSpPr>
            <p:spPr>
              <a:xfrm>
                <a:off x="2596916" y="5303386"/>
                <a:ext cx="361139" cy="873577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1600" dirty="0">
                  <a:ea typeface="宋体" panose="02010600030101010101" pitchFamily="2" charset="-122"/>
                </a:endParaRPr>
              </a:p>
            </p:txBody>
          </p:sp>
          <p:cxnSp>
            <p:nvCxnSpPr>
              <p:cNvPr id="85" name="直接连接符 84"/>
              <p:cNvCxnSpPr/>
              <p:nvPr/>
            </p:nvCxnSpPr>
            <p:spPr bwMode="auto">
              <a:xfrm>
                <a:off x="2220802" y="5514790"/>
                <a:ext cx="37444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30" name="TextBox 34"/>
              <p:cNvSpPr txBox="1"/>
              <p:nvPr/>
            </p:nvSpPr>
            <p:spPr>
              <a:xfrm>
                <a:off x="1728478" y="5347892"/>
                <a:ext cx="370403" cy="3076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ea typeface="宋体" panose="02010600030101010101" pitchFamily="2" charset="-122"/>
                  </a:rPr>
                  <a:t>a</a:t>
                </a:r>
                <a:endParaRPr lang="zh-CN" altLang="en-US" sz="1800" dirty="0">
                  <a:ea typeface="宋体" panose="02010600030101010101" pitchFamily="2" charset="-122"/>
                </a:endParaRPr>
              </a:p>
            </p:txBody>
          </p:sp>
          <p:cxnSp>
            <p:nvCxnSpPr>
              <p:cNvPr id="87" name="直接连接符 86"/>
              <p:cNvCxnSpPr/>
              <p:nvPr/>
            </p:nvCxnSpPr>
            <p:spPr bwMode="auto">
              <a:xfrm>
                <a:off x="2958589" y="5759203"/>
                <a:ext cx="31891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32" name="TextBox 32"/>
              <p:cNvSpPr txBox="1"/>
              <p:nvPr/>
            </p:nvSpPr>
            <p:spPr>
              <a:xfrm>
                <a:off x="2593992" y="5833719"/>
                <a:ext cx="144192" cy="3076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ctr" anchorCtr="1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&gt;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89" name="直接连接符 88"/>
              <p:cNvCxnSpPr/>
              <p:nvPr/>
            </p:nvCxnSpPr>
            <p:spPr bwMode="auto">
              <a:xfrm>
                <a:off x="2220802" y="6006789"/>
                <a:ext cx="3633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34" name="TextBox 34"/>
              <p:cNvSpPr txBox="1"/>
              <p:nvPr/>
            </p:nvSpPr>
            <p:spPr>
              <a:xfrm>
                <a:off x="1728478" y="5844219"/>
                <a:ext cx="370403" cy="3076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ea typeface="宋体" panose="02010600030101010101" pitchFamily="2" charset="-122"/>
                  </a:rPr>
                  <a:t>clk</a:t>
                </a:r>
                <a:endParaRPr lang="zh-CN" altLang="en-US" sz="18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35" name="TextBox 32"/>
              <p:cNvSpPr txBox="1"/>
              <p:nvPr/>
            </p:nvSpPr>
            <p:spPr>
              <a:xfrm>
                <a:off x="2706295" y="5429123"/>
                <a:ext cx="136182" cy="2461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ctr" anchorCtr="1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600" dirty="0">
                    <a:ea typeface="宋体" panose="02010600030101010101" pitchFamily="2" charset="-122"/>
                  </a:rPr>
                  <a:t>A</a:t>
                </a:r>
                <a:endParaRPr lang="zh-CN" altLang="en-US" sz="1600" dirty="0">
                  <a:ea typeface="宋体" panose="02010600030101010101" pitchFamily="2" charset="-122"/>
                </a:endParaRPr>
              </a:p>
            </p:txBody>
          </p:sp>
          <p:cxnSp>
            <p:nvCxnSpPr>
              <p:cNvPr id="92" name="直接连接符 91"/>
              <p:cNvCxnSpPr/>
              <p:nvPr/>
            </p:nvCxnSpPr>
            <p:spPr bwMode="auto">
              <a:xfrm>
                <a:off x="2243015" y="5771899"/>
                <a:ext cx="3633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37" name="TextBox 34"/>
              <p:cNvSpPr txBox="1"/>
              <p:nvPr/>
            </p:nvSpPr>
            <p:spPr>
              <a:xfrm>
                <a:off x="1728477" y="5595579"/>
                <a:ext cx="370403" cy="3076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ea typeface="宋体" panose="02010600030101010101" pitchFamily="2" charset="-122"/>
                  </a:rPr>
                  <a:t>en</a:t>
                </a:r>
                <a:endParaRPr lang="zh-CN" altLang="en-US" sz="1800" dirty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8690" name="组合 3"/>
            <p:cNvGrpSpPr/>
            <p:nvPr/>
          </p:nvGrpSpPr>
          <p:grpSpPr>
            <a:xfrm>
              <a:off x="3422238" y="4985309"/>
              <a:ext cx="1549334" cy="873577"/>
              <a:chOff x="1728477" y="5303386"/>
              <a:chExt cx="1548557" cy="873577"/>
            </a:xfrm>
          </p:grpSpPr>
          <p:sp>
            <p:nvSpPr>
              <p:cNvPr id="28718" name="矩形 1"/>
              <p:cNvSpPr/>
              <p:nvPr/>
            </p:nvSpPr>
            <p:spPr>
              <a:xfrm>
                <a:off x="2596916" y="5303386"/>
                <a:ext cx="361139" cy="873577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1600" dirty="0">
                  <a:ea typeface="宋体" panose="02010600030101010101" pitchFamily="2" charset="-122"/>
                </a:endParaRPr>
              </a:p>
            </p:txBody>
          </p:sp>
          <p:cxnSp>
            <p:nvCxnSpPr>
              <p:cNvPr id="96" name="直接连接符 95"/>
              <p:cNvCxnSpPr/>
              <p:nvPr/>
            </p:nvCxnSpPr>
            <p:spPr bwMode="auto">
              <a:xfrm>
                <a:off x="2220334" y="5515243"/>
                <a:ext cx="37444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20" name="TextBox 34"/>
              <p:cNvSpPr txBox="1"/>
              <p:nvPr/>
            </p:nvSpPr>
            <p:spPr>
              <a:xfrm>
                <a:off x="1728478" y="5347892"/>
                <a:ext cx="370403" cy="3076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ea typeface="宋体" panose="02010600030101010101" pitchFamily="2" charset="-122"/>
                  </a:rPr>
                  <a:t>b</a:t>
                </a:r>
                <a:endParaRPr lang="zh-CN" altLang="en-US" sz="1800" dirty="0">
                  <a:ea typeface="宋体" panose="02010600030101010101" pitchFamily="2" charset="-122"/>
                </a:endParaRPr>
              </a:p>
            </p:txBody>
          </p:sp>
          <p:cxnSp>
            <p:nvCxnSpPr>
              <p:cNvPr id="98" name="直接连接符 97"/>
              <p:cNvCxnSpPr/>
              <p:nvPr/>
            </p:nvCxnSpPr>
            <p:spPr bwMode="auto">
              <a:xfrm>
                <a:off x="2958121" y="5759656"/>
                <a:ext cx="31891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22" name="TextBox 32"/>
              <p:cNvSpPr txBox="1"/>
              <p:nvPr/>
            </p:nvSpPr>
            <p:spPr>
              <a:xfrm>
                <a:off x="2593992" y="5833719"/>
                <a:ext cx="144192" cy="3076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ctr" anchorCtr="1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&gt;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00" name="直接连接符 99"/>
              <p:cNvCxnSpPr/>
              <p:nvPr/>
            </p:nvCxnSpPr>
            <p:spPr bwMode="auto">
              <a:xfrm>
                <a:off x="2220334" y="6007242"/>
                <a:ext cx="3633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24" name="TextBox 34"/>
              <p:cNvSpPr txBox="1"/>
              <p:nvPr/>
            </p:nvSpPr>
            <p:spPr>
              <a:xfrm>
                <a:off x="1728478" y="5844219"/>
                <a:ext cx="370403" cy="3076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ea typeface="宋体" panose="02010600030101010101" pitchFamily="2" charset="-122"/>
                  </a:rPr>
                  <a:t>clk</a:t>
                </a:r>
                <a:endParaRPr lang="zh-CN" altLang="en-US" sz="18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25" name="TextBox 32"/>
              <p:cNvSpPr txBox="1"/>
              <p:nvPr/>
            </p:nvSpPr>
            <p:spPr>
              <a:xfrm>
                <a:off x="2706295" y="5429123"/>
                <a:ext cx="136182" cy="2461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ctr" anchorCtr="1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600" dirty="0">
                    <a:ea typeface="宋体" panose="02010600030101010101" pitchFamily="2" charset="-122"/>
                  </a:rPr>
                  <a:t>B</a:t>
                </a:r>
                <a:endParaRPr lang="zh-CN" altLang="en-US" sz="1600" dirty="0">
                  <a:ea typeface="宋体" panose="02010600030101010101" pitchFamily="2" charset="-122"/>
                </a:endParaRPr>
              </a:p>
            </p:txBody>
          </p:sp>
          <p:cxnSp>
            <p:nvCxnSpPr>
              <p:cNvPr id="103" name="直接连接符 102"/>
              <p:cNvCxnSpPr/>
              <p:nvPr/>
            </p:nvCxnSpPr>
            <p:spPr bwMode="auto">
              <a:xfrm>
                <a:off x="2242547" y="5772352"/>
                <a:ext cx="3633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27" name="TextBox 34"/>
              <p:cNvSpPr txBox="1"/>
              <p:nvPr/>
            </p:nvSpPr>
            <p:spPr>
              <a:xfrm>
                <a:off x="1728477" y="5595579"/>
                <a:ext cx="370403" cy="3076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ea typeface="宋体" panose="02010600030101010101" pitchFamily="2" charset="-122"/>
                  </a:rPr>
                  <a:t>en</a:t>
                </a:r>
                <a:endParaRPr lang="zh-CN" altLang="en-US" sz="1800" dirty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8691" name="组合 3"/>
            <p:cNvGrpSpPr/>
            <p:nvPr/>
          </p:nvGrpSpPr>
          <p:grpSpPr>
            <a:xfrm>
              <a:off x="6402817" y="3958637"/>
              <a:ext cx="1781823" cy="873577"/>
              <a:chOff x="1829068" y="5303386"/>
              <a:chExt cx="1780930" cy="873577"/>
            </a:xfrm>
          </p:grpSpPr>
          <p:sp>
            <p:nvSpPr>
              <p:cNvPr id="28709" name="矩形 1"/>
              <p:cNvSpPr/>
              <p:nvPr/>
            </p:nvSpPr>
            <p:spPr>
              <a:xfrm>
                <a:off x="2596916" y="5303386"/>
                <a:ext cx="361139" cy="873577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16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10" name="TextBox 34"/>
              <p:cNvSpPr txBox="1"/>
              <p:nvPr/>
            </p:nvSpPr>
            <p:spPr>
              <a:xfrm>
                <a:off x="3239595" y="5585956"/>
                <a:ext cx="370403" cy="3076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ea typeface="宋体" panose="02010600030101010101" pitchFamily="2" charset="-122"/>
                  </a:rPr>
                  <a:t>f</a:t>
                </a:r>
                <a:endParaRPr lang="zh-CN" altLang="en-US" sz="1800" dirty="0">
                  <a:ea typeface="宋体" panose="02010600030101010101" pitchFamily="2" charset="-122"/>
                </a:endParaRPr>
              </a:p>
            </p:txBody>
          </p:sp>
          <p:cxnSp>
            <p:nvCxnSpPr>
              <p:cNvPr id="109" name="直接连接符 108"/>
              <p:cNvCxnSpPr/>
              <p:nvPr/>
            </p:nvCxnSpPr>
            <p:spPr bwMode="auto">
              <a:xfrm>
                <a:off x="2957787" y="5759477"/>
                <a:ext cx="3205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12" name="TextBox 32"/>
              <p:cNvSpPr txBox="1"/>
              <p:nvPr/>
            </p:nvSpPr>
            <p:spPr>
              <a:xfrm>
                <a:off x="2593992" y="5833719"/>
                <a:ext cx="144192" cy="3076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ctr" anchorCtr="1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&gt;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11" name="直接连接符 110"/>
              <p:cNvCxnSpPr/>
              <p:nvPr/>
            </p:nvCxnSpPr>
            <p:spPr bwMode="auto">
              <a:xfrm>
                <a:off x="2220000" y="6007063"/>
                <a:ext cx="3633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14" name="TextBox 34"/>
              <p:cNvSpPr txBox="1"/>
              <p:nvPr/>
            </p:nvSpPr>
            <p:spPr>
              <a:xfrm>
                <a:off x="1829069" y="5844219"/>
                <a:ext cx="370403" cy="3076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ea typeface="宋体" panose="02010600030101010101" pitchFamily="2" charset="-122"/>
                  </a:rPr>
                  <a:t>clk</a:t>
                </a:r>
                <a:endParaRPr lang="zh-CN" altLang="en-US" sz="18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15" name="TextBox 32"/>
              <p:cNvSpPr txBox="1"/>
              <p:nvPr/>
            </p:nvSpPr>
            <p:spPr>
              <a:xfrm>
                <a:off x="2706295" y="5429122"/>
                <a:ext cx="124966" cy="2461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ctr" anchorCtr="1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600" dirty="0">
                    <a:ea typeface="宋体" panose="02010600030101010101" pitchFamily="2" charset="-122"/>
                  </a:rPr>
                  <a:t>F</a:t>
                </a:r>
                <a:endParaRPr lang="zh-CN" altLang="en-US" sz="1600" dirty="0">
                  <a:ea typeface="宋体" panose="02010600030101010101" pitchFamily="2" charset="-122"/>
                </a:endParaRPr>
              </a:p>
            </p:txBody>
          </p:sp>
          <p:cxnSp>
            <p:nvCxnSpPr>
              <p:cNvPr id="114" name="直接连接符 113"/>
              <p:cNvCxnSpPr/>
              <p:nvPr/>
            </p:nvCxnSpPr>
            <p:spPr bwMode="auto">
              <a:xfrm>
                <a:off x="2242213" y="5772173"/>
                <a:ext cx="3633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17" name="TextBox 34"/>
              <p:cNvSpPr txBox="1"/>
              <p:nvPr/>
            </p:nvSpPr>
            <p:spPr>
              <a:xfrm>
                <a:off x="1829068" y="5595579"/>
                <a:ext cx="370403" cy="3076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ea typeface="宋体" panose="02010600030101010101" pitchFamily="2" charset="-122"/>
                  </a:rPr>
                  <a:t>en</a:t>
                </a:r>
                <a:endParaRPr lang="zh-CN" altLang="en-US" sz="1800" dirty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8692" name="组合 3"/>
            <p:cNvGrpSpPr/>
            <p:nvPr/>
          </p:nvGrpSpPr>
          <p:grpSpPr>
            <a:xfrm>
              <a:off x="6117699" y="5001278"/>
              <a:ext cx="2085558" cy="873577"/>
              <a:chOff x="1525486" y="5303386"/>
              <a:chExt cx="2084513" cy="873577"/>
            </a:xfrm>
          </p:grpSpPr>
          <p:sp>
            <p:nvSpPr>
              <p:cNvPr id="28699" name="矩形 1"/>
              <p:cNvSpPr/>
              <p:nvPr/>
            </p:nvSpPr>
            <p:spPr>
              <a:xfrm>
                <a:off x="2596916" y="5303386"/>
                <a:ext cx="361139" cy="873577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1600" dirty="0">
                  <a:ea typeface="宋体" panose="02010600030101010101" pitchFamily="2" charset="-122"/>
                </a:endParaRPr>
              </a:p>
            </p:txBody>
          </p:sp>
          <p:cxnSp>
            <p:nvCxnSpPr>
              <p:cNvPr id="118" name="直接连接符 117"/>
              <p:cNvCxnSpPr/>
              <p:nvPr/>
            </p:nvCxnSpPr>
            <p:spPr bwMode="auto">
              <a:xfrm>
                <a:off x="1525486" y="5515145"/>
                <a:ext cx="10693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01" name="TextBox 34"/>
              <p:cNvSpPr txBox="1"/>
              <p:nvPr/>
            </p:nvSpPr>
            <p:spPr>
              <a:xfrm>
                <a:off x="3239596" y="5585956"/>
                <a:ext cx="370403" cy="3076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ea typeface="宋体" panose="02010600030101010101" pitchFamily="2" charset="-122"/>
                  </a:rPr>
                  <a:t>y</a:t>
                </a:r>
                <a:endParaRPr lang="zh-CN" altLang="en-US" sz="1800" dirty="0">
                  <a:ea typeface="宋体" panose="02010600030101010101" pitchFamily="2" charset="-122"/>
                </a:endParaRPr>
              </a:p>
            </p:txBody>
          </p:sp>
          <p:cxnSp>
            <p:nvCxnSpPr>
              <p:cNvPr id="120" name="直接连接符 119"/>
              <p:cNvCxnSpPr/>
              <p:nvPr/>
            </p:nvCxnSpPr>
            <p:spPr bwMode="auto">
              <a:xfrm>
                <a:off x="2958220" y="5759558"/>
                <a:ext cx="3189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03" name="TextBox 32"/>
              <p:cNvSpPr txBox="1"/>
              <p:nvPr/>
            </p:nvSpPr>
            <p:spPr>
              <a:xfrm>
                <a:off x="2593992" y="5833719"/>
                <a:ext cx="144192" cy="3076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ctr" anchorCtr="1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&gt;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22" name="直接连接符 121"/>
              <p:cNvCxnSpPr/>
              <p:nvPr/>
            </p:nvCxnSpPr>
            <p:spPr bwMode="auto">
              <a:xfrm>
                <a:off x="2220433" y="6007144"/>
                <a:ext cx="3633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05" name="TextBox 34"/>
              <p:cNvSpPr txBox="1"/>
              <p:nvPr/>
            </p:nvSpPr>
            <p:spPr>
              <a:xfrm>
                <a:off x="1829069" y="5844219"/>
                <a:ext cx="370403" cy="3076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ea typeface="宋体" panose="02010600030101010101" pitchFamily="2" charset="-122"/>
                  </a:rPr>
                  <a:t>clk</a:t>
                </a:r>
                <a:endParaRPr lang="zh-CN" altLang="en-US" sz="18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06" name="TextBox 32"/>
              <p:cNvSpPr txBox="1"/>
              <p:nvPr/>
            </p:nvSpPr>
            <p:spPr>
              <a:xfrm>
                <a:off x="2706295" y="5429123"/>
                <a:ext cx="136182" cy="2461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ctr" anchorCtr="1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600" dirty="0">
                    <a:ea typeface="宋体" panose="02010600030101010101" pitchFamily="2" charset="-122"/>
                  </a:rPr>
                  <a:t>Y</a:t>
                </a:r>
                <a:endParaRPr lang="zh-CN" altLang="en-US" sz="1600" dirty="0">
                  <a:ea typeface="宋体" panose="02010600030101010101" pitchFamily="2" charset="-122"/>
                </a:endParaRPr>
              </a:p>
            </p:txBody>
          </p:sp>
          <p:cxnSp>
            <p:nvCxnSpPr>
              <p:cNvPr id="125" name="直接连接符 124"/>
              <p:cNvCxnSpPr/>
              <p:nvPr/>
            </p:nvCxnSpPr>
            <p:spPr bwMode="auto">
              <a:xfrm>
                <a:off x="2242646" y="5772254"/>
                <a:ext cx="3633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08" name="TextBox 34"/>
              <p:cNvSpPr txBox="1"/>
              <p:nvPr/>
            </p:nvSpPr>
            <p:spPr>
              <a:xfrm>
                <a:off x="1829068" y="5595579"/>
                <a:ext cx="370403" cy="3076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ea typeface="宋体" panose="02010600030101010101" pitchFamily="2" charset="-122"/>
                  </a:rPr>
                  <a:t>en</a:t>
                </a:r>
                <a:endParaRPr lang="zh-CN" altLang="en-US" sz="1800" dirty="0"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28693" name="直接连接符 127"/>
            <p:cNvCxnSpPr/>
            <p:nvPr/>
          </p:nvCxnSpPr>
          <p:spPr>
            <a:xfrm>
              <a:off x="4797760" y="3417188"/>
              <a:ext cx="81080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8694" name="直接连接符 130"/>
            <p:cNvCxnSpPr/>
            <p:nvPr/>
          </p:nvCxnSpPr>
          <p:spPr>
            <a:xfrm>
              <a:off x="4972314" y="4687472"/>
              <a:ext cx="36550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8695" name="直接连接符 132"/>
            <p:cNvCxnSpPr/>
            <p:nvPr/>
          </p:nvCxnSpPr>
          <p:spPr>
            <a:xfrm>
              <a:off x="4972314" y="4687472"/>
              <a:ext cx="0" cy="75407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8696" name="直接连接符 133"/>
            <p:cNvCxnSpPr/>
            <p:nvPr/>
          </p:nvCxnSpPr>
          <p:spPr>
            <a:xfrm>
              <a:off x="4960610" y="3986678"/>
              <a:ext cx="37721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8697" name="直接连接符 134"/>
            <p:cNvCxnSpPr/>
            <p:nvPr/>
          </p:nvCxnSpPr>
          <p:spPr>
            <a:xfrm>
              <a:off x="4960610" y="3986678"/>
              <a:ext cx="0" cy="43482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8698" name="直接连接符 146"/>
            <p:cNvCxnSpPr/>
            <p:nvPr/>
          </p:nvCxnSpPr>
          <p:spPr>
            <a:xfrm flipV="1">
              <a:off x="6122156" y="4514435"/>
              <a:ext cx="0" cy="6965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153" name="TextBox 34"/>
          <p:cNvSpPr txBox="1"/>
          <p:nvPr/>
        </p:nvSpPr>
        <p:spPr>
          <a:xfrm>
            <a:off x="7040563" y="5180013"/>
            <a:ext cx="795337" cy="2778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1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(led3-0)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154" name="TextBox 34"/>
          <p:cNvSpPr txBox="1"/>
          <p:nvPr/>
        </p:nvSpPr>
        <p:spPr>
          <a:xfrm>
            <a:off x="6908800" y="4105275"/>
            <a:ext cx="1052513" cy="2778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1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(led15-13)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155" name="TextBox 34"/>
          <p:cNvSpPr txBox="1"/>
          <p:nvPr/>
        </p:nvSpPr>
        <p:spPr>
          <a:xfrm>
            <a:off x="1146175" y="2900363"/>
            <a:ext cx="1027113" cy="2762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1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(sw15-13)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199" name="TextBox 34"/>
          <p:cNvSpPr txBox="1"/>
          <p:nvPr/>
        </p:nvSpPr>
        <p:spPr>
          <a:xfrm>
            <a:off x="1204913" y="5437188"/>
            <a:ext cx="901700" cy="2460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1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(100MHz)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102" name="TextBox 34"/>
          <p:cNvSpPr txBox="1"/>
          <p:nvPr/>
        </p:nvSpPr>
        <p:spPr>
          <a:xfrm>
            <a:off x="1271588" y="3895725"/>
            <a:ext cx="769937" cy="2778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1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(sw3-0)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104" name="TextBox 34"/>
          <p:cNvSpPr txBox="1"/>
          <p:nvPr/>
        </p:nvSpPr>
        <p:spPr>
          <a:xfrm>
            <a:off x="1271588" y="4892675"/>
            <a:ext cx="769937" cy="2762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1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(sw7-4)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105" name="TextBox 34"/>
          <p:cNvSpPr txBox="1"/>
          <p:nvPr/>
        </p:nvSpPr>
        <p:spPr>
          <a:xfrm>
            <a:off x="1350963" y="5173663"/>
            <a:ext cx="588962" cy="2762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1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(btnc)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28683" name="内容占位符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050925"/>
          </a:xfrm>
          <a:ln/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的输入和输出端都添加寄存器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寄存器的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clk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接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100MHz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时钟，使能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en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接按钮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btnc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4" name="页脚占位符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  <a:t>数字逻辑设计进级实验</a:t>
            </a:r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85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ctr" anchorCtr="0"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</a:fld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86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 anchor="ctr" anchorCtr="0"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  <p:bldP spid="154" grpId="0"/>
      <p:bldP spid="155" grpId="0"/>
      <p:bldP spid="199" grpId="0"/>
      <p:bldP spid="102" grpId="0"/>
      <p:bldP spid="104" grpId="0"/>
      <p:bldP spid="1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查看电路资源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110538" cy="4602163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查看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Vivado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生成电路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RTL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电路：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Flow Navigator &gt;&gt; RTL Analysys &gt;&gt; Open Elaborated Design &gt;&gt; Schematic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综合电路：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Flow Navigator &gt;&gt; Synthesis &gt;&gt; Open Synthesized Design &gt;&gt; Schematic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查看电路资源使用情况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综合电路：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Flow Navigator &gt;&gt; Synthesis &gt;&gt; Open Synthesized Design &gt;&gt; Report Utilization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0" name="页脚占位符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  <a:t>数字逻辑设计进级实验</a:t>
            </a:r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1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ctr" anchorCtr="0"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</a:fld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2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 anchor="ctr" anchorCtr="0"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162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173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查看电路性能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457200" y="1376363"/>
            <a:ext cx="8075613" cy="1136650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查看综合电路性能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Flow Navigator &gt;&gt; Synthesis &gt;&gt; Open Synthesized Design &gt;&gt; Report Timing Summary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2772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9513" y="2603500"/>
            <a:ext cx="7353300" cy="3552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5" name="页脚占位符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  <a:t>数字逻辑设计进级实验</a:t>
            </a:r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6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ctr" anchorCtr="0"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</a:fld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7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 anchor="ctr" anchorCtr="0"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Nexys4-DDR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时钟配置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628650" y="1509713"/>
            <a:ext cx="8058150" cy="4667250"/>
          </a:xfrm>
          <a:ln/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下载实验板测试时，使用实验板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100MHz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时钟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28650" lvl="3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## Clock signal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28650" lvl="3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#set_property -dict { PACKAGE_PIN E3    IOSTANDARD LVCMOS33 } [get_ports { CLK100MHZ }]; # clk100mhz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28650" lvl="3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#create_clock -add -name sys_clk_pin -period 10.00 -waveform {0 5} [get_ports {CLK100MHZ}];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若用开关输入信号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例如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BTNC)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作为时钟信号，必须在约束文件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(.xdc)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中设置如下：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28650" lvl="3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set_property  CLOCK_DEDICATED_ROUTE   FALSE  [get_nets  {BTNC}]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8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ctr" anchorCtr="0"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9" name="日期占位符 4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 anchor="ctr" anchorCtr="0"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0" name="页脚占位符 5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  <a:t>数字逻辑设计进级实验</a:t>
            </a:r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FIB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模块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 anchor="ctr" anchorCtr="0"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2" name="页脚占位符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  <a:t>数字逻辑设计进级实验</a:t>
            </a:r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3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ctr" anchorCtr="0"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2763" y="1539875"/>
            <a:ext cx="3808413" cy="31384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FIB</a:t>
            </a:r>
            <a:r>
              <a:rPr kumimoji="0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模块端口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</a:t>
            </a:r>
            <a:r>
              <a:rPr kumimoji="0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如下：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55600" marR="0" lvl="1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module  fib (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556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input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556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output [3:0]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556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55600" marR="0" lvl="1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……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556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endmodule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775" name="矩形 45"/>
          <p:cNvSpPr/>
          <p:nvPr/>
        </p:nvSpPr>
        <p:spPr>
          <a:xfrm>
            <a:off x="7350125" y="2257425"/>
            <a:ext cx="10668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(LED3~0)</a:t>
            </a:r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32776" name="矩形 49"/>
          <p:cNvSpPr/>
          <p:nvPr/>
        </p:nvSpPr>
        <p:spPr>
          <a:xfrm>
            <a:off x="4222750" y="3492500"/>
            <a:ext cx="4268788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285750" lvl="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括号内表示模块端口连接到实验板的外设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2777" name="组合 2"/>
          <p:cNvGrpSpPr/>
          <p:nvPr/>
        </p:nvGrpSpPr>
        <p:grpSpPr>
          <a:xfrm>
            <a:off x="5186363" y="1782763"/>
            <a:ext cx="2219325" cy="1301750"/>
            <a:chOff x="6390739" y="4918485"/>
            <a:chExt cx="2219861" cy="990707"/>
          </a:xfrm>
        </p:grpSpPr>
        <p:sp>
          <p:nvSpPr>
            <p:cNvPr id="32782" name="矩形 1"/>
            <p:cNvSpPr/>
            <p:nvPr/>
          </p:nvSpPr>
          <p:spPr>
            <a:xfrm>
              <a:off x="7315737" y="4918485"/>
              <a:ext cx="458049" cy="990707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 bwMode="auto">
            <a:xfrm>
              <a:off x="7773785" y="5400548"/>
              <a:ext cx="5001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84" name="TextBox 34"/>
            <p:cNvSpPr txBox="1"/>
            <p:nvPr/>
          </p:nvSpPr>
          <p:spPr>
            <a:xfrm>
              <a:off x="8240197" y="5239832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fn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>
              <a:off x="6819468" y="5392091"/>
              <a:ext cx="4985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86" name="TextBox 34"/>
            <p:cNvSpPr txBox="1"/>
            <p:nvPr/>
          </p:nvSpPr>
          <p:spPr>
            <a:xfrm>
              <a:off x="6399559" y="5212696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rst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6809940" y="5672389"/>
              <a:ext cx="50018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88" name="TextBox 34"/>
            <p:cNvSpPr txBox="1"/>
            <p:nvPr/>
          </p:nvSpPr>
          <p:spPr>
            <a:xfrm>
              <a:off x="6390739" y="5494093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clk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 bwMode="auto">
            <a:xfrm>
              <a:off x="7269623" y="5230839"/>
              <a:ext cx="554132" cy="362971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0" lang="en-US" altLang="zh-CN" sz="2400" kern="1200" cap="none" spc="0" normalizeH="0" baseline="0" noProof="0" dirty="0"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FIB</a:t>
              </a:r>
              <a:endPara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 bwMode="auto">
            <a:xfrm>
              <a:off x="6819468" y="5110585"/>
              <a:ext cx="4985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91" name="TextBox 34"/>
            <p:cNvSpPr txBox="1"/>
            <p:nvPr/>
          </p:nvSpPr>
          <p:spPr>
            <a:xfrm>
              <a:off x="6398782" y="4931090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en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</p:grpSp>
      <p:sp>
        <p:nvSpPr>
          <p:cNvPr id="32778" name="矩形 61"/>
          <p:cNvSpPr/>
          <p:nvPr/>
        </p:nvSpPr>
        <p:spPr>
          <a:xfrm>
            <a:off x="4371975" y="2232025"/>
            <a:ext cx="831850" cy="3063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(BTNU)</a:t>
            </a:r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32779" name="矩形 62"/>
          <p:cNvSpPr/>
          <p:nvPr/>
        </p:nvSpPr>
        <p:spPr>
          <a:xfrm>
            <a:off x="4371975" y="2597150"/>
            <a:ext cx="831850" cy="3063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(BTNC)</a:t>
            </a:r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32780" name="矩形 64"/>
          <p:cNvSpPr/>
          <p:nvPr/>
        </p:nvSpPr>
        <p:spPr>
          <a:xfrm>
            <a:off x="596900" y="4730750"/>
            <a:ext cx="8089900" cy="1354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ts val="12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rst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：同步复位，高电平有效，有效时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fn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输出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12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clk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：上升沿有效，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rst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失效后且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en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有效（高电平）时，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fn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依次输出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3……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81" name="矩形 61"/>
          <p:cNvSpPr/>
          <p:nvPr/>
        </p:nvSpPr>
        <p:spPr>
          <a:xfrm>
            <a:off x="4370388" y="1879600"/>
            <a:ext cx="823912" cy="3063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(SW0)</a:t>
            </a:r>
            <a:endParaRPr lang="zh-CN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实验要求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002588" cy="464185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完成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FIB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模块逻辑设计、仿真和下载测试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采用模块化设计，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减运算由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位全加器构成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查看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RTL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分析和综合后电路图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(Schematic)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查看综合后电路资源使用情况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查看综合后电路性能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6" name="页脚占位符 1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  <a:t>数字逻辑设计进级实验</a:t>
            </a:r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7" name="灯片编号占位符 2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ctr" anchorCtr="0"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</a:fld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8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 anchor="ctr" anchorCtr="0"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实验内容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5126038" cy="4840288"/>
          </a:xfrm>
          <a:ln/>
        </p:spPr>
        <p:txBody>
          <a:bodyPr vert="horz" wrap="square" lIns="91440" tIns="45720" rIns="91440" bIns="45720" anchor="t" anchorCtr="0"/>
          <a:p>
            <a:pPr marL="514350" indent="-514350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2800" b="1" dirty="0">
                <a:ea typeface="宋体" panose="02010600030101010101" pitchFamily="2" charset="-122"/>
              </a:rPr>
              <a:t>算术逻辑单元（</a:t>
            </a:r>
            <a:r>
              <a:rPr lang="en-US" altLang="zh-CN" sz="2800" b="1" dirty="0">
                <a:ea typeface="宋体" panose="02010600030101010101" pitchFamily="2" charset="-122"/>
              </a:rPr>
              <a:t>ALU</a:t>
            </a:r>
            <a:r>
              <a:rPr lang="zh-CN" altLang="en-US" sz="2800" b="1" dirty="0">
                <a:ea typeface="宋体" panose="02010600030101010101" pitchFamily="2" charset="-122"/>
              </a:rPr>
              <a:t>）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ea typeface="宋体" panose="02010600030101010101" pitchFamily="2" charset="-122"/>
              </a:rPr>
              <a:t>：功能选择。加、减、与、或、非、异或等运算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a, b</a:t>
            </a:r>
            <a:r>
              <a:rPr lang="zh-CN" altLang="en-US" sz="2400" dirty="0">
                <a:ea typeface="宋体" panose="02010600030101010101" pitchFamily="2" charset="-122"/>
              </a:rPr>
              <a:t>：两操作数。减运算</a:t>
            </a:r>
            <a:r>
              <a:rPr lang="en-US" altLang="zh-CN" sz="2400" dirty="0">
                <a:ea typeface="宋体" panose="02010600030101010101" pitchFamily="2" charset="-122"/>
              </a:rPr>
              <a:t>-- a</a:t>
            </a:r>
            <a:r>
              <a:rPr lang="zh-CN" altLang="en-US" sz="2400" dirty="0">
                <a:ea typeface="宋体" panose="02010600030101010101" pitchFamily="2" charset="-122"/>
              </a:rPr>
              <a:t>是被减数；非运算</a:t>
            </a:r>
            <a:r>
              <a:rPr lang="en-US" altLang="zh-CN" sz="2400" dirty="0">
                <a:ea typeface="宋体" panose="02010600030101010101" pitchFamily="2" charset="-122"/>
              </a:rPr>
              <a:t>--</a:t>
            </a:r>
            <a:r>
              <a:rPr lang="zh-CN" altLang="en-US" sz="2400" dirty="0">
                <a:ea typeface="宋体" panose="02010600030101010101" pitchFamily="2" charset="-122"/>
              </a:rPr>
              <a:t>操作数是</a:t>
            </a:r>
            <a:r>
              <a:rPr lang="en-US" altLang="zh-CN" sz="2400" dirty="0">
                <a:ea typeface="宋体" panose="02010600030101010101" pitchFamily="2" charset="-122"/>
              </a:rPr>
              <a:t>a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ea typeface="宋体" panose="02010600030101010101" pitchFamily="2" charset="-122"/>
              </a:rPr>
              <a:t>：运算结果。和、差 </a:t>
            </a:r>
            <a:r>
              <a:rPr lang="en-US" altLang="zh-CN" sz="2400" dirty="0">
                <a:ea typeface="宋体" panose="02010600030101010101" pitchFamily="2" charset="-122"/>
              </a:rPr>
              <a:t>…… 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ea typeface="宋体" panose="02010600030101010101" pitchFamily="2" charset="-122"/>
              </a:rPr>
              <a:t>：标志。进位</a:t>
            </a:r>
            <a:r>
              <a:rPr lang="en-US" altLang="zh-CN" sz="2400" dirty="0"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ea typeface="宋体" panose="02010600030101010101" pitchFamily="2" charset="-122"/>
              </a:rPr>
              <a:t>借位 </a:t>
            </a:r>
            <a:r>
              <a:rPr lang="en-US" altLang="zh-CN" sz="2400" dirty="0">
                <a:ea typeface="宋体" panose="02010600030101010101" pitchFamily="2" charset="-122"/>
              </a:rPr>
              <a:t>(cf)</a:t>
            </a:r>
            <a:r>
              <a:rPr lang="zh-CN" altLang="en-US" sz="2400" dirty="0">
                <a:ea typeface="宋体" panose="02010600030101010101" pitchFamily="2" charset="-122"/>
              </a:rPr>
              <a:t>、溢出 </a:t>
            </a:r>
            <a:r>
              <a:rPr lang="en-US" altLang="zh-CN" sz="2400" dirty="0">
                <a:ea typeface="宋体" panose="02010600030101010101" pitchFamily="2" charset="-122"/>
              </a:rPr>
              <a:t>(of)</a:t>
            </a:r>
            <a:r>
              <a:rPr lang="zh-CN" altLang="en-US" sz="2400" dirty="0">
                <a:ea typeface="宋体" panose="02010600030101010101" pitchFamily="2" charset="-122"/>
              </a:rPr>
              <a:t>、零标志 </a:t>
            </a:r>
            <a:r>
              <a:rPr lang="en-US" altLang="zh-CN" sz="2400" dirty="0">
                <a:ea typeface="宋体" panose="02010600030101010101" pitchFamily="2" charset="-122"/>
              </a:rPr>
              <a:t>(zf)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r>
              <a:rPr lang="zh-CN" altLang="en-US" sz="2800" b="1" dirty="0">
                <a:ea typeface="宋体" panose="02010600030101010101" pitchFamily="2" charset="-122"/>
              </a:rPr>
              <a:t>寄存器</a:t>
            </a:r>
            <a:endParaRPr lang="zh-CN" altLang="en-US" sz="2800" b="1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clk,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rst, en</a:t>
            </a:r>
            <a:r>
              <a:rPr lang="zh-CN" altLang="en-US" sz="2400" dirty="0">
                <a:ea typeface="宋体" panose="02010600030101010101" pitchFamily="2" charset="-122"/>
              </a:rPr>
              <a:t>：使能、复位、时钟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in,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out</a:t>
            </a:r>
            <a:r>
              <a:rPr lang="zh-CN" altLang="en-US" sz="2400" dirty="0">
                <a:ea typeface="宋体" panose="02010600030101010101" pitchFamily="2" charset="-122"/>
              </a:rPr>
              <a:t>：输入、输出数据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grpSp>
        <p:nvGrpSpPr>
          <p:cNvPr id="8196" name="组合 13"/>
          <p:cNvGrpSpPr/>
          <p:nvPr/>
        </p:nvGrpSpPr>
        <p:grpSpPr>
          <a:xfrm>
            <a:off x="6011863" y="1557338"/>
            <a:ext cx="2674937" cy="1962150"/>
            <a:chOff x="6164262" y="1950402"/>
            <a:chExt cx="2674938" cy="1962786"/>
          </a:xfrm>
        </p:grpSpPr>
        <p:cxnSp>
          <p:nvCxnSpPr>
            <p:cNvPr id="5" name="直接连接符 4"/>
            <p:cNvCxnSpPr/>
            <p:nvPr/>
          </p:nvCxnSpPr>
          <p:spPr bwMode="auto">
            <a:xfrm>
              <a:off x="6515099" y="2752349"/>
              <a:ext cx="642938" cy="15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 bwMode="auto">
            <a:xfrm>
              <a:off x="6515099" y="3632109"/>
              <a:ext cx="642938" cy="15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auto">
            <a:xfrm>
              <a:off x="7802563" y="2987375"/>
              <a:ext cx="642937" cy="15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 bwMode="auto">
            <a:xfrm rot="5400000">
              <a:off x="7229382" y="2345817"/>
              <a:ext cx="57327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任意多边形 21"/>
            <p:cNvSpPr/>
            <p:nvPr/>
          </p:nvSpPr>
          <p:spPr bwMode="auto">
            <a:xfrm>
              <a:off x="7158037" y="2488738"/>
              <a:ext cx="660400" cy="1424450"/>
            </a:xfrm>
            <a:custGeom>
              <a:avLst/>
              <a:gdLst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212651 w 659219"/>
                <a:gd name="connsiteY5" fmla="*/ 712381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9219" h="1424763">
                  <a:moveTo>
                    <a:pt x="10633" y="0"/>
                  </a:moveTo>
                  <a:lnTo>
                    <a:pt x="659219" y="276446"/>
                  </a:lnTo>
                  <a:lnTo>
                    <a:pt x="659219" y="1137684"/>
                  </a:lnTo>
                  <a:lnTo>
                    <a:pt x="10633" y="1424763"/>
                  </a:lnTo>
                  <a:lnTo>
                    <a:pt x="0" y="925032"/>
                  </a:lnTo>
                  <a:lnTo>
                    <a:pt x="212651" y="712381"/>
                  </a:lnTo>
                  <a:lnTo>
                    <a:pt x="0" y="499730"/>
                  </a:lnTo>
                  <a:lnTo>
                    <a:pt x="10633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218" name="TextBox 33"/>
            <p:cNvSpPr txBox="1"/>
            <p:nvPr/>
          </p:nvSpPr>
          <p:spPr>
            <a:xfrm>
              <a:off x="6164262" y="2538195"/>
              <a:ext cx="384792" cy="3076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a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8219" name="TextBox 34"/>
            <p:cNvSpPr txBox="1"/>
            <p:nvPr/>
          </p:nvSpPr>
          <p:spPr>
            <a:xfrm>
              <a:off x="6164262" y="3466648"/>
              <a:ext cx="370363" cy="3076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b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8220" name="TextBox 35"/>
            <p:cNvSpPr txBox="1"/>
            <p:nvPr/>
          </p:nvSpPr>
          <p:spPr>
            <a:xfrm>
              <a:off x="8454408" y="2823872"/>
              <a:ext cx="384792" cy="3076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f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8221" name="TextBox 36"/>
            <p:cNvSpPr txBox="1"/>
            <p:nvPr/>
          </p:nvSpPr>
          <p:spPr>
            <a:xfrm>
              <a:off x="6966480" y="1950402"/>
              <a:ext cx="656164" cy="3045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s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 bwMode="auto">
            <a:xfrm>
              <a:off x="7802563" y="3417727"/>
              <a:ext cx="642937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23" name="TextBox 42"/>
            <p:cNvSpPr txBox="1"/>
            <p:nvPr/>
          </p:nvSpPr>
          <p:spPr>
            <a:xfrm>
              <a:off x="8454408" y="3253977"/>
              <a:ext cx="384792" cy="3076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y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 bwMode="auto">
            <a:xfrm>
              <a:off x="7311196" y="2925247"/>
              <a:ext cx="461751" cy="541034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 dirty="0"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ALU</a:t>
              </a:r>
              <a:endParaRPr kumimoji="0" lang="zh-CN" altLang="en-US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197" name="页脚占位符 1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  <a:t>数字逻辑设计进级实验</a:t>
            </a:r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8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ctr" anchorCtr="0"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</a:fld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199" name="组合 3"/>
          <p:cNvGrpSpPr/>
          <p:nvPr/>
        </p:nvGrpSpPr>
        <p:grpSpPr>
          <a:xfrm>
            <a:off x="6083300" y="4675188"/>
            <a:ext cx="2506663" cy="1209675"/>
            <a:chOff x="1533194" y="4967074"/>
            <a:chExt cx="2505406" cy="1209889"/>
          </a:xfrm>
        </p:grpSpPr>
        <p:sp>
          <p:nvSpPr>
            <p:cNvPr id="8201" name="矩形 1"/>
            <p:cNvSpPr/>
            <p:nvPr/>
          </p:nvSpPr>
          <p:spPr>
            <a:xfrm>
              <a:off x="2596915" y="4967074"/>
              <a:ext cx="370403" cy="1209889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dirty="0">
                <a:ea typeface="宋体" panose="02010600030101010101" pitchFamily="2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>
              <a:off x="1950498" y="5157608"/>
              <a:ext cx="64420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3" name="TextBox 34"/>
            <p:cNvSpPr txBox="1"/>
            <p:nvPr/>
          </p:nvSpPr>
          <p:spPr>
            <a:xfrm>
              <a:off x="1543050" y="4992804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in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 bwMode="auto">
            <a:xfrm>
              <a:off x="2958054" y="5538675"/>
              <a:ext cx="642616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5" name="TextBox 34"/>
            <p:cNvSpPr txBox="1"/>
            <p:nvPr/>
          </p:nvSpPr>
          <p:spPr>
            <a:xfrm>
              <a:off x="3668197" y="5376212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out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 bwMode="auto">
            <a:xfrm>
              <a:off x="1947324" y="5444996"/>
              <a:ext cx="64420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7" name="TextBox 34"/>
            <p:cNvSpPr txBox="1"/>
            <p:nvPr/>
          </p:nvSpPr>
          <p:spPr>
            <a:xfrm>
              <a:off x="1543050" y="5257800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en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 bwMode="auto">
            <a:xfrm>
              <a:off x="1937804" y="5984841"/>
              <a:ext cx="6457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9" name="TextBox 34"/>
            <p:cNvSpPr txBox="1"/>
            <p:nvPr/>
          </p:nvSpPr>
          <p:spPr>
            <a:xfrm>
              <a:off x="1543050" y="5785344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clk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8210" name="TextBox 32"/>
            <p:cNvSpPr txBox="1"/>
            <p:nvPr/>
          </p:nvSpPr>
          <p:spPr>
            <a:xfrm>
              <a:off x="2706295" y="5429091"/>
              <a:ext cx="147476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R</a:t>
              </a:r>
              <a:endParaRPr lang="zh-CN" altLang="en-US" sz="1600" dirty="0">
                <a:ea typeface="宋体" panose="02010600030101010101" pitchFamily="2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1937804" y="5703804"/>
              <a:ext cx="642615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2" name="TextBox 34"/>
            <p:cNvSpPr txBox="1"/>
            <p:nvPr/>
          </p:nvSpPr>
          <p:spPr>
            <a:xfrm>
              <a:off x="1533194" y="5516285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rst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</p:grpSp>
      <p:sp>
        <p:nvSpPr>
          <p:cNvPr id="8200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 anchor="ctr" anchorCtr="0"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457200" y="2636838"/>
            <a:ext cx="8229600" cy="1477962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5400" b="1" dirty="0">
                <a:ea typeface="宋体" panose="02010600030101010101" pitchFamily="2" charset="-122"/>
              </a:rPr>
              <a:t>The</a:t>
            </a:r>
            <a:r>
              <a:rPr lang="zh-CN" altLang="en-US" sz="5400" b="1" dirty="0">
                <a:ea typeface="宋体" panose="02010600030101010101" pitchFamily="2" charset="-122"/>
              </a:rPr>
              <a:t> </a:t>
            </a:r>
            <a:r>
              <a:rPr lang="en-US" altLang="zh-CN" sz="5400" b="1" dirty="0">
                <a:ea typeface="宋体" panose="02010600030101010101" pitchFamily="2" charset="-122"/>
              </a:rPr>
              <a:t>End</a:t>
            </a:r>
            <a:endParaRPr lang="zh-CN" altLang="en-US" sz="5400" b="1" dirty="0">
              <a:ea typeface="宋体" panose="02010600030101010101" pitchFamily="2" charset="-122"/>
            </a:endParaRPr>
          </a:p>
        </p:txBody>
      </p:sp>
      <p:sp>
        <p:nvSpPr>
          <p:cNvPr id="35843" name="页脚占位符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  <a:t>数字逻辑设计进级实验</a:t>
            </a:r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4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ctr" anchorCtr="0"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</a:fld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5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 anchor="ctr" anchorCtr="0"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实验内容 </a:t>
            </a:r>
            <a:r>
              <a:rPr lang="en-US" altLang="zh-CN" b="1" dirty="0">
                <a:ea typeface="宋体" panose="02010600030101010101" pitchFamily="2" charset="-122"/>
              </a:rPr>
              <a:t>(</a:t>
            </a:r>
            <a:r>
              <a:rPr lang="zh-CN" altLang="en-US" b="1" dirty="0">
                <a:ea typeface="宋体" panose="02010600030101010101" pitchFamily="2" charset="-122"/>
              </a:rPr>
              <a:t>续</a:t>
            </a:r>
            <a:r>
              <a:rPr lang="en-US" altLang="zh-CN" b="1" dirty="0">
                <a:ea typeface="宋体" panose="02010600030101010101" pitchFamily="2" charset="-122"/>
              </a:rPr>
              <a:t>)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002588" cy="3109912"/>
          </a:xfrm>
          <a:ln/>
        </p:spPr>
        <p:txBody>
          <a:bodyPr vert="horz" wrap="square" lIns="91440" tIns="45720" rIns="91440" bIns="45720" anchor="t" anchorCtr="0"/>
          <a:p>
            <a:pPr marL="514350" indent="-514350" eaLnBrk="1" hangingPunct="1">
              <a:spcBef>
                <a:spcPts val="600"/>
              </a:spcBef>
              <a:buFontTx/>
              <a:buAutoNum type="arabicPeriod" startAt="3"/>
            </a:pPr>
            <a:r>
              <a:rPr lang="en-US" altLang="zh-CN" sz="2800" b="1" dirty="0">
                <a:ea typeface="宋体" panose="02010600030101010101" pitchFamily="2" charset="-122"/>
              </a:rPr>
              <a:t>ALU</a:t>
            </a:r>
            <a:r>
              <a:rPr lang="zh-CN" altLang="en-US" sz="2800" b="1" dirty="0">
                <a:ea typeface="宋体" panose="02010600030101010101" pitchFamily="2" charset="-122"/>
              </a:rPr>
              <a:t>和寄存器的简单应用设计 </a:t>
            </a:r>
            <a:r>
              <a:rPr lang="en-US" altLang="zh-CN" sz="2800" b="1" dirty="0"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ea typeface="宋体" panose="02010600030101010101" pitchFamily="2" charset="-122"/>
              </a:rPr>
              <a:t>不含</a:t>
            </a:r>
            <a:r>
              <a:rPr lang="en-US" altLang="zh-CN" sz="2800" b="1" dirty="0">
                <a:ea typeface="宋体" panose="02010600030101010101" pitchFamily="2" charset="-122"/>
              </a:rPr>
              <a:t>FSM)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marL="914400" lvl="1" indent="-457200" eaLnBrk="1" hangingPunct="1">
              <a:spcBef>
                <a:spcPts val="600"/>
              </a:spcBef>
              <a:buFontTx/>
              <a:buAutoNum type="alphaLcPeriod"/>
            </a:pPr>
            <a:r>
              <a:rPr lang="zh-CN" altLang="en-US" sz="2400" dirty="0">
                <a:ea typeface="宋体" panose="02010600030101010101" pitchFamily="2" charset="-122"/>
              </a:rPr>
              <a:t>比较两个数的大小关系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1314450" lvl="2" indent="-457200" eaLnBrk="1" hangingPunct="1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en-US" altLang="zh-CN" sz="2000" dirty="0">
                <a:ea typeface="宋体" panose="02010600030101010101" pitchFamily="2" charset="-122"/>
              </a:rPr>
              <a:t>ug, ul</a:t>
            </a:r>
            <a:r>
              <a:rPr lang="zh-CN" altLang="en-US" sz="2000" dirty="0">
                <a:ea typeface="宋体" panose="02010600030101010101" pitchFamily="2" charset="-122"/>
              </a:rPr>
              <a:t>：无符号数大于，小于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1314450" lvl="2" indent="-457200" eaLnBrk="1" hangingPunct="1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en-US" altLang="zh-CN" sz="2000" dirty="0">
                <a:ea typeface="宋体" panose="02010600030101010101" pitchFamily="2" charset="-122"/>
              </a:rPr>
              <a:t>sg, sl</a:t>
            </a:r>
            <a:r>
              <a:rPr lang="zh-CN" altLang="en-US" sz="2000" dirty="0">
                <a:ea typeface="宋体" panose="02010600030101010101" pitchFamily="2" charset="-122"/>
              </a:rPr>
              <a:t>：有符号数大于，小于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1314450" lvl="2" indent="-457200" eaLnBrk="1" hangingPunct="1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en-US" altLang="zh-CN" sz="2000" dirty="0">
                <a:ea typeface="宋体" panose="02010600030101010101" pitchFamily="2" charset="-122"/>
              </a:rPr>
              <a:t>eq</a:t>
            </a:r>
            <a:r>
              <a:rPr lang="zh-CN" altLang="en-US" sz="2000" dirty="0">
                <a:ea typeface="宋体" panose="02010600030101010101" pitchFamily="2" charset="-122"/>
              </a:rPr>
              <a:t>：相等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914400" lvl="1" indent="-457200" eaLnBrk="1" hangingPunct="1">
              <a:spcBef>
                <a:spcPts val="600"/>
              </a:spcBef>
              <a:buFontTx/>
              <a:buAutoNum type="alphaLcPeriod"/>
            </a:pPr>
            <a:r>
              <a:rPr lang="zh-CN" altLang="en-US" sz="2400" dirty="0">
                <a:ea typeface="宋体" panose="02010600030101010101" pitchFamily="2" charset="-122"/>
              </a:rPr>
              <a:t>计算斐波拉契数列 </a:t>
            </a:r>
            <a:r>
              <a:rPr lang="en-US" altLang="zh-CN" sz="2400" dirty="0">
                <a:ea typeface="宋体" panose="02010600030101010101" pitchFamily="2" charset="-122"/>
              </a:rPr>
              <a:t>(0,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1,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1,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2,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3,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5,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8,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13 .....)</a:t>
            </a:r>
            <a:r>
              <a:rPr lang="zh-CN" altLang="en-US" sz="2400" dirty="0">
                <a:ea typeface="宋体" panose="02010600030101010101" pitchFamily="2" charset="-122"/>
              </a:rPr>
              <a:t>，结果从输出端口</a:t>
            </a:r>
            <a:r>
              <a:rPr lang="en-US" altLang="zh-CN" sz="2400" dirty="0">
                <a:ea typeface="宋体" panose="02010600030101010101" pitchFamily="2" charset="-122"/>
              </a:rPr>
              <a:t>fn</a:t>
            </a:r>
            <a:r>
              <a:rPr lang="zh-CN" altLang="en-US" sz="2400" dirty="0">
                <a:ea typeface="宋体" panose="02010600030101010101" pitchFamily="2" charset="-122"/>
              </a:rPr>
              <a:t>依次输出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0244" name="页脚占位符 1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  <a:t>数字逻辑设计进级实验</a:t>
            </a:r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5" name="灯片编号占位符 2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ctr" anchorCtr="0"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</a:fld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46" name="组合 4"/>
          <p:cNvGrpSpPr/>
          <p:nvPr/>
        </p:nvGrpSpPr>
        <p:grpSpPr>
          <a:xfrm>
            <a:off x="1611313" y="4457700"/>
            <a:ext cx="2282825" cy="1209675"/>
            <a:chOff x="1070667" y="4840473"/>
            <a:chExt cx="2282133" cy="1209889"/>
          </a:xfrm>
        </p:grpSpPr>
        <p:cxnSp>
          <p:nvCxnSpPr>
            <p:cNvPr id="13" name="直接连接符 12"/>
            <p:cNvCxnSpPr/>
            <p:nvPr/>
          </p:nvCxnSpPr>
          <p:spPr bwMode="auto">
            <a:xfrm>
              <a:off x="2232365" y="5486700"/>
              <a:ext cx="4999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62" name="TextBox 34"/>
            <p:cNvSpPr txBox="1"/>
            <p:nvPr/>
          </p:nvSpPr>
          <p:spPr>
            <a:xfrm>
              <a:off x="2829997" y="5331159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eq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10263" name="TextBox 32"/>
            <p:cNvSpPr txBox="1"/>
            <p:nvPr/>
          </p:nvSpPr>
          <p:spPr>
            <a:xfrm>
              <a:off x="1070667" y="4995094"/>
              <a:ext cx="12824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x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>
              <a:off x="1253174" y="5208838"/>
              <a:ext cx="49991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 bwMode="auto">
            <a:xfrm>
              <a:off x="1250000" y="5694699"/>
              <a:ext cx="49991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 bwMode="auto">
            <a:xfrm>
              <a:off x="2232365" y="5148502"/>
              <a:ext cx="4999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 bwMode="auto">
            <a:xfrm>
              <a:off x="2232365" y="5820134"/>
              <a:ext cx="4999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68" name="TextBox 32"/>
            <p:cNvSpPr txBox="1"/>
            <p:nvPr/>
          </p:nvSpPr>
          <p:spPr>
            <a:xfrm>
              <a:off x="1070667" y="5518986"/>
              <a:ext cx="12824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y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10269" name="TextBox 34"/>
            <p:cNvSpPr txBox="1"/>
            <p:nvPr/>
          </p:nvSpPr>
          <p:spPr>
            <a:xfrm>
              <a:off x="2982397" y="4952082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ug, ul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10270" name="TextBox 34"/>
            <p:cNvSpPr txBox="1"/>
            <p:nvPr/>
          </p:nvSpPr>
          <p:spPr>
            <a:xfrm>
              <a:off x="2982397" y="5662666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sg, sl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10271" name="矩形 1"/>
            <p:cNvSpPr/>
            <p:nvPr/>
          </p:nvSpPr>
          <p:spPr>
            <a:xfrm>
              <a:off x="1763367" y="4840473"/>
              <a:ext cx="446433" cy="1209889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89" name="文本框 88"/>
            <p:cNvSpPr txBox="1"/>
            <p:nvPr/>
          </p:nvSpPr>
          <p:spPr bwMode="auto">
            <a:xfrm>
              <a:off x="1747174" y="5115346"/>
              <a:ext cx="461665" cy="605294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 dirty="0"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CMP</a:t>
              </a:r>
              <a:endParaRPr kumimoji="0" lang="zh-CN" altLang="en-US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247" name="组合 2"/>
          <p:cNvGrpSpPr/>
          <p:nvPr/>
        </p:nvGrpSpPr>
        <p:grpSpPr>
          <a:xfrm>
            <a:off x="5667375" y="4437063"/>
            <a:ext cx="2219325" cy="1209675"/>
            <a:chOff x="6390739" y="4820098"/>
            <a:chExt cx="2219861" cy="1209889"/>
          </a:xfrm>
        </p:grpSpPr>
        <p:sp>
          <p:nvSpPr>
            <p:cNvPr id="10251" name="矩形 1"/>
            <p:cNvSpPr/>
            <p:nvPr/>
          </p:nvSpPr>
          <p:spPr>
            <a:xfrm>
              <a:off x="7315736" y="4820098"/>
              <a:ext cx="446433" cy="1209889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cxnSp>
          <p:nvCxnSpPr>
            <p:cNvPr id="77" name="直接连接符 76"/>
            <p:cNvCxnSpPr/>
            <p:nvPr/>
          </p:nvCxnSpPr>
          <p:spPr bwMode="auto">
            <a:xfrm>
              <a:off x="7773786" y="5445684"/>
              <a:ext cx="5001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3" name="TextBox 34"/>
            <p:cNvSpPr txBox="1"/>
            <p:nvPr/>
          </p:nvSpPr>
          <p:spPr>
            <a:xfrm>
              <a:off x="8240197" y="5251566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fn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 bwMode="auto">
            <a:xfrm>
              <a:off x="6819468" y="5445684"/>
              <a:ext cx="4985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5" name="TextBox 34"/>
            <p:cNvSpPr txBox="1"/>
            <p:nvPr/>
          </p:nvSpPr>
          <p:spPr>
            <a:xfrm>
              <a:off x="6399559" y="5265905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rst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 bwMode="auto">
            <a:xfrm>
              <a:off x="6809940" y="5766415"/>
              <a:ext cx="5001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7" name="TextBox 34"/>
            <p:cNvSpPr txBox="1"/>
            <p:nvPr/>
          </p:nvSpPr>
          <p:spPr>
            <a:xfrm>
              <a:off x="6390739" y="5588656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clk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91" name="文本框 90"/>
            <p:cNvSpPr txBox="1"/>
            <p:nvPr/>
          </p:nvSpPr>
          <p:spPr bwMode="auto">
            <a:xfrm>
              <a:off x="7311603" y="5181600"/>
              <a:ext cx="461665" cy="451406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 dirty="0"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FIB</a:t>
              </a:r>
              <a:endParaRPr kumimoji="0" lang="zh-CN" altLang="en-US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 bwMode="auto">
            <a:xfrm>
              <a:off x="6821056" y="5105899"/>
              <a:ext cx="4985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60" name="TextBox 34"/>
            <p:cNvSpPr txBox="1"/>
            <p:nvPr/>
          </p:nvSpPr>
          <p:spPr>
            <a:xfrm>
              <a:off x="6401030" y="4926054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en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</p:grpSp>
      <p:sp>
        <p:nvSpPr>
          <p:cNvPr id="10248" name="TextBox 32"/>
          <p:cNvSpPr txBox="1"/>
          <p:nvPr/>
        </p:nvSpPr>
        <p:spPr>
          <a:xfrm>
            <a:off x="2370138" y="5786438"/>
            <a:ext cx="312737" cy="3079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1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(a)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10249" name="TextBox 32"/>
          <p:cNvSpPr txBox="1"/>
          <p:nvPr/>
        </p:nvSpPr>
        <p:spPr>
          <a:xfrm>
            <a:off x="6643688" y="5794375"/>
            <a:ext cx="312737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1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(b)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10250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 anchor="ctr" anchorCtr="0"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模块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 anchor="ctr" anchorCtr="0"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2" name="页脚占位符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  <a:t>数字逻辑设计进级实验</a:t>
            </a:r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3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ctr" anchorCtr="0"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2763" y="1416050"/>
            <a:ext cx="4216400" cy="3694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ALU</a:t>
            </a:r>
            <a:r>
              <a:rPr kumimoji="0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模块端口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</a:t>
            </a:r>
            <a:r>
              <a:rPr kumimoji="0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如下：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module  </a:t>
            </a:r>
            <a:r>
              <a:rPr kumimoji="0" lang="en-US" altLang="zh-CN" sz="2000" b="0" i="0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alu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marR="0" lvl="0" indent="-190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input [3:0] a, b,    //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两操作数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marR="0" lvl="0" indent="-190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input [2:0] s,        //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选择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marR="0" lvl="0" indent="-190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output [3:0] y,      //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运算结果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marR="0" lvl="0" indent="-190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output </a:t>
            </a:r>
            <a:r>
              <a:rPr kumimoji="0" lang="en-US" altLang="zh-CN" sz="2000" b="0" i="0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	      //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进位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借位标志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marR="0" lvl="0" indent="-190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output of, 	      //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溢出标志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marR="0" lvl="0" indent="-190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output </a:t>
            </a:r>
            <a:r>
              <a:rPr kumimoji="0" lang="en-US" altLang="zh-CN" sz="2000" b="0" i="0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zf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      //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零标志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marR="0" lvl="0" indent="-190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……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endmodule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295" name="组合 13"/>
          <p:cNvGrpSpPr/>
          <p:nvPr/>
        </p:nvGrpSpPr>
        <p:grpSpPr>
          <a:xfrm>
            <a:off x="5476875" y="1319213"/>
            <a:ext cx="2243138" cy="1939925"/>
            <a:chOff x="6164262" y="1974289"/>
            <a:chExt cx="2674938" cy="1938899"/>
          </a:xfrm>
        </p:grpSpPr>
        <p:cxnSp>
          <p:nvCxnSpPr>
            <p:cNvPr id="9" name="直接连接符 8"/>
            <p:cNvCxnSpPr/>
            <p:nvPr/>
          </p:nvCxnSpPr>
          <p:spPr bwMode="auto">
            <a:xfrm>
              <a:off x="6514484" y="2753339"/>
              <a:ext cx="643651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 bwMode="auto">
            <a:xfrm>
              <a:off x="6514484" y="3632349"/>
              <a:ext cx="643651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auto">
            <a:xfrm>
              <a:off x="7824503" y="2988164"/>
              <a:ext cx="643651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 bwMode="auto">
            <a:xfrm rot="5400000">
              <a:off x="7228744" y="2347155"/>
              <a:ext cx="57437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任意多边形 21"/>
            <p:cNvSpPr/>
            <p:nvPr/>
          </p:nvSpPr>
          <p:spPr bwMode="auto">
            <a:xfrm>
              <a:off x="7158135" y="2489953"/>
              <a:ext cx="660688" cy="1423235"/>
            </a:xfrm>
            <a:custGeom>
              <a:avLst/>
              <a:gdLst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212651 w 659219"/>
                <a:gd name="connsiteY5" fmla="*/ 712381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9219" h="1424763">
                  <a:moveTo>
                    <a:pt x="10633" y="0"/>
                  </a:moveTo>
                  <a:lnTo>
                    <a:pt x="659219" y="276446"/>
                  </a:lnTo>
                  <a:lnTo>
                    <a:pt x="659219" y="1137684"/>
                  </a:lnTo>
                  <a:lnTo>
                    <a:pt x="10633" y="1424763"/>
                  </a:lnTo>
                  <a:lnTo>
                    <a:pt x="0" y="925032"/>
                  </a:lnTo>
                  <a:lnTo>
                    <a:pt x="212651" y="712381"/>
                  </a:lnTo>
                  <a:lnTo>
                    <a:pt x="0" y="499730"/>
                  </a:lnTo>
                  <a:lnTo>
                    <a:pt x="10633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364" name="TextBox 33"/>
            <p:cNvSpPr txBox="1"/>
            <p:nvPr/>
          </p:nvSpPr>
          <p:spPr>
            <a:xfrm>
              <a:off x="6164262" y="2538195"/>
              <a:ext cx="384792" cy="3076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a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12365" name="TextBox 34"/>
            <p:cNvSpPr txBox="1"/>
            <p:nvPr/>
          </p:nvSpPr>
          <p:spPr>
            <a:xfrm>
              <a:off x="6164262" y="3466648"/>
              <a:ext cx="370363" cy="3076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b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12366" name="TextBox 35"/>
            <p:cNvSpPr txBox="1"/>
            <p:nvPr/>
          </p:nvSpPr>
          <p:spPr>
            <a:xfrm>
              <a:off x="8454408" y="2823872"/>
              <a:ext cx="384792" cy="3076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f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12367" name="TextBox 36"/>
            <p:cNvSpPr txBox="1"/>
            <p:nvPr/>
          </p:nvSpPr>
          <p:spPr>
            <a:xfrm>
              <a:off x="7403276" y="1974289"/>
              <a:ext cx="656164" cy="3045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s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 bwMode="auto">
            <a:xfrm>
              <a:off x="7824503" y="3418150"/>
              <a:ext cx="643651" cy="15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69" name="TextBox 42"/>
            <p:cNvSpPr txBox="1"/>
            <p:nvPr/>
          </p:nvSpPr>
          <p:spPr>
            <a:xfrm>
              <a:off x="8454408" y="3253977"/>
              <a:ext cx="384792" cy="3076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y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 bwMode="auto">
            <a:xfrm>
              <a:off x="7297904" y="2916054"/>
              <a:ext cx="550657" cy="540888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 dirty="0"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ALU</a:t>
              </a:r>
              <a:endParaRPr kumimoji="0" lang="zh-CN" altLang="en-US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4859338" y="3906838"/>
          <a:ext cx="3671888" cy="22256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9637"/>
                <a:gridCol w="786028"/>
                <a:gridCol w="729834"/>
                <a:gridCol w="567648"/>
                <a:gridCol w="648740"/>
              </a:tblGrid>
              <a:tr h="3048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zh-CN" sz="1400" kern="100" dirty="0"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70" marR="6857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zh-CN" sz="1400" kern="100" dirty="0"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70" marR="6857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cf</a:t>
                      </a:r>
                      <a:endParaRPr lang="zh-CN" sz="1400" kern="100"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70" marR="6857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</a:t>
                      </a:r>
                      <a:endParaRPr lang="zh-CN" sz="1400" kern="100"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70" marR="6857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zf</a:t>
                      </a:r>
                      <a:endParaRPr lang="zh-CN" sz="1400" kern="100" dirty="0"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70" marR="68570" marT="0" marB="0" anchor="ctr">
                    <a:solidFill>
                      <a:srgbClr val="00B0F0"/>
                    </a:solidFill>
                  </a:tcPr>
                </a:tc>
              </a:tr>
              <a:tr h="2599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</a:t>
                      </a:r>
                      <a:endParaRPr lang="zh-CN" sz="1400" kern="100" dirty="0"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70" marR="6857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a + b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*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*</a:t>
                      </a:r>
                      <a:endParaRPr lang="zh-CN" sz="1400" kern="100">
                        <a:effectLst/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*</a:t>
                      </a:r>
                      <a:endParaRPr lang="zh-CN" sz="1400" kern="100">
                        <a:effectLst/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0" marR="68570" marT="0" marB="0"/>
                </a:tc>
              </a:tr>
              <a:tr h="2599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</a:t>
                      </a:r>
                      <a:endParaRPr lang="zh-CN" sz="1400" kern="100" dirty="0"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70" marR="6857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a – b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*</a:t>
                      </a:r>
                      <a:endParaRPr lang="zh-CN" sz="1400" kern="100">
                        <a:effectLst/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*</a:t>
                      </a:r>
                      <a:endParaRPr lang="zh-CN" sz="1400" kern="100">
                        <a:effectLst/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*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0" marR="68570" marT="0" marB="0"/>
                </a:tc>
              </a:tr>
              <a:tr h="2599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100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70" marR="6857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a &amp; b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zh-CN" sz="1400" kern="100">
                        <a:effectLst/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zh-CN" sz="1400" kern="100">
                        <a:effectLst/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*</a:t>
                      </a:r>
                      <a:endParaRPr lang="zh-CN" sz="1400" kern="100">
                        <a:effectLst/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0" marR="68570" marT="0" marB="0"/>
                </a:tc>
              </a:tr>
              <a:tr h="2599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101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70" marR="6857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a | b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zh-CN" sz="1400" kern="100">
                        <a:effectLst/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zh-CN" sz="1400" kern="100">
                        <a:effectLst/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*</a:t>
                      </a:r>
                      <a:endParaRPr lang="zh-CN" sz="1400" kern="100">
                        <a:effectLst/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0" marR="68570" marT="0" marB="0"/>
                </a:tc>
              </a:tr>
              <a:tr h="2599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altLang="zh-CN" sz="1600" kern="1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70" marR="6857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a ^ b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*</a:t>
                      </a:r>
                      <a:endParaRPr lang="zh-CN" sz="1400" kern="100">
                        <a:effectLst/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0" marR="68570" marT="0" marB="0"/>
                </a:tc>
              </a:tr>
              <a:tr h="2599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altLang="zh-CN" sz="1600" kern="1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70" marR="6857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~ a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zh-CN" sz="1400" kern="100">
                        <a:effectLst/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*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0" marR="68570" marT="0" marB="0"/>
                </a:tc>
              </a:tr>
              <a:tr h="3608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其他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70" marR="6857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zh-CN" sz="1400" kern="100">
                        <a:effectLst/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70" marR="68570" marT="0" marB="0" anchor="ctr"/>
                </a:tc>
              </a:tr>
            </a:tbl>
          </a:graphicData>
        </a:graphic>
      </p:graphicFrame>
      <p:sp>
        <p:nvSpPr>
          <p:cNvPr id="42" name="矩形 41"/>
          <p:cNvSpPr/>
          <p:nvPr/>
        </p:nvSpPr>
        <p:spPr>
          <a:xfrm>
            <a:off x="5762625" y="3505200"/>
            <a:ext cx="181292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ALU</a:t>
            </a:r>
            <a:r>
              <a: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模块功能表</a:t>
            </a:r>
            <a:endParaRPr kumimoji="0" lang="zh-CN" altLang="zh-CN" sz="16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53" name="矩形 42"/>
          <p:cNvSpPr/>
          <p:nvPr/>
        </p:nvSpPr>
        <p:spPr>
          <a:xfrm>
            <a:off x="6832600" y="1327150"/>
            <a:ext cx="1066800" cy="3159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(SW15~13)</a:t>
            </a:r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2354" name="矩形 44"/>
          <p:cNvSpPr/>
          <p:nvPr/>
        </p:nvSpPr>
        <p:spPr>
          <a:xfrm>
            <a:off x="7585075" y="2170113"/>
            <a:ext cx="1204913" cy="3063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(LED15~13)</a:t>
            </a:r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2355" name="矩形 45"/>
          <p:cNvSpPr/>
          <p:nvPr/>
        </p:nvSpPr>
        <p:spPr>
          <a:xfrm>
            <a:off x="7612063" y="2632075"/>
            <a:ext cx="10668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(LED3~0)</a:t>
            </a:r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2356" name="矩形 46"/>
          <p:cNvSpPr/>
          <p:nvPr/>
        </p:nvSpPr>
        <p:spPr>
          <a:xfrm>
            <a:off x="4675188" y="1924050"/>
            <a:ext cx="936625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(SW3~0)</a:t>
            </a:r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2357" name="矩形 47"/>
          <p:cNvSpPr/>
          <p:nvPr/>
        </p:nvSpPr>
        <p:spPr>
          <a:xfrm>
            <a:off x="4705350" y="2833688"/>
            <a:ext cx="919163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(SW7~4)</a:t>
            </a:r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2358" name="矩形 49"/>
          <p:cNvSpPr/>
          <p:nvPr/>
        </p:nvSpPr>
        <p:spPr>
          <a:xfrm>
            <a:off x="1055688" y="5260975"/>
            <a:ext cx="3616325" cy="8921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图中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f = {cf, of, zf}</a:t>
            </a:r>
            <a:endParaRPr lang="zh-CN" altLang="en-US" sz="1400" dirty="0">
              <a:ea typeface="宋体" panose="02010600030101010101" pitchFamily="2" charset="-122"/>
            </a:endParaRP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图中括号表示端口连接到实验板的外设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表中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”表示根据运算结果设置相应值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ctr" anchorCtr="0"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</a:fld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1220" name="Rectangle 4"/>
          <p:cNvSpPr/>
          <p:nvPr/>
        </p:nvSpPr>
        <p:spPr>
          <a:xfrm>
            <a:off x="468313" y="1584325"/>
            <a:ext cx="8062912" cy="46609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ts val="12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CF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进位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借位标志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spcBef>
                <a:spcPts val="12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加法或减法时，如果最高位产生进位或借位时置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，否则清零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12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OF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溢出标志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spcBef>
                <a:spcPts val="12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有符号数运算结果溢出时置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，否则清零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3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ZF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零标志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spcBef>
                <a:spcPct val="3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结果为零时置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，否则清零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6" name="页脚占位符 1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  <a:t>数字逻辑设计进级实验</a:t>
            </a:r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7" name="Rectangle 2"/>
          <p:cNvSpPr/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b="1" dirty="0">
                <a:ea typeface="宋体" panose="02010600030101010101" pitchFamily="2" charset="-122"/>
              </a:rPr>
              <a:t>标志含义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3318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 anchor="ctr" anchorCtr="0"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charRg st="39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charRg st="47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charRg st="66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charRg st="73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2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ctr" anchorCtr="0"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</a:fld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3" name="Rectangle 2"/>
          <p:cNvSpPr/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b="1" dirty="0">
                <a:ea typeface="宋体" panose="02010600030101010101" pitchFamily="2" charset="-122"/>
              </a:rPr>
              <a:t>示例：标志设置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47800"/>
            <a:ext cx="8229600" cy="11525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已知：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[X] = 1000 0111B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[Y] = 0111 1001B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求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[X±Y]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后的状态标志？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27417" name="Group 57"/>
          <p:cNvGrpSpPr/>
          <p:nvPr/>
        </p:nvGrpSpPr>
        <p:grpSpPr>
          <a:xfrm>
            <a:off x="4645025" y="3201988"/>
            <a:ext cx="3382963" cy="2733675"/>
            <a:chOff x="2926" y="1985"/>
            <a:chExt cx="2131" cy="1722"/>
          </a:xfrm>
        </p:grpSpPr>
        <p:sp>
          <p:nvSpPr>
            <p:cNvPr id="15383" name="Text Box 4"/>
            <p:cNvSpPr txBox="1"/>
            <p:nvPr/>
          </p:nvSpPr>
          <p:spPr>
            <a:xfrm>
              <a:off x="3288" y="2227"/>
              <a:ext cx="1769" cy="119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800" dirty="0">
                  <a:latin typeface="Courier New" panose="02070309020205020404" pitchFamily="49" charset="0"/>
                  <a:ea typeface="宋体" panose="02010600030101010101" pitchFamily="2" charset="-122"/>
                </a:rPr>
                <a:t> 10</a:t>
              </a:r>
              <a:endPara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800" dirty="0">
                  <a:latin typeface="Courier New" panose="02070309020205020404" pitchFamily="49" charset="0"/>
                  <a:ea typeface="宋体" panose="02010600030101010101" pitchFamily="2" charset="-122"/>
                </a:rPr>
                <a:t>  1000 0111</a:t>
              </a:r>
              <a:endPara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800" dirty="0">
                  <a:latin typeface="Courier New" panose="02070309020205020404" pitchFamily="49" charset="0"/>
                  <a:ea typeface="宋体" panose="02010600030101010101" pitchFamily="2" charset="-122"/>
                </a:rPr>
                <a:t>+ 1000 0111</a:t>
              </a:r>
              <a:endPara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>
                <a:buNone/>
              </a:pPr>
              <a:r>
                <a:rPr lang="en-US" altLang="zh-CN" sz="2800" dirty="0">
                  <a:latin typeface="Courier New" panose="02070309020205020404" pitchFamily="49" charset="0"/>
                  <a:ea typeface="宋体" panose="02010600030101010101" pitchFamily="2" charset="-122"/>
                </a:rPr>
                <a:t>  0000 1110</a:t>
              </a:r>
              <a:endPara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5384" name="Text Box 6"/>
            <p:cNvSpPr txBox="1"/>
            <p:nvPr/>
          </p:nvSpPr>
          <p:spPr>
            <a:xfrm>
              <a:off x="4029" y="3474"/>
              <a:ext cx="460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solidFill>
                    <a:srgbClr val="0070C0"/>
                  </a:solidFill>
                  <a:ea typeface="宋体" panose="02010600030101010101" pitchFamily="2" charset="-122"/>
                </a:rPr>
                <a:t>ZF=0</a:t>
              </a:r>
              <a:endParaRPr lang="en-US" altLang="zh-CN" sz="1800" dirty="0">
                <a:solidFill>
                  <a:srgbClr val="0070C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385" name="Line 13"/>
            <p:cNvSpPr/>
            <p:nvPr/>
          </p:nvSpPr>
          <p:spPr>
            <a:xfrm>
              <a:off x="3651" y="345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6" name="Line 16"/>
            <p:cNvSpPr/>
            <p:nvPr/>
          </p:nvSpPr>
          <p:spPr>
            <a:xfrm>
              <a:off x="3334" y="3111"/>
              <a:ext cx="158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7" name="Text Box 21"/>
            <p:cNvSpPr txBox="1"/>
            <p:nvPr/>
          </p:nvSpPr>
          <p:spPr>
            <a:xfrm>
              <a:off x="2926" y="2666"/>
              <a:ext cx="476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solidFill>
                    <a:srgbClr val="0070C0"/>
                  </a:solidFill>
                  <a:ea typeface="宋体" panose="02010600030101010101" pitchFamily="2" charset="-122"/>
                </a:rPr>
                <a:t>CF=0</a:t>
              </a:r>
              <a:endParaRPr lang="en-US" altLang="zh-CN" sz="1800" dirty="0">
                <a:solidFill>
                  <a:srgbClr val="0070C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388" name="Text Box 25"/>
            <p:cNvSpPr txBox="1"/>
            <p:nvPr/>
          </p:nvSpPr>
          <p:spPr>
            <a:xfrm>
              <a:off x="3821" y="1985"/>
              <a:ext cx="484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solidFill>
                    <a:srgbClr val="0070C0"/>
                  </a:solidFill>
                  <a:ea typeface="宋体" panose="02010600030101010101" pitchFamily="2" charset="-122"/>
                </a:rPr>
                <a:t>OF=1</a:t>
              </a:r>
              <a:endParaRPr lang="en-US" altLang="zh-CN" sz="1800" dirty="0">
                <a:solidFill>
                  <a:srgbClr val="0070C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5389" name="Group 26"/>
            <p:cNvGrpSpPr/>
            <p:nvPr/>
          </p:nvGrpSpPr>
          <p:grpSpPr>
            <a:xfrm>
              <a:off x="3503" y="2199"/>
              <a:ext cx="511" cy="318"/>
              <a:chOff x="901" y="2177"/>
              <a:chExt cx="591" cy="318"/>
            </a:xfrm>
          </p:grpSpPr>
          <p:sp>
            <p:nvSpPr>
              <p:cNvPr id="15393" name="Line 27"/>
              <p:cNvSpPr/>
              <p:nvPr/>
            </p:nvSpPr>
            <p:spPr>
              <a:xfrm flipH="1">
                <a:off x="901" y="2495"/>
                <a:ext cx="31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94" name="Line 28"/>
              <p:cNvSpPr/>
              <p:nvPr/>
            </p:nvSpPr>
            <p:spPr>
              <a:xfrm flipV="1">
                <a:off x="1219" y="2177"/>
                <a:ext cx="273" cy="31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5390" name="Group 29"/>
            <p:cNvGrpSpPr/>
            <p:nvPr/>
          </p:nvGrpSpPr>
          <p:grpSpPr>
            <a:xfrm>
              <a:off x="3288" y="2273"/>
              <a:ext cx="318" cy="363"/>
              <a:chOff x="793" y="3294"/>
              <a:chExt cx="454" cy="363"/>
            </a:xfrm>
          </p:grpSpPr>
          <p:sp>
            <p:nvSpPr>
              <p:cNvPr id="15391" name="Line 30"/>
              <p:cNvSpPr/>
              <p:nvPr/>
            </p:nvSpPr>
            <p:spPr>
              <a:xfrm flipH="1">
                <a:off x="1066" y="3294"/>
                <a:ext cx="181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92" name="Line 31"/>
              <p:cNvSpPr/>
              <p:nvPr/>
            </p:nvSpPr>
            <p:spPr>
              <a:xfrm flipH="1">
                <a:off x="793" y="3294"/>
                <a:ext cx="273" cy="36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527380" name="Text Box 20"/>
          <p:cNvSpPr txBox="1"/>
          <p:nvPr/>
        </p:nvSpPr>
        <p:spPr>
          <a:xfrm>
            <a:off x="1403350" y="3586163"/>
            <a:ext cx="2867025" cy="19034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</a:rPr>
              <a:t> 11</a:t>
            </a:r>
            <a:endParaRPr lang="en-US" altLang="zh-CN" sz="2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</a:rPr>
              <a:t>  1000 0111</a:t>
            </a:r>
            <a:endParaRPr lang="en-US" altLang="zh-CN" sz="2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</a:rPr>
              <a:t>+ 0111 1001</a:t>
            </a:r>
            <a:endParaRPr lang="en-US" altLang="zh-CN" sz="2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</a:rPr>
              <a:t>  0000 0000</a:t>
            </a:r>
            <a:endParaRPr lang="en-US" altLang="zh-CN" sz="28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527416" name="Group 56"/>
          <p:cNvGrpSpPr/>
          <p:nvPr/>
        </p:nvGrpSpPr>
        <p:grpSpPr>
          <a:xfrm>
            <a:off x="828675" y="3201988"/>
            <a:ext cx="3167063" cy="2746375"/>
            <a:chOff x="295" y="1985"/>
            <a:chExt cx="1995" cy="1730"/>
          </a:xfrm>
        </p:grpSpPr>
        <p:sp>
          <p:nvSpPr>
            <p:cNvPr id="15372" name="Text Box 22"/>
            <p:cNvSpPr txBox="1"/>
            <p:nvPr/>
          </p:nvSpPr>
          <p:spPr>
            <a:xfrm>
              <a:off x="1395" y="3482"/>
              <a:ext cx="460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solidFill>
                    <a:srgbClr val="0070C0"/>
                  </a:solidFill>
                  <a:ea typeface="宋体" panose="02010600030101010101" pitchFamily="2" charset="-122"/>
                </a:rPr>
                <a:t>ZF=1</a:t>
              </a:r>
              <a:endParaRPr lang="en-US" altLang="zh-CN" sz="1800" dirty="0">
                <a:solidFill>
                  <a:srgbClr val="0070C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373" name="Line 33"/>
            <p:cNvSpPr/>
            <p:nvPr/>
          </p:nvSpPr>
          <p:spPr>
            <a:xfrm>
              <a:off x="1020" y="3438"/>
              <a:ext cx="11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4" name="Line 36"/>
            <p:cNvSpPr/>
            <p:nvPr/>
          </p:nvSpPr>
          <p:spPr>
            <a:xfrm>
              <a:off x="657" y="3111"/>
              <a:ext cx="163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5" name="Text Box 40"/>
            <p:cNvSpPr txBox="1"/>
            <p:nvPr/>
          </p:nvSpPr>
          <p:spPr>
            <a:xfrm>
              <a:off x="1156" y="1985"/>
              <a:ext cx="484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solidFill>
                    <a:srgbClr val="0070C0"/>
                  </a:solidFill>
                  <a:ea typeface="宋体" panose="02010600030101010101" pitchFamily="2" charset="-122"/>
                </a:rPr>
                <a:t>OF=0</a:t>
              </a:r>
              <a:endParaRPr lang="en-US" altLang="zh-CN" sz="1800" dirty="0">
                <a:solidFill>
                  <a:srgbClr val="0070C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5376" name="Group 41"/>
            <p:cNvGrpSpPr/>
            <p:nvPr/>
          </p:nvGrpSpPr>
          <p:grpSpPr>
            <a:xfrm>
              <a:off x="879" y="2214"/>
              <a:ext cx="498" cy="318"/>
              <a:chOff x="922" y="2192"/>
              <a:chExt cx="590" cy="318"/>
            </a:xfrm>
          </p:grpSpPr>
          <p:sp>
            <p:nvSpPr>
              <p:cNvPr id="15381" name="Line 42"/>
              <p:cNvSpPr/>
              <p:nvPr/>
            </p:nvSpPr>
            <p:spPr>
              <a:xfrm flipH="1">
                <a:off x="922" y="2510"/>
                <a:ext cx="31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82" name="Line 43"/>
              <p:cNvSpPr/>
              <p:nvPr/>
            </p:nvSpPr>
            <p:spPr>
              <a:xfrm flipV="1">
                <a:off x="1239" y="2192"/>
                <a:ext cx="273" cy="31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5377" name="Text Box 48"/>
            <p:cNvSpPr txBox="1"/>
            <p:nvPr/>
          </p:nvSpPr>
          <p:spPr>
            <a:xfrm>
              <a:off x="295" y="2666"/>
              <a:ext cx="476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solidFill>
                    <a:srgbClr val="0070C0"/>
                  </a:solidFill>
                  <a:ea typeface="宋体" panose="02010600030101010101" pitchFamily="2" charset="-122"/>
                </a:rPr>
                <a:t>CF=1</a:t>
              </a:r>
              <a:endParaRPr lang="en-US" altLang="zh-CN" sz="1800" dirty="0">
                <a:solidFill>
                  <a:srgbClr val="0070C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5378" name="Group 49"/>
            <p:cNvGrpSpPr/>
            <p:nvPr/>
          </p:nvGrpSpPr>
          <p:grpSpPr>
            <a:xfrm>
              <a:off x="657" y="2273"/>
              <a:ext cx="318" cy="363"/>
              <a:chOff x="793" y="3294"/>
              <a:chExt cx="454" cy="363"/>
            </a:xfrm>
          </p:grpSpPr>
          <p:sp>
            <p:nvSpPr>
              <p:cNvPr id="15379" name="Line 50"/>
              <p:cNvSpPr/>
              <p:nvPr/>
            </p:nvSpPr>
            <p:spPr>
              <a:xfrm flipH="1">
                <a:off x="1066" y="3294"/>
                <a:ext cx="181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80" name="Line 51"/>
              <p:cNvSpPr/>
              <p:nvPr/>
            </p:nvSpPr>
            <p:spPr>
              <a:xfrm flipH="1">
                <a:off x="793" y="3294"/>
                <a:ext cx="273" cy="36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15368" name="Rectangle 52"/>
          <p:cNvSpPr/>
          <p:nvPr/>
        </p:nvSpPr>
        <p:spPr>
          <a:xfrm>
            <a:off x="6069013" y="2560638"/>
            <a:ext cx="142398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[X-Y]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9" name="Rectangle 53"/>
          <p:cNvSpPr/>
          <p:nvPr/>
        </p:nvSpPr>
        <p:spPr>
          <a:xfrm>
            <a:off x="1808163" y="2560638"/>
            <a:ext cx="15049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[X+Y]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70" name="页脚占位符 1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  <a:t>数字逻辑设计进级实验</a:t>
            </a:r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71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 anchor="ctr" anchorCtr="0"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2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ctr" anchorCtr="0"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</a:fld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Rectangle 2"/>
          <p:cNvSpPr/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b="1" dirty="0">
                <a:ea typeface="宋体" panose="02010600030101010101" pitchFamily="2" charset="-122"/>
              </a:rPr>
              <a:t>标志应用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523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0825"/>
            <a:ext cx="4654550" cy="48958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无符号数运算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利用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实现多精度计算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利用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判断两数大小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有符号数运算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利用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实现多精度计算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利用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判断溢出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利用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、差的符号位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判断两数大小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23363" name="Group 99"/>
          <p:cNvGraphicFramePr>
            <a:graphicFrameLocks noGrp="1"/>
          </p:cNvGraphicFramePr>
          <p:nvPr/>
        </p:nvGraphicFramePr>
        <p:xfrm>
          <a:off x="5543550" y="1919288"/>
          <a:ext cx="2700338" cy="1509713"/>
        </p:xfrm>
        <a:graphic>
          <a:graphicData uri="http://schemas.openxmlformats.org/drawingml/2006/table">
            <a:tbl>
              <a:tblPr/>
              <a:tblGrid>
                <a:gridCol w="1260423"/>
                <a:gridCol w="1439915"/>
              </a:tblGrid>
              <a:tr h="6348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大小关系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X-Y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后标志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CF  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ZF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91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X=Y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72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X&gt;Y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X&lt;Y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3369" name="Group 105"/>
          <p:cNvGraphicFramePr>
            <a:graphicFrameLocks noGrp="1"/>
          </p:cNvGraphicFramePr>
          <p:nvPr/>
        </p:nvGraphicFramePr>
        <p:xfrm>
          <a:off x="5543550" y="4200525"/>
          <a:ext cx="2700338" cy="1892300"/>
        </p:xfrm>
        <a:graphic>
          <a:graphicData uri="http://schemas.openxmlformats.org/drawingml/2006/table">
            <a:tbl>
              <a:tblPr/>
              <a:tblGrid>
                <a:gridCol w="1171526"/>
                <a:gridCol w="1528812"/>
              </a:tblGrid>
              <a:tr h="6618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大小关系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X-Y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后标志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OF ZF Ys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90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X=Y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0   1   1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28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X&gt;Y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0   0   0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1   0   1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28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X&lt;Y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0   0   1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1   0   0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3303" name="Rectangle 39"/>
          <p:cNvSpPr/>
          <p:nvPr/>
        </p:nvSpPr>
        <p:spPr>
          <a:xfrm>
            <a:off x="5915025" y="1428750"/>
            <a:ext cx="17240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b="1" dirty="0">
                <a:ea typeface="宋体" panose="02010600030101010101" pitchFamily="2" charset="-122"/>
              </a:rPr>
              <a:t>无符号数比较</a:t>
            </a: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23304" name="Rectangle 40"/>
          <p:cNvSpPr/>
          <p:nvPr/>
        </p:nvSpPr>
        <p:spPr>
          <a:xfrm>
            <a:off x="5903913" y="3729038"/>
            <a:ext cx="17240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b="1" dirty="0">
                <a:ea typeface="宋体" panose="02010600030101010101" pitchFamily="2" charset="-122"/>
              </a:rPr>
              <a:t>有符号数比较</a:t>
            </a: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23360" name="Line 96"/>
          <p:cNvSpPr/>
          <p:nvPr/>
        </p:nvSpPr>
        <p:spPr>
          <a:xfrm>
            <a:off x="5543550" y="2554288"/>
            <a:ext cx="2700338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3361" name="Line 97"/>
          <p:cNvSpPr/>
          <p:nvPr/>
        </p:nvSpPr>
        <p:spPr>
          <a:xfrm>
            <a:off x="5543550" y="4862513"/>
            <a:ext cx="2700338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48" name="页脚占位符 1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  <a:t>数字逻辑设计进级实验</a:t>
            </a:r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49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 anchor="ctr" anchorCtr="0"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charRg st="33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charRg st="4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charRg st="52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charRg st="61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7" grpId="0" uiExpand="1" build="p"/>
      <p:bldP spid="523303" grpId="0"/>
      <p:bldP spid="5233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ctr" anchorCtr="0"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</a:fld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59" name="Rectangle 2"/>
          <p:cNvSpPr/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b="1" dirty="0">
                <a:ea typeface="宋体" panose="02010600030101010101" pitchFamily="2" charset="-122"/>
              </a:rPr>
              <a:t>示例：标志应用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8229600" cy="48974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前例中，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[X]=10000111B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[Y]=01111001B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[X + Y]:  CF=1, OF=0, ZF=1, SF=0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[X – Y]:  CF=0, OF=1, ZF=0, SF=0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无符号数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 X = 135, Y = 121, CF, ZF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 + Y = 0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有进位，结果为零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 – Y =14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无借位，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X &gt; Y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有符号数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补码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):  X = -121, Y = 121, OF, ZF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 + Y = 0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正确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 – Y =14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溢出，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X &lt; Y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9461" name="页脚占位符 1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  <a:t>数字逻辑设计进级实验</a:t>
            </a:r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2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 anchor="ctr" anchorCtr="0"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charRg st="133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charRg st="156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charRg st="179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charRg st="216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charRg st="233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b="1" dirty="0">
                <a:ea typeface="宋体" panose="02010600030101010101" pitchFamily="2" charset="-122"/>
              </a:rPr>
              <a:t>示例：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累加器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7" name="灯片编号占位符 127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ctr" anchorCtr="0"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日期占位符 128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 anchor="ctr" anchorCtr="0"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9" name="页脚占位符 129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+mn-cs"/>
              </a:rPr>
              <a:t>数字逻辑设计进级实验</a:t>
            </a:r>
            <a:endParaRPr lang="zh-CN" altLang="en-US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1510" name="组合 3"/>
          <p:cNvGrpSpPr/>
          <p:nvPr/>
        </p:nvGrpSpPr>
        <p:grpSpPr>
          <a:xfrm>
            <a:off x="5986463" y="1792288"/>
            <a:ext cx="2198687" cy="1636712"/>
            <a:chOff x="3821389" y="4840473"/>
            <a:chExt cx="2198411" cy="1209889"/>
          </a:xfrm>
        </p:grpSpPr>
        <p:sp>
          <p:nvSpPr>
            <p:cNvPr id="21543" name="TextBox 32"/>
            <p:cNvSpPr txBox="1"/>
            <p:nvPr/>
          </p:nvSpPr>
          <p:spPr>
            <a:xfrm>
              <a:off x="3973789" y="4874068"/>
              <a:ext cx="12824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x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4205516" y="5032929"/>
              <a:ext cx="4999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 bwMode="auto">
            <a:xfrm>
              <a:off x="5181705" y="5451872"/>
              <a:ext cx="5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6" name="TextBox 34"/>
            <p:cNvSpPr txBox="1"/>
            <p:nvPr/>
          </p:nvSpPr>
          <p:spPr>
            <a:xfrm>
              <a:off x="5649397" y="5257800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s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 bwMode="auto">
            <a:xfrm>
              <a:off x="4249960" y="5590346"/>
              <a:ext cx="4999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8" name="TextBox 34"/>
            <p:cNvSpPr txBox="1"/>
            <p:nvPr/>
          </p:nvSpPr>
          <p:spPr>
            <a:xfrm>
              <a:off x="3830209" y="5412130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rst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>
              <a:off x="4240436" y="5861427"/>
              <a:ext cx="4999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50" name="TextBox 34"/>
            <p:cNvSpPr txBox="1"/>
            <p:nvPr/>
          </p:nvSpPr>
          <p:spPr>
            <a:xfrm>
              <a:off x="3821389" y="5682268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clk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21551" name="矩形 1"/>
            <p:cNvSpPr/>
            <p:nvPr/>
          </p:nvSpPr>
          <p:spPr>
            <a:xfrm>
              <a:off x="4736581" y="4840473"/>
              <a:ext cx="446433" cy="1209889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 bwMode="auto">
            <a:xfrm>
              <a:off x="4719935" y="5161531"/>
              <a:ext cx="461665" cy="605294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 dirty="0"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ACM</a:t>
              </a:r>
              <a:endParaRPr kumimoji="0" lang="zh-CN" altLang="en-US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 bwMode="auto">
            <a:xfrm>
              <a:off x="4249960" y="5302836"/>
              <a:ext cx="4999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54" name="TextBox 34"/>
            <p:cNvSpPr txBox="1"/>
            <p:nvPr/>
          </p:nvSpPr>
          <p:spPr>
            <a:xfrm>
              <a:off x="3830209" y="5124716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en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6411913" y="4497388"/>
            <a:ext cx="1741487" cy="1131887"/>
            <a:chOff x="6137961" y="4492922"/>
            <a:chExt cx="2128509" cy="1347219"/>
          </a:xfrm>
        </p:grpSpPr>
        <p:sp>
          <p:nvSpPr>
            <p:cNvPr id="21530" name="矩形 1"/>
            <p:cNvSpPr/>
            <p:nvPr/>
          </p:nvSpPr>
          <p:spPr>
            <a:xfrm>
              <a:off x="7202215" y="4630105"/>
              <a:ext cx="370589" cy="121003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dirty="0">
                <a:ea typeface="宋体" panose="02010600030101010101" pitchFamily="2" charset="-122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 bwMode="auto">
            <a:xfrm>
              <a:off x="6555125" y="4817917"/>
              <a:ext cx="6441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32" name="TextBox 34"/>
            <p:cNvSpPr txBox="1"/>
            <p:nvPr/>
          </p:nvSpPr>
          <p:spPr>
            <a:xfrm>
              <a:off x="6148065" y="4492922"/>
              <a:ext cx="370589" cy="3076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in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 bwMode="auto">
            <a:xfrm>
              <a:off x="7564081" y="5201487"/>
              <a:ext cx="642240" cy="18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34" name="TextBox 34"/>
            <p:cNvSpPr txBox="1"/>
            <p:nvPr/>
          </p:nvSpPr>
          <p:spPr>
            <a:xfrm>
              <a:off x="8163811" y="4807973"/>
              <a:ext cx="102659" cy="2797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s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 bwMode="auto">
            <a:xfrm>
              <a:off x="6553185" y="5108902"/>
              <a:ext cx="6441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36" name="TextBox 34"/>
            <p:cNvSpPr txBox="1"/>
            <p:nvPr/>
          </p:nvSpPr>
          <p:spPr>
            <a:xfrm>
              <a:off x="6147822" y="4920867"/>
              <a:ext cx="370589" cy="3076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en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21537" name="TextBox 32"/>
            <p:cNvSpPr txBox="1"/>
            <p:nvPr/>
          </p:nvSpPr>
          <p:spPr>
            <a:xfrm>
              <a:off x="7199291" y="5466068"/>
              <a:ext cx="179645" cy="3693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&gt;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 bwMode="auto">
            <a:xfrm>
              <a:off x="6543483" y="5647411"/>
              <a:ext cx="646121" cy="1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39" name="TextBox 34"/>
            <p:cNvSpPr txBox="1"/>
            <p:nvPr/>
          </p:nvSpPr>
          <p:spPr>
            <a:xfrm>
              <a:off x="6147822" y="5448475"/>
              <a:ext cx="370589" cy="3076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clk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21540" name="TextBox 32"/>
            <p:cNvSpPr txBox="1"/>
            <p:nvPr/>
          </p:nvSpPr>
          <p:spPr>
            <a:xfrm>
              <a:off x="7311650" y="5092178"/>
              <a:ext cx="147550" cy="246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R</a:t>
              </a:r>
              <a:endParaRPr lang="zh-CN" altLang="en-US" sz="1600" dirty="0"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 bwMode="auto">
            <a:xfrm>
              <a:off x="6543483" y="5367764"/>
              <a:ext cx="6422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2" name="TextBox 34"/>
            <p:cNvSpPr txBox="1"/>
            <p:nvPr/>
          </p:nvSpPr>
          <p:spPr>
            <a:xfrm>
              <a:off x="6137961" y="5179383"/>
              <a:ext cx="370589" cy="3076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rst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</p:grpSp>
      <p:cxnSp>
        <p:nvCxnSpPr>
          <p:cNvPr id="100" name="连接符: 肘形 57"/>
          <p:cNvCxnSpPr/>
          <p:nvPr/>
        </p:nvCxnSpPr>
        <p:spPr>
          <a:xfrm flipV="1">
            <a:off x="5907088" y="4768850"/>
            <a:ext cx="884237" cy="427038"/>
          </a:xfrm>
          <a:prstGeom prst="bentConnector3">
            <a:avLst>
              <a:gd name="adj1" fmla="val 33250"/>
            </a:avLst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" name="组合 109"/>
          <p:cNvGrpSpPr/>
          <p:nvPr/>
        </p:nvGrpSpPr>
        <p:grpSpPr>
          <a:xfrm>
            <a:off x="4333875" y="5092700"/>
            <a:ext cx="3770313" cy="652463"/>
            <a:chOff x="3594100" y="5201966"/>
            <a:chExt cx="4620311" cy="776288"/>
          </a:xfrm>
        </p:grpSpPr>
        <p:cxnSp>
          <p:nvCxnSpPr>
            <p:cNvPr id="21527" name="直接连接符 61"/>
            <p:cNvCxnSpPr/>
            <p:nvPr/>
          </p:nvCxnSpPr>
          <p:spPr>
            <a:xfrm flipH="1">
              <a:off x="3594100" y="5978253"/>
              <a:ext cx="462031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1528" name="直接连接符 65"/>
            <p:cNvCxnSpPr/>
            <p:nvPr/>
          </p:nvCxnSpPr>
          <p:spPr>
            <a:xfrm flipV="1">
              <a:off x="3594100" y="5544866"/>
              <a:ext cx="0" cy="43338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1529" name="直接连接符 69"/>
            <p:cNvCxnSpPr/>
            <p:nvPr/>
          </p:nvCxnSpPr>
          <p:spPr>
            <a:xfrm flipV="1">
              <a:off x="8214411" y="5201966"/>
              <a:ext cx="0" cy="776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109" name="组合 108"/>
          <p:cNvGrpSpPr/>
          <p:nvPr/>
        </p:nvGrpSpPr>
        <p:grpSpPr>
          <a:xfrm>
            <a:off x="4030663" y="3983038"/>
            <a:ext cx="2109787" cy="1635125"/>
            <a:chOff x="3243262" y="3881112"/>
            <a:chExt cx="2439824" cy="1944741"/>
          </a:xfrm>
        </p:grpSpPr>
        <p:cxnSp>
          <p:nvCxnSpPr>
            <p:cNvPr id="79" name="直接连接符 78"/>
            <p:cNvCxnSpPr/>
            <p:nvPr/>
          </p:nvCxnSpPr>
          <p:spPr bwMode="auto">
            <a:xfrm>
              <a:off x="3593906" y="4664672"/>
              <a:ext cx="642542" cy="18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 bwMode="auto">
            <a:xfrm>
              <a:off x="3593906" y="5544526"/>
              <a:ext cx="642542" cy="18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 bwMode="auto">
            <a:xfrm>
              <a:off x="4831259" y="4900685"/>
              <a:ext cx="642542" cy="1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 bwMode="auto">
            <a:xfrm>
              <a:off x="4594436" y="4179431"/>
              <a:ext cx="0" cy="3662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任意多边形 21"/>
            <p:cNvSpPr/>
            <p:nvPr/>
          </p:nvSpPr>
          <p:spPr bwMode="auto">
            <a:xfrm>
              <a:off x="4236448" y="4402227"/>
              <a:ext cx="622349" cy="1423626"/>
            </a:xfrm>
            <a:custGeom>
              <a:avLst/>
              <a:gdLst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212651 w 659219"/>
                <a:gd name="connsiteY5" fmla="*/ 712381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9219" h="1424763">
                  <a:moveTo>
                    <a:pt x="10633" y="0"/>
                  </a:moveTo>
                  <a:lnTo>
                    <a:pt x="659219" y="276446"/>
                  </a:lnTo>
                  <a:lnTo>
                    <a:pt x="659219" y="1137684"/>
                  </a:lnTo>
                  <a:lnTo>
                    <a:pt x="10633" y="1424763"/>
                  </a:lnTo>
                  <a:lnTo>
                    <a:pt x="0" y="925032"/>
                  </a:lnTo>
                  <a:lnTo>
                    <a:pt x="212651" y="712381"/>
                  </a:lnTo>
                  <a:lnTo>
                    <a:pt x="0" y="499730"/>
                  </a:lnTo>
                  <a:lnTo>
                    <a:pt x="10633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1521" name="TextBox 33"/>
            <p:cNvSpPr txBox="1"/>
            <p:nvPr/>
          </p:nvSpPr>
          <p:spPr>
            <a:xfrm>
              <a:off x="3243262" y="4450850"/>
              <a:ext cx="384858" cy="3076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x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21522" name="TextBox 35"/>
            <p:cNvSpPr txBox="1"/>
            <p:nvPr/>
          </p:nvSpPr>
          <p:spPr>
            <a:xfrm>
              <a:off x="5260900" y="4536693"/>
              <a:ext cx="384857" cy="3076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f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21523" name="TextBox 36"/>
            <p:cNvSpPr txBox="1"/>
            <p:nvPr/>
          </p:nvSpPr>
          <p:spPr>
            <a:xfrm>
              <a:off x="4328714" y="3881112"/>
              <a:ext cx="519680" cy="2874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“+”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>
              <a:off x="4831259" y="5321730"/>
              <a:ext cx="642542" cy="18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 bwMode="auto">
            <a:xfrm>
              <a:off x="4351231" y="4888996"/>
              <a:ext cx="498150" cy="489891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0" lang="en-US" altLang="zh-CN" sz="1600" kern="1200" cap="none" spc="0" normalizeH="0" baseline="0" noProof="0" dirty="0"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ALU</a:t>
              </a:r>
              <a:endParaRPr kumimoji="0" lang="zh-CN" altLang="en-US" sz="16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6" name="TextBox 35"/>
            <p:cNvSpPr txBox="1"/>
            <p:nvPr/>
          </p:nvSpPr>
          <p:spPr>
            <a:xfrm>
              <a:off x="5298229" y="4955805"/>
              <a:ext cx="384857" cy="3076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y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</p:grpSp>
      <p:sp>
        <p:nvSpPr>
          <p:cNvPr id="21515" name="内容占位符 2"/>
          <p:cNvSpPr>
            <a:spLocks noGrp="1"/>
          </p:cNvSpPr>
          <p:nvPr>
            <p:ph idx="1"/>
          </p:nvPr>
        </p:nvSpPr>
        <p:spPr>
          <a:xfrm>
            <a:off x="457200" y="1557338"/>
            <a:ext cx="4402138" cy="3089275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sz="2800" b="1" dirty="0">
                <a:ea typeface="宋体" panose="02010600030101010101" pitchFamily="2" charset="-122"/>
              </a:rPr>
              <a:t>累加器 </a:t>
            </a:r>
            <a:r>
              <a:rPr lang="en-US" altLang="zh-CN" sz="2800" b="1" dirty="0">
                <a:ea typeface="宋体" panose="02010600030101010101" pitchFamily="2" charset="-122"/>
              </a:rPr>
              <a:t>(Accumulator)</a:t>
            </a:r>
            <a:r>
              <a:rPr lang="zh-CN" altLang="en-US" sz="2800" b="1" dirty="0">
                <a:ea typeface="宋体" panose="02010600030101010101" pitchFamily="2" charset="-122"/>
              </a:rPr>
              <a:t> 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clk, rst</a:t>
            </a:r>
            <a:r>
              <a:rPr lang="zh-CN" altLang="en-US" sz="2400" dirty="0">
                <a:ea typeface="宋体" panose="02010600030101010101" pitchFamily="2" charset="-122"/>
              </a:rPr>
              <a:t>：时钟，复位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en</a:t>
            </a:r>
            <a:r>
              <a:rPr lang="zh-CN" altLang="en-US" sz="2400" dirty="0">
                <a:ea typeface="宋体" panose="02010600030101010101" pitchFamily="2" charset="-122"/>
              </a:rPr>
              <a:t>：使能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ea typeface="宋体" panose="02010600030101010101" pitchFamily="2" charset="-122"/>
              </a:rPr>
              <a:t>：待累加的输入数据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ea typeface="宋体" panose="02010600030101010101" pitchFamily="2" charset="-122"/>
              </a:rPr>
              <a:t>：累加结果输出数据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  <a:txDef>
      <a:spPr bwMode="auto">
        <a:noFill/>
        <a:ln>
          <a:noFill/>
        </a:ln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0</TotalTime>
  <Words>3810</Words>
  <Application>WPS 演示</Application>
  <PresentationFormat>全屏显示(4:3)</PresentationFormat>
  <Paragraphs>781</Paragraphs>
  <Slides>20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等线</vt:lpstr>
      <vt:lpstr>黑体</vt:lpstr>
      <vt:lpstr>微软雅黑</vt:lpstr>
      <vt:lpstr>Times New Roman</vt:lpstr>
      <vt:lpstr>Courier New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陌年</cp:lastModifiedBy>
  <cp:revision>282</cp:revision>
  <dcterms:created xsi:type="dcterms:W3CDTF">2021-10-31T02:56:06Z</dcterms:created>
  <dcterms:modified xsi:type="dcterms:W3CDTF">2021-10-31T06:52:27Z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DBE870773D074E97B91D7C0446396B3A</vt:lpwstr>
  </property>
  <property fmtid="{D5CDD505-2E9C-101B-9397-08002B2CF9AE}" pid="4" name="KSOProductBuildVer">
    <vt:lpwstr>2052-11.1.0.10938</vt:lpwstr>
  </property>
</Properties>
</file>