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735" r:id="rId5"/>
    <p:sldId id="773" r:id="rId6"/>
    <p:sldId id="775" r:id="rId7"/>
    <p:sldId id="789" r:id="rId8"/>
    <p:sldId id="790" r:id="rId9"/>
    <p:sldId id="781" r:id="rId10"/>
    <p:sldId id="776" r:id="rId11"/>
    <p:sldId id="782" r:id="rId12"/>
    <p:sldId id="792" r:id="rId13"/>
    <p:sldId id="786" r:id="rId14"/>
    <p:sldId id="787" r:id="rId15"/>
    <p:sldId id="793" r:id="rId16"/>
    <p:sldId id="796" r:id="rId17"/>
    <p:sldId id="783" r:id="rId18"/>
    <p:sldId id="795" r:id="rId19"/>
    <p:sldId id="785" r:id="rId20"/>
    <p:sldId id="801" r:id="rId21"/>
    <p:sldId id="802" r:id="rId22"/>
    <p:sldId id="799" r:id="rId23"/>
    <p:sldId id="800" r:id="rId24"/>
    <p:sldId id="271" r:id="rId25"/>
    <p:sldId id="272" r:id="rId26"/>
    <p:sldId id="788" r:id="rId27"/>
    <p:sldId id="819" r:id="rId28"/>
    <p:sldId id="777" r:id="rId29"/>
    <p:sldId id="816" r:id="rId30"/>
    <p:sldId id="817" r:id="rId31"/>
    <p:sldId id="818" r:id="rId32"/>
    <p:sldId id="815" r:id="rId33"/>
    <p:sldId id="281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1" autoAdjust="0"/>
    <p:restoredTop sz="93881" autoAdjust="0"/>
  </p:normalViewPr>
  <p:slideViewPr>
    <p:cSldViewPr>
      <p:cViewPr varScale="1">
        <p:scale>
          <a:sx n="64" d="100"/>
          <a:sy n="64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7973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E2C240-6496-4A8E-A8B3-F943082DF23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E3379E7-EFB6-4D19-8480-DBA827EA84A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3ADF0A-0C14-4AC6-A72E-89FD4FE800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2BDD8E-28FC-47B3-AFDD-20ED352E16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255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33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5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7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9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11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CA26E5-E48C-4B14-83C2-6CE756734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68CCD2-6DDC-4BEB-88CB-6909FBB5D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为克服</a:t>
            </a:r>
            <a:r>
              <a:rPr lang="en-US" altLang="zh-CN"/>
              <a:t>WAW</a:t>
            </a:r>
            <a:r>
              <a:rPr lang="zh-CN" altLang="en-US"/>
              <a:t>（写后写）和</a:t>
            </a:r>
            <a:r>
              <a:rPr lang="en-US" altLang="zh-CN"/>
              <a:t>WAR</a:t>
            </a:r>
            <a:r>
              <a:rPr lang="zh-CN" altLang="en-US"/>
              <a:t>（读后写），</a:t>
            </a:r>
            <a:r>
              <a:rPr lang="en-US" altLang="zh-CN"/>
              <a:t>R-Type</a:t>
            </a:r>
            <a:r>
              <a:rPr lang="zh-CN" altLang="en-US"/>
              <a:t>的运算指令执行后延后一周期写回</a:t>
            </a:r>
            <a:endParaRPr lang="zh-CN" altLang="en-US"/>
          </a:p>
        </p:txBody>
      </p:sp>
      <p:sp>
        <p:nvSpPr>
          <p:cNvPr id="2253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0170D1-E5B6-4544-BCBC-93FB3790D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255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33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5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7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9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11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CF84CE-BB48-4827-B564-FE2101B12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367035A-0266-466B-898C-0B21620FB8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2022-4-20</a:t>
            </a:r>
            <a:endParaRPr lang="zh-CN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9508606F-694E-4BCF-92BA-23CC96414D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4B537F7-4E11-428B-9006-076A0A0D91AF}" type="datetime1">
              <a:rPr lang="zh-CN" altLang="en-US"/>
            </a:fld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3D8A974-593B-4EE6-8384-6C2B92CB7F13}" type="slidenum">
              <a:rPr lang="en-US" altLang="zh-CN"/>
            </a:fld>
            <a:endParaRPr lang="en-US" altLang="zh-CN"/>
          </a:p>
        </p:txBody>
      </p:sp>
      <p:cxnSp>
        <p:nvCxnSpPr>
          <p:cNvPr id="1031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实验五  流水线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6147" name="页脚占位符 1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EE094B-B2E7-405C-912F-4B89156F2594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流水线相关及其处理</a:t>
            </a:r>
            <a:endParaRPr lang="zh-CN" altLang="en-US"/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/>
              <a:t>结构相关：当多条指令执行时竞争使用同一资源时</a:t>
            </a:r>
            <a:endParaRPr lang="en-US" altLang="zh-CN" sz="2400"/>
          </a:p>
          <a:p>
            <a:pPr lvl="1">
              <a:spcBef>
                <a:spcPts val="600"/>
              </a:spcBef>
            </a:pPr>
            <a:r>
              <a:rPr lang="zh-CN" altLang="en-US" sz="2000"/>
              <a:t>存储器相关处理：哈佛结构（指令和数据存储器分开）</a:t>
            </a:r>
            <a:endParaRPr lang="en-US" altLang="zh-CN" sz="2000"/>
          </a:p>
          <a:p>
            <a:pPr lvl="1">
              <a:spcBef>
                <a:spcPts val="600"/>
              </a:spcBef>
            </a:pPr>
            <a:r>
              <a:rPr lang="zh-CN" altLang="en-US" sz="2000"/>
              <a:t>寄存器堆相关处理：同一寄存器读写时，写优先（</a:t>
            </a:r>
            <a:r>
              <a:rPr lang="en-US" altLang="zh-CN" sz="2000"/>
              <a:t>Write First</a:t>
            </a:r>
            <a:r>
              <a:rPr lang="zh-CN" altLang="en-US" sz="2000"/>
              <a:t>）</a:t>
            </a:r>
            <a:endParaRPr lang="zh-CN" altLang="en-US" sz="2000"/>
          </a:p>
          <a:p>
            <a:pPr>
              <a:spcBef>
                <a:spcPts val="1200"/>
              </a:spcBef>
            </a:pPr>
            <a:r>
              <a:rPr lang="zh-CN" altLang="en-US" sz="2400"/>
              <a:t>数据相关：当一条指令需要等待前面指令的执行结果时</a:t>
            </a:r>
            <a:endParaRPr lang="en-US" altLang="zh-CN" sz="2400"/>
          </a:p>
          <a:p>
            <a:pPr lvl="1">
              <a:spcBef>
                <a:spcPts val="600"/>
              </a:spcBef>
            </a:pPr>
            <a:r>
              <a:rPr lang="zh-CN" altLang="en-US" sz="2000"/>
              <a:t>数据定向（</a:t>
            </a:r>
            <a:r>
              <a:rPr lang="en-US" altLang="zh-CN" sz="2000"/>
              <a:t>Forwarding</a:t>
            </a:r>
            <a:r>
              <a:rPr lang="zh-CN" altLang="en-US" sz="2000"/>
              <a:t>）：将执行结果提前传递至之前流水段</a:t>
            </a:r>
            <a:endParaRPr lang="en-US" altLang="zh-CN" sz="2000"/>
          </a:p>
          <a:p>
            <a:pPr lvl="1">
              <a:spcBef>
                <a:spcPts val="600"/>
              </a:spcBef>
            </a:pPr>
            <a:r>
              <a:rPr lang="zh-CN" altLang="en-US" sz="2000"/>
              <a:t>加载</a:t>
            </a:r>
            <a:r>
              <a:rPr lang="en-US" altLang="zh-CN" sz="2000"/>
              <a:t>-</a:t>
            </a:r>
            <a:r>
              <a:rPr lang="zh-CN" altLang="en-US" sz="2000"/>
              <a:t>使用相关（</a:t>
            </a:r>
            <a:r>
              <a:rPr lang="en-US" altLang="zh-CN" sz="2000"/>
              <a:t>Load-use hazard</a:t>
            </a:r>
            <a:r>
              <a:rPr lang="zh-CN" altLang="en-US" sz="2000"/>
              <a:t>）：阻止紧随</a:t>
            </a:r>
            <a:r>
              <a:rPr lang="en-US" altLang="zh-CN" sz="2000"/>
              <a:t>Load</a:t>
            </a:r>
            <a:r>
              <a:rPr lang="zh-CN" altLang="en-US" sz="2000"/>
              <a:t>已进入流水线的指令流动（</a:t>
            </a:r>
            <a:r>
              <a:rPr lang="en-US" altLang="zh-CN" sz="2000"/>
              <a:t>Stall</a:t>
            </a:r>
            <a:r>
              <a:rPr lang="zh-CN" altLang="en-US" sz="2000"/>
              <a:t>），向后续流水段插入空操作（</a:t>
            </a:r>
            <a:r>
              <a:rPr lang="en-US" altLang="zh-CN" sz="2000"/>
              <a:t>Bubble</a:t>
            </a:r>
            <a:r>
              <a:rPr lang="zh-CN" altLang="en-US" sz="2000"/>
              <a:t>）</a:t>
            </a:r>
            <a:endParaRPr lang="zh-CN" altLang="en-US" sz="1800"/>
          </a:p>
          <a:p>
            <a:pPr>
              <a:spcBef>
                <a:spcPts val="1200"/>
              </a:spcBef>
            </a:pPr>
            <a:r>
              <a:rPr lang="zh-CN" altLang="en-US" sz="2400"/>
              <a:t>控制相关：当遇到转移指令且不能继续顺序执行时</a:t>
            </a:r>
            <a:endParaRPr lang="en-US" altLang="zh-CN" sz="2400"/>
          </a:p>
          <a:p>
            <a:pPr lvl="1">
              <a:spcBef>
                <a:spcPts val="600"/>
              </a:spcBef>
            </a:pPr>
            <a:r>
              <a:rPr lang="zh-CN" altLang="en-US" sz="2000"/>
              <a:t>清除（</a:t>
            </a:r>
            <a:r>
              <a:rPr lang="en-US" altLang="zh-CN" sz="2000"/>
              <a:t>Flush</a:t>
            </a:r>
            <a:r>
              <a:rPr lang="zh-CN" altLang="en-US" sz="2000"/>
              <a:t>）紧随转移指令已进入流水线的指令</a:t>
            </a:r>
            <a:endParaRPr lang="en-US" altLang="zh-CN" sz="2000"/>
          </a:p>
          <a:p>
            <a:pPr lvl="1">
              <a:spcBef>
                <a:spcPts val="600"/>
              </a:spcBef>
            </a:pPr>
            <a:r>
              <a:rPr lang="zh-CN" altLang="en-US" sz="2000"/>
              <a:t>从转移目标处取指令后执行</a:t>
            </a:r>
            <a:endParaRPr lang="en-US" altLang="zh-CN" sz="2000"/>
          </a:p>
          <a:p>
            <a:pPr>
              <a:spcBef>
                <a:spcPts val="600"/>
              </a:spcBef>
            </a:pPr>
            <a:endParaRPr lang="zh-CN" altLang="en-US" sz="2400"/>
          </a:p>
          <a:p>
            <a:pPr>
              <a:spcBef>
                <a:spcPts val="600"/>
              </a:spcBef>
            </a:pPr>
            <a:endParaRPr lang="zh-CN" altLang="en-US" sz="2400"/>
          </a:p>
        </p:txBody>
      </p:sp>
      <p:sp>
        <p:nvSpPr>
          <p:cNvPr id="18436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E12BF0-C1EB-4304-B807-0077EFC6FA5B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187450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流水线相关：结构相关</a:t>
            </a:r>
            <a:endParaRPr lang="zh-CN" altLang="en-US"/>
          </a:p>
        </p:txBody>
      </p:sp>
      <p:sp>
        <p:nvSpPr>
          <p:cNvPr id="20484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D6E2E1-C0B4-4A72-B8F1-E47153E2930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972050" y="2068513"/>
            <a:ext cx="396875" cy="461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 bwMode="auto">
          <a:xfrm>
            <a:off x="5002213" y="4622800"/>
            <a:ext cx="395287" cy="4619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圆角矩形 11"/>
          <p:cNvSpPr/>
          <p:nvPr/>
        </p:nvSpPr>
        <p:spPr bwMode="auto">
          <a:xfrm>
            <a:off x="5048250" y="2992438"/>
            <a:ext cx="323850" cy="309562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2"/>
          <p:cNvSpPr/>
          <p:nvPr/>
        </p:nvSpPr>
        <p:spPr bwMode="auto">
          <a:xfrm>
            <a:off x="5067300" y="5543550"/>
            <a:ext cx="330200" cy="3238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6621463" y="2057400"/>
            <a:ext cx="1847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Arial" panose="020B0604020202020204" pitchFamily="34" charset="0"/>
              </a:rPr>
              <a:t>寄存器堆</a:t>
            </a:r>
            <a:r>
              <a:rPr lang="zh-CN" altLang="en-US" sz="1800">
                <a:solidFill>
                  <a:srgbClr val="0070C0"/>
                </a:solidFill>
              </a:rPr>
              <a:t>写优先（</a:t>
            </a:r>
            <a:r>
              <a:rPr lang="en-US" altLang="zh-CN" sz="1800">
                <a:solidFill>
                  <a:srgbClr val="0070C0"/>
                </a:solidFill>
              </a:rPr>
              <a:t>Write First</a:t>
            </a:r>
            <a:r>
              <a:rPr lang="zh-CN" altLang="en-US" sz="1800">
                <a:solidFill>
                  <a:srgbClr val="0070C0"/>
                </a:solidFill>
              </a:rPr>
              <a:t>）</a:t>
            </a:r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91338" y="292258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宋体" panose="02010600030101010101" pitchFamily="2" charset="-122"/>
              </a:rPr>
              <a:t>哈佛结构</a:t>
            </a:r>
            <a:endParaRPr lang="zh-CN" altLang="en-US" sz="18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96975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流水线相关：数据相关</a:t>
            </a:r>
            <a:endParaRPr lang="zh-CN" altLang="en-US"/>
          </a:p>
        </p:txBody>
      </p:sp>
      <p:sp>
        <p:nvSpPr>
          <p:cNvPr id="2150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09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960448-2BB1-4832-8C38-DCC0C484DBD5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圆角矩形 12"/>
          <p:cNvSpPr/>
          <p:nvPr/>
        </p:nvSpPr>
        <p:spPr bwMode="auto">
          <a:xfrm>
            <a:off x="5019675" y="2152650"/>
            <a:ext cx="349250" cy="315913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2"/>
          <p:cNvSpPr/>
          <p:nvPr/>
        </p:nvSpPr>
        <p:spPr bwMode="auto">
          <a:xfrm>
            <a:off x="3502025" y="3009900"/>
            <a:ext cx="349250" cy="3175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4167188" y="2300288"/>
            <a:ext cx="0" cy="763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圆角矩形 12"/>
          <p:cNvSpPr/>
          <p:nvPr/>
        </p:nvSpPr>
        <p:spPr bwMode="auto">
          <a:xfrm>
            <a:off x="4265613" y="3841750"/>
            <a:ext cx="349250" cy="3175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930775" y="2300288"/>
            <a:ext cx="0" cy="16017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矩形 12"/>
          <p:cNvSpPr/>
          <p:nvPr/>
        </p:nvSpPr>
        <p:spPr bwMode="auto">
          <a:xfrm>
            <a:off x="4965700" y="4619625"/>
            <a:ext cx="501650" cy="4714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17" name="矩形 7"/>
          <p:cNvSpPr>
            <a:spLocks noChangeArrowheads="1"/>
          </p:cNvSpPr>
          <p:nvPr/>
        </p:nvSpPr>
        <p:spPr bwMode="auto">
          <a:xfrm>
            <a:off x="779463" y="2176463"/>
            <a:ext cx="1077912" cy="277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x0, 1</a:t>
            </a:r>
            <a:endParaRPr lang="en-US" altLang="zh-CN" sz="1800" b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1518" name="矩形 7"/>
          <p:cNvSpPr>
            <a:spLocks noChangeArrowheads="1"/>
          </p:cNvSpPr>
          <p:nvPr/>
        </p:nvSpPr>
        <p:spPr bwMode="auto">
          <a:xfrm>
            <a:off x="769938" y="3016250"/>
            <a:ext cx="1238250" cy="207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solidFill>
                  <a:srgbClr val="FFC000"/>
                </a:solidFill>
                <a:latin typeface="Arial Narrow" panose="020B0606020202030204" pitchFamily="34" charset="0"/>
              </a:rPr>
              <a:t>x2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latin typeface="Arial Narrow" panose="020B0606020202030204" pitchFamily="34" charset="0"/>
              </a:rPr>
              <a:t>, 1</a:t>
            </a:r>
            <a:endParaRPr lang="en-US" altLang="zh-CN" sz="1800" b="0">
              <a:latin typeface="Arial Narrow" panose="020B0606020202030204" pitchFamily="34" charset="0"/>
            </a:endParaRPr>
          </a:p>
        </p:txBody>
      </p:sp>
      <p:sp>
        <p:nvSpPr>
          <p:cNvPr id="21519" name="矩形 7"/>
          <p:cNvSpPr>
            <a:spLocks noChangeArrowheads="1"/>
          </p:cNvSpPr>
          <p:nvPr/>
        </p:nvSpPr>
        <p:spPr bwMode="auto">
          <a:xfrm>
            <a:off x="769938" y="3844925"/>
            <a:ext cx="1238250" cy="207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x3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C000"/>
                </a:solidFill>
                <a:latin typeface="Arial Narrow" panose="020B0606020202030204" pitchFamily="34" charset="0"/>
              </a:rPr>
              <a:t>x2</a:t>
            </a:r>
            <a:endParaRPr lang="en-US" altLang="zh-CN" sz="1800" b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sp>
        <p:nvSpPr>
          <p:cNvPr id="21520" name="矩形 7"/>
          <p:cNvSpPr>
            <a:spLocks noChangeArrowheads="1"/>
          </p:cNvSpPr>
          <p:nvPr/>
        </p:nvSpPr>
        <p:spPr bwMode="auto">
          <a:xfrm>
            <a:off x="779463" y="46847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x4,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x3</a:t>
            </a:r>
            <a:endParaRPr lang="en-US" altLang="zh-CN" sz="1800" b="0">
              <a:solidFill>
                <a:srgbClr val="FF00FF"/>
              </a:solidFill>
              <a:latin typeface="Arial Narrow" panose="020B0606020202030204" pitchFamily="34" charset="0"/>
            </a:endParaRPr>
          </a:p>
        </p:txBody>
      </p:sp>
      <p:sp>
        <p:nvSpPr>
          <p:cNvPr id="21521" name="矩形 7"/>
          <p:cNvSpPr>
            <a:spLocks noChangeArrowheads="1"/>
          </p:cNvSpPr>
          <p:nvPr/>
        </p:nvSpPr>
        <p:spPr bwMode="auto">
          <a:xfrm>
            <a:off x="779463" y="55229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x5, </a:t>
            </a:r>
            <a:r>
              <a:rPr lang="en-US" altLang="zh-CN" sz="1800" b="0">
                <a:solidFill>
                  <a:srgbClr val="FFC000"/>
                </a:solidFill>
                <a:latin typeface="Arial Narrow" panose="020B0606020202030204" pitchFamily="34" charset="0"/>
              </a:rPr>
              <a:t>x2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x3</a:t>
            </a:r>
            <a:endParaRPr lang="en-US" altLang="zh-CN" sz="1800" b="0">
              <a:solidFill>
                <a:srgbClr val="FF00FF"/>
              </a:solidFill>
              <a:latin typeface="Arial Narrow" panose="020B0606020202030204" pitchFamily="34" charset="0"/>
            </a:endParaRPr>
          </a:p>
        </p:txBody>
      </p:sp>
      <p:sp>
        <p:nvSpPr>
          <p:cNvPr id="30" name="圆角矩形 12"/>
          <p:cNvSpPr/>
          <p:nvPr/>
        </p:nvSpPr>
        <p:spPr bwMode="auto">
          <a:xfrm>
            <a:off x="5038725" y="4694238"/>
            <a:ext cx="349250" cy="320675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圆角矩形 12"/>
          <p:cNvSpPr/>
          <p:nvPr/>
        </p:nvSpPr>
        <p:spPr bwMode="auto">
          <a:xfrm>
            <a:off x="6540500" y="3854450"/>
            <a:ext cx="368300" cy="3111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圆角矩形 12"/>
          <p:cNvSpPr/>
          <p:nvPr/>
        </p:nvSpPr>
        <p:spPr bwMode="auto">
          <a:xfrm>
            <a:off x="5727700" y="5467350"/>
            <a:ext cx="503238" cy="4714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5703888" y="3997325"/>
            <a:ext cx="0" cy="960438"/>
          </a:xfrm>
          <a:prstGeom prst="straightConnector1">
            <a:avLst/>
          </a:prstGeom>
          <a:noFill/>
          <a:ln w="19050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箭头连接符 35"/>
          <p:cNvCxnSpPr/>
          <p:nvPr/>
        </p:nvCxnSpPr>
        <p:spPr bwMode="auto">
          <a:xfrm>
            <a:off x="6467475" y="3997325"/>
            <a:ext cx="0" cy="1819275"/>
          </a:xfrm>
          <a:prstGeom prst="straightConnector1">
            <a:avLst/>
          </a:prstGeom>
          <a:noFill/>
          <a:ln w="19050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圆角矩形 12"/>
          <p:cNvSpPr/>
          <p:nvPr/>
        </p:nvSpPr>
        <p:spPr bwMode="auto">
          <a:xfrm>
            <a:off x="5791200" y="3003550"/>
            <a:ext cx="349250" cy="3238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圆角矩形 12"/>
          <p:cNvSpPr/>
          <p:nvPr/>
        </p:nvSpPr>
        <p:spPr bwMode="auto">
          <a:xfrm>
            <a:off x="4192588" y="3770313"/>
            <a:ext cx="501650" cy="471487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4994275" y="3148013"/>
            <a:ext cx="0" cy="97155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圆角矩形 12"/>
          <p:cNvSpPr/>
          <p:nvPr/>
        </p:nvSpPr>
        <p:spPr bwMode="auto">
          <a:xfrm>
            <a:off x="5811838" y="5543550"/>
            <a:ext cx="349250" cy="320675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31" name="矩形 5"/>
          <p:cNvSpPr>
            <a:spLocks noChangeArrowheads="1"/>
          </p:cNvSpPr>
          <p:nvPr/>
        </p:nvSpPr>
        <p:spPr bwMode="auto">
          <a:xfrm>
            <a:off x="2022475" y="1684338"/>
            <a:ext cx="342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21532" name="矩形 5"/>
          <p:cNvSpPr>
            <a:spLocks noChangeArrowheads="1"/>
          </p:cNvSpPr>
          <p:nvPr/>
        </p:nvSpPr>
        <p:spPr bwMode="auto">
          <a:xfrm>
            <a:off x="2744788" y="1684338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21533" name="矩形 5"/>
          <p:cNvSpPr>
            <a:spLocks noChangeArrowheads="1"/>
          </p:cNvSpPr>
          <p:nvPr/>
        </p:nvSpPr>
        <p:spPr bwMode="auto">
          <a:xfrm>
            <a:off x="3481388" y="1684338"/>
            <a:ext cx="425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21534" name="矩形 5"/>
          <p:cNvSpPr>
            <a:spLocks noChangeArrowheads="1"/>
          </p:cNvSpPr>
          <p:nvPr/>
        </p:nvSpPr>
        <p:spPr bwMode="auto">
          <a:xfrm>
            <a:off x="4138613" y="1684338"/>
            <a:ext cx="60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21535" name="矩形 5"/>
          <p:cNvSpPr>
            <a:spLocks noChangeArrowheads="1"/>
          </p:cNvSpPr>
          <p:nvPr/>
        </p:nvSpPr>
        <p:spPr bwMode="auto">
          <a:xfrm>
            <a:off x="4929188" y="1684338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WB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51" name="矩形 5"/>
          <p:cNvSpPr>
            <a:spLocks noChangeArrowheads="1"/>
          </p:cNvSpPr>
          <p:nvPr/>
        </p:nvSpPr>
        <p:spPr bwMode="auto">
          <a:xfrm>
            <a:off x="6824663" y="2151063"/>
            <a:ext cx="136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Forwarding</a:t>
            </a:r>
            <a:endParaRPr lang="zh-CN" altLang="en-US" sz="18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20" grpId="0" animBg="1"/>
      <p:bldP spid="30" grpId="0" animBg="1"/>
      <p:bldP spid="32" grpId="0" animBg="1"/>
      <p:bldP spid="33" grpId="0" animBg="1"/>
      <p:bldP spid="39" grpId="0" animBg="1"/>
      <p:bldP spid="40" grpId="0" animBg="1"/>
      <p:bldP spid="43" grpId="0" animBg="1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96975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流水线相关：数据相关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  <a:endParaRPr lang="zh-CN" altLang="en-US"/>
          </a:p>
        </p:txBody>
      </p:sp>
      <p:sp>
        <p:nvSpPr>
          <p:cNvPr id="23556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3557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355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DB4643-08BE-4D48-9A6D-E59828F98B1F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9" name="矩形 7"/>
          <p:cNvSpPr>
            <a:spLocks noChangeArrowheads="1"/>
          </p:cNvSpPr>
          <p:nvPr/>
        </p:nvSpPr>
        <p:spPr bwMode="auto">
          <a:xfrm>
            <a:off x="750888" y="2176463"/>
            <a:ext cx="1077912" cy="277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FF3399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x1, x2</a:t>
            </a:r>
            <a:endParaRPr lang="en-US" altLang="zh-CN" sz="1800" b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圆角矩形 12"/>
          <p:cNvSpPr/>
          <p:nvPr/>
        </p:nvSpPr>
        <p:spPr bwMode="auto">
          <a:xfrm>
            <a:off x="5016500" y="2152650"/>
            <a:ext cx="355600" cy="3238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2"/>
          <p:cNvSpPr/>
          <p:nvPr/>
        </p:nvSpPr>
        <p:spPr bwMode="auto">
          <a:xfrm>
            <a:off x="3517900" y="3003550"/>
            <a:ext cx="330200" cy="3175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562" name="直接箭头连接符 3"/>
          <p:cNvCxnSpPr/>
          <p:nvPr/>
        </p:nvCxnSpPr>
        <p:spPr bwMode="auto">
          <a:xfrm>
            <a:off x="4173538" y="2300288"/>
            <a:ext cx="0" cy="763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圆角矩形 12"/>
          <p:cNvSpPr/>
          <p:nvPr/>
        </p:nvSpPr>
        <p:spPr bwMode="auto">
          <a:xfrm>
            <a:off x="4292600" y="3848100"/>
            <a:ext cx="330200" cy="3190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564" name="直接箭头连接符 15"/>
          <p:cNvCxnSpPr/>
          <p:nvPr/>
        </p:nvCxnSpPr>
        <p:spPr bwMode="auto">
          <a:xfrm>
            <a:off x="4937125" y="2300288"/>
            <a:ext cx="0" cy="15922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矩形 7"/>
          <p:cNvSpPr>
            <a:spLocks noChangeArrowheads="1"/>
          </p:cNvSpPr>
          <p:nvPr/>
        </p:nvSpPr>
        <p:spPr bwMode="auto">
          <a:xfrm>
            <a:off x="760413" y="2987675"/>
            <a:ext cx="122872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3399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x3</a:t>
            </a:r>
            <a:endParaRPr lang="en-US" altLang="zh-CN" sz="1800" b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3566" name="矩形 7"/>
          <p:cNvSpPr>
            <a:spLocks noChangeArrowheads="1"/>
          </p:cNvSpPr>
          <p:nvPr/>
        </p:nvSpPr>
        <p:spPr bwMode="auto">
          <a:xfrm>
            <a:off x="769938" y="3817938"/>
            <a:ext cx="1228725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00CCFF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,x1,x2</a:t>
            </a:r>
            <a:endParaRPr lang="en-US" altLang="zh-CN" sz="1800" b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3567" name="矩形 7"/>
          <p:cNvSpPr>
            <a:spLocks noChangeArrowheads="1"/>
          </p:cNvSpPr>
          <p:nvPr/>
        </p:nvSpPr>
        <p:spPr bwMode="auto">
          <a:xfrm>
            <a:off x="760413" y="3835400"/>
            <a:ext cx="122872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solidFill>
                  <a:srgbClr val="FFC000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x4</a:t>
            </a:r>
            <a:endParaRPr lang="en-US" altLang="zh-CN" sz="1800" b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3568" name="矩形 7"/>
          <p:cNvSpPr>
            <a:spLocks noChangeArrowheads="1"/>
          </p:cNvSpPr>
          <p:nvPr/>
        </p:nvSpPr>
        <p:spPr bwMode="auto">
          <a:xfrm>
            <a:off x="779463" y="46847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x6, x6, x5</a:t>
            </a:r>
            <a:endParaRPr lang="en-US" altLang="zh-CN" sz="1800" b="0">
              <a:latin typeface="Arial Narrow" panose="020B0606020202030204" pitchFamily="34" charset="0"/>
            </a:endParaRPr>
          </a:p>
        </p:txBody>
      </p:sp>
      <p:sp>
        <p:nvSpPr>
          <p:cNvPr id="23569" name="矩形 7"/>
          <p:cNvSpPr>
            <a:spLocks noChangeArrowheads="1"/>
          </p:cNvSpPr>
          <p:nvPr/>
        </p:nvSpPr>
        <p:spPr bwMode="auto">
          <a:xfrm>
            <a:off x="779463" y="55229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sw  x6, 0x408(x0)</a:t>
            </a:r>
            <a:endParaRPr lang="en-US" altLang="zh-CN" sz="1800" b="0">
              <a:latin typeface="Arial Narrow" panose="020B0606020202030204" pitchFamily="34" charset="0"/>
            </a:endParaRPr>
          </a:p>
        </p:txBody>
      </p:sp>
      <p:sp>
        <p:nvSpPr>
          <p:cNvPr id="25" name="圆角矩形 12"/>
          <p:cNvSpPr/>
          <p:nvPr/>
        </p:nvSpPr>
        <p:spPr bwMode="auto">
          <a:xfrm>
            <a:off x="5797550" y="2997200"/>
            <a:ext cx="325438" cy="3302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571" name="直接箭头连接符 25"/>
          <p:cNvCxnSpPr/>
          <p:nvPr/>
        </p:nvCxnSpPr>
        <p:spPr bwMode="auto">
          <a:xfrm>
            <a:off x="4992688" y="3167063"/>
            <a:ext cx="0" cy="725487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4887913" y="2557463"/>
            <a:ext cx="153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4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圆角矩形 12"/>
          <p:cNvSpPr/>
          <p:nvPr/>
        </p:nvSpPr>
        <p:spPr bwMode="auto">
          <a:xfrm>
            <a:off x="6554788" y="3848100"/>
            <a:ext cx="330200" cy="3190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96975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数据相关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  <a:endParaRPr lang="zh-CN" altLang="en-US"/>
          </a:p>
        </p:txBody>
      </p:sp>
      <p:sp>
        <p:nvSpPr>
          <p:cNvPr id="2458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4581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458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F80DFE-DC83-403F-BD90-23E069E3B63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4583" name="矩形 7"/>
          <p:cNvSpPr>
            <a:spLocks noChangeArrowheads="1"/>
          </p:cNvSpPr>
          <p:nvPr/>
        </p:nvSpPr>
        <p:spPr bwMode="auto">
          <a:xfrm>
            <a:off x="779463" y="2176463"/>
            <a:ext cx="1077912" cy="277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lw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x7</a:t>
            </a:r>
            <a:r>
              <a:rPr lang="en-US" altLang="zh-CN" sz="1800" b="0">
                <a:latin typeface="Arial Narrow" panose="020B0606020202030204" pitchFamily="34" charset="0"/>
              </a:rPr>
              <a:t>, 0(x6)</a:t>
            </a:r>
            <a:endParaRPr lang="en-US" altLang="zh-CN" sz="1800" b="0">
              <a:latin typeface="Arial Narrow" panose="020B0606020202030204" pitchFamily="34" charset="0"/>
            </a:endParaRPr>
          </a:p>
        </p:txBody>
      </p:sp>
      <p:sp>
        <p:nvSpPr>
          <p:cNvPr id="10" name="圆角矩形 12"/>
          <p:cNvSpPr/>
          <p:nvPr/>
        </p:nvSpPr>
        <p:spPr bwMode="auto">
          <a:xfrm>
            <a:off x="5016500" y="2152650"/>
            <a:ext cx="355600" cy="3238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2"/>
          <p:cNvSpPr/>
          <p:nvPr/>
        </p:nvSpPr>
        <p:spPr bwMode="auto">
          <a:xfrm>
            <a:off x="3517900" y="3003550"/>
            <a:ext cx="330200" cy="3175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2"/>
          <p:cNvSpPr/>
          <p:nvPr/>
        </p:nvSpPr>
        <p:spPr bwMode="auto">
          <a:xfrm>
            <a:off x="5041900" y="4699000"/>
            <a:ext cx="357188" cy="3190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587" name="矩形 7"/>
          <p:cNvSpPr>
            <a:spLocks noChangeArrowheads="1"/>
          </p:cNvSpPr>
          <p:nvPr/>
        </p:nvSpPr>
        <p:spPr bwMode="auto">
          <a:xfrm>
            <a:off x="760413" y="2987675"/>
            <a:ext cx="122872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x8,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x7</a:t>
            </a:r>
            <a:r>
              <a:rPr lang="en-US" altLang="zh-CN" sz="1800" b="0">
                <a:latin typeface="Arial Narrow" panose="020B0606020202030204" pitchFamily="34" charset="0"/>
              </a:rPr>
              <a:t>, 1</a:t>
            </a:r>
            <a:endParaRPr lang="en-US" altLang="zh-CN" sz="1800" b="0">
              <a:latin typeface="Arial Narrow" panose="020B0606020202030204" pitchFamily="34" charset="0"/>
            </a:endParaRPr>
          </a:p>
        </p:txBody>
      </p:sp>
      <p:sp>
        <p:nvSpPr>
          <p:cNvPr id="24588" name="矩形 7"/>
          <p:cNvSpPr>
            <a:spLocks noChangeArrowheads="1"/>
          </p:cNvSpPr>
          <p:nvPr/>
        </p:nvSpPr>
        <p:spPr bwMode="auto">
          <a:xfrm>
            <a:off x="769938" y="3817938"/>
            <a:ext cx="1228725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00CCFF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,x1,x2</a:t>
            </a:r>
            <a:endParaRPr lang="en-US" altLang="zh-CN" sz="1800" b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4589" name="矩形 7"/>
          <p:cNvSpPr>
            <a:spLocks noChangeArrowheads="1"/>
          </p:cNvSpPr>
          <p:nvPr/>
        </p:nvSpPr>
        <p:spPr bwMode="auto">
          <a:xfrm>
            <a:off x="760413" y="3835400"/>
            <a:ext cx="122872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sw </a:t>
            </a:r>
            <a:r>
              <a:rPr lang="en-US" altLang="zh-CN" sz="1800" b="0">
                <a:latin typeface="Arial Narrow" panose="020B0606020202030204" pitchFamily="34" charset="0"/>
              </a:rPr>
              <a:t>x8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latin typeface="Arial Narrow" panose="020B0606020202030204" pitchFamily="34" charset="0"/>
              </a:rPr>
              <a:t>0x408(x0)</a:t>
            </a:r>
            <a:endParaRPr lang="en-US" altLang="zh-CN" sz="1800" b="0">
              <a:latin typeface="Arial Narrow" panose="020B0606020202030204" pitchFamily="34" charset="0"/>
            </a:endParaRPr>
          </a:p>
        </p:txBody>
      </p:sp>
      <p:sp>
        <p:nvSpPr>
          <p:cNvPr id="24590" name="矩形 7"/>
          <p:cNvSpPr>
            <a:spLocks noChangeArrowheads="1"/>
          </p:cNvSpPr>
          <p:nvPr/>
        </p:nvSpPr>
        <p:spPr bwMode="auto">
          <a:xfrm>
            <a:off x="779463" y="46847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x9, x8, x1 </a:t>
            </a:r>
            <a:endParaRPr lang="en-US" altLang="zh-CN" sz="1800" b="0">
              <a:latin typeface="Arial Narrow" panose="020B0606020202030204" pitchFamily="34" charset="0"/>
            </a:endParaRPr>
          </a:p>
        </p:txBody>
      </p:sp>
      <p:sp>
        <p:nvSpPr>
          <p:cNvPr id="24591" name="矩形 7"/>
          <p:cNvSpPr>
            <a:spLocks noChangeArrowheads="1"/>
          </p:cNvSpPr>
          <p:nvPr/>
        </p:nvSpPr>
        <p:spPr bwMode="auto">
          <a:xfrm>
            <a:off x="779463" y="55229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nop</a:t>
            </a:r>
            <a:endParaRPr lang="en-US" altLang="zh-CN" sz="1800" b="0">
              <a:latin typeface="Arial Narrow" panose="020B0606020202030204" pitchFamily="34" charset="0"/>
            </a:endParaRPr>
          </a:p>
        </p:txBody>
      </p:sp>
      <p:sp>
        <p:nvSpPr>
          <p:cNvPr id="25" name="圆角矩形 12"/>
          <p:cNvSpPr/>
          <p:nvPr/>
        </p:nvSpPr>
        <p:spPr bwMode="auto">
          <a:xfrm>
            <a:off x="6546850" y="3836988"/>
            <a:ext cx="357188" cy="334962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5707063" y="4017963"/>
            <a:ext cx="0" cy="938212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矩形 7"/>
          <p:cNvSpPr>
            <a:spLocks noChangeArrowheads="1"/>
          </p:cNvSpPr>
          <p:nvPr/>
        </p:nvSpPr>
        <p:spPr bwMode="auto">
          <a:xfrm>
            <a:off x="750888" y="2987675"/>
            <a:ext cx="1517650" cy="2952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800" b="0">
                <a:latin typeface="Arial Narrow" panose="020B0606020202030204" pitchFamily="34" charset="0"/>
              </a:rPr>
              <a:t> nop</a:t>
            </a:r>
            <a:endParaRPr lang="en-US" altLang="zh-CN" sz="1800" b="0">
              <a:latin typeface="Arial Narrow" panose="020B0606020202030204" pitchFamily="34" charset="0"/>
            </a:endParaRPr>
          </a:p>
        </p:txBody>
      </p:sp>
      <p:sp>
        <p:nvSpPr>
          <p:cNvPr id="28" name="矩形 7"/>
          <p:cNvSpPr>
            <a:spLocks noChangeArrowheads="1"/>
          </p:cNvSpPr>
          <p:nvPr/>
        </p:nvSpPr>
        <p:spPr bwMode="auto">
          <a:xfrm>
            <a:off x="787400" y="4668838"/>
            <a:ext cx="1462088" cy="3413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sw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x8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latin typeface="Arial Narrow" panose="020B0606020202030204" pitchFamily="34" charset="0"/>
              </a:rPr>
              <a:t>0x408(x0)</a:t>
            </a:r>
            <a:endParaRPr lang="en-US" altLang="zh-CN" sz="1800" b="0">
              <a:latin typeface="Arial Narrow" panose="020B0606020202030204" pitchFamily="34" charset="0"/>
            </a:endParaRP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788988" y="5481638"/>
            <a:ext cx="1479550" cy="323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x9, x1,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x8</a:t>
            </a:r>
            <a:r>
              <a:rPr lang="en-US" altLang="zh-CN" sz="1800" b="0">
                <a:latin typeface="Arial Narrow" panose="020B0606020202030204" pitchFamily="34" charset="0"/>
              </a:rPr>
              <a:t> </a:t>
            </a:r>
            <a:endParaRPr lang="en-US" altLang="zh-CN" sz="1800" b="0">
              <a:latin typeface="Arial Narrow" panose="020B0606020202030204" pitchFamily="34" charset="0"/>
            </a:endParaRPr>
          </a:p>
        </p:txBody>
      </p:sp>
      <p:sp>
        <p:nvSpPr>
          <p:cNvPr id="3" name="云形 2"/>
          <p:cNvSpPr/>
          <p:nvPr/>
        </p:nvSpPr>
        <p:spPr bwMode="auto">
          <a:xfrm>
            <a:off x="4151313" y="2908300"/>
            <a:ext cx="566737" cy="530225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6" name="云形 35"/>
          <p:cNvSpPr/>
          <p:nvPr/>
        </p:nvSpPr>
        <p:spPr bwMode="auto">
          <a:xfrm>
            <a:off x="4937125" y="2908300"/>
            <a:ext cx="568325" cy="530225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" name="云形 36"/>
          <p:cNvSpPr/>
          <p:nvPr/>
        </p:nvSpPr>
        <p:spPr bwMode="auto">
          <a:xfrm>
            <a:off x="5705475" y="2925763"/>
            <a:ext cx="566738" cy="530225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" name="矩形 7"/>
          <p:cNvSpPr>
            <a:spLocks noChangeArrowheads="1"/>
          </p:cNvSpPr>
          <p:nvPr/>
        </p:nvSpPr>
        <p:spPr bwMode="auto">
          <a:xfrm>
            <a:off x="760413" y="3849688"/>
            <a:ext cx="1508125" cy="3016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x8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x7</a:t>
            </a:r>
            <a:r>
              <a:rPr lang="en-US" altLang="zh-CN" sz="1800" b="0">
                <a:latin typeface="Arial Narrow" panose="020B0606020202030204" pitchFamily="34" charset="0"/>
              </a:rPr>
              <a:t>, 1</a:t>
            </a:r>
            <a:endParaRPr lang="en-US" altLang="zh-CN" sz="1800" b="0">
              <a:latin typeface="Arial Narrow" panose="020B0606020202030204" pitchFamily="34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937125" y="2300288"/>
            <a:ext cx="0" cy="15922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圆角矩形 12"/>
          <p:cNvSpPr/>
          <p:nvPr/>
        </p:nvSpPr>
        <p:spPr bwMode="auto">
          <a:xfrm>
            <a:off x="4276725" y="3836988"/>
            <a:ext cx="336550" cy="334962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6473825" y="4017963"/>
            <a:ext cx="0" cy="1781175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圆角矩形 12"/>
          <p:cNvSpPr/>
          <p:nvPr/>
        </p:nvSpPr>
        <p:spPr bwMode="auto">
          <a:xfrm>
            <a:off x="5816600" y="5540375"/>
            <a:ext cx="352425" cy="322263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矩形 7"/>
          <p:cNvSpPr>
            <a:spLocks noChangeArrowheads="1"/>
          </p:cNvSpPr>
          <p:nvPr/>
        </p:nvSpPr>
        <p:spPr bwMode="auto">
          <a:xfrm>
            <a:off x="3124200" y="3598863"/>
            <a:ext cx="474663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Stall</a:t>
            </a:r>
            <a:endParaRPr lang="en-US" altLang="zh-CN" sz="1800">
              <a:solidFill>
                <a:srgbClr val="0070C0"/>
              </a:solidFill>
            </a:endParaRPr>
          </a:p>
        </p:txBody>
      </p:sp>
      <p:sp>
        <p:nvSpPr>
          <p:cNvPr id="43" name="矩形 7"/>
          <p:cNvSpPr>
            <a:spLocks noChangeArrowheads="1"/>
          </p:cNvSpPr>
          <p:nvPr/>
        </p:nvSpPr>
        <p:spPr bwMode="auto">
          <a:xfrm>
            <a:off x="6521450" y="3054350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Bubble</a:t>
            </a:r>
            <a:endParaRPr lang="en-US" altLang="zh-CN" sz="18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7" grpId="0" animBg="1"/>
      <p:bldP spid="28" grpId="0" animBg="1"/>
      <p:bldP spid="29" grpId="0" animBg="1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1143000"/>
          </a:xfrm>
        </p:spPr>
        <p:txBody>
          <a:bodyPr/>
          <a:lstStyle/>
          <a:p>
            <a:r>
              <a:rPr lang="en-US" altLang="zh-CN"/>
              <a:t>Forwarding</a:t>
            </a:r>
            <a:endParaRPr lang="zh-CN" altLang="en-US"/>
          </a:p>
        </p:txBody>
      </p:sp>
      <p:sp>
        <p:nvSpPr>
          <p:cNvPr id="25603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4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2ED925-6BE5-4110-A1D9-7C9C15AEA5EB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5606" name="图片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231900"/>
            <a:ext cx="86772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 flipH="1">
            <a:off x="5070475" y="3133725"/>
            <a:ext cx="381000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240338" y="5241925"/>
            <a:ext cx="344487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053013" y="2971800"/>
            <a:ext cx="0" cy="169863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56238" y="3125788"/>
            <a:ext cx="0" cy="2027237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449888" y="5157788"/>
            <a:ext cx="227012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5062538" y="4222750"/>
            <a:ext cx="153987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060950" y="3975100"/>
            <a:ext cx="0" cy="25558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232400" y="4216400"/>
            <a:ext cx="0" cy="103505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262688" y="5238750"/>
            <a:ext cx="336550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6646863" y="1855788"/>
            <a:ext cx="0" cy="3495675"/>
          </a:xfrm>
          <a:prstGeom prst="line">
            <a:avLst/>
          </a:prstGeom>
          <a:ln w="19050">
            <a:solidFill>
              <a:srgbClr val="FF00F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286500" y="5343525"/>
            <a:ext cx="361950" cy="0"/>
          </a:xfrm>
          <a:prstGeom prst="line">
            <a:avLst/>
          </a:prstGeom>
          <a:ln w="19050">
            <a:solidFill>
              <a:srgbClr val="FF00FF"/>
            </a:solidFill>
            <a:headEnd type="triangle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267450" y="5435600"/>
            <a:ext cx="2112963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229350" y="5540375"/>
            <a:ext cx="2057400" cy="0"/>
          </a:xfrm>
          <a:prstGeom prst="line">
            <a:avLst/>
          </a:prstGeom>
          <a:ln w="19050">
            <a:solidFill>
              <a:srgbClr val="FF00FF"/>
            </a:solidFill>
            <a:headEnd type="triangle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8285163" y="2143125"/>
            <a:ext cx="0" cy="3398838"/>
          </a:xfrm>
          <a:prstGeom prst="line">
            <a:avLst/>
          </a:prstGeom>
          <a:ln w="19050">
            <a:solidFill>
              <a:srgbClr val="FF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8164513" y="2139950"/>
            <a:ext cx="115887" cy="0"/>
          </a:xfrm>
          <a:prstGeom prst="line">
            <a:avLst/>
          </a:prstGeom>
          <a:ln w="19050">
            <a:solidFill>
              <a:srgbClr val="FF00FF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8151813" y="4860925"/>
            <a:ext cx="231775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8375650" y="4873625"/>
            <a:ext cx="0" cy="566738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4256088" y="4518025"/>
            <a:ext cx="315912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4570413" y="4524375"/>
            <a:ext cx="0" cy="823913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4583113" y="5337175"/>
            <a:ext cx="966787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4268788" y="4691063"/>
            <a:ext cx="215900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4486275" y="4683125"/>
            <a:ext cx="0" cy="763588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4486275" y="5465763"/>
            <a:ext cx="1095375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6596063" y="4851400"/>
            <a:ext cx="0" cy="38100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12"/>
          <p:cNvSpPr/>
          <p:nvPr/>
        </p:nvSpPr>
        <p:spPr bwMode="auto">
          <a:xfrm>
            <a:off x="5549900" y="5118100"/>
            <a:ext cx="750888" cy="496888"/>
          </a:xfrm>
          <a:prstGeom prst="roundRect">
            <a:avLst>
              <a:gd name="adj" fmla="val 4977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632" name="矩形 5"/>
          <p:cNvSpPr>
            <a:spLocks noChangeArrowheads="1"/>
          </p:cNvSpPr>
          <p:nvPr/>
        </p:nvSpPr>
        <p:spPr bwMode="auto">
          <a:xfrm rot="-5400000">
            <a:off x="3956051" y="4813300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Rd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5633" name="矩形 5"/>
          <p:cNvSpPr>
            <a:spLocks noChangeArrowheads="1"/>
          </p:cNvSpPr>
          <p:nvPr/>
        </p:nvSpPr>
        <p:spPr bwMode="auto">
          <a:xfrm rot="-5400000">
            <a:off x="6174582" y="4734719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RdM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5634" name="矩形 5"/>
          <p:cNvSpPr>
            <a:spLocks noChangeArrowheads="1"/>
          </p:cNvSpPr>
          <p:nvPr/>
        </p:nvSpPr>
        <p:spPr bwMode="auto">
          <a:xfrm rot="-5400000">
            <a:off x="7775576" y="4752975"/>
            <a:ext cx="5191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RdW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5635" name="矩形 5"/>
          <p:cNvSpPr>
            <a:spLocks noChangeArrowheads="1"/>
          </p:cNvSpPr>
          <p:nvPr/>
        </p:nvSpPr>
        <p:spPr bwMode="auto">
          <a:xfrm rot="-5400000">
            <a:off x="3919538" y="4540250"/>
            <a:ext cx="454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Rs2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5636" name="矩形 5"/>
          <p:cNvSpPr>
            <a:spLocks noChangeArrowheads="1"/>
          </p:cNvSpPr>
          <p:nvPr/>
        </p:nvSpPr>
        <p:spPr bwMode="auto">
          <a:xfrm rot="-5400000">
            <a:off x="3919538" y="4219575"/>
            <a:ext cx="454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Rs1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矩形 5"/>
          <p:cNvSpPr>
            <a:spLocks noChangeArrowheads="1"/>
          </p:cNvSpPr>
          <p:nvPr/>
        </p:nvSpPr>
        <p:spPr bwMode="auto">
          <a:xfrm>
            <a:off x="5106988" y="2801938"/>
            <a:ext cx="617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afwd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43" name="矩形 5"/>
          <p:cNvSpPr>
            <a:spLocks noChangeArrowheads="1"/>
          </p:cNvSpPr>
          <p:nvPr/>
        </p:nvSpPr>
        <p:spPr bwMode="auto">
          <a:xfrm>
            <a:off x="4692650" y="4287838"/>
            <a:ext cx="630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bfwd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25639" name="矩形 5"/>
          <p:cNvSpPr>
            <a:spLocks noChangeArrowheads="1"/>
          </p:cNvSpPr>
          <p:nvPr/>
        </p:nvSpPr>
        <p:spPr bwMode="auto">
          <a:xfrm rot="-5400000">
            <a:off x="1727994" y="3363119"/>
            <a:ext cx="338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IR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0" name="矩形 5"/>
          <p:cNvSpPr>
            <a:spLocks noChangeArrowheads="1"/>
          </p:cNvSpPr>
          <p:nvPr/>
        </p:nvSpPr>
        <p:spPr bwMode="auto">
          <a:xfrm rot="-5400000">
            <a:off x="4000500" y="2613025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1" name="矩形 5"/>
          <p:cNvSpPr>
            <a:spLocks noChangeArrowheads="1"/>
          </p:cNvSpPr>
          <p:nvPr/>
        </p:nvSpPr>
        <p:spPr bwMode="auto">
          <a:xfrm rot="-5400000">
            <a:off x="4000500" y="3282950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2" name="矩形 5"/>
          <p:cNvSpPr>
            <a:spLocks noChangeArrowheads="1"/>
          </p:cNvSpPr>
          <p:nvPr/>
        </p:nvSpPr>
        <p:spPr bwMode="auto">
          <a:xfrm rot="-5400000">
            <a:off x="6286500" y="3028951"/>
            <a:ext cx="2873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3" name="矩形 5"/>
          <p:cNvSpPr>
            <a:spLocks noChangeArrowheads="1"/>
          </p:cNvSpPr>
          <p:nvPr/>
        </p:nvSpPr>
        <p:spPr bwMode="auto">
          <a:xfrm rot="-5400000">
            <a:off x="6144682" y="4036626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70C0"/>
                </a:solidFill>
                <a:latin typeface="Arial" panose="020B0604020202020204" pitchFamily="34" charset="0"/>
              </a:rPr>
              <a:t>MDW</a:t>
            </a:r>
            <a:endParaRPr lang="zh-CN" altLang="en-US" sz="12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4" name="矩形 5"/>
          <p:cNvSpPr>
            <a:spLocks noChangeArrowheads="1"/>
          </p:cNvSpPr>
          <p:nvPr/>
        </p:nvSpPr>
        <p:spPr bwMode="auto">
          <a:xfrm rot="-5400000">
            <a:off x="7828757" y="4356894"/>
            <a:ext cx="433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YW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5" name="矩形 5"/>
          <p:cNvSpPr>
            <a:spLocks noChangeArrowheads="1"/>
          </p:cNvSpPr>
          <p:nvPr/>
        </p:nvSpPr>
        <p:spPr bwMode="auto">
          <a:xfrm rot="-5400000">
            <a:off x="7778751" y="30194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MDR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1722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627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172200"/>
            <a:ext cx="44958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62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172200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292265-03DB-4B04-9B3A-3506625A307B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6629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908050"/>
            <a:ext cx="8286750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1549400" y="1406525"/>
            <a:ext cx="0" cy="2484438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446213" y="5732463"/>
            <a:ext cx="42306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356600" y="3565525"/>
            <a:ext cx="128588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446213" y="4549775"/>
            <a:ext cx="0" cy="1187450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480425" y="1395413"/>
            <a:ext cx="0" cy="2160587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54025" y="1401763"/>
            <a:ext cx="80200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330825" y="4208463"/>
            <a:ext cx="333375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664200" y="4216400"/>
            <a:ext cx="0" cy="1503363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7718425" y="3571875"/>
            <a:ext cx="4333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441450" y="4541838"/>
            <a:ext cx="8842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1544638" y="3884613"/>
            <a:ext cx="1206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1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771525"/>
          </a:xfrm>
        </p:spPr>
        <p:txBody>
          <a:bodyPr/>
          <a:lstStyle/>
          <a:p>
            <a:r>
              <a:rPr lang="en-US" altLang="zh-CN"/>
              <a:t>Forwarding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4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144588"/>
            <a:ext cx="82486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30163"/>
            <a:ext cx="8229600" cy="1143000"/>
          </a:xfrm>
        </p:spPr>
        <p:txBody>
          <a:bodyPr/>
          <a:lstStyle/>
          <a:p>
            <a:r>
              <a:rPr lang="en-US" altLang="zh-CN"/>
              <a:t>Load-Use Hazard</a:t>
            </a:r>
            <a:endParaRPr lang="zh-CN" altLang="en-US"/>
          </a:p>
        </p:txBody>
      </p:sp>
      <p:sp>
        <p:nvSpPr>
          <p:cNvPr id="27652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0A20E4-5939-4BF6-801F-AE85AF81CF0F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830763" y="5156200"/>
            <a:ext cx="0" cy="279400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644775" y="1647825"/>
            <a:ext cx="0" cy="3800475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641600" y="5441950"/>
            <a:ext cx="21955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003800" y="1409700"/>
            <a:ext cx="0" cy="927100"/>
          </a:xfrm>
          <a:prstGeom prst="line">
            <a:avLst/>
          </a:prstGeom>
          <a:ln w="19050">
            <a:solidFill>
              <a:srgbClr val="FF00F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003425" y="1439863"/>
            <a:ext cx="0" cy="2414587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113088" y="1419225"/>
            <a:ext cx="1890712" cy="0"/>
          </a:xfrm>
          <a:prstGeom prst="line">
            <a:avLst/>
          </a:prstGeom>
          <a:ln w="19050">
            <a:solidFill>
              <a:srgbClr val="FF00FF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2017713" y="1430338"/>
            <a:ext cx="231775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3108325" y="1550988"/>
            <a:ext cx="981075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083050" y="1547813"/>
            <a:ext cx="0" cy="471487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747838" y="1295400"/>
            <a:ext cx="0" cy="146208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42925" y="1228725"/>
            <a:ext cx="0" cy="243205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539750" y="1227138"/>
            <a:ext cx="1735138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752600" y="1301750"/>
            <a:ext cx="495300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12"/>
          <p:cNvSpPr/>
          <p:nvPr/>
        </p:nvSpPr>
        <p:spPr bwMode="auto">
          <a:xfrm>
            <a:off x="2254250" y="1155700"/>
            <a:ext cx="862013" cy="498475"/>
          </a:xfrm>
          <a:prstGeom prst="roundRect">
            <a:avLst>
              <a:gd name="adj" fmla="val 2837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669" name="文本框 7"/>
          <p:cNvSpPr txBox="1">
            <a:spLocks noChangeArrowheads="1"/>
          </p:cNvSpPr>
          <p:nvPr/>
        </p:nvSpPr>
        <p:spPr bwMode="auto">
          <a:xfrm>
            <a:off x="3373438" y="2435225"/>
            <a:ext cx="474662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8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3702050" y="2579688"/>
            <a:ext cx="288925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012950" y="1544638"/>
            <a:ext cx="244475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5"/>
          <p:cNvSpPr>
            <a:spLocks noChangeArrowheads="1"/>
          </p:cNvSpPr>
          <p:nvPr/>
        </p:nvSpPr>
        <p:spPr bwMode="auto">
          <a:xfrm>
            <a:off x="1995488" y="1617663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Rs1</a:t>
            </a:r>
            <a:endParaRPr lang="en-US" altLang="zh-CN" sz="140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Rs2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2655888" y="1684338"/>
            <a:ext cx="3794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Rd</a:t>
            </a:r>
            <a:endParaRPr lang="en-US" altLang="zh-CN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7674" name="矩形 7"/>
          <p:cNvSpPr>
            <a:spLocks noChangeArrowheads="1"/>
          </p:cNvSpPr>
          <p:nvPr/>
        </p:nvSpPr>
        <p:spPr bwMode="auto">
          <a:xfrm>
            <a:off x="3341688" y="1592263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eFlush</a:t>
            </a:r>
            <a:endParaRPr lang="en-US" altLang="zh-CN" sz="1800">
              <a:solidFill>
                <a:srgbClr val="0070C0"/>
              </a:solidFill>
            </a:endParaRPr>
          </a:p>
        </p:txBody>
      </p:sp>
      <p:sp>
        <p:nvSpPr>
          <p:cNvPr id="27675" name="矩形 7"/>
          <p:cNvSpPr>
            <a:spLocks noChangeArrowheads="1"/>
          </p:cNvSpPr>
          <p:nvPr/>
        </p:nvSpPr>
        <p:spPr bwMode="auto">
          <a:xfrm>
            <a:off x="1347788" y="2208213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dStall</a:t>
            </a:r>
            <a:endParaRPr lang="en-US" altLang="zh-CN" sz="1800">
              <a:solidFill>
                <a:srgbClr val="0070C0"/>
              </a:solidFill>
            </a:endParaRPr>
          </a:p>
        </p:txBody>
      </p:sp>
      <p:sp>
        <p:nvSpPr>
          <p:cNvPr id="27676" name="矩形 7"/>
          <p:cNvSpPr>
            <a:spLocks noChangeArrowheads="1"/>
          </p:cNvSpPr>
          <p:nvPr/>
        </p:nvSpPr>
        <p:spPr bwMode="auto">
          <a:xfrm>
            <a:off x="298450" y="1601788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fStall</a:t>
            </a:r>
            <a:endParaRPr lang="en-US" altLang="zh-CN" sz="18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5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B2C28-B9E0-4B71-9B36-306B87B7FEDE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8677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5650"/>
            <a:ext cx="82296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Load-Use Hazard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  <p:sp>
        <p:nvSpPr>
          <p:cNvPr id="28679" name="矩形 5"/>
          <p:cNvSpPr>
            <a:spLocks noChangeArrowheads="1"/>
          </p:cNvSpPr>
          <p:nvPr/>
        </p:nvSpPr>
        <p:spPr bwMode="auto">
          <a:xfrm>
            <a:off x="1255713" y="15113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0" name="矩形 5"/>
          <p:cNvSpPr>
            <a:spLocks noChangeArrowheads="1"/>
          </p:cNvSpPr>
          <p:nvPr/>
        </p:nvSpPr>
        <p:spPr bwMode="auto">
          <a:xfrm>
            <a:off x="3311525" y="15113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1" name="矩形 5"/>
          <p:cNvSpPr>
            <a:spLocks noChangeArrowheads="1"/>
          </p:cNvSpPr>
          <p:nvPr/>
        </p:nvSpPr>
        <p:spPr bwMode="auto">
          <a:xfrm>
            <a:off x="5375275" y="151130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2" name="矩形 5"/>
          <p:cNvSpPr>
            <a:spLocks noChangeArrowheads="1"/>
          </p:cNvSpPr>
          <p:nvPr/>
        </p:nvSpPr>
        <p:spPr bwMode="auto">
          <a:xfrm>
            <a:off x="7519988" y="1511300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8683" name="组合 28"/>
          <p:cNvGrpSpPr/>
          <p:nvPr/>
        </p:nvGrpSpPr>
        <p:grpSpPr bwMode="auto">
          <a:xfrm>
            <a:off x="4492625" y="2759075"/>
            <a:ext cx="615950" cy="2614613"/>
            <a:chOff x="2846388" y="1791755"/>
            <a:chExt cx="960437" cy="4087812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2846388" y="1791755"/>
              <a:ext cx="594085" cy="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35522" y="1806647"/>
              <a:ext cx="0" cy="4065473"/>
            </a:xfrm>
            <a:prstGeom prst="line">
              <a:avLst/>
            </a:prstGeom>
            <a:ln w="19050">
              <a:solidFill>
                <a:srgbClr val="FF00F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428097" y="5879567"/>
              <a:ext cx="378728" cy="0"/>
            </a:xfrm>
            <a:prstGeom prst="line">
              <a:avLst/>
            </a:prstGeom>
            <a:ln w="19050">
              <a:solidFill>
                <a:srgbClr val="FF00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84" name="组合 29"/>
          <p:cNvGrpSpPr/>
          <p:nvPr/>
        </p:nvGrpSpPr>
        <p:grpSpPr bwMode="auto">
          <a:xfrm>
            <a:off x="4492625" y="4435475"/>
            <a:ext cx="600075" cy="1009650"/>
            <a:chOff x="2859088" y="4420655"/>
            <a:chExt cx="940582" cy="1554162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2859088" y="4420655"/>
              <a:ext cx="3981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244777" y="5969930"/>
              <a:ext cx="55489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239801" y="4420655"/>
              <a:ext cx="0" cy="1554162"/>
            </a:xfrm>
            <a:prstGeom prst="line">
              <a:avLst/>
            </a:prstGeom>
            <a:ln w="1905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>
            <a:off x="3124200" y="3814763"/>
            <a:ext cx="0" cy="1811337"/>
          </a:xfrm>
          <a:prstGeom prst="line">
            <a:avLst/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059113" y="3935413"/>
            <a:ext cx="0" cy="1743075"/>
          </a:xfrm>
          <a:prstGeom prst="line">
            <a:avLst/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136900" y="5629275"/>
            <a:ext cx="1957388" cy="0"/>
          </a:xfrm>
          <a:prstGeom prst="line">
            <a:avLst/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3060700" y="5694363"/>
            <a:ext cx="2036763" cy="0"/>
          </a:xfrm>
          <a:prstGeom prst="line">
            <a:avLst/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89" name="组合 30"/>
          <p:cNvGrpSpPr/>
          <p:nvPr/>
        </p:nvGrpSpPr>
        <p:grpSpPr bwMode="auto">
          <a:xfrm>
            <a:off x="4216400" y="4692650"/>
            <a:ext cx="906463" cy="863600"/>
            <a:chOff x="2446338" y="4815942"/>
            <a:chExt cx="1350962" cy="135255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2458169" y="6168492"/>
              <a:ext cx="133913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53437" y="4818429"/>
              <a:ext cx="0" cy="1340118"/>
            </a:xfrm>
            <a:prstGeom prst="line">
              <a:avLst/>
            </a:prstGeom>
            <a:ln w="1905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446338" y="4815942"/>
              <a:ext cx="115933" cy="0"/>
            </a:xfrm>
            <a:prstGeom prst="line">
              <a:avLst/>
            </a:prstGeom>
            <a:ln w="1905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90" name="矩形 7"/>
          <p:cNvSpPr>
            <a:spLocks noChangeArrowheads="1"/>
          </p:cNvSpPr>
          <p:nvPr/>
        </p:nvSpPr>
        <p:spPr bwMode="auto">
          <a:xfrm>
            <a:off x="3917950" y="4929188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eFlush</a:t>
            </a:r>
            <a:endParaRPr lang="en-US" altLang="zh-CN" sz="1800">
              <a:solidFill>
                <a:srgbClr val="0070C0"/>
              </a:solidFill>
            </a:endParaRPr>
          </a:p>
        </p:txBody>
      </p:sp>
      <p:sp>
        <p:nvSpPr>
          <p:cNvPr id="28691" name="矩形 7"/>
          <p:cNvSpPr>
            <a:spLocks noChangeArrowheads="1"/>
          </p:cNvSpPr>
          <p:nvPr/>
        </p:nvSpPr>
        <p:spPr bwMode="auto">
          <a:xfrm>
            <a:off x="2017713" y="4903788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dStall</a:t>
            </a:r>
            <a:endParaRPr lang="en-US" altLang="zh-CN" sz="1800">
              <a:solidFill>
                <a:srgbClr val="0070C0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877888" y="4140200"/>
            <a:ext cx="0" cy="160020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73125" y="4135438"/>
            <a:ext cx="115888" cy="0"/>
          </a:xfrm>
          <a:prstGeom prst="line">
            <a:avLst/>
          </a:prstGeom>
          <a:ln w="1905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877888" y="5751513"/>
            <a:ext cx="4221162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946275" y="4697413"/>
            <a:ext cx="0" cy="106045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1941513" y="4694238"/>
            <a:ext cx="174625" cy="0"/>
          </a:xfrm>
          <a:prstGeom prst="line">
            <a:avLst/>
          </a:prstGeom>
          <a:ln w="1905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7" name="矩形 7"/>
          <p:cNvSpPr>
            <a:spLocks noChangeArrowheads="1"/>
          </p:cNvSpPr>
          <p:nvPr/>
        </p:nvSpPr>
        <p:spPr bwMode="auto">
          <a:xfrm>
            <a:off x="939800" y="4297363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fStall</a:t>
            </a:r>
            <a:endParaRPr lang="en-US" altLang="zh-CN" sz="1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Load-Use Hazard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  <p:sp>
        <p:nvSpPr>
          <p:cNvPr id="29699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0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1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326F7F-F73E-4AF8-AB2E-86381D6603E5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9702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9938"/>
            <a:ext cx="82296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矩形 5"/>
          <p:cNvSpPr>
            <a:spLocks noChangeArrowheads="1"/>
          </p:cNvSpPr>
          <p:nvPr/>
        </p:nvSpPr>
        <p:spPr bwMode="auto">
          <a:xfrm>
            <a:off x="1255713" y="15113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4" name="矩形 5"/>
          <p:cNvSpPr>
            <a:spLocks noChangeArrowheads="1"/>
          </p:cNvSpPr>
          <p:nvPr/>
        </p:nvSpPr>
        <p:spPr bwMode="auto">
          <a:xfrm>
            <a:off x="3311525" y="15113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5" name="矩形 5"/>
          <p:cNvSpPr>
            <a:spLocks noChangeArrowheads="1"/>
          </p:cNvSpPr>
          <p:nvPr/>
        </p:nvSpPr>
        <p:spPr bwMode="auto">
          <a:xfrm>
            <a:off x="5375275" y="151130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6" name="矩形 5"/>
          <p:cNvSpPr>
            <a:spLocks noChangeArrowheads="1"/>
          </p:cNvSpPr>
          <p:nvPr/>
        </p:nvSpPr>
        <p:spPr bwMode="auto">
          <a:xfrm>
            <a:off x="7519988" y="1511300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  <a:endParaRPr lang="zh-CN" altLang="en-US"/>
          </a:p>
        </p:txBody>
      </p:sp>
      <p:sp>
        <p:nvSpPr>
          <p:cNvPr id="8195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58FBD3-BD54-4BD8-9AA9-A8C1C09E48D0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7524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理解流水线</a:t>
            </a:r>
            <a:r>
              <a:rPr lang="en-US" altLang="zh-CN" sz="2400" dirty="0"/>
              <a:t>CPU</a:t>
            </a:r>
            <a:r>
              <a:rPr lang="zh-CN" altLang="en-US" sz="2400" dirty="0"/>
              <a:t>的结构和工作原理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掌握流水线</a:t>
            </a:r>
            <a:r>
              <a:rPr lang="en-US" altLang="zh-CN" sz="2400" dirty="0"/>
              <a:t>CPU</a:t>
            </a:r>
            <a:r>
              <a:rPr lang="zh-CN" altLang="en-US" sz="2400" dirty="0"/>
              <a:t>的设计和调试方法，特别是流水线中的数据相关和控制相关的处理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熟练掌握数据通路和控制器的设计和描述方法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en-US" altLang="zh-CN"/>
              <a:t>Branch Hazard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  <p:sp>
        <p:nvSpPr>
          <p:cNvPr id="30723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4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29C3BC-D235-4325-A528-6CCF540BAFC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0726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6363"/>
            <a:ext cx="8264525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矩形 7"/>
          <p:cNvSpPr>
            <a:spLocks noChangeArrowheads="1"/>
          </p:cNvSpPr>
          <p:nvPr/>
        </p:nvSpPr>
        <p:spPr bwMode="auto">
          <a:xfrm>
            <a:off x="2232025" y="4872038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dFlush</a:t>
            </a:r>
            <a:endParaRPr lang="en-US" altLang="zh-CN" sz="1800">
              <a:solidFill>
                <a:srgbClr val="0070C0"/>
              </a:solidFill>
            </a:endParaRPr>
          </a:p>
        </p:txBody>
      </p:sp>
      <p:sp>
        <p:nvSpPr>
          <p:cNvPr id="30728" name="矩形 7"/>
          <p:cNvSpPr>
            <a:spLocks noChangeArrowheads="1"/>
          </p:cNvSpPr>
          <p:nvPr/>
        </p:nvSpPr>
        <p:spPr bwMode="auto">
          <a:xfrm>
            <a:off x="4776788" y="4889500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eFlush</a:t>
            </a:r>
            <a:endParaRPr lang="en-US" altLang="zh-CN" sz="1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en-US" altLang="zh-CN"/>
              <a:t>Branch Hazard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  <p:sp>
        <p:nvSpPr>
          <p:cNvPr id="31747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8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18236-8650-4FE8-BE9F-A9FA05EF6B2D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1750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6363"/>
            <a:ext cx="822960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44450"/>
            <a:ext cx="7886700" cy="1157288"/>
          </a:xfrm>
        </p:spPr>
        <p:txBody>
          <a:bodyPr/>
          <a:lstStyle/>
          <a:p>
            <a:r>
              <a:rPr lang="en-US" altLang="zh-CN"/>
              <a:t>Branch Hazard</a:t>
            </a:r>
            <a:endParaRPr lang="zh-CN" altLang="en-US"/>
          </a:p>
        </p:txBody>
      </p:sp>
      <p:sp>
        <p:nvSpPr>
          <p:cNvPr id="327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2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01738"/>
            <a:ext cx="8642350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44450"/>
            <a:ext cx="7886700" cy="1116013"/>
          </a:xfrm>
        </p:spPr>
        <p:txBody>
          <a:bodyPr/>
          <a:lstStyle/>
          <a:p>
            <a:r>
              <a:rPr lang="en-US" altLang="zh-CN"/>
              <a:t>Branch Hazard</a:t>
            </a:r>
            <a:endParaRPr lang="zh-CN" altLang="en-US"/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6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54125"/>
            <a:ext cx="86169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zh-CN" altLang="en-US" sz="4800"/>
              <a:t>流水线</a:t>
            </a:r>
            <a:r>
              <a:rPr lang="en-US" altLang="zh-CN" sz="4800"/>
              <a:t>CPU</a:t>
            </a:r>
            <a:r>
              <a:rPr lang="zh-CN" altLang="en-US" sz="4800"/>
              <a:t>：</a:t>
            </a:r>
            <a:r>
              <a:rPr lang="en-US" altLang="zh-CN" sz="4800"/>
              <a:t>MIPS</a:t>
            </a:r>
            <a:endParaRPr lang="zh-CN" altLang="en-US" sz="4800"/>
          </a:p>
        </p:txBody>
      </p:sp>
      <p:sp>
        <p:nvSpPr>
          <p:cNvPr id="3481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229600" cy="46021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4820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1674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4821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167438"/>
            <a:ext cx="44958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482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167438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8D53EF-0C28-45DB-9A7A-8140806A592F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4823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33488"/>
            <a:ext cx="868680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外设和调试单元</a:t>
            </a:r>
            <a:endParaRPr lang="zh-CN" altLang="en-US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47050" cy="16319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/>
              <a:t>PDU</a:t>
            </a:r>
            <a:r>
              <a:rPr lang="zh-CN" altLang="en-US" sz="2400" dirty="0"/>
              <a:t>：</a:t>
            </a:r>
            <a:r>
              <a:rPr lang="en-US" altLang="zh-CN" sz="2400" dirty="0"/>
              <a:t>Peripherals and Debug Unit</a:t>
            </a:r>
            <a:endParaRPr lang="en-US" altLang="zh-CN" sz="2000" dirty="0"/>
          </a:p>
          <a:p>
            <a:pPr marL="717550" lvl="1" indent="-363855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控制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运行方式，查看数据通路状态</a:t>
            </a:r>
            <a:endParaRPr lang="en-US" altLang="zh-CN" sz="2000" b="1" dirty="0"/>
          </a:p>
          <a:p>
            <a:pPr marL="717550" lvl="1" indent="-363855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管理外设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开关</a:t>
            </a:r>
            <a:r>
              <a:rPr lang="en-US" altLang="zh-CN" sz="2000" b="1" dirty="0" err="1"/>
              <a:t>sw</a:t>
            </a:r>
            <a:r>
              <a:rPr lang="zh-CN" altLang="en-US" sz="2000" b="1" dirty="0"/>
              <a:t>、指示灯</a:t>
            </a:r>
            <a:r>
              <a:rPr lang="en-US" altLang="zh-CN" sz="2000" b="1" dirty="0"/>
              <a:t>led</a:t>
            </a:r>
            <a:r>
              <a:rPr lang="zh-CN" altLang="en-US" sz="2000" b="1" dirty="0"/>
              <a:t>、数码管</a:t>
            </a:r>
            <a:r>
              <a:rPr lang="en-US" altLang="zh-CN" sz="2000" b="1" dirty="0"/>
              <a:t>seg</a:t>
            </a:r>
            <a:r>
              <a:rPr lang="zh-CN" altLang="en-US" sz="2000" b="1" dirty="0"/>
              <a:t>、计数器</a:t>
            </a:r>
            <a:r>
              <a:rPr lang="en-US" altLang="zh-CN" sz="2000" b="1" dirty="0" err="1"/>
              <a:t>cnt</a:t>
            </a:r>
            <a:r>
              <a:rPr lang="zh-CN" altLang="en-US" sz="2000" b="1" dirty="0"/>
              <a:t>等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，实现基本输入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输出</a:t>
            </a:r>
            <a:endParaRPr lang="en-US" altLang="zh-CN" sz="2000" dirty="0"/>
          </a:p>
        </p:txBody>
      </p:sp>
      <p:sp>
        <p:nvSpPr>
          <p:cNvPr id="2355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355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B0930E-2265-4A0B-94A4-F48B63590D6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158" name="矩形 1"/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159" name="文本框 44"/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84"/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TextBox 32"/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Box 32"/>
            <p:cNvSpPr txBox="1">
              <a:spLocks noChangeArrowheads="1"/>
            </p:cNvSpPr>
            <p:nvPr/>
          </p:nvSpPr>
          <p:spPr bwMode="auto">
            <a:xfrm>
              <a:off x="4756398" y="380241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4" name="直接连接符 163"/>
            <p:cNvCxnSpPr/>
            <p:nvPr/>
          </p:nvCxnSpPr>
          <p:spPr bwMode="auto">
            <a:xfrm>
              <a:off x="4333875" y="4114766"/>
              <a:ext cx="17065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32"/>
            <p:cNvSpPr txBox="1">
              <a:spLocks noChangeArrowheads="1"/>
            </p:cNvSpPr>
            <p:nvPr/>
          </p:nvSpPr>
          <p:spPr bwMode="auto">
            <a:xfrm>
              <a:off x="4743573" y="4126453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6" name="直接连接符 165"/>
            <p:cNvCxnSpPr/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32"/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8" name="直接连接符 167"/>
            <p:cNvCxnSpPr/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34"/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0" name="直接连接符 169"/>
            <p:cNvCxnSpPr/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34"/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2" name="TextBox 34"/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3" name="TextBox 34"/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4" name="直接连接符 173"/>
            <p:cNvCxnSpPr/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34"/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TextBox 34"/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77" name="直接连接符 176"/>
            <p:cNvCxnSpPr/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34"/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79" name="直接连接符 178"/>
            <p:cNvCxnSpPr/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34"/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1" name="TextBox 34"/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2" name="直接连接符 181"/>
            <p:cNvCxnSpPr/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34"/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4" name="TextBox 34"/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5" name="直接连接符 184"/>
            <p:cNvCxnSpPr/>
            <p:nvPr/>
          </p:nvCxnSpPr>
          <p:spPr bwMode="auto">
            <a:xfrm>
              <a:off x="4325938" y="3800643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32"/>
            <p:cNvSpPr txBox="1">
              <a:spLocks noChangeArrowheads="1"/>
            </p:cNvSpPr>
            <p:nvPr/>
          </p:nvSpPr>
          <p:spPr bwMode="auto">
            <a:xfrm>
              <a:off x="4705350" y="3478381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7" name="直接连接符 186"/>
            <p:cNvCxnSpPr/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34"/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9" name="TextBox 34"/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0" name="直接连接符 189"/>
            <p:cNvCxnSpPr/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34"/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2" name="TextBox 34"/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TextBox 34"/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95" name="TextBox 34"/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6" name="TextBox 34"/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7" name="直接连接符 196"/>
              <p:cNvCxnSpPr/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34"/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34"/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TextBox 34"/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2" name="直接连接符 201"/>
              <p:cNvCxnSpPr/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Box 34"/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TextBox 34"/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5" name="直接连接符 204"/>
              <p:cNvCxnSpPr/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34"/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7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运行调试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04863"/>
            <a:ext cx="8111244" cy="49044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控制</a:t>
            </a:r>
            <a:r>
              <a:rPr lang="en-US" altLang="zh-CN" sz="2400" dirty="0"/>
              <a:t>CPU</a:t>
            </a:r>
            <a:r>
              <a:rPr lang="zh-CN" altLang="en-US" sz="2400" dirty="0"/>
              <a:t>运行方式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step:</a:t>
            </a:r>
            <a:r>
              <a:rPr lang="zh-CN" altLang="en-US" sz="2000" dirty="0"/>
              <a:t> 单步运行，按动</a:t>
            </a:r>
            <a:r>
              <a:rPr lang="en-US" altLang="zh-CN" sz="2000" dirty="0"/>
              <a:t>step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执行一个时钟周期停止</a:t>
            </a:r>
            <a:r>
              <a:rPr lang="en-US" altLang="zh-CN" sz="2000" dirty="0"/>
              <a:t>(stop = 1)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cont</a:t>
            </a:r>
            <a:r>
              <a:rPr lang="en-US" altLang="zh-CN" sz="2000" dirty="0"/>
              <a:t>:</a:t>
            </a:r>
            <a:r>
              <a:rPr lang="zh-CN" altLang="en-US" sz="2000" dirty="0"/>
              <a:t> 连续运行，利用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编辑断点地址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brk_addr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cont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连续运行 </a:t>
            </a:r>
            <a:r>
              <a:rPr lang="en-US" altLang="zh-CN" sz="2000" dirty="0"/>
              <a:t>(stop = 0)</a:t>
            </a:r>
            <a:r>
              <a:rPr lang="zh-CN" altLang="en-US" sz="2000" dirty="0"/>
              <a:t>，直至</a:t>
            </a:r>
            <a:r>
              <a:rPr lang="en-US" altLang="zh-CN" sz="2000" dirty="0" err="1"/>
              <a:t>chk_pc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brk_addr</a:t>
            </a:r>
            <a:r>
              <a:rPr lang="zh-CN" altLang="en-US" sz="2000" dirty="0"/>
              <a:t>后停止 </a:t>
            </a:r>
            <a:r>
              <a:rPr lang="en-US" altLang="zh-CN" sz="2000" dirty="0"/>
              <a:t>(stop = 1)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查看数据通路状态</a:t>
            </a:r>
            <a:endParaRPr lang="zh-CN" altLang="en-US" sz="2400" dirty="0"/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当</a:t>
            </a:r>
            <a:r>
              <a:rPr lang="en-US" altLang="zh-CN" sz="2000" dirty="0"/>
              <a:t>CPU</a:t>
            </a:r>
            <a:r>
              <a:rPr lang="zh-CN" altLang="en-US" sz="2000" dirty="0"/>
              <a:t>停止 </a:t>
            </a:r>
            <a:r>
              <a:rPr lang="en-US" altLang="zh-CN" sz="2000" dirty="0"/>
              <a:t>(stop = 1) </a:t>
            </a:r>
            <a:r>
              <a:rPr lang="zh-CN" altLang="en-US" sz="2000" dirty="0"/>
              <a:t>时，利用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编辑查看地址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chk_addr</a:t>
            </a:r>
            <a:r>
              <a:rPr lang="zh-CN" altLang="en-US" sz="2000" dirty="0"/>
              <a:t>和数据通路状态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chk_data</a:t>
            </a:r>
            <a:r>
              <a:rPr lang="en-US" altLang="zh-CN" sz="2000" dirty="0"/>
              <a:t>)</a:t>
            </a:r>
            <a:r>
              <a:rPr lang="zh-CN" altLang="en-US" sz="2000" dirty="0"/>
              <a:t>分别显示在指示灯</a:t>
            </a:r>
            <a:r>
              <a:rPr lang="en-US" altLang="zh-CN" sz="2000" dirty="0"/>
              <a:t>led</a:t>
            </a:r>
            <a:r>
              <a:rPr lang="zh-CN" altLang="en-US" sz="2000" dirty="0"/>
              <a:t>和数码管</a:t>
            </a:r>
            <a:r>
              <a:rPr lang="en-US" altLang="zh-CN" sz="2000" dirty="0"/>
              <a:t>seg</a:t>
            </a:r>
            <a:r>
              <a:rPr lang="zh-CN" altLang="en-US" sz="2000" dirty="0"/>
              <a:t>上，再次单独按动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，将顺序显示后续信息</a:t>
            </a:r>
            <a:endParaRPr lang="en-US" altLang="zh-CN" sz="2000" dirty="0"/>
          </a:p>
          <a:p>
            <a:pPr>
              <a:spcBef>
                <a:spcPts val="1200"/>
              </a:spcBef>
              <a:defRPr/>
            </a:pPr>
            <a:r>
              <a:rPr lang="zh-CN" altLang="en-US" sz="2400" dirty="0"/>
              <a:t>调试信号</a:t>
            </a:r>
            <a:r>
              <a:rPr lang="en-US" altLang="zh-CN" sz="2400" dirty="0"/>
              <a:t>DBG_BUS</a:t>
            </a:r>
            <a:endParaRPr lang="en-US" altLang="zh-CN" sz="2400" dirty="0"/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chk_pc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位，监测执行指令地址 </a:t>
            </a:r>
            <a:r>
              <a:rPr lang="en-US" altLang="zh-CN" sz="2000" dirty="0"/>
              <a:t>= </a:t>
            </a:r>
            <a:r>
              <a:rPr lang="en-US" altLang="zh-CN" sz="2000" dirty="0" err="1">
                <a:solidFill>
                  <a:srgbClr val="FF0000"/>
                </a:solidFill>
              </a:rPr>
              <a:t>pcd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chk_addr</a:t>
            </a:r>
            <a:r>
              <a:rPr lang="zh-CN" altLang="en-US" sz="2000" dirty="0"/>
              <a:t>：输出，</a:t>
            </a:r>
            <a:r>
              <a:rPr lang="en-US" altLang="zh-CN" sz="2000" dirty="0"/>
              <a:t>16</a:t>
            </a:r>
            <a:r>
              <a:rPr lang="zh-CN" altLang="en-US" sz="2000" dirty="0"/>
              <a:t>位，数据通路状态的编码地址</a:t>
            </a:r>
            <a:endParaRPr lang="zh-CN" altLang="en-US" sz="2000" dirty="0"/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chk_data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位，数据通路状态的数据</a:t>
            </a:r>
            <a:endParaRPr lang="zh-CN" altLang="en-US" sz="2000" dirty="0"/>
          </a:p>
        </p:txBody>
      </p:sp>
      <p:sp>
        <p:nvSpPr>
          <p:cNvPr id="2560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A6E64-48F1-41E6-9DF7-89D827BADF9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查看数据通路状态</a:t>
            </a:r>
            <a:endParaRPr lang="zh-CN" altLang="en-US" dirty="0"/>
          </a:p>
        </p:txBody>
      </p:sp>
      <p:sp>
        <p:nvSpPr>
          <p:cNvPr id="26629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63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DE57E-FC0E-422A-B833-1BCFC8919EB5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319972" y="2634640"/>
          <a:ext cx="3990883" cy="3420342"/>
        </p:xfrm>
        <a:graphic>
          <a:graphicData uri="http://schemas.openxmlformats.org/drawingml/2006/table">
            <a:tbl>
              <a:tblPr/>
              <a:tblGrid>
                <a:gridCol w="684359"/>
                <a:gridCol w="1271246"/>
                <a:gridCol w="800311"/>
                <a:gridCol w="1234967"/>
              </a:tblGrid>
              <a:tr h="3802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chk_data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chk_data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0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pcin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0A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ctrlm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0B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0C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mdw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0D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ctrl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0E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ctrlw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0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0F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mdr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0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7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97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57200" y="1448780"/>
            <a:ext cx="8229600" cy="11570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数据通路地址编码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chk_addr</a:t>
            </a:r>
            <a:r>
              <a:rPr lang="zh-CN" altLang="en-US" sz="2000" dirty="0"/>
              <a:t>：</a:t>
            </a:r>
            <a:r>
              <a:rPr lang="en-US" altLang="zh-CN" sz="2000" dirty="0"/>
              <a:t>4</a:t>
            </a:r>
            <a:r>
              <a:rPr lang="zh-CN" altLang="en-US" sz="2000" dirty="0"/>
              <a:t>位</a:t>
            </a:r>
            <a:r>
              <a:rPr lang="en-US" altLang="zh-CN" sz="2000" dirty="0"/>
              <a:t>16</a:t>
            </a:r>
            <a:r>
              <a:rPr lang="zh-CN" altLang="en-US" sz="2000" dirty="0"/>
              <a:t>进制数，最高位区分查看数据类型（寄存器堆</a:t>
            </a:r>
            <a:r>
              <a:rPr lang="en-US" altLang="zh-CN" sz="2000" dirty="0"/>
              <a:t>RF</a:t>
            </a:r>
            <a:r>
              <a:rPr lang="zh-CN" altLang="en-US" sz="2000" dirty="0"/>
              <a:t>、数据存储器</a:t>
            </a:r>
            <a:r>
              <a:rPr lang="en-US" altLang="zh-CN" sz="2000" dirty="0"/>
              <a:t>DM</a:t>
            </a:r>
            <a:r>
              <a:rPr lang="zh-CN" altLang="en-US" sz="2000" dirty="0"/>
              <a:t>、</a:t>
            </a:r>
            <a:r>
              <a:rPr lang="en-US" altLang="zh-CN" sz="2000" dirty="0"/>
              <a:t>PC</a:t>
            </a:r>
            <a:r>
              <a:rPr lang="zh-CN" altLang="en-US" sz="2000" dirty="0"/>
              <a:t>及其他</a:t>
            </a:r>
            <a:r>
              <a:rPr lang="en-US" altLang="zh-CN" sz="2000" dirty="0"/>
              <a:t>)</a:t>
            </a:r>
            <a:r>
              <a:rPr lang="zh-CN" altLang="en-US" sz="2000" dirty="0"/>
              <a:t>，余下位表示具体地址</a:t>
            </a:r>
            <a:endParaRPr lang="zh-CN" altLang="en-US" sz="20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007604" y="3077068"/>
          <a:ext cx="2412268" cy="1504060"/>
        </p:xfrm>
        <a:graphic>
          <a:graphicData uri="http://schemas.openxmlformats.org/drawingml/2006/table">
            <a:tbl>
              <a:tblPr/>
              <a:tblGrid>
                <a:gridCol w="1186361"/>
                <a:gridCol w="1225907"/>
              </a:tblGrid>
              <a:tr h="43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chk_data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 0xx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 0yy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6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zzz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页脚占位符 129"/>
          <p:cNvSpPr txBox="1"/>
          <p:nvPr/>
        </p:nvSpPr>
        <p:spPr bwMode="auto">
          <a:xfrm>
            <a:off x="931905" y="4609023"/>
            <a:ext cx="2487967" cy="144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/>
              <a:t>xx</a:t>
            </a:r>
            <a:r>
              <a:rPr lang="zh-CN" altLang="en-US" sz="1800" b="0" dirty="0"/>
              <a:t>：流水段寄存器编号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yy</a:t>
            </a:r>
            <a:r>
              <a:rPr lang="zh-CN" altLang="en-US" sz="1800" b="0" dirty="0"/>
              <a:t>：寄存器堆地址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zzz</a:t>
            </a:r>
            <a:r>
              <a:rPr lang="zh-CN" altLang="en-US" sz="1800" b="0" dirty="0"/>
              <a:t>：数据存储器地址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800" b="0" dirty="0"/>
              <a:t>x, y, z</a:t>
            </a:r>
            <a:r>
              <a:rPr lang="zh-CN" altLang="en-US" sz="1800" b="0" dirty="0"/>
              <a:t>：十六进制数字</a:t>
            </a:r>
            <a:endParaRPr lang="en-US" altLang="zh-CN" sz="1800" b="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CPU_P</a:t>
            </a:r>
            <a:r>
              <a:rPr lang="zh-CN" altLang="en-US" dirty="0"/>
              <a:t>模块接口</a:t>
            </a:r>
            <a:endParaRPr lang="zh-CN" altLang="en-US" dirty="0"/>
          </a:p>
        </p:txBody>
      </p:sp>
      <p:sp>
        <p:nvSpPr>
          <p:cNvPr id="4198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19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968A8F-0EFA-4B16-A84A-A3E8D0C84F6F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232756"/>
            <a:ext cx="8333874" cy="494046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cpu_p</a:t>
            </a:r>
            <a:r>
              <a:rPr lang="en-US" altLang="zh-CN" sz="2000" b="0" dirty="0"/>
              <a:t> (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rst</a:t>
            </a:r>
            <a:r>
              <a:rPr lang="en-US" altLang="zh-CN" sz="2000" b="0" dirty="0"/>
              <a:t>,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//IO_BUS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</a:t>
            </a:r>
            <a:r>
              <a:rPr lang="en-US" altLang="zh-CN" sz="2000" b="0" dirty="0" err="1"/>
              <a:t>io_addr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外设地址</a:t>
            </a:r>
            <a:endParaRPr lang="zh-CN" altLang="en-US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ouput</a:t>
            </a:r>
            <a:r>
              <a:rPr lang="en-US" altLang="zh-CN" sz="2000" b="0" dirty="0"/>
              <a:t> [31:0]  </a:t>
            </a:r>
            <a:r>
              <a:rPr lang="en-US" altLang="zh-CN" sz="2000" b="0" dirty="0" err="1"/>
              <a:t>io_dout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向外设输出的数据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io_we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向外设输出数据时的写使能信号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io_rd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从外设输入数据时的读使能信号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 </a:t>
            </a:r>
            <a:r>
              <a:rPr lang="en-US" altLang="zh-CN" sz="2000" b="0" dirty="0" err="1"/>
              <a:t>io_din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来自外设输入的数据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</a:t>
            </a:r>
            <a:r>
              <a:rPr lang="en-US" altLang="zh-CN" sz="2000" b="0" dirty="0" err="1"/>
              <a:t>Debug_BUS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[31:0] </a:t>
            </a:r>
            <a:r>
              <a:rPr lang="en-US" altLang="zh-CN" sz="2000" b="0" dirty="0" err="1"/>
              <a:t>chk_pc</a:t>
            </a:r>
            <a:r>
              <a:rPr lang="en-US" altLang="zh-CN" sz="2000" b="0" dirty="0"/>
              <a:t>, 	//</a:t>
            </a:r>
            <a:r>
              <a:rPr lang="zh-CN" altLang="en-US" sz="2000" b="0" dirty="0"/>
              <a:t>监测执行指令地址 </a:t>
            </a:r>
            <a:r>
              <a:rPr lang="en-US" altLang="zh-CN" sz="2000" b="0" dirty="0"/>
              <a:t>= </a:t>
            </a:r>
            <a:r>
              <a:rPr lang="en-US" altLang="zh-CN" sz="2000" b="0" dirty="0" err="1">
                <a:solidFill>
                  <a:srgbClr val="FF0000"/>
                </a:solidFill>
              </a:rPr>
              <a:t>pcd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数据通路状态的编码地址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[31:0] </a:t>
            </a:r>
            <a:r>
              <a:rPr lang="en-US" altLang="zh-CN" sz="2000" b="0" dirty="0" err="1"/>
              <a:t>chk_data</a:t>
            </a:r>
            <a:r>
              <a:rPr lang="en-US" altLang="zh-CN" sz="2000" b="0" dirty="0"/>
              <a:t>    //</a:t>
            </a:r>
            <a:r>
              <a:rPr lang="zh-CN" altLang="en-US" sz="2000" b="0" dirty="0"/>
              <a:t>数据通路状态的数据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);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PDU</a:t>
            </a:r>
            <a:r>
              <a:rPr lang="zh-CN" altLang="en-US" dirty="0"/>
              <a:t>模块接口</a:t>
            </a:r>
            <a:endParaRPr lang="zh-CN" altLang="en-US" dirty="0"/>
          </a:p>
        </p:txBody>
      </p:sp>
      <p:sp>
        <p:nvSpPr>
          <p:cNvPr id="4301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30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22ECD-C59A-43A5-AA25-0E4867E662C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376363"/>
            <a:ext cx="3962400" cy="4797425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pdu</a:t>
            </a:r>
            <a:r>
              <a:rPr lang="en-US" altLang="zh-CN" sz="2000" b="0" dirty="0"/>
              <a:t> (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//clk100mhz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cpu_resetn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input step, 	//</a:t>
            </a:r>
            <a:r>
              <a:rPr lang="en-US" altLang="zh-CN" sz="2000" b="0" dirty="0" err="1"/>
              <a:t>btnu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cont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btnd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btnr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data,	//</a:t>
            </a:r>
            <a:r>
              <a:rPr lang="en-US" altLang="zh-CN" sz="2000" b="0" dirty="0" err="1"/>
              <a:t>btnc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del,	//</a:t>
            </a:r>
            <a:r>
              <a:rPr lang="en-US" altLang="zh-CN" sz="2000" b="0" dirty="0" err="1"/>
              <a:t>btnl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x,	//sw15-0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stop, 		//led16r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output [15:0] led,	//led15-0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an,		//an7-0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seg,		//ca-cg 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[2:0] </a:t>
            </a:r>
            <a:r>
              <a:rPr lang="en-US" altLang="zh-CN" sz="2000" b="0" dirty="0" err="1"/>
              <a:t>seg_sel</a:t>
            </a:r>
            <a:r>
              <a:rPr lang="en-US" altLang="zh-CN" sz="2000" b="0" dirty="0"/>
              <a:t>, 	//led17</a:t>
            </a:r>
            <a:endParaRPr lang="en-US" altLang="zh-CN" sz="1600" b="0" dirty="0"/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4675145" y="1376363"/>
            <a:ext cx="4006788" cy="4797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output </a:t>
            </a:r>
            <a:r>
              <a:rPr lang="en-US" altLang="zh-CN" sz="2000" b="0" kern="0" dirty="0" err="1"/>
              <a:t>clk_cpu</a:t>
            </a:r>
            <a:r>
              <a:rPr lang="en-US" altLang="zh-CN" sz="2000" b="0" kern="0" dirty="0"/>
              <a:t>,       //</a:t>
            </a:r>
            <a:r>
              <a:rPr lang="en-US" altLang="zh-CN" sz="2000" b="0" kern="0" dirty="0" err="1"/>
              <a:t>cpu's</a:t>
            </a:r>
            <a:r>
              <a:rPr lang="en-US" altLang="zh-CN" sz="2000" b="0" kern="0" dirty="0"/>
              <a:t> </a:t>
            </a:r>
            <a:r>
              <a:rPr lang="en-US" altLang="zh-CN" sz="2000" b="0" kern="0" dirty="0" err="1"/>
              <a:t>clk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output </a:t>
            </a:r>
            <a:r>
              <a:rPr lang="en-US" altLang="zh-CN" sz="2000" b="0" kern="0" dirty="0" err="1"/>
              <a:t>rst_cpu</a:t>
            </a:r>
            <a:r>
              <a:rPr lang="en-US" altLang="zh-CN" sz="2000" b="0" kern="0" dirty="0"/>
              <a:t>,        //</a:t>
            </a:r>
            <a:r>
              <a:rPr lang="en-US" altLang="zh-CN" sz="2000" b="0" kern="0" dirty="0" err="1"/>
              <a:t>cpu's</a:t>
            </a:r>
            <a:r>
              <a:rPr lang="en-US" altLang="zh-CN" sz="2000" b="0" kern="0" dirty="0"/>
              <a:t> </a:t>
            </a:r>
            <a:r>
              <a:rPr lang="en-US" altLang="zh-CN" sz="2000" b="0" kern="0" dirty="0" err="1"/>
              <a:t>rst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//IO_BUS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[7:0] </a:t>
            </a:r>
            <a:r>
              <a:rPr lang="en-US" altLang="zh-CN" sz="2000" b="0" kern="0" dirty="0" err="1"/>
              <a:t>io_addr</a:t>
            </a:r>
            <a:r>
              <a:rPr lang="en-US" altLang="zh-CN" sz="2000" b="0" kern="0" dirty="0"/>
              <a:t>,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[31:0] </a:t>
            </a:r>
            <a:r>
              <a:rPr lang="en-US" altLang="zh-CN" sz="2000" b="0" kern="0" dirty="0" err="1"/>
              <a:t>io_dout</a:t>
            </a:r>
            <a:r>
              <a:rPr lang="en-US" altLang="zh-CN" sz="2000" b="0" kern="0" dirty="0"/>
              <a:t>,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io_we</a:t>
            </a:r>
            <a:r>
              <a:rPr lang="en-US" altLang="zh-CN" sz="2000" b="0" kern="0" dirty="0"/>
              <a:t>,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io_rd</a:t>
            </a:r>
            <a:r>
              <a:rPr lang="en-US" altLang="zh-CN" sz="2000" b="0" kern="0" dirty="0"/>
              <a:t>,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output [31:0] </a:t>
            </a:r>
            <a:r>
              <a:rPr lang="en-US" altLang="zh-CN" sz="2000" b="0" kern="0" dirty="0" err="1"/>
              <a:t>io_din</a:t>
            </a:r>
            <a:r>
              <a:rPr lang="en-US" altLang="zh-CN" sz="2000" b="0" kern="0" dirty="0"/>
              <a:t>,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12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</a:t>
            </a:r>
            <a:r>
              <a:rPr lang="en-US" altLang="zh-CN" sz="2000" b="0" kern="0" dirty="0" err="1"/>
              <a:t>Debug_BUS</a:t>
            </a:r>
            <a:endParaRPr lang="en-US" altLang="zh-CN" sz="2000" b="0" kern="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0" dirty="0"/>
              <a:t>  input [31:0] </a:t>
            </a:r>
            <a:r>
              <a:rPr lang="en-US" altLang="zh-CN" sz="2000" b="0" dirty="0" err="1"/>
              <a:t>chk_pc</a:t>
            </a:r>
            <a:r>
              <a:rPr lang="en-US" altLang="zh-CN" sz="2000" b="0" dirty="0"/>
              <a:t>,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</a:t>
            </a:r>
            <a:r>
              <a:rPr lang="en-US" altLang="zh-CN" sz="2000" b="0" dirty="0" err="1"/>
              <a:t>chk_data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kern="0" dirty="0"/>
              <a:t>);</a:t>
            </a:r>
            <a:endParaRPr lang="zh-CN" altLang="en-US" sz="2000" b="0" kern="0" dirty="0"/>
          </a:p>
        </p:txBody>
      </p:sp>
      <p:sp>
        <p:nvSpPr>
          <p:cNvPr id="8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76363"/>
            <a:ext cx="8077200" cy="16367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设计</a:t>
            </a:r>
            <a:r>
              <a:rPr lang="en-US" altLang="zh-CN" sz="2400" dirty="0"/>
              <a:t>5</a:t>
            </a:r>
            <a:r>
              <a:rPr lang="zh-CN" altLang="en-US" sz="2400" dirty="0"/>
              <a:t>级流水线的</a:t>
            </a:r>
            <a:r>
              <a:rPr lang="en-US" altLang="zh-CN" sz="2400" dirty="0"/>
              <a:t>RISC-V CPU</a:t>
            </a:r>
            <a:r>
              <a:rPr lang="zh-CN" altLang="en-US" sz="2400" dirty="0"/>
              <a:t>，可执行以下</a:t>
            </a:r>
            <a:r>
              <a:rPr lang="en-US" altLang="zh-CN" sz="2400" dirty="0"/>
              <a:t>10</a:t>
            </a:r>
            <a:r>
              <a:rPr lang="zh-CN" altLang="en-US" sz="2400" dirty="0"/>
              <a:t>条指令</a:t>
            </a:r>
            <a:endParaRPr lang="en-US" altLang="zh-CN" sz="2400" dirty="0"/>
          </a:p>
          <a:p>
            <a:pPr marL="717550" lvl="1" indent="-363855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add,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, sub, </a:t>
            </a:r>
            <a:r>
              <a:rPr lang="en-US" altLang="zh-CN" sz="2000" dirty="0" err="1"/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jalr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配合外设和调试单元</a:t>
            </a:r>
            <a:r>
              <a:rPr lang="en-US" altLang="zh-CN" sz="2400" dirty="0"/>
              <a:t>PDU</a:t>
            </a:r>
            <a:r>
              <a:rPr lang="zh-CN" altLang="en-US" sz="2400" dirty="0"/>
              <a:t>，实现对</a:t>
            </a:r>
            <a:r>
              <a:rPr lang="en-US" altLang="zh-CN" sz="2400" dirty="0"/>
              <a:t>CPU</a:t>
            </a:r>
            <a:r>
              <a:rPr lang="zh-CN" altLang="en-US" sz="2400" dirty="0"/>
              <a:t>的下载测试</a:t>
            </a:r>
            <a:endParaRPr lang="zh-CN" altLang="en-US" sz="2400" dirty="0"/>
          </a:p>
        </p:txBody>
      </p:sp>
      <p:sp>
        <p:nvSpPr>
          <p:cNvPr id="10244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024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0205DE-E0CA-497D-A1F1-6D12B5E88906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246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154" name="矩形 1"/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155" name="文本框 44"/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84"/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Box 32"/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TextBox 32"/>
            <p:cNvSpPr txBox="1">
              <a:spLocks noChangeArrowheads="1"/>
            </p:cNvSpPr>
            <p:nvPr/>
          </p:nvSpPr>
          <p:spPr bwMode="auto">
            <a:xfrm>
              <a:off x="4756398" y="380241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 bwMode="auto">
            <a:xfrm>
              <a:off x="4333875" y="4114766"/>
              <a:ext cx="17065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32"/>
            <p:cNvSpPr txBox="1">
              <a:spLocks noChangeArrowheads="1"/>
            </p:cNvSpPr>
            <p:nvPr/>
          </p:nvSpPr>
          <p:spPr bwMode="auto">
            <a:xfrm>
              <a:off x="4743573" y="4126453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直接连接符 161"/>
            <p:cNvCxnSpPr/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32"/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4" name="直接连接符 163"/>
            <p:cNvCxnSpPr/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34"/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6" name="直接连接符 165"/>
            <p:cNvCxnSpPr/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34"/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" name="TextBox 34"/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9" name="TextBox 34"/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0" name="直接连接符 169"/>
            <p:cNvCxnSpPr/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34"/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Box 34"/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73" name="直接连接符 172"/>
            <p:cNvCxnSpPr/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34"/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34"/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7" name="TextBox 34"/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8" name="直接连接符 177"/>
            <p:cNvCxnSpPr/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34"/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0" name="TextBox 34"/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1" name="直接连接符 180"/>
            <p:cNvCxnSpPr/>
            <p:nvPr/>
          </p:nvCxnSpPr>
          <p:spPr bwMode="auto">
            <a:xfrm>
              <a:off x="4325938" y="3800643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32"/>
            <p:cNvSpPr txBox="1">
              <a:spLocks noChangeArrowheads="1"/>
            </p:cNvSpPr>
            <p:nvPr/>
          </p:nvSpPr>
          <p:spPr bwMode="auto">
            <a:xfrm>
              <a:off x="4705350" y="3478381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3" name="直接连接符 182"/>
            <p:cNvCxnSpPr/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34"/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5" name="TextBox 34"/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6" name="直接连接符 185"/>
            <p:cNvCxnSpPr/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34"/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8" name="TextBox 34"/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TextBox 34"/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91" name="TextBox 34"/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TextBox 34"/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3" name="直接连接符 192"/>
              <p:cNvCxnSpPr/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34"/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6" name="TextBox 34"/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TextBox 34"/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8" name="直接连接符 197"/>
              <p:cNvCxnSpPr/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34"/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34"/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1" name="直接连接符 200"/>
              <p:cNvCxnSpPr/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34"/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  <a:endParaRPr lang="zh-CN" altLang="zh-CN"/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96263" cy="4725988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设计无数据和控制相关处理的流水线</a:t>
            </a:r>
            <a:r>
              <a:rPr lang="en-US" altLang="zh-CN" sz="2400" dirty="0"/>
              <a:t>CPU</a:t>
            </a:r>
            <a:endParaRPr lang="en-US" altLang="zh-CN" sz="2400" dirty="0"/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设计仅有数据相关处理的流水线</a:t>
            </a:r>
            <a:r>
              <a:rPr lang="en-US" altLang="zh-CN" sz="2400" dirty="0"/>
              <a:t>CPU</a:t>
            </a:r>
            <a:endParaRPr lang="en-US" altLang="zh-CN" sz="2400" dirty="0"/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设计完整的有数据和控制相关处理的流水线</a:t>
            </a:r>
            <a:r>
              <a:rPr lang="en-US" altLang="zh-CN" sz="2400" dirty="0"/>
              <a:t>CPU</a:t>
            </a:r>
            <a:endParaRPr lang="en-US" altLang="zh-CN" sz="2400" dirty="0"/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</p:txBody>
      </p:sp>
      <p:sp>
        <p:nvSpPr>
          <p:cNvPr id="48132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8133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745270-4BCC-4C8C-A3F4-3377FD6DA6B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8134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9155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915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488B2F-AC83-48B6-BE05-2E61801B1B15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9157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214438"/>
            <a:ext cx="72961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单周期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  <a:endParaRPr lang="zh-CN" altLang="en-US"/>
          </a:p>
        </p:txBody>
      </p:sp>
      <p:sp>
        <p:nvSpPr>
          <p:cNvPr id="1229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229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22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71869B-D171-4944-998A-2C0BBF6AE391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54150" y="2936875"/>
            <a:ext cx="292100" cy="9239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276600" y="3086100"/>
            <a:ext cx="1462088" cy="16938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640513" y="3644900"/>
            <a:ext cx="1135062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298" name="矩形 24"/>
          <p:cNvSpPr>
            <a:spLocks noChangeArrowheads="1"/>
          </p:cNvSpPr>
          <p:nvPr/>
        </p:nvSpPr>
        <p:spPr bwMode="auto">
          <a:xfrm>
            <a:off x="357188" y="5703888"/>
            <a:ext cx="262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Single-Cycle Datapath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2299" name="组合 1"/>
          <p:cNvGrpSpPr/>
          <p:nvPr/>
        </p:nvGrpSpPr>
        <p:grpSpPr bwMode="auto">
          <a:xfrm>
            <a:off x="584200" y="5054600"/>
            <a:ext cx="1889125" cy="477838"/>
            <a:chOff x="289789" y="4738968"/>
            <a:chExt cx="696151" cy="506109"/>
          </a:xfrm>
        </p:grpSpPr>
        <p:sp>
          <p:nvSpPr>
            <p:cNvPr id="12301" name="Line 24"/>
            <p:cNvSpPr>
              <a:spLocks noChangeShapeType="1"/>
            </p:cNvSpPr>
            <p:nvPr/>
          </p:nvSpPr>
          <p:spPr bwMode="auto">
            <a:xfrm>
              <a:off x="360028" y="496792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25"/>
            <p:cNvSpPr>
              <a:spLocks noChangeShapeType="1"/>
            </p:cNvSpPr>
            <p:nvPr/>
          </p:nvSpPr>
          <p:spPr bwMode="auto">
            <a:xfrm>
              <a:off x="635188" y="524507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26"/>
            <p:cNvSpPr>
              <a:spLocks noChangeShapeType="1"/>
            </p:cNvSpPr>
            <p:nvPr/>
          </p:nvSpPr>
          <p:spPr bwMode="auto">
            <a:xfrm>
              <a:off x="910348" y="4967923"/>
              <a:ext cx="75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42"/>
            <p:cNvSpPr>
              <a:spLocks noChangeShapeType="1"/>
            </p:cNvSpPr>
            <p:nvPr/>
          </p:nvSpPr>
          <p:spPr bwMode="auto">
            <a:xfrm>
              <a:off x="635188" y="496792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43"/>
            <p:cNvSpPr>
              <a:spLocks noChangeShapeType="1"/>
            </p:cNvSpPr>
            <p:nvPr/>
          </p:nvSpPr>
          <p:spPr bwMode="auto">
            <a:xfrm flipV="1">
              <a:off x="910348" y="496792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25"/>
            <p:cNvSpPr>
              <a:spLocks noChangeShapeType="1"/>
            </p:cNvSpPr>
            <p:nvPr/>
          </p:nvSpPr>
          <p:spPr bwMode="auto">
            <a:xfrm>
              <a:off x="289789" y="5237847"/>
              <a:ext cx="70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43"/>
            <p:cNvSpPr>
              <a:spLocks noChangeShapeType="1"/>
            </p:cNvSpPr>
            <p:nvPr/>
          </p:nvSpPr>
          <p:spPr bwMode="auto">
            <a:xfrm flipV="1">
              <a:off x="362537" y="496792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43"/>
            <p:cNvSpPr>
              <a:spLocks noChangeShapeType="1"/>
            </p:cNvSpPr>
            <p:nvPr/>
          </p:nvSpPr>
          <p:spPr bwMode="auto">
            <a:xfrm flipV="1">
              <a:off x="362537" y="4738968"/>
              <a:ext cx="0" cy="187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43"/>
            <p:cNvSpPr>
              <a:spLocks noChangeShapeType="1"/>
            </p:cNvSpPr>
            <p:nvPr/>
          </p:nvSpPr>
          <p:spPr bwMode="auto">
            <a:xfrm flipV="1">
              <a:off x="909913" y="4738968"/>
              <a:ext cx="0" cy="187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24"/>
            <p:cNvSpPr>
              <a:spLocks noChangeShapeType="1"/>
            </p:cNvSpPr>
            <p:nvPr/>
          </p:nvSpPr>
          <p:spPr bwMode="auto">
            <a:xfrm>
              <a:off x="365642" y="4830551"/>
              <a:ext cx="536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0" name="矩形 5"/>
          <p:cNvSpPr>
            <a:spLocks noChangeArrowheads="1"/>
          </p:cNvSpPr>
          <p:nvPr/>
        </p:nvSpPr>
        <p:spPr bwMode="auto">
          <a:xfrm>
            <a:off x="1354138" y="4819650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solidFill>
                  <a:srgbClr val="0039A7"/>
                </a:solidFill>
                <a:latin typeface="Arial" panose="020B0604020202020204" pitchFamily="34" charset="0"/>
              </a:rPr>
              <a:t>T</a:t>
            </a:r>
            <a:endParaRPr lang="zh-CN" altLang="en-US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214438"/>
            <a:ext cx="72961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 dirty="0"/>
              <a:t>多周期</a:t>
            </a:r>
            <a:r>
              <a:rPr lang="en-US" altLang="zh-CN" dirty="0"/>
              <a:t>CPU</a:t>
            </a:r>
            <a:r>
              <a:rPr lang="zh-CN" altLang="en-US" dirty="0"/>
              <a:t>数据通路</a:t>
            </a:r>
            <a:endParaRPr lang="zh-CN" altLang="en-US" dirty="0"/>
          </a:p>
        </p:txBody>
      </p:sp>
      <p:sp>
        <p:nvSpPr>
          <p:cNvPr id="1331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331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33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20A9E8-DB63-407D-B376-4D7A42B6CEA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826375" y="3860800"/>
            <a:ext cx="82550" cy="3968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416675" y="3860800"/>
            <a:ext cx="90488" cy="3968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933700" y="3665538"/>
            <a:ext cx="98425" cy="53340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784725" y="3313113"/>
            <a:ext cx="84138" cy="39528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784725" y="3897313"/>
            <a:ext cx="84138" cy="39528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4" name="矩形 21"/>
          <p:cNvSpPr>
            <a:spLocks noChangeArrowheads="1"/>
          </p:cNvSpPr>
          <p:nvPr/>
        </p:nvSpPr>
        <p:spPr bwMode="auto">
          <a:xfrm>
            <a:off x="1454150" y="2936875"/>
            <a:ext cx="292100" cy="9239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5" name="矩形 22"/>
          <p:cNvSpPr>
            <a:spLocks noChangeArrowheads="1"/>
          </p:cNvSpPr>
          <p:nvPr/>
        </p:nvSpPr>
        <p:spPr bwMode="auto">
          <a:xfrm>
            <a:off x="3276600" y="3105150"/>
            <a:ext cx="1462088" cy="16748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6" name="矩形 23"/>
          <p:cNvSpPr>
            <a:spLocks noChangeArrowheads="1"/>
          </p:cNvSpPr>
          <p:nvPr/>
        </p:nvSpPr>
        <p:spPr bwMode="auto">
          <a:xfrm>
            <a:off x="6656388" y="3644900"/>
            <a:ext cx="1119187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7" name="矩形 24"/>
          <p:cNvSpPr>
            <a:spLocks noChangeArrowheads="1"/>
          </p:cNvSpPr>
          <p:nvPr/>
        </p:nvSpPr>
        <p:spPr bwMode="auto">
          <a:xfrm>
            <a:off x="357188" y="5703888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Multi-Cycle Datapath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3328" name="组合 2"/>
          <p:cNvGrpSpPr/>
          <p:nvPr/>
        </p:nvGrpSpPr>
        <p:grpSpPr bwMode="auto">
          <a:xfrm>
            <a:off x="468313" y="5205413"/>
            <a:ext cx="1933575" cy="282575"/>
            <a:chOff x="-2641070" y="5116513"/>
            <a:chExt cx="1934633" cy="282575"/>
          </a:xfrm>
        </p:grpSpPr>
        <p:sp>
          <p:nvSpPr>
            <p:cNvPr id="13329" name="Line 23"/>
            <p:cNvSpPr>
              <a:spLocks noChangeShapeType="1"/>
            </p:cNvSpPr>
            <p:nvPr/>
          </p:nvSpPr>
          <p:spPr bwMode="auto">
            <a:xfrm>
              <a:off x="-2092139" y="5393667"/>
              <a:ext cx="2880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24"/>
            <p:cNvSpPr>
              <a:spLocks noChangeShapeType="1"/>
            </p:cNvSpPr>
            <p:nvPr/>
          </p:nvSpPr>
          <p:spPr bwMode="auto">
            <a:xfrm>
              <a:off x="-1804124" y="511651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25"/>
            <p:cNvSpPr>
              <a:spLocks noChangeShapeType="1"/>
            </p:cNvSpPr>
            <p:nvPr/>
          </p:nvSpPr>
          <p:spPr bwMode="auto">
            <a:xfrm>
              <a:off x="-1528962" y="539366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41"/>
            <p:cNvSpPr>
              <a:spLocks noChangeShapeType="1"/>
            </p:cNvSpPr>
            <p:nvPr/>
          </p:nvSpPr>
          <p:spPr bwMode="auto">
            <a:xfrm flipV="1">
              <a:off x="-1804124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42"/>
            <p:cNvSpPr>
              <a:spLocks noChangeShapeType="1"/>
            </p:cNvSpPr>
            <p:nvPr/>
          </p:nvSpPr>
          <p:spPr bwMode="auto">
            <a:xfrm>
              <a:off x="-1528962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34"/>
            <p:cNvSpPr>
              <a:spLocks noChangeShapeType="1"/>
            </p:cNvSpPr>
            <p:nvPr/>
          </p:nvSpPr>
          <p:spPr bwMode="auto">
            <a:xfrm>
              <a:off x="-2365910" y="511651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Line 35"/>
            <p:cNvSpPr>
              <a:spLocks noChangeShapeType="1"/>
            </p:cNvSpPr>
            <p:nvPr/>
          </p:nvSpPr>
          <p:spPr bwMode="auto">
            <a:xfrm>
              <a:off x="-2641070" y="539366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Line 51"/>
            <p:cNvSpPr>
              <a:spLocks noChangeShapeType="1"/>
            </p:cNvSpPr>
            <p:nvPr/>
          </p:nvSpPr>
          <p:spPr bwMode="auto">
            <a:xfrm flipV="1">
              <a:off x="-2365910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52"/>
            <p:cNvSpPr>
              <a:spLocks noChangeShapeType="1"/>
            </p:cNvSpPr>
            <p:nvPr/>
          </p:nvSpPr>
          <p:spPr bwMode="auto">
            <a:xfrm>
              <a:off x="-2092139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24"/>
            <p:cNvSpPr>
              <a:spLocks noChangeShapeType="1"/>
            </p:cNvSpPr>
            <p:nvPr/>
          </p:nvSpPr>
          <p:spPr bwMode="auto">
            <a:xfrm>
              <a:off x="-1256758" y="5121934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25"/>
            <p:cNvSpPr>
              <a:spLocks noChangeShapeType="1"/>
            </p:cNvSpPr>
            <p:nvPr/>
          </p:nvSpPr>
          <p:spPr bwMode="auto">
            <a:xfrm>
              <a:off x="-981597" y="5399088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42"/>
            <p:cNvSpPr>
              <a:spLocks noChangeShapeType="1"/>
            </p:cNvSpPr>
            <p:nvPr/>
          </p:nvSpPr>
          <p:spPr bwMode="auto">
            <a:xfrm>
              <a:off x="-981597" y="5121934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43"/>
            <p:cNvSpPr>
              <a:spLocks noChangeShapeType="1"/>
            </p:cNvSpPr>
            <p:nvPr/>
          </p:nvSpPr>
          <p:spPr bwMode="auto">
            <a:xfrm flipV="1">
              <a:off x="-1254248" y="5121934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214438"/>
            <a:ext cx="72961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 dirty="0"/>
              <a:t>流水线</a:t>
            </a:r>
            <a:r>
              <a:rPr lang="en-US" altLang="zh-CN" dirty="0"/>
              <a:t>CPU</a:t>
            </a:r>
            <a:r>
              <a:rPr lang="zh-CN" altLang="en-US" dirty="0"/>
              <a:t>数据通路</a:t>
            </a:r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434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43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36E723-E60E-4FEB-834E-0D8AA971A3B6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951163" y="2673350"/>
            <a:ext cx="107950" cy="395288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859338" y="5229225"/>
            <a:ext cx="107950" cy="395288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751388" y="1844675"/>
            <a:ext cx="107950" cy="396875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281738" y="4616450"/>
            <a:ext cx="107950" cy="396875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7812088" y="5265738"/>
            <a:ext cx="107950" cy="395287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8" name="矩形 21"/>
          <p:cNvSpPr>
            <a:spLocks noChangeArrowheads="1"/>
          </p:cNvSpPr>
          <p:nvPr/>
        </p:nvSpPr>
        <p:spPr bwMode="auto">
          <a:xfrm>
            <a:off x="1454150" y="2936875"/>
            <a:ext cx="292100" cy="9239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9" name="矩形 22"/>
          <p:cNvSpPr>
            <a:spLocks noChangeArrowheads="1"/>
          </p:cNvSpPr>
          <p:nvPr/>
        </p:nvSpPr>
        <p:spPr bwMode="auto">
          <a:xfrm>
            <a:off x="3276600" y="3105150"/>
            <a:ext cx="1462088" cy="16748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0" name="矩形 23"/>
          <p:cNvSpPr>
            <a:spLocks noChangeArrowheads="1"/>
          </p:cNvSpPr>
          <p:nvPr/>
        </p:nvSpPr>
        <p:spPr bwMode="auto">
          <a:xfrm>
            <a:off x="6656388" y="3644900"/>
            <a:ext cx="1119187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1" name="矩形 24"/>
          <p:cNvSpPr>
            <a:spLocks noChangeArrowheads="1"/>
          </p:cNvSpPr>
          <p:nvPr/>
        </p:nvSpPr>
        <p:spPr bwMode="auto">
          <a:xfrm>
            <a:off x="357188" y="5703888"/>
            <a:ext cx="212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Pipeline Datapath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4352" name="组合 31"/>
          <p:cNvGrpSpPr/>
          <p:nvPr/>
        </p:nvGrpSpPr>
        <p:grpSpPr bwMode="auto">
          <a:xfrm>
            <a:off x="468313" y="5205413"/>
            <a:ext cx="1933575" cy="282575"/>
            <a:chOff x="-2641070" y="5116513"/>
            <a:chExt cx="1934633" cy="282575"/>
          </a:xfrm>
        </p:grpSpPr>
        <p:sp>
          <p:nvSpPr>
            <p:cNvPr id="14358" name="Line 23"/>
            <p:cNvSpPr>
              <a:spLocks noChangeShapeType="1"/>
            </p:cNvSpPr>
            <p:nvPr/>
          </p:nvSpPr>
          <p:spPr bwMode="auto">
            <a:xfrm>
              <a:off x="-2092139" y="5393667"/>
              <a:ext cx="2880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24"/>
            <p:cNvSpPr>
              <a:spLocks noChangeShapeType="1"/>
            </p:cNvSpPr>
            <p:nvPr/>
          </p:nvSpPr>
          <p:spPr bwMode="auto">
            <a:xfrm>
              <a:off x="-1804124" y="511651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25"/>
            <p:cNvSpPr>
              <a:spLocks noChangeShapeType="1"/>
            </p:cNvSpPr>
            <p:nvPr/>
          </p:nvSpPr>
          <p:spPr bwMode="auto">
            <a:xfrm>
              <a:off x="-1528962" y="539366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41"/>
            <p:cNvSpPr>
              <a:spLocks noChangeShapeType="1"/>
            </p:cNvSpPr>
            <p:nvPr/>
          </p:nvSpPr>
          <p:spPr bwMode="auto">
            <a:xfrm flipV="1">
              <a:off x="-1804124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42"/>
            <p:cNvSpPr>
              <a:spLocks noChangeShapeType="1"/>
            </p:cNvSpPr>
            <p:nvPr/>
          </p:nvSpPr>
          <p:spPr bwMode="auto">
            <a:xfrm>
              <a:off x="-1528962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34"/>
            <p:cNvSpPr>
              <a:spLocks noChangeShapeType="1"/>
            </p:cNvSpPr>
            <p:nvPr/>
          </p:nvSpPr>
          <p:spPr bwMode="auto">
            <a:xfrm>
              <a:off x="-2365910" y="511651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35"/>
            <p:cNvSpPr>
              <a:spLocks noChangeShapeType="1"/>
            </p:cNvSpPr>
            <p:nvPr/>
          </p:nvSpPr>
          <p:spPr bwMode="auto">
            <a:xfrm>
              <a:off x="-2641070" y="539366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Line 51"/>
            <p:cNvSpPr>
              <a:spLocks noChangeShapeType="1"/>
            </p:cNvSpPr>
            <p:nvPr/>
          </p:nvSpPr>
          <p:spPr bwMode="auto">
            <a:xfrm flipV="1">
              <a:off x="-2365910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52"/>
            <p:cNvSpPr>
              <a:spLocks noChangeShapeType="1"/>
            </p:cNvSpPr>
            <p:nvPr/>
          </p:nvSpPr>
          <p:spPr bwMode="auto">
            <a:xfrm>
              <a:off x="-2092139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24"/>
            <p:cNvSpPr>
              <a:spLocks noChangeShapeType="1"/>
            </p:cNvSpPr>
            <p:nvPr/>
          </p:nvSpPr>
          <p:spPr bwMode="auto">
            <a:xfrm>
              <a:off x="-1256758" y="5121934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25"/>
            <p:cNvSpPr>
              <a:spLocks noChangeShapeType="1"/>
            </p:cNvSpPr>
            <p:nvPr/>
          </p:nvSpPr>
          <p:spPr bwMode="auto">
            <a:xfrm>
              <a:off x="-981597" y="5399088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42"/>
            <p:cNvSpPr>
              <a:spLocks noChangeShapeType="1"/>
            </p:cNvSpPr>
            <p:nvPr/>
          </p:nvSpPr>
          <p:spPr bwMode="auto">
            <a:xfrm>
              <a:off x="-981597" y="5121934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43"/>
            <p:cNvSpPr>
              <a:spLocks noChangeShapeType="1"/>
            </p:cNvSpPr>
            <p:nvPr/>
          </p:nvSpPr>
          <p:spPr bwMode="auto">
            <a:xfrm flipV="1">
              <a:off x="-1254248" y="5121934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3" name="矩形 45"/>
          <p:cNvSpPr>
            <a:spLocks noChangeArrowheads="1"/>
          </p:cNvSpPr>
          <p:nvPr/>
        </p:nvSpPr>
        <p:spPr bwMode="auto">
          <a:xfrm>
            <a:off x="7826375" y="3860800"/>
            <a:ext cx="82550" cy="3968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4" name="矩形 46"/>
          <p:cNvSpPr>
            <a:spLocks noChangeArrowheads="1"/>
          </p:cNvSpPr>
          <p:nvPr/>
        </p:nvSpPr>
        <p:spPr bwMode="auto">
          <a:xfrm>
            <a:off x="6416675" y="3860800"/>
            <a:ext cx="90488" cy="3968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5" name="矩形 47"/>
          <p:cNvSpPr>
            <a:spLocks noChangeArrowheads="1"/>
          </p:cNvSpPr>
          <p:nvPr/>
        </p:nvSpPr>
        <p:spPr bwMode="auto">
          <a:xfrm>
            <a:off x="2933700" y="3665538"/>
            <a:ext cx="98425" cy="53340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6" name="矩形 48"/>
          <p:cNvSpPr>
            <a:spLocks noChangeArrowheads="1"/>
          </p:cNvSpPr>
          <p:nvPr/>
        </p:nvSpPr>
        <p:spPr bwMode="auto">
          <a:xfrm>
            <a:off x="4784725" y="3313113"/>
            <a:ext cx="84138" cy="39528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7" name="矩形 49"/>
          <p:cNvSpPr>
            <a:spLocks noChangeArrowheads="1"/>
          </p:cNvSpPr>
          <p:nvPr/>
        </p:nvSpPr>
        <p:spPr bwMode="auto">
          <a:xfrm>
            <a:off x="4784725" y="3897313"/>
            <a:ext cx="84138" cy="39528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08138"/>
            <a:ext cx="87630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/>
          <p:cNvSpPr>
            <a:spLocks noChangeArrowheads="1"/>
          </p:cNvSpPr>
          <p:nvPr/>
        </p:nvSpPr>
        <p:spPr bwMode="auto">
          <a:xfrm>
            <a:off x="2535238" y="2163763"/>
            <a:ext cx="236537" cy="3551237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4" name="矩形 8"/>
          <p:cNvSpPr>
            <a:spLocks noChangeArrowheads="1"/>
          </p:cNvSpPr>
          <p:nvPr/>
        </p:nvSpPr>
        <p:spPr bwMode="auto">
          <a:xfrm>
            <a:off x="4768850" y="2163763"/>
            <a:ext cx="228600" cy="3573462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5" name="矩形 9"/>
          <p:cNvSpPr>
            <a:spLocks noChangeArrowheads="1"/>
          </p:cNvSpPr>
          <p:nvPr/>
        </p:nvSpPr>
        <p:spPr bwMode="auto">
          <a:xfrm>
            <a:off x="6511925" y="2163763"/>
            <a:ext cx="228600" cy="3559175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6" name="矩形 10"/>
          <p:cNvSpPr>
            <a:spLocks noChangeArrowheads="1"/>
          </p:cNvSpPr>
          <p:nvPr/>
        </p:nvSpPr>
        <p:spPr bwMode="auto">
          <a:xfrm>
            <a:off x="8126413" y="2163763"/>
            <a:ext cx="252412" cy="3565525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7" name="矩形 32"/>
          <p:cNvSpPr>
            <a:spLocks noChangeArrowheads="1"/>
          </p:cNvSpPr>
          <p:nvPr/>
        </p:nvSpPr>
        <p:spPr bwMode="auto">
          <a:xfrm>
            <a:off x="835025" y="3317875"/>
            <a:ext cx="187325" cy="4699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8" name="矩形 33"/>
          <p:cNvSpPr>
            <a:spLocks noChangeArrowheads="1"/>
          </p:cNvSpPr>
          <p:nvPr/>
        </p:nvSpPr>
        <p:spPr bwMode="auto">
          <a:xfrm>
            <a:off x="3455988" y="3473450"/>
            <a:ext cx="990600" cy="10445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9" name="矩形 34"/>
          <p:cNvSpPr>
            <a:spLocks noChangeArrowheads="1"/>
          </p:cNvSpPr>
          <p:nvPr/>
        </p:nvSpPr>
        <p:spPr bwMode="auto">
          <a:xfrm>
            <a:off x="7007225" y="3760788"/>
            <a:ext cx="985838" cy="10080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7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  <a:endParaRPr lang="zh-CN" altLang="en-US"/>
          </a:p>
        </p:txBody>
      </p:sp>
      <p:sp>
        <p:nvSpPr>
          <p:cNvPr id="15371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5372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5373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00C1B-892E-4352-87A1-24663DCB5BE1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1409700" y="1241425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3546475" y="12414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5451475" y="1241425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" name="矩形 5"/>
          <p:cNvSpPr>
            <a:spLocks noChangeArrowheads="1"/>
          </p:cNvSpPr>
          <p:nvPr/>
        </p:nvSpPr>
        <p:spPr bwMode="auto">
          <a:xfrm>
            <a:off x="7070725" y="1241425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8397875" y="1241425"/>
            <a:ext cx="55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WB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" name="矩形 5"/>
          <p:cNvSpPr>
            <a:spLocks noChangeArrowheads="1"/>
          </p:cNvSpPr>
          <p:nvPr/>
        </p:nvSpPr>
        <p:spPr bwMode="auto">
          <a:xfrm rot="-5400000">
            <a:off x="4636295" y="2497931"/>
            <a:ext cx="500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PCE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 rot="-5400000">
            <a:off x="2400301" y="2484437"/>
            <a:ext cx="508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PCD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0" name="矩形 5"/>
          <p:cNvSpPr>
            <a:spLocks noChangeArrowheads="1"/>
          </p:cNvSpPr>
          <p:nvPr/>
        </p:nvSpPr>
        <p:spPr bwMode="auto">
          <a:xfrm rot="-5400000">
            <a:off x="2486819" y="3821906"/>
            <a:ext cx="339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IR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1" name="矩形 5"/>
          <p:cNvSpPr>
            <a:spLocks noChangeArrowheads="1"/>
          </p:cNvSpPr>
          <p:nvPr/>
        </p:nvSpPr>
        <p:spPr bwMode="auto">
          <a:xfrm rot="-5400000">
            <a:off x="4740275" y="3517900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2" name="矩形 5"/>
          <p:cNvSpPr>
            <a:spLocks noChangeArrowheads="1"/>
          </p:cNvSpPr>
          <p:nvPr/>
        </p:nvSpPr>
        <p:spPr bwMode="auto">
          <a:xfrm rot="-5400000">
            <a:off x="4740275" y="3914775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 rot="-5400000">
            <a:off x="4625976" y="4808537"/>
            <a:ext cx="501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Imm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" name="矩形 5"/>
          <p:cNvSpPr>
            <a:spLocks noChangeArrowheads="1"/>
          </p:cNvSpPr>
          <p:nvPr/>
        </p:nvSpPr>
        <p:spPr bwMode="auto">
          <a:xfrm rot="-5400000">
            <a:off x="4689475" y="5343526"/>
            <a:ext cx="388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Rd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7" name="矩形 5"/>
          <p:cNvSpPr>
            <a:spLocks noChangeArrowheads="1"/>
          </p:cNvSpPr>
          <p:nvPr/>
        </p:nvSpPr>
        <p:spPr bwMode="auto">
          <a:xfrm rot="-5400000">
            <a:off x="6479382" y="3877469"/>
            <a:ext cx="287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8" name="矩形 5"/>
          <p:cNvSpPr>
            <a:spLocks noChangeArrowheads="1"/>
          </p:cNvSpPr>
          <p:nvPr/>
        </p:nvSpPr>
        <p:spPr bwMode="auto">
          <a:xfrm rot="-5400000">
            <a:off x="6344707" y="4517638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70C0"/>
                </a:solidFill>
                <a:latin typeface="Arial" panose="020B0604020202020204" pitchFamily="34" charset="0"/>
              </a:rPr>
              <a:t>MDW</a:t>
            </a:r>
            <a:endParaRPr lang="zh-CN" altLang="en-US" sz="12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9" name="矩形 5"/>
          <p:cNvSpPr>
            <a:spLocks noChangeArrowheads="1"/>
          </p:cNvSpPr>
          <p:nvPr/>
        </p:nvSpPr>
        <p:spPr bwMode="auto">
          <a:xfrm rot="-5400000">
            <a:off x="6370638" y="5308600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RdM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 rot="-5400000">
            <a:off x="7993857" y="5309394"/>
            <a:ext cx="534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RdW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1" name="矩形 5"/>
          <p:cNvSpPr>
            <a:spLocks noChangeArrowheads="1"/>
          </p:cNvSpPr>
          <p:nvPr/>
        </p:nvSpPr>
        <p:spPr bwMode="auto">
          <a:xfrm rot="-5400000">
            <a:off x="8040688" y="4748212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YW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 rot="-5400000">
            <a:off x="7982744" y="3837782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MDR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39BB14-732E-4D7C-BFB0-94A1B4DBB36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5148" y="913291"/>
            <a:ext cx="7453704" cy="5322871"/>
            <a:chOff x="845148" y="913291"/>
            <a:chExt cx="7453704" cy="5322871"/>
          </a:xfrm>
        </p:grpSpPr>
        <p:pic>
          <p:nvPicPr>
            <p:cNvPr id="11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48" y="913291"/>
              <a:ext cx="7453704" cy="5322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2" name="矩形 8"/>
            <p:cNvSpPr>
              <a:spLocks noChangeArrowheads="1"/>
            </p:cNvSpPr>
            <p:nvPr/>
          </p:nvSpPr>
          <p:spPr bwMode="auto">
            <a:xfrm>
              <a:off x="1025236" y="3537527"/>
              <a:ext cx="249383" cy="79432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393" name="矩形 9"/>
            <p:cNvSpPr>
              <a:spLocks noChangeArrowheads="1"/>
            </p:cNvSpPr>
            <p:nvPr/>
          </p:nvSpPr>
          <p:spPr bwMode="auto">
            <a:xfrm>
              <a:off x="3815917" y="3666836"/>
              <a:ext cx="1070120" cy="150552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394" name="矩形 10"/>
            <p:cNvSpPr>
              <a:spLocks noChangeArrowheads="1"/>
            </p:cNvSpPr>
            <p:nvPr/>
          </p:nvSpPr>
          <p:spPr bwMode="auto">
            <a:xfrm>
              <a:off x="6631710" y="4149080"/>
              <a:ext cx="890422" cy="135579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639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62012"/>
          </a:xfrm>
        </p:spPr>
        <p:txBody>
          <a:bodyPr/>
          <a:lstStyle/>
          <a:p>
            <a:r>
              <a:rPr lang="zh-CN" altLang="en-US" sz="4000" dirty="0"/>
              <a:t>单周期</a:t>
            </a:r>
            <a:r>
              <a:rPr lang="en-US" altLang="zh-CN" sz="4000" dirty="0"/>
              <a:t>CPU</a:t>
            </a:r>
            <a:r>
              <a:rPr lang="zh-CN" altLang="en-US" sz="4000" dirty="0"/>
              <a:t>数据通路</a:t>
            </a:r>
            <a:r>
              <a:rPr lang="en-US" altLang="zh-CN" sz="4000" dirty="0"/>
              <a:t>+</a:t>
            </a:r>
            <a:r>
              <a:rPr lang="zh-CN" altLang="en-US" sz="4000" dirty="0"/>
              <a:t>控制器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1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A7F676-2A77-4D5C-A968-F45F6ADCAC0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7413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896938"/>
            <a:ext cx="884872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矩形 5"/>
          <p:cNvSpPr>
            <a:spLocks noChangeArrowheads="1"/>
          </p:cNvSpPr>
          <p:nvPr/>
        </p:nvSpPr>
        <p:spPr bwMode="auto">
          <a:xfrm rot="-5400000">
            <a:off x="2413794" y="4426744"/>
            <a:ext cx="338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IR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5" name="矩形 5"/>
          <p:cNvSpPr>
            <a:spLocks noChangeArrowheads="1"/>
          </p:cNvSpPr>
          <p:nvPr/>
        </p:nvSpPr>
        <p:spPr bwMode="auto">
          <a:xfrm rot="-5400000">
            <a:off x="4721225" y="4121150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6" name="矩形 5"/>
          <p:cNvSpPr>
            <a:spLocks noChangeArrowheads="1"/>
          </p:cNvSpPr>
          <p:nvPr/>
        </p:nvSpPr>
        <p:spPr bwMode="auto">
          <a:xfrm rot="-5400000">
            <a:off x="4721225" y="4518025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7" name="矩形 5"/>
          <p:cNvSpPr>
            <a:spLocks noChangeArrowheads="1"/>
          </p:cNvSpPr>
          <p:nvPr/>
        </p:nvSpPr>
        <p:spPr bwMode="auto">
          <a:xfrm rot="-5400000">
            <a:off x="4618038" y="5446712"/>
            <a:ext cx="501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Imm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8" name="矩形 5"/>
          <p:cNvSpPr>
            <a:spLocks noChangeArrowheads="1"/>
          </p:cNvSpPr>
          <p:nvPr/>
        </p:nvSpPr>
        <p:spPr bwMode="auto">
          <a:xfrm rot="-5400000">
            <a:off x="4674394" y="6012656"/>
            <a:ext cx="388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Rd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9" name="矩形 5"/>
          <p:cNvSpPr>
            <a:spLocks noChangeArrowheads="1"/>
          </p:cNvSpPr>
          <p:nvPr/>
        </p:nvSpPr>
        <p:spPr bwMode="auto">
          <a:xfrm rot="-5400000">
            <a:off x="6537325" y="4479926"/>
            <a:ext cx="2873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0" name="矩形 5"/>
          <p:cNvSpPr>
            <a:spLocks noChangeArrowheads="1"/>
          </p:cNvSpPr>
          <p:nvPr/>
        </p:nvSpPr>
        <p:spPr bwMode="auto">
          <a:xfrm rot="-5400000">
            <a:off x="6395507" y="5133588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70C0"/>
                </a:solidFill>
                <a:latin typeface="Arial" panose="020B0604020202020204" pitchFamily="34" charset="0"/>
              </a:rPr>
              <a:t>MDW</a:t>
            </a:r>
            <a:endParaRPr lang="zh-CN" altLang="en-US" sz="12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1" name="矩形 5"/>
          <p:cNvSpPr>
            <a:spLocks noChangeArrowheads="1"/>
          </p:cNvSpPr>
          <p:nvPr/>
        </p:nvSpPr>
        <p:spPr bwMode="auto">
          <a:xfrm rot="-5400000">
            <a:off x="6410325" y="6007100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RdM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2" name="矩形 5"/>
          <p:cNvSpPr>
            <a:spLocks noChangeArrowheads="1"/>
          </p:cNvSpPr>
          <p:nvPr/>
        </p:nvSpPr>
        <p:spPr bwMode="auto">
          <a:xfrm rot="-5400000">
            <a:off x="8125619" y="5396706"/>
            <a:ext cx="433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YW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3" name="矩形 5"/>
          <p:cNvSpPr>
            <a:spLocks noChangeArrowheads="1"/>
          </p:cNvSpPr>
          <p:nvPr/>
        </p:nvSpPr>
        <p:spPr bwMode="auto">
          <a:xfrm rot="-5400000">
            <a:off x="8075613" y="4459287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MDR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4" name="矩形 5"/>
          <p:cNvSpPr>
            <a:spLocks noChangeArrowheads="1"/>
          </p:cNvSpPr>
          <p:nvPr/>
        </p:nvSpPr>
        <p:spPr bwMode="auto">
          <a:xfrm rot="-5400000">
            <a:off x="4617244" y="3023394"/>
            <a:ext cx="5016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PCE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5" name="矩形 5"/>
          <p:cNvSpPr>
            <a:spLocks noChangeArrowheads="1"/>
          </p:cNvSpPr>
          <p:nvPr/>
        </p:nvSpPr>
        <p:spPr bwMode="auto">
          <a:xfrm rot="-5400000">
            <a:off x="2324894" y="3015457"/>
            <a:ext cx="50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PCD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90587"/>
          </a:xfrm>
        </p:spPr>
        <p:txBody>
          <a:bodyPr/>
          <a:lstStyle/>
          <a:p>
            <a:r>
              <a:rPr lang="zh-CN" altLang="en-US" sz="4000"/>
              <a:t>流水线</a:t>
            </a:r>
            <a:r>
              <a:rPr lang="en-US" altLang="zh-CN" sz="4000"/>
              <a:t>CPU</a:t>
            </a:r>
            <a:r>
              <a:rPr lang="zh-CN" altLang="en-US" sz="4000"/>
              <a:t>数据通路</a:t>
            </a:r>
            <a:r>
              <a:rPr lang="en-US" altLang="zh-CN" sz="4000"/>
              <a:t>+</a:t>
            </a:r>
            <a:r>
              <a:rPr lang="zh-CN" altLang="en-US" sz="4000"/>
              <a:t>控制器</a:t>
            </a:r>
            <a:endParaRPr lang="zh-CN" altLang="en-US" sz="4000"/>
          </a:p>
        </p:txBody>
      </p:sp>
      <p:sp>
        <p:nvSpPr>
          <p:cNvPr id="17427" name="矩形 5"/>
          <p:cNvSpPr>
            <a:spLocks noChangeArrowheads="1"/>
          </p:cNvSpPr>
          <p:nvPr/>
        </p:nvSpPr>
        <p:spPr bwMode="auto">
          <a:xfrm rot="-5400000">
            <a:off x="8078788" y="6007100"/>
            <a:ext cx="536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RdW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4303</Words>
  <Application>WPS 演示</Application>
  <PresentationFormat>全屏显示(4:3)</PresentationFormat>
  <Paragraphs>755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Arial Narrow</vt:lpstr>
      <vt:lpstr>Courier New</vt:lpstr>
      <vt:lpstr>Office 主题</vt:lpstr>
      <vt:lpstr>实验五  流水线CPU设计</vt:lpstr>
      <vt:lpstr>实验目标</vt:lpstr>
      <vt:lpstr>实验内容</vt:lpstr>
      <vt:lpstr>单周期CPU数据通路</vt:lpstr>
      <vt:lpstr>多周期CPU数据通路</vt:lpstr>
      <vt:lpstr>流水线CPU数据通路</vt:lpstr>
      <vt:lpstr>流水线CPU数据通路</vt:lpstr>
      <vt:lpstr>单周期CPU数据通路+控制器</vt:lpstr>
      <vt:lpstr>流水线CPU数据通路+控制器</vt:lpstr>
      <vt:lpstr>流水线相关及其处理</vt:lpstr>
      <vt:lpstr>流水线相关：结构相关</vt:lpstr>
      <vt:lpstr>流水线相关：数据相关</vt:lpstr>
      <vt:lpstr>流水线相关：数据相关 (续1)</vt:lpstr>
      <vt:lpstr>数据相关 (续2)</vt:lpstr>
      <vt:lpstr>Forwarding</vt:lpstr>
      <vt:lpstr>Forwarding：Ripes</vt:lpstr>
      <vt:lpstr>Load-Use Hazard</vt:lpstr>
      <vt:lpstr>Load-Use Hazard：Ripes</vt:lpstr>
      <vt:lpstr>Load-Use Hazard：Ripes</vt:lpstr>
      <vt:lpstr>Branch Hazard：Ripes</vt:lpstr>
      <vt:lpstr>Branch Hazard：Ripes</vt:lpstr>
      <vt:lpstr>Branch Hazard</vt:lpstr>
      <vt:lpstr>Branch Hazard</vt:lpstr>
      <vt:lpstr>流水线CPU：MIPS</vt:lpstr>
      <vt:lpstr>外设和调试单元</vt:lpstr>
      <vt:lpstr>CPU运行调试</vt:lpstr>
      <vt:lpstr>查看数据通路状态</vt:lpstr>
      <vt:lpstr>CPU_P模块接口</vt:lpstr>
      <vt:lpstr>PDU模块接口</vt:lpstr>
      <vt:lpstr>实验步骤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陌年</cp:lastModifiedBy>
  <cp:revision>680</cp:revision>
  <cp:lastPrinted>2113-01-01T00:00:00Z</cp:lastPrinted>
  <dcterms:created xsi:type="dcterms:W3CDTF">2113-01-01T00:00:00Z</dcterms:created>
  <dcterms:modified xsi:type="dcterms:W3CDTF">2022-04-23T07:59:06Z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mmondata">
    <vt:lpwstr>eyJoZGlkIjoiMzgzNzcwNjdmZWYwNTA3NmEzMWI4YjkwMDMyNTIyZWUifQ==</vt:lpwstr>
  </property>
  <property fmtid="{D5CDD505-2E9C-101B-9397-08002B2CF9AE}" pid="4" name="ICV">
    <vt:lpwstr>1D649E09BD5541928E18A9639E8DD349</vt:lpwstr>
  </property>
  <property fmtid="{D5CDD505-2E9C-101B-9397-08002B2CF9AE}" pid="5" name="KSOProductBuildVer">
    <vt:lpwstr>2052-11.1.0.11636</vt:lpwstr>
  </property>
</Properties>
</file>