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87" r:id="rId4"/>
    <p:sldId id="284" r:id="rId5"/>
    <p:sldId id="289" r:id="rId6"/>
    <p:sldId id="288" r:id="rId7"/>
    <p:sldId id="285" r:id="rId8"/>
    <p:sldId id="28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11/11/2022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11/11/2022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11/11/2022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096016"/>
            <a:ext cx="1021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Progetto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ODA -</a:t>
            </a:r>
            <a:r>
              <a:rPr lang="en-US" sz="60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201671" y="4035008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5134838" y="5894685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002060"/>
                </a:solidFill>
              </a:rPr>
              <a:t>Gennaio</a:t>
            </a:r>
            <a:r>
              <a:rPr lang="en-US" sz="2400" i="1" dirty="0">
                <a:solidFill>
                  <a:srgbClr val="002060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Obbiettivo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Caretakers &amp;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Anziani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12">
            <a:extLst>
              <a:ext uri="{FF2B5EF4-FFF2-40B4-BE49-F238E27FC236}">
                <a16:creationId xmlns:a16="http://schemas.microsoft.com/office/drawing/2014/main" id="{41B46196-83F9-43AC-8107-35E3AA5E875B}"/>
              </a:ext>
            </a:extLst>
          </p:cNvPr>
          <p:cNvSpPr txBox="1"/>
          <p:nvPr/>
        </p:nvSpPr>
        <p:spPr>
          <a:xfrm>
            <a:off x="1066800" y="2428726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Gli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residenze</a:t>
            </a:r>
            <a:r>
              <a:rPr lang="en-US" sz="2400" dirty="0">
                <a:solidFill>
                  <a:srgbClr val="002060"/>
                </a:solidFill>
              </a:rPr>
              <a:t> private, </a:t>
            </a:r>
            <a:r>
              <a:rPr lang="en-US" sz="2400" dirty="0" err="1">
                <a:solidFill>
                  <a:srgbClr val="002060"/>
                </a:solidFill>
              </a:rPr>
              <a:t>identificate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univocamente</a:t>
            </a:r>
            <a:r>
              <a:rPr lang="en-US" sz="2400" dirty="0">
                <a:solidFill>
                  <a:srgbClr val="002060"/>
                </a:solidFill>
              </a:rPr>
              <a:t> da un </a:t>
            </a:r>
            <a:r>
              <a:rPr lang="en-US" sz="2400" dirty="0" err="1">
                <a:solidFill>
                  <a:srgbClr val="002060"/>
                </a:solidFill>
              </a:rPr>
              <a:t>indirizzo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alloggia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esiste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corrispondenza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ad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 e </a:t>
            </a:r>
            <a:r>
              <a:rPr lang="en-US" sz="2400" dirty="0" err="1">
                <a:solidFill>
                  <a:srgbClr val="002060"/>
                </a:solidFill>
              </a:rPr>
              <a:t>residenza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caretakes </a:t>
            </a:r>
            <a:r>
              <a:rPr lang="en-US" sz="2400" dirty="0" err="1">
                <a:solidFill>
                  <a:srgbClr val="002060"/>
                </a:solidFill>
              </a:rPr>
              <a:t>dispongono</a:t>
            </a:r>
            <a:r>
              <a:rPr lang="en-US" sz="2400" dirty="0">
                <a:solidFill>
                  <a:srgbClr val="002060"/>
                </a:solidFill>
              </a:rPr>
              <a:t> di un </a:t>
            </a:r>
            <a:r>
              <a:rPr lang="en-US" sz="2400" dirty="0" err="1">
                <a:solidFill>
                  <a:srgbClr val="002060"/>
                </a:solidFill>
              </a:rPr>
              <a:t>terminale</a:t>
            </a:r>
            <a:r>
              <a:rPr lang="en-US" sz="2400" dirty="0">
                <a:solidFill>
                  <a:srgbClr val="002060"/>
                </a:solidFill>
              </a:rPr>
              <a:t> mobile;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medi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dell’anziano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calcolati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</a:t>
            </a:r>
            <a:r>
              <a:rPr lang="en-US" sz="2400" dirty="0">
                <a:solidFill>
                  <a:srgbClr val="002060"/>
                </a:solidFill>
              </a:rPr>
              <a:t> base </a:t>
            </a:r>
            <a:r>
              <a:rPr lang="en-US" sz="2400" dirty="0" err="1">
                <a:solidFill>
                  <a:srgbClr val="002060"/>
                </a:solidFill>
              </a:rPr>
              <a:t>settimanale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vengono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automaticamente</a:t>
            </a:r>
            <a:r>
              <a:rPr lang="en-US" sz="2400" dirty="0">
                <a:solidFill>
                  <a:srgbClr val="002060"/>
                </a:solidFill>
              </a:rPr>
              <a:t> eliminate dopo 6 </a:t>
            </a:r>
            <a:r>
              <a:rPr lang="en-US" sz="2400" dirty="0" err="1">
                <a:solidFill>
                  <a:srgbClr val="002060"/>
                </a:solidFill>
              </a:rPr>
              <a:t>mesi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ipotizza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gestione</a:t>
            </a:r>
            <a:r>
              <a:rPr lang="en-US" sz="2400" dirty="0">
                <a:solidFill>
                  <a:srgbClr val="002060"/>
                </a:solidFill>
              </a:rPr>
              <a:t> di 1000 anziani </a:t>
            </a:r>
            <a:r>
              <a:rPr lang="en-US" sz="2400" dirty="0" err="1">
                <a:solidFill>
                  <a:srgbClr val="002060"/>
                </a:solidFill>
              </a:rPr>
              <a:t>diversi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1000 diverse </a:t>
            </a:r>
            <a:r>
              <a:rPr lang="en-US" sz="2400" dirty="0" err="1">
                <a:solidFill>
                  <a:srgbClr val="002060"/>
                </a:solidFill>
              </a:rPr>
              <a:t>abitazioni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3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4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Ambientali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presenta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per stanza, </a:t>
            </a:r>
            <a:r>
              <a:rPr lang="en-US" sz="2400" dirty="0" err="1">
                <a:solidFill>
                  <a:srgbClr val="002060"/>
                </a:solidFill>
              </a:rPr>
              <a:t>posizionato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soffitto</a:t>
            </a:r>
            <a:r>
              <a:rPr lang="en-US" sz="2400" dirty="0">
                <a:solidFill>
                  <a:srgbClr val="002060"/>
                </a:solidFill>
              </a:rPr>
              <a:t>, in modo da </a:t>
            </a:r>
            <a:r>
              <a:rPr lang="en-US" sz="2400" dirty="0" err="1">
                <a:solidFill>
                  <a:srgbClr val="002060"/>
                </a:solidFill>
              </a:rPr>
              <a:t>coprire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l’area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al secondo (60 al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contiene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, sotto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quale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installato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un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5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essere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utilizzato</a:t>
            </a:r>
            <a:r>
              <a:rPr lang="en-US" sz="2400" dirty="0">
                <a:solidFill>
                  <a:srgbClr val="002060"/>
                </a:solidFill>
              </a:rPr>
              <a:t>, previa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da </a:t>
            </a:r>
            <a:r>
              <a:rPr lang="en-US" sz="2400" dirty="0" err="1">
                <a:solidFill>
                  <a:srgbClr val="002060"/>
                </a:solidFill>
              </a:rPr>
              <a:t>parte</a:t>
            </a:r>
            <a:r>
              <a:rPr lang="en-US" sz="2400" dirty="0">
                <a:solidFill>
                  <a:srgbClr val="002060"/>
                </a:solidFill>
              </a:rPr>
              <a:t> di un caretaker, per </a:t>
            </a:r>
            <a:r>
              <a:rPr lang="en-US" sz="2400" dirty="0" err="1">
                <a:solidFill>
                  <a:srgbClr val="002060"/>
                </a:solidFill>
              </a:rPr>
              <a:t>comunicare</a:t>
            </a:r>
            <a:r>
              <a:rPr lang="en-US" sz="2400" dirty="0">
                <a:solidFill>
                  <a:srgbClr val="002060"/>
                </a:solidFill>
              </a:rPr>
              <a:t> con </a:t>
            </a:r>
            <a:r>
              <a:rPr lang="en-US" sz="2400" dirty="0" err="1">
                <a:solidFill>
                  <a:srgbClr val="002060"/>
                </a:solidFill>
              </a:rPr>
              <a:t>l’aziano</a:t>
            </a:r>
            <a:r>
              <a:rPr lang="en-US" sz="2400" dirty="0">
                <a:solidFill>
                  <a:srgbClr val="002060"/>
                </a:solidFill>
              </a:rPr>
              <a:t>, e </a:t>
            </a: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microfono</a:t>
            </a:r>
            <a:r>
              <a:rPr lang="en-US" sz="2400" dirty="0">
                <a:solidFill>
                  <a:srgbClr val="002060"/>
                </a:solidFill>
              </a:rPr>
              <a:t> per </a:t>
            </a:r>
            <a:r>
              <a:rPr lang="en-US" sz="2400" dirty="0" err="1">
                <a:solidFill>
                  <a:srgbClr val="002060"/>
                </a:solidFill>
              </a:rPr>
              <a:t>rispondere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non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se </a:t>
            </a:r>
            <a:r>
              <a:rPr lang="en-US" sz="2400" dirty="0" err="1">
                <a:solidFill>
                  <a:srgbClr val="002060"/>
                </a:solidFill>
              </a:rPr>
              <a:t>questo</a:t>
            </a:r>
            <a:r>
              <a:rPr lang="en-US" sz="2400" dirty="0">
                <a:solidFill>
                  <a:srgbClr val="002060"/>
                </a:solidFill>
              </a:rPr>
              <a:t> prima 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attivato</a:t>
            </a:r>
            <a:r>
              <a:rPr lang="en-US" sz="2400" dirty="0">
                <a:solidFill>
                  <a:srgbClr val="002060"/>
                </a:solidFill>
              </a:rPr>
              <a:t> da un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5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66800" y="161951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Servizi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Esterni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mantenuta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copia</a:t>
            </a:r>
            <a:r>
              <a:rPr lang="en-US" sz="2400" dirty="0">
                <a:solidFill>
                  <a:srgbClr val="002060"/>
                </a:solidFill>
              </a:rPr>
              <a:t> locale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Base </a:t>
            </a:r>
            <a:r>
              <a:rPr lang="en-US" sz="2400" b="1" i="1" dirty="0" err="1">
                <a:solidFill>
                  <a:srgbClr val="002060"/>
                </a:solidFill>
              </a:rPr>
              <a:t>Dati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Residenti</a:t>
            </a:r>
            <a:r>
              <a:rPr lang="en-US" sz="2400" dirty="0">
                <a:solidFill>
                  <a:srgbClr val="002060"/>
                </a:solidFill>
              </a:rPr>
              <a:t>, ma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contattata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direttamente</a:t>
            </a:r>
            <a:r>
              <a:rPr lang="en-US" sz="2400" dirty="0">
                <a:solidFill>
                  <a:srgbClr val="002060"/>
                </a:solidFill>
              </a:rPr>
              <a:t> in </a:t>
            </a:r>
            <a:r>
              <a:rPr lang="en-US" sz="2400" dirty="0" err="1">
                <a:solidFill>
                  <a:srgbClr val="002060"/>
                </a:solidFill>
              </a:rPr>
              <a:t>caso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necessità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6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91639" y="1659285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Smartwatch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è </a:t>
            </a:r>
            <a:r>
              <a:rPr lang="en-US" sz="2400" dirty="0" err="1">
                <a:solidFill>
                  <a:srgbClr val="002060"/>
                </a:solidFill>
              </a:rPr>
              <a:t>considerata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anomalia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scaricamento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stesso</a:t>
            </a:r>
            <a:r>
              <a:rPr lang="en-US" sz="2400" dirty="0">
                <a:solidFill>
                  <a:srgbClr val="002060"/>
                </a:solidFill>
              </a:rPr>
              <a:t> modo </a:t>
            </a:r>
            <a:r>
              <a:rPr lang="en-US" sz="2400" dirty="0" err="1">
                <a:solidFill>
                  <a:srgbClr val="002060"/>
                </a:solidFill>
              </a:rPr>
              <a:t>dell’evento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dal </a:t>
            </a:r>
            <a:r>
              <a:rPr lang="en-US" sz="2400" dirty="0" err="1">
                <a:solidFill>
                  <a:srgbClr val="002060"/>
                </a:solidFill>
              </a:rPr>
              <a:t>polso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Le </a:t>
            </a:r>
            <a:r>
              <a:rPr lang="en-US" sz="2400" dirty="0" err="1">
                <a:solidFill>
                  <a:srgbClr val="002060"/>
                </a:solidFill>
              </a:rPr>
              <a:t>anomalie</a:t>
            </a:r>
            <a:r>
              <a:rPr lang="en-US" sz="2400" dirty="0">
                <a:solidFill>
                  <a:srgbClr val="002060"/>
                </a:solidFill>
              </a:rPr>
              <a:t>, come le </a:t>
            </a:r>
            <a:r>
              <a:rPr lang="en-US" sz="2400" dirty="0" err="1">
                <a:solidFill>
                  <a:srgbClr val="002060"/>
                </a:solidFill>
              </a:rPr>
              <a:t>emergenze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saranno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>
                <a:solidFill>
                  <a:srgbClr val="002060"/>
                </a:solidFill>
              </a:rPr>
              <a:t>al caretaker;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accellerazione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rileva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posizione</a:t>
            </a:r>
            <a:r>
              <a:rPr lang="en-US" sz="2400" dirty="0">
                <a:solidFill>
                  <a:srgbClr val="002060"/>
                </a:solidFill>
              </a:rPr>
              <a:t> del </a:t>
            </a:r>
            <a:r>
              <a:rPr lang="en-US" sz="2400" dirty="0" err="1">
                <a:solidFill>
                  <a:srgbClr val="002060"/>
                </a:solidFill>
              </a:rPr>
              <a:t>residente</a:t>
            </a:r>
            <a:r>
              <a:rPr lang="en-US" sz="2400" dirty="0">
                <a:solidFill>
                  <a:srgbClr val="002060"/>
                </a:solidFill>
              </a:rPr>
              <a:t> 50 volte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battiti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cardiaci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al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temperatura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1423" b="12551"/>
          <a:stretch/>
        </p:blipFill>
        <p:spPr>
          <a:xfrm>
            <a:off x="1066800" y="136525"/>
            <a:ext cx="10058400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2413592" y="677393"/>
            <a:ext cx="3754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Linguaggi</a:t>
            </a:r>
            <a:r>
              <a:rPr lang="en-US" sz="3200" dirty="0"/>
              <a:t> </a:t>
            </a:r>
            <a:r>
              <a:rPr lang="en-US" sz="3200" dirty="0" err="1"/>
              <a:t>Confrontati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369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Giacomo Savazzi</cp:lastModifiedBy>
  <cp:revision>90</cp:revision>
  <dcterms:created xsi:type="dcterms:W3CDTF">2021-06-28T08:25:19Z</dcterms:created>
  <dcterms:modified xsi:type="dcterms:W3CDTF">2022-11-11T14:56:40Z</dcterms:modified>
</cp:coreProperties>
</file>