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4" r:id="rId3"/>
    <p:sldId id="286" r:id="rId4"/>
    <p:sldId id="285" r:id="rId5"/>
    <p:sldId id="287" r:id="rId6"/>
    <p:sldId id="288" r:id="rId7"/>
    <p:sldId id="289" r:id="rId8"/>
    <p:sldId id="290" r:id="rId9"/>
    <p:sldId id="291" r:id="rId10"/>
    <p:sldId id="282"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7"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39A9DB"/>
    <a:srgbClr val="40587E"/>
    <a:srgbClr val="9D9EA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1-21T14:02:34.319" idx="7">
    <p:pos x="10" y="10"/>
    <p:text>Una volta che il sistema ha identificato, e in parte resistito ad un attacco, avrà bisogna di essere rifatto partire da una situazione consona con quella precedente all'attacco. In parte sarà necessario far ripartire il servizio, sfruttando server di backup per questo scopo. Visto che un attacco terminato con successo può essere visto come failure, si possono considerare le tattiche viste per il recover da failure. In più, si ha: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21/11/2022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5DBCC-2472-4067-8672-CC5CA591DA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795C273-E8C6-4A7F-87E2-26F8FE22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1A5FC52-2EA4-459A-9770-5F6DE0413F21}"/>
              </a:ext>
            </a:extLst>
          </p:cNvPr>
          <p:cNvSpPr>
            <a:spLocks noGrp="1"/>
          </p:cNvSpPr>
          <p:nvPr>
            <p:ph type="dt" sz="half" idx="10"/>
          </p:nvPr>
        </p:nvSpPr>
        <p:spPr/>
        <p:txBody>
          <a:bodyPr/>
          <a:lstStyle/>
          <a:p>
            <a:fld id="{9CD29C0B-695A-4D66-B8E9-5671F929A42B}" type="datetime1">
              <a:rPr lang="it-IT" smtClean="0"/>
              <a:t>21/11/2022</a:t>
            </a:fld>
            <a:endParaRPr lang="it-IT"/>
          </a:p>
        </p:txBody>
      </p:sp>
      <p:sp>
        <p:nvSpPr>
          <p:cNvPr id="5" name="Segnaposto piè di pagina 4">
            <a:extLst>
              <a:ext uri="{FF2B5EF4-FFF2-40B4-BE49-F238E27FC236}">
                <a16:creationId xmlns:a16="http://schemas.microsoft.com/office/drawing/2014/main" id="{591588C0-3CB2-4ECE-B351-007D2B346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1359F-545D-4CF5-8635-0FF5CEF73C7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89992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B25CC-0D1E-4430-A22F-9D990B41679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B96D55-1D11-462A-991C-A042B8BA14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FA90BC-5EDA-440A-8603-D03898E6A312}"/>
              </a:ext>
            </a:extLst>
          </p:cNvPr>
          <p:cNvSpPr>
            <a:spLocks noGrp="1"/>
          </p:cNvSpPr>
          <p:nvPr>
            <p:ph type="dt" sz="half" idx="10"/>
          </p:nvPr>
        </p:nvSpPr>
        <p:spPr/>
        <p:txBody>
          <a:bodyPr/>
          <a:lstStyle/>
          <a:p>
            <a:fld id="{AF0EC3E5-863F-4DFB-B3BC-1B55C7011BF9}" type="datetime1">
              <a:rPr lang="it-IT" smtClean="0"/>
              <a:t>21/11/2022</a:t>
            </a:fld>
            <a:endParaRPr lang="it-IT"/>
          </a:p>
        </p:txBody>
      </p:sp>
      <p:sp>
        <p:nvSpPr>
          <p:cNvPr id="5" name="Segnaposto piè di pagina 4">
            <a:extLst>
              <a:ext uri="{FF2B5EF4-FFF2-40B4-BE49-F238E27FC236}">
                <a16:creationId xmlns:a16="http://schemas.microsoft.com/office/drawing/2014/main" id="{4C38C6B0-AA56-4DCD-AE10-B3CCD65645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DCAC08-421B-44B8-93C6-2038EA36C5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28625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729930-F0A8-411B-8F40-48763A2FF73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7D42A6-6316-45D7-9992-469C71DC5F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B344A-E52F-4985-A031-5EE88D9B2D1E}"/>
              </a:ext>
            </a:extLst>
          </p:cNvPr>
          <p:cNvSpPr>
            <a:spLocks noGrp="1"/>
          </p:cNvSpPr>
          <p:nvPr>
            <p:ph type="dt" sz="half" idx="10"/>
          </p:nvPr>
        </p:nvSpPr>
        <p:spPr/>
        <p:txBody>
          <a:bodyPr/>
          <a:lstStyle/>
          <a:p>
            <a:fld id="{DE4D602C-F8B6-42E8-BED7-016CDA0017F3}" type="datetime1">
              <a:rPr lang="it-IT" smtClean="0"/>
              <a:t>21/11/2022</a:t>
            </a:fld>
            <a:endParaRPr lang="it-IT"/>
          </a:p>
        </p:txBody>
      </p:sp>
      <p:sp>
        <p:nvSpPr>
          <p:cNvPr id="5" name="Segnaposto piè di pagina 4">
            <a:extLst>
              <a:ext uri="{FF2B5EF4-FFF2-40B4-BE49-F238E27FC236}">
                <a16:creationId xmlns:a16="http://schemas.microsoft.com/office/drawing/2014/main" id="{834E9735-45E4-45D2-B3F4-D56504FFC1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3F07E8-8891-4D17-BF56-1A21ACF13F7F}"/>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5783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DE921-C828-46DB-84E3-C143CAA724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3DB6DC-1545-4AB0-A943-6011392B9A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2E966C-5EE7-4865-B80F-9F96E6F85BFC}"/>
              </a:ext>
            </a:extLst>
          </p:cNvPr>
          <p:cNvSpPr>
            <a:spLocks noGrp="1"/>
          </p:cNvSpPr>
          <p:nvPr>
            <p:ph type="dt" sz="half" idx="10"/>
          </p:nvPr>
        </p:nvSpPr>
        <p:spPr/>
        <p:txBody>
          <a:bodyPr/>
          <a:lstStyle/>
          <a:p>
            <a:fld id="{EDB10CE1-110C-4ED2-B55F-A302E1FD9F70}" type="datetime1">
              <a:rPr lang="it-IT" smtClean="0"/>
              <a:t>21/11/2022</a:t>
            </a:fld>
            <a:endParaRPr lang="it-IT"/>
          </a:p>
        </p:txBody>
      </p:sp>
      <p:sp>
        <p:nvSpPr>
          <p:cNvPr id="5" name="Segnaposto piè di pagina 4">
            <a:extLst>
              <a:ext uri="{FF2B5EF4-FFF2-40B4-BE49-F238E27FC236}">
                <a16:creationId xmlns:a16="http://schemas.microsoft.com/office/drawing/2014/main" id="{C1BE998D-5CE7-4F39-9B91-DD1FF19645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9BCE29-74B4-4F53-AD28-1AD41C0B68F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230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C40721-FF33-4916-9D10-A02B207472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D2E96-EB60-48F2-A22E-532486A46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2AA730-3777-4308-8292-218FDB4E29EB}"/>
              </a:ext>
            </a:extLst>
          </p:cNvPr>
          <p:cNvSpPr>
            <a:spLocks noGrp="1"/>
          </p:cNvSpPr>
          <p:nvPr>
            <p:ph type="dt" sz="half" idx="10"/>
          </p:nvPr>
        </p:nvSpPr>
        <p:spPr/>
        <p:txBody>
          <a:bodyPr/>
          <a:lstStyle/>
          <a:p>
            <a:fld id="{0F61B4B8-A1B7-42D4-A1E0-2645EDAC8BED}" type="datetime1">
              <a:rPr lang="it-IT" smtClean="0"/>
              <a:t>21/11/2022</a:t>
            </a:fld>
            <a:endParaRPr lang="it-IT"/>
          </a:p>
        </p:txBody>
      </p:sp>
      <p:sp>
        <p:nvSpPr>
          <p:cNvPr id="5" name="Segnaposto piè di pagina 4">
            <a:extLst>
              <a:ext uri="{FF2B5EF4-FFF2-40B4-BE49-F238E27FC236}">
                <a16:creationId xmlns:a16="http://schemas.microsoft.com/office/drawing/2014/main" id="{79F4E8DD-F5D7-4464-9600-6E626B6AF0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95724B-CD7F-46DD-958A-1D2833E0A59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2565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18A22-1622-48BC-A503-30ECF16308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4CF99D-C02A-4B40-A90C-F59A79FA922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427C30-951C-492B-8090-327B81421A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0610A3-EEF0-4901-9FCE-03ECEF8CF87C}"/>
              </a:ext>
            </a:extLst>
          </p:cNvPr>
          <p:cNvSpPr>
            <a:spLocks noGrp="1"/>
          </p:cNvSpPr>
          <p:nvPr>
            <p:ph type="dt" sz="half" idx="10"/>
          </p:nvPr>
        </p:nvSpPr>
        <p:spPr/>
        <p:txBody>
          <a:bodyPr/>
          <a:lstStyle/>
          <a:p>
            <a:fld id="{188DF4B9-859A-4780-A169-ED3A8349339B}" type="datetime1">
              <a:rPr lang="it-IT" smtClean="0"/>
              <a:t>21/11/2022</a:t>
            </a:fld>
            <a:endParaRPr lang="it-IT"/>
          </a:p>
        </p:txBody>
      </p:sp>
      <p:sp>
        <p:nvSpPr>
          <p:cNvPr id="6" name="Segnaposto piè di pagina 5">
            <a:extLst>
              <a:ext uri="{FF2B5EF4-FFF2-40B4-BE49-F238E27FC236}">
                <a16:creationId xmlns:a16="http://schemas.microsoft.com/office/drawing/2014/main" id="{B849B4D6-D963-49FA-8F69-6390BAB3D6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3DC890-B270-43F2-9531-DE386476415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454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5217A-1AF3-48B0-8ED6-14CF4AAB2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723982-F6BF-4CA2-AE70-7C28B3FE9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32B5-3C34-4182-90DB-D459010040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D993E3-A4B5-44D4-9F0F-4C982AA79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83080E-81AF-4065-B575-87B45BBEADB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FDD1261-E5DF-4909-AAF4-AFF74CCFBD74}"/>
              </a:ext>
            </a:extLst>
          </p:cNvPr>
          <p:cNvSpPr>
            <a:spLocks noGrp="1"/>
          </p:cNvSpPr>
          <p:nvPr>
            <p:ph type="dt" sz="half" idx="10"/>
          </p:nvPr>
        </p:nvSpPr>
        <p:spPr/>
        <p:txBody>
          <a:bodyPr/>
          <a:lstStyle/>
          <a:p>
            <a:fld id="{24D45E2C-55DD-40A9-BF2D-48E7D2AB1ABA}" type="datetime1">
              <a:rPr lang="it-IT" smtClean="0"/>
              <a:t>21/11/2022</a:t>
            </a:fld>
            <a:endParaRPr lang="it-IT"/>
          </a:p>
        </p:txBody>
      </p:sp>
      <p:sp>
        <p:nvSpPr>
          <p:cNvPr id="8" name="Segnaposto piè di pagina 7">
            <a:extLst>
              <a:ext uri="{FF2B5EF4-FFF2-40B4-BE49-F238E27FC236}">
                <a16:creationId xmlns:a16="http://schemas.microsoft.com/office/drawing/2014/main" id="{1A125398-9112-4CAF-9F4C-D97C9D1288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E8AB9CA-FC1C-43F6-9E1A-6AFAD3B1BE4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38821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4779-1938-4471-A54D-1AA9A2E811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AF975D-A9FA-4DAB-B6E1-78AE1E356C6F}"/>
              </a:ext>
            </a:extLst>
          </p:cNvPr>
          <p:cNvSpPr>
            <a:spLocks noGrp="1"/>
          </p:cNvSpPr>
          <p:nvPr>
            <p:ph type="dt" sz="half" idx="10"/>
          </p:nvPr>
        </p:nvSpPr>
        <p:spPr/>
        <p:txBody>
          <a:bodyPr/>
          <a:lstStyle/>
          <a:p>
            <a:fld id="{DC20DFAC-47A9-47B0-8C05-A3316EEF3D0C}" type="datetime1">
              <a:rPr lang="it-IT" smtClean="0"/>
              <a:t>21/11/2022</a:t>
            </a:fld>
            <a:endParaRPr lang="it-IT"/>
          </a:p>
        </p:txBody>
      </p:sp>
      <p:sp>
        <p:nvSpPr>
          <p:cNvPr id="4" name="Segnaposto piè di pagina 3">
            <a:extLst>
              <a:ext uri="{FF2B5EF4-FFF2-40B4-BE49-F238E27FC236}">
                <a16:creationId xmlns:a16="http://schemas.microsoft.com/office/drawing/2014/main" id="{4BD2CEEE-538F-4DB9-AF07-428388CB20E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D0ABB3B-71E1-4ECE-AC59-AB52C4AD2FCE}"/>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954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5422617-CD0F-4F33-B758-B4D317A87F5C}"/>
              </a:ext>
            </a:extLst>
          </p:cNvPr>
          <p:cNvSpPr>
            <a:spLocks noGrp="1"/>
          </p:cNvSpPr>
          <p:nvPr>
            <p:ph type="dt" sz="half" idx="10"/>
          </p:nvPr>
        </p:nvSpPr>
        <p:spPr/>
        <p:txBody>
          <a:bodyPr/>
          <a:lstStyle/>
          <a:p>
            <a:fld id="{B48A923B-8423-475F-9DB1-11B37109C533}" type="datetime1">
              <a:rPr lang="it-IT" smtClean="0"/>
              <a:t>21/11/2022</a:t>
            </a:fld>
            <a:endParaRPr lang="it-IT"/>
          </a:p>
        </p:txBody>
      </p:sp>
      <p:sp>
        <p:nvSpPr>
          <p:cNvPr id="3" name="Segnaposto piè di pagina 2">
            <a:extLst>
              <a:ext uri="{FF2B5EF4-FFF2-40B4-BE49-F238E27FC236}">
                <a16:creationId xmlns:a16="http://schemas.microsoft.com/office/drawing/2014/main" id="{4D6D4419-342A-4064-BB95-9439A84578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557FC1-F3B0-48A8-A509-03529E36A61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3811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93F93-8462-41A2-9CC6-6287862CD2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96FAB0-CF82-4EB0-826A-0FBA07A7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A47D2E9-27B6-4ECC-9E4F-8F53BE03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6C4B549-7D94-4EAD-B510-A0518DE68214}"/>
              </a:ext>
            </a:extLst>
          </p:cNvPr>
          <p:cNvSpPr>
            <a:spLocks noGrp="1"/>
          </p:cNvSpPr>
          <p:nvPr>
            <p:ph type="dt" sz="half" idx="10"/>
          </p:nvPr>
        </p:nvSpPr>
        <p:spPr/>
        <p:txBody>
          <a:bodyPr/>
          <a:lstStyle/>
          <a:p>
            <a:fld id="{39A5E392-1A82-4114-9B1C-7507E099813A}" type="datetime1">
              <a:rPr lang="it-IT" smtClean="0"/>
              <a:t>21/11/2022</a:t>
            </a:fld>
            <a:endParaRPr lang="it-IT"/>
          </a:p>
        </p:txBody>
      </p:sp>
      <p:sp>
        <p:nvSpPr>
          <p:cNvPr id="6" name="Segnaposto piè di pagina 5">
            <a:extLst>
              <a:ext uri="{FF2B5EF4-FFF2-40B4-BE49-F238E27FC236}">
                <a16:creationId xmlns:a16="http://schemas.microsoft.com/office/drawing/2014/main" id="{E28EF159-8311-412B-A763-417F7A41FE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3EADDD-B6D5-45BB-A17B-FBC32153378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5191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955F3-88E1-41C2-9DFC-103F4FE06B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D384D3-9A9D-4C36-B784-7BC7DAAA4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6EC6F57-A036-4DA8-94DD-74F7850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92D469F-210B-4049-86EA-AD71ECF253A5}"/>
              </a:ext>
            </a:extLst>
          </p:cNvPr>
          <p:cNvSpPr>
            <a:spLocks noGrp="1"/>
          </p:cNvSpPr>
          <p:nvPr>
            <p:ph type="dt" sz="half" idx="10"/>
          </p:nvPr>
        </p:nvSpPr>
        <p:spPr/>
        <p:txBody>
          <a:bodyPr/>
          <a:lstStyle/>
          <a:p>
            <a:fld id="{3F1E08A9-9033-4FA7-A83A-B5FC89FF2B18}" type="datetime1">
              <a:rPr lang="it-IT" smtClean="0"/>
              <a:t>21/11/2022</a:t>
            </a:fld>
            <a:endParaRPr lang="it-IT"/>
          </a:p>
        </p:txBody>
      </p:sp>
      <p:sp>
        <p:nvSpPr>
          <p:cNvPr id="6" name="Segnaposto piè di pagina 5">
            <a:extLst>
              <a:ext uri="{FF2B5EF4-FFF2-40B4-BE49-F238E27FC236}">
                <a16:creationId xmlns:a16="http://schemas.microsoft.com/office/drawing/2014/main" id="{D92CAC2F-0EF9-4AE3-9556-8199B77880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FF1C3-3559-4F8B-9A02-A437C6D9EC3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452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F3401-3E5F-4609-B5F1-B3413D8F8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A5809-3DBA-4AC3-9B3D-749ABAF68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30DA4E-42CD-4045-BADE-1E7883D9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21/11/2022</a:t>
            </a:fld>
            <a:endParaRPr lang="it-IT"/>
          </a:p>
        </p:txBody>
      </p:sp>
      <p:sp>
        <p:nvSpPr>
          <p:cNvPr id="5" name="Segnaposto piè di pagina 4">
            <a:extLst>
              <a:ext uri="{FF2B5EF4-FFF2-40B4-BE49-F238E27FC236}">
                <a16:creationId xmlns:a16="http://schemas.microsoft.com/office/drawing/2014/main" id="{79A98259-0686-493D-B7EF-7A7F4C1C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1A029E-3A6C-4CDF-906C-79566287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607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096016"/>
            <a:ext cx="10219721" cy="1015663"/>
          </a:xfrm>
          <a:prstGeom prst="rect">
            <a:avLst/>
          </a:prstGeom>
          <a:noFill/>
        </p:spPr>
        <p:txBody>
          <a:bodyPr wrap="square" rtlCol="0">
            <a:spAutoFit/>
          </a:bodyPr>
          <a:lstStyle/>
          <a:p>
            <a:pPr algn="ctr"/>
            <a:r>
              <a:rPr lang="en-US" sz="6000" i="1" dirty="0">
                <a:ln w="0"/>
                <a:solidFill>
                  <a:srgbClr val="002060"/>
                </a:solidFill>
                <a:effectLst>
                  <a:outerShdw blurRad="38100" dist="25400" dir="5400000" algn="ctr" rotWithShape="0">
                    <a:srgbClr val="6E747A">
                      <a:alpha val="43000"/>
                    </a:srgbClr>
                  </a:outerShdw>
                </a:effectLst>
              </a:rPr>
              <a:t>Software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43C5EDD6-A9E5-403E-B6C9-A36EE1C11C7D}"/>
              </a:ext>
            </a:extLst>
          </p:cNvPr>
          <p:cNvSpPr txBox="1"/>
          <p:nvPr/>
        </p:nvSpPr>
        <p:spPr>
          <a:xfrm>
            <a:off x="6192244" y="3556501"/>
            <a:ext cx="5748690" cy="1569660"/>
          </a:xfrm>
          <a:prstGeom prst="rect">
            <a:avLst/>
          </a:prstGeom>
          <a:noFill/>
        </p:spPr>
        <p:txBody>
          <a:bodyPr wrap="none" rtlCol="0">
            <a:spAutoFit/>
          </a:bodyPr>
          <a:lstStyle/>
          <a:p>
            <a:pPr algn="just"/>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781248" y="5570983"/>
            <a:ext cx="2629502" cy="461665"/>
          </a:xfrm>
          <a:prstGeom prst="rect">
            <a:avLst/>
          </a:prstGeom>
          <a:noFill/>
        </p:spPr>
        <p:txBody>
          <a:bodyPr wrap="none" rtlCol="0">
            <a:spAutoFit/>
          </a:bodyPr>
          <a:lstStyle/>
          <a:p>
            <a:pPr algn="ctr"/>
            <a:r>
              <a:rPr lang="en-US" sz="2400" i="1" dirty="0">
                <a:solidFill>
                  <a:srgbClr val="002060"/>
                </a:solidFill>
              </a:rPr>
              <a:t>November 29, 2022</a:t>
            </a:r>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Thanks for Your </a:t>
            </a:r>
            <a:r>
              <a:rPr lang="it-IT" sz="9600" dirty="0" err="1">
                <a:solidFill>
                  <a:srgbClr val="002060"/>
                </a:solidFill>
              </a:rPr>
              <a:t>Attention</a:t>
            </a:r>
            <a:endParaRPr lang="it-IT" sz="9600"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60334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In Depth Study - 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1">
            <a:extLst>
              <a:ext uri="{FF2B5EF4-FFF2-40B4-BE49-F238E27FC236}">
                <a16:creationId xmlns:a16="http://schemas.microsoft.com/office/drawing/2014/main" id="{224D6546-FDFB-49C2-9070-448E1BA60F85}"/>
              </a:ext>
            </a:extLst>
          </p:cNvPr>
          <p:cNvSpPr txBox="1"/>
          <p:nvPr/>
        </p:nvSpPr>
        <p:spPr>
          <a:xfrm>
            <a:off x="905479" y="3913051"/>
            <a:ext cx="10219721" cy="1569660"/>
          </a:xfrm>
          <a:prstGeom prst="rect">
            <a:avLst/>
          </a:prstGeom>
          <a:noFill/>
        </p:spPr>
        <p:txBody>
          <a:bodyPr wrap="square" rtlCol="0">
            <a:spAutoFit/>
          </a:bodyPr>
          <a:lstStyle/>
          <a:p>
            <a:pPr algn="ctr"/>
            <a:r>
              <a:rPr lang="en-US" sz="3200" i="1" dirty="0">
                <a:ln w="0"/>
                <a:solidFill>
                  <a:srgbClr val="002060"/>
                </a:solidFill>
                <a:effectLst>
                  <a:outerShdw blurRad="38100" dist="25400" dir="5400000" algn="ctr" rotWithShape="0">
                    <a:srgbClr val="6E747A">
                      <a:alpha val="43000"/>
                    </a:srgbClr>
                  </a:outerShdw>
                </a:effectLst>
              </a:rPr>
              <a:t>If you reveal your secrets to the winds, you should not blame the wind for revealing them to the trees.</a:t>
            </a:r>
          </a:p>
          <a:p>
            <a:pPr algn="r"/>
            <a:r>
              <a:rPr lang="en-US" sz="3200" i="1" dirty="0">
                <a:ln w="0"/>
                <a:solidFill>
                  <a:srgbClr val="002060"/>
                </a:solidFill>
                <a:effectLst>
                  <a:outerShdw blurRad="38100" dist="25400" dir="5400000" algn="ctr" rotWithShape="0">
                    <a:srgbClr val="6E747A">
                      <a:alpha val="43000"/>
                    </a:srgbClr>
                  </a:outerShdw>
                </a:effectLst>
              </a:rPr>
              <a:t>- Kahlil Gibran</a:t>
            </a:r>
            <a:endParaRPr lang="it-IT" sz="32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8735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Tactics for 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1FBC7D2-3FFB-4B72-BD8A-8D66374E4159}"/>
              </a:ext>
            </a:extLst>
          </p:cNvPr>
          <p:cNvPicPr>
            <a:picLocks noChangeAspect="1"/>
          </p:cNvPicPr>
          <p:nvPr/>
        </p:nvPicPr>
        <p:blipFill rotWithShape="1">
          <a:blip r:embed="rId4">
            <a:extLst>
              <a:ext uri="{28A0092B-C50C-407E-A947-70E740481C1C}">
                <a14:useLocalDpi xmlns:a14="http://schemas.microsoft.com/office/drawing/2010/main" val="0"/>
              </a:ext>
            </a:extLst>
          </a:blip>
          <a:srcRect l="6130" t="14074" r="7958" b="19954"/>
          <a:stretch/>
        </p:blipFill>
        <p:spPr>
          <a:xfrm>
            <a:off x="2720120" y="3415427"/>
            <a:ext cx="6751756" cy="2556594"/>
          </a:xfrm>
          <a:prstGeom prst="rect">
            <a:avLst/>
          </a:prstGeom>
        </p:spPr>
      </p:pic>
    </p:spTree>
    <p:extLst>
      <p:ext uri="{BB962C8B-B14F-4D97-AF65-F5344CB8AC3E}">
        <p14:creationId xmlns:p14="http://schemas.microsoft.com/office/powerpoint/2010/main" val="20914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85915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First Step – Physical Security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A99026B-8060-47AB-9362-3A4852934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822" y="3945964"/>
            <a:ext cx="6196355" cy="2795736"/>
          </a:xfrm>
          <a:prstGeom prst="rect">
            <a:avLst/>
          </a:prstGeom>
        </p:spPr>
      </p:pic>
      <p:sp>
        <p:nvSpPr>
          <p:cNvPr id="11" name="CasellaDiTesto 11">
            <a:extLst>
              <a:ext uri="{FF2B5EF4-FFF2-40B4-BE49-F238E27FC236}">
                <a16:creationId xmlns:a16="http://schemas.microsoft.com/office/drawing/2014/main" id="{E672B9D5-690F-4D1F-B32C-BDA99DAA25E6}"/>
              </a:ext>
            </a:extLst>
          </p:cNvPr>
          <p:cNvSpPr txBox="1"/>
          <p:nvPr/>
        </p:nvSpPr>
        <p:spPr>
          <a:xfrm>
            <a:off x="1066800" y="1779405"/>
            <a:ext cx="10219721"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Limited access </a:t>
            </a:r>
            <a:r>
              <a:rPr lang="en-US" sz="2800" i="1" dirty="0">
                <a:ln w="0"/>
                <a:solidFill>
                  <a:srgbClr val="002060"/>
                </a:solidFill>
                <a:effectLst>
                  <a:outerShdw blurRad="38100" dist="25400" dir="5400000" algn="ctr" rotWithShape="0">
                    <a:srgbClr val="6E747A">
                      <a:alpha val="43000"/>
                    </a:srgbClr>
                  </a:outerShdw>
                </a:effectLst>
              </a:rPr>
              <a:t>(e.g., fences and security checkpoint);</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Detecting intruders </a:t>
            </a:r>
            <a:r>
              <a:rPr lang="en-US" sz="2800" i="1" dirty="0">
                <a:ln w="0"/>
                <a:solidFill>
                  <a:srgbClr val="002060"/>
                </a:solidFill>
                <a:effectLst>
                  <a:outerShdw blurRad="38100" dist="25400" dir="5400000" algn="ctr" rotWithShape="0">
                    <a:srgbClr val="6E747A">
                      <a:alpha val="43000"/>
                    </a:srgbClr>
                  </a:outerShdw>
                </a:effectLst>
              </a:rPr>
              <a:t>(e.g., visitors with badges);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Deterrence mechanisms </a:t>
            </a:r>
            <a:r>
              <a:rPr lang="en-US" sz="2800" i="1" dirty="0">
                <a:ln w="0"/>
                <a:solidFill>
                  <a:srgbClr val="002060"/>
                </a:solidFill>
                <a:effectLst>
                  <a:outerShdw blurRad="38100" dist="25400" dir="5400000" algn="ctr" rotWithShape="0">
                    <a:srgbClr val="6E747A">
                      <a:alpha val="43000"/>
                    </a:srgbClr>
                  </a:outerShdw>
                </a:effectLst>
              </a:rPr>
              <a:t>(e.g., armed guards);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Reaction mechanisms </a:t>
            </a:r>
            <a:r>
              <a:rPr lang="en-US" sz="2800" i="1" dirty="0">
                <a:ln w="0"/>
                <a:solidFill>
                  <a:srgbClr val="002060"/>
                </a:solidFill>
                <a:effectLst>
                  <a:outerShdw blurRad="38100" dist="25400" dir="5400000" algn="ctr" rotWithShape="0">
                    <a:srgbClr val="6E747A">
                      <a:alpha val="43000"/>
                    </a:srgbClr>
                  </a:outerShdw>
                </a:effectLst>
              </a:rPr>
              <a:t>(e.g., doors automatic lock, acoustic alarm);</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Recovery mechanisms </a:t>
            </a:r>
            <a:r>
              <a:rPr lang="en-US" sz="2800" i="1" dirty="0">
                <a:ln w="0"/>
                <a:solidFill>
                  <a:srgbClr val="002060"/>
                </a:solidFill>
                <a:effectLst>
                  <a:outerShdw blurRad="38100" dist="25400" dir="5400000" algn="ctr" rotWithShape="0">
                    <a:srgbClr val="6E747A">
                      <a:alpha val="43000"/>
                    </a:srgbClr>
                  </a:outerShdw>
                </a:effectLst>
              </a:rPr>
              <a:t>(e.g., off-site backup);</a:t>
            </a:r>
          </a:p>
        </p:txBody>
      </p:sp>
    </p:spTree>
    <p:extLst>
      <p:ext uri="{BB962C8B-B14F-4D97-AF65-F5344CB8AC3E}">
        <p14:creationId xmlns:p14="http://schemas.microsoft.com/office/powerpoint/2010/main" val="274803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5870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214721" y="5109349"/>
            <a:ext cx="5673890" cy="1015663"/>
          </a:xfrm>
          <a:prstGeom prst="rect">
            <a:avLst/>
          </a:prstGeom>
          <a:noFill/>
        </p:spPr>
        <p:txBody>
          <a:bodyPr wrap="square" rtlCol="0">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Detect Attacks</a:t>
            </a:r>
            <a:r>
              <a:rPr lang="en-US" sz="2000" i="1" dirty="0">
                <a:ln w="0"/>
                <a:solidFill>
                  <a:srgbClr val="002060"/>
                </a:solidFill>
                <a:effectLst>
                  <a:outerShdw blurRad="38100" dist="25400" dir="5400000" algn="ctr" rotWithShape="0">
                    <a:srgbClr val="6E747A">
                      <a:alpha val="43000"/>
                    </a:srgbClr>
                  </a:outerShdw>
                </a:effectLst>
              </a:rPr>
              <a:t>: identify attacks before it takes effect;</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Resist Attacks</a:t>
            </a:r>
            <a:r>
              <a:rPr lang="en-US" sz="2000" i="1" dirty="0">
                <a:ln w="0"/>
                <a:solidFill>
                  <a:srgbClr val="002060"/>
                </a:solidFill>
                <a:effectLst>
                  <a:outerShdw blurRad="38100" dist="25400" dir="5400000" algn="ctr" rotWithShape="0">
                    <a:srgbClr val="6E747A">
                      <a:alpha val="43000"/>
                    </a:srgbClr>
                  </a:outerShdw>
                </a:effectLst>
              </a:rPr>
              <a:t>: prevent possible attack;</a:t>
            </a:r>
          </a:p>
        </p:txBody>
      </p:sp>
      <p:pic>
        <p:nvPicPr>
          <p:cNvPr id="5" name="Picture 4">
            <a:extLst>
              <a:ext uri="{FF2B5EF4-FFF2-40B4-BE49-F238E27FC236}">
                <a16:creationId xmlns:a16="http://schemas.microsoft.com/office/drawing/2014/main" id="{907A6155-6D93-480B-8D9F-132A0B66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091" y="1663129"/>
            <a:ext cx="7833040" cy="3295036"/>
          </a:xfrm>
          <a:prstGeom prst="rect">
            <a:avLst/>
          </a:prstGeom>
        </p:spPr>
      </p:pic>
      <p:sp>
        <p:nvSpPr>
          <p:cNvPr id="7" name="Rectangle 6">
            <a:extLst>
              <a:ext uri="{FF2B5EF4-FFF2-40B4-BE49-F238E27FC236}">
                <a16:creationId xmlns:a16="http://schemas.microsoft.com/office/drawing/2014/main" id="{FAA8C0C9-7D7D-49EC-B03B-5079723AC9D0}"/>
              </a:ext>
            </a:extLst>
          </p:cNvPr>
          <p:cNvSpPr/>
          <p:nvPr/>
        </p:nvSpPr>
        <p:spPr>
          <a:xfrm>
            <a:off x="6000599" y="5109349"/>
            <a:ext cx="6096000" cy="1015663"/>
          </a:xfrm>
          <a:prstGeom prst="rect">
            <a:avLst/>
          </a:prstGeom>
        </p:spPr>
        <p:txBody>
          <a:bodyPr>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React to Attacks</a:t>
            </a:r>
            <a:r>
              <a:rPr lang="en-US" sz="2000" i="1" dirty="0">
                <a:ln w="0"/>
                <a:solidFill>
                  <a:srgbClr val="002060"/>
                </a:solidFill>
                <a:effectLst>
                  <a:outerShdw blurRad="38100" dist="25400" dir="5400000" algn="ctr" rotWithShape="0">
                    <a:srgbClr val="6E747A">
                      <a:alpha val="43000"/>
                    </a:srgbClr>
                  </a:outerShdw>
                </a:effectLst>
              </a:rPr>
              <a:t>: resist to ongoing attacks;</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Recover from Attacks</a:t>
            </a:r>
            <a:r>
              <a:rPr lang="en-US" sz="2000" i="1" dirty="0">
                <a:ln w="0"/>
                <a:solidFill>
                  <a:srgbClr val="002060"/>
                </a:solidFill>
                <a:effectLst>
                  <a:outerShdw blurRad="38100" dist="25400" dir="5400000" algn="ctr" rotWithShape="0">
                    <a:srgbClr val="6E747A">
                      <a:alpha val="43000"/>
                    </a:srgbClr>
                  </a:outerShdw>
                </a:effectLst>
              </a:rPr>
              <a:t>: restore system successful attacks;</a:t>
            </a:r>
          </a:p>
        </p:txBody>
      </p:sp>
    </p:spTree>
    <p:extLst>
      <p:ext uri="{BB962C8B-B14F-4D97-AF65-F5344CB8AC3E}">
        <p14:creationId xmlns:p14="http://schemas.microsoft.com/office/powerpoint/2010/main" val="125545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3742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Detect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2" name="Picture 1">
            <a:extLst>
              <a:ext uri="{FF2B5EF4-FFF2-40B4-BE49-F238E27FC236}">
                <a16:creationId xmlns:a16="http://schemas.microsoft.com/office/drawing/2014/main" id="{74BEF96F-585D-4DC2-964A-7A8544861823}"/>
              </a:ext>
            </a:extLst>
          </p:cNvPr>
          <p:cNvPicPr>
            <a:picLocks noChangeAspect="1"/>
          </p:cNvPicPr>
          <p:nvPr/>
        </p:nvPicPr>
        <p:blipFill>
          <a:blip r:embed="rId4"/>
          <a:stretch>
            <a:fillRect/>
          </a:stretch>
        </p:blipFill>
        <p:spPr>
          <a:xfrm>
            <a:off x="5074722" y="4678919"/>
            <a:ext cx="2042556" cy="2042556"/>
          </a:xfrm>
          <a:prstGeom prst="rect">
            <a:avLst/>
          </a:prstGeom>
        </p:spPr>
      </p:pic>
      <p:sp>
        <p:nvSpPr>
          <p:cNvPr id="10" name="CasellaDiTesto 11">
            <a:extLst>
              <a:ext uri="{FF2B5EF4-FFF2-40B4-BE49-F238E27FC236}">
                <a16:creationId xmlns:a16="http://schemas.microsoft.com/office/drawing/2014/main" id="{3C86721B-FE1B-4CA9-ADAF-445A69630E19}"/>
              </a:ext>
            </a:extLst>
          </p:cNvPr>
          <p:cNvSpPr txBox="1"/>
          <p:nvPr/>
        </p:nvSpPr>
        <p:spPr>
          <a:xfrm>
            <a:off x="1066801" y="1663134"/>
            <a:ext cx="10058399"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Intrusion</a:t>
            </a:r>
            <a:r>
              <a:rPr lang="en-US" sz="2400" i="1" dirty="0">
                <a:ln w="0"/>
                <a:solidFill>
                  <a:srgbClr val="002060"/>
                </a:solidFill>
                <a:effectLst>
                  <a:outerShdw blurRad="38100" dist="25400" dir="5400000" algn="ctr" rotWithShape="0">
                    <a:srgbClr val="6E747A">
                      <a:alpha val="43000"/>
                    </a:srgbClr>
                  </a:outerShdw>
                </a:effectLst>
              </a:rPr>
              <a:t>: compares network traffic with a set of known malicious patterns, based on payload size, port number, source or destination address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Verify message Integrity</a:t>
            </a:r>
            <a:r>
              <a:rPr lang="en-US" sz="2400" i="1" dirty="0">
                <a:ln w="0"/>
                <a:solidFill>
                  <a:srgbClr val="002060"/>
                </a:solidFill>
                <a:effectLst>
                  <a:outerShdw blurRad="38100" dist="25400" dir="5400000" algn="ctr" rotWithShape="0">
                    <a:srgbClr val="6E747A">
                      <a:alpha val="43000"/>
                    </a:srgbClr>
                  </a:outerShdw>
                </a:effectLst>
              </a:rPr>
              <a:t>: using of techniques, like checksum or hash value, to verify the integrity of messages, resource file, configuration files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message delivery anomalies</a:t>
            </a:r>
            <a:r>
              <a:rPr lang="en-US" sz="2400" i="1" dirty="0">
                <a:ln w="0"/>
                <a:solidFill>
                  <a:srgbClr val="002060"/>
                </a:solidFill>
                <a:effectLst>
                  <a:outerShdw blurRad="38100" dist="25400" dir="5400000" algn="ctr" rotWithShape="0">
                    <a:srgbClr val="6E747A">
                      <a:alpha val="43000"/>
                    </a:srgbClr>
                  </a:outerShdw>
                </a:effectLst>
              </a:rPr>
              <a:t>: detect potential man-in-the-middle attack. Can be indicated by too long time for sending or receiving, or abnormal number of connection and disconnecting during communication;</a:t>
            </a:r>
          </a:p>
        </p:txBody>
      </p:sp>
    </p:spTree>
    <p:extLst>
      <p:ext uri="{BB962C8B-B14F-4D97-AF65-F5344CB8AC3E}">
        <p14:creationId xmlns:p14="http://schemas.microsoft.com/office/powerpoint/2010/main" val="185481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24876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Resist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823556"/>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Authenticate Actors</a:t>
            </a:r>
            <a:r>
              <a:rPr lang="en-US" sz="2400" i="1" dirty="0">
                <a:ln w="0"/>
                <a:solidFill>
                  <a:srgbClr val="002060"/>
                </a:solidFill>
                <a:effectLst>
                  <a:outerShdw blurRad="38100" dist="25400" dir="5400000" algn="ctr" rotWithShape="0">
                    <a:srgbClr val="6E747A">
                      <a:alpha val="43000"/>
                    </a:srgbClr>
                  </a:outerShdw>
                </a:effectLst>
              </a:rPr>
              <a:t>: ensuring that an actor is actually who (or what) it purports to be. Techniques to do that are password, OTP, biometric identification etc. Another example is CAPTCHA, a challenge-response test, used to verify if the user is human or not;</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Encrypt Data</a:t>
            </a:r>
            <a:r>
              <a:rPr lang="en-US" sz="2400" i="1" dirty="0">
                <a:ln w="0"/>
                <a:solidFill>
                  <a:srgbClr val="002060"/>
                </a:solidFill>
                <a:effectLst>
                  <a:outerShdw blurRad="38100" dist="25400" dir="5400000" algn="ctr" rotWithShape="0">
                    <a:srgbClr val="6E747A">
                      <a:alpha val="43000"/>
                    </a:srgbClr>
                  </a:outerShdw>
                </a:effectLst>
              </a:rPr>
              <a:t>: provide extra protection on confidential data. This is the only useful protection for passing data over public access network;</a:t>
            </a:r>
          </a:p>
        </p:txBody>
      </p:sp>
      <p:pic>
        <p:nvPicPr>
          <p:cNvPr id="5" name="Picture 4">
            <a:extLst>
              <a:ext uri="{FF2B5EF4-FFF2-40B4-BE49-F238E27FC236}">
                <a16:creationId xmlns:a16="http://schemas.microsoft.com/office/drawing/2014/main" id="{9C7656A2-764A-410F-B2F5-3307B90358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6215" y="3978275"/>
            <a:ext cx="2743200" cy="2743200"/>
          </a:xfrm>
          <a:prstGeom prst="rect">
            <a:avLst/>
          </a:prstGeom>
        </p:spPr>
      </p:pic>
    </p:spTree>
    <p:extLst>
      <p:ext uri="{BB962C8B-B14F-4D97-AF65-F5344CB8AC3E}">
        <p14:creationId xmlns:p14="http://schemas.microsoft.com/office/powerpoint/2010/main" val="161066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65714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React to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Revoke Access</a:t>
            </a:r>
            <a:r>
              <a:rPr lang="en-US" sz="2400" i="1" dirty="0">
                <a:ln w="0"/>
                <a:solidFill>
                  <a:srgbClr val="002060"/>
                </a:solidFill>
                <a:effectLst>
                  <a:outerShdw blurRad="38100" dist="25400" dir="5400000" algn="ctr" rotWithShape="0">
                    <a:srgbClr val="6E747A">
                      <a:alpha val="43000"/>
                    </a:srgbClr>
                  </a:outerShdw>
                </a:effectLst>
              </a:rPr>
              <a:t>: if the system notice that an attack is under way, access can be limited for sensitive resources, even for legitimate users, until the attack was not interrupted;</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Restrict Login</a:t>
            </a:r>
            <a:r>
              <a:rPr lang="en-US" sz="2400" i="1" dirty="0">
                <a:ln w="0"/>
                <a:solidFill>
                  <a:srgbClr val="002060"/>
                </a:solidFill>
                <a:effectLst>
                  <a:outerShdw blurRad="38100" dist="25400" dir="5400000" algn="ctr" rotWithShape="0">
                    <a:srgbClr val="6E747A">
                      <a:alpha val="43000"/>
                    </a:srgbClr>
                  </a:outerShdw>
                </a:effectLst>
              </a:rPr>
              <a:t>: repeated failed login may indicate an attack, so we can limit access to a particular system after several failed login attempt. The lock-out period must be considered only for a certain period of time, because also legitimate users can make mistakes;</a:t>
            </a:r>
          </a:p>
        </p:txBody>
      </p:sp>
      <p:pic>
        <p:nvPicPr>
          <p:cNvPr id="3" name="Picture 2">
            <a:extLst>
              <a:ext uri="{FF2B5EF4-FFF2-40B4-BE49-F238E27FC236}">
                <a16:creationId xmlns:a16="http://schemas.microsoft.com/office/drawing/2014/main" id="{CD720C64-1E7F-47F6-8BC3-E2DA197B1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614" y="4348009"/>
            <a:ext cx="1990771" cy="2214061"/>
          </a:xfrm>
          <a:prstGeom prst="rect">
            <a:avLst/>
          </a:prstGeom>
        </p:spPr>
      </p:pic>
    </p:spTree>
    <p:extLst>
      <p:ext uri="{BB962C8B-B14F-4D97-AF65-F5344CB8AC3E}">
        <p14:creationId xmlns:p14="http://schemas.microsoft.com/office/powerpoint/2010/main" val="316297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74905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Recover from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Audit</a:t>
            </a:r>
            <a:r>
              <a:rPr lang="en-US" sz="2400" i="1" dirty="0">
                <a:ln w="0"/>
                <a:solidFill>
                  <a:srgbClr val="002060"/>
                </a:solidFill>
                <a:effectLst>
                  <a:outerShdw blurRad="38100" dist="25400" dir="5400000" algn="ctr" rotWithShape="0">
                    <a:srgbClr val="6E747A">
                      <a:alpha val="43000"/>
                    </a:srgbClr>
                  </a:outerShdw>
                </a:effectLst>
              </a:rPr>
              <a:t>: keep a record of user, system actions and their effects, to help trace all actions, and in case, identify an attacker. We can also analyze audit to see attack pattern, and create better defenses for future;</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Non Repudiation</a:t>
            </a:r>
            <a:r>
              <a:rPr lang="en-US" sz="2400" i="1" dirty="0">
                <a:ln w="0"/>
                <a:solidFill>
                  <a:srgbClr val="002060"/>
                </a:solidFill>
                <a:effectLst>
                  <a:outerShdw blurRad="38100" dist="25400" dir="5400000" algn="ctr" rotWithShape="0">
                    <a:srgbClr val="6E747A">
                      <a:alpha val="43000"/>
                    </a:srgbClr>
                  </a:outerShdw>
                </a:effectLst>
              </a:rPr>
              <a:t>: guarantees that the sender of a message cannot deny the send of that message, and same of the receiver. This could be achieved with combination of digital signature and authentication by trusted parties;</a:t>
            </a:r>
          </a:p>
        </p:txBody>
      </p:sp>
      <p:pic>
        <p:nvPicPr>
          <p:cNvPr id="5" name="Picture 4">
            <a:extLst>
              <a:ext uri="{FF2B5EF4-FFF2-40B4-BE49-F238E27FC236}">
                <a16:creationId xmlns:a16="http://schemas.microsoft.com/office/drawing/2014/main" id="{C147262A-1DFA-4781-930A-FA2D283EA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3962257"/>
            <a:ext cx="2743200" cy="2743200"/>
          </a:xfrm>
          <a:prstGeom prst="rect">
            <a:avLst/>
          </a:prstGeom>
        </p:spPr>
      </p:pic>
    </p:spTree>
    <p:extLst>
      <p:ext uri="{BB962C8B-B14F-4D97-AF65-F5344CB8AC3E}">
        <p14:creationId xmlns:p14="http://schemas.microsoft.com/office/powerpoint/2010/main" val="214992701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2218</TotalTime>
  <Words>536</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Giacomo Savazzi</cp:lastModifiedBy>
  <cp:revision>84</cp:revision>
  <dcterms:created xsi:type="dcterms:W3CDTF">2021-06-28T08:25:19Z</dcterms:created>
  <dcterms:modified xsi:type="dcterms:W3CDTF">2022-11-21T13:26:26Z</dcterms:modified>
</cp:coreProperties>
</file>