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2" r:id="rId1"/>
  </p:sldMasterIdLst>
  <p:notesMasterIdLst>
    <p:notesMasterId r:id="rId15"/>
  </p:notesMasterIdLst>
  <p:sldIdLst>
    <p:sldId id="256" r:id="rId2"/>
    <p:sldId id="285" r:id="rId3"/>
    <p:sldId id="292" r:id="rId4"/>
    <p:sldId id="293" r:id="rId5"/>
    <p:sldId id="294" r:id="rId6"/>
    <p:sldId id="295" r:id="rId7"/>
    <p:sldId id="286" r:id="rId8"/>
    <p:sldId id="291" r:id="rId9"/>
    <p:sldId id="296" r:id="rId10"/>
    <p:sldId id="297" r:id="rId11"/>
    <p:sldId id="288" r:id="rId12"/>
    <p:sldId id="298"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6"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39A9DB"/>
    <a:srgbClr val="40587E"/>
    <a:srgbClr val="9D9EA0"/>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8" autoAdjust="0"/>
    <p:restoredTop sz="94660"/>
  </p:normalViewPr>
  <p:slideViewPr>
    <p:cSldViewPr snapToGrid="0">
      <p:cViewPr varScale="1">
        <p:scale>
          <a:sx n="109" d="100"/>
          <a:sy n="109" d="100"/>
        </p:scale>
        <p:origin x="105" y="4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21/11/2022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‹N›</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CD29C0B-695A-4D66-B8E9-5671F929A42B}" type="datetime1">
              <a:rPr lang="it-IT" smtClean="0"/>
              <a:t>21/11/2022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87314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2F13085-FB8A-48A6-9A18-D32F849A60AC}" type="datetime1">
              <a:rPr lang="it-IT" smtClean="0"/>
              <a:t>21/11/2022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08942289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2F13085-FB8A-48A6-9A18-D32F849A60AC}" type="datetime1">
              <a:rPr lang="it-IT" smtClean="0"/>
              <a:t>21/11/2022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FB85319-5DF8-4B17-9881-6D5B2C7AB305}"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49771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2F13085-FB8A-48A6-9A18-D32F849A60AC}" type="datetime1">
              <a:rPr lang="it-IT" smtClean="0"/>
              <a:t>21/11/2022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0752274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2F13085-FB8A-48A6-9A18-D32F849A60AC}" type="datetime1">
              <a:rPr lang="it-IT" smtClean="0"/>
              <a:t>21/11/2022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FB85319-5DF8-4B17-9881-6D5B2C7AB305}"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821618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2F13085-FB8A-48A6-9A18-D32F849A60AC}" type="datetime1">
              <a:rPr lang="it-IT" smtClean="0"/>
              <a:t>21/11/2022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3494294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F0EC3E5-863F-4DFB-B3BC-1B55C7011BF9}" type="datetime1">
              <a:rPr lang="it-IT" smtClean="0"/>
              <a:t>21/11/2022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678748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4D602C-F8B6-42E8-BED7-016CDA0017F3}" type="datetime1">
              <a:rPr lang="it-IT" smtClean="0"/>
              <a:t>21/11/2022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6410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DB10CE1-110C-4ED2-B55F-A302E1FD9F70}" type="datetime1">
              <a:rPr lang="it-IT" smtClean="0"/>
              <a:t>21/11/2022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84341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61B4B8-A1B7-42D4-A1E0-2645EDAC8BED}" type="datetime1">
              <a:rPr lang="it-IT" smtClean="0"/>
              <a:t>21/11/2022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101613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88DF4B9-859A-4780-A169-ED3A8349339B}" type="datetime1">
              <a:rPr lang="it-IT" smtClean="0"/>
              <a:t>21/11/2022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32019603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4D45E2C-55DD-40A9-BF2D-48E7D2AB1ABA}" type="datetime1">
              <a:rPr lang="it-IT" smtClean="0"/>
              <a:t>21/11/2022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380819933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C20DFAC-47A9-47B0-8C05-A3316EEF3D0C}" type="datetime1">
              <a:rPr lang="it-IT" smtClean="0"/>
              <a:t>21/11/2022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72361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A923B-8423-475F-9DB1-11B37109C533}" type="datetime1">
              <a:rPr lang="it-IT" smtClean="0"/>
              <a:t>21/11/2022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141009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9A5E392-1A82-4114-9B1C-7507E099813A}" type="datetime1">
              <a:rPr lang="it-IT" smtClean="0"/>
              <a:t>21/11/2022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33598335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2F13085-FB8A-48A6-9A18-D32F849A60AC}" type="datetime1">
              <a:rPr lang="it-IT" smtClean="0"/>
              <a:t>21/11/2022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41520839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F13085-FB8A-48A6-9A18-D32F849A60AC}" type="datetime1">
              <a:rPr lang="it-IT" smtClean="0"/>
              <a:t>21/11/2022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B85319-5DF8-4B17-9881-6D5B2C7AB305}" type="slidenum">
              <a:rPr lang="it-IT" smtClean="0"/>
              <a:t>‹N›</a:t>
            </a:fld>
            <a:endParaRPr lang="it-IT"/>
          </a:p>
        </p:txBody>
      </p:sp>
    </p:spTree>
    <p:extLst>
      <p:ext uri="{BB962C8B-B14F-4D97-AF65-F5344CB8AC3E}">
        <p14:creationId xmlns:p14="http://schemas.microsoft.com/office/powerpoint/2010/main" val="1786494435"/>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 id="2147484464" r:id="rId12"/>
    <p:sldLayoutId id="2147484465" r:id="rId13"/>
    <p:sldLayoutId id="2147484466" r:id="rId14"/>
    <p:sldLayoutId id="2147484467" r:id="rId15"/>
    <p:sldLayoutId id="214748446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FDD3222E-C016-4B80-A6D4-5A00B95E1DCE}"/>
              </a:ext>
            </a:extLst>
          </p:cNvPr>
          <p:cNvSpPr txBox="1"/>
          <p:nvPr/>
        </p:nvSpPr>
        <p:spPr>
          <a:xfrm>
            <a:off x="986137" y="1522018"/>
            <a:ext cx="10219721" cy="1015663"/>
          </a:xfrm>
          <a:prstGeom prst="rect">
            <a:avLst/>
          </a:prstGeom>
          <a:noFill/>
        </p:spPr>
        <p:txBody>
          <a:bodyPr wrap="square" rtlCol="0">
            <a:spAutoFit/>
          </a:bodyPr>
          <a:lstStyle/>
          <a:p>
            <a:pPr algn="ctr"/>
            <a:r>
              <a:rPr lang="en-US" sz="6000" b="1" dirty="0" err="1">
                <a:ln w="0"/>
                <a:solidFill>
                  <a:srgbClr val="002060"/>
                </a:solidFill>
                <a:effectLst>
                  <a:outerShdw blurRad="38100" dist="25400" dir="5400000" algn="ctr" rotWithShape="0">
                    <a:srgbClr val="6E747A">
                      <a:alpha val="43000"/>
                    </a:srgbClr>
                  </a:outerShdw>
                </a:effectLst>
              </a:rPr>
              <a:t>Architettura</a:t>
            </a:r>
            <a:r>
              <a:rPr lang="en-US" sz="6000" b="1" dirty="0">
                <a:ln w="0"/>
                <a:solidFill>
                  <a:srgbClr val="002060"/>
                </a:solidFill>
                <a:effectLst>
                  <a:outerShdw blurRad="38100" dist="25400" dir="5400000" algn="ctr" rotWithShape="0">
                    <a:srgbClr val="6E747A">
                      <a:alpha val="43000"/>
                    </a:srgbClr>
                  </a:outerShdw>
                </a:effectLst>
              </a:rPr>
              <a:t> del Software</a:t>
            </a:r>
            <a:endParaRPr lang="it-IT" sz="6000" b="1" i="1" dirty="0">
              <a:ln w="0"/>
              <a:solidFill>
                <a:srgbClr val="002060"/>
              </a:solidFill>
              <a:effectLst>
                <a:outerShdw blurRad="38100" dist="25400" dir="5400000" algn="ctr" rotWithShape="0">
                  <a:srgbClr val="6E747A">
                    <a:alpha val="43000"/>
                  </a:srgbClr>
                </a:outerShdw>
              </a:effectLst>
            </a:endParaRPr>
          </a:p>
        </p:txBody>
      </p:sp>
      <p:sp>
        <p:nvSpPr>
          <p:cNvPr id="8" name="CasellaDiTesto 12">
            <a:extLst>
              <a:ext uri="{FF2B5EF4-FFF2-40B4-BE49-F238E27FC236}">
                <a16:creationId xmlns:a16="http://schemas.microsoft.com/office/drawing/2014/main" id="{43C5EDD6-A9E5-403E-B6C9-A36EE1C11C7D}"/>
              </a:ext>
            </a:extLst>
          </p:cNvPr>
          <p:cNvSpPr txBox="1"/>
          <p:nvPr/>
        </p:nvSpPr>
        <p:spPr>
          <a:xfrm>
            <a:off x="6321692" y="4277211"/>
            <a:ext cx="5748690" cy="1569660"/>
          </a:xfrm>
          <a:prstGeom prst="rect">
            <a:avLst/>
          </a:prstGeom>
          <a:noFill/>
        </p:spPr>
        <p:txBody>
          <a:bodyPr wrap="none" rtlCol="0">
            <a:spAutoFit/>
          </a:bodyPr>
          <a:lstStyle/>
          <a:p>
            <a:pPr algn="r"/>
            <a:r>
              <a:rPr lang="en-US" sz="3200" dirty="0" err="1">
                <a:solidFill>
                  <a:srgbClr val="002060"/>
                </a:solidFill>
              </a:rPr>
              <a:t>Alexandru</a:t>
            </a:r>
            <a:r>
              <a:rPr lang="en-US" sz="3200" dirty="0">
                <a:solidFill>
                  <a:srgbClr val="002060"/>
                </a:solidFill>
              </a:rPr>
              <a:t> Nicolae Andrei 829570</a:t>
            </a:r>
            <a:br>
              <a:rPr lang="en-US" sz="3200" dirty="0">
                <a:solidFill>
                  <a:srgbClr val="002060"/>
                </a:solidFill>
              </a:rPr>
            </a:br>
            <a:r>
              <a:rPr lang="en-US" sz="3200" dirty="0">
                <a:solidFill>
                  <a:srgbClr val="002060"/>
                </a:solidFill>
              </a:rPr>
              <a:t>Giacomo Savazzi 845372</a:t>
            </a:r>
            <a:br>
              <a:rPr lang="en-US" sz="3200" dirty="0">
                <a:solidFill>
                  <a:srgbClr val="002060"/>
                </a:solidFill>
              </a:rPr>
            </a:br>
            <a:r>
              <a:rPr lang="en-US" sz="3200" dirty="0">
                <a:solidFill>
                  <a:srgbClr val="002060"/>
                </a:solidFill>
              </a:rPr>
              <a:t>Andrea </a:t>
            </a:r>
            <a:r>
              <a:rPr lang="en-US" sz="3200" dirty="0" err="1">
                <a:solidFill>
                  <a:srgbClr val="002060"/>
                </a:solidFill>
              </a:rPr>
              <a:t>Assirelli</a:t>
            </a:r>
            <a:r>
              <a:rPr lang="en-US" sz="3200" dirty="0">
                <a:solidFill>
                  <a:srgbClr val="002060"/>
                </a:solidFill>
              </a:rPr>
              <a:t> 820149</a:t>
            </a: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819718" y="6077247"/>
            <a:ext cx="2552558" cy="461665"/>
          </a:xfrm>
          <a:prstGeom prst="rect">
            <a:avLst/>
          </a:prstGeom>
          <a:noFill/>
        </p:spPr>
        <p:txBody>
          <a:bodyPr wrap="none" rtlCol="0">
            <a:spAutoFit/>
          </a:bodyPr>
          <a:lstStyle/>
          <a:p>
            <a:pPr algn="ctr"/>
            <a:r>
              <a:rPr lang="en-US" sz="2400" i="1" dirty="0">
                <a:solidFill>
                  <a:srgbClr val="002060"/>
                </a:solidFill>
              </a:rPr>
              <a:t>29 </a:t>
            </a:r>
            <a:r>
              <a:rPr lang="en-US" sz="2400" i="1" dirty="0" err="1">
                <a:solidFill>
                  <a:srgbClr val="002060"/>
                </a:solidFill>
              </a:rPr>
              <a:t>Novembre</a:t>
            </a:r>
            <a:r>
              <a:rPr lang="en-US" sz="2400" i="1" dirty="0">
                <a:solidFill>
                  <a:srgbClr val="002060"/>
                </a:solidFill>
              </a:rPr>
              <a:t> 2022</a:t>
            </a:r>
          </a:p>
        </p:txBody>
      </p:sp>
      <p:pic>
        <p:nvPicPr>
          <p:cNvPr id="6" name="Immagine 5">
            <a:extLst>
              <a:ext uri="{FF2B5EF4-FFF2-40B4-BE49-F238E27FC236}">
                <a16:creationId xmlns:a16="http://schemas.microsoft.com/office/drawing/2014/main" id="{369A1AEE-5A14-4046-8031-2A03D682E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15" name="Immagine 14">
            <a:extLst>
              <a:ext uri="{FF2B5EF4-FFF2-40B4-BE49-F238E27FC236}">
                <a16:creationId xmlns:a16="http://schemas.microsoft.com/office/drawing/2014/main" id="{0C0D6DCE-2982-1C29-086F-C2F985AED2D4}"/>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sp>
        <p:nvSpPr>
          <p:cNvPr id="16" name="CasellaDiTesto 15">
            <a:extLst>
              <a:ext uri="{FF2B5EF4-FFF2-40B4-BE49-F238E27FC236}">
                <a16:creationId xmlns:a16="http://schemas.microsoft.com/office/drawing/2014/main" id="{3122E6B9-A95A-A7E7-A939-C04CDA291EE1}"/>
              </a:ext>
            </a:extLst>
          </p:cNvPr>
          <p:cNvSpPr txBox="1"/>
          <p:nvPr/>
        </p:nvSpPr>
        <p:spPr>
          <a:xfrm>
            <a:off x="986137" y="2373668"/>
            <a:ext cx="10219721" cy="769441"/>
          </a:xfrm>
          <a:prstGeom prst="rect">
            <a:avLst/>
          </a:prstGeom>
          <a:noFill/>
        </p:spPr>
        <p:txBody>
          <a:bodyPr wrap="square" rtlCol="0">
            <a:spAutoFit/>
          </a:bodyPr>
          <a:lstStyle/>
          <a:p>
            <a:pPr algn="ctr"/>
            <a:r>
              <a:rPr lang="en-US" sz="4400" b="1" dirty="0" err="1">
                <a:ln w="0"/>
                <a:solidFill>
                  <a:srgbClr val="002060"/>
                </a:solidFill>
                <a:effectLst>
                  <a:outerShdw blurRad="38100" dist="25400" dir="5400000" algn="ctr" rotWithShape="0">
                    <a:srgbClr val="6E747A">
                      <a:alpha val="43000"/>
                    </a:srgbClr>
                  </a:outerShdw>
                </a:effectLst>
              </a:rPr>
              <a:t>Approfondimento</a:t>
            </a:r>
            <a:r>
              <a:rPr lang="en-US" sz="4400" b="1" dirty="0">
                <a:ln w="0"/>
                <a:solidFill>
                  <a:srgbClr val="002060"/>
                </a:solidFill>
                <a:effectLst>
                  <a:outerShdw blurRad="38100" dist="25400" dir="5400000" algn="ctr" rotWithShape="0">
                    <a:srgbClr val="6E747A">
                      <a:alpha val="43000"/>
                    </a:srgbClr>
                  </a:outerShdw>
                </a:effectLst>
              </a:rPr>
              <a:t> – Security</a:t>
            </a:r>
            <a:endParaRPr lang="it-IT" sz="4400" b="1" i="1" dirty="0">
              <a:ln w="0"/>
              <a:solidFill>
                <a:srgbClr val="002060"/>
              </a:solidFill>
              <a:effectLst>
                <a:outerShdw blurRad="38100" dist="25400" dir="5400000" algn="ctr" rotWithShape="0">
                  <a:srgbClr val="6E747A">
                    <a:alpha val="43000"/>
                  </a:srgbClr>
                </a:outerShdw>
              </a:effectLst>
            </a:endParaRPr>
          </a:p>
        </p:txBody>
      </p:sp>
      <p:pic>
        <p:nvPicPr>
          <p:cNvPr id="17" name="Immagine 16">
            <a:extLst>
              <a:ext uri="{FF2B5EF4-FFF2-40B4-BE49-F238E27FC236}">
                <a16:creationId xmlns:a16="http://schemas.microsoft.com/office/drawing/2014/main" id="{C0433912-566C-9FB4-E485-AA203A4A4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964" y="141780"/>
            <a:ext cx="9294068" cy="1329333"/>
          </a:xfrm>
          <a:prstGeom prst="rect">
            <a:avLst/>
          </a:prstGeom>
        </p:spPr>
      </p:pic>
      <p:sp>
        <p:nvSpPr>
          <p:cNvPr id="18" name="CasellaDiTesto 17">
            <a:extLst>
              <a:ext uri="{FF2B5EF4-FFF2-40B4-BE49-F238E27FC236}">
                <a16:creationId xmlns:a16="http://schemas.microsoft.com/office/drawing/2014/main" id="{B0651D08-145B-AEF1-F06B-EC757CE7F621}"/>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1</a:t>
            </a:fld>
            <a:endParaRPr lang="it-IT" dirty="0"/>
          </a:p>
        </p:txBody>
      </p:sp>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559E2A60-50EC-9255-6B1A-D84C54FF8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7" name="Immagine 6">
            <a:extLst>
              <a:ext uri="{FF2B5EF4-FFF2-40B4-BE49-F238E27FC236}">
                <a16:creationId xmlns:a16="http://schemas.microsoft.com/office/drawing/2014/main" id="{762BEA2B-1426-4C65-3156-FF6D9402BD98}"/>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graphicFrame>
        <p:nvGraphicFramePr>
          <p:cNvPr id="10" name="Tabella 8">
            <a:extLst>
              <a:ext uri="{FF2B5EF4-FFF2-40B4-BE49-F238E27FC236}">
                <a16:creationId xmlns:a16="http://schemas.microsoft.com/office/drawing/2014/main" id="{355BC370-E54B-0B5B-1395-B7323EE7B1B1}"/>
              </a:ext>
            </a:extLst>
          </p:cNvPr>
          <p:cNvGraphicFramePr>
            <a:graphicFrameLocks noGrp="1"/>
          </p:cNvGraphicFramePr>
          <p:nvPr>
            <p:extLst>
              <p:ext uri="{D42A27DB-BD31-4B8C-83A1-F6EECF244321}">
                <p14:modId xmlns:p14="http://schemas.microsoft.com/office/powerpoint/2010/main" val="3430575700"/>
              </p:ext>
            </p:extLst>
          </p:nvPr>
        </p:nvGraphicFramePr>
        <p:xfrm>
          <a:off x="422752" y="1870392"/>
          <a:ext cx="11482557" cy="3821738"/>
        </p:xfrm>
        <a:graphic>
          <a:graphicData uri="http://schemas.openxmlformats.org/drawingml/2006/table">
            <a:tbl>
              <a:tblPr firstRow="1" bandRow="1">
                <a:tableStyleId>{5C22544A-7EE6-4342-B048-85BDC9FD1C3A}</a:tableStyleId>
              </a:tblPr>
              <a:tblGrid>
                <a:gridCol w="2084735">
                  <a:extLst>
                    <a:ext uri="{9D8B030D-6E8A-4147-A177-3AD203B41FA5}">
                      <a16:colId xmlns:a16="http://schemas.microsoft.com/office/drawing/2014/main" val="4045539667"/>
                    </a:ext>
                  </a:extLst>
                </a:gridCol>
                <a:gridCol w="2058163">
                  <a:extLst>
                    <a:ext uri="{9D8B030D-6E8A-4147-A177-3AD203B41FA5}">
                      <a16:colId xmlns:a16="http://schemas.microsoft.com/office/drawing/2014/main" val="1341065407"/>
                    </a:ext>
                  </a:extLst>
                </a:gridCol>
                <a:gridCol w="7339659">
                  <a:extLst>
                    <a:ext uri="{9D8B030D-6E8A-4147-A177-3AD203B41FA5}">
                      <a16:colId xmlns:a16="http://schemas.microsoft.com/office/drawing/2014/main" val="3950407479"/>
                    </a:ext>
                  </a:extLst>
                </a:gridCol>
              </a:tblGrid>
              <a:tr h="347018">
                <a:tc>
                  <a:txBody>
                    <a:bodyPr/>
                    <a:lstStyle/>
                    <a:p>
                      <a:r>
                        <a:rPr lang="it-IT" sz="1400"/>
                        <a:t>Portion of Scenario</a:t>
                      </a:r>
                      <a:endParaRPr lang="it-IT" sz="1400" dirty="0"/>
                    </a:p>
                  </a:txBody>
                  <a:tcPr/>
                </a:tc>
                <a:tc>
                  <a:txBody>
                    <a:bodyPr/>
                    <a:lstStyle/>
                    <a:p>
                      <a:r>
                        <a:rPr lang="it-IT" sz="1400"/>
                        <a:t>Description</a:t>
                      </a:r>
                      <a:endParaRPr lang="it-IT" sz="1400" dirty="0"/>
                    </a:p>
                  </a:txBody>
                  <a:tcPr/>
                </a:tc>
                <a:tc>
                  <a:txBody>
                    <a:bodyPr/>
                    <a:lstStyle/>
                    <a:p>
                      <a:r>
                        <a:rPr lang="it-IT" sz="1400" dirty="0" err="1"/>
                        <a:t>Possible</a:t>
                      </a:r>
                      <a:r>
                        <a:rPr lang="it-IT" sz="1400" dirty="0"/>
                        <a:t> </a:t>
                      </a:r>
                      <a:r>
                        <a:rPr lang="it-IT" sz="1400" dirty="0" err="1"/>
                        <a:t>Values</a:t>
                      </a:r>
                      <a:endParaRPr lang="it-IT" sz="1400" dirty="0"/>
                    </a:p>
                  </a:txBody>
                  <a:tcPr/>
                </a:tc>
                <a:extLst>
                  <a:ext uri="{0D108BD9-81ED-4DB2-BD59-A6C34878D82A}">
                    <a16:rowId xmlns:a16="http://schemas.microsoft.com/office/drawing/2014/main" val="1450105799"/>
                  </a:ext>
                </a:extLst>
              </a:tr>
              <a:tr h="1112359">
                <a:tc>
                  <a:txBody>
                    <a:bodyPr/>
                    <a:lstStyle/>
                    <a:p>
                      <a:r>
                        <a:rPr lang="it-IT" sz="1200" dirty="0" err="1"/>
                        <a:t>Response</a:t>
                      </a:r>
                      <a:r>
                        <a:rPr lang="it-IT" sz="1200" dirty="0"/>
                        <a:t> </a:t>
                      </a:r>
                    </a:p>
                  </a:txBody>
                  <a:tcPr/>
                </a:tc>
                <a:tc>
                  <a:txBody>
                    <a:bodyPr/>
                    <a:lstStyle/>
                    <a:p>
                      <a:r>
                        <a:rPr lang="en-US" sz="1200" dirty="0"/>
                        <a:t>The system ensures that confidentiality, integrity, and availability are maintained</a:t>
                      </a:r>
                      <a:endParaRPr lang="it-IT" sz="1200" dirty="0"/>
                    </a:p>
                  </a:txBody>
                  <a:tcPr/>
                </a:tc>
                <a:tc>
                  <a:txBody>
                    <a:bodyPr/>
                    <a:lstStyle/>
                    <a:p>
                      <a:r>
                        <a:rPr lang="en-US" sz="1200" dirty="0"/>
                        <a:t>Transactions are carried out in a fashion such that</a:t>
                      </a:r>
                    </a:p>
                    <a:p>
                      <a:r>
                        <a:rPr lang="en-US" sz="1200" dirty="0"/>
                        <a:t>- Data or services are protected from unauthorized access</a:t>
                      </a:r>
                    </a:p>
                    <a:p>
                      <a:r>
                        <a:rPr lang="en-US" sz="1200" dirty="0"/>
                        <a:t>- Data or services are not being manipulated without authorization</a:t>
                      </a:r>
                    </a:p>
                    <a:p>
                      <a:r>
                        <a:rPr lang="en-US" sz="1200" dirty="0"/>
                        <a:t>- Parties to a transaction are identified with assurance</a:t>
                      </a:r>
                    </a:p>
                    <a:p>
                      <a:r>
                        <a:rPr lang="en-US" sz="1200" dirty="0"/>
                        <a:t>- The parties to the transaction cannot repudiate their involvements</a:t>
                      </a:r>
                    </a:p>
                    <a:p>
                      <a:pPr marL="0" indent="0">
                        <a:buFontTx/>
                        <a:buNone/>
                      </a:pPr>
                      <a:r>
                        <a:rPr lang="en-US" sz="1200" dirty="0"/>
                        <a:t>- The data, resources, and system services will be available for legitimate use</a:t>
                      </a:r>
                    </a:p>
                    <a:p>
                      <a:pPr marL="0" indent="0">
                        <a:buFontTx/>
                        <a:buNone/>
                      </a:pPr>
                      <a:r>
                        <a:rPr lang="en-US" sz="1200" dirty="0"/>
                        <a:t>The system tracks activities within it by</a:t>
                      </a:r>
                    </a:p>
                    <a:p>
                      <a:pPr marL="0" indent="0">
                        <a:buFontTx/>
                        <a:buNone/>
                      </a:pPr>
                      <a:r>
                        <a:rPr lang="en-US" sz="1200" dirty="0"/>
                        <a:t>- Recording access or modification</a:t>
                      </a:r>
                    </a:p>
                    <a:p>
                      <a:pPr marL="0" indent="0">
                        <a:buFontTx/>
                        <a:buNone/>
                      </a:pPr>
                      <a:r>
                        <a:rPr lang="en-US" sz="1200" dirty="0"/>
                        <a:t>- Recording attempts to access data, resources, or services </a:t>
                      </a:r>
                    </a:p>
                    <a:p>
                      <a:pPr marL="0" indent="0">
                        <a:buFontTx/>
                        <a:buNone/>
                      </a:pPr>
                      <a:r>
                        <a:rPr lang="en-US" sz="1200" dirty="0"/>
                        <a:t>- Notifying appropriate entities(people or systems) when an apparent attacks is occurring</a:t>
                      </a:r>
                      <a:endParaRPr lang="it-IT" sz="1200" dirty="0"/>
                    </a:p>
                  </a:txBody>
                  <a:tcPr/>
                </a:tc>
                <a:extLst>
                  <a:ext uri="{0D108BD9-81ED-4DB2-BD59-A6C34878D82A}">
                    <a16:rowId xmlns:a16="http://schemas.microsoft.com/office/drawing/2014/main" val="140941035"/>
                  </a:ext>
                </a:extLst>
              </a:tr>
              <a:tr h="1112359">
                <a:tc>
                  <a:txBody>
                    <a:bodyPr/>
                    <a:lstStyle/>
                    <a:p>
                      <a:r>
                        <a:rPr lang="it-IT" sz="1200" dirty="0" err="1"/>
                        <a:t>Response</a:t>
                      </a:r>
                      <a:r>
                        <a:rPr lang="it-IT" sz="1200" dirty="0"/>
                        <a:t> </a:t>
                      </a:r>
                      <a:r>
                        <a:rPr lang="it-IT" sz="1200" dirty="0" err="1"/>
                        <a:t>measure</a:t>
                      </a:r>
                      <a:endParaRPr lang="it-IT" sz="1200" dirty="0"/>
                    </a:p>
                  </a:txBody>
                  <a:tcPr/>
                </a:tc>
                <a:tc>
                  <a:txBody>
                    <a:bodyPr/>
                    <a:lstStyle/>
                    <a:p>
                      <a:r>
                        <a:rPr lang="en-US" sz="1200" dirty="0"/>
                        <a:t>Measures of a system’s response are related to the frequency of successful attacks, the time and cost to resist and repaid attacks, and the consequential damage of those attacks. </a:t>
                      </a:r>
                      <a:endParaRPr lang="it-IT" sz="1200" dirty="0"/>
                    </a:p>
                  </a:txBody>
                  <a:tcPr/>
                </a:tc>
                <a:tc>
                  <a:txBody>
                    <a:bodyPr/>
                    <a:lstStyle/>
                    <a:p>
                      <a:r>
                        <a:rPr lang="en-US" sz="1200" dirty="0"/>
                        <a:t>One or more of the following:</a:t>
                      </a:r>
                    </a:p>
                    <a:p>
                      <a:r>
                        <a:rPr lang="en-US" sz="1200" dirty="0"/>
                        <a:t>- How much of a resource is compromised or ensured</a:t>
                      </a:r>
                    </a:p>
                    <a:p>
                      <a:r>
                        <a:rPr lang="en-US" sz="1200" dirty="0"/>
                        <a:t>- Accuracy of attacks detection</a:t>
                      </a:r>
                    </a:p>
                    <a:p>
                      <a:r>
                        <a:rPr lang="en-US" sz="1200" dirty="0"/>
                        <a:t>- How much time passed before an attacks was detected</a:t>
                      </a:r>
                    </a:p>
                    <a:p>
                      <a:r>
                        <a:rPr lang="en-US" sz="1200" dirty="0"/>
                        <a:t>- How many attacks were resisted</a:t>
                      </a:r>
                    </a:p>
                    <a:p>
                      <a:r>
                        <a:rPr lang="en-US" sz="1200" dirty="0"/>
                        <a:t>- How long it takes to recover from a successful attacks</a:t>
                      </a:r>
                    </a:p>
                    <a:p>
                      <a:r>
                        <a:rPr lang="en-US" sz="1200" dirty="0"/>
                        <a:t>- How much data is vulnerable to a particular attacks</a:t>
                      </a:r>
                      <a:endParaRPr lang="it-IT" sz="1200" dirty="0"/>
                    </a:p>
                  </a:txBody>
                  <a:tcPr/>
                </a:tc>
                <a:extLst>
                  <a:ext uri="{0D108BD9-81ED-4DB2-BD59-A6C34878D82A}">
                    <a16:rowId xmlns:a16="http://schemas.microsoft.com/office/drawing/2014/main" val="2653989613"/>
                  </a:ext>
                </a:extLst>
              </a:tr>
            </a:tbl>
          </a:graphicData>
        </a:graphic>
      </p:graphicFrame>
      <p:sp>
        <p:nvSpPr>
          <p:cNvPr id="2" name="CasellaDiTesto 1">
            <a:extLst>
              <a:ext uri="{FF2B5EF4-FFF2-40B4-BE49-F238E27FC236}">
                <a16:creationId xmlns:a16="http://schemas.microsoft.com/office/drawing/2014/main" id="{DB45A8D3-299B-CB80-E830-535383582A06}"/>
              </a:ext>
            </a:extLst>
          </p:cNvPr>
          <p:cNvSpPr txBox="1"/>
          <p:nvPr/>
        </p:nvSpPr>
        <p:spPr>
          <a:xfrm>
            <a:off x="3894113" y="349063"/>
            <a:ext cx="5602816" cy="707886"/>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General Scenario (2/2)</a:t>
            </a:r>
            <a:endParaRPr lang="it-IT"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504C213-4696-1FFD-13C1-CBC7D7E87494}"/>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10</a:t>
            </a:fld>
            <a:endParaRPr lang="it-IT" dirty="0"/>
          </a:p>
        </p:txBody>
      </p:sp>
    </p:spTree>
    <p:extLst>
      <p:ext uri="{BB962C8B-B14F-4D97-AF65-F5344CB8AC3E}">
        <p14:creationId xmlns:p14="http://schemas.microsoft.com/office/powerpoint/2010/main" val="259949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D7CC55AD-6647-2D8F-45C3-935269875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7" name="Immagine 6">
            <a:extLst>
              <a:ext uri="{FF2B5EF4-FFF2-40B4-BE49-F238E27FC236}">
                <a16:creationId xmlns:a16="http://schemas.microsoft.com/office/drawing/2014/main" id="{26DEF8B1-0F5E-447F-9D6F-DA3FF4617BE6}"/>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sp>
        <p:nvSpPr>
          <p:cNvPr id="10" name="CasellaDiTesto 9">
            <a:extLst>
              <a:ext uri="{FF2B5EF4-FFF2-40B4-BE49-F238E27FC236}">
                <a16:creationId xmlns:a16="http://schemas.microsoft.com/office/drawing/2014/main" id="{DEFAC8B3-ECB4-3DD5-4836-62D1C94E6D01}"/>
              </a:ext>
            </a:extLst>
          </p:cNvPr>
          <p:cNvSpPr txBox="1"/>
          <p:nvPr/>
        </p:nvSpPr>
        <p:spPr>
          <a:xfrm>
            <a:off x="4363631" y="349063"/>
            <a:ext cx="4403770" cy="707886"/>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Sample scenario </a:t>
            </a:r>
            <a:endParaRPr lang="it-IT"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27" name="Immagine 26">
            <a:extLst>
              <a:ext uri="{FF2B5EF4-FFF2-40B4-BE49-F238E27FC236}">
                <a16:creationId xmlns:a16="http://schemas.microsoft.com/office/drawing/2014/main" id="{AE798032-CF37-5773-4BA2-C5D5D9A13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386" y="1945585"/>
            <a:ext cx="11239502" cy="4300331"/>
          </a:xfrm>
          <a:prstGeom prst="rect">
            <a:avLst/>
          </a:prstGeom>
        </p:spPr>
      </p:pic>
      <p:sp>
        <p:nvSpPr>
          <p:cNvPr id="28" name="CasellaDiTesto 27">
            <a:extLst>
              <a:ext uri="{FF2B5EF4-FFF2-40B4-BE49-F238E27FC236}">
                <a16:creationId xmlns:a16="http://schemas.microsoft.com/office/drawing/2014/main" id="{D6120DDD-0D8C-4301-4C62-57A71EC490CE}"/>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11</a:t>
            </a:fld>
            <a:endParaRPr lang="it-IT" dirty="0"/>
          </a:p>
        </p:txBody>
      </p:sp>
    </p:spTree>
    <p:extLst>
      <p:ext uri="{BB962C8B-B14F-4D97-AF65-F5344CB8AC3E}">
        <p14:creationId xmlns:p14="http://schemas.microsoft.com/office/powerpoint/2010/main" val="314212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D7CC55AD-6647-2D8F-45C3-935269875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7" name="Immagine 6">
            <a:extLst>
              <a:ext uri="{FF2B5EF4-FFF2-40B4-BE49-F238E27FC236}">
                <a16:creationId xmlns:a16="http://schemas.microsoft.com/office/drawing/2014/main" id="{26DEF8B1-0F5E-447F-9D6F-DA3FF4617BE6}"/>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sp>
        <p:nvSpPr>
          <p:cNvPr id="10" name="CasellaDiTesto 9">
            <a:extLst>
              <a:ext uri="{FF2B5EF4-FFF2-40B4-BE49-F238E27FC236}">
                <a16:creationId xmlns:a16="http://schemas.microsoft.com/office/drawing/2014/main" id="{DEFAC8B3-ECB4-3DD5-4836-62D1C94E6D01}"/>
              </a:ext>
            </a:extLst>
          </p:cNvPr>
          <p:cNvSpPr txBox="1"/>
          <p:nvPr/>
        </p:nvSpPr>
        <p:spPr>
          <a:xfrm>
            <a:off x="1" y="349063"/>
            <a:ext cx="12192000" cy="70788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ctr"/>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Format</a:t>
            </a:r>
            <a:endParaRPr lang="it-IT"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8" name="CasellaDiTesto 27">
            <a:extLst>
              <a:ext uri="{FF2B5EF4-FFF2-40B4-BE49-F238E27FC236}">
                <a16:creationId xmlns:a16="http://schemas.microsoft.com/office/drawing/2014/main" id="{D6120DDD-0D8C-4301-4C62-57A71EC490CE}"/>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12</a:t>
            </a:fld>
            <a:endParaRPr lang="it-IT" dirty="0"/>
          </a:p>
        </p:txBody>
      </p:sp>
    </p:spTree>
    <p:extLst>
      <p:ext uri="{BB962C8B-B14F-4D97-AF65-F5344CB8AC3E}">
        <p14:creationId xmlns:p14="http://schemas.microsoft.com/office/powerpoint/2010/main" val="211905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GRAZIE PER </a:t>
            </a:r>
          </a:p>
          <a:p>
            <a:pPr algn="ctr"/>
            <a:r>
              <a:rPr lang="it-IT" sz="9600" dirty="0">
                <a:solidFill>
                  <a:srgbClr val="002060"/>
                </a:solidFill>
              </a:rPr>
              <a:t>L’ATTENZIONE</a:t>
            </a:r>
          </a:p>
          <a:p>
            <a:pPr marL="342900" indent="-342900" algn="just">
              <a:buFont typeface="Arial" panose="020B0604020202020204" pitchFamily="34" charset="0"/>
              <a:buChar char="•"/>
            </a:pPr>
            <a:endParaRPr lang="it-IT" sz="2000" i="1" dirty="0">
              <a:solidFill>
                <a:srgbClr val="002060"/>
              </a:solidFill>
            </a:endParaRPr>
          </a:p>
        </p:txBody>
      </p:sp>
      <p:sp>
        <p:nvSpPr>
          <p:cNvPr id="2" name="CasellaDiTesto 1">
            <a:extLst>
              <a:ext uri="{FF2B5EF4-FFF2-40B4-BE49-F238E27FC236}">
                <a16:creationId xmlns:a16="http://schemas.microsoft.com/office/drawing/2014/main" id="{2FC91119-C585-E619-15AC-954C855307EE}"/>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13</a:t>
            </a:fld>
            <a:endParaRPr lang="it-IT" dirty="0"/>
          </a:p>
        </p:txBody>
      </p:sp>
    </p:spTree>
    <p:extLst>
      <p:ext uri="{BB962C8B-B14F-4D97-AF65-F5344CB8AC3E}">
        <p14:creationId xmlns:p14="http://schemas.microsoft.com/office/powerpoint/2010/main" val="60334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5242BD7-FC65-9FAA-3030-260F8E390376}"/>
              </a:ext>
            </a:extLst>
          </p:cNvPr>
          <p:cNvSpPr txBox="1"/>
          <p:nvPr/>
        </p:nvSpPr>
        <p:spPr>
          <a:xfrm>
            <a:off x="598798" y="1906619"/>
            <a:ext cx="6179186" cy="3816429"/>
          </a:xfrm>
          <a:prstGeom prst="rect">
            <a:avLst/>
          </a:prstGeom>
          <a:noFill/>
        </p:spPr>
        <p:txBody>
          <a:bodyPr wrap="square" rtlCol="0">
            <a:spAutoFit/>
          </a:bodyPr>
          <a:lstStyle/>
          <a:p>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Security is a measure of the system’s ability to protect data and information from unauthorized access while still providing access to people and systems that are authorized.</a:t>
            </a:r>
          </a:p>
          <a:p>
            <a:endPar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b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2200" b="0" i="0" dirty="0">
                <a:solidFill>
                  <a:srgbClr val="20212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 attack could be:</a:t>
            </a:r>
          </a:p>
          <a:p>
            <a:pPr marL="342900" indent="-342900">
              <a:buFont typeface="Wingdings" panose="05000000000000000000" pitchFamily="2" charset="2"/>
              <a:buChar char="Ø"/>
            </a:pPr>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an unauthorized attempt to access data/services</a:t>
            </a:r>
          </a:p>
          <a:p>
            <a:pPr marL="342900" indent="-342900">
              <a:buFont typeface="Wingdings" panose="05000000000000000000" pitchFamily="2" charset="2"/>
              <a:buChar char="Ø"/>
            </a:pPr>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an unauthorized modification of the data</a:t>
            </a:r>
          </a:p>
          <a:p>
            <a:pPr marL="342900" indent="-342900">
              <a:buFont typeface="Wingdings" panose="05000000000000000000" pitchFamily="2" charset="2"/>
              <a:buChar char="Ø"/>
            </a:pPr>
            <a:r>
              <a:rPr lang="en-US" sz="2200" b="0" i="0" dirty="0">
                <a:solidFill>
                  <a:srgbClr val="20212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deny services to legitimate users.</a:t>
            </a:r>
            <a:endParaRPr lang="it-IT"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5" name="Immagine 14">
            <a:extLst>
              <a:ext uri="{FF2B5EF4-FFF2-40B4-BE49-F238E27FC236}">
                <a16:creationId xmlns:a16="http://schemas.microsoft.com/office/drawing/2014/main" id="{EAC50D67-1F38-7CF1-6E3B-628D237EE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17" name="Immagine 16">
            <a:extLst>
              <a:ext uri="{FF2B5EF4-FFF2-40B4-BE49-F238E27FC236}">
                <a16:creationId xmlns:a16="http://schemas.microsoft.com/office/drawing/2014/main" id="{83E60545-B7FB-0665-6881-663B9C2E878D}"/>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sp>
        <p:nvSpPr>
          <p:cNvPr id="18" name="CasellaDiTesto 17">
            <a:extLst>
              <a:ext uri="{FF2B5EF4-FFF2-40B4-BE49-F238E27FC236}">
                <a16:creationId xmlns:a16="http://schemas.microsoft.com/office/drawing/2014/main" id="{BC319930-1298-AB45-8B68-3FDB0AD7DDCE}"/>
              </a:ext>
            </a:extLst>
          </p:cNvPr>
          <p:cNvSpPr txBox="1"/>
          <p:nvPr/>
        </p:nvSpPr>
        <p:spPr>
          <a:xfrm>
            <a:off x="5063323" y="349063"/>
            <a:ext cx="2209259" cy="707886"/>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Security</a:t>
            </a:r>
            <a:endParaRPr lang="it-IT"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9" name="Immagine 18">
            <a:extLst>
              <a:ext uri="{FF2B5EF4-FFF2-40B4-BE49-F238E27FC236}">
                <a16:creationId xmlns:a16="http://schemas.microsoft.com/office/drawing/2014/main" id="{325A4221-1382-2415-029E-A17D98DB0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953" y="953878"/>
            <a:ext cx="5731068" cy="5721913"/>
          </a:xfrm>
          <a:prstGeom prst="rect">
            <a:avLst/>
          </a:prstGeom>
        </p:spPr>
      </p:pic>
      <p:sp>
        <p:nvSpPr>
          <p:cNvPr id="20" name="CasellaDiTesto 19">
            <a:extLst>
              <a:ext uri="{FF2B5EF4-FFF2-40B4-BE49-F238E27FC236}">
                <a16:creationId xmlns:a16="http://schemas.microsoft.com/office/drawing/2014/main" id="{328EE6E9-A48E-A6D2-6D14-D2F8B2B466CD}"/>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2</a:t>
            </a:fld>
            <a:endParaRPr lang="it-IT" dirty="0"/>
          </a:p>
        </p:txBody>
      </p:sp>
    </p:spTree>
    <p:extLst>
      <p:ext uri="{BB962C8B-B14F-4D97-AF65-F5344CB8AC3E}">
        <p14:creationId xmlns:p14="http://schemas.microsoft.com/office/powerpoint/2010/main" val="274803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5242BD7-FC65-9FAA-3030-260F8E390376}"/>
              </a:ext>
            </a:extLst>
          </p:cNvPr>
          <p:cNvSpPr txBox="1"/>
          <p:nvPr/>
        </p:nvSpPr>
        <p:spPr>
          <a:xfrm>
            <a:off x="598798" y="2368698"/>
            <a:ext cx="6812721" cy="1569660"/>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Confidentiality, integrity and availability, also known as the CIA triad, is a model designed to guide policies for information security within an organization.</a:t>
            </a:r>
            <a:endParaRPr lang="it-IT"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24" name="Immagine 23">
            <a:extLst>
              <a:ext uri="{FF2B5EF4-FFF2-40B4-BE49-F238E27FC236}">
                <a16:creationId xmlns:a16="http://schemas.microsoft.com/office/drawing/2014/main" id="{37F6551C-A0A9-7500-34F0-E6FFFEC17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26" name="Immagine 25">
            <a:extLst>
              <a:ext uri="{FF2B5EF4-FFF2-40B4-BE49-F238E27FC236}">
                <a16:creationId xmlns:a16="http://schemas.microsoft.com/office/drawing/2014/main" id="{4160EB65-2F8B-170C-4391-FD6FD61FDD81}"/>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sp>
        <p:nvSpPr>
          <p:cNvPr id="28" name="CasellaDiTesto 27">
            <a:extLst>
              <a:ext uri="{FF2B5EF4-FFF2-40B4-BE49-F238E27FC236}">
                <a16:creationId xmlns:a16="http://schemas.microsoft.com/office/drawing/2014/main" id="{007B1020-ECD8-68E9-11C3-B2445DC11A17}"/>
              </a:ext>
            </a:extLst>
          </p:cNvPr>
          <p:cNvSpPr txBox="1"/>
          <p:nvPr/>
        </p:nvSpPr>
        <p:spPr>
          <a:xfrm>
            <a:off x="5681077" y="344102"/>
            <a:ext cx="1067921" cy="707886"/>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CIA</a:t>
            </a:r>
            <a:endParaRPr lang="it-IT"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30" name="Immagine 29">
            <a:extLst>
              <a:ext uri="{FF2B5EF4-FFF2-40B4-BE49-F238E27FC236}">
                <a16:creationId xmlns:a16="http://schemas.microsoft.com/office/drawing/2014/main" id="{506B42E5-8991-B2CA-BBD5-C2C93C159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038" y="1323722"/>
            <a:ext cx="5848210" cy="5320033"/>
          </a:xfrm>
          <a:prstGeom prst="rect">
            <a:avLst/>
          </a:prstGeom>
        </p:spPr>
      </p:pic>
      <p:sp>
        <p:nvSpPr>
          <p:cNvPr id="31" name="CasellaDiTesto 30">
            <a:extLst>
              <a:ext uri="{FF2B5EF4-FFF2-40B4-BE49-F238E27FC236}">
                <a16:creationId xmlns:a16="http://schemas.microsoft.com/office/drawing/2014/main" id="{23A4D87B-DA5D-CE05-3014-1B9836AF959B}"/>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3</a:t>
            </a:fld>
            <a:endParaRPr lang="it-IT" dirty="0"/>
          </a:p>
        </p:txBody>
      </p:sp>
    </p:spTree>
    <p:extLst>
      <p:ext uri="{BB962C8B-B14F-4D97-AF65-F5344CB8AC3E}">
        <p14:creationId xmlns:p14="http://schemas.microsoft.com/office/powerpoint/2010/main" val="3171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5242BD7-FC65-9FAA-3030-260F8E390376}"/>
              </a:ext>
            </a:extLst>
          </p:cNvPr>
          <p:cNvSpPr txBox="1"/>
          <p:nvPr/>
        </p:nvSpPr>
        <p:spPr>
          <a:xfrm>
            <a:off x="598798" y="2368698"/>
            <a:ext cx="6296218" cy="2462213"/>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200" b="1" u="none" strike="noStrike" baseline="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Availability</a:t>
            </a:r>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is the property that the system will be available for legitimate use.</a:t>
            </a:r>
          </a:p>
          <a:p>
            <a:pPr algn="l"/>
            <a:endPar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l"/>
            <a:endPar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For </a:t>
            </a:r>
            <a:r>
              <a:rPr lang="en-US" sz="2200" b="1"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example</a:t>
            </a:r>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 denial-of-service attack won’t prevent you from ordering this book from an online bookstore.</a:t>
            </a:r>
            <a:endParaRPr lang="it-IT"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7" name="Immagine 6">
            <a:extLst>
              <a:ext uri="{FF2B5EF4-FFF2-40B4-BE49-F238E27FC236}">
                <a16:creationId xmlns:a16="http://schemas.microsoft.com/office/drawing/2014/main" id="{BBFE0EE6-2F08-F1C9-5B20-6B28C717A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10" name="Immagine 9">
            <a:extLst>
              <a:ext uri="{FF2B5EF4-FFF2-40B4-BE49-F238E27FC236}">
                <a16:creationId xmlns:a16="http://schemas.microsoft.com/office/drawing/2014/main" id="{51CEF454-C99D-0B5E-AA55-E6DEECB2CD22}"/>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sp>
        <p:nvSpPr>
          <p:cNvPr id="12" name="CasellaDiTesto 11">
            <a:extLst>
              <a:ext uri="{FF2B5EF4-FFF2-40B4-BE49-F238E27FC236}">
                <a16:creationId xmlns:a16="http://schemas.microsoft.com/office/drawing/2014/main" id="{4ADE31D9-4572-FB8D-0AC3-85D37291C919}"/>
              </a:ext>
            </a:extLst>
          </p:cNvPr>
          <p:cNvSpPr txBox="1"/>
          <p:nvPr/>
        </p:nvSpPr>
        <p:spPr>
          <a:xfrm>
            <a:off x="4007637" y="349063"/>
            <a:ext cx="4176721" cy="707886"/>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CIA - Availability</a:t>
            </a:r>
            <a:endParaRPr lang="it-IT"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3" name="Immagine 12">
            <a:extLst>
              <a:ext uri="{FF2B5EF4-FFF2-40B4-BE49-F238E27FC236}">
                <a16:creationId xmlns:a16="http://schemas.microsoft.com/office/drawing/2014/main" id="{C61C66A5-6915-947E-C603-B2DFF864EE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4360" y="1323723"/>
            <a:ext cx="5848210" cy="5320032"/>
          </a:xfrm>
          <a:prstGeom prst="rect">
            <a:avLst/>
          </a:prstGeom>
        </p:spPr>
      </p:pic>
      <p:sp>
        <p:nvSpPr>
          <p:cNvPr id="14" name="CasellaDiTesto 13">
            <a:extLst>
              <a:ext uri="{FF2B5EF4-FFF2-40B4-BE49-F238E27FC236}">
                <a16:creationId xmlns:a16="http://schemas.microsoft.com/office/drawing/2014/main" id="{135EE084-9586-970E-EC13-726F5A1E2901}"/>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4</a:t>
            </a:fld>
            <a:endParaRPr lang="it-IT" dirty="0"/>
          </a:p>
        </p:txBody>
      </p:sp>
    </p:spTree>
    <p:extLst>
      <p:ext uri="{BB962C8B-B14F-4D97-AF65-F5344CB8AC3E}">
        <p14:creationId xmlns:p14="http://schemas.microsoft.com/office/powerpoint/2010/main" val="141270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52205C1F-CD6A-CA34-1AD8-AAB792EB1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10" name="Immagine 9">
            <a:extLst>
              <a:ext uri="{FF2B5EF4-FFF2-40B4-BE49-F238E27FC236}">
                <a16:creationId xmlns:a16="http://schemas.microsoft.com/office/drawing/2014/main" id="{3D6EC00A-111C-14B7-2BE2-200A27F7319C}"/>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sp>
        <p:nvSpPr>
          <p:cNvPr id="12" name="CasellaDiTesto 11">
            <a:extLst>
              <a:ext uri="{FF2B5EF4-FFF2-40B4-BE49-F238E27FC236}">
                <a16:creationId xmlns:a16="http://schemas.microsoft.com/office/drawing/2014/main" id="{261A2CAA-02C5-9151-AB84-4883F7B46307}"/>
              </a:ext>
            </a:extLst>
          </p:cNvPr>
          <p:cNvSpPr txBox="1"/>
          <p:nvPr/>
        </p:nvSpPr>
        <p:spPr>
          <a:xfrm>
            <a:off x="598798" y="2367171"/>
            <a:ext cx="6296218" cy="2123658"/>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200" b="1" u="none" strike="noStrike" baseline="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Integrity</a:t>
            </a:r>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is the property that data or services are not subject to unauthorized manipulation. </a:t>
            </a:r>
          </a:p>
          <a:p>
            <a:pPr algn="l"/>
            <a:endPar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l"/>
            <a:endPar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For </a:t>
            </a:r>
            <a:r>
              <a:rPr lang="en-US" sz="2200" b="1"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example</a:t>
            </a:r>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your grade has not been changed since your </a:t>
            </a:r>
            <a:r>
              <a:rPr lang="it-IT" sz="2200" b="0" u="none" strike="noStrike" baseline="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instructor</a:t>
            </a:r>
            <a:r>
              <a:rPr lang="it-IT"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it-IT" sz="2200" b="0" u="none" strike="noStrike" baseline="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assigned</a:t>
            </a:r>
            <a:r>
              <a:rPr lang="it-IT"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it-IT" sz="2200" b="0" u="none" strike="noStrike" baseline="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it</a:t>
            </a:r>
            <a:r>
              <a:rPr lang="it-IT"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
        <p:nvSpPr>
          <p:cNvPr id="13" name="CasellaDiTesto 12">
            <a:extLst>
              <a:ext uri="{FF2B5EF4-FFF2-40B4-BE49-F238E27FC236}">
                <a16:creationId xmlns:a16="http://schemas.microsoft.com/office/drawing/2014/main" id="{453F29DA-A38A-DEA7-78EA-11B60534E08A}"/>
              </a:ext>
            </a:extLst>
          </p:cNvPr>
          <p:cNvSpPr txBox="1"/>
          <p:nvPr/>
        </p:nvSpPr>
        <p:spPr>
          <a:xfrm>
            <a:off x="4330835" y="345765"/>
            <a:ext cx="3530325" cy="707886"/>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CIA - Integrity</a:t>
            </a:r>
            <a:endParaRPr lang="it-IT"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4" name="Immagine 13">
            <a:extLst>
              <a:ext uri="{FF2B5EF4-FFF2-40B4-BE49-F238E27FC236}">
                <a16:creationId xmlns:a16="http://schemas.microsoft.com/office/drawing/2014/main" id="{7FE00E44-2618-3AFA-96B7-A635F0BF54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8730" y="1323722"/>
            <a:ext cx="5848208" cy="5320031"/>
          </a:xfrm>
          <a:prstGeom prst="rect">
            <a:avLst/>
          </a:prstGeom>
        </p:spPr>
      </p:pic>
      <p:sp>
        <p:nvSpPr>
          <p:cNvPr id="15" name="CasellaDiTesto 14">
            <a:extLst>
              <a:ext uri="{FF2B5EF4-FFF2-40B4-BE49-F238E27FC236}">
                <a16:creationId xmlns:a16="http://schemas.microsoft.com/office/drawing/2014/main" id="{863406E6-E329-13A8-0958-8FE9DB7BCAEB}"/>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5</a:t>
            </a:fld>
            <a:endParaRPr lang="it-IT" dirty="0"/>
          </a:p>
        </p:txBody>
      </p:sp>
    </p:spTree>
    <p:extLst>
      <p:ext uri="{BB962C8B-B14F-4D97-AF65-F5344CB8AC3E}">
        <p14:creationId xmlns:p14="http://schemas.microsoft.com/office/powerpoint/2010/main" val="294449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66DB39A0-B3F5-B9E0-3AEF-B3912D935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10" name="Immagine 9">
            <a:extLst>
              <a:ext uri="{FF2B5EF4-FFF2-40B4-BE49-F238E27FC236}">
                <a16:creationId xmlns:a16="http://schemas.microsoft.com/office/drawing/2014/main" id="{6A38072D-7E0B-3810-EE37-0EFC9DCE427F}"/>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sp>
        <p:nvSpPr>
          <p:cNvPr id="12" name="CasellaDiTesto 11">
            <a:extLst>
              <a:ext uri="{FF2B5EF4-FFF2-40B4-BE49-F238E27FC236}">
                <a16:creationId xmlns:a16="http://schemas.microsoft.com/office/drawing/2014/main" id="{CF4D6A47-40B3-7A47-584C-67EDAD834611}"/>
              </a:ext>
            </a:extLst>
          </p:cNvPr>
          <p:cNvSpPr txBox="1"/>
          <p:nvPr/>
        </p:nvSpPr>
        <p:spPr>
          <a:xfrm>
            <a:off x="598798" y="2365645"/>
            <a:ext cx="6296218" cy="2123658"/>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200" b="1" u="none" strike="noStrike" baseline="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Confidentiality</a:t>
            </a:r>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is the property that data or services are protected from unauthorized access. </a:t>
            </a:r>
          </a:p>
          <a:p>
            <a:pPr algn="l"/>
            <a:endPar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l"/>
            <a:endPar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For </a:t>
            </a:r>
            <a:r>
              <a:rPr lang="en-US" sz="2200" b="1"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example</a:t>
            </a:r>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 hacker cannot access your income tax returns on a government computer.</a:t>
            </a:r>
          </a:p>
        </p:txBody>
      </p:sp>
      <p:sp>
        <p:nvSpPr>
          <p:cNvPr id="13" name="CasellaDiTesto 12">
            <a:extLst>
              <a:ext uri="{FF2B5EF4-FFF2-40B4-BE49-F238E27FC236}">
                <a16:creationId xmlns:a16="http://schemas.microsoft.com/office/drawing/2014/main" id="{1EED7BFF-C760-8B12-9057-2074214A4555}"/>
              </a:ext>
            </a:extLst>
          </p:cNvPr>
          <p:cNvSpPr txBox="1"/>
          <p:nvPr/>
        </p:nvSpPr>
        <p:spPr>
          <a:xfrm>
            <a:off x="3684720" y="349063"/>
            <a:ext cx="5067606" cy="707886"/>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CIA - Confidentiality</a:t>
            </a:r>
            <a:endParaRPr lang="it-IT"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4" name="Immagine 13">
            <a:extLst>
              <a:ext uri="{FF2B5EF4-FFF2-40B4-BE49-F238E27FC236}">
                <a16:creationId xmlns:a16="http://schemas.microsoft.com/office/drawing/2014/main" id="{BCA5A6F4-C2F1-7871-719D-4C36C4F468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8523" y="1323722"/>
            <a:ext cx="5848210" cy="5320033"/>
          </a:xfrm>
          <a:prstGeom prst="rect">
            <a:avLst/>
          </a:prstGeom>
        </p:spPr>
      </p:pic>
      <p:sp>
        <p:nvSpPr>
          <p:cNvPr id="15" name="CasellaDiTesto 14">
            <a:extLst>
              <a:ext uri="{FF2B5EF4-FFF2-40B4-BE49-F238E27FC236}">
                <a16:creationId xmlns:a16="http://schemas.microsoft.com/office/drawing/2014/main" id="{A8618CAE-1AF0-70DD-A7CF-3C768CB64A00}"/>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6</a:t>
            </a:fld>
            <a:endParaRPr lang="it-IT" dirty="0"/>
          </a:p>
        </p:txBody>
      </p:sp>
    </p:spTree>
    <p:extLst>
      <p:ext uri="{BB962C8B-B14F-4D97-AF65-F5344CB8AC3E}">
        <p14:creationId xmlns:p14="http://schemas.microsoft.com/office/powerpoint/2010/main" val="414834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A4DEC00E-BBFE-E34A-E760-0C339609B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7" name="Immagine 6">
            <a:extLst>
              <a:ext uri="{FF2B5EF4-FFF2-40B4-BE49-F238E27FC236}">
                <a16:creationId xmlns:a16="http://schemas.microsoft.com/office/drawing/2014/main" id="{273221B6-D2D8-4A2E-3B0C-623F804CA451}"/>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sp>
        <p:nvSpPr>
          <p:cNvPr id="11" name="CasellaDiTesto 10">
            <a:extLst>
              <a:ext uri="{FF2B5EF4-FFF2-40B4-BE49-F238E27FC236}">
                <a16:creationId xmlns:a16="http://schemas.microsoft.com/office/drawing/2014/main" id="{4F027127-2917-5AC9-0003-5A39A44219A3}"/>
              </a:ext>
            </a:extLst>
          </p:cNvPr>
          <p:cNvSpPr txBox="1"/>
          <p:nvPr/>
        </p:nvSpPr>
        <p:spPr>
          <a:xfrm>
            <a:off x="598798" y="1953576"/>
            <a:ext cx="11172496" cy="1785104"/>
          </a:xfrm>
          <a:prstGeom prst="rect">
            <a:avLst/>
          </a:prstGeom>
          <a:noFill/>
        </p:spPr>
        <p:txBody>
          <a:bodyPr wrap="square" rtlCol="0">
            <a:spAutoFit/>
          </a:bodyPr>
          <a:lstStyle/>
          <a:p>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An issue closely related to security is the quality of privacy. Privacy concerns have become more important in recent years and are enshrined into law in the European Union through the General Data Protection Regulation (</a:t>
            </a:r>
            <a:r>
              <a:rPr lang="en-US" sz="2200"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GDPR</a:t>
            </a:r>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Achieving privacy is about limiting access to information, which in turn is about which information should be access-limited and to whom access should be allowed. </a:t>
            </a:r>
          </a:p>
        </p:txBody>
      </p:sp>
      <p:sp>
        <p:nvSpPr>
          <p:cNvPr id="15" name="CasellaDiTesto 14">
            <a:extLst>
              <a:ext uri="{FF2B5EF4-FFF2-40B4-BE49-F238E27FC236}">
                <a16:creationId xmlns:a16="http://schemas.microsoft.com/office/drawing/2014/main" id="{89605C0B-8220-39B1-B537-55A08585869F}"/>
              </a:ext>
            </a:extLst>
          </p:cNvPr>
          <p:cNvSpPr txBox="1"/>
          <p:nvPr/>
        </p:nvSpPr>
        <p:spPr>
          <a:xfrm>
            <a:off x="5090754" y="349063"/>
            <a:ext cx="2010487" cy="707886"/>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Privacy</a:t>
            </a:r>
            <a:endParaRPr lang="it-IT"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6" name="Immagine 15">
            <a:extLst>
              <a:ext uri="{FF2B5EF4-FFF2-40B4-BE49-F238E27FC236}">
                <a16:creationId xmlns:a16="http://schemas.microsoft.com/office/drawing/2014/main" id="{5E73EBAE-A69E-7358-E1A0-C8E582117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6368" y="4006748"/>
            <a:ext cx="7160576" cy="2421079"/>
          </a:xfrm>
          <a:prstGeom prst="rect">
            <a:avLst/>
          </a:prstGeom>
        </p:spPr>
      </p:pic>
      <p:sp>
        <p:nvSpPr>
          <p:cNvPr id="17" name="CasellaDiTesto 16">
            <a:extLst>
              <a:ext uri="{FF2B5EF4-FFF2-40B4-BE49-F238E27FC236}">
                <a16:creationId xmlns:a16="http://schemas.microsoft.com/office/drawing/2014/main" id="{C5B64755-25BF-7A5E-488C-12695823472D}"/>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7</a:t>
            </a:fld>
            <a:endParaRPr lang="it-IT" dirty="0"/>
          </a:p>
        </p:txBody>
      </p:sp>
    </p:spTree>
    <p:extLst>
      <p:ext uri="{BB962C8B-B14F-4D97-AF65-F5344CB8AC3E}">
        <p14:creationId xmlns:p14="http://schemas.microsoft.com/office/powerpoint/2010/main" val="131466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5242BD7-FC65-9FAA-3030-260F8E390376}"/>
              </a:ext>
            </a:extLst>
          </p:cNvPr>
          <p:cNvSpPr txBox="1"/>
          <p:nvPr/>
        </p:nvSpPr>
        <p:spPr>
          <a:xfrm>
            <a:off x="598798" y="1786899"/>
            <a:ext cx="6359050" cy="4493538"/>
          </a:xfrm>
          <a:prstGeom prst="rect">
            <a:avLst/>
          </a:prstGeom>
          <a:noFill/>
        </p:spPr>
        <p:txBody>
          <a:bodyPr wrap="square" rtlCol="0">
            <a:spAutoFit/>
          </a:bodyPr>
          <a:lstStyle/>
          <a:p>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general term for information that should be kept private is personally identifiable information (PII). The National Institute of Standards and Technology (NIST) defines PII as “any information about an individual maintained by an agency</a:t>
            </a:r>
            <a:r>
              <a:rPr lang="en-US"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200"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including any information that can be used to distinguish or trace an individual’s identity</a:t>
            </a:r>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such as name, social security number, date and place of birth, mother’s maiden name, or biometric records; and  any other information that is linked or linkable to an individual, such as medical, educational, financial, and employment information.”</a:t>
            </a:r>
          </a:p>
        </p:txBody>
      </p:sp>
      <p:pic>
        <p:nvPicPr>
          <p:cNvPr id="3" name="Immagine 2">
            <a:extLst>
              <a:ext uri="{FF2B5EF4-FFF2-40B4-BE49-F238E27FC236}">
                <a16:creationId xmlns:a16="http://schemas.microsoft.com/office/drawing/2014/main" id="{CC5CD894-9470-085A-7840-EC94EFFDD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7" name="Immagine 6">
            <a:extLst>
              <a:ext uri="{FF2B5EF4-FFF2-40B4-BE49-F238E27FC236}">
                <a16:creationId xmlns:a16="http://schemas.microsoft.com/office/drawing/2014/main" id="{B8A2F3F7-ECC8-9286-9307-351D40C9D52B}"/>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sp>
        <p:nvSpPr>
          <p:cNvPr id="11" name="CasellaDiTesto 10">
            <a:extLst>
              <a:ext uri="{FF2B5EF4-FFF2-40B4-BE49-F238E27FC236}">
                <a16:creationId xmlns:a16="http://schemas.microsoft.com/office/drawing/2014/main" id="{B9D737C0-25AE-8245-E41F-AED3879A54D4}"/>
              </a:ext>
            </a:extLst>
          </p:cNvPr>
          <p:cNvSpPr txBox="1"/>
          <p:nvPr/>
        </p:nvSpPr>
        <p:spPr>
          <a:xfrm>
            <a:off x="4548939" y="349063"/>
            <a:ext cx="3094117" cy="707886"/>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Privacy - PII</a:t>
            </a:r>
            <a:endParaRPr lang="it-IT"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2" name="Picture 2" descr="What is Personally Identifiable Information | PII Data Security | Imperva">
            <a:extLst>
              <a:ext uri="{FF2B5EF4-FFF2-40B4-BE49-F238E27FC236}">
                <a16:creationId xmlns:a16="http://schemas.microsoft.com/office/drawing/2014/main" id="{A74094B7-9B60-79B3-318A-01060CF02F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3833" y="1660812"/>
            <a:ext cx="4352925" cy="4619625"/>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2">
            <a:extLst>
              <a:ext uri="{FF2B5EF4-FFF2-40B4-BE49-F238E27FC236}">
                <a16:creationId xmlns:a16="http://schemas.microsoft.com/office/drawing/2014/main" id="{4377A71E-4622-6E54-099F-FF589A066FC0}"/>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8</a:t>
            </a:fld>
            <a:endParaRPr lang="it-IT" dirty="0"/>
          </a:p>
        </p:txBody>
      </p:sp>
    </p:spTree>
    <p:extLst>
      <p:ext uri="{BB962C8B-B14F-4D97-AF65-F5344CB8AC3E}">
        <p14:creationId xmlns:p14="http://schemas.microsoft.com/office/powerpoint/2010/main" val="410538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C5CD894-9470-085A-7840-EC94EFFDD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7" y="92890"/>
            <a:ext cx="1234532" cy="1220232"/>
          </a:xfrm>
          <a:prstGeom prst="rect">
            <a:avLst/>
          </a:prstGeom>
        </p:spPr>
      </p:pic>
      <p:pic>
        <p:nvPicPr>
          <p:cNvPr id="7" name="Immagine 6">
            <a:extLst>
              <a:ext uri="{FF2B5EF4-FFF2-40B4-BE49-F238E27FC236}">
                <a16:creationId xmlns:a16="http://schemas.microsoft.com/office/drawing/2014/main" id="{B8A2F3F7-ECC8-9286-9307-351D40C9D52B}"/>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sp>
        <p:nvSpPr>
          <p:cNvPr id="6" name="CasellaDiTesto 5">
            <a:extLst>
              <a:ext uri="{FF2B5EF4-FFF2-40B4-BE49-F238E27FC236}">
                <a16:creationId xmlns:a16="http://schemas.microsoft.com/office/drawing/2014/main" id="{A666D817-4D73-08C9-78EC-87C1AFFDBF5A}"/>
              </a:ext>
            </a:extLst>
          </p:cNvPr>
          <p:cNvSpPr txBox="1"/>
          <p:nvPr/>
        </p:nvSpPr>
        <p:spPr>
          <a:xfrm>
            <a:off x="3894113" y="349063"/>
            <a:ext cx="5602816" cy="707886"/>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General Scenario (1/2)</a:t>
            </a:r>
            <a:endParaRPr lang="it-IT"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9" name="Tabella 8">
            <a:extLst>
              <a:ext uri="{FF2B5EF4-FFF2-40B4-BE49-F238E27FC236}">
                <a16:creationId xmlns:a16="http://schemas.microsoft.com/office/drawing/2014/main" id="{356C7F63-BE33-6F00-C7A8-2C5B6E2DCABE}"/>
              </a:ext>
            </a:extLst>
          </p:cNvPr>
          <p:cNvGraphicFramePr>
            <a:graphicFrameLocks noGrp="1"/>
          </p:cNvGraphicFramePr>
          <p:nvPr>
            <p:extLst>
              <p:ext uri="{D42A27DB-BD31-4B8C-83A1-F6EECF244321}">
                <p14:modId xmlns:p14="http://schemas.microsoft.com/office/powerpoint/2010/main" val="806663157"/>
              </p:ext>
            </p:extLst>
          </p:nvPr>
        </p:nvGraphicFramePr>
        <p:xfrm>
          <a:off x="509424" y="1515033"/>
          <a:ext cx="11242623" cy="5125720"/>
        </p:xfrm>
        <a:graphic>
          <a:graphicData uri="http://schemas.openxmlformats.org/drawingml/2006/table">
            <a:tbl>
              <a:tblPr firstRow="1" bandRow="1">
                <a:tableStyleId>{5C22544A-7EE6-4342-B048-85BDC9FD1C3A}</a:tableStyleId>
              </a:tblPr>
              <a:tblGrid>
                <a:gridCol w="2041172">
                  <a:extLst>
                    <a:ext uri="{9D8B030D-6E8A-4147-A177-3AD203B41FA5}">
                      <a16:colId xmlns:a16="http://schemas.microsoft.com/office/drawing/2014/main" val="4045539667"/>
                    </a:ext>
                  </a:extLst>
                </a:gridCol>
                <a:gridCol w="4244566">
                  <a:extLst>
                    <a:ext uri="{9D8B030D-6E8A-4147-A177-3AD203B41FA5}">
                      <a16:colId xmlns:a16="http://schemas.microsoft.com/office/drawing/2014/main" val="1341065407"/>
                    </a:ext>
                  </a:extLst>
                </a:gridCol>
                <a:gridCol w="4956885">
                  <a:extLst>
                    <a:ext uri="{9D8B030D-6E8A-4147-A177-3AD203B41FA5}">
                      <a16:colId xmlns:a16="http://schemas.microsoft.com/office/drawing/2014/main" val="3950407479"/>
                    </a:ext>
                  </a:extLst>
                </a:gridCol>
              </a:tblGrid>
              <a:tr h="370840">
                <a:tc>
                  <a:txBody>
                    <a:bodyPr/>
                    <a:lstStyle/>
                    <a:p>
                      <a:r>
                        <a:rPr lang="it-IT" sz="1200" dirty="0" err="1">
                          <a:effectLst/>
                        </a:rPr>
                        <a:t>Portion</a:t>
                      </a:r>
                      <a:r>
                        <a:rPr lang="it-IT" sz="1200" dirty="0">
                          <a:effectLst/>
                        </a:rPr>
                        <a:t> of Scenario</a:t>
                      </a:r>
                    </a:p>
                  </a:txBody>
                  <a:tcPr/>
                </a:tc>
                <a:tc>
                  <a:txBody>
                    <a:bodyPr/>
                    <a:lstStyle/>
                    <a:p>
                      <a:r>
                        <a:rPr lang="it-IT" sz="1200" dirty="0" err="1">
                          <a:effectLst/>
                        </a:rPr>
                        <a:t>Description</a:t>
                      </a:r>
                      <a:endParaRPr lang="it-IT" sz="1200" dirty="0">
                        <a:effectLst/>
                      </a:endParaRPr>
                    </a:p>
                  </a:txBody>
                  <a:tcPr/>
                </a:tc>
                <a:tc>
                  <a:txBody>
                    <a:bodyPr/>
                    <a:lstStyle/>
                    <a:p>
                      <a:r>
                        <a:rPr lang="it-IT" sz="1200" dirty="0" err="1">
                          <a:effectLst/>
                        </a:rPr>
                        <a:t>Possible</a:t>
                      </a:r>
                      <a:r>
                        <a:rPr lang="it-IT" sz="1200" dirty="0">
                          <a:effectLst/>
                        </a:rPr>
                        <a:t> </a:t>
                      </a:r>
                      <a:r>
                        <a:rPr lang="it-IT" sz="1200" dirty="0" err="1">
                          <a:effectLst/>
                        </a:rPr>
                        <a:t>Values</a:t>
                      </a:r>
                      <a:endParaRPr lang="it-IT" sz="1200" dirty="0">
                        <a:effectLst/>
                      </a:endParaRPr>
                    </a:p>
                  </a:txBody>
                  <a:tcPr/>
                </a:tc>
                <a:extLst>
                  <a:ext uri="{0D108BD9-81ED-4DB2-BD59-A6C34878D82A}">
                    <a16:rowId xmlns:a16="http://schemas.microsoft.com/office/drawing/2014/main" val="1450105799"/>
                  </a:ext>
                </a:extLst>
              </a:tr>
              <a:tr h="307267">
                <a:tc>
                  <a:txBody>
                    <a:bodyPr/>
                    <a:lstStyle/>
                    <a:p>
                      <a:r>
                        <a:rPr lang="it-IT" sz="1200" dirty="0">
                          <a:effectLst/>
                        </a:rPr>
                        <a:t>Source</a:t>
                      </a:r>
                    </a:p>
                  </a:txBody>
                  <a:tcPr/>
                </a:tc>
                <a:tc>
                  <a:txBody>
                    <a:bodyPr/>
                    <a:lstStyle/>
                    <a:p>
                      <a:r>
                        <a:rPr lang="en-US" sz="1200" dirty="0">
                          <a:effectLst/>
                        </a:rPr>
                        <a:t>The attack may be from outside the organization or from inside the organization. The source of the attack may be either a human or another system. </a:t>
                      </a:r>
                      <a:endParaRPr lang="it-IT" sz="1200" dirty="0">
                        <a:effectLst/>
                      </a:endParaRPr>
                    </a:p>
                  </a:txBody>
                  <a:tcPr/>
                </a:tc>
                <a:tc>
                  <a:txBody>
                    <a:bodyPr/>
                    <a:lstStyle/>
                    <a:p>
                      <a:r>
                        <a:rPr lang="it-IT" sz="1200" dirty="0">
                          <a:effectLst/>
                        </a:rPr>
                        <a:t>- Human</a:t>
                      </a:r>
                    </a:p>
                    <a:p>
                      <a:pPr marL="0" indent="0">
                        <a:buFontTx/>
                        <a:buNone/>
                      </a:pPr>
                      <a:r>
                        <a:rPr lang="it-IT" sz="1200" dirty="0">
                          <a:effectLst/>
                        </a:rPr>
                        <a:t>- </a:t>
                      </a:r>
                      <a:r>
                        <a:rPr lang="it-IT" sz="1200" dirty="0" err="1">
                          <a:effectLst/>
                        </a:rPr>
                        <a:t>Another</a:t>
                      </a:r>
                      <a:r>
                        <a:rPr lang="it-IT" sz="1200" dirty="0">
                          <a:effectLst/>
                        </a:rPr>
                        <a:t> system</a:t>
                      </a:r>
                    </a:p>
                    <a:p>
                      <a:pPr marL="0" indent="0">
                        <a:buFontTx/>
                        <a:buNone/>
                      </a:pPr>
                      <a:r>
                        <a:rPr lang="it-IT" sz="1200" dirty="0" err="1">
                          <a:effectLst/>
                        </a:rPr>
                        <a:t>Which</a:t>
                      </a:r>
                      <a:r>
                        <a:rPr lang="it-IT" sz="1200" dirty="0">
                          <a:effectLst/>
                        </a:rPr>
                        <a:t> </a:t>
                      </a:r>
                      <a:r>
                        <a:rPr lang="it-IT" sz="1200" dirty="0" err="1">
                          <a:effectLst/>
                        </a:rPr>
                        <a:t>is</a:t>
                      </a:r>
                      <a:r>
                        <a:rPr lang="it-IT" sz="1200" dirty="0">
                          <a:effectLst/>
                        </a:rPr>
                        <a:t>:</a:t>
                      </a:r>
                    </a:p>
                    <a:p>
                      <a:pPr marL="0" indent="0">
                        <a:buFontTx/>
                        <a:buNone/>
                      </a:pPr>
                      <a:r>
                        <a:rPr lang="en-US" sz="1200" dirty="0">
                          <a:effectLst/>
                        </a:rPr>
                        <a:t>- </a:t>
                      </a:r>
                      <a:r>
                        <a:rPr lang="en-US" sz="1200" dirty="0" err="1">
                          <a:effectLst/>
                        </a:rPr>
                        <a:t>lnside</a:t>
                      </a:r>
                      <a:r>
                        <a:rPr lang="en-US" sz="1200" dirty="0">
                          <a:effectLst/>
                        </a:rPr>
                        <a:t> the organization</a:t>
                      </a:r>
                    </a:p>
                    <a:p>
                      <a:pPr marL="0" indent="0">
                        <a:buFontTx/>
                        <a:buNone/>
                      </a:pPr>
                      <a:r>
                        <a:rPr lang="en-US" sz="1200" dirty="0">
                          <a:effectLst/>
                        </a:rPr>
                        <a:t>- Out ide the organization</a:t>
                      </a:r>
                    </a:p>
                    <a:p>
                      <a:pPr marL="0" indent="0">
                        <a:buFontTx/>
                        <a:buNone/>
                      </a:pPr>
                      <a:r>
                        <a:rPr lang="en-US" sz="1200" dirty="0">
                          <a:effectLst/>
                        </a:rPr>
                        <a:t>- Previously identified</a:t>
                      </a:r>
                    </a:p>
                    <a:p>
                      <a:pPr marL="0" indent="0">
                        <a:buFontTx/>
                        <a:buNone/>
                      </a:pPr>
                      <a:r>
                        <a:rPr lang="en-US" sz="1200" dirty="0">
                          <a:effectLst/>
                        </a:rPr>
                        <a:t>- Unknown</a:t>
                      </a:r>
                      <a:endParaRPr lang="it-IT" sz="1200" dirty="0">
                        <a:effectLst/>
                      </a:endParaRPr>
                    </a:p>
                  </a:txBody>
                  <a:tcPr/>
                </a:tc>
                <a:extLst>
                  <a:ext uri="{0D108BD9-81ED-4DB2-BD59-A6C34878D82A}">
                    <a16:rowId xmlns:a16="http://schemas.microsoft.com/office/drawing/2014/main" val="140941035"/>
                  </a:ext>
                </a:extLst>
              </a:tr>
              <a:tr h="357103">
                <a:tc>
                  <a:txBody>
                    <a:bodyPr/>
                    <a:lstStyle/>
                    <a:p>
                      <a:r>
                        <a:rPr lang="it-IT" sz="1200" dirty="0" err="1">
                          <a:effectLst/>
                        </a:rPr>
                        <a:t>Stimulus</a:t>
                      </a:r>
                      <a:endParaRPr lang="it-IT" sz="1200" dirty="0">
                        <a:effectLst/>
                      </a:endParaRPr>
                    </a:p>
                  </a:txBody>
                  <a:tcPr/>
                </a:tc>
                <a:tc>
                  <a:txBody>
                    <a:bodyPr/>
                    <a:lstStyle/>
                    <a:p>
                      <a:r>
                        <a:rPr lang="en-US" sz="1200" dirty="0">
                          <a:effectLst/>
                        </a:rPr>
                        <a:t>The stimulus is an attack. </a:t>
                      </a:r>
                      <a:endParaRPr lang="it-IT" sz="1200" dirty="0">
                        <a:effectLst/>
                      </a:endParaRPr>
                    </a:p>
                  </a:txBody>
                  <a:tcPr/>
                </a:tc>
                <a:tc>
                  <a:txBody>
                    <a:bodyPr/>
                    <a:lstStyle/>
                    <a:p>
                      <a:r>
                        <a:rPr lang="it-IT" sz="1200" dirty="0">
                          <a:effectLst/>
                        </a:rPr>
                        <a:t>An </a:t>
                      </a:r>
                      <a:r>
                        <a:rPr lang="it-IT" sz="1200" dirty="0" err="1">
                          <a:effectLst/>
                        </a:rPr>
                        <a:t>unauthorized</a:t>
                      </a:r>
                      <a:r>
                        <a:rPr lang="it-IT" sz="1200" dirty="0">
                          <a:effectLst/>
                        </a:rPr>
                        <a:t> </a:t>
                      </a:r>
                      <a:r>
                        <a:rPr lang="it-IT" sz="1200" dirty="0" err="1">
                          <a:effectLst/>
                        </a:rPr>
                        <a:t>attempt</a:t>
                      </a:r>
                      <a:r>
                        <a:rPr lang="it-IT" sz="1200" dirty="0">
                          <a:effectLst/>
                        </a:rPr>
                        <a:t> to: </a:t>
                      </a:r>
                    </a:p>
                    <a:p>
                      <a:r>
                        <a:rPr lang="en-US" sz="1200" dirty="0">
                          <a:effectLst/>
                        </a:rPr>
                        <a:t>- Display, Capture or Change data</a:t>
                      </a:r>
                    </a:p>
                    <a:p>
                      <a:r>
                        <a:rPr lang="en-US" sz="1200" dirty="0">
                          <a:effectLst/>
                        </a:rPr>
                        <a:t>- Access system services</a:t>
                      </a:r>
                    </a:p>
                    <a:p>
                      <a:r>
                        <a:rPr lang="en-US" sz="1200" dirty="0">
                          <a:effectLst/>
                        </a:rPr>
                        <a:t>- Change the system’s behavior</a:t>
                      </a:r>
                    </a:p>
                    <a:p>
                      <a:r>
                        <a:rPr lang="en-US" sz="1200" dirty="0">
                          <a:effectLst/>
                        </a:rPr>
                        <a:t>- Reduce availability</a:t>
                      </a:r>
                    </a:p>
                  </a:txBody>
                  <a:tcPr/>
                </a:tc>
                <a:extLst>
                  <a:ext uri="{0D108BD9-81ED-4DB2-BD59-A6C34878D82A}">
                    <a16:rowId xmlns:a16="http://schemas.microsoft.com/office/drawing/2014/main" val="35253470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err="1">
                          <a:effectLst/>
                        </a:rPr>
                        <a:t>Artifact</a:t>
                      </a:r>
                      <a:r>
                        <a:rPr lang="it-IT" sz="1200" dirty="0">
                          <a:effectLst/>
                        </a:rPr>
                        <a:t> </a:t>
                      </a:r>
                    </a:p>
                    <a:p>
                      <a:endParaRPr lang="it-IT" sz="1200" dirty="0">
                        <a:effectLst/>
                      </a:endParaRPr>
                    </a:p>
                  </a:txBody>
                  <a:tcPr/>
                </a:tc>
                <a:tc>
                  <a:txBody>
                    <a:bodyPr/>
                    <a:lstStyle/>
                    <a:p>
                      <a:r>
                        <a:rPr lang="en-US" sz="1200" dirty="0">
                          <a:effectLst/>
                        </a:rPr>
                        <a:t>What is the target of the attack? </a:t>
                      </a:r>
                      <a:endParaRPr lang="it-IT" sz="1200" dirty="0">
                        <a:effectLst/>
                      </a:endParaRPr>
                    </a:p>
                    <a:p>
                      <a:endParaRPr lang="it-IT" sz="1200" dirty="0">
                        <a:effectLst/>
                      </a:endParaRPr>
                    </a:p>
                  </a:txBody>
                  <a:tcPr/>
                </a:tc>
                <a:tc>
                  <a:txBody>
                    <a:bodyPr/>
                    <a:lstStyle/>
                    <a:p>
                      <a:r>
                        <a:rPr lang="it-IT" sz="1200" dirty="0">
                          <a:effectLst/>
                        </a:rPr>
                        <a:t>- </a:t>
                      </a:r>
                      <a:r>
                        <a:rPr lang="en-US" sz="1200" dirty="0">
                          <a:effectLst/>
                        </a:rPr>
                        <a:t>System services</a:t>
                      </a:r>
                    </a:p>
                    <a:p>
                      <a:r>
                        <a:rPr lang="en-US" sz="1200" dirty="0">
                          <a:effectLst/>
                        </a:rPr>
                        <a:t>- Data within the system</a:t>
                      </a:r>
                    </a:p>
                    <a:p>
                      <a:r>
                        <a:rPr lang="en-US" sz="1200" dirty="0">
                          <a:effectLst/>
                        </a:rPr>
                        <a:t>- A component or resource of the system</a:t>
                      </a:r>
                    </a:p>
                    <a:p>
                      <a:r>
                        <a:rPr lang="en-US" sz="1200" dirty="0">
                          <a:effectLst/>
                        </a:rPr>
                        <a:t>- Data produced or consumed by the system</a:t>
                      </a:r>
                      <a:endParaRPr lang="it-IT" sz="1200" dirty="0">
                        <a:effectLst/>
                      </a:endParaRPr>
                    </a:p>
                    <a:p>
                      <a:endParaRPr lang="en-US" sz="1200" dirty="0">
                        <a:effectLst/>
                      </a:endParaRPr>
                    </a:p>
                  </a:txBody>
                  <a:tcPr/>
                </a:tc>
                <a:extLst>
                  <a:ext uri="{0D108BD9-81ED-4DB2-BD59-A6C34878D82A}">
                    <a16:rowId xmlns:a16="http://schemas.microsoft.com/office/drawing/2014/main" val="1518020367"/>
                  </a:ext>
                </a:extLst>
              </a:tr>
              <a:tr h="370840">
                <a:tc>
                  <a:txBody>
                    <a:bodyPr/>
                    <a:lstStyle/>
                    <a:p>
                      <a:r>
                        <a:rPr lang="it-IT" sz="1200" dirty="0">
                          <a:effectLst/>
                        </a:rPr>
                        <a:t>Environment</a:t>
                      </a:r>
                    </a:p>
                  </a:txBody>
                  <a:tcPr/>
                </a:tc>
                <a:tc>
                  <a:txBody>
                    <a:bodyPr/>
                    <a:lstStyle/>
                    <a:p>
                      <a:r>
                        <a:rPr lang="en-US" sz="1200" dirty="0">
                          <a:effectLst/>
                        </a:rPr>
                        <a:t>What is the state of the system when the attack occurs? </a:t>
                      </a:r>
                      <a:endParaRPr lang="it-IT" sz="1200" dirty="0">
                        <a:effectLst/>
                      </a:endParaRPr>
                    </a:p>
                  </a:txBody>
                  <a:tcPr/>
                </a:tc>
                <a:tc>
                  <a:txBody>
                    <a:bodyPr/>
                    <a:lstStyle/>
                    <a:p>
                      <a:r>
                        <a:rPr lang="it-IT" sz="1200" dirty="0">
                          <a:effectLst/>
                        </a:rPr>
                        <a:t>The system </a:t>
                      </a:r>
                      <a:r>
                        <a:rPr lang="it-IT" sz="1200" dirty="0" err="1">
                          <a:effectLst/>
                        </a:rPr>
                        <a:t>is</a:t>
                      </a:r>
                      <a:r>
                        <a:rPr lang="it-IT" sz="1200" dirty="0">
                          <a:effectLst/>
                        </a:rPr>
                        <a:t>:</a:t>
                      </a:r>
                    </a:p>
                    <a:p>
                      <a:r>
                        <a:rPr lang="it-IT" sz="1200" dirty="0">
                          <a:effectLst/>
                        </a:rPr>
                        <a:t> </a:t>
                      </a:r>
                      <a:r>
                        <a:rPr lang="en-US" sz="1200" dirty="0">
                          <a:effectLst/>
                        </a:rPr>
                        <a:t>-Online or offline</a:t>
                      </a:r>
                    </a:p>
                    <a:p>
                      <a:r>
                        <a:rPr lang="en-US" sz="1200" dirty="0">
                          <a:effectLst/>
                        </a:rPr>
                        <a:t>- Connected to or disconnected from a network</a:t>
                      </a:r>
                    </a:p>
                    <a:p>
                      <a:r>
                        <a:rPr lang="en-US" sz="1200" dirty="0">
                          <a:effectLst/>
                        </a:rPr>
                        <a:t>- Behind a firewall or open to a network</a:t>
                      </a:r>
                    </a:p>
                    <a:p>
                      <a:r>
                        <a:rPr lang="en-US" sz="1200" dirty="0">
                          <a:effectLst/>
                        </a:rPr>
                        <a:t>- Fully operational</a:t>
                      </a:r>
                    </a:p>
                    <a:p>
                      <a:r>
                        <a:rPr lang="en-US" sz="1200" dirty="0">
                          <a:effectLst/>
                        </a:rPr>
                        <a:t>- Partially operational</a:t>
                      </a:r>
                    </a:p>
                    <a:p>
                      <a:r>
                        <a:rPr lang="en-US" sz="1200" dirty="0">
                          <a:effectLst/>
                        </a:rPr>
                        <a:t>- Not operational</a:t>
                      </a:r>
                      <a:endParaRPr lang="it-IT" sz="1200" dirty="0">
                        <a:effectLst/>
                      </a:endParaRPr>
                    </a:p>
                  </a:txBody>
                  <a:tcPr/>
                </a:tc>
                <a:extLst>
                  <a:ext uri="{0D108BD9-81ED-4DB2-BD59-A6C34878D82A}">
                    <a16:rowId xmlns:a16="http://schemas.microsoft.com/office/drawing/2014/main" val="2024254814"/>
                  </a:ext>
                </a:extLst>
              </a:tr>
            </a:tbl>
          </a:graphicData>
        </a:graphic>
      </p:graphicFrame>
      <p:sp>
        <p:nvSpPr>
          <p:cNvPr id="10" name="CasellaDiTesto 9">
            <a:extLst>
              <a:ext uri="{FF2B5EF4-FFF2-40B4-BE49-F238E27FC236}">
                <a16:creationId xmlns:a16="http://schemas.microsoft.com/office/drawing/2014/main" id="{2C2739A0-D86B-3794-AE28-EA0B4C674B92}"/>
              </a:ext>
            </a:extLst>
          </p:cNvPr>
          <p:cNvSpPr txBox="1"/>
          <p:nvPr/>
        </p:nvSpPr>
        <p:spPr>
          <a:xfrm>
            <a:off x="11763888" y="6354246"/>
            <a:ext cx="306494" cy="369332"/>
          </a:xfrm>
          <a:prstGeom prst="rect">
            <a:avLst/>
          </a:prstGeom>
          <a:noFill/>
        </p:spPr>
        <p:txBody>
          <a:bodyPr wrap="none" rtlCol="0">
            <a:spAutoFit/>
          </a:bodyPr>
          <a:lstStyle/>
          <a:p>
            <a:fld id="{0F2D01A9-933E-4990-9A6F-0E5C2C531D74}" type="slidenum">
              <a:rPr lang="it-IT" smtClean="0"/>
              <a:t>9</a:t>
            </a:fld>
            <a:endParaRPr lang="it-IT" dirty="0"/>
          </a:p>
        </p:txBody>
      </p:sp>
    </p:spTree>
    <p:extLst>
      <p:ext uri="{BB962C8B-B14F-4D97-AF65-F5344CB8AC3E}">
        <p14:creationId xmlns:p14="http://schemas.microsoft.com/office/powerpoint/2010/main" val="1638087487"/>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2429</TotalTime>
  <Words>791</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Calibri</vt:lpstr>
      <vt:lpstr>Trebuchet MS</vt:lpstr>
      <vt:lpstr>Wingdings</vt:lpstr>
      <vt:lpstr>Wingdings 3</vt:lpstr>
      <vt:lpstr>Sfaccettatura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Alex Andrei</cp:lastModifiedBy>
  <cp:revision>78</cp:revision>
  <dcterms:created xsi:type="dcterms:W3CDTF">2021-06-28T08:25:19Z</dcterms:created>
  <dcterms:modified xsi:type="dcterms:W3CDTF">2022-11-21T00:35:27Z</dcterms:modified>
</cp:coreProperties>
</file>