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00" r:id="rId29"/>
    <p:sldId id="301" r:id="rId30"/>
    <p:sldId id="302" r:id="rId31"/>
    <p:sldId id="304" r:id="rId32"/>
    <p:sldId id="303" r:id="rId33"/>
    <p:sldId id="305" r:id="rId34"/>
    <p:sldId id="306" r:id="rId35"/>
    <p:sldId id="307"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6" r:id="rId49"/>
    <p:sldId id="328" r:id="rId50"/>
    <p:sldId id="299" r:id="rId5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2060"/>
    <a:srgbClr val="39A9DB"/>
    <a:srgbClr val="40587E"/>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05/01/2023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05/01/2023</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05/01/2023</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05/01/2023</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05/01/2023</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05/01/2023</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05/01/2023</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05/01/2023</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05/01/2023</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05/01/2023</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05/01/2023</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05/01/2023</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05/01/2023</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9" y="1869759"/>
            <a:ext cx="10219721" cy="1846659"/>
          </a:xfrm>
          <a:prstGeom prst="rect">
            <a:avLst/>
          </a:prstGeom>
          <a:noFill/>
        </p:spPr>
        <p:txBody>
          <a:bodyPr wrap="square" rtlCol="0" anchor="ctr">
            <a:spAutoFit/>
          </a:bodyPr>
          <a:lstStyle/>
          <a:p>
            <a:pPr algn="ctr"/>
            <a:r>
              <a:rPr lang="en-US" sz="6000" dirty="0">
                <a:ln w="0"/>
                <a:solidFill>
                  <a:srgbClr val="002060"/>
                </a:solidFill>
                <a:effectLst>
                  <a:outerShdw blurRad="38100" dist="25400" dir="5400000" algn="ctr" rotWithShape="0">
                    <a:srgbClr val="6E747A">
                      <a:alpha val="43000"/>
                    </a:srgbClr>
                  </a:outerShdw>
                </a:effectLst>
              </a:rPr>
              <a:t>Progetto ODA</a:t>
            </a:r>
          </a:p>
          <a:p>
            <a:pPr algn="ctr"/>
            <a:r>
              <a:rPr lang="en-US" sz="5400" i="1" dirty="0" err="1">
                <a:ln w="0"/>
                <a:solidFill>
                  <a:srgbClr val="002060"/>
                </a:solidFill>
                <a:effectLst>
                  <a:outerShdw blurRad="38100" dist="25400" dir="5400000" algn="ctr" rotWithShape="0">
                    <a:srgbClr val="6E747A">
                      <a:alpha val="43000"/>
                    </a:srgbClr>
                  </a:outerShdw>
                </a:effectLst>
              </a:rPr>
              <a:t>Architettura</a:t>
            </a:r>
            <a:r>
              <a:rPr lang="en-US" sz="5400" i="1" dirty="0">
                <a:ln w="0"/>
                <a:solidFill>
                  <a:srgbClr val="002060"/>
                </a:solidFill>
                <a:effectLst>
                  <a:outerShdw blurRad="38100" dist="25400" dir="5400000" algn="ctr" rotWithShape="0">
                    <a:srgbClr val="6E747A">
                      <a:alpha val="43000"/>
                    </a:srgbClr>
                  </a:outerShdw>
                </a:effectLst>
              </a:rPr>
              <a:t> del Software</a:t>
            </a:r>
            <a:endParaRPr lang="it-IT" sz="5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095999" y="4021533"/>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3" y="5894685"/>
            <a:ext cx="2302233" cy="461665"/>
          </a:xfrm>
          <a:prstGeom prst="rect">
            <a:avLst/>
          </a:prstGeom>
          <a:noFill/>
        </p:spPr>
        <p:txBody>
          <a:bodyPr wrap="none" rtlCol="0">
            <a:spAutoFit/>
          </a:bodyPr>
          <a:lstStyle/>
          <a:p>
            <a:pPr algn="ctr"/>
            <a:r>
              <a:rPr lang="en-US" sz="2400" i="1" dirty="0">
                <a:solidFill>
                  <a:srgbClr val="002060"/>
                </a:solidFill>
              </a:rPr>
              <a:t>19 </a:t>
            </a:r>
            <a:r>
              <a:rPr lang="en-US" sz="2400" i="1" dirty="0" err="1">
                <a:solidFill>
                  <a:srgbClr val="002060"/>
                </a:solidFill>
              </a:rPr>
              <a:t>Gennaio</a:t>
            </a:r>
            <a:r>
              <a:rPr lang="en-US" sz="2400" i="1" dirty="0">
                <a:solidFill>
                  <a:srgbClr val="002060"/>
                </a:solidFill>
              </a:rPr>
              <a:t> 2023</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8310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 – </a:t>
            </a:r>
            <a:r>
              <a:rPr lang="en-US" sz="3200" dirty="0" err="1"/>
              <a:t>Acquisizione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743E987-573A-909D-5B67-F48694C7FD88}"/>
              </a:ext>
            </a:extLst>
          </p:cNvPr>
          <p:cNvPicPr>
            <a:picLocks noChangeAspect="1"/>
          </p:cNvPicPr>
          <p:nvPr/>
        </p:nvPicPr>
        <p:blipFill rotWithShape="1">
          <a:blip r:embed="rId4"/>
          <a:srcRect l="3086" t="12997" r="4529" b="9330"/>
          <a:stretch/>
        </p:blipFill>
        <p:spPr>
          <a:xfrm>
            <a:off x="2549236" y="2108199"/>
            <a:ext cx="7093528" cy="2641601"/>
          </a:xfrm>
          <a:prstGeom prst="rect">
            <a:avLst/>
          </a:prstGeom>
        </p:spPr>
      </p:pic>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9961" b="12551"/>
          <a:stretch/>
        </p:blipFill>
        <p:spPr>
          <a:xfrm>
            <a:off x="215980" y="231353"/>
            <a:ext cx="59031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563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 – </a:t>
            </a:r>
            <a:r>
              <a:rPr lang="en-US" sz="3200" dirty="0" err="1"/>
              <a:t>Invio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EE36B-6EB4-3F21-AD95-7D5A1E4F0D3E}"/>
              </a:ext>
            </a:extLst>
          </p:cNvPr>
          <p:cNvPicPr>
            <a:picLocks noChangeAspect="1"/>
          </p:cNvPicPr>
          <p:nvPr/>
        </p:nvPicPr>
        <p:blipFill rotWithShape="1">
          <a:blip r:embed="rId4"/>
          <a:srcRect l="9251" t="2213" r="37213" b="54490"/>
          <a:stretch/>
        </p:blipFill>
        <p:spPr>
          <a:xfrm>
            <a:off x="3528283" y="2135909"/>
            <a:ext cx="5181600" cy="2586182"/>
          </a:xfrm>
          <a:prstGeom prst="rect">
            <a:avLst/>
          </a:prstGeom>
        </p:spPr>
      </p:pic>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3156" b="12551"/>
          <a:stretch/>
        </p:blipFill>
        <p:spPr>
          <a:xfrm>
            <a:off x="215980" y="231353"/>
            <a:ext cx="663689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2901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Diag3 – </a:t>
            </a:r>
            <a:r>
              <a:rPr lang="en-US" sz="3200" dirty="0" err="1"/>
              <a:t>Controllo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4">
            <a:extLst>
              <a:ext uri="{28A0092B-C50C-407E-A947-70E740481C1C}">
                <a14:useLocalDpi xmlns:a14="http://schemas.microsoft.com/office/drawing/2010/main" val="0"/>
              </a:ext>
            </a:extLst>
          </a:blip>
          <a:srcRect l="1830" t="62491" r="891" b="1072"/>
          <a:stretch/>
        </p:blipFill>
        <p:spPr>
          <a:xfrm>
            <a:off x="2747818" y="2456871"/>
            <a:ext cx="6696364" cy="2498850"/>
          </a:xfrm>
          <a:prstGeom prst="rect">
            <a:avLst/>
          </a:prstGeom>
        </p:spPr>
      </p:pic>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6468" b="12551"/>
          <a:stretch/>
        </p:blipFill>
        <p:spPr>
          <a:xfrm>
            <a:off x="215980" y="231353"/>
            <a:ext cx="735798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01119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Diag4 – </a:t>
            </a:r>
            <a:r>
              <a:rPr lang="en-US" sz="3200" dirty="0" err="1"/>
              <a:t>Acquisizione</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39C4639-04F0-D473-1546-6A0FC3439BC9}"/>
              </a:ext>
            </a:extLst>
          </p:cNvPr>
          <p:cNvPicPr>
            <a:picLocks noChangeAspect="1"/>
          </p:cNvPicPr>
          <p:nvPr/>
        </p:nvPicPr>
        <p:blipFill rotWithShape="1">
          <a:blip r:embed="rId4"/>
          <a:srcRect l="10468" r="5971" b="13234"/>
          <a:stretch/>
        </p:blipFill>
        <p:spPr>
          <a:xfrm>
            <a:off x="1976582" y="2204491"/>
            <a:ext cx="8238836" cy="3198781"/>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8290" b="12551"/>
          <a:stretch/>
        </p:blipFill>
        <p:spPr>
          <a:xfrm>
            <a:off x="215980" y="231353"/>
            <a:ext cx="60832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7364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Diag5 – </a:t>
            </a:r>
            <a:r>
              <a:rPr lang="en-US" sz="3200" dirty="0" err="1"/>
              <a:t>Invio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5965B-7A25-B7AF-32C1-218414B3F16A}"/>
              </a:ext>
            </a:extLst>
          </p:cNvPr>
          <p:cNvPicPr>
            <a:picLocks noChangeAspect="1"/>
          </p:cNvPicPr>
          <p:nvPr/>
        </p:nvPicPr>
        <p:blipFill rotWithShape="1">
          <a:blip r:embed="rId4"/>
          <a:srcRect l="14678" t="1162" r="31368" b="50000"/>
          <a:stretch/>
        </p:blipFill>
        <p:spPr>
          <a:xfrm>
            <a:off x="3477487" y="2410691"/>
            <a:ext cx="5643418" cy="2819400"/>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1485" b="12551"/>
          <a:stretch/>
        </p:blipFill>
        <p:spPr>
          <a:xfrm>
            <a:off x="215980" y="231353"/>
            <a:ext cx="681700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47021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Diag6 – </a:t>
            </a:r>
            <a:r>
              <a:rPr lang="en-US" sz="3200" dirty="0" err="1"/>
              <a:t>Controllo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4">
            <a:extLst>
              <a:ext uri="{28A0092B-C50C-407E-A947-70E740481C1C}">
                <a14:useLocalDpi xmlns:a14="http://schemas.microsoft.com/office/drawing/2010/main" val="0"/>
              </a:ext>
            </a:extLst>
          </a:blip>
          <a:srcRect l="833" t="64781" r="961" b="714"/>
          <a:stretch/>
        </p:blipFill>
        <p:spPr>
          <a:xfrm>
            <a:off x="2553854" y="2613890"/>
            <a:ext cx="7084292" cy="2366324"/>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346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Diag7 - </a:t>
            </a:r>
            <a:r>
              <a:rPr lang="en-US" sz="3200" dirty="0" err="1"/>
              <a:t>Acquisizione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D7E0CAC-7CA7-C04E-C933-396BFB53F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630" y="2505754"/>
            <a:ext cx="7439025" cy="2695575"/>
          </a:xfrm>
          <a:prstGeom prst="rect">
            <a:avLst/>
          </a:prstGeom>
        </p:spPr>
      </p:pic>
    </p:spTree>
    <p:extLst>
      <p:ext uri="{BB962C8B-B14F-4D97-AF65-F5344CB8AC3E}">
        <p14:creationId xmlns:p14="http://schemas.microsoft.com/office/powerpoint/2010/main" val="30740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3598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Diag8 - </a:t>
            </a:r>
            <a:r>
              <a:rPr lang="en-US" sz="3200" dirty="0" err="1"/>
              <a:t>Invio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044514E5-902E-3E24-66B7-504121C03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098" y="2762250"/>
            <a:ext cx="3000375" cy="2400300"/>
          </a:xfrm>
          <a:prstGeom prst="rect">
            <a:avLst/>
          </a:prstGeom>
        </p:spPr>
      </p:pic>
    </p:spTree>
    <p:extLst>
      <p:ext uri="{BB962C8B-B14F-4D97-AF65-F5344CB8AC3E}">
        <p14:creationId xmlns:p14="http://schemas.microsoft.com/office/powerpoint/2010/main" val="346510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936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Diag9 - </a:t>
            </a:r>
            <a:r>
              <a:rPr lang="en-US" sz="3200" dirty="0" err="1"/>
              <a:t>Controllo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68E57F2D-4462-E50D-1254-56ABA81EF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058" y="2767012"/>
            <a:ext cx="7439025" cy="2543175"/>
          </a:xfrm>
          <a:prstGeom prst="rect">
            <a:avLst/>
          </a:prstGeom>
        </p:spPr>
      </p:pic>
    </p:spTree>
    <p:extLst>
      <p:ext uri="{BB962C8B-B14F-4D97-AF65-F5344CB8AC3E}">
        <p14:creationId xmlns:p14="http://schemas.microsoft.com/office/powerpoint/2010/main" val="161560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55895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Diag10 - </a:t>
            </a:r>
            <a:r>
              <a:rPr lang="en-US" sz="3200" dirty="0" err="1"/>
              <a:t>Acquisizione</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30E36A7-7EAF-0ABB-1AF9-60C138DBF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6040" y="2388053"/>
            <a:ext cx="7448550" cy="2647950"/>
          </a:xfrm>
          <a:prstGeom prst="rect">
            <a:avLst/>
          </a:prstGeom>
        </p:spPr>
      </p:pic>
    </p:spTree>
    <p:extLst>
      <p:ext uri="{BB962C8B-B14F-4D97-AF65-F5344CB8AC3E}">
        <p14:creationId xmlns:p14="http://schemas.microsoft.com/office/powerpoint/2010/main" val="27412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8170809"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Anziani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anziano</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a:t>
            </a:r>
            <a:r>
              <a:rPr lang="en-US" sz="2400" dirty="0" err="1">
                <a:solidFill>
                  <a:srgbClr val="002060"/>
                </a:solidFill>
              </a:rPr>
              <a:t>uno</a:t>
            </a:r>
            <a:r>
              <a:rPr lang="en-US" sz="2400" dirty="0">
                <a:solidFill>
                  <a:srgbClr val="002060"/>
                </a:solidFill>
              </a:rPr>
              <a:t> ad </a:t>
            </a:r>
            <a:r>
              <a:rPr lang="en-US" sz="2400" dirty="0" err="1">
                <a:solidFill>
                  <a:srgbClr val="002060"/>
                </a:solidFill>
              </a:rPr>
              <a:t>uno</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anziano</a:t>
            </a:r>
            <a:r>
              <a:rPr lang="en-US" sz="2400" dirty="0">
                <a:solidFill>
                  <a:srgbClr val="002060"/>
                </a:solidFill>
              </a:rPr>
              <a:t> e </a:t>
            </a:r>
            <a:r>
              <a:rPr lang="en-US" sz="2400" dirty="0" err="1">
                <a:solidFill>
                  <a:srgbClr val="002060"/>
                </a:solidFill>
              </a:rPr>
              <a:t>residenza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anziani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diverse </a:t>
            </a:r>
            <a:r>
              <a:rPr lang="en-US" sz="2400" dirty="0" err="1">
                <a:solidFill>
                  <a:srgbClr val="002060"/>
                </a:solidFill>
              </a:rPr>
              <a:t>abitazioni</a:t>
            </a:r>
            <a:r>
              <a:rPr lang="en-US" sz="2400" dirty="0">
                <a:solidFill>
                  <a:srgbClr val="002060"/>
                </a:solidFill>
              </a:rPr>
              <a:t>, </a:t>
            </a:r>
            <a:r>
              <a:rPr lang="en-US" sz="2400" dirty="0" err="1">
                <a:solidFill>
                  <a:srgbClr val="002060"/>
                </a:solidFill>
              </a:rPr>
              <a:t>ognuna</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t>
            </a:r>
            <a:r>
              <a:rPr lang="en-US" sz="2400" dirty="0" err="1">
                <a:solidFill>
                  <a:srgbClr val="002060"/>
                </a:solidFill>
              </a:rPr>
              <a:t>all’anziano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vederne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841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Diag11 - </a:t>
            </a:r>
            <a:r>
              <a:rPr lang="en-US" sz="3200" dirty="0" err="1"/>
              <a:t>Invio</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1756CB6A-6471-2D2F-9394-1572F7FB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767" y="2598965"/>
            <a:ext cx="3562350" cy="2400300"/>
          </a:xfrm>
          <a:prstGeom prst="rect">
            <a:avLst/>
          </a:prstGeom>
        </p:spPr>
      </p:pic>
    </p:spTree>
    <p:extLst>
      <p:ext uri="{BB962C8B-B14F-4D97-AF65-F5344CB8AC3E}">
        <p14:creationId xmlns:p14="http://schemas.microsoft.com/office/powerpoint/2010/main" val="151559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7711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Diag12 - </a:t>
            </a:r>
            <a:r>
              <a:rPr lang="en-US" sz="3200" dirty="0" err="1"/>
              <a:t>Acquisizione</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D4D46A1A-F41E-B5A0-F52F-C8DB7ADE7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268" y="2564947"/>
            <a:ext cx="7448550" cy="2686050"/>
          </a:xfrm>
          <a:prstGeom prst="rect">
            <a:avLst/>
          </a:prstGeom>
        </p:spPr>
      </p:pic>
    </p:spTree>
    <p:extLst>
      <p:ext uri="{BB962C8B-B14F-4D97-AF65-F5344CB8AC3E}">
        <p14:creationId xmlns:p14="http://schemas.microsoft.com/office/powerpoint/2010/main" val="20495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2139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Diag13 - </a:t>
            </a:r>
            <a:r>
              <a:rPr lang="en-US" sz="3200" dirty="0" err="1"/>
              <a:t>Invio</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4541FAB-6F4B-E78C-3557-B3D35AD22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412" y="2432276"/>
            <a:ext cx="3305175" cy="2581275"/>
          </a:xfrm>
          <a:prstGeom prst="rect">
            <a:avLst/>
          </a:prstGeom>
        </p:spPr>
      </p:pic>
    </p:spTree>
    <p:extLst>
      <p:ext uri="{BB962C8B-B14F-4D97-AF65-F5344CB8AC3E}">
        <p14:creationId xmlns:p14="http://schemas.microsoft.com/office/powerpoint/2010/main" val="300519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04401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Diag14 - </a:t>
            </a:r>
            <a:r>
              <a:rPr lang="en-US" sz="3200" dirty="0" err="1"/>
              <a:t>Controllo</a:t>
            </a:r>
            <a:r>
              <a:rPr lang="en-US" sz="3200" dirty="0"/>
              <a:t> </a:t>
            </a:r>
            <a:r>
              <a:rPr lang="en-US" sz="3200" dirty="0" err="1"/>
              <a:t>Ambiente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52F8B6-75DE-6B35-1142-03D6EEB35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2166937"/>
            <a:ext cx="7448550" cy="2524125"/>
          </a:xfrm>
          <a:prstGeom prst="rect">
            <a:avLst/>
          </a:prstGeom>
        </p:spPr>
      </p:pic>
    </p:spTree>
    <p:extLst>
      <p:ext uri="{BB962C8B-B14F-4D97-AF65-F5344CB8AC3E}">
        <p14:creationId xmlns:p14="http://schemas.microsoft.com/office/powerpoint/2010/main" val="17408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4930" b="12551"/>
          <a:stretch/>
        </p:blipFill>
        <p:spPr>
          <a:xfrm>
            <a:off x="215981" y="120517"/>
            <a:ext cx="536740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2" y="661385"/>
            <a:ext cx="39142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Diag15 - </a:t>
            </a:r>
            <a:r>
              <a:rPr lang="en-US" sz="3200" dirty="0" err="1"/>
              <a:t>Monitoraggio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80" y="144148"/>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letter&#10;&#10;Description automatically generated">
            <a:extLst>
              <a:ext uri="{FF2B5EF4-FFF2-40B4-BE49-F238E27FC236}">
                <a16:creationId xmlns:a16="http://schemas.microsoft.com/office/drawing/2014/main" id="{73DA17A4-31E2-0254-B041-597A28460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963" y="975649"/>
            <a:ext cx="6110056" cy="4906701"/>
          </a:xfrm>
          <a:prstGeom prst="rect">
            <a:avLst/>
          </a:prstGeom>
          <a:ln>
            <a:solidFill>
              <a:schemeClr val="tx1"/>
            </a:solidFill>
          </a:ln>
        </p:spPr>
      </p:pic>
    </p:spTree>
    <p:extLst>
      <p:ext uri="{BB962C8B-B14F-4D97-AF65-F5344CB8AC3E}">
        <p14:creationId xmlns:p14="http://schemas.microsoft.com/office/powerpoint/2010/main" val="1316595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5" b="12551"/>
          <a:stretch/>
        </p:blipFill>
        <p:spPr>
          <a:xfrm>
            <a:off x="215980" y="231353"/>
            <a:ext cx="588002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45166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Diag16 - </a:t>
            </a:r>
            <a:r>
              <a:rPr lang="en-US" sz="3200" dirty="0" err="1"/>
              <a:t>Controllo</a:t>
            </a:r>
            <a:r>
              <a:rPr lang="en-US" sz="3200" dirty="0"/>
              <a:t> </a:t>
            </a:r>
            <a:r>
              <a:rPr lang="en-US" sz="3200" dirty="0" err="1"/>
              <a:t>Storico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a:extLst>
              <a:ext uri="{FF2B5EF4-FFF2-40B4-BE49-F238E27FC236}">
                <a16:creationId xmlns:a16="http://schemas.microsoft.com/office/drawing/2014/main" id="{E089C0E1-3539-157B-2891-F9E6BA404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239" y="1106547"/>
            <a:ext cx="5726781" cy="4644906"/>
          </a:xfrm>
          <a:prstGeom prst="rect">
            <a:avLst/>
          </a:prstGeom>
          <a:ln>
            <a:solidFill>
              <a:schemeClr val="tx1"/>
            </a:solidFill>
          </a:ln>
        </p:spPr>
      </p:pic>
    </p:spTree>
    <p:extLst>
      <p:ext uri="{BB962C8B-B14F-4D97-AF65-F5344CB8AC3E}">
        <p14:creationId xmlns:p14="http://schemas.microsoft.com/office/powerpoint/2010/main" val="165087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90" t="10969" r="52510" b="12551"/>
          <a:stretch/>
        </p:blipFill>
        <p:spPr>
          <a:xfrm>
            <a:off x="215981" y="231353"/>
            <a:ext cx="454998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00678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Diag17 -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10;&#10;Description automatically generated">
            <a:extLst>
              <a:ext uri="{FF2B5EF4-FFF2-40B4-BE49-F238E27FC236}">
                <a16:creationId xmlns:a16="http://schemas.microsoft.com/office/drawing/2014/main" id="{E9F997E0-7974-1264-56D1-9E04A6D19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695575"/>
            <a:ext cx="11439525" cy="1466850"/>
          </a:xfrm>
          <a:prstGeom prst="rect">
            <a:avLst/>
          </a:prstGeom>
        </p:spPr>
      </p:pic>
    </p:spTree>
    <p:extLst>
      <p:ext uri="{BB962C8B-B14F-4D97-AF65-F5344CB8AC3E}">
        <p14:creationId xmlns:p14="http://schemas.microsoft.com/office/powerpoint/2010/main" val="38170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2103" b="12551"/>
          <a:stretch/>
        </p:blipFill>
        <p:spPr>
          <a:xfrm>
            <a:off x="215980" y="231353"/>
            <a:ext cx="567220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032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Diag18 - </a:t>
            </a:r>
            <a:r>
              <a:rPr lang="en-US" sz="3200" dirty="0" err="1"/>
              <a:t>Comunicazione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F80D3B-E78F-ECC4-C139-6BC5508C4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738437"/>
            <a:ext cx="11439525" cy="1381125"/>
          </a:xfrm>
          <a:prstGeom prst="rect">
            <a:avLst/>
          </a:prstGeom>
        </p:spPr>
      </p:pic>
    </p:spTree>
    <p:extLst>
      <p:ext uri="{BB962C8B-B14F-4D97-AF65-F5344CB8AC3E}">
        <p14:creationId xmlns:p14="http://schemas.microsoft.com/office/powerpoint/2010/main" val="303731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28</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Logical</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00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62383" b="12551"/>
          <a:stretch/>
        </p:blipFill>
        <p:spPr>
          <a:xfrm>
            <a:off x="215980" y="231353"/>
            <a:ext cx="34857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1389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Panoramica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823255851"/>
              </p:ext>
            </p:extLst>
          </p:nvPr>
        </p:nvGraphicFramePr>
        <p:xfrm>
          <a:off x="4049400" y="254984"/>
          <a:ext cx="7926620" cy="610136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4912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23266">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23266">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23266">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23266">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23266">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23266">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23266">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23266">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23266">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23266">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23266">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89992">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89992">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23266">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23266">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23266">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23266">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23266">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13920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7823505"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a:t>
            </a:r>
            <a:r>
              <a:rPr lang="en-US" sz="2400" dirty="0" err="1">
                <a:solidFill>
                  <a:srgbClr val="002060"/>
                </a:solidFill>
              </a:rPr>
              <a:t>il</a:t>
            </a:r>
            <a:r>
              <a:rPr lang="en-US" sz="2400" dirty="0">
                <a:solidFill>
                  <a:srgbClr val="002060"/>
                </a:solidFill>
              </a:rPr>
              <a:t>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7417" b="12551"/>
          <a:stretch/>
        </p:blipFill>
        <p:spPr>
          <a:xfrm>
            <a:off x="215980" y="231353"/>
            <a:ext cx="72557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9089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1762414570"/>
              </p:ext>
            </p:extLst>
          </p:nvPr>
        </p:nvGraphicFramePr>
        <p:xfrm>
          <a:off x="215979" y="1722663"/>
          <a:ext cx="7926620" cy="491014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280966">
                <a:tc>
                  <a:txBody>
                    <a:bodyPr/>
                    <a:lstStyle/>
                    <a:p>
                      <a:pPr algn="ctr" fontAlgn="ctr"/>
                      <a:r>
                        <a:rPr lang="it-IT" sz="1600" b="1" i="1" u="none" strike="noStrike" dirty="0">
                          <a:solidFill>
                            <a:srgbClr val="800000"/>
                          </a:solidFill>
                          <a:effectLst/>
                        </a:rPr>
                        <a:t>Diagramma Attività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Complessità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Frequenza (/h)</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Delay (secondi)</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60152">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260152">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260152">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260152">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260152">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260152">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260152">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260152">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260152">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260152">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260152">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33375">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33375">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260152">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260152">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260152">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260152">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260152">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210879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3827" b="12551"/>
          <a:stretch/>
        </p:blipFill>
        <p:spPr>
          <a:xfrm>
            <a:off x="215979" y="231353"/>
            <a:ext cx="764268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29589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3341644800"/>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a:t>
                      </a:r>
                      <a:r>
                        <a:rPr lang="it-IT" sz="1100" u="none" strike="noStrike" dirty="0" err="1">
                          <a:effectLst/>
                        </a:rPr>
                        <a:t>relativamento</a:t>
                      </a:r>
                      <a:r>
                        <a:rPr lang="it-IT" sz="1100" u="none" strike="noStrike" dirty="0">
                          <a:effectLst/>
                        </a:rPr>
                        <a:t>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t>
                      </a:r>
                      <a:r>
                        <a:rPr lang="it-IT" sz="1100" u="none" strike="noStrike" dirty="0" err="1">
                          <a:effectLst/>
                        </a:rPr>
                        <a:t>acquizione</a:t>
                      </a:r>
                      <a:r>
                        <a:rPr lang="it-IT" sz="1100" u="none" strike="noStrike" dirty="0">
                          <a:effectLst/>
                        </a:rPr>
                        <a:t>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a:t>
                      </a:r>
                      <a:r>
                        <a:rPr lang="it-IT" sz="1100" u="none" strike="noStrike" dirty="0" err="1">
                          <a:effectLst/>
                        </a:rPr>
                        <a:t>perchè</a:t>
                      </a:r>
                      <a:r>
                        <a:rPr lang="it-IT" sz="1100" u="none" strike="noStrike" dirty="0">
                          <a:effectLst/>
                        </a:rPr>
                        <a:t>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a:t>
                      </a:r>
                      <a:r>
                        <a:rPr lang="it-IT" sz="1100" u="none" strike="noStrike" dirty="0" err="1">
                          <a:effectLst/>
                        </a:rPr>
                        <a:t>perchè</a:t>
                      </a:r>
                      <a:r>
                        <a:rPr lang="it-IT" sz="1100" u="none" strike="noStrike" dirty="0">
                          <a:effectLst/>
                        </a:rPr>
                        <a:t>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27563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2955" b="12551"/>
          <a:stretch/>
        </p:blipFill>
        <p:spPr>
          <a:xfrm>
            <a:off x="215980" y="231353"/>
            <a:ext cx="77368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3900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nvGraphicFramePr>
        <p:xfrm>
          <a:off x="215979" y="1722663"/>
          <a:ext cx="7926620" cy="491014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280966">
                <a:tc>
                  <a:txBody>
                    <a:bodyPr/>
                    <a:lstStyle/>
                    <a:p>
                      <a:pPr algn="ctr" fontAlgn="ctr"/>
                      <a:r>
                        <a:rPr lang="it-IT" sz="1600" b="1" i="1" u="none" strike="noStrike" dirty="0">
                          <a:solidFill>
                            <a:srgbClr val="800000"/>
                          </a:solidFill>
                          <a:effectLst/>
                        </a:rPr>
                        <a:t>Diagramma Attività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Complessità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Frequenza (/h)</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Delay (secondi)</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60152">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260152">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260152">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260152">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260152">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260152">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260152">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260152">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260152">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260152">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260152">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33375">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33375">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260152">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260152">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260152">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260152">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260152">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3867490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19366" b="12551"/>
          <a:stretch/>
        </p:blipFill>
        <p:spPr>
          <a:xfrm>
            <a:off x="215979" y="231353"/>
            <a:ext cx="812377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7769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3740321693"/>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a:t>
                      </a:r>
                      <a:r>
                        <a:rPr lang="it-IT" sz="1100" u="none" strike="noStrike" dirty="0" err="1">
                          <a:effectLst/>
                        </a:rPr>
                        <a:t>relativamento</a:t>
                      </a:r>
                      <a:r>
                        <a:rPr lang="it-IT" sz="1100" u="none" strike="noStrike" dirty="0">
                          <a:effectLst/>
                        </a:rPr>
                        <a:t>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t>
                      </a:r>
                      <a:r>
                        <a:rPr lang="it-IT" sz="1100" u="none" strike="noStrike" dirty="0" err="1">
                          <a:effectLst/>
                        </a:rPr>
                        <a:t>acquizione</a:t>
                      </a:r>
                      <a:r>
                        <a:rPr lang="it-IT" sz="1100" u="none" strike="noStrike" dirty="0">
                          <a:effectLst/>
                        </a:rPr>
                        <a:t>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a:t>
                      </a:r>
                      <a:r>
                        <a:rPr lang="it-IT" sz="1100" u="none" strike="noStrike" dirty="0" err="1">
                          <a:effectLst/>
                        </a:rPr>
                        <a:t>perchè</a:t>
                      </a:r>
                      <a:r>
                        <a:rPr lang="it-IT" sz="1100" u="none" strike="noStrike" dirty="0">
                          <a:effectLst/>
                        </a:rPr>
                        <a:t>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qualche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a:t>
                      </a:r>
                      <a:r>
                        <a:rPr lang="it-IT" sz="1100" u="none" strike="noStrike" dirty="0" err="1">
                          <a:effectLst/>
                        </a:rPr>
                        <a:t>perchè</a:t>
                      </a:r>
                      <a:r>
                        <a:rPr lang="it-IT" sz="1100" u="none" strike="noStrike" dirty="0">
                          <a:effectLst/>
                        </a:rPr>
                        <a:t>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13116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9515" b="12551"/>
          <a:stretch/>
        </p:blipFill>
        <p:spPr>
          <a:xfrm>
            <a:off x="215980" y="231353"/>
            <a:ext cx="4873077"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5262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Footprint</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4068160559"/>
              </p:ext>
            </p:extLst>
          </p:nvPr>
        </p:nvGraphicFramePr>
        <p:xfrm>
          <a:off x="4257674" y="1302337"/>
          <a:ext cx="7934326" cy="4752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684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7745" b="12551"/>
          <a:stretch/>
        </p:blipFill>
        <p:spPr>
          <a:xfrm>
            <a:off x="85035" y="0"/>
            <a:ext cx="3717108"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89" y="37719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142060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6074" b="12551"/>
          <a:stretch/>
        </p:blipFill>
        <p:spPr>
          <a:xfrm>
            <a:off x="85034" y="0"/>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Accelerazione</a:t>
            </a:r>
            <a:endParaRPr lang="it-IT" sz="3200" i="1" dirty="0"/>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36" y="433253"/>
            <a:ext cx="7996429" cy="5991494"/>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9043613" y="5880614"/>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36283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58099" b="12551"/>
          <a:stretch/>
        </p:blipFill>
        <p:spPr>
          <a:xfrm>
            <a:off x="85034" y="0"/>
            <a:ext cx="2600777"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97" y="136525"/>
            <a:ext cx="8124826" cy="6518461"/>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91660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647898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9676" b="12551"/>
          <a:stretch/>
        </p:blipFill>
        <p:spPr>
          <a:xfrm>
            <a:off x="85034" y="0"/>
            <a:ext cx="350890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960" y="754398"/>
            <a:ext cx="9841006" cy="606422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353726" y="6259810"/>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Tree>
    <p:extLst>
      <p:ext uri="{BB962C8B-B14F-4D97-AF65-F5344CB8AC3E}">
        <p14:creationId xmlns:p14="http://schemas.microsoft.com/office/powerpoint/2010/main" val="1282948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38552" b="12551"/>
          <a:stretch/>
        </p:blipFill>
        <p:spPr>
          <a:xfrm>
            <a:off x="85034" y="0"/>
            <a:ext cx="470834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470834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Interazione</a:t>
            </a:r>
            <a:r>
              <a:rPr lang="en-US" sz="3200" dirty="0"/>
              <a:t> </a:t>
            </a:r>
            <a:r>
              <a:rPr lang="en-US" sz="3200" dirty="0" err="1"/>
              <a:t>Utente</a:t>
            </a:r>
            <a:endParaRPr lang="it-IT" sz="3200" i="1" dirty="0"/>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 y="1232126"/>
            <a:ext cx="11591925" cy="4867275"/>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10480527" y="5535378"/>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Tree>
    <p:extLst>
      <p:ext uri="{BB962C8B-B14F-4D97-AF65-F5344CB8AC3E}">
        <p14:creationId xmlns:p14="http://schemas.microsoft.com/office/powerpoint/2010/main" val="17373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66800" y="1619513"/>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l’anziano</a:t>
            </a:r>
            <a:r>
              <a:rPr lang="en-US" sz="2400" dirty="0">
                <a:solidFill>
                  <a:srgbClr val="002060"/>
                </a:solidFill>
              </a:rPr>
              <a:t>, e </a:t>
            </a:r>
            <a:r>
              <a:rPr lang="en-US" sz="2400" dirty="0" err="1">
                <a:solidFill>
                  <a:srgbClr val="002060"/>
                </a:solidFill>
              </a:rPr>
              <a:t>l’anziano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L’anziano</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98998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40</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Concrete</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5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4800" b="12551"/>
          <a:stretch/>
        </p:blipFill>
        <p:spPr>
          <a:xfrm>
            <a:off x="215980" y="231353"/>
            <a:ext cx="538148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346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delle</a:t>
            </a:r>
            <a:r>
              <a:rPr lang="en-US" sz="3200" dirty="0"/>
              <a:t> </a:t>
            </a:r>
            <a:r>
              <a:rPr lang="en-US" sz="3200" dirty="0" err="1"/>
              <a:t>Classi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1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745" b="12551"/>
          <a:stretch/>
        </p:blipFill>
        <p:spPr>
          <a:xfrm>
            <a:off x="215980" y="231353"/>
            <a:ext cx="5063899"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260" y="1586062"/>
            <a:ext cx="8916761" cy="4796020"/>
          </a:xfrm>
          <a:prstGeom prst="rect">
            <a:avLst/>
          </a:prstGeom>
        </p:spPr>
      </p:pic>
    </p:spTree>
    <p:extLst>
      <p:ext uri="{BB962C8B-B14F-4D97-AF65-F5344CB8AC3E}">
        <p14:creationId xmlns:p14="http://schemas.microsoft.com/office/powerpoint/2010/main" val="2832973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6074" b="12551"/>
          <a:stretch/>
        </p:blipFill>
        <p:spPr>
          <a:xfrm>
            <a:off x="215980" y="231353"/>
            <a:ext cx="524401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a:t>Gestore 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2932" y="1551547"/>
            <a:ext cx="8933089" cy="4804803"/>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8099" b="12551"/>
          <a:stretch/>
        </p:blipFill>
        <p:spPr>
          <a:xfrm>
            <a:off x="215980" y="231353"/>
            <a:ext cx="394756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058" y="1522796"/>
            <a:ext cx="9325962" cy="5016116"/>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6074" b="12551"/>
          <a:stretch/>
        </p:blipFill>
        <p:spPr>
          <a:xfrm>
            <a:off x="258083" y="136525"/>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022" y="890923"/>
            <a:ext cx="8387895" cy="5708588"/>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9521" b="12551"/>
          <a:stretch/>
        </p:blipFill>
        <p:spPr>
          <a:xfrm>
            <a:off x="258084" y="136525"/>
            <a:ext cx="2447466"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244746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Monitoraggio</a:t>
            </a:r>
            <a:endParaRPr lang="it-IT" sz="3200" i="1" dirty="0"/>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113" y="401825"/>
            <a:ext cx="9149803" cy="5954525"/>
          </a:xfrm>
          <a:prstGeom prst="rect">
            <a:avLst/>
          </a:prstGeom>
        </p:spPr>
      </p:pic>
    </p:spTree>
    <p:extLst>
      <p:ext uri="{BB962C8B-B14F-4D97-AF65-F5344CB8AC3E}">
        <p14:creationId xmlns:p14="http://schemas.microsoft.com/office/powerpoint/2010/main" val="3816198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69723" b="12551"/>
          <a:stretch/>
        </p:blipFill>
        <p:spPr>
          <a:xfrm>
            <a:off x="258084" y="136525"/>
            <a:ext cx="134742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134742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Storico</a:t>
            </a:r>
            <a:endParaRPr lang="it-IT" sz="3200" dirty="0"/>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68" y="136525"/>
            <a:ext cx="9666947" cy="6429917"/>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2644" b="12551"/>
          <a:stretch/>
        </p:blipFill>
        <p:spPr>
          <a:xfrm>
            <a:off x="215980" y="231353"/>
            <a:ext cx="453563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12380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Richiesta</a:t>
            </a:r>
            <a:r>
              <a:rPr lang="en-US" sz="3200" dirty="0"/>
              <a:t>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837" y="2067487"/>
            <a:ext cx="4124325" cy="3371850"/>
          </a:xfrm>
          <a:prstGeom prst="rect">
            <a:avLst/>
          </a:prstGeom>
        </p:spPr>
      </p:pic>
    </p:spTree>
    <p:extLst>
      <p:ext uri="{BB962C8B-B14F-4D97-AF65-F5344CB8AC3E}">
        <p14:creationId xmlns:p14="http://schemas.microsoft.com/office/powerpoint/2010/main" val="3746243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4284" b="12551"/>
          <a:stretch/>
        </p:blipFill>
        <p:spPr>
          <a:xfrm>
            <a:off x="258083" y="136525"/>
            <a:ext cx="516859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1685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Comunicazione</a:t>
            </a:r>
            <a:r>
              <a:rPr lang="en-US" sz="3200" dirty="0"/>
              <a:t> con </a:t>
            </a:r>
            <a:r>
              <a:rPr lang="en-US" sz="3200" dirty="0" err="1"/>
              <a:t>Residente</a:t>
            </a:r>
            <a:endParaRPr lang="it-IT" sz="3200" dirty="0"/>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21" y="396378"/>
            <a:ext cx="6406695" cy="6065244"/>
          </a:xfrm>
          <a:prstGeom prst="rect">
            <a:avLst/>
          </a:prstGeom>
        </p:spPr>
      </p:pic>
    </p:spTree>
    <p:extLst>
      <p:ext uri="{BB962C8B-B14F-4D97-AF65-F5344CB8AC3E}">
        <p14:creationId xmlns:p14="http://schemas.microsoft.com/office/powerpoint/2010/main" val="121426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91639" y="1659285"/>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10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t>
            </a:r>
            <a:r>
              <a:rPr lang="en-US" sz="2400" dirty="0" err="1">
                <a:solidFill>
                  <a:srgbClr val="002060"/>
                </a:solidFill>
              </a:rPr>
              <a:t>ogni</a:t>
            </a:r>
            <a:r>
              <a:rPr lang="en-US" sz="2400" dirty="0">
                <a:solidFill>
                  <a:srgbClr val="002060"/>
                </a:solidFill>
              </a:rPr>
              <a:t>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una </a:t>
            </a:r>
            <a:r>
              <a:rPr lang="en-US" sz="2400" dirty="0" err="1">
                <a:solidFill>
                  <a:srgbClr val="002060"/>
                </a:solidFill>
              </a:rPr>
              <a:t>rilevazione</a:t>
            </a:r>
            <a:r>
              <a:rPr lang="en-US" sz="2400" dirty="0">
                <a:solidFill>
                  <a:srgbClr val="002060"/>
                </a:solidFill>
              </a:rPr>
              <a:t> </a:t>
            </a:r>
            <a:r>
              <a:rPr lang="en-US" sz="2400" dirty="0" err="1">
                <a:solidFill>
                  <a:srgbClr val="002060"/>
                </a:solidFill>
              </a:rPr>
              <a:t>ogni</a:t>
            </a:r>
            <a:r>
              <a:rPr lang="en-US" sz="2400" dirty="0">
                <a:solidFill>
                  <a:srgbClr val="002060"/>
                </a:solidFill>
              </a:rPr>
              <a:t>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80628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50</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52323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6" b="12551"/>
          <a:stretch/>
        </p:blipFill>
        <p:spPr>
          <a:xfrm>
            <a:off x="215979" y="231353"/>
            <a:ext cx="5880021"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3322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dei</a:t>
            </a:r>
            <a:r>
              <a:rPr lang="en-US" sz="3200" dirty="0"/>
              <a:t> </a:t>
            </a:r>
            <a:r>
              <a:rPr lang="en-US" sz="3200" dirty="0" err="1"/>
              <a:t>Casi</a:t>
            </a:r>
            <a:r>
              <a:rPr lang="en-US" sz="3200" dirty="0"/>
              <a:t> </a:t>
            </a:r>
            <a:r>
              <a:rPr lang="en-US" sz="3200" dirty="0" err="1"/>
              <a:t>d’Uso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02" y="254984"/>
            <a:ext cx="5277853" cy="6283928"/>
          </a:xfrm>
          <a:prstGeom prst="rect">
            <a:avLst/>
          </a:prstGeom>
          <a:ln>
            <a:solidFill>
              <a:schemeClr val="tx1"/>
            </a:solidFill>
          </a:ln>
        </p:spPr>
      </p:pic>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54792" b="12551"/>
          <a:stretch/>
        </p:blipFill>
        <p:spPr>
          <a:xfrm>
            <a:off x="215980" y="231353"/>
            <a:ext cx="430407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9572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Modello</a:t>
            </a:r>
            <a:r>
              <a:rPr lang="en-US" sz="3200" dirty="0"/>
              <a:t> </a:t>
            </a:r>
            <a:r>
              <a:rPr lang="en-US" sz="3200" dirty="0" err="1"/>
              <a:t>dei</a:t>
            </a:r>
            <a:r>
              <a:rPr lang="en-US" sz="3200" dirty="0"/>
              <a:t> </a:t>
            </a:r>
            <a:r>
              <a:rPr lang="en-US" sz="3200" dirty="0" err="1"/>
              <a:t>Dati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10;&#10;Description automatically generated">
            <a:extLst>
              <a:ext uri="{FF2B5EF4-FFF2-40B4-BE49-F238E27FC236}">
                <a16:creationId xmlns:a16="http://schemas.microsoft.com/office/drawing/2014/main" id="{E517A267-AE05-BDCA-0C16-D26DA7471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726" y="784255"/>
            <a:ext cx="7227294" cy="5289490"/>
          </a:xfrm>
          <a:prstGeom prst="rect">
            <a:avLst/>
          </a:prstGeom>
          <a:ln>
            <a:solidFill>
              <a:schemeClr val="tx1"/>
            </a:solidFill>
          </a:ln>
        </p:spPr>
      </p:pic>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3090882"/>
            <a:ext cx="10219721" cy="1754326"/>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p>
          <a:p>
            <a:pPr algn="ctr"/>
            <a:r>
              <a:rPr lang="en-US" sz="4800" i="1" dirty="0">
                <a:ln w="0"/>
                <a:solidFill>
                  <a:srgbClr val="002060"/>
                </a:solidFill>
                <a:effectLst>
                  <a:outerShdw blurRad="38100" dist="25400" dir="5400000" algn="ctr" rotWithShape="0">
                    <a:srgbClr val="6E747A">
                      <a:alpha val="43000"/>
                    </a:srgbClr>
                  </a:outerShdw>
                </a:effectLst>
              </a:rPr>
              <a:t>Activity Diagrams</a:t>
            </a:r>
            <a:endParaRPr lang="it-IT" sz="48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1711</Words>
  <Application>Microsoft Office PowerPoint</Application>
  <PresentationFormat>Widescreen</PresentationFormat>
  <Paragraphs>445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g.savazzi1@campus.unimib.it</cp:lastModifiedBy>
  <cp:revision>97</cp:revision>
  <dcterms:created xsi:type="dcterms:W3CDTF">2021-06-28T08:25:19Z</dcterms:created>
  <dcterms:modified xsi:type="dcterms:W3CDTF">2023-01-05T14:14:50Z</dcterms:modified>
</cp:coreProperties>
</file>