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60"/>
  </p:notesMasterIdLst>
  <p:sldIdLst>
    <p:sldId id="256" r:id="rId2"/>
    <p:sldId id="287" r:id="rId3"/>
    <p:sldId id="284" r:id="rId4"/>
    <p:sldId id="289" r:id="rId5"/>
    <p:sldId id="288" r:id="rId6"/>
    <p:sldId id="290" r:id="rId7"/>
    <p:sldId id="285" r:id="rId8"/>
    <p:sldId id="291" r:id="rId9"/>
    <p:sldId id="293" r:id="rId10"/>
    <p:sldId id="292" r:id="rId11"/>
    <p:sldId id="294" r:id="rId12"/>
    <p:sldId id="295" r:id="rId13"/>
    <p:sldId id="296" r:id="rId14"/>
    <p:sldId id="297" r:id="rId15"/>
    <p:sldId id="298" r:id="rId16"/>
    <p:sldId id="329" r:id="rId17"/>
    <p:sldId id="330" r:id="rId18"/>
    <p:sldId id="331" r:id="rId19"/>
    <p:sldId id="332" r:id="rId20"/>
    <p:sldId id="333" r:id="rId21"/>
    <p:sldId id="334" r:id="rId22"/>
    <p:sldId id="335" r:id="rId23"/>
    <p:sldId id="336" r:id="rId24"/>
    <p:sldId id="341" r:id="rId25"/>
    <p:sldId id="342" r:id="rId26"/>
    <p:sldId id="339" r:id="rId27"/>
    <p:sldId id="340" r:id="rId28"/>
    <p:sldId id="343" r:id="rId29"/>
    <p:sldId id="345" r:id="rId30"/>
    <p:sldId id="344" r:id="rId31"/>
    <p:sldId id="301" r:id="rId32"/>
    <p:sldId id="302" r:id="rId33"/>
    <p:sldId id="304" r:id="rId34"/>
    <p:sldId id="303" r:id="rId35"/>
    <p:sldId id="305" r:id="rId36"/>
    <p:sldId id="306" r:id="rId37"/>
    <p:sldId id="307" r:id="rId38"/>
    <p:sldId id="312" r:id="rId39"/>
    <p:sldId id="313" r:id="rId40"/>
    <p:sldId id="314" r:id="rId41"/>
    <p:sldId id="315" r:id="rId42"/>
    <p:sldId id="346" r:id="rId43"/>
    <p:sldId id="347" r:id="rId44"/>
    <p:sldId id="317" r:id="rId45"/>
    <p:sldId id="318" r:id="rId46"/>
    <p:sldId id="319" r:id="rId47"/>
    <p:sldId id="320" r:id="rId48"/>
    <p:sldId id="321" r:id="rId49"/>
    <p:sldId id="322" r:id="rId50"/>
    <p:sldId id="323" r:id="rId51"/>
    <p:sldId id="326" r:id="rId52"/>
    <p:sldId id="328" r:id="rId53"/>
    <p:sldId id="348" r:id="rId54"/>
    <p:sldId id="349" r:id="rId55"/>
    <p:sldId id="350" r:id="rId56"/>
    <p:sldId id="351" r:id="rId57"/>
    <p:sldId id="352" r:id="rId58"/>
    <p:sldId id="299" r:id="rId5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CB953"/>
    <a:srgbClr val="40587E"/>
    <a:srgbClr val="00CC99"/>
    <a:srgbClr val="39A9DB"/>
    <a:srgbClr val="800000"/>
    <a:srgbClr val="002060"/>
    <a:srgbClr val="9D9E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51" y="2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iacomo\IdeaProjects\unimib-software-architecture\Progetto\ArchLogic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Data-Type Driven</c:v>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Sheet1!$J$3:$J$11</c:f>
              <c:strCache>
                <c:ptCount val="9"/>
                <c:pt idx="0">
                  <c:v>Complessità</c:v>
                </c:pt>
                <c:pt idx="1">
                  <c:v>Frequenza</c:v>
                </c:pt>
                <c:pt idx="2">
                  <c:v>Delay</c:v>
                </c:pt>
                <c:pt idx="3">
                  <c:v>Astrazione</c:v>
                </c:pt>
                <c:pt idx="4">
                  <c:v>Location</c:v>
                </c:pt>
                <c:pt idx="5">
                  <c:v>Intra Flow</c:v>
                </c:pt>
                <c:pt idx="6">
                  <c:v>Extra Flow</c:v>
                </c:pt>
                <c:pt idx="7">
                  <c:v>Sharing</c:v>
                </c:pt>
                <c:pt idx="8">
                  <c:v>Control Flow</c:v>
                </c:pt>
              </c:strCache>
            </c:strRef>
          </c:cat>
          <c:val>
            <c:numRef>
              <c:f>Sheet1!$K$3:$K$11</c:f>
              <c:numCache>
                <c:formatCode>General</c:formatCode>
                <c:ptCount val="9"/>
                <c:pt idx="0">
                  <c:v>30</c:v>
                </c:pt>
                <c:pt idx="1">
                  <c:v>50</c:v>
                </c:pt>
                <c:pt idx="2">
                  <c:v>40</c:v>
                </c:pt>
                <c:pt idx="3">
                  <c:v>30</c:v>
                </c:pt>
                <c:pt idx="4">
                  <c:v>30</c:v>
                </c:pt>
                <c:pt idx="5">
                  <c:v>20</c:v>
                </c:pt>
                <c:pt idx="6">
                  <c:v>60</c:v>
                </c:pt>
                <c:pt idx="7">
                  <c:v>80</c:v>
                </c:pt>
                <c:pt idx="8">
                  <c:v>20</c:v>
                </c:pt>
              </c:numCache>
            </c:numRef>
          </c:val>
          <c:extLst>
            <c:ext xmlns:c16="http://schemas.microsoft.com/office/drawing/2014/chart" uri="{C3380CC4-5D6E-409C-BE32-E72D297353CC}">
              <c16:uniqueId val="{00000000-223B-4C1F-A4FB-56900E332EB6}"/>
            </c:ext>
          </c:extLst>
        </c:ser>
        <c:ser>
          <c:idx val="1"/>
          <c:order val="1"/>
          <c:tx>
            <c:v>Functionality Driven</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Sheet1!$K$25:$K$33</c:f>
              <c:numCache>
                <c:formatCode>General</c:formatCode>
                <c:ptCount val="9"/>
                <c:pt idx="0">
                  <c:v>30</c:v>
                </c:pt>
                <c:pt idx="1">
                  <c:v>50</c:v>
                </c:pt>
                <c:pt idx="2">
                  <c:v>40</c:v>
                </c:pt>
                <c:pt idx="3">
                  <c:v>70</c:v>
                </c:pt>
                <c:pt idx="4">
                  <c:v>50</c:v>
                </c:pt>
                <c:pt idx="5">
                  <c:v>60</c:v>
                </c:pt>
                <c:pt idx="6">
                  <c:v>60</c:v>
                </c:pt>
                <c:pt idx="7">
                  <c:v>60</c:v>
                </c:pt>
                <c:pt idx="8">
                  <c:v>20</c:v>
                </c:pt>
              </c:numCache>
            </c:numRef>
          </c:val>
          <c:extLst>
            <c:ext xmlns:c16="http://schemas.microsoft.com/office/drawing/2014/chart" uri="{C3380CC4-5D6E-409C-BE32-E72D297353CC}">
              <c16:uniqueId val="{00000001-223B-4C1F-A4FB-56900E332EB6}"/>
            </c:ext>
          </c:extLst>
        </c:ser>
        <c:dLbls>
          <c:showLegendKey val="0"/>
          <c:showVal val="0"/>
          <c:showCatName val="0"/>
          <c:showSerName val="0"/>
          <c:showPercent val="0"/>
          <c:showBubbleSize val="0"/>
        </c:dLbls>
        <c:axId val="1426155567"/>
        <c:axId val="1426149327"/>
      </c:radarChart>
      <c:catAx>
        <c:axId val="1426155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49327"/>
        <c:crosses val="autoZero"/>
        <c:auto val="1"/>
        <c:lblAlgn val="ctr"/>
        <c:lblOffset val="100"/>
        <c:noMultiLvlLbl val="0"/>
      </c:catAx>
      <c:valAx>
        <c:axId val="142614932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555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11/01/2023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‹N›</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2422A4-D6B0-7C91-5AEF-5FB679E5A34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35AFBF5-535F-2D07-61B0-A4659ECF6E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FCEC2C1-0348-0495-EC09-8E3B9031A48F}"/>
              </a:ext>
            </a:extLst>
          </p:cNvPr>
          <p:cNvSpPr>
            <a:spLocks noGrp="1"/>
          </p:cNvSpPr>
          <p:nvPr>
            <p:ph type="dt" sz="half" idx="10"/>
          </p:nvPr>
        </p:nvSpPr>
        <p:spPr/>
        <p:txBody>
          <a:bodyPr/>
          <a:lstStyle/>
          <a:p>
            <a:fld id="{9CD29C0B-695A-4D66-B8E9-5671F929A42B}" type="datetime1">
              <a:rPr lang="it-IT" smtClean="0"/>
              <a:t>11/01/2023</a:t>
            </a:fld>
            <a:endParaRPr lang="it-IT"/>
          </a:p>
        </p:txBody>
      </p:sp>
      <p:sp>
        <p:nvSpPr>
          <p:cNvPr id="5" name="Segnaposto piè di pagina 4">
            <a:extLst>
              <a:ext uri="{FF2B5EF4-FFF2-40B4-BE49-F238E27FC236}">
                <a16:creationId xmlns:a16="http://schemas.microsoft.com/office/drawing/2014/main" id="{20DB108F-E6E5-4301-D442-FFB31F28B94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1EDB0E-6BC3-E606-A52A-955D2694B382}"/>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19469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D08078-F5DF-D848-C9A7-F9961325FD8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F0098B-7BCB-E23F-5580-4DC90D9EBA9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37CE983-5A7A-E51B-3096-7BC839CC567A}"/>
              </a:ext>
            </a:extLst>
          </p:cNvPr>
          <p:cNvSpPr>
            <a:spLocks noGrp="1"/>
          </p:cNvSpPr>
          <p:nvPr>
            <p:ph type="dt" sz="half" idx="10"/>
          </p:nvPr>
        </p:nvSpPr>
        <p:spPr/>
        <p:txBody>
          <a:bodyPr/>
          <a:lstStyle/>
          <a:p>
            <a:fld id="{AF0EC3E5-863F-4DFB-B3BC-1B55C7011BF9}" type="datetime1">
              <a:rPr lang="it-IT" smtClean="0"/>
              <a:t>11/01/2023</a:t>
            </a:fld>
            <a:endParaRPr lang="it-IT"/>
          </a:p>
        </p:txBody>
      </p:sp>
      <p:sp>
        <p:nvSpPr>
          <p:cNvPr id="5" name="Segnaposto piè di pagina 4">
            <a:extLst>
              <a:ext uri="{FF2B5EF4-FFF2-40B4-BE49-F238E27FC236}">
                <a16:creationId xmlns:a16="http://schemas.microsoft.com/office/drawing/2014/main" id="{D67E7B69-3C99-8362-B16E-87EAB65713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396C735-DBA0-492A-3A00-6F00CDF36A21}"/>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76027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0ADBA59-6A7B-184F-4D41-9AB77B750FE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6506CE7-2D04-9789-7DEB-AB038549850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8CA3C6-3E57-E316-21C9-6CB8DB9229DD}"/>
              </a:ext>
            </a:extLst>
          </p:cNvPr>
          <p:cNvSpPr>
            <a:spLocks noGrp="1"/>
          </p:cNvSpPr>
          <p:nvPr>
            <p:ph type="dt" sz="half" idx="10"/>
          </p:nvPr>
        </p:nvSpPr>
        <p:spPr/>
        <p:txBody>
          <a:bodyPr/>
          <a:lstStyle/>
          <a:p>
            <a:fld id="{DE4D602C-F8B6-42E8-BED7-016CDA0017F3}" type="datetime1">
              <a:rPr lang="it-IT" smtClean="0"/>
              <a:t>11/01/2023</a:t>
            </a:fld>
            <a:endParaRPr lang="it-IT"/>
          </a:p>
        </p:txBody>
      </p:sp>
      <p:sp>
        <p:nvSpPr>
          <p:cNvPr id="5" name="Segnaposto piè di pagina 4">
            <a:extLst>
              <a:ext uri="{FF2B5EF4-FFF2-40B4-BE49-F238E27FC236}">
                <a16:creationId xmlns:a16="http://schemas.microsoft.com/office/drawing/2014/main" id="{10AB1E22-C594-5F21-C064-6AC19FBC08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E1289F-0C7E-C9C6-7AE1-1C0F1B541230}"/>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82627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61847-9957-C4EF-89BD-E2903EA4F79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74DD31-E406-5955-91A4-E689DAA657A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852029-C847-4CEA-CCF4-4604098DFE1C}"/>
              </a:ext>
            </a:extLst>
          </p:cNvPr>
          <p:cNvSpPr>
            <a:spLocks noGrp="1"/>
          </p:cNvSpPr>
          <p:nvPr>
            <p:ph type="dt" sz="half" idx="10"/>
          </p:nvPr>
        </p:nvSpPr>
        <p:spPr/>
        <p:txBody>
          <a:bodyPr/>
          <a:lstStyle/>
          <a:p>
            <a:fld id="{EDB10CE1-110C-4ED2-B55F-A302E1FD9F70}" type="datetime1">
              <a:rPr lang="it-IT" smtClean="0"/>
              <a:t>11/01/2023</a:t>
            </a:fld>
            <a:endParaRPr lang="it-IT"/>
          </a:p>
        </p:txBody>
      </p:sp>
      <p:sp>
        <p:nvSpPr>
          <p:cNvPr id="5" name="Segnaposto piè di pagina 4">
            <a:extLst>
              <a:ext uri="{FF2B5EF4-FFF2-40B4-BE49-F238E27FC236}">
                <a16:creationId xmlns:a16="http://schemas.microsoft.com/office/drawing/2014/main" id="{A1383EEB-D197-2289-128D-4187D3AAED6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7F45A17-9C7A-CF97-4484-71DF90678516}"/>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60487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846CE-B367-68B0-8B32-F84DE5B8E53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86B8FCA-7BEC-E593-9D46-A36F936BB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30FDE53-CFCB-2099-91EB-8502528B8E0B}"/>
              </a:ext>
            </a:extLst>
          </p:cNvPr>
          <p:cNvSpPr>
            <a:spLocks noGrp="1"/>
          </p:cNvSpPr>
          <p:nvPr>
            <p:ph type="dt" sz="half" idx="10"/>
          </p:nvPr>
        </p:nvSpPr>
        <p:spPr/>
        <p:txBody>
          <a:bodyPr/>
          <a:lstStyle/>
          <a:p>
            <a:fld id="{0F61B4B8-A1B7-42D4-A1E0-2645EDAC8BED}" type="datetime1">
              <a:rPr lang="it-IT" smtClean="0"/>
              <a:t>11/01/2023</a:t>
            </a:fld>
            <a:endParaRPr lang="it-IT"/>
          </a:p>
        </p:txBody>
      </p:sp>
      <p:sp>
        <p:nvSpPr>
          <p:cNvPr id="5" name="Segnaposto piè di pagina 4">
            <a:extLst>
              <a:ext uri="{FF2B5EF4-FFF2-40B4-BE49-F238E27FC236}">
                <a16:creationId xmlns:a16="http://schemas.microsoft.com/office/drawing/2014/main" id="{9D6AF451-2811-C409-3979-F1795D8523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8D6BAF-3F24-00D3-BF44-BD3557EC1C2C}"/>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57959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D9C2D8-FB98-6E20-A472-2E68644F2DD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D3246A-2C54-DB93-FAE4-65F065E441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A3D47BB-93F3-8074-84DF-6C9657D7158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A93BA9B-8F08-55E9-ACF9-BF1CF668BE73}"/>
              </a:ext>
            </a:extLst>
          </p:cNvPr>
          <p:cNvSpPr>
            <a:spLocks noGrp="1"/>
          </p:cNvSpPr>
          <p:nvPr>
            <p:ph type="dt" sz="half" idx="10"/>
          </p:nvPr>
        </p:nvSpPr>
        <p:spPr/>
        <p:txBody>
          <a:bodyPr/>
          <a:lstStyle/>
          <a:p>
            <a:fld id="{188DF4B9-859A-4780-A169-ED3A8349339B}" type="datetime1">
              <a:rPr lang="it-IT" smtClean="0"/>
              <a:t>11/01/2023</a:t>
            </a:fld>
            <a:endParaRPr lang="it-IT"/>
          </a:p>
        </p:txBody>
      </p:sp>
      <p:sp>
        <p:nvSpPr>
          <p:cNvPr id="6" name="Segnaposto piè di pagina 5">
            <a:extLst>
              <a:ext uri="{FF2B5EF4-FFF2-40B4-BE49-F238E27FC236}">
                <a16:creationId xmlns:a16="http://schemas.microsoft.com/office/drawing/2014/main" id="{210C7AAA-D5BA-2A3B-A16C-0F158FEF31C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8AAF8AA-0C2F-CA26-43CB-BC3043058FBA}"/>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97211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C0BE7E-C284-F750-2CDB-2BFBB341155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953BACA-6E87-7B14-02FE-0A75235F38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3F82354-2B4E-7EF3-47E9-1A80F89E2F4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8C8F65B-3D12-79CB-5108-3EF67616F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C964D3E-81F9-390A-CB18-61521C03FE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5884AAF-C777-F302-18C0-040244B29FAC}"/>
              </a:ext>
            </a:extLst>
          </p:cNvPr>
          <p:cNvSpPr>
            <a:spLocks noGrp="1"/>
          </p:cNvSpPr>
          <p:nvPr>
            <p:ph type="dt" sz="half" idx="10"/>
          </p:nvPr>
        </p:nvSpPr>
        <p:spPr/>
        <p:txBody>
          <a:bodyPr/>
          <a:lstStyle/>
          <a:p>
            <a:fld id="{24D45E2C-55DD-40A9-BF2D-48E7D2AB1ABA}" type="datetime1">
              <a:rPr lang="it-IT" smtClean="0"/>
              <a:t>11/01/2023</a:t>
            </a:fld>
            <a:endParaRPr lang="it-IT"/>
          </a:p>
        </p:txBody>
      </p:sp>
      <p:sp>
        <p:nvSpPr>
          <p:cNvPr id="8" name="Segnaposto piè di pagina 7">
            <a:extLst>
              <a:ext uri="{FF2B5EF4-FFF2-40B4-BE49-F238E27FC236}">
                <a16:creationId xmlns:a16="http://schemas.microsoft.com/office/drawing/2014/main" id="{92E6175B-ED0B-0FA3-B370-DF75E9F0480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F0F8B44-FCC2-5A5C-C276-B1C7E3CDB8B9}"/>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70815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41A770-DA8D-E3EC-F3C3-5DB662B3273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BD5D2AE-1196-968C-D6DF-FF3F983AB4AF}"/>
              </a:ext>
            </a:extLst>
          </p:cNvPr>
          <p:cNvSpPr>
            <a:spLocks noGrp="1"/>
          </p:cNvSpPr>
          <p:nvPr>
            <p:ph type="dt" sz="half" idx="10"/>
          </p:nvPr>
        </p:nvSpPr>
        <p:spPr/>
        <p:txBody>
          <a:bodyPr/>
          <a:lstStyle/>
          <a:p>
            <a:fld id="{DC20DFAC-47A9-47B0-8C05-A3316EEF3D0C}" type="datetime1">
              <a:rPr lang="it-IT" smtClean="0"/>
              <a:t>11/01/2023</a:t>
            </a:fld>
            <a:endParaRPr lang="it-IT"/>
          </a:p>
        </p:txBody>
      </p:sp>
      <p:sp>
        <p:nvSpPr>
          <p:cNvPr id="4" name="Segnaposto piè di pagina 3">
            <a:extLst>
              <a:ext uri="{FF2B5EF4-FFF2-40B4-BE49-F238E27FC236}">
                <a16:creationId xmlns:a16="http://schemas.microsoft.com/office/drawing/2014/main" id="{000B643F-9D58-49E9-DAEA-5C1BFA179EC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B98BC0B-F9A8-7CD0-279E-25AD7A9A501F}"/>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407267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A1B8C21-5EBB-BCEB-5980-2F1761DFB310}"/>
              </a:ext>
            </a:extLst>
          </p:cNvPr>
          <p:cNvSpPr>
            <a:spLocks noGrp="1"/>
          </p:cNvSpPr>
          <p:nvPr>
            <p:ph type="dt" sz="half" idx="10"/>
          </p:nvPr>
        </p:nvSpPr>
        <p:spPr/>
        <p:txBody>
          <a:bodyPr/>
          <a:lstStyle/>
          <a:p>
            <a:fld id="{B48A923B-8423-475F-9DB1-11B37109C533}" type="datetime1">
              <a:rPr lang="it-IT" smtClean="0"/>
              <a:t>11/01/2023</a:t>
            </a:fld>
            <a:endParaRPr lang="it-IT"/>
          </a:p>
        </p:txBody>
      </p:sp>
      <p:sp>
        <p:nvSpPr>
          <p:cNvPr id="3" name="Segnaposto piè di pagina 2">
            <a:extLst>
              <a:ext uri="{FF2B5EF4-FFF2-40B4-BE49-F238E27FC236}">
                <a16:creationId xmlns:a16="http://schemas.microsoft.com/office/drawing/2014/main" id="{1F106236-B3BE-447A-CDA6-851EDE255C4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52F9B17-7422-D0E8-3317-44E1FAD680DC}"/>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02334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5CB20C-9C2E-EEA2-ADC2-63D3FA13B0E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128A06E-7C04-C443-9920-0DC859EA7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7CA8A13-98EB-EC2E-E4AB-26E8C093E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706859-36A8-A021-86DF-C287FD232413}"/>
              </a:ext>
            </a:extLst>
          </p:cNvPr>
          <p:cNvSpPr>
            <a:spLocks noGrp="1"/>
          </p:cNvSpPr>
          <p:nvPr>
            <p:ph type="dt" sz="half" idx="10"/>
          </p:nvPr>
        </p:nvSpPr>
        <p:spPr/>
        <p:txBody>
          <a:bodyPr/>
          <a:lstStyle/>
          <a:p>
            <a:fld id="{39A5E392-1A82-4114-9B1C-7507E099813A}" type="datetime1">
              <a:rPr lang="it-IT" smtClean="0"/>
              <a:t>11/01/2023</a:t>
            </a:fld>
            <a:endParaRPr lang="it-IT"/>
          </a:p>
        </p:txBody>
      </p:sp>
      <p:sp>
        <p:nvSpPr>
          <p:cNvPr id="6" name="Segnaposto piè di pagina 5">
            <a:extLst>
              <a:ext uri="{FF2B5EF4-FFF2-40B4-BE49-F238E27FC236}">
                <a16:creationId xmlns:a16="http://schemas.microsoft.com/office/drawing/2014/main" id="{D06855B5-037D-BD02-F48B-559856677C2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1D5FB0F-C913-AED1-C17A-42B484A93BD1}"/>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40379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3FFB4A-B1E2-4459-DCDC-BF7EBA8AE88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1D91696-D23C-81E9-EA7F-EA8B050C0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D2ADEF7-2E56-9F5D-438E-CBE1F12DB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450E110-5E91-7B07-AA47-4307646CFCFD}"/>
              </a:ext>
            </a:extLst>
          </p:cNvPr>
          <p:cNvSpPr>
            <a:spLocks noGrp="1"/>
          </p:cNvSpPr>
          <p:nvPr>
            <p:ph type="dt" sz="half" idx="10"/>
          </p:nvPr>
        </p:nvSpPr>
        <p:spPr/>
        <p:txBody>
          <a:bodyPr/>
          <a:lstStyle/>
          <a:p>
            <a:fld id="{3F1E08A9-9033-4FA7-A83A-B5FC89FF2B18}" type="datetime1">
              <a:rPr lang="it-IT" smtClean="0"/>
              <a:t>11/01/2023</a:t>
            </a:fld>
            <a:endParaRPr lang="it-IT"/>
          </a:p>
        </p:txBody>
      </p:sp>
      <p:sp>
        <p:nvSpPr>
          <p:cNvPr id="6" name="Segnaposto piè di pagina 5">
            <a:extLst>
              <a:ext uri="{FF2B5EF4-FFF2-40B4-BE49-F238E27FC236}">
                <a16:creationId xmlns:a16="http://schemas.microsoft.com/office/drawing/2014/main" id="{BDE0886F-06BF-75EB-BF93-C01BC04D691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04DB987-E38F-84E2-64EA-070B6107219B}"/>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177074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accent6">
                <a:lumMod val="0"/>
                <a:lumOff val="100000"/>
              </a:schemeClr>
            </a:gs>
            <a:gs pos="87000">
              <a:schemeClr val="bg1">
                <a:lumMod val="7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7DCB8C5-9638-D518-1B7E-C28976A24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70B23DA-2073-8CB7-03EE-959DDE91D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1987C90-D7AE-05A3-121A-73E898EC2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11/01/2023</a:t>
            </a:fld>
            <a:endParaRPr lang="it-IT"/>
          </a:p>
        </p:txBody>
      </p:sp>
      <p:sp>
        <p:nvSpPr>
          <p:cNvPr id="5" name="Segnaposto piè di pagina 4">
            <a:extLst>
              <a:ext uri="{FF2B5EF4-FFF2-40B4-BE49-F238E27FC236}">
                <a16:creationId xmlns:a16="http://schemas.microsoft.com/office/drawing/2014/main" id="{F4401285-2AD5-A4F0-A7AF-17B2396FB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5644343-F2EE-7460-6545-DAE7D83E0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‹N›</a:t>
            </a:fld>
            <a:endParaRPr lang="it-IT"/>
          </a:p>
        </p:txBody>
      </p:sp>
    </p:spTree>
    <p:extLst>
      <p:ext uri="{BB962C8B-B14F-4D97-AF65-F5344CB8AC3E}">
        <p14:creationId xmlns:p14="http://schemas.microsoft.com/office/powerpoint/2010/main" val="222612139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7"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image" Target="../media/image25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dirty="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7" y="1900526"/>
            <a:ext cx="10219721" cy="1846659"/>
          </a:xfrm>
          <a:prstGeom prst="rect">
            <a:avLst/>
          </a:prstGeom>
          <a:noFill/>
        </p:spPr>
        <p:txBody>
          <a:bodyPr wrap="square" rtlCol="0" anchor="ctr">
            <a:spAutoFit/>
          </a:bodyPr>
          <a:lstStyle/>
          <a:p>
            <a:pPr algn="ctr"/>
            <a:r>
              <a:rPr lang="en-US" sz="6000" b="1" dirty="0">
                <a:ln w="0"/>
                <a:solidFill>
                  <a:srgbClr val="002060"/>
                </a:solidFill>
                <a:effectLst>
                  <a:outerShdw blurRad="38100" dist="25400" dir="5400000" algn="ctr" rotWithShape="0">
                    <a:srgbClr val="6E747A">
                      <a:alpha val="43000"/>
                    </a:srgbClr>
                  </a:outerShdw>
                </a:effectLst>
              </a:rPr>
              <a:t>Progetto ODA</a:t>
            </a:r>
          </a:p>
          <a:p>
            <a:pPr algn="ctr"/>
            <a:r>
              <a:rPr lang="en-US" sz="5400" b="1" i="1" dirty="0" err="1">
                <a:ln w="0"/>
                <a:solidFill>
                  <a:srgbClr val="002060"/>
                </a:solidFill>
                <a:effectLst>
                  <a:outerShdw blurRad="38100" dist="25400" dir="5400000" algn="ctr" rotWithShape="0">
                    <a:srgbClr val="6E747A">
                      <a:alpha val="43000"/>
                    </a:srgbClr>
                  </a:outerShdw>
                </a:effectLst>
              </a:rPr>
              <a:t>Architettura</a:t>
            </a:r>
            <a:r>
              <a:rPr lang="en-US" sz="5400" b="1" i="1" dirty="0">
                <a:ln w="0"/>
                <a:solidFill>
                  <a:srgbClr val="002060"/>
                </a:solidFill>
                <a:effectLst>
                  <a:outerShdw blurRad="38100" dist="25400" dir="5400000" algn="ctr" rotWithShape="0">
                    <a:srgbClr val="6E747A">
                      <a:alpha val="43000"/>
                    </a:srgbClr>
                  </a:outerShdw>
                </a:effectLst>
              </a:rPr>
              <a:t> del Software</a:t>
            </a:r>
            <a:endParaRPr lang="it-IT" sz="5400" b="1" i="1" dirty="0">
              <a:ln w="0"/>
              <a:solidFill>
                <a:srgbClr val="002060"/>
              </a:solidFill>
              <a:effectLst>
                <a:outerShdw blurRad="38100" dist="25400" dir="5400000" algn="ctr" rotWithShape="0">
                  <a:srgbClr val="6E747A">
                    <a:alpha val="43000"/>
                  </a:srgbClr>
                </a:outerShdw>
              </a:effectLst>
            </a:endParaRPr>
          </a:p>
        </p:txBody>
      </p:sp>
      <p:sp>
        <p:nvSpPr>
          <p:cNvPr id="8" name="CasellaDiTesto 12">
            <a:extLst>
              <a:ext uri="{FF2B5EF4-FFF2-40B4-BE49-F238E27FC236}">
                <a16:creationId xmlns:a16="http://schemas.microsoft.com/office/drawing/2014/main" id="{43C5EDD6-A9E5-403E-B6C9-A36EE1C11C7D}"/>
              </a:ext>
            </a:extLst>
          </p:cNvPr>
          <p:cNvSpPr txBox="1"/>
          <p:nvPr/>
        </p:nvSpPr>
        <p:spPr>
          <a:xfrm>
            <a:off x="6337155" y="4383483"/>
            <a:ext cx="5748690" cy="1569660"/>
          </a:xfrm>
          <a:prstGeom prst="rect">
            <a:avLst/>
          </a:prstGeom>
          <a:noFill/>
        </p:spPr>
        <p:txBody>
          <a:bodyPr wrap="none" rtlCol="0">
            <a:spAutoFit/>
          </a:bodyPr>
          <a:lstStyle/>
          <a:p>
            <a:pPr algn="r"/>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944880" y="6172724"/>
            <a:ext cx="2302233" cy="461665"/>
          </a:xfrm>
          <a:prstGeom prst="rect">
            <a:avLst/>
          </a:prstGeom>
          <a:noFill/>
        </p:spPr>
        <p:txBody>
          <a:bodyPr wrap="none" rtlCol="0">
            <a:spAutoFit/>
          </a:bodyPr>
          <a:lstStyle/>
          <a:p>
            <a:pPr algn="ctr"/>
            <a:r>
              <a:rPr lang="en-US" sz="2400" dirty="0">
                <a:solidFill>
                  <a:srgbClr val="002060"/>
                </a:solidFill>
              </a:rPr>
              <a:t>19 </a:t>
            </a:r>
            <a:r>
              <a:rPr lang="en-US" sz="2400" dirty="0" err="1">
                <a:solidFill>
                  <a:srgbClr val="002060"/>
                </a:solidFill>
              </a:rPr>
              <a:t>Gennaio</a:t>
            </a:r>
            <a:r>
              <a:rPr lang="en-US" sz="2400" dirty="0">
                <a:solidFill>
                  <a:srgbClr val="002060"/>
                </a:solidFill>
              </a:rPr>
              <a:t> 2023</a:t>
            </a:r>
          </a:p>
        </p:txBody>
      </p:sp>
      <p:pic>
        <p:nvPicPr>
          <p:cNvPr id="2" name="Immagine 1">
            <a:extLst>
              <a:ext uri="{FF2B5EF4-FFF2-40B4-BE49-F238E27FC236}">
                <a16:creationId xmlns:a16="http://schemas.microsoft.com/office/drawing/2014/main" id="{6E3492B0-A820-501A-16DC-217CDB245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49" y="158779"/>
            <a:ext cx="11487422" cy="1643049"/>
          </a:xfrm>
          <a:prstGeom prst="rect">
            <a:avLst/>
          </a:prstGeom>
        </p:spPr>
      </p:pic>
      <p:pic>
        <p:nvPicPr>
          <p:cNvPr id="5" name="Immagine 4">
            <a:extLst>
              <a:ext uri="{FF2B5EF4-FFF2-40B4-BE49-F238E27FC236}">
                <a16:creationId xmlns:a16="http://schemas.microsoft.com/office/drawing/2014/main" id="{6366AABF-22F5-992A-1158-0EE1625932A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6" name="Immagine 5">
            <a:extLst>
              <a:ext uri="{FF2B5EF4-FFF2-40B4-BE49-F238E27FC236}">
                <a16:creationId xmlns:a16="http://schemas.microsoft.com/office/drawing/2014/main" id="{93245148-6966-6A6B-D329-5327D612DA0C}"/>
              </a:ext>
            </a:extLst>
          </p:cNvPr>
          <p:cNvPicPr preferRelativeResize="0">
            <a:picLocks/>
          </p:cNvPicPr>
          <p:nvPr/>
        </p:nvPicPr>
        <p:blipFill rotWithShape="1">
          <a:blip r:embed="rId4">
            <a:extLst>
              <a:ext uri="{28A0092B-C50C-407E-A947-70E740481C1C}">
                <a14:useLocalDpi xmlns:a14="http://schemas.microsoft.com/office/drawing/2010/main" val="0"/>
              </a:ext>
            </a:extLst>
          </a:blip>
          <a:srcRect r="7046" b="-217515"/>
          <a:stretch/>
        </p:blipFill>
        <p:spPr>
          <a:xfrm>
            <a:off x="1066798" y="1624265"/>
            <a:ext cx="10219722" cy="45719"/>
          </a:xfrm>
          <a:prstGeom prst="rect">
            <a:avLst/>
          </a:prstGeom>
        </p:spPr>
      </p:pic>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1847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endParaRPr lang="it-IT" sz="3200" i="1" dirty="0"/>
          </a:p>
        </p:txBody>
      </p:sp>
      <p:sp>
        <p:nvSpPr>
          <p:cNvPr id="2" name="CasellaDiTesto 7">
            <a:extLst>
              <a:ext uri="{FF2B5EF4-FFF2-40B4-BE49-F238E27FC236}">
                <a16:creationId xmlns:a16="http://schemas.microsoft.com/office/drawing/2014/main" id="{83341AFF-1B70-2494-B914-4D74CEF65BF4}"/>
              </a:ext>
            </a:extLst>
          </p:cNvPr>
          <p:cNvSpPr txBox="1"/>
          <p:nvPr/>
        </p:nvSpPr>
        <p:spPr>
          <a:xfrm>
            <a:off x="731496" y="4572445"/>
            <a:ext cx="10729008" cy="193899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l’acquisizione della singola rilevazione;</a:t>
            </a:r>
          </a:p>
          <a:p>
            <a:pPr marL="342900" indent="-342900" algn="just">
              <a:buFont typeface="Arial" panose="020B0604020202020204" pitchFamily="34" charset="0"/>
              <a:buChar char="•"/>
            </a:pPr>
            <a:r>
              <a:rPr lang="it-IT" sz="2000" dirty="0">
                <a:effectLst/>
              </a:rPr>
              <a:t>Ogni diagramma presenta una frequenza di attivazione diversa, dipendente dal tipo di dato acquisito;</a:t>
            </a:r>
          </a:p>
          <a:p>
            <a:pPr marL="342900" indent="-342900" algn="just">
              <a:buFont typeface="Arial" panose="020B0604020202020204" pitchFamily="34" charset="0"/>
              <a:buChar char="•"/>
            </a:pPr>
            <a:r>
              <a:rPr lang="it-IT" sz="2000" dirty="0">
                <a:effectLst/>
              </a:rPr>
              <a:t>Ogni rilevazione viene inserita su due buffer, uno utilizzato per la trasmissione dei dati allo storico, e uno per il controllo di eventuali anomalie;</a:t>
            </a:r>
          </a:p>
        </p:txBody>
      </p:sp>
      <p:pic>
        <p:nvPicPr>
          <p:cNvPr id="11" name="Immagine 10">
            <a:extLst>
              <a:ext uri="{FF2B5EF4-FFF2-40B4-BE49-F238E27FC236}">
                <a16:creationId xmlns:a16="http://schemas.microsoft.com/office/drawing/2014/main" id="{51CD2DC7-8385-DDF8-63A8-259455350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12" y="1714457"/>
            <a:ext cx="7419975" cy="2686050"/>
          </a:xfrm>
          <a:prstGeom prst="rect">
            <a:avLst/>
          </a:prstGeom>
        </p:spPr>
      </p:pic>
      <p:pic>
        <p:nvPicPr>
          <p:cNvPr id="13" name="Immagine 12">
            <a:extLst>
              <a:ext uri="{FF2B5EF4-FFF2-40B4-BE49-F238E27FC236}">
                <a16:creationId xmlns:a16="http://schemas.microsoft.com/office/drawing/2014/main" id="{166B85D3-5F6A-4324-A9D0-E8226A05E226}"/>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4" name="CasellaDiTesto 13">
            <a:extLst>
              <a:ext uri="{FF2B5EF4-FFF2-40B4-BE49-F238E27FC236}">
                <a16:creationId xmlns:a16="http://schemas.microsoft.com/office/drawing/2014/main" id="{A650E6F8-C9A0-6E11-62AC-32F14C0C80FB}"/>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 – </a:t>
            </a:r>
            <a:r>
              <a:rPr lang="en-US" sz="4400" dirty="0" err="1">
                <a:solidFill>
                  <a:srgbClr val="002060"/>
                </a:solidFill>
                <a:effectLst>
                  <a:outerShdw blurRad="38100" dist="38100" dir="2700000" algn="tl">
                    <a:srgbClr val="000000">
                      <a:alpha val="43137"/>
                    </a:srgbClr>
                  </a:outerShdw>
                </a:effectLst>
              </a:rPr>
              <a:t>Acquisizione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Temperatura</a:t>
            </a:r>
            <a:endParaRPr lang="it-IT" sz="4400" i="1" dirty="0">
              <a:solidFill>
                <a:srgbClr val="002060"/>
              </a:solidFill>
              <a:effectLst>
                <a:outerShdw blurRad="38100" dist="38100" dir="2700000" algn="tl">
                  <a:srgbClr val="000000">
                    <a:alpha val="43137"/>
                  </a:srgbClr>
                </a:outerShdw>
              </a:effectLst>
            </a:endParaRPr>
          </a:p>
        </p:txBody>
      </p:sp>
      <p:pic>
        <p:nvPicPr>
          <p:cNvPr id="15" name="Immagine 14">
            <a:extLst>
              <a:ext uri="{FF2B5EF4-FFF2-40B4-BE49-F238E27FC236}">
                <a16:creationId xmlns:a16="http://schemas.microsoft.com/office/drawing/2014/main" id="{E0230EBF-B336-5D19-2C16-9D2AC1C13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53751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sp>
        <p:nvSpPr>
          <p:cNvPr id="2" name="CasellaDiTesto 7">
            <a:extLst>
              <a:ext uri="{FF2B5EF4-FFF2-40B4-BE49-F238E27FC236}">
                <a16:creationId xmlns:a16="http://schemas.microsoft.com/office/drawing/2014/main" id="{22D9644B-CF0F-79A2-BBE2-65694D547B3A}"/>
              </a:ext>
            </a:extLst>
          </p:cNvPr>
          <p:cNvSpPr txBox="1"/>
          <p:nvPr/>
        </p:nvSpPr>
        <p:spPr>
          <a:xfrm>
            <a:off x="889375" y="4599920"/>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 trasmissione periodica allo storico del </a:t>
            </a:r>
            <a:r>
              <a:rPr lang="it-IT" sz="2000" dirty="0" err="1">
                <a:effectLst/>
              </a:rPr>
              <a:t>chunk</a:t>
            </a:r>
            <a:r>
              <a:rPr lang="it-IT" sz="2000" dirty="0">
                <a:effectLst/>
              </a:rPr>
              <a:t> corrente di rilevazioni;</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a:t>
            </a:r>
            <a:r>
              <a:rPr lang="it-IT" sz="2000" dirty="0" err="1">
                <a:effectLst/>
              </a:rPr>
              <a:t>chunck</a:t>
            </a:r>
            <a:r>
              <a:rPr lang="it-IT" sz="2000" dirty="0">
                <a:effectLst/>
              </a:rPr>
              <a:t> da inviare;</a:t>
            </a:r>
          </a:p>
          <a:p>
            <a:pPr marL="342900" indent="-342900" algn="just">
              <a:buFont typeface="Arial" panose="020B0604020202020204" pitchFamily="34" charset="0"/>
              <a:buChar char="•"/>
            </a:pPr>
            <a:r>
              <a:rPr lang="it-IT" sz="2000" dirty="0">
                <a:effectLst/>
              </a:rPr>
              <a:t>Si è deciso di agire in questo modo per evitare una costante scrittura su </a:t>
            </a:r>
            <a:r>
              <a:rPr lang="it-IT" sz="2000" dirty="0" err="1">
                <a:effectLst/>
              </a:rPr>
              <a:t>datastore</a:t>
            </a:r>
            <a:r>
              <a:rPr lang="it-IT" sz="2000" dirty="0">
                <a:effectLst/>
              </a:rPr>
              <a:t>.</a:t>
            </a:r>
          </a:p>
        </p:txBody>
      </p:sp>
      <p:pic>
        <p:nvPicPr>
          <p:cNvPr id="7" name="Immagine 6">
            <a:extLst>
              <a:ext uri="{FF2B5EF4-FFF2-40B4-BE49-F238E27FC236}">
                <a16:creationId xmlns:a16="http://schemas.microsoft.com/office/drawing/2014/main" id="{FDFE803C-4CEF-5F9F-90E1-87B26DD7FAD3}"/>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4" name="Immagine 13">
            <a:extLst>
              <a:ext uri="{FF2B5EF4-FFF2-40B4-BE49-F238E27FC236}">
                <a16:creationId xmlns:a16="http://schemas.microsoft.com/office/drawing/2014/main" id="{961A0212-847B-EFC2-ED7D-DABACFC50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838" y="1710902"/>
            <a:ext cx="4678324" cy="2620680"/>
          </a:xfrm>
          <a:prstGeom prst="rect">
            <a:avLst/>
          </a:prstGeom>
        </p:spPr>
      </p:pic>
      <p:sp>
        <p:nvSpPr>
          <p:cNvPr id="15" name="CasellaDiTesto 14">
            <a:extLst>
              <a:ext uri="{FF2B5EF4-FFF2-40B4-BE49-F238E27FC236}">
                <a16:creationId xmlns:a16="http://schemas.microsoft.com/office/drawing/2014/main" id="{EEC45B96-8960-B5C9-3AE8-5260966609D4}"/>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Diag2 – </a:t>
            </a:r>
            <a:r>
              <a:rPr lang="en-US" sz="4400" dirty="0" err="1">
                <a:solidFill>
                  <a:srgbClr val="002060"/>
                </a:solidFill>
                <a:effectLst>
                  <a:outerShdw blurRad="38100" dist="38100" dir="2700000" algn="tl">
                    <a:srgbClr val="000000">
                      <a:alpha val="43137"/>
                    </a:srgbClr>
                  </a:outerShdw>
                </a:effectLst>
              </a:rPr>
              <a:t>Invio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Temperatura</a:t>
            </a:r>
            <a:endParaRPr lang="it-IT" sz="4400" i="1" dirty="0">
              <a:solidFill>
                <a:srgbClr val="002060"/>
              </a:solidFill>
              <a:effectLst>
                <a:outerShdw blurRad="38100" dist="38100" dir="2700000" algn="tl">
                  <a:srgbClr val="000000">
                    <a:alpha val="43137"/>
                  </a:srgbClr>
                </a:outerShdw>
              </a:effectLst>
            </a:endParaRPr>
          </a:p>
        </p:txBody>
      </p:sp>
      <p:pic>
        <p:nvPicPr>
          <p:cNvPr id="16" name="Immagine 15">
            <a:extLst>
              <a:ext uri="{FF2B5EF4-FFF2-40B4-BE49-F238E27FC236}">
                <a16:creationId xmlns:a16="http://schemas.microsoft.com/office/drawing/2014/main" id="{9FB501F5-FC48-8A65-D37F-93B77F2AD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41458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5" name="Picture 4" descr="Diagram&#10;&#10;Description automatically generated">
            <a:extLst>
              <a:ext uri="{FF2B5EF4-FFF2-40B4-BE49-F238E27FC236}">
                <a16:creationId xmlns:a16="http://schemas.microsoft.com/office/drawing/2014/main" id="{8D1E2804-B87C-A58D-42B7-38F98BAC0312}"/>
              </a:ext>
            </a:extLst>
          </p:cNvPr>
          <p:cNvPicPr>
            <a:picLocks noChangeAspect="1"/>
          </p:cNvPicPr>
          <p:nvPr/>
        </p:nvPicPr>
        <p:blipFill rotWithShape="1">
          <a:blip r:embed="rId2">
            <a:extLst>
              <a:ext uri="{28A0092B-C50C-407E-A947-70E740481C1C}">
                <a14:useLocalDpi xmlns:a14="http://schemas.microsoft.com/office/drawing/2010/main" val="0"/>
              </a:ext>
            </a:extLst>
          </a:blip>
          <a:srcRect l="1830" t="62491" r="891" b="1072"/>
          <a:stretch/>
        </p:blipFill>
        <p:spPr>
          <a:xfrm>
            <a:off x="2489563" y="1780182"/>
            <a:ext cx="7212873" cy="2691593"/>
          </a:xfrm>
          <a:prstGeom prst="rect">
            <a:avLst/>
          </a:prstGeom>
        </p:spPr>
      </p:pic>
      <p:sp>
        <p:nvSpPr>
          <p:cNvPr id="2" name="CasellaDiTesto 7">
            <a:extLst>
              <a:ext uri="{FF2B5EF4-FFF2-40B4-BE49-F238E27FC236}">
                <a16:creationId xmlns:a16="http://schemas.microsoft.com/office/drawing/2014/main" id="{3D8BC0FD-8514-9408-E435-6E6F8CAF120A}"/>
              </a:ext>
            </a:extLst>
          </p:cNvPr>
          <p:cNvSpPr txBox="1"/>
          <p:nvPr/>
        </p:nvSpPr>
        <p:spPr>
          <a:xfrm>
            <a:off x="889375" y="4702218"/>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il controllo delle ultime rilevazioni campionate, e la verifica della presenza o meno di una anomalia;</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buffer di rilevazioni da controllare.</a:t>
            </a:r>
          </a:p>
        </p:txBody>
      </p:sp>
      <p:pic>
        <p:nvPicPr>
          <p:cNvPr id="7" name="Immagine 6">
            <a:extLst>
              <a:ext uri="{FF2B5EF4-FFF2-40B4-BE49-F238E27FC236}">
                <a16:creationId xmlns:a16="http://schemas.microsoft.com/office/drawing/2014/main" id="{5F6A4D6B-6844-B784-946B-A692AB19BE15}"/>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4" name="CasellaDiTesto 13">
            <a:extLst>
              <a:ext uri="{FF2B5EF4-FFF2-40B4-BE49-F238E27FC236}">
                <a16:creationId xmlns:a16="http://schemas.microsoft.com/office/drawing/2014/main" id="{0852D2A1-B9C9-E5F8-77D3-8DD312315DA2}"/>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Diag3 – </a:t>
            </a:r>
            <a:r>
              <a:rPr lang="en-US" sz="4400" dirty="0" err="1">
                <a:solidFill>
                  <a:srgbClr val="002060"/>
                </a:solidFill>
                <a:effectLst>
                  <a:outerShdw blurRad="38100" dist="38100" dir="2700000" algn="tl">
                    <a:srgbClr val="000000">
                      <a:alpha val="43137"/>
                    </a:srgbClr>
                  </a:outerShdw>
                </a:effectLst>
              </a:rPr>
              <a:t>Controllo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Temperatura</a:t>
            </a:r>
            <a:endParaRPr lang="it-IT" sz="4400" i="1" dirty="0">
              <a:solidFill>
                <a:srgbClr val="002060"/>
              </a:solidFill>
              <a:effectLst>
                <a:outerShdw blurRad="38100" dist="38100" dir="2700000" algn="tl">
                  <a:srgbClr val="000000">
                    <a:alpha val="43137"/>
                  </a:srgbClr>
                </a:outerShdw>
              </a:effectLst>
            </a:endParaRPr>
          </a:p>
        </p:txBody>
      </p:sp>
      <p:pic>
        <p:nvPicPr>
          <p:cNvPr id="15" name="Immagine 14">
            <a:extLst>
              <a:ext uri="{FF2B5EF4-FFF2-40B4-BE49-F238E27FC236}">
                <a16:creationId xmlns:a16="http://schemas.microsoft.com/office/drawing/2014/main" id="{9FA13E76-3417-D158-645E-DFDC1A348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34816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1847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endParaRPr lang="it-IT" sz="3200" i="1" dirty="0"/>
          </a:p>
        </p:txBody>
      </p:sp>
      <p:pic>
        <p:nvPicPr>
          <p:cNvPr id="5" name="Immagine 4">
            <a:extLst>
              <a:ext uri="{FF2B5EF4-FFF2-40B4-BE49-F238E27FC236}">
                <a16:creationId xmlns:a16="http://schemas.microsoft.com/office/drawing/2014/main" id="{44D25493-9487-A59F-1FDD-E7E5372ED924}"/>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1" name="Immagine 10">
            <a:extLst>
              <a:ext uri="{FF2B5EF4-FFF2-40B4-BE49-F238E27FC236}">
                <a16:creationId xmlns:a16="http://schemas.microsoft.com/office/drawing/2014/main" id="{46D427AF-5ACC-E2C2-6D86-A0F7178A4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26" y="2264304"/>
            <a:ext cx="9528974" cy="3538643"/>
          </a:xfrm>
          <a:prstGeom prst="rect">
            <a:avLst/>
          </a:prstGeom>
        </p:spPr>
      </p:pic>
      <p:sp>
        <p:nvSpPr>
          <p:cNvPr id="13" name="CasellaDiTesto 12">
            <a:extLst>
              <a:ext uri="{FF2B5EF4-FFF2-40B4-BE49-F238E27FC236}">
                <a16:creationId xmlns:a16="http://schemas.microsoft.com/office/drawing/2014/main" id="{1B2C586D-C024-705C-E8DE-4B3EEE067290}"/>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Diag4 – </a:t>
            </a:r>
            <a:r>
              <a:rPr lang="en-US" sz="4400" dirty="0" err="1">
                <a:solidFill>
                  <a:srgbClr val="002060"/>
                </a:solidFill>
                <a:effectLst>
                  <a:outerShdw blurRad="38100" dist="38100" dir="2700000" algn="tl">
                    <a:srgbClr val="000000">
                      <a:alpha val="43137"/>
                    </a:srgbClr>
                  </a:outerShdw>
                </a:effectLst>
              </a:rPr>
              <a:t>Acquisizione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Accelerazione</a:t>
            </a:r>
            <a:endParaRPr lang="it-IT" sz="4400" i="1" dirty="0">
              <a:solidFill>
                <a:srgbClr val="002060"/>
              </a:solidFill>
              <a:effectLst>
                <a:outerShdw blurRad="38100" dist="38100" dir="2700000" algn="tl">
                  <a:srgbClr val="000000">
                    <a:alpha val="43137"/>
                  </a:srgbClr>
                </a:outerShdw>
              </a:effectLst>
            </a:endParaRPr>
          </a:p>
        </p:txBody>
      </p:sp>
      <p:pic>
        <p:nvPicPr>
          <p:cNvPr id="14" name="Immagine 13">
            <a:extLst>
              <a:ext uri="{FF2B5EF4-FFF2-40B4-BE49-F238E27FC236}">
                <a16:creationId xmlns:a16="http://schemas.microsoft.com/office/drawing/2014/main" id="{3B23552A-3311-F2EB-9D96-8211605C3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19998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5" name="Immagine 4">
            <a:extLst>
              <a:ext uri="{FF2B5EF4-FFF2-40B4-BE49-F238E27FC236}">
                <a16:creationId xmlns:a16="http://schemas.microsoft.com/office/drawing/2014/main" id="{C62E7B1A-3DF3-305F-160A-1CC4194B199B}"/>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1" name="Immagine 10">
            <a:extLst>
              <a:ext uri="{FF2B5EF4-FFF2-40B4-BE49-F238E27FC236}">
                <a16:creationId xmlns:a16="http://schemas.microsoft.com/office/drawing/2014/main" id="{9BA3E23A-F8FB-85D0-782E-326416FAA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512" y="1948189"/>
            <a:ext cx="6340976" cy="3709988"/>
          </a:xfrm>
          <a:prstGeom prst="rect">
            <a:avLst/>
          </a:prstGeom>
        </p:spPr>
      </p:pic>
      <p:sp>
        <p:nvSpPr>
          <p:cNvPr id="13" name="CasellaDiTesto 12">
            <a:extLst>
              <a:ext uri="{FF2B5EF4-FFF2-40B4-BE49-F238E27FC236}">
                <a16:creationId xmlns:a16="http://schemas.microsoft.com/office/drawing/2014/main" id="{304C6437-7A90-A412-D03C-67D54D2BE12C}"/>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Diag5 – </a:t>
            </a:r>
            <a:r>
              <a:rPr lang="en-US" sz="4400" dirty="0" err="1">
                <a:solidFill>
                  <a:srgbClr val="002060"/>
                </a:solidFill>
                <a:effectLst>
                  <a:outerShdw blurRad="38100" dist="38100" dir="2700000" algn="tl">
                    <a:srgbClr val="000000">
                      <a:alpha val="43137"/>
                    </a:srgbClr>
                  </a:outerShdw>
                </a:effectLst>
              </a:rPr>
              <a:t>Invio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Accelerazione</a:t>
            </a:r>
            <a:endParaRPr lang="it-IT" sz="4400" i="1" dirty="0">
              <a:solidFill>
                <a:srgbClr val="002060"/>
              </a:solidFill>
              <a:effectLst>
                <a:outerShdw blurRad="38100" dist="38100" dir="2700000" algn="tl">
                  <a:srgbClr val="000000">
                    <a:alpha val="43137"/>
                  </a:srgbClr>
                </a:outerShdw>
              </a:effectLst>
            </a:endParaRPr>
          </a:p>
        </p:txBody>
      </p:sp>
      <p:pic>
        <p:nvPicPr>
          <p:cNvPr id="14" name="Immagine 13">
            <a:extLst>
              <a:ext uri="{FF2B5EF4-FFF2-40B4-BE49-F238E27FC236}">
                <a16:creationId xmlns:a16="http://schemas.microsoft.com/office/drawing/2014/main" id="{97D9E76F-4394-CFC7-7493-6F8D0D0C3A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85704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2" name="Picture 1" descr="Diagram&#10;&#10;Description automatically generated">
            <a:extLst>
              <a:ext uri="{FF2B5EF4-FFF2-40B4-BE49-F238E27FC236}">
                <a16:creationId xmlns:a16="http://schemas.microsoft.com/office/drawing/2014/main" id="{D964F4BC-594E-60CC-F7F6-2FE9079AB067}"/>
              </a:ext>
            </a:extLst>
          </p:cNvPr>
          <p:cNvPicPr>
            <a:picLocks noChangeAspect="1"/>
          </p:cNvPicPr>
          <p:nvPr/>
        </p:nvPicPr>
        <p:blipFill rotWithShape="1">
          <a:blip r:embed="rId2">
            <a:extLst>
              <a:ext uri="{28A0092B-C50C-407E-A947-70E740481C1C}">
                <a14:useLocalDpi xmlns:a14="http://schemas.microsoft.com/office/drawing/2010/main" val="0"/>
              </a:ext>
            </a:extLst>
          </a:blip>
          <a:srcRect l="833" t="64781" r="961" b="714"/>
          <a:stretch/>
        </p:blipFill>
        <p:spPr>
          <a:xfrm>
            <a:off x="1301869" y="2201828"/>
            <a:ext cx="9588261" cy="3202710"/>
          </a:xfrm>
          <a:prstGeom prst="rect">
            <a:avLst/>
          </a:prstGeom>
        </p:spPr>
      </p:pic>
      <p:pic>
        <p:nvPicPr>
          <p:cNvPr id="5" name="Immagine 4">
            <a:extLst>
              <a:ext uri="{FF2B5EF4-FFF2-40B4-BE49-F238E27FC236}">
                <a16:creationId xmlns:a16="http://schemas.microsoft.com/office/drawing/2014/main" id="{3C272A02-BB58-CE35-7C96-6B70E61814E5}"/>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1" name="CasellaDiTesto 10">
            <a:extLst>
              <a:ext uri="{FF2B5EF4-FFF2-40B4-BE49-F238E27FC236}">
                <a16:creationId xmlns:a16="http://schemas.microsoft.com/office/drawing/2014/main" id="{1B9103BE-4775-B2DA-F05F-030801167A2D}"/>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Diag6 – </a:t>
            </a:r>
            <a:r>
              <a:rPr lang="en-US" sz="4400" dirty="0" err="1">
                <a:solidFill>
                  <a:srgbClr val="002060"/>
                </a:solidFill>
                <a:effectLst>
                  <a:outerShdw blurRad="38100" dist="38100" dir="2700000" algn="tl">
                    <a:srgbClr val="000000">
                      <a:alpha val="43137"/>
                    </a:srgbClr>
                  </a:outerShdw>
                </a:effectLst>
              </a:rPr>
              <a:t>Controllo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Accelerazione</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9828B33A-C385-18C2-75E9-12AFDE08C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55270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3" name="Immagine 2">
            <a:extLst>
              <a:ext uri="{FF2B5EF4-FFF2-40B4-BE49-F238E27FC236}">
                <a16:creationId xmlns:a16="http://schemas.microsoft.com/office/drawing/2014/main" id="{CD7E0CAC-7CA7-C04E-C933-396BFB53F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879" y="2214098"/>
            <a:ext cx="9312241" cy="3374346"/>
          </a:xfrm>
          <a:prstGeom prst="rect">
            <a:avLst/>
          </a:prstGeom>
        </p:spPr>
      </p:pic>
      <p:pic>
        <p:nvPicPr>
          <p:cNvPr id="5" name="Immagine 4">
            <a:extLst>
              <a:ext uri="{FF2B5EF4-FFF2-40B4-BE49-F238E27FC236}">
                <a16:creationId xmlns:a16="http://schemas.microsoft.com/office/drawing/2014/main" id="{832DAEDE-8BB6-0E80-35F1-BEB5C5D37100}"/>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1" name="CasellaDiTesto 10">
            <a:extLst>
              <a:ext uri="{FF2B5EF4-FFF2-40B4-BE49-F238E27FC236}">
                <a16:creationId xmlns:a16="http://schemas.microsoft.com/office/drawing/2014/main" id="{1EFA5687-A798-52B3-D76E-5A99E9CFE256}"/>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Diag7 - </a:t>
            </a:r>
            <a:r>
              <a:rPr lang="en-US" sz="4400" dirty="0" err="1">
                <a:solidFill>
                  <a:srgbClr val="002060"/>
                </a:solidFill>
                <a:effectLst>
                  <a:outerShdw blurRad="38100" dist="38100" dir="2700000" algn="tl">
                    <a:srgbClr val="000000">
                      <a:alpha val="43137"/>
                    </a:srgbClr>
                  </a:outerShdw>
                </a:effectLst>
              </a:rPr>
              <a:t>Acquisizione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Battiti</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180E0A4E-E702-7CE4-D150-1278BA154D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07407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5" name="Immagine 4">
            <a:extLst>
              <a:ext uri="{FF2B5EF4-FFF2-40B4-BE49-F238E27FC236}">
                <a16:creationId xmlns:a16="http://schemas.microsoft.com/office/drawing/2014/main" id="{044514E5-902E-3E24-66B7-504121C03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924" y="2112722"/>
            <a:ext cx="4226152" cy="3380922"/>
          </a:xfrm>
          <a:prstGeom prst="rect">
            <a:avLst/>
          </a:prstGeom>
        </p:spPr>
      </p:pic>
      <p:pic>
        <p:nvPicPr>
          <p:cNvPr id="10" name="Immagine 9">
            <a:extLst>
              <a:ext uri="{FF2B5EF4-FFF2-40B4-BE49-F238E27FC236}">
                <a16:creationId xmlns:a16="http://schemas.microsoft.com/office/drawing/2014/main" id="{4413821E-D67C-DE85-AE82-23E9D357BA1A}"/>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3" name="CasellaDiTesto 12">
            <a:extLst>
              <a:ext uri="{FF2B5EF4-FFF2-40B4-BE49-F238E27FC236}">
                <a16:creationId xmlns:a16="http://schemas.microsoft.com/office/drawing/2014/main" id="{29AFE7FE-4A4B-8696-7002-A7F74B0521AB}"/>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Diag8 - </a:t>
            </a:r>
            <a:r>
              <a:rPr lang="en-US" sz="4400" dirty="0" err="1">
                <a:solidFill>
                  <a:srgbClr val="002060"/>
                </a:solidFill>
                <a:effectLst>
                  <a:outerShdw blurRad="38100" dist="38100" dir="2700000" algn="tl">
                    <a:srgbClr val="000000">
                      <a:alpha val="43137"/>
                    </a:srgbClr>
                  </a:outerShdw>
                </a:effectLst>
              </a:rPr>
              <a:t>Invio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Battiti</a:t>
            </a:r>
            <a:endParaRPr lang="it-IT" sz="4400" i="1" dirty="0">
              <a:solidFill>
                <a:srgbClr val="002060"/>
              </a:solidFill>
              <a:effectLst>
                <a:outerShdw blurRad="38100" dist="38100" dir="2700000" algn="tl">
                  <a:srgbClr val="000000">
                    <a:alpha val="43137"/>
                  </a:srgbClr>
                </a:outerShdw>
              </a:effectLst>
            </a:endParaRPr>
          </a:p>
        </p:txBody>
      </p:sp>
      <p:pic>
        <p:nvPicPr>
          <p:cNvPr id="14" name="Immagine 13">
            <a:extLst>
              <a:ext uri="{FF2B5EF4-FFF2-40B4-BE49-F238E27FC236}">
                <a16:creationId xmlns:a16="http://schemas.microsoft.com/office/drawing/2014/main" id="{DF70DF3D-577B-BD78-542B-63B4F3D40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46510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5" name="Immagine 4">
            <a:extLst>
              <a:ext uri="{FF2B5EF4-FFF2-40B4-BE49-F238E27FC236}">
                <a16:creationId xmlns:a16="http://schemas.microsoft.com/office/drawing/2014/main" id="{68E57F2D-4462-E50D-1254-56ABA81EF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76" y="2146271"/>
            <a:ext cx="9589004" cy="3278187"/>
          </a:xfrm>
          <a:prstGeom prst="rect">
            <a:avLst/>
          </a:prstGeom>
        </p:spPr>
      </p:pic>
      <p:pic>
        <p:nvPicPr>
          <p:cNvPr id="3" name="Immagine 2">
            <a:extLst>
              <a:ext uri="{FF2B5EF4-FFF2-40B4-BE49-F238E27FC236}">
                <a16:creationId xmlns:a16="http://schemas.microsoft.com/office/drawing/2014/main" id="{8D6CF9A2-CFCD-73DD-A38E-E4720EA47316}"/>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1" name="CasellaDiTesto 10">
            <a:extLst>
              <a:ext uri="{FF2B5EF4-FFF2-40B4-BE49-F238E27FC236}">
                <a16:creationId xmlns:a16="http://schemas.microsoft.com/office/drawing/2014/main" id="{ED99308B-2A19-D029-AB7E-472D699D7839}"/>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Diag9 - </a:t>
            </a:r>
            <a:r>
              <a:rPr lang="en-US" sz="4400" dirty="0" err="1">
                <a:solidFill>
                  <a:srgbClr val="002060"/>
                </a:solidFill>
                <a:effectLst>
                  <a:outerShdw blurRad="38100" dist="38100" dir="2700000" algn="tl">
                    <a:srgbClr val="000000">
                      <a:alpha val="43137"/>
                    </a:srgbClr>
                  </a:outerShdw>
                </a:effectLst>
              </a:rPr>
              <a:t>Controllo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Battiti</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A99B488C-C867-F8EC-CBFE-59A9C34F2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61560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3" name="Immagine 2">
            <a:extLst>
              <a:ext uri="{FF2B5EF4-FFF2-40B4-BE49-F238E27FC236}">
                <a16:creationId xmlns:a16="http://schemas.microsoft.com/office/drawing/2014/main" id="{030E36A7-7EAF-0ABB-1AF9-60C138DBF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040" y="2388053"/>
            <a:ext cx="7448550" cy="2647950"/>
          </a:xfrm>
          <a:prstGeom prst="rect">
            <a:avLst/>
          </a:prstGeom>
        </p:spPr>
      </p:pic>
      <p:pic>
        <p:nvPicPr>
          <p:cNvPr id="5" name="Immagine 4">
            <a:extLst>
              <a:ext uri="{FF2B5EF4-FFF2-40B4-BE49-F238E27FC236}">
                <a16:creationId xmlns:a16="http://schemas.microsoft.com/office/drawing/2014/main" id="{93371190-D91F-3FFC-F485-1FBAE72EA7A2}"/>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C3CF5388-0C60-25D5-74BD-D690646DBBC3}"/>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Diag10 - </a:t>
            </a:r>
            <a:r>
              <a:rPr lang="en-US" sz="4400" dirty="0" err="1">
                <a:solidFill>
                  <a:srgbClr val="002060"/>
                </a:solidFill>
                <a:effectLst>
                  <a:outerShdw blurRad="38100" dist="38100" dir="2700000" algn="tl">
                    <a:srgbClr val="000000">
                      <a:alpha val="43137"/>
                    </a:srgbClr>
                  </a:outerShdw>
                </a:effectLst>
              </a:rPr>
              <a:t>Acquisizione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Pressione</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DF198AB9-5964-9D38-E311-124F6B8D0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74129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sp>
        <p:nvSpPr>
          <p:cNvPr id="9" name="CasellaDiTesto 12">
            <a:extLst>
              <a:ext uri="{FF2B5EF4-FFF2-40B4-BE49-F238E27FC236}">
                <a16:creationId xmlns:a16="http://schemas.microsoft.com/office/drawing/2014/main" id="{41B46196-83F9-43AC-8107-35E3AA5E875B}"/>
              </a:ext>
            </a:extLst>
          </p:cNvPr>
          <p:cNvSpPr txBox="1"/>
          <p:nvPr/>
        </p:nvSpPr>
        <p:spPr>
          <a:xfrm>
            <a:off x="952500" y="1814059"/>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Gli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sono</a:t>
            </a:r>
            <a:r>
              <a:rPr lang="en-US" sz="2400" dirty="0">
                <a:solidFill>
                  <a:srgbClr val="002060"/>
                </a:solidFill>
              </a:rPr>
              <a:t> </a:t>
            </a:r>
            <a:r>
              <a:rPr lang="en-US" sz="2400" dirty="0" err="1">
                <a:solidFill>
                  <a:srgbClr val="002060"/>
                </a:solidFill>
              </a:rPr>
              <a:t>residenze</a:t>
            </a:r>
            <a:r>
              <a:rPr lang="en-US" sz="2400" dirty="0">
                <a:solidFill>
                  <a:srgbClr val="002060"/>
                </a:solidFill>
              </a:rPr>
              <a:t> private, </a:t>
            </a:r>
            <a:r>
              <a:rPr lang="en-US" sz="2400" dirty="0" err="1">
                <a:solidFill>
                  <a:srgbClr val="002060"/>
                </a:solidFill>
              </a:rPr>
              <a:t>identificate</a:t>
            </a:r>
            <a:r>
              <a:rPr lang="en-US" sz="2400" dirty="0">
                <a:solidFill>
                  <a:srgbClr val="002060"/>
                </a:solidFill>
              </a:rPr>
              <a:t> </a:t>
            </a:r>
            <a:r>
              <a:rPr lang="en-US" sz="2400" dirty="0" err="1">
                <a:solidFill>
                  <a:srgbClr val="002060"/>
                </a:solidFill>
              </a:rPr>
              <a:t>univocamente</a:t>
            </a:r>
            <a:r>
              <a:rPr lang="en-US" sz="2400" dirty="0">
                <a:solidFill>
                  <a:srgbClr val="002060"/>
                </a:solidFill>
              </a:rPr>
              <a:t> da un </a:t>
            </a:r>
            <a:r>
              <a:rPr lang="en-US" sz="2400" dirty="0" err="1">
                <a:solidFill>
                  <a:srgbClr val="002060"/>
                </a:solidFill>
              </a:rPr>
              <a:t>indirizzo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In </a:t>
            </a: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alloggia</a:t>
            </a:r>
            <a:r>
              <a:rPr lang="en-US" sz="2400" dirty="0">
                <a:solidFill>
                  <a:srgbClr val="002060"/>
                </a:solidFill>
              </a:rPr>
              <a:t> un solo </a:t>
            </a:r>
            <a:r>
              <a:rPr lang="en-US" sz="2400" dirty="0" err="1">
                <a:solidFill>
                  <a:srgbClr val="002060"/>
                </a:solidFill>
              </a:rPr>
              <a:t>residente</a:t>
            </a:r>
            <a:r>
              <a:rPr lang="en-US" sz="2400" dirty="0">
                <a:solidFill>
                  <a:srgbClr val="002060"/>
                </a:solidFill>
              </a:rPr>
              <a:t>, </a:t>
            </a:r>
            <a:r>
              <a:rPr lang="en-US" sz="2400" dirty="0" err="1">
                <a:solidFill>
                  <a:srgbClr val="002060"/>
                </a:solidFill>
              </a:rPr>
              <a:t>quindi</a:t>
            </a:r>
            <a:r>
              <a:rPr lang="en-US" sz="2400" dirty="0">
                <a:solidFill>
                  <a:srgbClr val="002060"/>
                </a:solidFill>
              </a:rPr>
              <a:t> </a:t>
            </a:r>
            <a:r>
              <a:rPr lang="en-US" sz="2400" dirty="0" err="1">
                <a:solidFill>
                  <a:srgbClr val="002060"/>
                </a:solidFill>
              </a:rPr>
              <a:t>esiste</a:t>
            </a:r>
            <a:r>
              <a:rPr lang="en-US" sz="2400" dirty="0">
                <a:solidFill>
                  <a:srgbClr val="002060"/>
                </a:solidFill>
              </a:rPr>
              <a:t> una </a:t>
            </a:r>
            <a:r>
              <a:rPr lang="en-US" sz="2400" dirty="0" err="1">
                <a:solidFill>
                  <a:srgbClr val="002060"/>
                </a:solidFill>
              </a:rPr>
              <a:t>corrispondenza</a:t>
            </a:r>
            <a:r>
              <a:rPr lang="en-US" sz="2400" dirty="0">
                <a:solidFill>
                  <a:srgbClr val="002060"/>
                </a:solidFill>
              </a:rPr>
              <a:t> uno ad uno </a:t>
            </a:r>
            <a:r>
              <a:rPr lang="en-US" sz="2400" dirty="0" err="1">
                <a:solidFill>
                  <a:srgbClr val="002060"/>
                </a:solidFill>
              </a:rPr>
              <a:t>tra</a:t>
            </a:r>
            <a:r>
              <a:rPr lang="en-US" sz="2400" dirty="0">
                <a:solidFill>
                  <a:srgbClr val="002060"/>
                </a:solidFill>
              </a:rPr>
              <a:t> </a:t>
            </a:r>
            <a:r>
              <a:rPr lang="en-US" sz="2400" dirty="0" err="1">
                <a:solidFill>
                  <a:srgbClr val="002060"/>
                </a:solidFill>
              </a:rPr>
              <a:t>residente</a:t>
            </a:r>
            <a:r>
              <a:rPr lang="en-US" sz="2400" dirty="0">
                <a:solidFill>
                  <a:srgbClr val="002060"/>
                </a:solidFill>
              </a:rPr>
              <a:t> e </a:t>
            </a:r>
            <a:r>
              <a:rPr lang="en-US" sz="2400" dirty="0" err="1">
                <a:solidFill>
                  <a:srgbClr val="002060"/>
                </a:solidFill>
              </a:rPr>
              <a:t>appartamento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ipotizza</a:t>
            </a:r>
            <a:r>
              <a:rPr lang="en-US" sz="2400" dirty="0">
                <a:solidFill>
                  <a:srgbClr val="002060"/>
                </a:solidFill>
              </a:rPr>
              <a:t> la </a:t>
            </a:r>
            <a:r>
              <a:rPr lang="en-US" sz="2400" dirty="0" err="1">
                <a:solidFill>
                  <a:srgbClr val="002060"/>
                </a:solidFill>
              </a:rPr>
              <a:t>gestione</a:t>
            </a:r>
            <a:r>
              <a:rPr lang="en-US" sz="2400" dirty="0">
                <a:solidFill>
                  <a:srgbClr val="002060"/>
                </a:solidFill>
              </a:rPr>
              <a:t> di 1000 </a:t>
            </a:r>
            <a:r>
              <a:rPr lang="en-US" sz="2400" dirty="0" err="1">
                <a:solidFill>
                  <a:srgbClr val="002060"/>
                </a:solidFill>
              </a:rPr>
              <a:t>residenti</a:t>
            </a:r>
            <a:r>
              <a:rPr lang="en-US" sz="2400" dirty="0">
                <a:solidFill>
                  <a:srgbClr val="002060"/>
                </a:solidFill>
              </a:rPr>
              <a:t> </a:t>
            </a:r>
            <a:r>
              <a:rPr lang="en-US" sz="2400" dirty="0" err="1">
                <a:solidFill>
                  <a:srgbClr val="002060"/>
                </a:solidFill>
              </a:rPr>
              <a:t>diversi</a:t>
            </a:r>
            <a:r>
              <a:rPr lang="en-US" sz="2400" dirty="0">
                <a:solidFill>
                  <a:srgbClr val="002060"/>
                </a:solidFill>
              </a:rPr>
              <a:t>, </a:t>
            </a:r>
            <a:r>
              <a:rPr lang="en-US" sz="2400" dirty="0" err="1">
                <a:solidFill>
                  <a:srgbClr val="002060"/>
                </a:solidFill>
              </a:rPr>
              <a:t>quindi</a:t>
            </a:r>
            <a:r>
              <a:rPr lang="en-US" sz="2400" dirty="0">
                <a:solidFill>
                  <a:srgbClr val="002060"/>
                </a:solidFill>
              </a:rPr>
              <a:t> 1000 </a:t>
            </a:r>
            <a:r>
              <a:rPr lang="en-US" sz="2400" dirty="0" err="1">
                <a:solidFill>
                  <a:srgbClr val="002060"/>
                </a:solidFill>
              </a:rPr>
              <a:t>diversi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ognuno</a:t>
            </a:r>
            <a:r>
              <a:rPr lang="en-US" sz="2400" dirty="0">
                <a:solidFill>
                  <a:srgbClr val="002060"/>
                </a:solidFill>
              </a:rPr>
              <a:t> </a:t>
            </a:r>
            <a:r>
              <a:rPr lang="en-US" sz="2400" dirty="0" err="1">
                <a:solidFill>
                  <a:srgbClr val="002060"/>
                </a:solidFill>
              </a:rPr>
              <a:t>contenente</a:t>
            </a:r>
            <a:r>
              <a:rPr lang="en-US" sz="2400" dirty="0">
                <a:solidFill>
                  <a:srgbClr val="002060"/>
                </a:solidFill>
              </a:rPr>
              <a:t> al </a:t>
            </a:r>
            <a:r>
              <a:rPr lang="en-US" sz="2400" dirty="0" err="1">
                <a:solidFill>
                  <a:srgbClr val="002060"/>
                </a:solidFill>
              </a:rPr>
              <a:t>più</a:t>
            </a:r>
            <a:r>
              <a:rPr lang="en-US" sz="2400" dirty="0">
                <a:solidFill>
                  <a:srgbClr val="002060"/>
                </a:solidFill>
              </a:rPr>
              <a:t> 5 </a:t>
            </a:r>
            <a:r>
              <a:rPr lang="en-US" sz="2400" dirty="0" err="1">
                <a:solidFill>
                  <a:srgbClr val="002060"/>
                </a:solidFill>
              </a:rPr>
              <a:t>stanze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caretakers </a:t>
            </a:r>
            <a:r>
              <a:rPr lang="en-US" sz="2400" dirty="0" err="1">
                <a:solidFill>
                  <a:srgbClr val="002060"/>
                </a:solidFill>
              </a:rPr>
              <a:t>vengono</a:t>
            </a:r>
            <a:r>
              <a:rPr lang="en-US" sz="2400" dirty="0">
                <a:solidFill>
                  <a:srgbClr val="002060"/>
                </a:solidFill>
              </a:rPr>
              <a:t> </a:t>
            </a:r>
            <a:r>
              <a:rPr lang="en-US" sz="2400" dirty="0" err="1">
                <a:solidFill>
                  <a:srgbClr val="002060"/>
                </a:solidFill>
              </a:rPr>
              <a:t>informati</a:t>
            </a:r>
            <a:r>
              <a:rPr lang="en-US" sz="2400" dirty="0">
                <a:solidFill>
                  <a:srgbClr val="002060"/>
                </a:solidFill>
              </a:rPr>
              <a:t>, </a:t>
            </a:r>
            <a:r>
              <a:rPr lang="en-US" sz="2400" dirty="0" err="1">
                <a:solidFill>
                  <a:srgbClr val="002060"/>
                </a:solidFill>
              </a:rPr>
              <a:t>tramite</a:t>
            </a:r>
            <a:r>
              <a:rPr lang="en-US" sz="2400" dirty="0">
                <a:solidFill>
                  <a:srgbClr val="002060"/>
                </a:solidFill>
              </a:rPr>
              <a:t> </a:t>
            </a:r>
            <a:r>
              <a:rPr lang="en-US" sz="2400" dirty="0" err="1">
                <a:solidFill>
                  <a:srgbClr val="002060"/>
                </a:solidFill>
              </a:rPr>
              <a:t>notifica</a:t>
            </a:r>
            <a:r>
              <a:rPr lang="en-US" sz="2400" dirty="0">
                <a:solidFill>
                  <a:srgbClr val="002060"/>
                </a:solidFill>
              </a:rPr>
              <a:t>, di </a:t>
            </a:r>
            <a:r>
              <a:rPr lang="en-US" sz="2400" dirty="0" err="1">
                <a:solidFill>
                  <a:srgbClr val="002060"/>
                </a:solidFill>
              </a:rPr>
              <a:t>una</a:t>
            </a:r>
            <a:r>
              <a:rPr lang="en-US" sz="2400" dirty="0">
                <a:solidFill>
                  <a:srgbClr val="002060"/>
                </a:solidFill>
              </a:rPr>
              <a:t> </a:t>
            </a:r>
            <a:r>
              <a:rPr lang="en-US" sz="2400" dirty="0" err="1">
                <a:solidFill>
                  <a:srgbClr val="002060"/>
                </a:solidFill>
              </a:rPr>
              <a:t>eventuale</a:t>
            </a:r>
            <a:r>
              <a:rPr lang="en-US" sz="2400" dirty="0">
                <a:solidFill>
                  <a:srgbClr val="002060"/>
                </a:solidFill>
              </a:rPr>
              <a:t> </a:t>
            </a:r>
            <a:r>
              <a:rPr lang="en-US" sz="2400" dirty="0" err="1">
                <a:solidFill>
                  <a:srgbClr val="002060"/>
                </a:solidFill>
              </a:rPr>
              <a:t>anomalia</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possono</a:t>
            </a:r>
            <a:r>
              <a:rPr lang="en-US" sz="2400" dirty="0">
                <a:solidFill>
                  <a:srgbClr val="002060"/>
                </a:solidFill>
              </a:rPr>
              <a:t> </a:t>
            </a:r>
            <a:r>
              <a:rPr lang="en-US" sz="2400" dirty="0" err="1">
                <a:solidFill>
                  <a:srgbClr val="002060"/>
                </a:solidFill>
              </a:rPr>
              <a:t>visionare</a:t>
            </a:r>
            <a:r>
              <a:rPr lang="en-US" sz="2400" dirty="0">
                <a:solidFill>
                  <a:srgbClr val="002060"/>
                </a:solidFill>
              </a:rPr>
              <a:t> in </a:t>
            </a:r>
            <a:r>
              <a:rPr lang="en-US" sz="2400" dirty="0" err="1">
                <a:solidFill>
                  <a:srgbClr val="002060"/>
                </a:solidFill>
              </a:rPr>
              <a:t>ogni</a:t>
            </a:r>
            <a:r>
              <a:rPr lang="en-US" sz="2400" dirty="0">
                <a:solidFill>
                  <a:srgbClr val="002060"/>
                </a:solidFill>
              </a:rPr>
              <a:t> </a:t>
            </a:r>
            <a:r>
              <a:rPr lang="en-US" sz="2400" dirty="0" err="1">
                <a:solidFill>
                  <a:srgbClr val="002060"/>
                </a:solidFill>
              </a:rPr>
              <a:t>momento</a:t>
            </a:r>
            <a:r>
              <a:rPr lang="en-US" sz="2400" dirty="0">
                <a:solidFill>
                  <a:srgbClr val="002060"/>
                </a:solidFill>
              </a:rPr>
              <a:t> le diverse </a:t>
            </a:r>
            <a:r>
              <a:rPr lang="en-US" sz="2400" dirty="0" err="1">
                <a:solidFill>
                  <a:srgbClr val="002060"/>
                </a:solidFill>
              </a:rPr>
              <a:t>misurazioni</a:t>
            </a:r>
            <a:r>
              <a:rPr lang="en-US" sz="2400" dirty="0">
                <a:solidFill>
                  <a:srgbClr val="002060"/>
                </a:solidFill>
              </a:rPr>
              <a:t> relative al </a:t>
            </a:r>
            <a:r>
              <a:rPr lang="en-US" sz="2400" dirty="0" err="1">
                <a:solidFill>
                  <a:srgbClr val="002060"/>
                </a:solidFill>
              </a:rPr>
              <a:t>residente</a:t>
            </a:r>
            <a:r>
              <a:rPr lang="en-US" sz="2400" dirty="0">
                <a:solidFill>
                  <a:srgbClr val="002060"/>
                </a:solidFill>
              </a:rPr>
              <a:t> di interesse;</a:t>
            </a:r>
          </a:p>
          <a:p>
            <a:pPr marL="342900" indent="-342900" algn="just">
              <a:buFont typeface="Arial" panose="020B0604020202020204" pitchFamily="34" charset="0"/>
              <a:buChar char="•"/>
            </a:pPr>
            <a:r>
              <a:rPr lang="en-US" sz="2400" dirty="0">
                <a:solidFill>
                  <a:srgbClr val="002060"/>
                </a:solidFill>
              </a:rPr>
              <a:t>I </a:t>
            </a:r>
            <a:r>
              <a:rPr lang="en-US" sz="2400" dirty="0" err="1">
                <a:solidFill>
                  <a:srgbClr val="002060"/>
                </a:solidFill>
              </a:rPr>
              <a:t>famigliari</a:t>
            </a:r>
            <a:r>
              <a:rPr lang="en-US" sz="2400" dirty="0">
                <a:solidFill>
                  <a:srgbClr val="002060"/>
                </a:solidFill>
              </a:rPr>
              <a:t> </a:t>
            </a:r>
            <a:r>
              <a:rPr lang="en-US" sz="2400" dirty="0" err="1">
                <a:solidFill>
                  <a:srgbClr val="002060"/>
                </a:solidFill>
              </a:rPr>
              <a:t>hanno</a:t>
            </a:r>
            <a:r>
              <a:rPr lang="en-US" sz="2400" dirty="0">
                <a:solidFill>
                  <a:srgbClr val="002060"/>
                </a:solidFill>
              </a:rPr>
              <a:t> accesso solo ai </a:t>
            </a:r>
            <a:r>
              <a:rPr lang="en-US" sz="2400" dirty="0" err="1">
                <a:solidFill>
                  <a:srgbClr val="002060"/>
                </a:solidFill>
              </a:rPr>
              <a:t>dati</a:t>
            </a:r>
            <a:r>
              <a:rPr lang="en-US" sz="2400" dirty="0">
                <a:solidFill>
                  <a:srgbClr val="002060"/>
                </a:solidFill>
              </a:rPr>
              <a:t> </a:t>
            </a:r>
            <a:r>
              <a:rPr lang="en-US" sz="2400" dirty="0" err="1">
                <a:solidFill>
                  <a:srgbClr val="002060"/>
                </a:solidFill>
              </a:rPr>
              <a:t>recenti</a:t>
            </a:r>
            <a:r>
              <a:rPr lang="en-US" sz="2400" dirty="0">
                <a:solidFill>
                  <a:srgbClr val="002060"/>
                </a:solidFill>
              </a:rPr>
              <a:t>, </a:t>
            </a:r>
            <a:r>
              <a:rPr lang="en-US" sz="2400" dirty="0" err="1">
                <a:solidFill>
                  <a:srgbClr val="002060"/>
                </a:solidFill>
              </a:rPr>
              <a:t>mentre</a:t>
            </a:r>
            <a:r>
              <a:rPr lang="en-US" sz="2400" dirty="0">
                <a:solidFill>
                  <a:srgbClr val="002060"/>
                </a:solidFill>
              </a:rPr>
              <a:t>, il </a:t>
            </a:r>
            <a:r>
              <a:rPr lang="en-US" sz="2400" dirty="0" err="1">
                <a:solidFill>
                  <a:srgbClr val="002060"/>
                </a:solidFill>
              </a:rPr>
              <a:t>personale</a:t>
            </a:r>
            <a:r>
              <a:rPr lang="en-US" sz="2400" dirty="0">
                <a:solidFill>
                  <a:srgbClr val="002060"/>
                </a:solidFill>
              </a:rPr>
              <a:t> </a:t>
            </a:r>
            <a:r>
              <a:rPr lang="en-US" sz="2400" dirty="0" err="1">
                <a:solidFill>
                  <a:srgbClr val="002060"/>
                </a:solidFill>
              </a:rPr>
              <a:t>sanitario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vedere</a:t>
            </a:r>
            <a:r>
              <a:rPr lang="en-US" sz="2400" dirty="0">
                <a:solidFill>
                  <a:srgbClr val="002060"/>
                </a:solidFill>
              </a:rPr>
              <a:t> </a:t>
            </a:r>
            <a:r>
              <a:rPr lang="en-US" sz="2400" dirty="0" err="1">
                <a:solidFill>
                  <a:srgbClr val="002060"/>
                </a:solidFill>
              </a:rPr>
              <a:t>l’intero</a:t>
            </a:r>
            <a:r>
              <a:rPr lang="en-US" sz="2400" dirty="0">
                <a:solidFill>
                  <a:srgbClr val="002060"/>
                </a:solidFill>
              </a:rPr>
              <a:t> </a:t>
            </a:r>
            <a:r>
              <a:rPr lang="en-US" sz="2400" dirty="0" err="1">
                <a:solidFill>
                  <a:srgbClr val="002060"/>
                </a:solidFill>
              </a:rPr>
              <a:t>storico</a:t>
            </a:r>
            <a:r>
              <a:rPr lang="en-US" sz="2400" dirty="0">
                <a:solidFill>
                  <a:srgbClr val="002060"/>
                </a:solidFill>
              </a:rPr>
              <a:t>;</a:t>
            </a:r>
          </a:p>
        </p:txBody>
      </p:sp>
      <p:pic>
        <p:nvPicPr>
          <p:cNvPr id="7" name="Immagine 6">
            <a:extLst>
              <a:ext uri="{FF2B5EF4-FFF2-40B4-BE49-F238E27FC236}">
                <a16:creationId xmlns:a16="http://schemas.microsoft.com/office/drawing/2014/main" id="{84A23BE2-2C10-C07D-53D4-A87FFB828A59}"/>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30" name="CasellaDiTesto 29">
            <a:extLst>
              <a:ext uri="{FF2B5EF4-FFF2-40B4-BE49-F238E27FC236}">
                <a16:creationId xmlns:a16="http://schemas.microsoft.com/office/drawing/2014/main" id="{CC683040-D078-F066-B10D-A189E7C62AC5}"/>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Caretakers &amp; </a:t>
            </a:r>
            <a:r>
              <a:rPr lang="en-US" sz="4400" dirty="0" err="1">
                <a:ln w="0"/>
                <a:solidFill>
                  <a:srgbClr val="002060"/>
                </a:solidFill>
                <a:effectLst>
                  <a:outerShdw blurRad="38100" dist="25400" dir="5400000" algn="ctr" rotWithShape="0">
                    <a:srgbClr val="6E747A">
                      <a:alpha val="43000"/>
                    </a:srgbClr>
                  </a:outerShdw>
                </a:effectLst>
              </a:rPr>
              <a:t>Residenti</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31" name="Immagine 30">
            <a:extLst>
              <a:ext uri="{FF2B5EF4-FFF2-40B4-BE49-F238E27FC236}">
                <a16:creationId xmlns:a16="http://schemas.microsoft.com/office/drawing/2014/main" id="{35687840-E7AD-DD2C-CAD0-1CB42FF72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41357"/>
            <a:ext cx="9287441" cy="390145"/>
          </a:xfrm>
          <a:prstGeom prst="rect">
            <a:avLst/>
          </a:prstGeom>
        </p:spPr>
      </p:pic>
    </p:spTree>
    <p:extLst>
      <p:ext uri="{BB962C8B-B14F-4D97-AF65-F5344CB8AC3E}">
        <p14:creationId xmlns:p14="http://schemas.microsoft.com/office/powerpoint/2010/main" val="41431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pic>
        <p:nvPicPr>
          <p:cNvPr id="3" name="Immagine 2">
            <a:extLst>
              <a:ext uri="{FF2B5EF4-FFF2-40B4-BE49-F238E27FC236}">
                <a16:creationId xmlns:a16="http://schemas.microsoft.com/office/drawing/2014/main" id="{1756CB6A-6471-2D2F-9394-1572F7FB9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008" y="1966131"/>
            <a:ext cx="5299983" cy="3571112"/>
          </a:xfrm>
          <a:prstGeom prst="rect">
            <a:avLst/>
          </a:prstGeom>
        </p:spPr>
      </p:pic>
      <p:pic>
        <p:nvPicPr>
          <p:cNvPr id="5" name="Immagine 4">
            <a:extLst>
              <a:ext uri="{FF2B5EF4-FFF2-40B4-BE49-F238E27FC236}">
                <a16:creationId xmlns:a16="http://schemas.microsoft.com/office/drawing/2014/main" id="{F20D2C08-9248-2C66-CB65-DA49CA8D121A}"/>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F82F8E97-372B-08F0-5396-F7C052E4CAED}"/>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Diag11 - </a:t>
            </a:r>
            <a:r>
              <a:rPr lang="en-US" sz="4400" dirty="0" err="1">
                <a:solidFill>
                  <a:srgbClr val="002060"/>
                </a:solidFill>
                <a:effectLst>
                  <a:outerShdw blurRad="38100" dist="38100" dir="2700000" algn="tl">
                    <a:srgbClr val="000000">
                      <a:alpha val="43137"/>
                    </a:srgbClr>
                  </a:outerShdw>
                </a:effectLst>
              </a:rPr>
              <a:t>Invio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Pressione</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308109CE-61FB-2C62-4F17-BB81E5472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51559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pic>
        <p:nvPicPr>
          <p:cNvPr id="3" name="Immagine 2">
            <a:extLst>
              <a:ext uri="{FF2B5EF4-FFF2-40B4-BE49-F238E27FC236}">
                <a16:creationId xmlns:a16="http://schemas.microsoft.com/office/drawing/2014/main" id="{D4D46A1A-F41E-B5A0-F52F-C8DB7ADE7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268" y="2564947"/>
            <a:ext cx="7448550" cy="2686050"/>
          </a:xfrm>
          <a:prstGeom prst="rect">
            <a:avLst/>
          </a:prstGeom>
        </p:spPr>
      </p:pic>
      <p:pic>
        <p:nvPicPr>
          <p:cNvPr id="5" name="Immagine 4">
            <a:extLst>
              <a:ext uri="{FF2B5EF4-FFF2-40B4-BE49-F238E27FC236}">
                <a16:creationId xmlns:a16="http://schemas.microsoft.com/office/drawing/2014/main" id="{E1E9B844-8840-6D02-F043-7B54033AAFF5}"/>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AA125202-4724-8737-028F-3E252EA97E90}"/>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Diag12 - </a:t>
            </a:r>
            <a:r>
              <a:rPr lang="en-US" sz="4400" dirty="0" err="1">
                <a:solidFill>
                  <a:srgbClr val="002060"/>
                </a:solidFill>
                <a:effectLst>
                  <a:outerShdw blurRad="38100" dist="38100" dir="2700000" algn="tl">
                    <a:srgbClr val="000000">
                      <a:alpha val="43137"/>
                    </a:srgbClr>
                  </a:outerShdw>
                </a:effectLst>
              </a:rPr>
              <a:t>Acquisizione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Movimento</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B2810402-980C-0350-937D-7768548C0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04952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1847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endParaRPr lang="it-IT" sz="3200" i="1" dirty="0"/>
          </a:p>
        </p:txBody>
      </p:sp>
      <p:pic>
        <p:nvPicPr>
          <p:cNvPr id="3" name="Immagine 2">
            <a:extLst>
              <a:ext uri="{FF2B5EF4-FFF2-40B4-BE49-F238E27FC236}">
                <a16:creationId xmlns:a16="http://schemas.microsoft.com/office/drawing/2014/main" id="{04541FAB-6F4B-E78C-3557-B3D35AD22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412" y="2432276"/>
            <a:ext cx="3305175" cy="2581275"/>
          </a:xfrm>
          <a:prstGeom prst="rect">
            <a:avLst/>
          </a:prstGeom>
        </p:spPr>
      </p:pic>
      <p:pic>
        <p:nvPicPr>
          <p:cNvPr id="5" name="Immagine 4">
            <a:extLst>
              <a:ext uri="{FF2B5EF4-FFF2-40B4-BE49-F238E27FC236}">
                <a16:creationId xmlns:a16="http://schemas.microsoft.com/office/drawing/2014/main" id="{19D01BAF-889D-FF8E-5009-4435700A3F14}"/>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E30711CF-58A9-092B-6704-EAABA599BC53}"/>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Diag13 - </a:t>
            </a:r>
            <a:r>
              <a:rPr lang="en-US" sz="4400" dirty="0" err="1">
                <a:solidFill>
                  <a:srgbClr val="002060"/>
                </a:solidFill>
                <a:effectLst>
                  <a:outerShdw blurRad="38100" dist="38100" dir="2700000" algn="tl">
                    <a:srgbClr val="000000">
                      <a:alpha val="43137"/>
                    </a:srgbClr>
                  </a:outerShdw>
                </a:effectLst>
              </a:rPr>
              <a:t>Invio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Movimento</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FE40C105-D96B-CA1C-007B-70D0A3C42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005191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pic>
        <p:nvPicPr>
          <p:cNvPr id="5" name="Immagine 4">
            <a:extLst>
              <a:ext uri="{FF2B5EF4-FFF2-40B4-BE49-F238E27FC236}">
                <a16:creationId xmlns:a16="http://schemas.microsoft.com/office/drawing/2014/main" id="{7752F8B6-75DE-6B35-1142-03D6EEB35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725" y="2166937"/>
            <a:ext cx="7448550" cy="2524125"/>
          </a:xfrm>
          <a:prstGeom prst="rect">
            <a:avLst/>
          </a:prstGeom>
        </p:spPr>
      </p:pic>
      <p:pic>
        <p:nvPicPr>
          <p:cNvPr id="3" name="Immagine 2">
            <a:extLst>
              <a:ext uri="{FF2B5EF4-FFF2-40B4-BE49-F238E27FC236}">
                <a16:creationId xmlns:a16="http://schemas.microsoft.com/office/drawing/2014/main" id="{C01615DC-A8D9-4021-58A6-6B996F1DEAB9}"/>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AB439224-791E-C83C-832D-FCE9B9B5CAC0}"/>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Diag14 - </a:t>
            </a:r>
            <a:r>
              <a:rPr lang="en-US" sz="4400" dirty="0" err="1">
                <a:solidFill>
                  <a:srgbClr val="002060"/>
                </a:solidFill>
                <a:effectLst>
                  <a:outerShdw blurRad="38100" dist="38100" dir="2700000" algn="tl">
                    <a:srgbClr val="000000">
                      <a:alpha val="43137"/>
                    </a:srgbClr>
                  </a:outerShdw>
                </a:effectLst>
              </a:rPr>
              <a:t>Controllo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Ambiente</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CF41FCFF-B8B8-965C-49D2-81A3AA338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74086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pic>
        <p:nvPicPr>
          <p:cNvPr id="2" name="Picture 1" descr="A picture containing letter&#10;&#10;Description automatically generated">
            <a:extLst>
              <a:ext uri="{FF2B5EF4-FFF2-40B4-BE49-F238E27FC236}">
                <a16:creationId xmlns:a16="http://schemas.microsoft.com/office/drawing/2014/main" id="{B901726F-1A44-D0B7-B7FB-583F89ED1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227" y="489031"/>
            <a:ext cx="7654185" cy="6146719"/>
          </a:xfrm>
          <a:prstGeom prst="rect">
            <a:avLst/>
          </a:prstGeom>
          <a:ln>
            <a:solidFill>
              <a:schemeClr val="tx1"/>
            </a:solidFill>
          </a:ln>
        </p:spPr>
      </p:pic>
      <p:sp>
        <p:nvSpPr>
          <p:cNvPr id="5" name="CasellaDiTesto 7">
            <a:extLst>
              <a:ext uri="{FF2B5EF4-FFF2-40B4-BE49-F238E27FC236}">
                <a16:creationId xmlns:a16="http://schemas.microsoft.com/office/drawing/2014/main" id="{90B9366E-6800-597C-F1C1-89DFBF1180CF}"/>
              </a:ext>
            </a:extLst>
          </p:cNvPr>
          <p:cNvSpPr txBox="1"/>
          <p:nvPr/>
        </p:nvSpPr>
        <p:spPr>
          <a:xfrm>
            <a:off x="161234" y="2086643"/>
            <a:ext cx="391421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il monitoraggio in tempo reale del residente, vengono recuperati (in parallelo) dai diversi </a:t>
            </a:r>
            <a:r>
              <a:rPr lang="it-IT" sz="2000" dirty="0" err="1">
                <a:effectLst/>
              </a:rPr>
              <a:t>datastore</a:t>
            </a:r>
            <a:r>
              <a:rPr lang="it-IT" sz="2000" dirty="0">
                <a:effectLst/>
              </a:rPr>
              <a:t> solamente gli ultimi valori acquisiti;</a:t>
            </a:r>
          </a:p>
        </p:txBody>
      </p:sp>
      <p:sp>
        <p:nvSpPr>
          <p:cNvPr id="3" name="CasellaDiTesto 2">
            <a:extLst>
              <a:ext uri="{FF2B5EF4-FFF2-40B4-BE49-F238E27FC236}">
                <a16:creationId xmlns:a16="http://schemas.microsoft.com/office/drawing/2014/main" id="{97FCB103-4F88-41F1-2F34-26DB8BF7756E}"/>
              </a:ext>
            </a:extLst>
          </p:cNvPr>
          <p:cNvSpPr txBox="1"/>
          <p:nvPr/>
        </p:nvSpPr>
        <p:spPr>
          <a:xfrm>
            <a:off x="1592225" y="244556"/>
            <a:ext cx="2986125" cy="1077218"/>
          </a:xfrm>
          <a:prstGeom prst="rect">
            <a:avLst/>
          </a:prstGeom>
          <a:noFill/>
        </p:spPr>
        <p:txBody>
          <a:bodyPr wrap="square" rtlCol="0">
            <a:spAutoFit/>
          </a:bodyPr>
          <a:lstStyle/>
          <a:p>
            <a:pPr algn="ctr"/>
            <a:r>
              <a:rPr lang="en-US" sz="3200" dirty="0">
                <a:solidFill>
                  <a:srgbClr val="002060"/>
                </a:solidFill>
                <a:effectLst>
                  <a:outerShdw blurRad="38100" dist="38100" dir="2700000" algn="tl">
                    <a:srgbClr val="000000">
                      <a:alpha val="43137"/>
                    </a:srgbClr>
                  </a:outerShdw>
                </a:effectLst>
              </a:rPr>
              <a:t>Diag15  </a:t>
            </a:r>
          </a:p>
          <a:p>
            <a:pPr algn="ct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Monitoraggio</a:t>
            </a:r>
            <a:endParaRPr lang="it-IT" sz="3200" i="1" dirty="0">
              <a:solidFill>
                <a:srgbClr val="002060"/>
              </a:solidFill>
              <a:effectLst>
                <a:outerShdw blurRad="38100" dist="38100" dir="2700000" algn="tl">
                  <a:srgbClr val="000000">
                    <a:alpha val="43137"/>
                  </a:srgbClr>
                </a:outerShdw>
              </a:effectLst>
            </a:endParaRPr>
          </a:p>
        </p:txBody>
      </p:sp>
      <p:pic>
        <p:nvPicPr>
          <p:cNvPr id="7" name="Immagine 6">
            <a:extLst>
              <a:ext uri="{FF2B5EF4-FFF2-40B4-BE49-F238E27FC236}">
                <a16:creationId xmlns:a16="http://schemas.microsoft.com/office/drawing/2014/main" id="{79DAC3DA-EBA4-A6E3-0918-0E76B7C9566F}"/>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9" name="Immagine 8">
            <a:extLst>
              <a:ext uri="{FF2B5EF4-FFF2-40B4-BE49-F238E27FC236}">
                <a16:creationId xmlns:a16="http://schemas.microsoft.com/office/drawing/2014/main" id="{AC11E07C-3AA1-FE4F-BEB5-8C07764E8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162007"/>
            <a:ext cx="2448492" cy="390145"/>
          </a:xfrm>
          <a:prstGeom prst="rect">
            <a:avLst/>
          </a:prstGeom>
        </p:spPr>
      </p:pic>
    </p:spTree>
    <p:extLst>
      <p:ext uri="{BB962C8B-B14F-4D97-AF65-F5344CB8AC3E}">
        <p14:creationId xmlns:p14="http://schemas.microsoft.com/office/powerpoint/2010/main" val="256409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sp>
        <p:nvSpPr>
          <p:cNvPr id="5" name="CasellaDiTesto 7">
            <a:extLst>
              <a:ext uri="{FF2B5EF4-FFF2-40B4-BE49-F238E27FC236}">
                <a16:creationId xmlns:a16="http://schemas.microsoft.com/office/drawing/2014/main" id="{90B9366E-6800-597C-F1C1-89DFBF1180CF}"/>
              </a:ext>
            </a:extLst>
          </p:cNvPr>
          <p:cNvSpPr txBox="1"/>
          <p:nvPr/>
        </p:nvSpPr>
        <p:spPr>
          <a:xfrm>
            <a:off x="85034" y="1944499"/>
            <a:ext cx="3677341"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Nel caso sia richiesto lo storico, vengono recuperati (in parallelo) dai diversi </a:t>
            </a:r>
            <a:r>
              <a:rPr lang="it-IT" sz="2000" dirty="0" err="1">
                <a:effectLst/>
              </a:rPr>
              <a:t>datastore</a:t>
            </a:r>
            <a:r>
              <a:rPr lang="it-IT" sz="2000" dirty="0">
                <a:effectLst/>
              </a:rPr>
              <a:t> TUTTI i valori acquisiti;</a:t>
            </a:r>
          </a:p>
        </p:txBody>
      </p:sp>
      <p:pic>
        <p:nvPicPr>
          <p:cNvPr id="3" name="Picture 2" descr="Graphical user interface&#10;&#10;Description automatically generated">
            <a:extLst>
              <a:ext uri="{FF2B5EF4-FFF2-40B4-BE49-F238E27FC236}">
                <a16:creationId xmlns:a16="http://schemas.microsoft.com/office/drawing/2014/main" id="{3B7DEE98-14B0-4231-2694-2CFFDFF11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647" y="294132"/>
            <a:ext cx="7575986" cy="6144768"/>
          </a:xfrm>
          <a:prstGeom prst="rect">
            <a:avLst/>
          </a:prstGeom>
          <a:ln>
            <a:solidFill>
              <a:schemeClr val="tx1"/>
            </a:solidFill>
          </a:ln>
        </p:spPr>
      </p:pic>
      <p:sp>
        <p:nvSpPr>
          <p:cNvPr id="2" name="CasellaDiTesto 1">
            <a:extLst>
              <a:ext uri="{FF2B5EF4-FFF2-40B4-BE49-F238E27FC236}">
                <a16:creationId xmlns:a16="http://schemas.microsoft.com/office/drawing/2014/main" id="{AB2850A4-C5C0-97EE-427C-FF3858C5E51B}"/>
              </a:ext>
            </a:extLst>
          </p:cNvPr>
          <p:cNvSpPr txBox="1"/>
          <p:nvPr/>
        </p:nvSpPr>
        <p:spPr>
          <a:xfrm>
            <a:off x="1592226" y="244556"/>
            <a:ext cx="2407022" cy="1077218"/>
          </a:xfrm>
          <a:prstGeom prst="rect">
            <a:avLst/>
          </a:prstGeom>
          <a:noFill/>
        </p:spPr>
        <p:txBody>
          <a:bodyPr wrap="square" rtlCol="0">
            <a:spAutoFit/>
          </a:bodyPr>
          <a:lstStyle/>
          <a:p>
            <a:pPr algn="ctr"/>
            <a:r>
              <a:rPr lang="en-US" sz="3200" dirty="0">
                <a:solidFill>
                  <a:srgbClr val="002060"/>
                </a:solidFill>
                <a:effectLst>
                  <a:outerShdw blurRad="38100" dist="38100" dir="2700000" algn="tl">
                    <a:srgbClr val="000000">
                      <a:alpha val="43137"/>
                    </a:srgbClr>
                  </a:outerShdw>
                </a:effectLst>
              </a:rPr>
              <a:t>Diag16 </a:t>
            </a:r>
          </a:p>
          <a:p>
            <a:pPr algn="ct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Storico</a:t>
            </a:r>
            <a:endParaRPr lang="it-IT" sz="3200" i="1" dirty="0">
              <a:solidFill>
                <a:srgbClr val="002060"/>
              </a:solidFill>
              <a:effectLst>
                <a:outerShdw blurRad="38100" dist="38100" dir="2700000" algn="tl">
                  <a:srgbClr val="000000">
                    <a:alpha val="43137"/>
                  </a:srgbClr>
                </a:outerShdw>
              </a:effectLst>
            </a:endParaRPr>
          </a:p>
        </p:txBody>
      </p:sp>
      <p:pic>
        <p:nvPicPr>
          <p:cNvPr id="7" name="Immagine 6">
            <a:extLst>
              <a:ext uri="{FF2B5EF4-FFF2-40B4-BE49-F238E27FC236}">
                <a16:creationId xmlns:a16="http://schemas.microsoft.com/office/drawing/2014/main" id="{976163E5-67A5-EC13-77AA-5E4BAD7DE4FA}"/>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9" name="Immagine 8">
            <a:extLst>
              <a:ext uri="{FF2B5EF4-FFF2-40B4-BE49-F238E27FC236}">
                <a16:creationId xmlns:a16="http://schemas.microsoft.com/office/drawing/2014/main" id="{640EF0E8-F193-BBB6-8813-BC12689BB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162007"/>
            <a:ext cx="1924616" cy="390145"/>
          </a:xfrm>
          <a:prstGeom prst="rect">
            <a:avLst/>
          </a:prstGeom>
        </p:spPr>
      </p:pic>
    </p:spTree>
    <p:extLst>
      <p:ext uri="{BB962C8B-B14F-4D97-AF65-F5344CB8AC3E}">
        <p14:creationId xmlns:p14="http://schemas.microsoft.com/office/powerpoint/2010/main" val="216961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1847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endParaRPr lang="it-IT" sz="3200" i="1" dirty="0"/>
          </a:p>
        </p:txBody>
      </p:sp>
      <p:pic>
        <p:nvPicPr>
          <p:cNvPr id="3" name="Picture 2" descr="Graphical user interface, text, application&#10;&#10;Description automatically generated">
            <a:extLst>
              <a:ext uri="{FF2B5EF4-FFF2-40B4-BE49-F238E27FC236}">
                <a16:creationId xmlns:a16="http://schemas.microsoft.com/office/drawing/2014/main" id="{E9F997E0-7974-1264-56D1-9E04A6D19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 y="2290827"/>
            <a:ext cx="11439525" cy="1466850"/>
          </a:xfrm>
          <a:prstGeom prst="rect">
            <a:avLst/>
          </a:prstGeom>
        </p:spPr>
      </p:pic>
      <p:sp>
        <p:nvSpPr>
          <p:cNvPr id="2" name="CasellaDiTesto 7">
            <a:extLst>
              <a:ext uri="{FF2B5EF4-FFF2-40B4-BE49-F238E27FC236}">
                <a16:creationId xmlns:a16="http://schemas.microsoft.com/office/drawing/2014/main" id="{ECECDEA2-C90C-67B6-555E-741D15C767FA}"/>
              </a:ext>
            </a:extLst>
          </p:cNvPr>
          <p:cNvSpPr txBox="1"/>
          <p:nvPr/>
        </p:nvSpPr>
        <p:spPr>
          <a:xfrm>
            <a:off x="376237" y="4513412"/>
            <a:ext cx="10977563" cy="70788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soccorsi per un certo residente, si ottiene, interpellando la BDR, l’indirizzo del suo appartamento, in modo da comunicarlo al SPS per una azione tempestiva;</a:t>
            </a:r>
          </a:p>
        </p:txBody>
      </p:sp>
      <p:pic>
        <p:nvPicPr>
          <p:cNvPr id="7" name="Immagine 6">
            <a:extLst>
              <a:ext uri="{FF2B5EF4-FFF2-40B4-BE49-F238E27FC236}">
                <a16:creationId xmlns:a16="http://schemas.microsoft.com/office/drawing/2014/main" id="{F5D8D6B8-2159-BD24-BF44-9B4668E1B13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1" name="CasellaDiTesto 10">
            <a:extLst>
              <a:ext uri="{FF2B5EF4-FFF2-40B4-BE49-F238E27FC236}">
                <a16:creationId xmlns:a16="http://schemas.microsoft.com/office/drawing/2014/main" id="{56B770C5-B87F-5E89-AFC1-6C416BC4B6FD}"/>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Diag17 - </a:t>
            </a:r>
            <a:r>
              <a:rPr lang="en-US" sz="4400" dirty="0" err="1">
                <a:solidFill>
                  <a:srgbClr val="002060"/>
                </a:solidFill>
                <a:effectLst>
                  <a:outerShdw blurRad="38100" dist="38100" dir="2700000" algn="tl">
                    <a:srgbClr val="000000">
                      <a:alpha val="43137"/>
                    </a:srgbClr>
                  </a:outerShdw>
                </a:effectLst>
              </a:rPr>
              <a:t>Soccorsi</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FB35C1F5-2FCD-F2C5-A912-28EADF3F5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81700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27</a:t>
            </a:fld>
            <a:endParaRPr lang="it-IT"/>
          </a:p>
        </p:txBody>
      </p:sp>
      <p:pic>
        <p:nvPicPr>
          <p:cNvPr id="3" name="Picture 2">
            <a:extLst>
              <a:ext uri="{FF2B5EF4-FFF2-40B4-BE49-F238E27FC236}">
                <a16:creationId xmlns:a16="http://schemas.microsoft.com/office/drawing/2014/main" id="{3DF80D3B-E78F-ECC4-C139-6BC5508C4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7" y="2495119"/>
            <a:ext cx="11439525" cy="1381125"/>
          </a:xfrm>
          <a:prstGeom prst="rect">
            <a:avLst/>
          </a:prstGeom>
        </p:spPr>
      </p:pic>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015663"/>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comunicazione con il residente, viene identificata, tramite sensore di movimento, la stanza in cui questo si trova in quel determinato istante, e viene quindi istaurata una comunicazione con il Sistema audio di quella stanza;</a:t>
            </a:r>
          </a:p>
        </p:txBody>
      </p:sp>
      <p:pic>
        <p:nvPicPr>
          <p:cNvPr id="7" name="Immagine 6">
            <a:extLst>
              <a:ext uri="{FF2B5EF4-FFF2-40B4-BE49-F238E27FC236}">
                <a16:creationId xmlns:a16="http://schemas.microsoft.com/office/drawing/2014/main" id="{B93EB7B3-072E-146C-8E3D-1244A442527B}"/>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3" name="CasellaDiTesto 12">
            <a:extLst>
              <a:ext uri="{FF2B5EF4-FFF2-40B4-BE49-F238E27FC236}">
                <a16:creationId xmlns:a16="http://schemas.microsoft.com/office/drawing/2014/main" id="{DAC50486-928B-BEDF-6CDD-E84C9882950B}"/>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Diag18 - </a:t>
            </a:r>
            <a:r>
              <a:rPr lang="en-US" sz="4400" dirty="0" err="1">
                <a:solidFill>
                  <a:srgbClr val="002060"/>
                </a:solidFill>
                <a:effectLst>
                  <a:outerShdw blurRad="38100" dist="38100" dir="2700000" algn="tl">
                    <a:srgbClr val="000000">
                      <a:alpha val="43137"/>
                    </a:srgbClr>
                  </a:outerShdw>
                </a:effectLst>
              </a:rPr>
              <a:t>Comunicazione</a:t>
            </a:r>
            <a:endParaRPr lang="it-IT" sz="4400" i="1" dirty="0">
              <a:solidFill>
                <a:srgbClr val="002060"/>
              </a:solidFill>
              <a:effectLst>
                <a:outerShdw blurRad="38100" dist="38100" dir="2700000" algn="tl">
                  <a:srgbClr val="000000">
                    <a:alpha val="43137"/>
                  </a:srgbClr>
                </a:outerShdw>
              </a:effectLst>
            </a:endParaRPr>
          </a:p>
        </p:txBody>
      </p:sp>
      <p:pic>
        <p:nvPicPr>
          <p:cNvPr id="14" name="Immagine 13">
            <a:extLst>
              <a:ext uri="{FF2B5EF4-FFF2-40B4-BE49-F238E27FC236}">
                <a16:creationId xmlns:a16="http://schemas.microsoft.com/office/drawing/2014/main" id="{1B709CE0-D60F-D901-BD6A-44111C2753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03731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28</a:t>
            </a:fld>
            <a:endParaRPr lang="it-IT"/>
          </a:p>
        </p:txBody>
      </p:sp>
      <mc:AlternateContent xmlns:mc="http://schemas.openxmlformats.org/markup-compatibility/2006" xmlns:a14="http://schemas.microsoft.com/office/drawing/2010/main">
        <mc:Choice Requires="a14">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Ogni 30 minuti viene controllato, per ogni residente, se il suo </a:t>
                </a:r>
                <a:r>
                  <a:rPr lang="it-IT" sz="2000" dirty="0" err="1">
                    <a:effectLst/>
                  </a:rPr>
                  <a:t>smartwatch</a:t>
                </a:r>
                <a:r>
                  <a:rPr lang="it-IT" sz="2000" dirty="0">
                    <a:effectLst/>
                  </a:rPr>
                  <a:t> è al polso oppure no. Per fare ciò vengono considerate le rilevazioni più recenti provenienti dai sensori </a:t>
                </a:r>
                <a:r>
                  <a:rPr lang="it-IT" sz="2000" dirty="0" err="1">
                    <a:effectLst/>
                  </a:rPr>
                  <a:t>wearable</a:t>
                </a:r>
                <a:r>
                  <a:rPr lang="it-IT" sz="2000" dirty="0">
                    <a:effectLst/>
                  </a:rPr>
                  <a:t>;</a:t>
                </a:r>
              </a:p>
              <a:p>
                <a:pPr marL="342900" indent="-342900" algn="just">
                  <a:buFont typeface="Arial" panose="020B0604020202020204" pitchFamily="34" charset="0"/>
                  <a:buChar char="•"/>
                </a:pPr>
                <a:r>
                  <a:rPr lang="it-IT" sz="2000" dirty="0">
                    <a:effectLst/>
                  </a:rPr>
                  <a:t>Ogni controllo richiede al più 1 secondo, quindi un totale di 1000 secondi per controllare tutti i residenti. Si noti che la frequenza di attivazione (30 minuti) è stata scelta in modo da essere maggiore rispetto a </a:t>
                </a:r>
                <a14:m>
                  <m:oMath xmlns:m="http://schemas.openxmlformats.org/officeDocument/2006/math">
                    <m:r>
                      <a:rPr lang="en-US" sz="2000">
                        <a:effectLst/>
                        <a:latin typeface="Cambria Math" panose="02040503050406030204" pitchFamily="18" charset="0"/>
                      </a:rPr>
                      <m:t>1000 </m:t>
                    </m:r>
                    <m:r>
                      <a:rPr lang="en-US" sz="2000">
                        <a:effectLst/>
                        <a:latin typeface="Cambria Math" panose="02040503050406030204" pitchFamily="18" charset="0"/>
                      </a:rPr>
                      <m:t>𝑠𝑒𝑐</m:t>
                    </m:r>
                    <m:r>
                      <a:rPr lang="en-US" sz="2000">
                        <a:effectLst/>
                        <a:latin typeface="Cambria Math" panose="02040503050406030204" pitchFamily="18" charset="0"/>
                      </a:rPr>
                      <m:t> ≅16,6 </m:t>
                    </m:r>
                    <m:r>
                      <a:rPr lang="en-US" sz="2000">
                        <a:effectLst/>
                        <a:latin typeface="Cambria Math" panose="02040503050406030204" pitchFamily="18" charset="0"/>
                      </a:rPr>
                      <m:t>𝑚𝑖𝑛𝑢𝑡𝑖</m:t>
                    </m:r>
                  </m:oMath>
                </a14:m>
                <a:r>
                  <a:rPr lang="it-IT" sz="2000" dirty="0">
                    <a:effectLst/>
                  </a:rPr>
                  <a:t>;</a:t>
                </a:r>
              </a:p>
            </p:txBody>
          </p:sp>
        </mc:Choice>
        <mc:Fallback xmlns="">
          <p:sp>
            <p:nvSpPr>
              <p:cNvPr id="2" name="CasellaDiTesto 7">
                <a:extLst>
                  <a:ext uri="{FF2B5EF4-FFF2-40B4-BE49-F238E27FC236}">
                    <a16:creationId xmlns:a16="http://schemas.microsoft.com/office/drawing/2014/main" id="{64BEF417-CAEE-022E-F627-F44AAC9A3AC1}"/>
                  </a:ext>
                </a:extLst>
              </p:cNvPr>
              <p:cNvSpPr txBox="1">
                <a:spLocks noRot="1" noChangeAspect="1" noMove="1" noResize="1" noEditPoints="1" noAdjustHandles="1" noChangeArrowheads="1" noChangeShapeType="1" noTextEdit="1"/>
              </p:cNvSpPr>
              <p:nvPr/>
            </p:nvSpPr>
            <p:spPr>
              <a:xfrm>
                <a:off x="399400" y="4823548"/>
                <a:ext cx="10977563" cy="1631216"/>
              </a:xfrm>
              <a:prstGeom prst="rect">
                <a:avLst/>
              </a:prstGeom>
              <a:blipFill>
                <a:blip r:embed="rId4"/>
                <a:stretch>
                  <a:fillRect l="-500" t="-1866" r="-611" b="-5597"/>
                </a:stretch>
              </a:blipFill>
            </p:spPr>
            <p:txBody>
              <a:bodyPr/>
              <a:lstStyle/>
              <a:p>
                <a:r>
                  <a:rPr lang="it-IT">
                    <a:noFill/>
                  </a:rPr>
                  <a:t> </a:t>
                </a:r>
              </a:p>
            </p:txBody>
          </p:sp>
        </mc:Fallback>
      </mc:AlternateContent>
      <p:pic>
        <p:nvPicPr>
          <p:cNvPr id="11" name="Picture 10" descr="Graphical user interface&#10;&#10;Description automatically generated">
            <a:extLst>
              <a:ext uri="{FF2B5EF4-FFF2-40B4-BE49-F238E27FC236}">
                <a16:creationId xmlns:a16="http://schemas.microsoft.com/office/drawing/2014/main" id="{41E8DAF8-4E64-6D90-9927-D374F05C7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737" y="1796607"/>
            <a:ext cx="10296525" cy="2676525"/>
          </a:xfrm>
          <a:prstGeom prst="rect">
            <a:avLst/>
          </a:prstGeom>
        </p:spPr>
      </p:pic>
      <p:pic>
        <p:nvPicPr>
          <p:cNvPr id="5" name="Immagine 4">
            <a:extLst>
              <a:ext uri="{FF2B5EF4-FFF2-40B4-BE49-F238E27FC236}">
                <a16:creationId xmlns:a16="http://schemas.microsoft.com/office/drawing/2014/main" id="{01180EE8-6BA6-8832-203E-867C3BAFC312}"/>
              </a:ext>
            </a:extLst>
          </p:cNvPr>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A65A8C53-2EA1-75FF-CDB1-4CADC9B2C111}"/>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Diag19 – </a:t>
            </a:r>
            <a:r>
              <a:rPr lang="en-US" sz="4400" dirty="0" err="1">
                <a:solidFill>
                  <a:srgbClr val="002060"/>
                </a:solidFill>
                <a:effectLst>
                  <a:outerShdw blurRad="38100" dist="38100" dir="2700000" algn="tl">
                    <a:srgbClr val="000000">
                      <a:alpha val="43137"/>
                    </a:srgbClr>
                  </a:outerShdw>
                </a:effectLst>
              </a:rPr>
              <a:t>Controllo</a:t>
            </a:r>
            <a:r>
              <a:rPr lang="en-US" sz="4400" dirty="0">
                <a:solidFill>
                  <a:srgbClr val="002060"/>
                </a:solidFill>
                <a:effectLst>
                  <a:outerShdw blurRad="38100" dist="38100" dir="2700000" algn="tl">
                    <a:srgbClr val="000000">
                      <a:alpha val="43137"/>
                    </a:srgbClr>
                  </a:outerShdw>
                </a:effectLst>
              </a:rPr>
              <a:t> Smartwatch</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40CDA8BE-479F-D98F-B1D0-CB9120B132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044523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1847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endParaRPr lang="it-IT" sz="3200" i="1" dirty="0"/>
          </a:p>
        </p:txBody>
      </p:sp>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32343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Su</a:t>
            </a:r>
            <a:r>
              <a:rPr lang="en-US" sz="2000" dirty="0">
                <a:effectLst/>
              </a:rPr>
              <a:t> base </a:t>
            </a:r>
            <a:r>
              <a:rPr lang="en-US" sz="2000" dirty="0" err="1">
                <a:effectLst/>
              </a:rPr>
              <a:t>settimanale</a:t>
            </a:r>
            <a:r>
              <a:rPr lang="en-US" sz="2000" dirty="0">
                <a:effectLst/>
              </a:rPr>
              <a:t>, per </a:t>
            </a:r>
            <a:r>
              <a:rPr lang="en-US" sz="2000" dirty="0" err="1">
                <a:effectLst/>
              </a:rPr>
              <a:t>ogni</a:t>
            </a:r>
            <a:r>
              <a:rPr lang="en-US" sz="2000" dirty="0">
                <a:effectLst/>
              </a:rPr>
              <a:t> </a:t>
            </a:r>
            <a:r>
              <a:rPr lang="en-US" sz="2000" dirty="0" err="1">
                <a:effectLst/>
              </a:rPr>
              <a:t>residente</a:t>
            </a:r>
            <a:r>
              <a:rPr lang="en-US" sz="2000" dirty="0">
                <a:effectLst/>
              </a:rPr>
              <a:t> </a:t>
            </a:r>
            <a:r>
              <a:rPr lang="en-US" sz="2000" dirty="0" err="1">
                <a:effectLst/>
              </a:rPr>
              <a:t>vengono</a:t>
            </a:r>
            <a:r>
              <a:rPr lang="en-US" sz="2000" dirty="0">
                <a:effectLst/>
              </a:rPr>
              <a:t> </a:t>
            </a:r>
            <a:r>
              <a:rPr lang="en-US" sz="2000" dirty="0" err="1">
                <a:effectLst/>
              </a:rPr>
              <a:t>calcolati</a:t>
            </a:r>
            <a:r>
              <a:rPr lang="en-US" sz="2000" dirty="0">
                <a:effectLst/>
              </a:rPr>
              <a:t> </a:t>
            </a:r>
            <a:r>
              <a:rPr lang="en-US" sz="2000" dirty="0" err="1">
                <a:effectLst/>
              </a:rPr>
              <a:t>i</a:t>
            </a:r>
            <a:r>
              <a:rPr lang="en-US" sz="2000" dirty="0">
                <a:effectLst/>
              </a:rPr>
              <a:t> </a:t>
            </a:r>
            <a:r>
              <a:rPr lang="en-US" sz="2000" dirty="0" err="1">
                <a:effectLst/>
              </a:rPr>
              <a:t>valori</a:t>
            </a:r>
            <a:r>
              <a:rPr lang="en-US" sz="2000" dirty="0">
                <a:effectLst/>
              </a:rPr>
              <a:t> </a:t>
            </a:r>
            <a:r>
              <a:rPr lang="en-US" sz="2000" dirty="0" err="1">
                <a:effectLst/>
              </a:rPr>
              <a:t>medi</a:t>
            </a:r>
            <a:r>
              <a:rPr lang="en-US" sz="2000" dirty="0">
                <a:effectLst/>
              </a:rPr>
              <a:t> per le </a:t>
            </a:r>
            <a:r>
              <a:rPr lang="en-US" sz="2000" dirty="0" err="1">
                <a:effectLst/>
              </a:rPr>
              <a:t>rilevazioni</a:t>
            </a:r>
            <a:r>
              <a:rPr lang="en-US" sz="2000" dirty="0">
                <a:effectLst/>
              </a:rPr>
              <a:t> </a:t>
            </a:r>
            <a:r>
              <a:rPr lang="en-US" sz="2000" dirty="0" err="1">
                <a:effectLst/>
              </a:rPr>
              <a:t>ottenute</a:t>
            </a:r>
            <a:r>
              <a:rPr lang="en-US" sz="2000" dirty="0">
                <a:effectLst/>
              </a:rPr>
              <a:t> </a:t>
            </a:r>
            <a:r>
              <a:rPr lang="en-US" sz="2000" dirty="0" err="1">
                <a:effectLst/>
              </a:rPr>
              <a:t>dai</a:t>
            </a:r>
            <a:r>
              <a:rPr lang="en-US" sz="2000" dirty="0">
                <a:effectLst/>
              </a:rPr>
              <a:t> </a:t>
            </a:r>
            <a:r>
              <a:rPr lang="en-US" sz="2000" dirty="0" err="1">
                <a:effectLst/>
              </a:rPr>
              <a:t>sensori</a:t>
            </a:r>
            <a:r>
              <a:rPr lang="en-US" sz="2000" dirty="0">
                <a:effectLst/>
              </a:rPr>
              <a:t> wearable</a:t>
            </a:r>
            <a:r>
              <a:rPr lang="it-IT" sz="2000" dirty="0">
                <a:effectLst/>
              </a:rPr>
              <a:t>;</a:t>
            </a:r>
          </a:p>
          <a:p>
            <a:pPr marL="342900" indent="-342900" algn="just">
              <a:buFont typeface="Arial" panose="020B0604020202020204" pitchFamily="34" charset="0"/>
              <a:buChar char="•"/>
            </a:pPr>
            <a:r>
              <a:rPr lang="it-IT" sz="2000" dirty="0">
                <a:effectLst/>
              </a:rPr>
              <a:t>Come delay per il calcolo di queste misurazioni si è scelto un valore abbastanza alto, visto che vengono eseguite molto di rado;</a:t>
            </a:r>
          </a:p>
        </p:txBody>
      </p:sp>
      <p:pic>
        <p:nvPicPr>
          <p:cNvPr id="11" name="Picture 10">
            <a:extLst>
              <a:ext uri="{FF2B5EF4-FFF2-40B4-BE49-F238E27FC236}">
                <a16:creationId xmlns:a16="http://schemas.microsoft.com/office/drawing/2014/main" id="{41E8DAF8-4E64-6D90-9927-D374F05C75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32231" y="1794399"/>
            <a:ext cx="7927537" cy="2676525"/>
          </a:xfrm>
          <a:prstGeom prst="rect">
            <a:avLst/>
          </a:prstGeom>
        </p:spPr>
      </p:pic>
      <p:pic>
        <p:nvPicPr>
          <p:cNvPr id="5" name="Immagine 4">
            <a:extLst>
              <a:ext uri="{FF2B5EF4-FFF2-40B4-BE49-F238E27FC236}">
                <a16:creationId xmlns:a16="http://schemas.microsoft.com/office/drawing/2014/main" id="{133AEA53-3AA8-3738-EFBF-7A8B48C96F13}"/>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1417A818-604C-7D84-EF0D-90F173097DBD}"/>
              </a:ext>
            </a:extLst>
          </p:cNvPr>
          <p:cNvSpPr txBox="1"/>
          <p:nvPr/>
        </p:nvSpPr>
        <p:spPr>
          <a:xfrm>
            <a:off x="1917701" y="412568"/>
            <a:ext cx="9207500" cy="769441"/>
          </a:xfrm>
          <a:prstGeom prst="rect">
            <a:avLst/>
          </a:prstGeom>
          <a:noFill/>
        </p:spPr>
        <p:txBody>
          <a:bodyPr wrap="square" rtlCol="0">
            <a:spAutoFit/>
          </a:bodyPr>
          <a:lstStyle/>
          <a:p>
            <a:pPr algn="ctr"/>
            <a:r>
              <a:rPr lang="en-US" sz="4400" dirty="0">
                <a:solidFill>
                  <a:srgbClr val="002060"/>
                </a:solidFill>
                <a:effectLst>
                  <a:outerShdw blurRad="38100" dist="38100" dir="2700000" algn="tl">
                    <a:srgbClr val="000000">
                      <a:alpha val="43137"/>
                    </a:srgbClr>
                  </a:outerShdw>
                </a:effectLst>
              </a:rPr>
              <a:t>Diag20 – </a:t>
            </a:r>
            <a:r>
              <a:rPr lang="en-US" sz="4400" dirty="0" err="1">
                <a:solidFill>
                  <a:srgbClr val="002060"/>
                </a:solidFill>
                <a:effectLst>
                  <a:outerShdw blurRad="38100" dist="38100" dir="2700000" algn="tl">
                    <a:srgbClr val="000000">
                      <a:alpha val="43137"/>
                    </a:srgbClr>
                  </a:outerShdw>
                </a:effectLst>
              </a:rPr>
              <a:t>Calcolo</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Valori</a:t>
            </a:r>
            <a:r>
              <a:rPr lang="en-US" sz="4400" dirty="0">
                <a:solidFill>
                  <a:srgbClr val="002060"/>
                </a:solidFill>
                <a:effectLst>
                  <a:outerShdw blurRad="38100" dist="38100" dir="2700000" algn="tl">
                    <a:srgbClr val="000000">
                      <a:alpha val="43137"/>
                    </a:srgbClr>
                  </a:outerShdw>
                </a:effectLst>
              </a:rPr>
              <a:t> Medi</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71E983FB-998B-7E01-C916-4700DEE0C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62449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a:t>
            </a:fld>
            <a:endParaRPr lang="it-IT" sz="1400"/>
          </a:p>
        </p:txBody>
      </p:sp>
      <p:sp>
        <p:nvSpPr>
          <p:cNvPr id="8" name="CasellaDiTesto 12">
            <a:extLst>
              <a:ext uri="{FF2B5EF4-FFF2-40B4-BE49-F238E27FC236}">
                <a16:creationId xmlns:a16="http://schemas.microsoft.com/office/drawing/2014/main" id="{D22649C2-92CC-4428-9494-99EEF3B37735}"/>
              </a:ext>
            </a:extLst>
          </p:cNvPr>
          <p:cNvSpPr txBox="1"/>
          <p:nvPr/>
        </p:nvSpPr>
        <p:spPr>
          <a:xfrm>
            <a:off x="1066800" y="2327126"/>
            <a:ext cx="100584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presenta</a:t>
            </a:r>
            <a:r>
              <a:rPr lang="en-US" sz="2400" dirty="0">
                <a:solidFill>
                  <a:srgbClr val="002060"/>
                </a:solidFill>
              </a:rPr>
              <a:t> un solo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per stanza, </a:t>
            </a:r>
            <a:r>
              <a:rPr lang="en-US" sz="2400" dirty="0" err="1">
                <a:solidFill>
                  <a:srgbClr val="002060"/>
                </a:solidFill>
              </a:rPr>
              <a:t>posizionato</a:t>
            </a:r>
            <a:r>
              <a:rPr lang="en-US" sz="2400" dirty="0">
                <a:solidFill>
                  <a:srgbClr val="002060"/>
                </a:solidFill>
              </a:rPr>
              <a:t> </a:t>
            </a:r>
            <a:r>
              <a:rPr lang="en-US" sz="2400" dirty="0" err="1">
                <a:solidFill>
                  <a:srgbClr val="002060"/>
                </a:solidFill>
              </a:rPr>
              <a:t>sul</a:t>
            </a:r>
            <a:r>
              <a:rPr lang="en-US" sz="2400" dirty="0">
                <a:solidFill>
                  <a:srgbClr val="002060"/>
                </a:solidFill>
              </a:rPr>
              <a:t> </a:t>
            </a:r>
            <a:r>
              <a:rPr lang="en-US" sz="2400" dirty="0" err="1">
                <a:solidFill>
                  <a:srgbClr val="002060"/>
                </a:solidFill>
              </a:rPr>
              <a:t>soffitto</a:t>
            </a:r>
            <a:r>
              <a:rPr lang="en-US" sz="2400" dirty="0">
                <a:solidFill>
                  <a:srgbClr val="002060"/>
                </a:solidFill>
              </a:rPr>
              <a:t>, in modo da </a:t>
            </a:r>
            <a:r>
              <a:rPr lang="en-US" sz="2400" dirty="0" err="1">
                <a:solidFill>
                  <a:srgbClr val="002060"/>
                </a:solidFill>
              </a:rPr>
              <a:t>coprire</a:t>
            </a:r>
            <a:r>
              <a:rPr lang="en-US" sz="2400" dirty="0">
                <a:solidFill>
                  <a:srgbClr val="002060"/>
                </a:solidFill>
              </a:rPr>
              <a:t> </a:t>
            </a:r>
            <a:r>
              <a:rPr lang="en-US" sz="2400" dirty="0" err="1">
                <a:solidFill>
                  <a:srgbClr val="002060"/>
                </a:solidFill>
              </a:rPr>
              <a:t>tutta</a:t>
            </a:r>
            <a:r>
              <a:rPr lang="en-US" sz="2400" dirty="0">
                <a:solidFill>
                  <a:srgbClr val="002060"/>
                </a:solidFill>
              </a:rPr>
              <a:t> </a:t>
            </a:r>
            <a:r>
              <a:rPr lang="en-US" sz="2400" dirty="0" err="1">
                <a:solidFill>
                  <a:srgbClr val="002060"/>
                </a:solidFill>
              </a:rPr>
              <a:t>l’area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a:t>
            </a:r>
            <a:r>
              <a:rPr lang="en-US" sz="2400" dirty="0" err="1">
                <a:solidFill>
                  <a:srgbClr val="002060"/>
                </a:solidFill>
              </a:rPr>
              <a:t>effettua</a:t>
            </a:r>
            <a:r>
              <a:rPr lang="en-US" sz="2400" dirty="0">
                <a:solidFill>
                  <a:srgbClr val="002060"/>
                </a:solidFill>
              </a:rPr>
              <a:t> 1 </a:t>
            </a:r>
            <a:r>
              <a:rPr lang="en-US" sz="2400" dirty="0" err="1">
                <a:solidFill>
                  <a:srgbClr val="002060"/>
                </a:solidFill>
              </a:rPr>
              <a:t>controllo</a:t>
            </a:r>
            <a:r>
              <a:rPr lang="en-US" sz="2400" dirty="0">
                <a:solidFill>
                  <a:srgbClr val="002060"/>
                </a:solidFill>
              </a:rPr>
              <a:t> al secondo (60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contiene</a:t>
            </a:r>
            <a:r>
              <a:rPr lang="en-US" sz="2400" dirty="0">
                <a:solidFill>
                  <a:srgbClr val="002060"/>
                </a:solidFill>
              </a:rPr>
              <a:t> un solo </a:t>
            </a:r>
            <a:r>
              <a:rPr lang="en-US" sz="2400" dirty="0" err="1">
                <a:solidFill>
                  <a:srgbClr val="002060"/>
                </a:solidFill>
              </a:rPr>
              <a:t>letto</a:t>
            </a:r>
            <a:r>
              <a:rPr lang="en-US" sz="2400" dirty="0">
                <a:solidFill>
                  <a:srgbClr val="002060"/>
                </a:solidFill>
              </a:rPr>
              <a:t>, sotto il quale </a:t>
            </a:r>
            <a:r>
              <a:rPr lang="en-US" sz="2400" dirty="0" err="1">
                <a:solidFill>
                  <a:srgbClr val="002060"/>
                </a:solidFill>
              </a:rPr>
              <a:t>viene</a:t>
            </a:r>
            <a:r>
              <a:rPr lang="en-US" sz="2400" dirty="0">
                <a:solidFill>
                  <a:srgbClr val="002060"/>
                </a:solidFill>
              </a:rPr>
              <a:t> </a:t>
            </a:r>
            <a:r>
              <a:rPr lang="en-US" sz="2400" dirty="0" err="1">
                <a:solidFill>
                  <a:srgbClr val="002060"/>
                </a:solidFill>
              </a:rPr>
              <a:t>installato</a:t>
            </a:r>
            <a:r>
              <a:rPr lang="en-US" sz="2400" dirty="0">
                <a:solidFill>
                  <a:srgbClr val="002060"/>
                </a:solidFill>
              </a:rPr>
              <a:t> </a:t>
            </a:r>
            <a:r>
              <a:rPr lang="en-US" sz="2400" dirty="0" err="1">
                <a:solidFill>
                  <a:srgbClr val="002060"/>
                </a:solidFill>
              </a:rPr>
              <a:t>il</a:t>
            </a:r>
            <a:r>
              <a:rPr lang="en-US" sz="2400" dirty="0">
                <a:solidFill>
                  <a:srgbClr val="002060"/>
                </a:solidFill>
              </a:rPr>
              <a:t>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 </a:t>
            </a:r>
            <a:r>
              <a:rPr lang="en-US" sz="2400" dirty="0" err="1">
                <a:solidFill>
                  <a:srgbClr val="002060"/>
                </a:solidFill>
              </a:rPr>
              <a:t>nel</a:t>
            </a:r>
            <a:r>
              <a:rPr lang="en-US" sz="2400" dirty="0">
                <a:solidFill>
                  <a:srgbClr val="002060"/>
                </a:solidFill>
              </a:rPr>
              <a:t> </a:t>
            </a:r>
            <a:r>
              <a:rPr lang="en-US" sz="2400" dirty="0" err="1">
                <a:solidFill>
                  <a:srgbClr val="002060"/>
                </a:solidFill>
              </a:rPr>
              <a:t>letto</a:t>
            </a:r>
            <a:r>
              <a:rPr lang="en-US" sz="2400" dirty="0">
                <a:solidFill>
                  <a:srgbClr val="002060"/>
                </a:solidFill>
              </a:rPr>
              <a:t> </a:t>
            </a:r>
            <a:r>
              <a:rPr lang="en-US" sz="2400" dirty="0" err="1">
                <a:solidFill>
                  <a:srgbClr val="002060"/>
                </a:solidFill>
              </a:rPr>
              <a:t>effettua</a:t>
            </a:r>
            <a:r>
              <a:rPr lang="en-US" sz="2400" dirty="0">
                <a:solidFill>
                  <a:srgbClr val="002060"/>
                </a:solidFill>
              </a:rPr>
              <a:t> un </a:t>
            </a:r>
            <a:r>
              <a:rPr lang="en-US" sz="2400" dirty="0" err="1">
                <a:solidFill>
                  <a:srgbClr val="002060"/>
                </a:solidFill>
              </a:rPr>
              <a:t>controllo</a:t>
            </a:r>
            <a:r>
              <a:rPr lang="en-US" sz="2400" dirty="0">
                <a:solidFill>
                  <a:srgbClr val="002060"/>
                </a:solidFill>
              </a:rPr>
              <a:t> </a:t>
            </a:r>
            <a:r>
              <a:rPr lang="en-US" sz="2400" dirty="0" err="1">
                <a:solidFill>
                  <a:srgbClr val="002060"/>
                </a:solidFill>
              </a:rPr>
              <a:t>ogni</a:t>
            </a:r>
            <a:r>
              <a:rPr lang="en-US" sz="2400" dirty="0">
                <a:solidFill>
                  <a:srgbClr val="002060"/>
                </a:solidFill>
              </a:rPr>
              <a:t> 15 secondi;</a:t>
            </a:r>
          </a:p>
          <a:p>
            <a:pPr marL="342900" indent="-342900" algn="just">
              <a:buFont typeface="Arial" panose="020B0604020202020204" pitchFamily="34" charset="0"/>
              <a:buChar char="•"/>
            </a:pPr>
            <a:endParaRPr lang="en-US" sz="2400" dirty="0">
              <a:solidFill>
                <a:srgbClr val="002060"/>
              </a:solidFill>
            </a:endParaRPr>
          </a:p>
        </p:txBody>
      </p:sp>
      <p:pic>
        <p:nvPicPr>
          <p:cNvPr id="3" name="Immagine 2">
            <a:extLst>
              <a:ext uri="{FF2B5EF4-FFF2-40B4-BE49-F238E27FC236}">
                <a16:creationId xmlns:a16="http://schemas.microsoft.com/office/drawing/2014/main" id="{BA327009-A37E-4633-1612-8732B93D94B4}"/>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6" name="CasellaDiTesto 5">
            <a:extLst>
              <a:ext uri="{FF2B5EF4-FFF2-40B4-BE49-F238E27FC236}">
                <a16:creationId xmlns:a16="http://schemas.microsoft.com/office/drawing/2014/main" id="{A781F2C1-BDC3-BC93-9479-A52E36548097}"/>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Sensori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Ambientali</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7" name="Immagine 6">
            <a:extLst>
              <a:ext uri="{FF2B5EF4-FFF2-40B4-BE49-F238E27FC236}">
                <a16:creationId xmlns:a16="http://schemas.microsoft.com/office/drawing/2014/main" id="{4DAA5BBA-D430-6559-2C07-7324AD48E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41357"/>
            <a:ext cx="9287441" cy="390145"/>
          </a:xfrm>
          <a:prstGeom prst="rect">
            <a:avLst/>
          </a:prstGeom>
        </p:spPr>
      </p:pic>
    </p:spTree>
    <p:extLst>
      <p:ext uri="{BB962C8B-B14F-4D97-AF65-F5344CB8AC3E}">
        <p14:creationId xmlns:p14="http://schemas.microsoft.com/office/powerpoint/2010/main" val="158735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30</a:t>
            </a:fld>
            <a:endParaRPr lang="it-IT" sz="1400"/>
          </a:p>
        </p:txBody>
      </p:sp>
      <p:sp>
        <p:nvSpPr>
          <p:cNvPr id="13" name="CasellaDiTesto 12">
            <a:extLst>
              <a:ext uri="{FF2B5EF4-FFF2-40B4-BE49-F238E27FC236}">
                <a16:creationId xmlns:a16="http://schemas.microsoft.com/office/drawing/2014/main" id="{FFD1C017-E129-E807-99B6-EE9BE614BF6C}"/>
              </a:ext>
            </a:extLst>
          </p:cNvPr>
          <p:cNvSpPr txBox="1"/>
          <p:nvPr/>
        </p:nvSpPr>
        <p:spPr>
          <a:xfrm>
            <a:off x="2026679" y="4972991"/>
            <a:ext cx="8138641" cy="1015663"/>
          </a:xfrm>
          <a:prstGeom prst="rect">
            <a:avLst/>
          </a:prstGeom>
          <a:noFill/>
        </p:spPr>
        <p:txBody>
          <a:bodyPr wrap="square" rtlCol="0" anchor="ctr">
            <a:spAutoFit/>
          </a:bodyPr>
          <a:lstStyle/>
          <a:p>
            <a:pPr algn="ctr"/>
            <a:r>
              <a:rPr lang="en-US" sz="6000" b="1" dirty="0">
                <a:ln w="0"/>
                <a:solidFill>
                  <a:srgbClr val="002060"/>
                </a:solidFill>
                <a:effectLst>
                  <a:outerShdw blurRad="38100" dist="25400" dir="5400000" algn="ctr" rotWithShape="0">
                    <a:srgbClr val="6E747A">
                      <a:alpha val="43000"/>
                    </a:srgbClr>
                  </a:outerShdw>
                </a:effectLst>
              </a:rPr>
              <a:t>Logical Architecture</a:t>
            </a:r>
            <a:endParaRPr lang="it-IT" sz="6000" b="1" dirty="0">
              <a:ln w="0"/>
              <a:solidFill>
                <a:srgbClr val="002060"/>
              </a:solidFill>
              <a:effectLst>
                <a:outerShdw blurRad="38100" dist="25400" dir="5400000" algn="ctr" rotWithShape="0">
                  <a:srgbClr val="6E747A">
                    <a:alpha val="43000"/>
                  </a:srgbClr>
                </a:outerShdw>
              </a:effectLst>
            </a:endParaRPr>
          </a:p>
        </p:txBody>
      </p:sp>
      <p:pic>
        <p:nvPicPr>
          <p:cNvPr id="15" name="Immagine 14">
            <a:extLst>
              <a:ext uri="{FF2B5EF4-FFF2-40B4-BE49-F238E27FC236}">
                <a16:creationId xmlns:a16="http://schemas.microsoft.com/office/drawing/2014/main" id="{C1A2DE63-4009-BAE9-4A2F-F76590ABBD25}"/>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7" name="Immagine 16">
            <a:extLst>
              <a:ext uri="{FF2B5EF4-FFF2-40B4-BE49-F238E27FC236}">
                <a16:creationId xmlns:a16="http://schemas.microsoft.com/office/drawing/2014/main" id="{0EC5B764-AACE-E968-ADB5-9EBB63667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286" y="419101"/>
            <a:ext cx="5783378" cy="5569553"/>
          </a:xfrm>
          <a:prstGeom prst="rect">
            <a:avLst/>
          </a:prstGeom>
        </p:spPr>
      </p:pic>
    </p:spTree>
    <p:extLst>
      <p:ext uri="{BB962C8B-B14F-4D97-AF65-F5344CB8AC3E}">
        <p14:creationId xmlns:p14="http://schemas.microsoft.com/office/powerpoint/2010/main" val="1971103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31</a:t>
            </a:fld>
            <a:endParaRPr lang="it-IT"/>
          </a:p>
        </p:txBody>
      </p:sp>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3700202269"/>
              </p:ext>
            </p:extLst>
          </p:nvPr>
        </p:nvGraphicFramePr>
        <p:xfrm>
          <a:off x="4122425" y="254981"/>
          <a:ext cx="7926620" cy="6466494"/>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334568">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309785">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309785">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309785">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309785">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309785">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309785">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309785">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309785">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309785">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309785">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309785">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77898">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77898">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309785">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309785">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309785">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309785">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309785">
                <a:tc>
                  <a:txBody>
                    <a:bodyPr/>
                    <a:lstStyle/>
                    <a:p>
                      <a:pPr algn="ctr" fontAlgn="ctr"/>
                      <a:r>
                        <a:rPr lang="it-IT" sz="1200" b="0"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883879149"/>
                  </a:ext>
                </a:extLst>
              </a:tr>
              <a:tr h="309785">
                <a:tc>
                  <a:txBody>
                    <a:bodyPr/>
                    <a:lstStyle/>
                    <a:p>
                      <a:pPr algn="ctr" fontAlgn="ctr"/>
                      <a:r>
                        <a:rPr lang="it-IT" sz="1200" b="0" i="1" u="none" strike="noStrike" dirty="0">
                          <a:effectLst/>
                        </a:rPr>
                        <a:t>Diag19 – Controllo </a:t>
                      </a:r>
                      <a:r>
                        <a:rPr lang="it-IT" sz="1200" b="0" i="1" u="none" strike="noStrike" dirty="0" err="1">
                          <a:effectLst/>
                        </a:rPr>
                        <a:t>Smartwatch</a:t>
                      </a:r>
                      <a:endParaRPr lang="it-IT" sz="1200" b="0"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786284993"/>
                  </a:ext>
                </a:extLst>
              </a:tr>
              <a:tr h="309785">
                <a:tc>
                  <a:txBody>
                    <a:bodyPr/>
                    <a:lstStyle/>
                    <a:p>
                      <a:pPr algn="ctr" fontAlgn="ctr"/>
                      <a:r>
                        <a:rPr lang="it-IT" sz="1200" b="0"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79241882"/>
                  </a:ext>
                </a:extLst>
              </a:tr>
            </a:tbl>
          </a:graphicData>
        </a:graphic>
      </p:graphicFrame>
      <p:sp>
        <p:nvSpPr>
          <p:cNvPr id="2" name="CasellaDiTesto 7">
            <a:extLst>
              <a:ext uri="{FF2B5EF4-FFF2-40B4-BE49-F238E27FC236}">
                <a16:creationId xmlns:a16="http://schemas.microsoft.com/office/drawing/2014/main" id="{7F8F8C73-7436-4101-0FCD-B6FB198CFD98}"/>
              </a:ext>
            </a:extLst>
          </p:cNvPr>
          <p:cNvSpPr txBox="1"/>
          <p:nvPr/>
        </p:nvSpPr>
        <p:spPr>
          <a:xfrm>
            <a:off x="215979" y="1874233"/>
            <a:ext cx="3485711" cy="317009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Per </a:t>
            </a:r>
            <a:r>
              <a:rPr lang="en-US" sz="2000" dirty="0" err="1">
                <a:effectLst/>
              </a:rPr>
              <a:t>ogni</a:t>
            </a:r>
            <a:r>
              <a:rPr lang="en-US" sz="2000" dirty="0">
                <a:effectLst/>
              </a:rPr>
              <a:t> </a:t>
            </a:r>
            <a:r>
              <a:rPr lang="en-US" sz="2000" dirty="0" err="1">
                <a:effectLst/>
              </a:rPr>
              <a:t>diagramma</a:t>
            </a:r>
            <a:r>
              <a:rPr lang="en-US" sz="2000" dirty="0">
                <a:effectLst/>
              </a:rPr>
              <a:t> di </a:t>
            </a:r>
            <a:r>
              <a:rPr lang="en-US" sz="2000" dirty="0" err="1">
                <a:effectLst/>
              </a:rPr>
              <a:t>attività</a:t>
            </a:r>
            <a:r>
              <a:rPr lang="en-US" sz="2000" dirty="0">
                <a:effectLst/>
              </a:rPr>
              <a:t> è </a:t>
            </a:r>
            <a:r>
              <a:rPr lang="en-US" sz="2000" dirty="0" err="1">
                <a:effectLst/>
              </a:rPr>
              <a:t>stata</a:t>
            </a:r>
            <a:r>
              <a:rPr lang="en-US" sz="2000" dirty="0">
                <a:effectLst/>
              </a:rPr>
              <a:t> </a:t>
            </a:r>
            <a:r>
              <a:rPr lang="en-US" sz="2000" dirty="0" err="1">
                <a:effectLst/>
              </a:rPr>
              <a:t>stimata</a:t>
            </a:r>
            <a:r>
              <a:rPr lang="en-US" sz="2000" dirty="0">
                <a:effectLst/>
              </a:rPr>
              <a:t> la </a:t>
            </a:r>
            <a:r>
              <a:rPr lang="en-US" sz="2000" dirty="0" err="1">
                <a:effectLst/>
              </a:rPr>
              <a:t>sua</a:t>
            </a:r>
            <a:r>
              <a:rPr lang="en-US" sz="2000" dirty="0">
                <a:effectLst/>
              </a:rPr>
              <a:t> </a:t>
            </a:r>
            <a:r>
              <a:rPr lang="en-US" sz="2000" dirty="0" err="1">
                <a:effectLst/>
              </a:rPr>
              <a:t>complessità</a:t>
            </a:r>
            <a:r>
              <a:rPr lang="en-US" sz="2000" dirty="0">
                <a:effectLst/>
              </a:rPr>
              <a:t> (</a:t>
            </a:r>
            <a:r>
              <a:rPr lang="en-US" sz="2000" dirty="0" err="1">
                <a:effectLst/>
              </a:rPr>
              <a:t>alta</a:t>
            </a:r>
            <a:r>
              <a:rPr lang="en-US" sz="2000" dirty="0">
                <a:effectLst/>
              </a:rPr>
              <a:t>, media o </a:t>
            </a:r>
            <a:r>
              <a:rPr lang="en-US" sz="2000" dirty="0" err="1">
                <a:effectLst/>
              </a:rPr>
              <a:t>bassa</a:t>
            </a:r>
            <a:r>
              <a:rPr lang="en-US" sz="2000" dirty="0">
                <a:effectLst/>
              </a:rPr>
              <a:t>), la </a:t>
            </a:r>
            <a:r>
              <a:rPr lang="en-US" sz="2000" dirty="0" err="1">
                <a:effectLst/>
              </a:rPr>
              <a:t>sua</a:t>
            </a:r>
            <a:r>
              <a:rPr lang="en-US" sz="2000" dirty="0">
                <a:effectLst/>
              </a:rPr>
              <a:t> </a:t>
            </a:r>
            <a:r>
              <a:rPr lang="en-US" sz="2000" dirty="0" err="1">
                <a:effectLst/>
              </a:rPr>
              <a:t>frequenza</a:t>
            </a:r>
            <a:r>
              <a:rPr lang="en-US" sz="2000" dirty="0">
                <a:effectLst/>
              </a:rPr>
              <a:t> di </a:t>
            </a:r>
            <a:r>
              <a:rPr lang="en-US" sz="2000" dirty="0" err="1">
                <a:effectLst/>
              </a:rPr>
              <a:t>attivazione</a:t>
            </a:r>
            <a:r>
              <a:rPr lang="en-US" sz="2000" dirty="0">
                <a:effectLst/>
              </a:rPr>
              <a:t> </a:t>
            </a:r>
            <a:r>
              <a:rPr lang="en-US" sz="2000" dirty="0" err="1">
                <a:effectLst/>
              </a:rPr>
              <a:t>su</a:t>
            </a:r>
            <a:r>
              <a:rPr lang="en-US" sz="2000" dirty="0">
                <a:effectLst/>
              </a:rPr>
              <a:t> base </a:t>
            </a:r>
            <a:r>
              <a:rPr lang="en-US" sz="2000" dirty="0" err="1">
                <a:effectLst/>
              </a:rPr>
              <a:t>oraria</a:t>
            </a:r>
            <a:r>
              <a:rPr lang="en-US" sz="2000" dirty="0">
                <a:effectLst/>
              </a:rPr>
              <a:t>, e il </a:t>
            </a:r>
            <a:r>
              <a:rPr lang="en-US" sz="2000" dirty="0" err="1">
                <a:effectLst/>
              </a:rPr>
              <a:t>suo</a:t>
            </a:r>
            <a:r>
              <a:rPr lang="en-US" sz="2000" dirty="0">
                <a:effectLst/>
              </a:rPr>
              <a:t> tempo di </a:t>
            </a:r>
            <a:r>
              <a:rPr lang="en-US" sz="2000" dirty="0" err="1">
                <a:effectLst/>
              </a:rPr>
              <a:t>esecuzione</a:t>
            </a:r>
            <a:r>
              <a:rPr lang="en-US" sz="2000" dirty="0">
                <a:effectLst/>
              </a:rPr>
              <a:t>, in modo da </a:t>
            </a:r>
            <a:r>
              <a:rPr lang="en-US" sz="2000" dirty="0" err="1">
                <a:effectLst/>
              </a:rPr>
              <a:t>avere</a:t>
            </a:r>
            <a:r>
              <a:rPr lang="en-US" sz="2000" dirty="0">
                <a:effectLst/>
              </a:rPr>
              <a:t> a </a:t>
            </a:r>
            <a:r>
              <a:rPr lang="en-US" sz="2000" dirty="0" err="1">
                <a:effectLst/>
              </a:rPr>
              <a:t>portata</a:t>
            </a:r>
            <a:r>
              <a:rPr lang="en-US" sz="2000" dirty="0">
                <a:effectLst/>
              </a:rPr>
              <a:t> di mano </a:t>
            </a:r>
            <a:r>
              <a:rPr lang="en-US" sz="2000" dirty="0" err="1">
                <a:effectLst/>
              </a:rPr>
              <a:t>una</a:t>
            </a:r>
            <a:r>
              <a:rPr lang="en-US" sz="2000" dirty="0">
                <a:effectLst/>
              </a:rPr>
              <a:t> </a:t>
            </a:r>
            <a:r>
              <a:rPr lang="en-US" sz="2000" dirty="0" err="1">
                <a:effectLst/>
              </a:rPr>
              <a:t>loro</a:t>
            </a:r>
            <a:r>
              <a:rPr lang="en-US" sz="2000" dirty="0">
                <a:effectLst/>
              </a:rPr>
              <a:t> </a:t>
            </a:r>
            <a:r>
              <a:rPr lang="en-US" sz="2000" dirty="0" err="1">
                <a:effectLst/>
              </a:rPr>
              <a:t>panoramica</a:t>
            </a:r>
            <a:r>
              <a:rPr lang="en-US" sz="2000" dirty="0">
                <a:effectLst/>
              </a:rPr>
              <a:t>, e </a:t>
            </a:r>
            <a:r>
              <a:rPr lang="en-US" sz="2000" dirty="0" err="1">
                <a:effectLst/>
              </a:rPr>
              <a:t>semplificarne</a:t>
            </a:r>
            <a:r>
              <a:rPr lang="en-US" sz="2000" dirty="0">
                <a:effectLst/>
              </a:rPr>
              <a:t> la </a:t>
            </a:r>
            <a:r>
              <a:rPr lang="en-US" sz="2000" dirty="0" err="1">
                <a:effectLst/>
              </a:rPr>
              <a:t>divisione</a:t>
            </a:r>
            <a:r>
              <a:rPr lang="en-US" sz="2000" dirty="0">
                <a:effectLst/>
              </a:rPr>
              <a:t> in </a:t>
            </a:r>
            <a:r>
              <a:rPr lang="en-US" sz="2000" dirty="0" err="1">
                <a:effectLst/>
              </a:rPr>
              <a:t>componenti</a:t>
            </a:r>
            <a:r>
              <a:rPr lang="en-US" sz="2000" dirty="0">
                <a:effectLst/>
              </a:rPr>
              <a:t>;</a:t>
            </a:r>
            <a:endParaRPr lang="it-IT" sz="2000" dirty="0">
              <a:effectLst/>
            </a:endParaRPr>
          </a:p>
        </p:txBody>
      </p:sp>
      <p:sp>
        <p:nvSpPr>
          <p:cNvPr id="11" name="CasellaDiTesto 10">
            <a:extLst>
              <a:ext uri="{FF2B5EF4-FFF2-40B4-BE49-F238E27FC236}">
                <a16:creationId xmlns:a16="http://schemas.microsoft.com/office/drawing/2014/main" id="{D0930806-1B07-3BA9-DC96-B75EF2C100B1}"/>
              </a:ext>
            </a:extLst>
          </p:cNvPr>
          <p:cNvSpPr txBox="1"/>
          <p:nvPr/>
        </p:nvSpPr>
        <p:spPr>
          <a:xfrm>
            <a:off x="1122326" y="621166"/>
            <a:ext cx="3523372"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Panoramica</a:t>
            </a:r>
            <a:endParaRPr lang="it-IT" sz="32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C6123026-B9C4-3770-0899-4972E89D5413}"/>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3" name="Immagine 12">
            <a:extLst>
              <a:ext uri="{FF2B5EF4-FFF2-40B4-BE49-F238E27FC236}">
                <a16:creationId xmlns:a16="http://schemas.microsoft.com/office/drawing/2014/main" id="{7CB599F9-2AAE-21E4-69D1-5A753F89F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8" y="996907"/>
            <a:ext cx="2111942" cy="390145"/>
          </a:xfrm>
          <a:prstGeom prst="rect">
            <a:avLst/>
          </a:prstGeom>
        </p:spPr>
      </p:pic>
    </p:spTree>
    <p:extLst>
      <p:ext uri="{BB962C8B-B14F-4D97-AF65-F5344CB8AC3E}">
        <p14:creationId xmlns:p14="http://schemas.microsoft.com/office/powerpoint/2010/main" val="1392086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32</a:t>
            </a:fld>
            <a:endParaRPr lang="it-IT"/>
          </a:p>
        </p:txBody>
      </p:sp>
      <p:graphicFrame>
        <p:nvGraphicFramePr>
          <p:cNvPr id="2" name="Table 1">
            <a:extLst>
              <a:ext uri="{FF2B5EF4-FFF2-40B4-BE49-F238E27FC236}">
                <a16:creationId xmlns:a16="http://schemas.microsoft.com/office/drawing/2014/main" id="{3E887CC8-D1D5-5403-75DC-E746344DCA18}"/>
              </a:ext>
            </a:extLst>
          </p:cNvPr>
          <p:cNvGraphicFramePr>
            <a:graphicFrameLocks noGrp="1"/>
          </p:cNvGraphicFramePr>
          <p:nvPr>
            <p:extLst>
              <p:ext uri="{D42A27DB-BD31-4B8C-83A1-F6EECF244321}">
                <p14:modId xmlns:p14="http://schemas.microsoft.com/office/powerpoint/2010/main" val="2922940359"/>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DFB28F05-F3D6-289B-4D66-C8319342806A}"/>
              </a:ext>
            </a:extLst>
          </p:cNvPr>
          <p:cNvSpPr txBox="1"/>
          <p:nvPr/>
        </p:nvSpPr>
        <p:spPr>
          <a:xfrm>
            <a:off x="7471696" y="1578546"/>
            <a:ext cx="4466304" cy="6247864"/>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Temperatura</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temperatura</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Accelerazione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dell’accelerazione</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Battiti</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battiti</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Ambientale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pressione</a:t>
            </a:r>
            <a:r>
              <a:rPr lang="en-US" sz="2000" dirty="0">
                <a:effectLst/>
              </a:rPr>
              <a:t> </a:t>
            </a:r>
            <a:r>
              <a:rPr lang="en-US" sz="2000" dirty="0" err="1">
                <a:effectLst/>
              </a:rPr>
              <a:t>nel</a:t>
            </a:r>
            <a:r>
              <a:rPr lang="en-US" sz="2000" dirty="0">
                <a:effectLst/>
              </a:rPr>
              <a:t> </a:t>
            </a:r>
            <a:r>
              <a:rPr lang="en-US" sz="2000" dirty="0" err="1">
                <a:effectLst/>
              </a:rPr>
              <a:t>letto</a:t>
            </a:r>
            <a:r>
              <a:rPr lang="en-US" sz="2000" dirty="0">
                <a:effectLst/>
              </a:rPr>
              <a:t>, e del </a:t>
            </a:r>
            <a:r>
              <a:rPr lang="en-US" sz="2000" dirty="0" err="1">
                <a:effectLst/>
              </a:rPr>
              <a:t>movimento</a:t>
            </a:r>
            <a:r>
              <a:rPr lang="en-US" sz="2000" dirty="0">
                <a:effectLst/>
              </a:rPr>
              <a:t> </a:t>
            </a:r>
            <a:r>
              <a:rPr lang="en-US" sz="2000" dirty="0" err="1">
                <a:effectLst/>
              </a:rPr>
              <a:t>nella</a:t>
            </a:r>
            <a:r>
              <a:rPr lang="en-US" sz="2000" dirty="0">
                <a:effectLst/>
              </a:rPr>
              <a:t> stanza;</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pic>
        <p:nvPicPr>
          <p:cNvPr id="12" name="Immagine 11">
            <a:extLst>
              <a:ext uri="{FF2B5EF4-FFF2-40B4-BE49-F238E27FC236}">
                <a16:creationId xmlns:a16="http://schemas.microsoft.com/office/drawing/2014/main" id="{09B9BDAC-BC5A-FFBB-F98D-2E88532DA9C9}"/>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4" name="CasellaDiTesto 13">
            <a:extLst>
              <a:ext uri="{FF2B5EF4-FFF2-40B4-BE49-F238E27FC236}">
                <a16:creationId xmlns:a16="http://schemas.microsoft.com/office/drawing/2014/main" id="{510CF7F9-8A3A-6BA7-5C0E-81583DACA905}"/>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Partizionamento</a:t>
            </a:r>
            <a:r>
              <a:rPr lang="en-US" sz="4400" dirty="0">
                <a:solidFill>
                  <a:srgbClr val="002060"/>
                </a:solidFill>
                <a:effectLst>
                  <a:outerShdw blurRad="38100" dist="38100" dir="2700000" algn="tl">
                    <a:srgbClr val="000000">
                      <a:alpha val="43137"/>
                    </a:srgbClr>
                  </a:outerShdw>
                </a:effectLst>
              </a:rPr>
              <a:t> Data-Type Driven</a:t>
            </a:r>
            <a:endParaRPr lang="it-IT" sz="4400" i="1" dirty="0">
              <a:solidFill>
                <a:srgbClr val="002060"/>
              </a:solidFill>
              <a:effectLst>
                <a:outerShdw blurRad="38100" dist="38100" dir="2700000" algn="tl">
                  <a:srgbClr val="000000">
                    <a:alpha val="43137"/>
                  </a:srgbClr>
                </a:outerShdw>
              </a:effectLst>
            </a:endParaRPr>
          </a:p>
        </p:txBody>
      </p:sp>
      <p:pic>
        <p:nvPicPr>
          <p:cNvPr id="15" name="Immagine 14">
            <a:extLst>
              <a:ext uri="{FF2B5EF4-FFF2-40B4-BE49-F238E27FC236}">
                <a16:creationId xmlns:a16="http://schemas.microsoft.com/office/drawing/2014/main" id="{EC55B0B5-A1CC-8CF9-FF8F-FF08FFF66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10879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33</a:t>
            </a:fld>
            <a:endParaRPr lang="it-IT"/>
          </a:p>
        </p:txBody>
      </p:sp>
      <p:graphicFrame>
        <p:nvGraphicFramePr>
          <p:cNvPr id="2" name="Table 1">
            <a:extLst>
              <a:ext uri="{FF2B5EF4-FFF2-40B4-BE49-F238E27FC236}">
                <a16:creationId xmlns:a16="http://schemas.microsoft.com/office/drawing/2014/main" id="{25D8B892-5FEB-843D-9CBF-DA2D14FDF098}"/>
              </a:ext>
            </a:extLst>
          </p:cNvPr>
          <p:cNvGraphicFramePr>
            <a:graphicFrameLocks noGrp="1"/>
          </p:cNvGraphicFramePr>
          <p:nvPr>
            <p:extLst>
              <p:ext uri="{D42A27DB-BD31-4B8C-83A1-F6EECF244321}">
                <p14:modId xmlns:p14="http://schemas.microsoft.com/office/powerpoint/2010/main" val="732880936"/>
              </p:ext>
            </p:extLst>
          </p:nvPr>
        </p:nvGraphicFramePr>
        <p:xfrm>
          <a:off x="215978" y="1609693"/>
          <a:ext cx="11728371" cy="4807437"/>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astrazione stimato è abbastanza basso perché i componenti definiti si mappano bene sugli elementi del dominio applicativo, infatti abbiamo un componente per la gestione di ogni aspetto considerato della vita del residente.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location stimato è abbastanza basso perché si ipotizza la vicinanza fisica dei componenti di gestione dei dati  con il residente, mentre il componente di gestione dell'interazione con gli utenti lo si ipotizza più dislocato.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intra flow stimato è molto basso perché i diversi componenti non comunicano direttamente tra loro, ma si scambiano solo dati tramite 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80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t>
                      </a:r>
                      <a:r>
                        <a:rPr lang="it-IT" sz="1100" u="none" strike="noStrike" dirty="0" err="1">
                          <a:effectLst/>
                        </a:rPr>
                        <a:t>Sharing</a:t>
                      </a:r>
                      <a:r>
                        <a:rPr lang="it-IT" sz="1100" u="none" strike="noStrike" dirty="0">
                          <a:effectLst/>
                        </a:rPr>
                        <a:t> è molto alto perché i componenti utilizzano per l'interazione solo ed unicamente i dati presenti nei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pic>
        <p:nvPicPr>
          <p:cNvPr id="5" name="Immagine 4">
            <a:extLst>
              <a:ext uri="{FF2B5EF4-FFF2-40B4-BE49-F238E27FC236}">
                <a16:creationId xmlns:a16="http://schemas.microsoft.com/office/drawing/2014/main" id="{8D28BB7E-7FFA-E273-4F2D-90CC6AE02294}"/>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84884FA3-7CD2-A1A1-4064-57AA3E541B53}"/>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Stime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Dimensioni</a:t>
            </a:r>
            <a:r>
              <a:rPr lang="en-US" sz="4400" dirty="0">
                <a:solidFill>
                  <a:srgbClr val="002060"/>
                </a:solidFill>
                <a:effectLst>
                  <a:outerShdw blurRad="38100" dist="38100" dir="2700000" algn="tl">
                    <a:srgbClr val="000000">
                      <a:alpha val="43137"/>
                    </a:srgbClr>
                  </a:outerShdw>
                </a:effectLst>
              </a:rPr>
              <a:t> - Data-Type Driven</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EF444889-FC78-7DB5-E02C-3E6C7A10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275630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34</a:t>
            </a:fld>
            <a:endParaRPr lang="it-IT"/>
          </a:p>
        </p:txBody>
      </p:sp>
      <p:graphicFrame>
        <p:nvGraphicFramePr>
          <p:cNvPr id="2" name="Table 1">
            <a:extLst>
              <a:ext uri="{FF2B5EF4-FFF2-40B4-BE49-F238E27FC236}">
                <a16:creationId xmlns:a16="http://schemas.microsoft.com/office/drawing/2014/main" id="{85F0E38F-E73B-A92B-10B2-7BD0993F9565}"/>
              </a:ext>
            </a:extLst>
          </p:cNvPr>
          <p:cNvGraphicFramePr>
            <a:graphicFrameLocks noGrp="1"/>
          </p:cNvGraphicFramePr>
          <p:nvPr>
            <p:extLst>
              <p:ext uri="{D42A27DB-BD31-4B8C-83A1-F6EECF244321}">
                <p14:modId xmlns:p14="http://schemas.microsoft.com/office/powerpoint/2010/main" val="657559155"/>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552119F6-CE4C-EF06-ED9B-CF781F0EC7FD}"/>
              </a:ext>
            </a:extLst>
          </p:cNvPr>
          <p:cNvSpPr txBox="1"/>
          <p:nvPr/>
        </p:nvSpPr>
        <p:spPr>
          <a:xfrm>
            <a:off x="7471697" y="1588419"/>
            <a:ext cx="4504324"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Acquisizioni</a:t>
            </a:r>
            <a:r>
              <a:rPr lang="en-US" sz="2000" dirty="0">
                <a:effectLst/>
              </a:rPr>
              <a:t>: </a:t>
            </a:r>
            <a:r>
              <a:rPr lang="en-US" sz="2000" dirty="0" err="1">
                <a:effectLst/>
              </a:rPr>
              <a:t>gestione</a:t>
            </a:r>
            <a:r>
              <a:rPr lang="en-US" sz="2000" dirty="0">
                <a:effectLst/>
              </a:rPr>
              <a:t> </a:t>
            </a:r>
            <a:r>
              <a:rPr lang="en-US" sz="2000" dirty="0" err="1">
                <a:effectLst/>
              </a:rPr>
              <a:t>dell’acquisizione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Trasmissione</a:t>
            </a:r>
            <a:r>
              <a:rPr lang="en-US" sz="2000" dirty="0">
                <a:effectLst/>
              </a:rPr>
              <a:t>: </a:t>
            </a:r>
            <a:r>
              <a:rPr lang="en-US" sz="2000" dirty="0" err="1">
                <a:effectLst/>
              </a:rPr>
              <a:t>gestione</a:t>
            </a:r>
            <a:r>
              <a:rPr lang="en-US" sz="2000" dirty="0">
                <a:effectLst/>
              </a:rPr>
              <a:t> </a:t>
            </a:r>
            <a:r>
              <a:rPr lang="en-US" sz="2000" dirty="0" err="1">
                <a:effectLst/>
              </a:rPr>
              <a:t>trasmissione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il </a:t>
            </a:r>
            <a:r>
              <a:rPr lang="en-US" sz="2000" dirty="0" err="1">
                <a:effectLst/>
              </a:rPr>
              <a:t>calcolo</a:t>
            </a:r>
            <a:r>
              <a:rPr lang="en-US" sz="2000" dirty="0">
                <a:effectLst/>
              </a:rPr>
              <a:t> </a:t>
            </a:r>
            <a:r>
              <a:rPr lang="en-US" sz="2000" dirty="0" err="1">
                <a:effectLst/>
              </a:rPr>
              <a:t>dello</a:t>
            </a:r>
            <a:r>
              <a:rPr lang="en-US" sz="2000" dirty="0">
                <a:effectLst/>
              </a:rPr>
              <a:t> </a:t>
            </a:r>
            <a:r>
              <a:rPr lang="en-US" sz="2000" dirty="0" err="1">
                <a:effectLst/>
              </a:rPr>
              <a:t>storico</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Controllo</a:t>
            </a:r>
            <a:r>
              <a:rPr lang="en-US" sz="2000" dirty="0">
                <a:effectLst/>
              </a:rPr>
              <a:t>: </a:t>
            </a:r>
            <a:r>
              <a:rPr lang="en-US" sz="2000" dirty="0" err="1">
                <a:effectLst/>
              </a:rPr>
              <a:t>gestione</a:t>
            </a:r>
            <a:r>
              <a:rPr lang="en-US" sz="2000" dirty="0">
                <a:effectLst/>
              </a:rPr>
              <a:t>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a:t>
            </a:r>
            <a:r>
              <a:rPr lang="en-US" sz="2000" dirty="0" err="1">
                <a:effectLst/>
              </a:rPr>
              <a:t>l’identificazione</a:t>
            </a:r>
            <a:r>
              <a:rPr lang="en-US" sz="2000" dirty="0">
                <a:effectLst/>
              </a:rPr>
              <a:t> di </a:t>
            </a:r>
            <a:r>
              <a:rPr lang="en-US" sz="2000" dirty="0" err="1">
                <a:effectLst/>
              </a:rPr>
              <a:t>anomalie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pic>
        <p:nvPicPr>
          <p:cNvPr id="7" name="Immagine 6">
            <a:extLst>
              <a:ext uri="{FF2B5EF4-FFF2-40B4-BE49-F238E27FC236}">
                <a16:creationId xmlns:a16="http://schemas.microsoft.com/office/drawing/2014/main" id="{8A97A8AC-B7D9-9479-22E7-4077CA98D32A}"/>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1" name="CasellaDiTesto 10">
            <a:extLst>
              <a:ext uri="{FF2B5EF4-FFF2-40B4-BE49-F238E27FC236}">
                <a16:creationId xmlns:a16="http://schemas.microsoft.com/office/drawing/2014/main" id="{C90450CB-C6BF-2902-C4D3-281501873139}"/>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Partizionamento</a:t>
            </a:r>
            <a:r>
              <a:rPr lang="en-US" sz="4400" dirty="0">
                <a:solidFill>
                  <a:srgbClr val="002060"/>
                </a:solidFill>
                <a:effectLst>
                  <a:outerShdw blurRad="38100" dist="38100" dir="2700000" algn="tl">
                    <a:srgbClr val="000000">
                      <a:alpha val="43137"/>
                    </a:srgbClr>
                  </a:outerShdw>
                </a:effectLst>
              </a:rPr>
              <a:t> Functionality Driven</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813E15F0-E84C-6328-8D8E-A08B48213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867490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35</a:t>
            </a:fld>
            <a:endParaRPr lang="it-IT"/>
          </a:p>
        </p:txBody>
      </p:sp>
      <p:graphicFrame>
        <p:nvGraphicFramePr>
          <p:cNvPr id="2" name="Table 1">
            <a:extLst>
              <a:ext uri="{FF2B5EF4-FFF2-40B4-BE49-F238E27FC236}">
                <a16:creationId xmlns:a16="http://schemas.microsoft.com/office/drawing/2014/main" id="{C9D6D812-B803-A34C-F058-618D82B8A984}"/>
              </a:ext>
            </a:extLst>
          </p:cNvPr>
          <p:cNvGraphicFramePr>
            <a:graphicFrameLocks noGrp="1"/>
          </p:cNvGraphicFramePr>
          <p:nvPr>
            <p:extLst>
              <p:ext uri="{D42A27DB-BD31-4B8C-83A1-F6EECF244321}">
                <p14:modId xmlns:p14="http://schemas.microsoft.com/office/powerpoint/2010/main" val="1882315220"/>
              </p:ext>
            </p:extLst>
          </p:nvPr>
        </p:nvGraphicFramePr>
        <p:xfrm>
          <a:off x="215978" y="1609693"/>
          <a:ext cx="11728371" cy="4867398"/>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70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astrazione stimato è abbastanza alto perché i componenti definiti non si mappano direttamente sugli aspetti considerati della vita dell'utente.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location è medio perché si ipotizza la disposizione dei componenti per la gestione di tutti i dati non direttamente sul residente (cioè sullo </a:t>
                      </a:r>
                      <a:r>
                        <a:rPr lang="it-IT" sz="1100" b="0" i="0" u="none" strike="noStrike" dirty="0" err="1">
                          <a:solidFill>
                            <a:srgbClr val="000000"/>
                          </a:solidFill>
                          <a:effectLst/>
                          <a:latin typeface="Calibri" panose="020F0502020204030204" pitchFamily="34" charset="0"/>
                        </a:rPr>
                        <a:t>smartwatch</a:t>
                      </a:r>
                      <a:r>
                        <a:rPr lang="it-IT" sz="1100" b="0" i="0" u="none" strike="noStrike" dirty="0">
                          <a:solidFill>
                            <a:srgbClr val="000000"/>
                          </a:solidFill>
                          <a:effectLst/>
                          <a:latin typeface="Calibri" panose="020F0502020204030204" pitchFamily="34" charset="0"/>
                        </a:rPr>
                        <a:t>), ma su un </a:t>
                      </a:r>
                      <a:r>
                        <a:rPr lang="it-IT" sz="1100" b="0" i="0" u="none" strike="noStrike" dirty="0" err="1">
                          <a:solidFill>
                            <a:srgbClr val="000000"/>
                          </a:solidFill>
                          <a:effectLst/>
                          <a:latin typeface="Calibri" panose="020F0502020204030204" pitchFamily="34" charset="0"/>
                        </a:rPr>
                        <a:t>hub</a:t>
                      </a:r>
                      <a:r>
                        <a:rPr lang="it-IT" sz="1100" b="0" i="0" u="none" strike="noStrike" dirty="0">
                          <a:solidFill>
                            <a:srgbClr val="000000"/>
                          </a:solidFill>
                          <a:effectLst/>
                          <a:latin typeface="Calibri" panose="020F0502020204030204" pitchFamily="34" charset="0"/>
                        </a:rPr>
                        <a:t> associato alla residenza, mentre, il componente di gestione dell'interazione, come per l'altra divisione, lo si ipotizza più dislocato.</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intra flow è abbastanza alto perché i componenti interagiscono tra loro non solo tramite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condividendo anche i buffer.</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t>
                      </a:r>
                      <a:r>
                        <a:rPr lang="it-IT" sz="1100" b="0" i="0" u="none" strike="noStrike" dirty="0" err="1">
                          <a:solidFill>
                            <a:srgbClr val="000000"/>
                          </a:solidFill>
                          <a:effectLst/>
                          <a:latin typeface="Calibri" panose="020F0502020204030204" pitchFamily="34" charset="0"/>
                        </a:rPr>
                        <a:t>Sharing</a:t>
                      </a:r>
                      <a:r>
                        <a:rPr lang="it-IT" sz="1100" b="0" i="0" u="none" strike="noStrike" dirty="0">
                          <a:solidFill>
                            <a:srgbClr val="000000"/>
                          </a:solidFill>
                          <a:effectLst/>
                          <a:latin typeface="Calibri" panose="020F0502020204030204" pitchFamily="34" charset="0"/>
                        </a:rPr>
                        <a:t> è relativamente alto perché i componenti utilizzano per l'interazione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non solo, infatti vengono considerati anche I buffer, quindi il valore finale è minore rispetto a quello visto per l'altro tipo di divisione.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pic>
        <p:nvPicPr>
          <p:cNvPr id="5" name="Immagine 4">
            <a:extLst>
              <a:ext uri="{FF2B5EF4-FFF2-40B4-BE49-F238E27FC236}">
                <a16:creationId xmlns:a16="http://schemas.microsoft.com/office/drawing/2014/main" id="{A82ECD9D-D673-E21D-4E06-AD90A34D8CD5}"/>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C0285B38-225C-F3AB-3AC9-EB678C60AD8B}"/>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Stime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Dimensioni</a:t>
            </a:r>
            <a:r>
              <a:rPr lang="en-US" sz="4400" dirty="0">
                <a:solidFill>
                  <a:srgbClr val="002060"/>
                </a:solidFill>
                <a:effectLst>
                  <a:outerShdw blurRad="38100" dist="38100" dir="2700000" algn="tl">
                    <a:srgbClr val="000000">
                      <a:alpha val="43137"/>
                    </a:srgbClr>
                  </a:outerShdw>
                </a:effectLst>
              </a:rPr>
              <a:t> - Functionality Driven</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7F14AD29-6CC8-44F3-A0AA-8E03FF2EA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131164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36</a:t>
            </a:fld>
            <a:endParaRPr lang="it-IT"/>
          </a:p>
        </p:txBody>
      </p:sp>
      <p:graphicFrame>
        <p:nvGraphicFramePr>
          <p:cNvPr id="2" name="Chart 1">
            <a:extLst>
              <a:ext uri="{FF2B5EF4-FFF2-40B4-BE49-F238E27FC236}">
                <a16:creationId xmlns:a16="http://schemas.microsoft.com/office/drawing/2014/main" id="{DCA09202-209F-74B4-50C7-7FAFDB91A51D}"/>
              </a:ext>
            </a:extLst>
          </p:cNvPr>
          <p:cNvGraphicFramePr>
            <a:graphicFrameLocks/>
          </p:cNvGraphicFramePr>
          <p:nvPr>
            <p:extLst>
              <p:ext uri="{D42A27DB-BD31-4B8C-83A1-F6EECF244321}">
                <p14:modId xmlns:p14="http://schemas.microsoft.com/office/powerpoint/2010/main" val="2497698662"/>
              </p:ext>
            </p:extLst>
          </p:nvPr>
        </p:nvGraphicFramePr>
        <p:xfrm>
          <a:off x="4643437" y="1569037"/>
          <a:ext cx="7934326" cy="4752975"/>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7">
            <a:extLst>
              <a:ext uri="{FF2B5EF4-FFF2-40B4-BE49-F238E27FC236}">
                <a16:creationId xmlns:a16="http://schemas.microsoft.com/office/drawing/2014/main" id="{A23F47FF-717A-3E41-5D8F-01033CAFBF2B}"/>
              </a:ext>
            </a:extLst>
          </p:cNvPr>
          <p:cNvSpPr txBox="1"/>
          <p:nvPr/>
        </p:nvSpPr>
        <p:spPr>
          <a:xfrm>
            <a:off x="565782" y="2374923"/>
            <a:ext cx="5354675" cy="3416320"/>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400" dirty="0" err="1">
                <a:effectLst/>
              </a:rPr>
              <a:t>Analizzando</a:t>
            </a:r>
            <a:r>
              <a:rPr lang="en-US" sz="2400" dirty="0">
                <a:effectLst/>
              </a:rPr>
              <a:t> </a:t>
            </a:r>
            <a:r>
              <a:rPr lang="en-US" sz="2400" dirty="0" err="1">
                <a:effectLst/>
              </a:rPr>
              <a:t>i</a:t>
            </a:r>
            <a:r>
              <a:rPr lang="en-US" sz="2400" dirty="0">
                <a:effectLst/>
              </a:rPr>
              <a:t> footprints </a:t>
            </a:r>
            <a:r>
              <a:rPr lang="en-US" sz="2400" dirty="0" err="1">
                <a:effectLst/>
              </a:rPr>
              <a:t>associati</a:t>
            </a:r>
            <a:r>
              <a:rPr lang="en-US" sz="2400" dirty="0">
                <a:effectLst/>
              </a:rPr>
              <a:t> alle due diverse </a:t>
            </a:r>
            <a:r>
              <a:rPr lang="en-US" sz="2400" dirty="0" err="1">
                <a:effectLst/>
              </a:rPr>
              <a:t>partizioni</a:t>
            </a:r>
            <a:r>
              <a:rPr lang="en-US" sz="2400" dirty="0">
                <a:effectLst/>
              </a:rPr>
              <a:t>, </a:t>
            </a:r>
            <a:r>
              <a:rPr lang="en-US" sz="2400" dirty="0" err="1">
                <a:effectLst/>
              </a:rPr>
              <a:t>possiamo</a:t>
            </a:r>
            <a:r>
              <a:rPr lang="en-US" sz="2400" dirty="0">
                <a:effectLst/>
              </a:rPr>
              <a:t> </a:t>
            </a:r>
            <a:r>
              <a:rPr lang="en-US" sz="2400" dirty="0" err="1">
                <a:effectLst/>
              </a:rPr>
              <a:t>notare</a:t>
            </a:r>
            <a:r>
              <a:rPr lang="en-US" sz="2400" dirty="0">
                <a:effectLst/>
              </a:rPr>
              <a:t> come </a:t>
            </a:r>
            <a:r>
              <a:rPr lang="en-US" sz="2400" dirty="0" err="1">
                <a:effectLst/>
              </a:rPr>
              <a:t>quella</a:t>
            </a:r>
            <a:r>
              <a:rPr lang="en-US" sz="2400" dirty="0">
                <a:effectLst/>
              </a:rPr>
              <a:t> </a:t>
            </a:r>
            <a:r>
              <a:rPr lang="en-US" sz="2400" i="1" dirty="0">
                <a:effectLst/>
              </a:rPr>
              <a:t>Data-Type Driven </a:t>
            </a:r>
            <a:r>
              <a:rPr lang="en-US" sz="2400" dirty="0" err="1">
                <a:effectLst/>
              </a:rPr>
              <a:t>presenti</a:t>
            </a:r>
            <a:r>
              <a:rPr lang="en-US" sz="2400" dirty="0">
                <a:effectLst/>
              </a:rPr>
              <a:t> </a:t>
            </a:r>
            <a:r>
              <a:rPr lang="en-US" sz="2400" dirty="0" err="1">
                <a:effectLst/>
              </a:rPr>
              <a:t>un’area</a:t>
            </a:r>
            <a:r>
              <a:rPr lang="en-US" sz="2400" dirty="0">
                <a:effectLst/>
              </a:rPr>
              <a:t> di </a:t>
            </a:r>
            <a:r>
              <a:rPr lang="en-US" sz="2400" dirty="0" err="1">
                <a:effectLst/>
              </a:rPr>
              <a:t>dimensioni</a:t>
            </a:r>
            <a:r>
              <a:rPr lang="en-US" sz="2400" dirty="0">
                <a:effectLst/>
              </a:rPr>
              <a:t> </a:t>
            </a:r>
            <a:r>
              <a:rPr lang="en-US" sz="2400" dirty="0" err="1">
                <a:effectLst/>
              </a:rPr>
              <a:t>minori</a:t>
            </a:r>
            <a:r>
              <a:rPr lang="en-US" sz="2400" dirty="0">
                <a:effectLst/>
              </a:rPr>
              <a:t> rispetto a </a:t>
            </a:r>
            <a:r>
              <a:rPr lang="en-US" sz="2400" dirty="0" err="1">
                <a:effectLst/>
              </a:rPr>
              <a:t>quella</a:t>
            </a:r>
            <a:r>
              <a:rPr lang="en-US" sz="2400" dirty="0">
                <a:effectLst/>
              </a:rPr>
              <a:t> </a:t>
            </a:r>
            <a:r>
              <a:rPr lang="en-US" sz="2400" i="1" dirty="0">
                <a:effectLst/>
              </a:rPr>
              <a:t>Functionality Driven</a:t>
            </a:r>
            <a:r>
              <a:rPr lang="en-US" sz="2400" dirty="0">
                <a:effectLst/>
              </a:rPr>
              <a:t>. Per tale </a:t>
            </a:r>
            <a:r>
              <a:rPr lang="en-US" sz="2400" dirty="0" err="1">
                <a:effectLst/>
              </a:rPr>
              <a:t>motivo</a:t>
            </a:r>
            <a:r>
              <a:rPr lang="en-US" sz="2400" dirty="0">
                <a:effectLst/>
              </a:rPr>
              <a:t> </a:t>
            </a:r>
            <a:r>
              <a:rPr lang="en-US" sz="2400" dirty="0" err="1">
                <a:effectLst/>
              </a:rPr>
              <a:t>si</a:t>
            </a:r>
            <a:r>
              <a:rPr lang="en-US" sz="2400" dirty="0">
                <a:effectLst/>
              </a:rPr>
              <a:t> è </a:t>
            </a:r>
            <a:r>
              <a:rPr lang="en-US" sz="2400" dirty="0" err="1">
                <a:effectLst/>
              </a:rPr>
              <a:t>optato</a:t>
            </a:r>
            <a:r>
              <a:rPr lang="en-US" sz="2400" dirty="0">
                <a:effectLst/>
              </a:rPr>
              <a:t> per il </a:t>
            </a:r>
            <a:r>
              <a:rPr lang="en-US" sz="2400" dirty="0" err="1">
                <a:effectLst/>
              </a:rPr>
              <a:t>partizionamento</a:t>
            </a:r>
            <a:r>
              <a:rPr lang="en-US" sz="2400" dirty="0">
                <a:effectLst/>
              </a:rPr>
              <a:t> </a:t>
            </a:r>
            <a:r>
              <a:rPr lang="en-US" sz="2400" i="1" dirty="0">
                <a:effectLst/>
              </a:rPr>
              <a:t>Data-Type Driven</a:t>
            </a:r>
            <a:r>
              <a:rPr lang="en-US" sz="2400" dirty="0">
                <a:effectLst/>
              </a:rPr>
              <a:t>;</a:t>
            </a:r>
          </a:p>
          <a:p>
            <a:pPr marL="342900" indent="-342900" algn="just">
              <a:buFont typeface="Arial" panose="020B0604020202020204" pitchFamily="34" charset="0"/>
              <a:buChar char="•"/>
            </a:pPr>
            <a:endParaRPr lang="en-US" sz="2400" dirty="0">
              <a:effectLst/>
            </a:endParaRPr>
          </a:p>
          <a:p>
            <a:pPr marL="342900" indent="-342900" algn="just">
              <a:buFont typeface="Arial" panose="020B0604020202020204" pitchFamily="34" charset="0"/>
              <a:buChar char="•"/>
            </a:pPr>
            <a:endParaRPr lang="en-US" sz="2400" dirty="0">
              <a:effectLst/>
            </a:endParaRPr>
          </a:p>
        </p:txBody>
      </p:sp>
      <p:pic>
        <p:nvPicPr>
          <p:cNvPr id="7" name="Immagine 6">
            <a:extLst>
              <a:ext uri="{FF2B5EF4-FFF2-40B4-BE49-F238E27FC236}">
                <a16:creationId xmlns:a16="http://schemas.microsoft.com/office/drawing/2014/main" id="{8BDE1AD0-D773-1A89-C2E7-B4F709CFA1DA}"/>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1" name="CasellaDiTesto 10">
            <a:extLst>
              <a:ext uri="{FF2B5EF4-FFF2-40B4-BE49-F238E27FC236}">
                <a16:creationId xmlns:a16="http://schemas.microsoft.com/office/drawing/2014/main" id="{EFCD8A86-435B-E4EA-FBB5-B22F9ADDC5CE}"/>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Confronto</a:t>
            </a:r>
            <a:r>
              <a:rPr lang="en-US" sz="4400" dirty="0">
                <a:solidFill>
                  <a:srgbClr val="002060"/>
                </a:solidFill>
                <a:effectLst>
                  <a:outerShdw blurRad="38100" dist="38100" dir="2700000" algn="tl">
                    <a:srgbClr val="000000">
                      <a:alpha val="43137"/>
                    </a:srgbClr>
                  </a:outerShdw>
                </a:effectLst>
              </a:rPr>
              <a:t> Footprint</a:t>
            </a:r>
            <a:endParaRPr lang="it-IT" sz="4400" i="1" dirty="0">
              <a:solidFill>
                <a:srgbClr val="002060"/>
              </a:solidFill>
              <a:effectLst>
                <a:outerShdw blurRad="38100" dist="38100" dir="2700000" algn="tl">
                  <a:srgbClr val="000000">
                    <a:alpha val="43137"/>
                  </a:srgbClr>
                </a:outerShdw>
              </a:effectLst>
            </a:endParaRPr>
          </a:p>
        </p:txBody>
      </p:sp>
      <p:pic>
        <p:nvPicPr>
          <p:cNvPr id="12" name="Immagine 11">
            <a:extLst>
              <a:ext uri="{FF2B5EF4-FFF2-40B4-BE49-F238E27FC236}">
                <a16:creationId xmlns:a16="http://schemas.microsoft.com/office/drawing/2014/main" id="{D6DA3DA0-665D-E7DD-9804-332629D18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616845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37</a:t>
            </a:fld>
            <a:endParaRPr lang="it-IT"/>
          </a:p>
        </p:txBody>
      </p:sp>
      <p:pic>
        <p:nvPicPr>
          <p:cNvPr id="5" name="Picture 4" descr="Diagram&#10;&#10;Description automatically generated">
            <a:extLst>
              <a:ext uri="{FF2B5EF4-FFF2-40B4-BE49-F238E27FC236}">
                <a16:creationId xmlns:a16="http://schemas.microsoft.com/office/drawing/2014/main" id="{919FDBDE-5C04-A737-525E-DB8CA5F2A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839" y="396249"/>
            <a:ext cx="8037876" cy="6238701"/>
          </a:xfrm>
          <a:prstGeom prst="rect">
            <a:avLst/>
          </a:prstGeom>
        </p:spPr>
      </p:pic>
      <p:sp>
        <p:nvSpPr>
          <p:cNvPr id="7" name="TextBox 6">
            <a:extLst>
              <a:ext uri="{FF2B5EF4-FFF2-40B4-BE49-F238E27FC236}">
                <a16:creationId xmlns:a16="http://schemas.microsoft.com/office/drawing/2014/main" id="{DFD4CD0C-C06D-BE1D-6C0F-D2853137A2E8}"/>
              </a:ext>
            </a:extLst>
          </p:cNvPr>
          <p:cNvSpPr txBox="1"/>
          <p:nvPr/>
        </p:nvSpPr>
        <p:spPr>
          <a:xfrm>
            <a:off x="8945641" y="607724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
        <p:nvSpPr>
          <p:cNvPr id="2" name="CasellaDiTesto 7">
            <a:extLst>
              <a:ext uri="{FF2B5EF4-FFF2-40B4-BE49-F238E27FC236}">
                <a16:creationId xmlns:a16="http://schemas.microsoft.com/office/drawing/2014/main" id="{0D899BAC-63B0-5E74-C75C-4D3AE76A05BD}"/>
              </a:ext>
            </a:extLst>
          </p:cNvPr>
          <p:cNvSpPr txBox="1"/>
          <p:nvPr/>
        </p:nvSpPr>
        <p:spPr>
          <a:xfrm>
            <a:off x="216211" y="1710902"/>
            <a:ext cx="3717108" cy="563231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Il datastore </a:t>
            </a:r>
            <a:r>
              <a:rPr lang="en-US" sz="2000" i="1" dirty="0">
                <a:effectLst/>
              </a:rPr>
              <a:t>Ds1</a:t>
            </a:r>
            <a:r>
              <a:rPr lang="en-US" sz="2000" dirty="0">
                <a:effectLst/>
              </a:rPr>
              <a:t>, </a:t>
            </a:r>
            <a:r>
              <a:rPr lang="en-US" sz="2000" dirty="0" err="1">
                <a:effectLst/>
              </a:rPr>
              <a:t>su</a:t>
            </a:r>
            <a:r>
              <a:rPr lang="en-US" sz="2000" dirty="0">
                <a:effectLst/>
              </a:rPr>
              <a:t> cui </a:t>
            </a:r>
            <a:r>
              <a:rPr lang="en-US" sz="2000" dirty="0" err="1">
                <a:effectLst/>
              </a:rPr>
              <a:t>vengono</a:t>
            </a:r>
            <a:r>
              <a:rPr lang="en-US" sz="2000" dirty="0">
                <a:effectLst/>
              </a:rPr>
              <a:t> </a:t>
            </a:r>
            <a:r>
              <a:rPr lang="en-US" sz="2000" dirty="0" err="1">
                <a:effectLst/>
              </a:rPr>
              <a:t>salvate</a:t>
            </a:r>
            <a:r>
              <a:rPr lang="en-US" sz="2000" dirty="0">
                <a:effectLst/>
              </a:rPr>
              <a:t> </a:t>
            </a:r>
            <a:r>
              <a:rPr lang="en-US" sz="2000" dirty="0" err="1">
                <a:effectLst/>
              </a:rPr>
              <a:t>tutte</a:t>
            </a:r>
            <a:r>
              <a:rPr lang="en-US" sz="2000" dirty="0">
                <a:effectLst/>
              </a:rPr>
              <a:t> le </a:t>
            </a:r>
            <a:r>
              <a:rPr lang="en-US" sz="2000" dirty="0" err="1">
                <a:effectLst/>
              </a:rPr>
              <a:t>rilevazioni</a:t>
            </a:r>
            <a:r>
              <a:rPr lang="en-US" sz="2000" dirty="0">
                <a:effectLst/>
              </a:rPr>
              <a:t> di </a:t>
            </a:r>
            <a:r>
              <a:rPr lang="en-US" sz="2000" dirty="0" err="1">
                <a:effectLst/>
              </a:rPr>
              <a:t>temperatura</a:t>
            </a:r>
            <a:r>
              <a:rPr lang="en-US" sz="2000" dirty="0">
                <a:effectLst/>
              </a:rPr>
              <a:t>, è </a:t>
            </a:r>
            <a:r>
              <a:rPr lang="en-US" sz="2000" dirty="0" err="1">
                <a:effectLst/>
              </a:rPr>
              <a:t>stato</a:t>
            </a:r>
            <a:r>
              <a:rPr lang="en-US" sz="2000" dirty="0">
                <a:effectLst/>
              </a:rPr>
              <a:t> </a:t>
            </a:r>
            <a:r>
              <a:rPr lang="en-US" sz="2000" dirty="0" err="1">
                <a:effectLst/>
              </a:rPr>
              <a:t>posto</a:t>
            </a:r>
            <a:r>
              <a:rPr lang="en-US" sz="2000" dirty="0">
                <a:effectLst/>
              </a:rPr>
              <a:t> </a:t>
            </a:r>
            <a:r>
              <a:rPr lang="en-US" sz="2000" dirty="0" err="1">
                <a:effectLst/>
              </a:rPr>
              <a:t>all’esterno</a:t>
            </a:r>
            <a:r>
              <a:rPr lang="en-US" sz="2000" dirty="0">
                <a:effectLst/>
              </a:rPr>
              <a:t> del </a:t>
            </a:r>
            <a:r>
              <a:rPr lang="en-US" sz="2000" dirty="0" err="1">
                <a:effectLst/>
              </a:rPr>
              <a:t>componente</a:t>
            </a:r>
            <a:r>
              <a:rPr lang="en-US" sz="2000" dirty="0">
                <a:effectLst/>
              </a:rPr>
              <a:t>, </a:t>
            </a:r>
            <a:r>
              <a:rPr lang="en-US" sz="2000" dirty="0" err="1">
                <a:effectLst/>
              </a:rPr>
              <a:t>perché</a:t>
            </a:r>
            <a:r>
              <a:rPr lang="en-US" sz="2000" dirty="0">
                <a:effectLst/>
              </a:rPr>
              <a:t> </a:t>
            </a:r>
            <a:r>
              <a:rPr lang="en-US" sz="2000" dirty="0" err="1">
                <a:effectLst/>
              </a:rPr>
              <a:t>sarà</a:t>
            </a:r>
            <a:r>
              <a:rPr lang="en-US" sz="2000" dirty="0">
                <a:effectLst/>
              </a:rPr>
              <a:t> </a:t>
            </a:r>
            <a:r>
              <a:rPr lang="en-US" sz="2000" dirty="0" err="1">
                <a:effectLst/>
              </a:rPr>
              <a:t>utilizzato</a:t>
            </a:r>
            <a:r>
              <a:rPr lang="en-US" sz="2000" dirty="0">
                <a:effectLst/>
              </a:rPr>
              <a:t> </a:t>
            </a:r>
            <a:r>
              <a:rPr lang="en-US" sz="2000" dirty="0" err="1">
                <a:effectLst/>
              </a:rPr>
              <a:t>anche</a:t>
            </a:r>
            <a:r>
              <a:rPr lang="en-US" sz="2000" dirty="0">
                <a:effectLst/>
              </a:rPr>
              <a:t> da </a:t>
            </a:r>
            <a:r>
              <a:rPr lang="en-US" sz="2000" dirty="0" err="1">
                <a:effectLst/>
              </a:rPr>
              <a:t>altri</a:t>
            </a:r>
            <a:r>
              <a:rPr lang="en-US" sz="2000" dirty="0">
                <a:effectLst/>
              </a:rPr>
              <a:t>, come </a:t>
            </a:r>
            <a:r>
              <a:rPr lang="en-US" sz="2000" dirty="0" err="1">
                <a:effectLst/>
              </a:rPr>
              <a:t>Gestore</a:t>
            </a:r>
            <a:r>
              <a:rPr lang="en-US" sz="2000" dirty="0">
                <a:effectLst/>
              </a:rPr>
              <a:t> Smartwatch e </a:t>
            </a:r>
            <a:r>
              <a:rPr lang="en-US" sz="2000" dirty="0" err="1">
                <a:effectLst/>
              </a:rPr>
              <a:t>Gestore</a:t>
            </a:r>
            <a:r>
              <a:rPr lang="en-US" sz="2000" dirty="0">
                <a:effectLst/>
              </a:rPr>
              <a:t> </a:t>
            </a:r>
            <a:r>
              <a:rPr lang="en-US" sz="2000" dirty="0" err="1">
                <a:effectLst/>
              </a:rPr>
              <a:t>Interazione</a:t>
            </a:r>
            <a:r>
              <a:rPr lang="en-US" sz="2000" dirty="0">
                <a:effectLst/>
              </a:rPr>
              <a:t> </a:t>
            </a:r>
            <a:r>
              <a:rPr lang="en-US" sz="2000" dirty="0" err="1">
                <a:effectLst/>
              </a:rPr>
              <a:t>Utente</a:t>
            </a:r>
            <a:r>
              <a:rPr lang="en-US" sz="2000" dirty="0">
                <a:effectLst/>
              </a:rPr>
              <a:t>;</a:t>
            </a:r>
          </a:p>
          <a:p>
            <a:pPr marL="342900" indent="-342900" algn="just">
              <a:buFont typeface="Arial" panose="020B0604020202020204" pitchFamily="34" charset="0"/>
              <a:buChar char="•"/>
            </a:pPr>
            <a:r>
              <a:rPr lang="en-US" sz="2000" dirty="0">
                <a:effectLst/>
              </a:rPr>
              <a:t>Si </a:t>
            </a:r>
            <a:r>
              <a:rPr lang="en-US" sz="2000" dirty="0" err="1">
                <a:effectLst/>
              </a:rPr>
              <a:t>prevede</a:t>
            </a:r>
            <a:r>
              <a:rPr lang="en-US" sz="2000" dirty="0">
                <a:effectLst/>
              </a:rPr>
              <a:t> </a:t>
            </a:r>
            <a:r>
              <a:rPr lang="en-US" sz="2000" dirty="0" err="1">
                <a:effectLst/>
              </a:rPr>
              <a:t>una</a:t>
            </a:r>
            <a:r>
              <a:rPr lang="en-US" sz="2000" dirty="0">
                <a:effectLst/>
              </a:rPr>
              <a:t> </a:t>
            </a:r>
            <a:r>
              <a:rPr lang="en-US" sz="2000" dirty="0" err="1">
                <a:effectLst/>
              </a:rPr>
              <a:t>istanza</a:t>
            </a:r>
            <a:r>
              <a:rPr lang="en-US" sz="2000" dirty="0">
                <a:effectLst/>
              </a:rPr>
              <a:t> di </a:t>
            </a:r>
            <a:r>
              <a:rPr lang="en-US" sz="2000" dirty="0" err="1">
                <a:effectLst/>
              </a:rPr>
              <a:t>questo</a:t>
            </a:r>
            <a:r>
              <a:rPr lang="en-US" sz="2000" dirty="0">
                <a:effectLst/>
              </a:rPr>
              <a:t> </a:t>
            </a:r>
            <a:r>
              <a:rPr lang="en-US" sz="2000" dirty="0" err="1">
                <a:effectLst/>
              </a:rPr>
              <a:t>componente</a:t>
            </a:r>
            <a:r>
              <a:rPr lang="en-US" sz="2000" dirty="0">
                <a:effectLst/>
              </a:rPr>
              <a:t> per </a:t>
            </a:r>
            <a:r>
              <a:rPr lang="en-US" sz="2000" dirty="0" err="1">
                <a:effectLst/>
              </a:rPr>
              <a:t>ogni</a:t>
            </a:r>
            <a:r>
              <a:rPr lang="en-US" sz="2000" dirty="0">
                <a:effectLst/>
              </a:rPr>
              <a:t> </a:t>
            </a:r>
            <a:r>
              <a:rPr lang="en-US" sz="2000" dirty="0" err="1">
                <a:effectLst/>
              </a:rPr>
              <a:t>residente</a:t>
            </a:r>
            <a:r>
              <a:rPr lang="en-US" sz="2000" dirty="0">
                <a:effectLst/>
              </a:rPr>
              <a:t>, </a:t>
            </a:r>
            <a:r>
              <a:rPr lang="en-US" sz="2000" dirty="0" err="1">
                <a:effectLst/>
              </a:rPr>
              <a:t>probabilmente</a:t>
            </a:r>
            <a:r>
              <a:rPr lang="en-US" sz="2000" dirty="0">
                <a:effectLst/>
              </a:rPr>
              <a:t> in </a:t>
            </a:r>
            <a:r>
              <a:rPr lang="en-US" sz="2000" dirty="0" err="1">
                <a:effectLst/>
              </a:rPr>
              <a:t>esecuzione</a:t>
            </a:r>
            <a:r>
              <a:rPr lang="en-US" sz="2000" dirty="0">
                <a:effectLst/>
              </a:rPr>
              <a:t> proprio </a:t>
            </a:r>
            <a:r>
              <a:rPr lang="en-US" sz="2000" dirty="0" err="1">
                <a:effectLst/>
              </a:rPr>
              <a:t>sullo</a:t>
            </a:r>
            <a:r>
              <a:rPr lang="en-US" sz="2000" dirty="0">
                <a:effectLst/>
              </a:rPr>
              <a:t> smartwatch;</a:t>
            </a:r>
          </a:p>
          <a:p>
            <a:pPr marL="342900" indent="-342900" algn="just">
              <a:buFont typeface="Arial" panose="020B0604020202020204" pitchFamily="34" charset="0"/>
              <a:buChar char="•"/>
            </a:pPr>
            <a:r>
              <a:rPr lang="en-US" sz="2000" dirty="0" err="1">
                <a:effectLst/>
              </a:rPr>
              <a:t>Quanto</a:t>
            </a:r>
            <a:r>
              <a:rPr lang="en-US" sz="2000" dirty="0">
                <a:effectLst/>
              </a:rPr>
              <a:t> </a:t>
            </a:r>
            <a:r>
              <a:rPr lang="en-US" sz="2000" dirty="0" err="1">
                <a:effectLst/>
              </a:rPr>
              <a:t>detto</a:t>
            </a:r>
            <a:r>
              <a:rPr lang="en-US" sz="2000" dirty="0">
                <a:effectLst/>
              </a:rPr>
              <a:t> sopra, vale </a:t>
            </a:r>
            <a:r>
              <a:rPr lang="en-US" sz="2000" dirty="0" err="1">
                <a:effectLst/>
              </a:rPr>
              <a:t>anche</a:t>
            </a:r>
            <a:r>
              <a:rPr lang="en-US" sz="2000" dirty="0">
                <a:effectLst/>
              </a:rPr>
              <a:t> per </a:t>
            </a:r>
            <a:r>
              <a:rPr lang="en-US" sz="2000" dirty="0" err="1">
                <a:effectLst/>
              </a:rPr>
              <a:t>i</a:t>
            </a:r>
            <a:r>
              <a:rPr lang="en-US" sz="2000" dirty="0">
                <a:effectLst/>
              </a:rPr>
              <a:t> </a:t>
            </a:r>
            <a:r>
              <a:rPr lang="en-US" sz="2000" dirty="0" err="1">
                <a:effectLst/>
              </a:rPr>
              <a:t>prossimi</a:t>
            </a:r>
            <a:r>
              <a:rPr lang="en-US" sz="2000" dirty="0">
                <a:effectLst/>
              </a:rPr>
              <a:t> due </a:t>
            </a:r>
            <a:r>
              <a:rPr lang="en-US" sz="2000" dirty="0" err="1">
                <a:effectLst/>
              </a:rPr>
              <a:t>componenti</a:t>
            </a:r>
            <a:r>
              <a:rPr lang="en-US" sz="2000" dirty="0">
                <a:effectLst/>
              </a:rPr>
              <a:t>;</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
        <p:nvSpPr>
          <p:cNvPr id="3" name="CasellaDiTesto 2">
            <a:extLst>
              <a:ext uri="{FF2B5EF4-FFF2-40B4-BE49-F238E27FC236}">
                <a16:creationId xmlns:a16="http://schemas.microsoft.com/office/drawing/2014/main" id="{F08703E4-838D-424D-24D9-BC8B6FB5BB0C}"/>
              </a:ext>
            </a:extLst>
          </p:cNvPr>
          <p:cNvSpPr txBox="1"/>
          <p:nvPr/>
        </p:nvSpPr>
        <p:spPr>
          <a:xfrm>
            <a:off x="861179" y="298911"/>
            <a:ext cx="4148174" cy="1077218"/>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Gestore</a:t>
            </a:r>
            <a:r>
              <a:rPr lang="en-US" sz="3200" dirty="0">
                <a:solidFill>
                  <a:srgbClr val="002060"/>
                </a:solidFill>
                <a:effectLst>
                  <a:outerShdw blurRad="38100" dist="38100" dir="2700000" algn="tl">
                    <a:srgbClr val="000000">
                      <a:alpha val="43137"/>
                    </a:srgbClr>
                  </a:outerShdw>
                </a:effectLst>
              </a:rPr>
              <a:t> </a:t>
            </a:r>
          </a:p>
          <a:p>
            <a:pPr algn="ctr"/>
            <a:r>
              <a:rPr lang="en-US" sz="3200" dirty="0" err="1">
                <a:solidFill>
                  <a:srgbClr val="002060"/>
                </a:solidFill>
                <a:effectLst>
                  <a:outerShdw blurRad="38100" dist="38100" dir="2700000" algn="tl">
                    <a:srgbClr val="000000">
                      <a:alpha val="43137"/>
                    </a:srgbClr>
                  </a:outerShdw>
                </a:effectLst>
              </a:rPr>
              <a:t>Temperatura</a:t>
            </a:r>
            <a:endParaRPr lang="it-IT" sz="3200" i="1" dirty="0">
              <a:solidFill>
                <a:srgbClr val="002060"/>
              </a:solidFill>
              <a:effectLst>
                <a:outerShdw blurRad="38100" dist="38100" dir="2700000" algn="tl">
                  <a:srgbClr val="000000">
                    <a:alpha val="43137"/>
                  </a:srgbClr>
                </a:outerShdw>
              </a:effectLst>
            </a:endParaRPr>
          </a:p>
        </p:txBody>
      </p:sp>
      <p:pic>
        <p:nvPicPr>
          <p:cNvPr id="9" name="Immagine 8">
            <a:extLst>
              <a:ext uri="{FF2B5EF4-FFF2-40B4-BE49-F238E27FC236}">
                <a16:creationId xmlns:a16="http://schemas.microsoft.com/office/drawing/2014/main" id="{02B5EC9F-AA01-27CC-5BE1-8B544C8FFAF5}"/>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0" name="Immagine 9">
            <a:extLst>
              <a:ext uri="{FF2B5EF4-FFF2-40B4-BE49-F238E27FC236}">
                <a16:creationId xmlns:a16="http://schemas.microsoft.com/office/drawing/2014/main" id="{E8CE4275-2255-436C-B868-CA35B2BA9C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8" y="1162007"/>
            <a:ext cx="2188142" cy="390145"/>
          </a:xfrm>
          <a:prstGeom prst="rect">
            <a:avLst/>
          </a:prstGeom>
        </p:spPr>
      </p:pic>
    </p:spTree>
    <p:extLst>
      <p:ext uri="{BB962C8B-B14F-4D97-AF65-F5344CB8AC3E}">
        <p14:creationId xmlns:p14="http://schemas.microsoft.com/office/powerpoint/2010/main" val="142060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38</a:t>
            </a:fld>
            <a:endParaRPr lang="it-IT"/>
          </a:p>
        </p:txBody>
      </p:sp>
      <p:pic>
        <p:nvPicPr>
          <p:cNvPr id="3" name="Picture 2" descr="Graphical user interface, diagram&#10;&#10;Description automatically generated">
            <a:extLst>
              <a:ext uri="{FF2B5EF4-FFF2-40B4-BE49-F238E27FC236}">
                <a16:creationId xmlns:a16="http://schemas.microsoft.com/office/drawing/2014/main" id="{7A56895E-BECD-33BC-9B11-31B311B75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336" y="1387254"/>
            <a:ext cx="6998786" cy="5243989"/>
          </a:xfrm>
          <a:prstGeom prst="rect">
            <a:avLst/>
          </a:prstGeom>
        </p:spPr>
      </p:pic>
      <p:sp>
        <p:nvSpPr>
          <p:cNvPr id="7" name="TextBox 6">
            <a:extLst>
              <a:ext uri="{FF2B5EF4-FFF2-40B4-BE49-F238E27FC236}">
                <a16:creationId xmlns:a16="http://schemas.microsoft.com/office/drawing/2014/main" id="{CB29362A-C4E9-5EA8-128A-8855E4887EAF}"/>
              </a:ext>
            </a:extLst>
          </p:cNvPr>
          <p:cNvSpPr txBox="1"/>
          <p:nvPr/>
        </p:nvSpPr>
        <p:spPr>
          <a:xfrm>
            <a:off x="7273922" y="6140906"/>
            <a:ext cx="1181100" cy="430887"/>
          </a:xfrm>
          <a:prstGeom prst="rect">
            <a:avLst/>
          </a:prstGeom>
          <a:noFill/>
          <a:ln>
            <a:solidFill>
              <a:schemeClr val="tx1"/>
            </a:solidFill>
          </a:ln>
        </p:spPr>
        <p:txBody>
          <a:bodyPr wrap="square" rtlCol="0" anchor="ctr">
            <a:spAutoFit/>
          </a:bodyPr>
          <a:lstStyle/>
          <a:p>
            <a:pPr algn="ctr"/>
            <a:r>
              <a:rPr lang="it-IT" sz="1100" b="1" i="1" dirty="0"/>
              <a:t>&lt;&lt;molteplicità&gt;&gt;</a:t>
            </a:r>
          </a:p>
          <a:p>
            <a:pPr algn="ctr"/>
            <a:r>
              <a:rPr lang="it-IT" sz="1100" b="1" i="1" dirty="0"/>
              <a:t>#residenti</a:t>
            </a:r>
          </a:p>
        </p:txBody>
      </p:sp>
      <p:pic>
        <p:nvPicPr>
          <p:cNvPr id="20" name="Immagine 19">
            <a:extLst>
              <a:ext uri="{FF2B5EF4-FFF2-40B4-BE49-F238E27FC236}">
                <a16:creationId xmlns:a16="http://schemas.microsoft.com/office/drawing/2014/main" id="{D5BCF10D-9D45-9713-53C9-56D0BB50A788}"/>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22" name="CasellaDiTesto 21">
            <a:extLst>
              <a:ext uri="{FF2B5EF4-FFF2-40B4-BE49-F238E27FC236}">
                <a16:creationId xmlns:a16="http://schemas.microsoft.com/office/drawing/2014/main" id="{5DAFAEF5-7C30-76FD-8973-9CF462F78DF1}"/>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Accelerazione</a:t>
            </a:r>
            <a:endParaRPr lang="it-IT" sz="4400" i="1" dirty="0">
              <a:solidFill>
                <a:srgbClr val="002060"/>
              </a:solidFill>
              <a:effectLst>
                <a:outerShdw blurRad="38100" dist="38100" dir="2700000" algn="tl">
                  <a:srgbClr val="000000">
                    <a:alpha val="43137"/>
                  </a:srgbClr>
                </a:outerShdw>
              </a:effectLst>
            </a:endParaRPr>
          </a:p>
        </p:txBody>
      </p:sp>
      <p:pic>
        <p:nvPicPr>
          <p:cNvPr id="23" name="Immagine 22">
            <a:extLst>
              <a:ext uri="{FF2B5EF4-FFF2-40B4-BE49-F238E27FC236}">
                <a16:creationId xmlns:a16="http://schemas.microsoft.com/office/drawing/2014/main" id="{7B4F9B5D-9620-B50F-6EFB-F8626F9E6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362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39</a:t>
            </a:fld>
            <a:endParaRPr lang="it-IT"/>
          </a:p>
        </p:txBody>
      </p:sp>
      <p:pic>
        <p:nvPicPr>
          <p:cNvPr id="5" name="Picture 4" descr="Graphical user interface&#10;&#10;Description automatically generated with medium confidence">
            <a:extLst>
              <a:ext uri="{FF2B5EF4-FFF2-40B4-BE49-F238E27FC236}">
                <a16:creationId xmlns:a16="http://schemas.microsoft.com/office/drawing/2014/main" id="{F3BB82A5-A181-0349-2F9D-249A923B4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897" y="1451493"/>
            <a:ext cx="6450503" cy="5175170"/>
          </a:xfrm>
          <a:prstGeom prst="rect">
            <a:avLst/>
          </a:prstGeom>
        </p:spPr>
      </p:pic>
      <p:sp>
        <p:nvSpPr>
          <p:cNvPr id="7" name="TextBox 6">
            <a:extLst>
              <a:ext uri="{FF2B5EF4-FFF2-40B4-BE49-F238E27FC236}">
                <a16:creationId xmlns:a16="http://schemas.microsoft.com/office/drawing/2014/main" id="{C311A7F5-0991-4B10-A7F1-DABF2DCAF253}"/>
              </a:ext>
            </a:extLst>
          </p:cNvPr>
          <p:cNvSpPr txBox="1"/>
          <p:nvPr/>
        </p:nvSpPr>
        <p:spPr>
          <a:xfrm>
            <a:off x="7476977" y="612551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pic>
        <p:nvPicPr>
          <p:cNvPr id="3" name="Immagine 2">
            <a:extLst>
              <a:ext uri="{FF2B5EF4-FFF2-40B4-BE49-F238E27FC236}">
                <a16:creationId xmlns:a16="http://schemas.microsoft.com/office/drawing/2014/main" id="{618ECC39-2097-731C-FC8A-598B8C5EB609}"/>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10" name="CasellaDiTesto 9">
            <a:extLst>
              <a:ext uri="{FF2B5EF4-FFF2-40B4-BE49-F238E27FC236}">
                <a16:creationId xmlns:a16="http://schemas.microsoft.com/office/drawing/2014/main" id="{914347FA-2024-13EE-7981-1B545F0893FF}"/>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Battiti</a:t>
            </a:r>
            <a:endParaRPr lang="it-IT" sz="4400" i="1"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3FF22204-7787-0559-32FF-6B7B68DC5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6478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a:t>
            </a:fld>
            <a:endParaRPr lang="it-IT" sz="1400"/>
          </a:p>
        </p:txBody>
      </p:sp>
      <p:sp>
        <p:nvSpPr>
          <p:cNvPr id="8" name="CasellaDiTesto 12">
            <a:extLst>
              <a:ext uri="{FF2B5EF4-FFF2-40B4-BE49-F238E27FC236}">
                <a16:creationId xmlns:a16="http://schemas.microsoft.com/office/drawing/2014/main" id="{D22649C2-92CC-4428-9494-99EEF3B37735}"/>
              </a:ext>
            </a:extLst>
          </p:cNvPr>
          <p:cNvSpPr txBox="1"/>
          <p:nvPr/>
        </p:nvSpPr>
        <p:spPr>
          <a:xfrm>
            <a:off x="1147725" y="1994750"/>
            <a:ext cx="10058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il Sistema audio come un </a:t>
            </a:r>
            <a:r>
              <a:rPr lang="en-US" sz="2400" dirty="0" err="1">
                <a:solidFill>
                  <a:srgbClr val="002060"/>
                </a:solidFill>
              </a:rPr>
              <a:t>componente</a:t>
            </a:r>
            <a:r>
              <a:rPr lang="en-US" sz="2400" dirty="0">
                <a:solidFill>
                  <a:srgbClr val="002060"/>
                </a:solidFill>
              </a:rPr>
              <a:t> </a:t>
            </a:r>
            <a:r>
              <a:rPr lang="en-US" sz="2400" dirty="0" err="1">
                <a:solidFill>
                  <a:srgbClr val="002060"/>
                </a:solidFill>
              </a:rPr>
              <a:t>esterno</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espone</a:t>
            </a:r>
            <a:r>
              <a:rPr lang="en-US" sz="2400" dirty="0">
                <a:solidFill>
                  <a:srgbClr val="002060"/>
                </a:solidFill>
              </a:rPr>
              <a:t> API per la </a:t>
            </a:r>
            <a:r>
              <a:rPr lang="en-US" sz="2400" dirty="0" err="1">
                <a:solidFill>
                  <a:srgbClr val="002060"/>
                </a:solidFill>
              </a:rPr>
              <a:t>sua</a:t>
            </a:r>
            <a:r>
              <a:rPr lang="en-US" sz="2400" dirty="0">
                <a:solidFill>
                  <a:srgbClr val="002060"/>
                </a:solidFill>
              </a:rPr>
              <a:t> </a:t>
            </a:r>
            <a:r>
              <a:rPr lang="en-US" sz="2400" dirty="0" err="1">
                <a:solidFill>
                  <a:srgbClr val="002060"/>
                </a:solidFill>
              </a:rPr>
              <a:t>attivazione</a:t>
            </a:r>
            <a:r>
              <a:rPr lang="en-US" sz="2400" dirty="0">
                <a:solidFill>
                  <a:srgbClr val="002060"/>
                </a:solidFill>
              </a:rPr>
              <a:t> e </a:t>
            </a:r>
            <a:r>
              <a:rPr lang="en-US" sz="2400" dirty="0" err="1">
                <a:solidFill>
                  <a:srgbClr val="002060"/>
                </a:solidFill>
              </a:rPr>
              <a:t>disattivazione</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sarà</a:t>
            </a:r>
            <a:r>
              <a:rPr lang="en-US" sz="2400" dirty="0">
                <a:solidFill>
                  <a:srgbClr val="002060"/>
                </a:solidFill>
              </a:rPr>
              <a:t> </a:t>
            </a:r>
            <a:r>
              <a:rPr lang="en-US" sz="2400" dirty="0" err="1">
                <a:solidFill>
                  <a:srgbClr val="002060"/>
                </a:solidFill>
              </a:rPr>
              <a:t>lui</a:t>
            </a:r>
            <a:r>
              <a:rPr lang="en-US" sz="2400" dirty="0">
                <a:solidFill>
                  <a:srgbClr val="002060"/>
                </a:solidFill>
              </a:rPr>
              <a:t> ad </a:t>
            </a:r>
            <a:r>
              <a:rPr lang="en-US" sz="2400" dirty="0" err="1">
                <a:solidFill>
                  <a:srgbClr val="002060"/>
                </a:solidFill>
              </a:rPr>
              <a:t>occuparsi</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gestione</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sistema</a:t>
            </a:r>
            <a:r>
              <a:rPr lang="en-US" sz="2400" dirty="0">
                <a:solidFill>
                  <a:srgbClr val="002060"/>
                </a:solidFill>
              </a:rPr>
              <a:t> audio </a:t>
            </a:r>
            <a:r>
              <a:rPr lang="en-US" sz="2400" dirty="0" err="1">
                <a:solidFill>
                  <a:srgbClr val="002060"/>
                </a:solidFill>
              </a:rPr>
              <a:t>può</a:t>
            </a:r>
            <a:r>
              <a:rPr lang="en-US" sz="2400" dirty="0">
                <a:solidFill>
                  <a:srgbClr val="002060"/>
                </a:solidFill>
              </a:rPr>
              <a:t> </a:t>
            </a:r>
            <a:r>
              <a:rPr lang="en-US" sz="2400" dirty="0" err="1">
                <a:solidFill>
                  <a:srgbClr val="002060"/>
                </a:solidFill>
              </a:rPr>
              <a:t>essere</a:t>
            </a:r>
            <a:r>
              <a:rPr lang="en-US" sz="2400" dirty="0">
                <a:solidFill>
                  <a:srgbClr val="002060"/>
                </a:solidFill>
              </a:rPr>
              <a:t> </a:t>
            </a:r>
            <a:r>
              <a:rPr lang="en-US" sz="2400" dirty="0" err="1">
                <a:solidFill>
                  <a:srgbClr val="002060"/>
                </a:solidFill>
              </a:rPr>
              <a:t>utilizzato</a:t>
            </a:r>
            <a:r>
              <a:rPr lang="en-US" sz="2400" dirty="0">
                <a:solidFill>
                  <a:srgbClr val="002060"/>
                </a:solidFill>
              </a:rPr>
              <a:t>, previa </a:t>
            </a:r>
            <a:r>
              <a:rPr lang="en-US" sz="2400" dirty="0" err="1">
                <a:solidFill>
                  <a:srgbClr val="002060"/>
                </a:solidFill>
              </a:rPr>
              <a:t>attivazione</a:t>
            </a:r>
            <a:r>
              <a:rPr lang="en-US" sz="2400" dirty="0">
                <a:solidFill>
                  <a:srgbClr val="002060"/>
                </a:solidFill>
              </a:rPr>
              <a:t> da </a:t>
            </a:r>
            <a:r>
              <a:rPr lang="en-US" sz="2400" dirty="0" err="1">
                <a:solidFill>
                  <a:srgbClr val="002060"/>
                </a:solidFill>
              </a:rPr>
              <a:t>parte</a:t>
            </a:r>
            <a:r>
              <a:rPr lang="en-US" sz="2400" dirty="0">
                <a:solidFill>
                  <a:srgbClr val="002060"/>
                </a:solidFill>
              </a:rPr>
              <a:t> di un caretaker, per </a:t>
            </a:r>
            <a:r>
              <a:rPr lang="en-US" sz="2400" dirty="0" err="1">
                <a:solidFill>
                  <a:srgbClr val="002060"/>
                </a:solidFill>
              </a:rPr>
              <a:t>comunicare</a:t>
            </a:r>
            <a:r>
              <a:rPr lang="en-US" sz="2400" dirty="0">
                <a:solidFill>
                  <a:srgbClr val="002060"/>
                </a:solidFill>
              </a:rPr>
              <a:t> con </a:t>
            </a:r>
            <a:r>
              <a:rPr lang="it-IT" sz="2400" dirty="0">
                <a:solidFill>
                  <a:srgbClr val="002060"/>
                </a:solidFill>
              </a:rPr>
              <a:t>il residente</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microfono</a:t>
            </a:r>
            <a:r>
              <a:rPr lang="en-US" sz="2400" dirty="0">
                <a:solidFill>
                  <a:srgbClr val="002060"/>
                </a:solidFill>
              </a:rPr>
              <a:t> per </a:t>
            </a:r>
            <a:r>
              <a:rPr lang="en-US" sz="2400" dirty="0" err="1">
                <a:solidFill>
                  <a:srgbClr val="002060"/>
                </a:solidFill>
              </a:rPr>
              <a:t>rispondere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residente</a:t>
            </a:r>
            <a:r>
              <a:rPr lang="en-US" sz="2400" dirty="0">
                <a:solidFill>
                  <a:srgbClr val="002060"/>
                </a:solidFill>
              </a:rPr>
              <a:t> non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sistema</a:t>
            </a:r>
            <a:r>
              <a:rPr lang="en-US" sz="2400" dirty="0">
                <a:solidFill>
                  <a:srgbClr val="002060"/>
                </a:solidFill>
              </a:rPr>
              <a:t> audio se </a:t>
            </a:r>
            <a:r>
              <a:rPr lang="en-US" sz="2400" dirty="0" err="1">
                <a:solidFill>
                  <a:srgbClr val="002060"/>
                </a:solidFill>
              </a:rPr>
              <a:t>questo</a:t>
            </a:r>
            <a:r>
              <a:rPr lang="en-US" sz="2400" dirty="0">
                <a:solidFill>
                  <a:srgbClr val="002060"/>
                </a:solidFill>
              </a:rPr>
              <a:t> prima non </a:t>
            </a:r>
            <a:r>
              <a:rPr lang="en-US" sz="2400" dirty="0" err="1">
                <a:solidFill>
                  <a:srgbClr val="002060"/>
                </a:solidFill>
              </a:rPr>
              <a:t>viene</a:t>
            </a:r>
            <a:r>
              <a:rPr lang="en-US" sz="2400" dirty="0">
                <a:solidFill>
                  <a:srgbClr val="002060"/>
                </a:solidFill>
              </a:rPr>
              <a:t> </a:t>
            </a:r>
            <a:r>
              <a:rPr lang="en-US" sz="2400" dirty="0" err="1">
                <a:solidFill>
                  <a:srgbClr val="002060"/>
                </a:solidFill>
              </a:rPr>
              <a:t>attivato</a:t>
            </a:r>
            <a:r>
              <a:rPr lang="en-US" sz="2400" dirty="0">
                <a:solidFill>
                  <a:srgbClr val="002060"/>
                </a:solidFill>
              </a:rPr>
              <a:t> da un caretaker;</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la </a:t>
            </a:r>
            <a:r>
              <a:rPr lang="en-US" sz="2400" dirty="0" err="1">
                <a:solidFill>
                  <a:srgbClr val="002060"/>
                </a:solidFill>
              </a:rPr>
              <a:t>presenza</a:t>
            </a:r>
            <a:r>
              <a:rPr lang="en-US" sz="2400" dirty="0">
                <a:solidFill>
                  <a:srgbClr val="002060"/>
                </a:solidFill>
              </a:rPr>
              <a:t> di un solo Sistema audio per stanza;</a:t>
            </a:r>
          </a:p>
          <a:p>
            <a:pPr marL="342900" indent="-342900" algn="just">
              <a:buFont typeface="Arial" panose="020B0604020202020204" pitchFamily="34" charset="0"/>
              <a:buChar char="•"/>
            </a:pPr>
            <a:endParaRPr lang="en-US" sz="2400" dirty="0">
              <a:solidFill>
                <a:srgbClr val="002060"/>
              </a:solidFill>
            </a:endParaRPr>
          </a:p>
        </p:txBody>
      </p:sp>
      <p:pic>
        <p:nvPicPr>
          <p:cNvPr id="3" name="Immagine 2">
            <a:extLst>
              <a:ext uri="{FF2B5EF4-FFF2-40B4-BE49-F238E27FC236}">
                <a16:creationId xmlns:a16="http://schemas.microsoft.com/office/drawing/2014/main" id="{28DF1862-59E6-1CBE-3463-6A19F7526269}"/>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7" name="CasellaDiTesto 6">
            <a:extLst>
              <a:ext uri="{FF2B5EF4-FFF2-40B4-BE49-F238E27FC236}">
                <a16:creationId xmlns:a16="http://schemas.microsoft.com/office/drawing/2014/main" id="{96D1B1C2-2D9B-2FB8-84C0-1493B0BA6E8E}"/>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Servizi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Esterni</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9" name="Immagine 8">
            <a:extLst>
              <a:ext uri="{FF2B5EF4-FFF2-40B4-BE49-F238E27FC236}">
                <a16:creationId xmlns:a16="http://schemas.microsoft.com/office/drawing/2014/main" id="{AC83DCB6-0FF9-64DE-F05F-4523B1638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41357"/>
            <a:ext cx="9287441" cy="390145"/>
          </a:xfrm>
          <a:prstGeom prst="rect">
            <a:avLst/>
          </a:prstGeom>
        </p:spPr>
      </p:pic>
    </p:spTree>
    <p:extLst>
      <p:ext uri="{BB962C8B-B14F-4D97-AF65-F5344CB8AC3E}">
        <p14:creationId xmlns:p14="http://schemas.microsoft.com/office/powerpoint/2010/main" val="98998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40</a:t>
            </a:fld>
            <a:endParaRPr lang="it-IT"/>
          </a:p>
        </p:txBody>
      </p:sp>
      <p:pic>
        <p:nvPicPr>
          <p:cNvPr id="3" name="Picture 2" descr="Diagram&#10;&#10;Description automatically generated">
            <a:extLst>
              <a:ext uri="{FF2B5EF4-FFF2-40B4-BE49-F238E27FC236}">
                <a16:creationId xmlns:a16="http://schemas.microsoft.com/office/drawing/2014/main" id="{EF3CB353-3210-367C-3B35-E587F6D6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592" y="1491556"/>
            <a:ext cx="8294091" cy="5110986"/>
          </a:xfrm>
          <a:prstGeom prst="rect">
            <a:avLst/>
          </a:prstGeom>
        </p:spPr>
      </p:pic>
      <p:sp>
        <p:nvSpPr>
          <p:cNvPr id="7" name="TextBox 6">
            <a:extLst>
              <a:ext uri="{FF2B5EF4-FFF2-40B4-BE49-F238E27FC236}">
                <a16:creationId xmlns:a16="http://schemas.microsoft.com/office/drawing/2014/main" id="{93516B53-DFEB-DCBE-D40A-2B80E5FAF262}"/>
              </a:ext>
            </a:extLst>
          </p:cNvPr>
          <p:cNvSpPr txBox="1"/>
          <p:nvPr/>
        </p:nvSpPr>
        <p:spPr>
          <a:xfrm>
            <a:off x="9595744" y="5842009"/>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#appartamenti</a:t>
            </a:r>
          </a:p>
        </p:txBody>
      </p:sp>
      <p:sp>
        <p:nvSpPr>
          <p:cNvPr id="2" name="CasellaDiTesto 7">
            <a:extLst>
              <a:ext uri="{FF2B5EF4-FFF2-40B4-BE49-F238E27FC236}">
                <a16:creationId xmlns:a16="http://schemas.microsoft.com/office/drawing/2014/main" id="{27298019-A2B6-77D1-662B-8D468FDDF06A}"/>
              </a:ext>
            </a:extLst>
          </p:cNvPr>
          <p:cNvSpPr txBox="1"/>
          <p:nvPr/>
        </p:nvSpPr>
        <p:spPr>
          <a:xfrm>
            <a:off x="84317" y="1642861"/>
            <a:ext cx="3508909" cy="5324535"/>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600" i="1" dirty="0" err="1">
                <a:effectLst/>
              </a:rPr>
              <a:t>Movimento</a:t>
            </a:r>
            <a:r>
              <a:rPr lang="en-US" sz="1600" dirty="0">
                <a:effectLst/>
              </a:rPr>
              <a:t> e </a:t>
            </a:r>
            <a:r>
              <a:rPr lang="en-US" sz="1600" i="1" dirty="0" err="1">
                <a:effectLst/>
              </a:rPr>
              <a:t>Pressione</a:t>
            </a:r>
            <a:r>
              <a:rPr lang="en-US" sz="1600" dirty="0">
                <a:effectLst/>
              </a:rPr>
              <a:t> </a:t>
            </a:r>
            <a:r>
              <a:rPr lang="en-US" sz="1600" dirty="0" err="1">
                <a:effectLst/>
              </a:rPr>
              <a:t>vengono</a:t>
            </a:r>
            <a:r>
              <a:rPr lang="en-US" sz="1600" dirty="0">
                <a:effectLst/>
              </a:rPr>
              <a:t> </a:t>
            </a:r>
            <a:r>
              <a:rPr lang="en-US" sz="1600" dirty="0" err="1">
                <a:effectLst/>
              </a:rPr>
              <a:t>gestiti</a:t>
            </a:r>
            <a:r>
              <a:rPr lang="en-US" sz="1600" dirty="0">
                <a:effectLst/>
              </a:rPr>
              <a:t> </a:t>
            </a:r>
            <a:r>
              <a:rPr lang="en-US" sz="1600" dirty="0" err="1">
                <a:effectLst/>
              </a:rPr>
              <a:t>dallo</a:t>
            </a:r>
            <a:r>
              <a:rPr lang="en-US" sz="1600" dirty="0">
                <a:effectLst/>
              </a:rPr>
              <a:t> </a:t>
            </a:r>
            <a:r>
              <a:rPr lang="en-US" sz="1600" dirty="0" err="1">
                <a:effectLst/>
              </a:rPr>
              <a:t>stesso</a:t>
            </a:r>
            <a:r>
              <a:rPr lang="en-US" sz="1600" dirty="0">
                <a:effectLst/>
              </a:rPr>
              <a:t> </a:t>
            </a:r>
            <a:r>
              <a:rPr lang="en-US" sz="1600" dirty="0" err="1">
                <a:effectLst/>
              </a:rPr>
              <a:t>componente</a:t>
            </a:r>
            <a:r>
              <a:rPr lang="en-US" sz="1600" dirty="0">
                <a:effectLst/>
              </a:rPr>
              <a:t> </a:t>
            </a:r>
            <a:r>
              <a:rPr lang="en-US" sz="1600" dirty="0" err="1">
                <a:effectLst/>
              </a:rPr>
              <a:t>perché</a:t>
            </a:r>
            <a:r>
              <a:rPr lang="en-US" sz="1600" dirty="0">
                <a:effectLst/>
              </a:rPr>
              <a:t>, </a:t>
            </a:r>
            <a:r>
              <a:rPr lang="en-US" sz="1600" dirty="0" err="1">
                <a:effectLst/>
              </a:rPr>
              <a:t>nel</a:t>
            </a:r>
            <a:r>
              <a:rPr lang="en-US" sz="1600" dirty="0">
                <a:effectLst/>
              </a:rPr>
              <a:t> </a:t>
            </a:r>
            <a:r>
              <a:rPr lang="en-US" sz="1600" dirty="0" err="1">
                <a:effectLst/>
              </a:rPr>
              <a:t>caso</a:t>
            </a:r>
            <a:r>
              <a:rPr lang="en-US" sz="1600" dirty="0">
                <a:effectLst/>
              </a:rPr>
              <a:t> di </a:t>
            </a:r>
            <a:r>
              <a:rPr lang="en-US" sz="1600" dirty="0" err="1">
                <a:effectLst/>
              </a:rPr>
              <a:t>rilevazione</a:t>
            </a:r>
            <a:r>
              <a:rPr lang="en-US" sz="1600" dirty="0">
                <a:effectLst/>
              </a:rPr>
              <a:t> di </a:t>
            </a:r>
            <a:r>
              <a:rPr lang="en-US" sz="1600" dirty="0" err="1">
                <a:effectLst/>
              </a:rPr>
              <a:t>movimento</a:t>
            </a:r>
            <a:r>
              <a:rPr lang="en-US" sz="1600" dirty="0">
                <a:effectLst/>
              </a:rPr>
              <a:t> in </a:t>
            </a:r>
            <a:r>
              <a:rPr lang="en-US" sz="1600" dirty="0" err="1">
                <a:effectLst/>
              </a:rPr>
              <a:t>una</a:t>
            </a:r>
            <a:r>
              <a:rPr lang="en-US" sz="1600" dirty="0">
                <a:effectLst/>
              </a:rPr>
              <a:t> stanza, </a:t>
            </a:r>
            <a:r>
              <a:rPr lang="en-US" sz="1600" dirty="0" err="1">
                <a:effectLst/>
              </a:rPr>
              <a:t>bisogna</a:t>
            </a:r>
            <a:r>
              <a:rPr lang="en-US" sz="1600" dirty="0">
                <a:effectLst/>
              </a:rPr>
              <a:t> </a:t>
            </a:r>
            <a:r>
              <a:rPr lang="en-US" sz="1600" dirty="0" err="1">
                <a:effectLst/>
              </a:rPr>
              <a:t>verificare</a:t>
            </a:r>
            <a:r>
              <a:rPr lang="en-US" sz="1600" dirty="0">
                <a:effectLst/>
              </a:rPr>
              <a:t> se il </a:t>
            </a:r>
            <a:r>
              <a:rPr lang="en-US" sz="1600" dirty="0" err="1">
                <a:effectLst/>
              </a:rPr>
              <a:t>residente</a:t>
            </a:r>
            <a:r>
              <a:rPr lang="en-US" sz="1600" dirty="0">
                <a:effectLst/>
              </a:rPr>
              <a:t> è </a:t>
            </a:r>
            <a:r>
              <a:rPr lang="en-US" sz="1600" dirty="0" err="1">
                <a:effectLst/>
              </a:rPr>
              <a:t>nel</a:t>
            </a:r>
            <a:r>
              <a:rPr lang="en-US" sz="1600" dirty="0">
                <a:effectLst/>
              </a:rPr>
              <a:t> </a:t>
            </a:r>
            <a:r>
              <a:rPr lang="en-US" sz="1600" dirty="0" err="1">
                <a:effectLst/>
              </a:rPr>
              <a:t>letto</a:t>
            </a:r>
            <a:r>
              <a:rPr lang="en-US" sz="1600" dirty="0">
                <a:effectLst/>
              </a:rPr>
              <a:t> per </a:t>
            </a:r>
            <a:r>
              <a:rPr lang="en-US" sz="1600" dirty="0" err="1">
                <a:effectLst/>
              </a:rPr>
              <a:t>capire</a:t>
            </a:r>
            <a:r>
              <a:rPr lang="en-US" sz="1600" dirty="0">
                <a:effectLst/>
              </a:rPr>
              <a:t> come </a:t>
            </a:r>
            <a:r>
              <a:rPr lang="en-US" sz="1600" dirty="0" err="1">
                <a:effectLst/>
              </a:rPr>
              <a:t>agire</a:t>
            </a:r>
            <a:r>
              <a:rPr lang="en-US" sz="1600" dirty="0">
                <a:effectLst/>
              </a:rPr>
              <a:t>: se </a:t>
            </a:r>
            <a:r>
              <a:rPr lang="en-US" sz="1600" dirty="0" err="1">
                <a:effectLst/>
              </a:rPr>
              <a:t>si</a:t>
            </a:r>
            <a:r>
              <a:rPr lang="en-US" sz="1600" dirty="0">
                <a:effectLst/>
              </a:rPr>
              <a:t> </a:t>
            </a:r>
            <a:r>
              <a:rPr lang="en-US" sz="1600" dirty="0" err="1">
                <a:effectLst/>
              </a:rPr>
              <a:t>rileva</a:t>
            </a:r>
            <a:r>
              <a:rPr lang="en-US" sz="1600" dirty="0">
                <a:effectLst/>
              </a:rPr>
              <a:t> </a:t>
            </a:r>
            <a:r>
              <a:rPr lang="en-US" sz="1600" dirty="0" err="1">
                <a:effectLst/>
              </a:rPr>
              <a:t>movimento</a:t>
            </a:r>
            <a:r>
              <a:rPr lang="en-US" sz="1600" dirty="0">
                <a:effectLst/>
              </a:rPr>
              <a:t> in </a:t>
            </a:r>
            <a:r>
              <a:rPr lang="en-US" sz="1600" dirty="0" err="1">
                <a:effectLst/>
              </a:rPr>
              <a:t>una</a:t>
            </a:r>
            <a:r>
              <a:rPr lang="en-US" sz="1600" dirty="0">
                <a:effectLst/>
              </a:rPr>
              <a:t> stanza, ma il </a:t>
            </a:r>
            <a:r>
              <a:rPr lang="en-US" sz="1600" dirty="0" err="1">
                <a:effectLst/>
              </a:rPr>
              <a:t>residente</a:t>
            </a:r>
            <a:r>
              <a:rPr lang="en-US" sz="1600" dirty="0">
                <a:effectLst/>
              </a:rPr>
              <a:t> è </a:t>
            </a:r>
            <a:r>
              <a:rPr lang="en-US" sz="1600" dirty="0" err="1">
                <a:effectLst/>
              </a:rPr>
              <a:t>nel</a:t>
            </a:r>
            <a:r>
              <a:rPr lang="en-US" sz="1600" dirty="0">
                <a:effectLst/>
              </a:rPr>
              <a:t> </a:t>
            </a:r>
            <a:r>
              <a:rPr lang="en-US" sz="1600" dirty="0" err="1">
                <a:effectLst/>
              </a:rPr>
              <a:t>letto</a:t>
            </a:r>
            <a:r>
              <a:rPr lang="en-US" sz="1600" dirty="0">
                <a:effectLst/>
              </a:rPr>
              <a:t>, </a:t>
            </a:r>
            <a:r>
              <a:rPr lang="en-US" sz="1600" dirty="0" err="1">
                <a:effectLst/>
              </a:rPr>
              <a:t>allora</a:t>
            </a:r>
            <a:r>
              <a:rPr lang="en-US" sz="1600" dirty="0">
                <a:effectLst/>
              </a:rPr>
              <a:t> </a:t>
            </a:r>
            <a:r>
              <a:rPr lang="en-US" sz="1600" dirty="0" err="1">
                <a:effectLst/>
              </a:rPr>
              <a:t>si</a:t>
            </a:r>
            <a:r>
              <a:rPr lang="en-US" sz="1600" dirty="0">
                <a:effectLst/>
              </a:rPr>
              <a:t> </a:t>
            </a:r>
            <a:r>
              <a:rPr lang="en-US" sz="1600" dirty="0" err="1">
                <a:effectLst/>
              </a:rPr>
              <a:t>ipotizza</a:t>
            </a:r>
            <a:r>
              <a:rPr lang="en-US" sz="1600" dirty="0">
                <a:effectLst/>
              </a:rPr>
              <a:t> </a:t>
            </a:r>
            <a:r>
              <a:rPr lang="en-US" sz="1600" dirty="0" err="1">
                <a:effectLst/>
              </a:rPr>
              <a:t>una</a:t>
            </a:r>
            <a:r>
              <a:rPr lang="en-US" sz="1600" dirty="0">
                <a:effectLst/>
              </a:rPr>
              <a:t> </a:t>
            </a:r>
            <a:r>
              <a:rPr lang="en-US" sz="1600" dirty="0" err="1">
                <a:effectLst/>
              </a:rPr>
              <a:t>incursione</a:t>
            </a:r>
            <a:r>
              <a:rPr lang="en-US" sz="1600" dirty="0">
                <a:effectLst/>
              </a:rPr>
              <a:t> in casa, </a:t>
            </a:r>
            <a:r>
              <a:rPr lang="en-US" sz="1600" dirty="0" err="1">
                <a:effectLst/>
              </a:rPr>
              <a:t>mentre</a:t>
            </a:r>
            <a:r>
              <a:rPr lang="en-US" sz="1600" dirty="0">
                <a:effectLst/>
              </a:rPr>
              <a:t>, se non </a:t>
            </a:r>
            <a:r>
              <a:rPr lang="en-US" sz="1600" dirty="0" err="1">
                <a:effectLst/>
              </a:rPr>
              <a:t>si</a:t>
            </a:r>
            <a:r>
              <a:rPr lang="en-US" sz="1600" dirty="0">
                <a:effectLst/>
              </a:rPr>
              <a:t> </a:t>
            </a:r>
            <a:r>
              <a:rPr lang="en-US" sz="1600" dirty="0" err="1">
                <a:effectLst/>
              </a:rPr>
              <a:t>rileva</a:t>
            </a:r>
            <a:r>
              <a:rPr lang="en-US" sz="1600" dirty="0">
                <a:effectLst/>
              </a:rPr>
              <a:t> </a:t>
            </a:r>
            <a:r>
              <a:rPr lang="en-US" sz="1600" dirty="0" err="1">
                <a:effectLst/>
              </a:rPr>
              <a:t>alcun</a:t>
            </a:r>
            <a:r>
              <a:rPr lang="en-US" sz="1600" dirty="0">
                <a:effectLst/>
              </a:rPr>
              <a:t> </a:t>
            </a:r>
            <a:r>
              <a:rPr lang="en-US" sz="1600" dirty="0" err="1">
                <a:effectLst/>
              </a:rPr>
              <a:t>movimento</a:t>
            </a:r>
            <a:r>
              <a:rPr lang="en-US" sz="1600" dirty="0">
                <a:effectLst/>
              </a:rPr>
              <a:t>, e il </a:t>
            </a:r>
            <a:r>
              <a:rPr lang="en-US" sz="1600" dirty="0" err="1">
                <a:effectLst/>
              </a:rPr>
              <a:t>residente</a:t>
            </a:r>
            <a:r>
              <a:rPr lang="en-US" sz="1600" dirty="0">
                <a:effectLst/>
              </a:rPr>
              <a:t> non è </a:t>
            </a:r>
            <a:r>
              <a:rPr lang="en-US" sz="1600" dirty="0" err="1">
                <a:effectLst/>
              </a:rPr>
              <a:t>nel</a:t>
            </a:r>
            <a:r>
              <a:rPr lang="en-US" sz="1600" dirty="0">
                <a:effectLst/>
              </a:rPr>
              <a:t> </a:t>
            </a:r>
            <a:r>
              <a:rPr lang="en-US" sz="1600" dirty="0" err="1">
                <a:effectLst/>
              </a:rPr>
              <a:t>letto</a:t>
            </a:r>
            <a:r>
              <a:rPr lang="en-US" sz="1600" dirty="0">
                <a:effectLst/>
              </a:rPr>
              <a:t>, </a:t>
            </a:r>
            <a:r>
              <a:rPr lang="en-US" sz="1600" dirty="0" err="1">
                <a:effectLst/>
              </a:rPr>
              <a:t>allora</a:t>
            </a:r>
            <a:r>
              <a:rPr lang="en-US" sz="1600" dirty="0">
                <a:effectLst/>
              </a:rPr>
              <a:t> </a:t>
            </a:r>
            <a:r>
              <a:rPr lang="en-US" sz="1600" dirty="0" err="1">
                <a:effectLst/>
              </a:rPr>
              <a:t>si</a:t>
            </a:r>
            <a:r>
              <a:rPr lang="en-US" sz="1600" dirty="0">
                <a:effectLst/>
              </a:rPr>
              <a:t> </a:t>
            </a:r>
            <a:r>
              <a:rPr lang="en-US" sz="1600" dirty="0" err="1">
                <a:effectLst/>
              </a:rPr>
              <a:t>ipotizza</a:t>
            </a:r>
            <a:r>
              <a:rPr lang="en-US" sz="1600" dirty="0">
                <a:effectLst/>
              </a:rPr>
              <a:t> </a:t>
            </a:r>
            <a:r>
              <a:rPr lang="en-US" sz="1600" dirty="0" err="1">
                <a:effectLst/>
              </a:rPr>
              <a:t>una</a:t>
            </a:r>
            <a:r>
              <a:rPr lang="en-US" sz="1600" dirty="0">
                <a:effectLst/>
              </a:rPr>
              <a:t> </a:t>
            </a:r>
            <a:r>
              <a:rPr lang="en-US" sz="1600" dirty="0" err="1">
                <a:effectLst/>
              </a:rPr>
              <a:t>sua</a:t>
            </a:r>
            <a:r>
              <a:rPr lang="en-US" sz="1600" dirty="0">
                <a:effectLst/>
              </a:rPr>
              <a:t> </a:t>
            </a:r>
            <a:r>
              <a:rPr lang="en-US" sz="1600" dirty="0" err="1">
                <a:effectLst/>
              </a:rPr>
              <a:t>caduta</a:t>
            </a:r>
            <a:r>
              <a:rPr lang="en-US" sz="1600" dirty="0">
                <a:effectLst/>
              </a:rPr>
              <a:t> o </a:t>
            </a:r>
            <a:r>
              <a:rPr lang="en-US" sz="1600" dirty="0" err="1">
                <a:effectLst/>
              </a:rPr>
              <a:t>malanno</a:t>
            </a:r>
            <a:r>
              <a:rPr lang="en-US" sz="1600" dirty="0">
                <a:effectLst/>
              </a:rPr>
              <a:t>;</a:t>
            </a:r>
          </a:p>
          <a:p>
            <a:pPr marL="342900" indent="-342900" algn="just">
              <a:buFont typeface="Arial" panose="020B0604020202020204" pitchFamily="34" charset="0"/>
              <a:buChar char="•"/>
            </a:pPr>
            <a:r>
              <a:rPr lang="en-US" sz="1600" dirty="0">
                <a:effectLst/>
              </a:rPr>
              <a:t>La </a:t>
            </a:r>
            <a:r>
              <a:rPr lang="en-US" sz="1600" dirty="0" err="1">
                <a:effectLst/>
              </a:rPr>
              <a:t>molteplicità</a:t>
            </a:r>
            <a:r>
              <a:rPr lang="en-US" sz="1600" dirty="0">
                <a:effectLst/>
              </a:rPr>
              <a:t> del </a:t>
            </a:r>
            <a:r>
              <a:rPr lang="en-US" sz="1600" dirty="0" err="1">
                <a:effectLst/>
              </a:rPr>
              <a:t>componente</a:t>
            </a:r>
            <a:r>
              <a:rPr lang="en-US" sz="1600" dirty="0">
                <a:effectLst/>
              </a:rPr>
              <a:t> è </a:t>
            </a:r>
            <a:r>
              <a:rPr lang="en-US" sz="1600" dirty="0" err="1">
                <a:effectLst/>
              </a:rPr>
              <a:t>pari</a:t>
            </a:r>
            <a:r>
              <a:rPr lang="en-US" sz="1600" dirty="0">
                <a:effectLst/>
              </a:rPr>
              <a:t> al </a:t>
            </a:r>
            <a:r>
              <a:rPr lang="en-US" sz="1600" dirty="0" err="1">
                <a:effectLst/>
              </a:rPr>
              <a:t>numero</a:t>
            </a:r>
            <a:r>
              <a:rPr lang="en-US" sz="1600" dirty="0">
                <a:effectLst/>
              </a:rPr>
              <a:t> di </a:t>
            </a:r>
            <a:r>
              <a:rPr lang="en-US" sz="1600" dirty="0" err="1">
                <a:effectLst/>
              </a:rPr>
              <a:t>appartamenti</a:t>
            </a:r>
            <a:r>
              <a:rPr lang="en-US" sz="1600" dirty="0">
                <a:effectLst/>
              </a:rPr>
              <a:t> </a:t>
            </a:r>
            <a:r>
              <a:rPr lang="en-US" sz="1600" dirty="0" err="1">
                <a:effectLst/>
              </a:rPr>
              <a:t>perché</a:t>
            </a:r>
            <a:r>
              <a:rPr lang="en-US" sz="1600" dirty="0">
                <a:effectLst/>
              </a:rPr>
              <a:t> il </a:t>
            </a:r>
            <a:r>
              <a:rPr lang="en-US" sz="1600" i="1" dirty="0" err="1">
                <a:effectLst/>
              </a:rPr>
              <a:t>Gestore</a:t>
            </a:r>
            <a:r>
              <a:rPr lang="en-US" sz="1600" i="1" dirty="0">
                <a:effectLst/>
              </a:rPr>
              <a:t> </a:t>
            </a:r>
            <a:r>
              <a:rPr lang="en-US" sz="1600" i="1" dirty="0" err="1">
                <a:effectLst/>
              </a:rPr>
              <a:t>Ambientale</a:t>
            </a:r>
            <a:r>
              <a:rPr lang="en-US" sz="1600" i="1" dirty="0">
                <a:effectLst/>
              </a:rPr>
              <a:t> </a:t>
            </a:r>
            <a:r>
              <a:rPr lang="en-US" sz="1600" dirty="0" err="1">
                <a:effectLst/>
              </a:rPr>
              <a:t>controlla</a:t>
            </a:r>
            <a:r>
              <a:rPr lang="en-US" sz="1600" dirty="0">
                <a:effectLst/>
              </a:rPr>
              <a:t> </a:t>
            </a:r>
            <a:r>
              <a:rPr lang="en-US" sz="1600" dirty="0" err="1">
                <a:effectLst/>
              </a:rPr>
              <a:t>sia</a:t>
            </a:r>
            <a:r>
              <a:rPr lang="en-US" sz="1600" dirty="0">
                <a:effectLst/>
              </a:rPr>
              <a:t> il </a:t>
            </a:r>
            <a:r>
              <a:rPr lang="en-US" sz="1600" dirty="0" err="1">
                <a:effectLst/>
              </a:rPr>
              <a:t>singolo</a:t>
            </a:r>
            <a:r>
              <a:rPr lang="en-US" sz="1600" dirty="0">
                <a:effectLst/>
              </a:rPr>
              <a:t> </a:t>
            </a:r>
            <a:r>
              <a:rPr lang="en-US" sz="1600" dirty="0" err="1">
                <a:effectLst/>
              </a:rPr>
              <a:t>sensore</a:t>
            </a:r>
            <a:r>
              <a:rPr lang="en-US" sz="1600" dirty="0">
                <a:effectLst/>
              </a:rPr>
              <a:t> di </a:t>
            </a:r>
            <a:r>
              <a:rPr lang="en-US" sz="1600" dirty="0" err="1">
                <a:effectLst/>
              </a:rPr>
              <a:t>pressione</a:t>
            </a:r>
            <a:r>
              <a:rPr lang="en-US" sz="1600" dirty="0">
                <a:effectLst/>
              </a:rPr>
              <a:t>, </a:t>
            </a:r>
            <a:r>
              <a:rPr lang="en-US" sz="1600" dirty="0" err="1">
                <a:effectLst/>
              </a:rPr>
              <a:t>che</a:t>
            </a:r>
            <a:r>
              <a:rPr lang="en-US" sz="1600" dirty="0">
                <a:effectLst/>
              </a:rPr>
              <a:t> tutti </a:t>
            </a:r>
            <a:r>
              <a:rPr lang="en-US" sz="1600" dirty="0" err="1">
                <a:effectLst/>
              </a:rPr>
              <a:t>i</a:t>
            </a:r>
            <a:r>
              <a:rPr lang="en-US" sz="1600" dirty="0">
                <a:effectLst/>
              </a:rPr>
              <a:t> </a:t>
            </a:r>
            <a:r>
              <a:rPr lang="en-US" sz="1600" dirty="0" err="1">
                <a:effectLst/>
              </a:rPr>
              <a:t>sensori</a:t>
            </a:r>
            <a:r>
              <a:rPr lang="en-US" sz="1600" dirty="0">
                <a:effectLst/>
              </a:rPr>
              <a:t> di </a:t>
            </a:r>
            <a:r>
              <a:rPr lang="en-US" sz="1600" dirty="0" err="1">
                <a:effectLst/>
              </a:rPr>
              <a:t>movimento</a:t>
            </a:r>
            <a:r>
              <a:rPr lang="en-US" sz="1600" dirty="0">
                <a:effectLst/>
              </a:rPr>
              <a:t> </a:t>
            </a:r>
            <a:r>
              <a:rPr lang="en-US" sz="1600" dirty="0" err="1">
                <a:effectLst/>
              </a:rPr>
              <a:t>presenti</a:t>
            </a:r>
            <a:r>
              <a:rPr lang="en-US" sz="1600" dirty="0">
                <a:effectLst/>
              </a:rPr>
              <a:t> </a:t>
            </a:r>
            <a:r>
              <a:rPr lang="en-US" sz="1600" dirty="0" err="1">
                <a:effectLst/>
              </a:rPr>
              <a:t>nelle</a:t>
            </a:r>
            <a:r>
              <a:rPr lang="en-US" sz="1600" dirty="0">
                <a:effectLst/>
              </a:rPr>
              <a:t> </a:t>
            </a:r>
            <a:r>
              <a:rPr lang="en-US" sz="1600" dirty="0" err="1">
                <a:effectLst/>
              </a:rPr>
              <a:t>varie</a:t>
            </a:r>
            <a:r>
              <a:rPr lang="en-US" sz="1600" dirty="0">
                <a:effectLst/>
              </a:rPr>
              <a:t> </a:t>
            </a:r>
            <a:r>
              <a:rPr lang="en-US" sz="1600" dirty="0" err="1">
                <a:effectLst/>
              </a:rPr>
              <a:t>stanze</a:t>
            </a:r>
            <a:r>
              <a:rPr lang="en-US" sz="1600" dirty="0">
                <a:effectLst/>
              </a:rPr>
              <a:t>;</a:t>
            </a:r>
          </a:p>
          <a:p>
            <a:pPr marL="342900" indent="-342900" algn="just">
              <a:buFont typeface="Arial" panose="020B0604020202020204" pitchFamily="34" charset="0"/>
              <a:buChar char="•"/>
            </a:pPr>
            <a:endParaRPr lang="en-US" sz="2000" dirty="0">
              <a:effectLst/>
            </a:endParaRPr>
          </a:p>
        </p:txBody>
      </p:sp>
      <p:pic>
        <p:nvPicPr>
          <p:cNvPr id="5" name="Immagine 4">
            <a:extLst>
              <a:ext uri="{FF2B5EF4-FFF2-40B4-BE49-F238E27FC236}">
                <a16:creationId xmlns:a16="http://schemas.microsoft.com/office/drawing/2014/main" id="{B870BED1-9E57-4E7C-54B0-4B8E36AFE215}"/>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9" name="CasellaDiTesto 8">
            <a:extLst>
              <a:ext uri="{FF2B5EF4-FFF2-40B4-BE49-F238E27FC236}">
                <a16:creationId xmlns:a16="http://schemas.microsoft.com/office/drawing/2014/main" id="{3B7BDAA9-AD7F-C7AB-93D9-E39186F0F26E}"/>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Ambientale</a:t>
            </a:r>
            <a:endParaRPr lang="it-IT" sz="4400" i="1" dirty="0">
              <a:solidFill>
                <a:srgbClr val="002060"/>
              </a:solidFill>
              <a:effectLst>
                <a:outerShdw blurRad="38100" dist="38100" dir="2700000" algn="tl">
                  <a:srgbClr val="000000">
                    <a:alpha val="43137"/>
                  </a:srgbClr>
                </a:outerShdw>
              </a:effectLst>
            </a:endParaRPr>
          </a:p>
        </p:txBody>
      </p:sp>
      <p:pic>
        <p:nvPicPr>
          <p:cNvPr id="10" name="Immagine 9">
            <a:extLst>
              <a:ext uri="{FF2B5EF4-FFF2-40B4-BE49-F238E27FC236}">
                <a16:creationId xmlns:a16="http://schemas.microsoft.com/office/drawing/2014/main" id="{9BD3EF38-0F6F-757F-8033-710055BFA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282948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41</a:t>
            </a:fld>
            <a:endParaRPr lang="it-IT"/>
          </a:p>
        </p:txBody>
      </p:sp>
      <p:pic>
        <p:nvPicPr>
          <p:cNvPr id="5" name="Picture 4" descr="Graphical user interface&#10;&#10;Description automatically generated">
            <a:extLst>
              <a:ext uri="{FF2B5EF4-FFF2-40B4-BE49-F238E27FC236}">
                <a16:creationId xmlns:a16="http://schemas.microsoft.com/office/drawing/2014/main" id="{2FD82F79-21BD-55C8-9C55-139A77DA9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70" y="2178463"/>
            <a:ext cx="10819659" cy="4543012"/>
          </a:xfrm>
          <a:prstGeom prst="rect">
            <a:avLst/>
          </a:prstGeom>
        </p:spPr>
      </p:pic>
      <p:sp>
        <p:nvSpPr>
          <p:cNvPr id="7" name="TextBox 6">
            <a:extLst>
              <a:ext uri="{FF2B5EF4-FFF2-40B4-BE49-F238E27FC236}">
                <a16:creationId xmlns:a16="http://schemas.microsoft.com/office/drawing/2014/main" id="{B1B5105D-CD00-6FC2-1E72-8B7CA8AC2DB4}"/>
              </a:ext>
            </a:extLst>
          </p:cNvPr>
          <p:cNvSpPr txBox="1"/>
          <p:nvPr/>
        </p:nvSpPr>
        <p:spPr>
          <a:xfrm>
            <a:off x="9576144" y="5920085"/>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1</a:t>
            </a:r>
          </a:p>
        </p:txBody>
      </p:sp>
      <p:sp>
        <p:nvSpPr>
          <p:cNvPr id="2" name="CasellaDiTesto 7">
            <a:extLst>
              <a:ext uri="{FF2B5EF4-FFF2-40B4-BE49-F238E27FC236}">
                <a16:creationId xmlns:a16="http://schemas.microsoft.com/office/drawing/2014/main" id="{CC5C049A-51B4-9689-608A-C3069CEADE87}"/>
              </a:ext>
            </a:extLst>
          </p:cNvPr>
          <p:cNvSpPr txBox="1"/>
          <p:nvPr/>
        </p:nvSpPr>
        <p:spPr>
          <a:xfrm>
            <a:off x="593159" y="1656708"/>
            <a:ext cx="11243241" cy="400110"/>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Si </a:t>
            </a:r>
            <a:r>
              <a:rPr lang="en-US" sz="2000" dirty="0" err="1">
                <a:effectLst/>
              </a:rPr>
              <a:t>prevede</a:t>
            </a:r>
            <a:r>
              <a:rPr lang="en-US" sz="2000" dirty="0">
                <a:effectLst/>
              </a:rPr>
              <a:t> un solo </a:t>
            </a:r>
            <a:r>
              <a:rPr lang="en-US" sz="2000" dirty="0" err="1">
                <a:effectLst/>
              </a:rPr>
              <a:t>Gestore</a:t>
            </a:r>
            <a:r>
              <a:rPr lang="en-US" sz="2000" dirty="0">
                <a:effectLst/>
              </a:rPr>
              <a:t> </a:t>
            </a:r>
            <a:r>
              <a:rPr lang="en-US" sz="2000" dirty="0" err="1">
                <a:effectLst/>
              </a:rPr>
              <a:t>dell’Interazione</a:t>
            </a:r>
            <a:r>
              <a:rPr lang="en-US" sz="2000" dirty="0">
                <a:effectLst/>
              </a:rPr>
              <a:t> con </a:t>
            </a:r>
            <a:r>
              <a:rPr lang="en-US" sz="2000" dirty="0" err="1">
                <a:effectLst/>
              </a:rPr>
              <a:t>l’Utente</a:t>
            </a:r>
            <a:r>
              <a:rPr lang="en-US" sz="2000" dirty="0">
                <a:effectLst/>
              </a:rPr>
              <a:t>, </a:t>
            </a:r>
            <a:r>
              <a:rPr lang="en-US" sz="2000" dirty="0" err="1">
                <a:effectLst/>
              </a:rPr>
              <a:t>che</a:t>
            </a:r>
            <a:r>
              <a:rPr lang="en-US" sz="2000" dirty="0">
                <a:effectLst/>
              </a:rPr>
              <a:t> </a:t>
            </a:r>
            <a:r>
              <a:rPr lang="en-US" sz="2000" dirty="0" err="1">
                <a:effectLst/>
              </a:rPr>
              <a:t>si</a:t>
            </a:r>
            <a:r>
              <a:rPr lang="en-US" sz="2000" dirty="0">
                <a:effectLst/>
              </a:rPr>
              <a:t> </a:t>
            </a:r>
            <a:r>
              <a:rPr lang="en-US" sz="2000" dirty="0" err="1">
                <a:effectLst/>
              </a:rPr>
              <a:t>occuperà</a:t>
            </a:r>
            <a:r>
              <a:rPr lang="en-US" sz="2000" dirty="0">
                <a:effectLst/>
              </a:rPr>
              <a:t> di </a:t>
            </a:r>
            <a:r>
              <a:rPr lang="en-US" sz="2000" dirty="0" err="1">
                <a:effectLst/>
              </a:rPr>
              <a:t>tutte</a:t>
            </a:r>
            <a:r>
              <a:rPr lang="en-US" sz="2000" dirty="0">
                <a:effectLst/>
              </a:rPr>
              <a:t> le </a:t>
            </a:r>
            <a:r>
              <a:rPr lang="en-US" sz="2000" dirty="0" err="1">
                <a:effectLst/>
              </a:rPr>
              <a:t>possibili</a:t>
            </a:r>
            <a:r>
              <a:rPr lang="en-US" sz="2000" dirty="0">
                <a:effectLst/>
              </a:rPr>
              <a:t> </a:t>
            </a:r>
            <a:r>
              <a:rPr lang="en-US" sz="2000" dirty="0" err="1">
                <a:effectLst/>
              </a:rPr>
              <a:t>richieste</a:t>
            </a:r>
            <a:r>
              <a:rPr lang="en-US" sz="2000" dirty="0">
                <a:effectLst/>
              </a:rPr>
              <a:t>;</a:t>
            </a:r>
          </a:p>
        </p:txBody>
      </p:sp>
      <p:pic>
        <p:nvPicPr>
          <p:cNvPr id="3" name="Immagine 2">
            <a:extLst>
              <a:ext uri="{FF2B5EF4-FFF2-40B4-BE49-F238E27FC236}">
                <a16:creationId xmlns:a16="http://schemas.microsoft.com/office/drawing/2014/main" id="{E5DC1DF5-454E-5DFB-E9AA-81F32352FFAC}"/>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9" name="CasellaDiTesto 8">
            <a:extLst>
              <a:ext uri="{FF2B5EF4-FFF2-40B4-BE49-F238E27FC236}">
                <a16:creationId xmlns:a16="http://schemas.microsoft.com/office/drawing/2014/main" id="{E69710C9-F303-14BF-BB05-87C4F1D67C66}"/>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Interazione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Utente</a:t>
            </a:r>
            <a:endParaRPr lang="it-IT" sz="4400" i="1" dirty="0">
              <a:solidFill>
                <a:srgbClr val="002060"/>
              </a:solidFill>
              <a:effectLst>
                <a:outerShdw blurRad="38100" dist="38100" dir="2700000" algn="tl">
                  <a:srgbClr val="000000">
                    <a:alpha val="43137"/>
                  </a:srgbClr>
                </a:outerShdw>
              </a:effectLst>
            </a:endParaRPr>
          </a:p>
        </p:txBody>
      </p:sp>
      <p:pic>
        <p:nvPicPr>
          <p:cNvPr id="10" name="Immagine 9">
            <a:extLst>
              <a:ext uri="{FF2B5EF4-FFF2-40B4-BE49-F238E27FC236}">
                <a16:creationId xmlns:a16="http://schemas.microsoft.com/office/drawing/2014/main" id="{ECCE4A6A-5F82-EEA2-8B24-FF63E4F70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7373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42</a:t>
            </a:fld>
            <a:endParaRPr lang="it-IT"/>
          </a:p>
        </p:txBody>
      </p:sp>
      <p:sp>
        <p:nvSpPr>
          <p:cNvPr id="7" name="TextBox 6">
            <a:extLst>
              <a:ext uri="{FF2B5EF4-FFF2-40B4-BE49-F238E27FC236}">
                <a16:creationId xmlns:a16="http://schemas.microsoft.com/office/drawing/2014/main" id="{B1B5105D-CD00-6FC2-1E72-8B7CA8AC2DB4}"/>
              </a:ext>
            </a:extLst>
          </p:cNvPr>
          <p:cNvSpPr txBox="1"/>
          <p:nvPr/>
        </p:nvSpPr>
        <p:spPr>
          <a:xfrm>
            <a:off x="9654464" y="3444960"/>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
        <p:nvSpPr>
          <p:cNvPr id="2" name="CasellaDiTesto 7">
            <a:extLst>
              <a:ext uri="{FF2B5EF4-FFF2-40B4-BE49-F238E27FC236}">
                <a16:creationId xmlns:a16="http://schemas.microsoft.com/office/drawing/2014/main" id="{CC5C049A-51B4-9689-608A-C3069CEADE87}"/>
              </a:ext>
            </a:extLst>
          </p:cNvPr>
          <p:cNvSpPr txBox="1"/>
          <p:nvPr/>
        </p:nvSpPr>
        <p:spPr>
          <a:xfrm>
            <a:off x="592234" y="5784646"/>
            <a:ext cx="8640666" cy="923330"/>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800" dirty="0">
                <a:effectLst/>
              </a:rPr>
              <a:t>Il </a:t>
            </a:r>
            <a:r>
              <a:rPr lang="en-US" sz="1800" dirty="0" err="1">
                <a:effectLst/>
              </a:rPr>
              <a:t>controllo</a:t>
            </a:r>
            <a:r>
              <a:rPr lang="en-US" sz="1800" dirty="0">
                <a:effectLst/>
              </a:rPr>
              <a:t> </a:t>
            </a:r>
            <a:r>
              <a:rPr lang="en-US" sz="1800" dirty="0" err="1">
                <a:effectLst/>
              </a:rPr>
              <a:t>della</a:t>
            </a:r>
            <a:r>
              <a:rPr lang="en-US" sz="1800" dirty="0">
                <a:effectLst/>
              </a:rPr>
              <a:t> </a:t>
            </a:r>
            <a:r>
              <a:rPr lang="en-US" sz="1800" dirty="0" err="1">
                <a:effectLst/>
              </a:rPr>
              <a:t>presenza</a:t>
            </a:r>
            <a:r>
              <a:rPr lang="en-US" sz="1800" dirty="0">
                <a:effectLst/>
              </a:rPr>
              <a:t> </a:t>
            </a:r>
            <a:r>
              <a:rPr lang="en-US" sz="1800" dirty="0" err="1">
                <a:effectLst/>
              </a:rPr>
              <a:t>dello</a:t>
            </a:r>
            <a:r>
              <a:rPr lang="en-US" sz="1800" dirty="0">
                <a:effectLst/>
              </a:rPr>
              <a:t> Smartwatch </a:t>
            </a:r>
            <a:r>
              <a:rPr lang="en-US" sz="1800" dirty="0" err="1">
                <a:effectLst/>
              </a:rPr>
              <a:t>viene</a:t>
            </a:r>
            <a:r>
              <a:rPr lang="en-US" sz="1800" dirty="0">
                <a:effectLst/>
              </a:rPr>
              <a:t> </a:t>
            </a:r>
            <a:r>
              <a:rPr lang="en-US" sz="1800" dirty="0" err="1">
                <a:effectLst/>
              </a:rPr>
              <a:t>fatto</a:t>
            </a:r>
            <a:r>
              <a:rPr lang="en-US" sz="1800" dirty="0">
                <a:effectLst/>
              </a:rPr>
              <a:t> </a:t>
            </a:r>
            <a:r>
              <a:rPr lang="en-US" sz="1800" dirty="0" err="1">
                <a:effectLst/>
              </a:rPr>
              <a:t>considerando</a:t>
            </a:r>
            <a:r>
              <a:rPr lang="en-US" sz="1800" dirty="0">
                <a:effectLst/>
              </a:rPr>
              <a:t> </a:t>
            </a:r>
            <a:r>
              <a:rPr lang="en-US" sz="1800" dirty="0" err="1">
                <a:effectLst/>
              </a:rPr>
              <a:t>solamente</a:t>
            </a:r>
            <a:r>
              <a:rPr lang="en-US" sz="1800" dirty="0">
                <a:effectLst/>
              </a:rPr>
              <a:t> le </a:t>
            </a:r>
            <a:r>
              <a:rPr lang="en-US" sz="1800" dirty="0" err="1">
                <a:effectLst/>
              </a:rPr>
              <a:t>ultime</a:t>
            </a:r>
            <a:r>
              <a:rPr lang="en-US" sz="1800" dirty="0">
                <a:effectLst/>
              </a:rPr>
              <a:t> </a:t>
            </a:r>
            <a:r>
              <a:rPr lang="en-US" sz="1800" dirty="0" err="1">
                <a:effectLst/>
              </a:rPr>
              <a:t>rilevazioni</a:t>
            </a:r>
            <a:r>
              <a:rPr lang="en-US" sz="1800" dirty="0">
                <a:effectLst/>
              </a:rPr>
              <a:t> </a:t>
            </a:r>
            <a:r>
              <a:rPr lang="en-US" sz="1800" dirty="0" err="1">
                <a:effectLst/>
              </a:rPr>
              <a:t>raccolte</a:t>
            </a:r>
            <a:r>
              <a:rPr lang="en-US" sz="1800" dirty="0">
                <a:effectLst/>
              </a:rPr>
              <a:t> </a:t>
            </a:r>
            <a:r>
              <a:rPr lang="en-US" sz="1800" dirty="0" err="1">
                <a:effectLst/>
              </a:rPr>
              <a:t>dai</a:t>
            </a:r>
            <a:r>
              <a:rPr lang="en-US" sz="1800" dirty="0">
                <a:effectLst/>
              </a:rPr>
              <a:t> </a:t>
            </a:r>
            <a:r>
              <a:rPr lang="en-US" sz="1800" dirty="0" err="1">
                <a:effectLst/>
              </a:rPr>
              <a:t>sensori</a:t>
            </a:r>
            <a:r>
              <a:rPr lang="en-US" sz="1800" dirty="0">
                <a:effectLst/>
              </a:rPr>
              <a:t>;</a:t>
            </a:r>
          </a:p>
          <a:p>
            <a:pPr marL="342900" indent="-342900" algn="just">
              <a:buFont typeface="Arial" panose="020B0604020202020204" pitchFamily="34" charset="0"/>
              <a:buChar char="•"/>
            </a:pPr>
            <a:r>
              <a:rPr lang="en-US" sz="1800" dirty="0">
                <a:effectLst/>
              </a:rPr>
              <a:t>La </a:t>
            </a:r>
            <a:r>
              <a:rPr lang="en-US" sz="1800" dirty="0" err="1">
                <a:effectLst/>
              </a:rPr>
              <a:t>molteplicità</a:t>
            </a:r>
            <a:r>
              <a:rPr lang="en-US" sz="1800" dirty="0">
                <a:effectLst/>
              </a:rPr>
              <a:t> di </a:t>
            </a:r>
            <a:r>
              <a:rPr lang="en-US" sz="1800" dirty="0" err="1">
                <a:effectLst/>
              </a:rPr>
              <a:t>questo</a:t>
            </a:r>
            <a:r>
              <a:rPr lang="en-US" sz="1800" dirty="0">
                <a:effectLst/>
              </a:rPr>
              <a:t> </a:t>
            </a:r>
            <a:r>
              <a:rPr lang="en-US" sz="1800" dirty="0" err="1">
                <a:effectLst/>
              </a:rPr>
              <a:t>componente</a:t>
            </a:r>
            <a:r>
              <a:rPr lang="en-US" sz="1800" dirty="0">
                <a:effectLst/>
              </a:rPr>
              <a:t> è </a:t>
            </a:r>
            <a:r>
              <a:rPr lang="en-US" sz="1800" dirty="0" err="1">
                <a:effectLst/>
              </a:rPr>
              <a:t>pari</a:t>
            </a:r>
            <a:r>
              <a:rPr lang="en-US" sz="1800" dirty="0">
                <a:effectLst/>
              </a:rPr>
              <a:t> al </a:t>
            </a:r>
            <a:r>
              <a:rPr lang="en-US" sz="1800" dirty="0" err="1">
                <a:effectLst/>
              </a:rPr>
              <a:t>numero</a:t>
            </a:r>
            <a:r>
              <a:rPr lang="en-US" sz="1800" dirty="0">
                <a:effectLst/>
              </a:rPr>
              <a:t> di </a:t>
            </a:r>
            <a:r>
              <a:rPr lang="en-US" sz="1800" dirty="0" err="1">
                <a:effectLst/>
              </a:rPr>
              <a:t>residenti</a:t>
            </a:r>
            <a:r>
              <a:rPr lang="en-US" sz="1800" dirty="0">
                <a:effectLst/>
              </a:rPr>
              <a:t>.</a:t>
            </a:r>
          </a:p>
        </p:txBody>
      </p:sp>
      <p:pic>
        <p:nvPicPr>
          <p:cNvPr id="9" name="Picture 8" descr="A picture containing diagram&#10;&#10;Description automatically generated">
            <a:extLst>
              <a:ext uri="{FF2B5EF4-FFF2-40B4-BE49-F238E27FC236}">
                <a16:creationId xmlns:a16="http://schemas.microsoft.com/office/drawing/2014/main" id="{7C0F6784-8523-8A13-21DE-FEE86CC55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40" y="1628340"/>
            <a:ext cx="9974051" cy="5047843"/>
          </a:xfrm>
          <a:prstGeom prst="rect">
            <a:avLst/>
          </a:prstGeom>
        </p:spPr>
      </p:pic>
      <p:pic>
        <p:nvPicPr>
          <p:cNvPr id="3" name="Immagine 2">
            <a:extLst>
              <a:ext uri="{FF2B5EF4-FFF2-40B4-BE49-F238E27FC236}">
                <a16:creationId xmlns:a16="http://schemas.microsoft.com/office/drawing/2014/main" id="{B1209965-37F7-DB5F-140D-64D52A173CF9}"/>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5" name="CasellaDiTesto 4">
            <a:extLst>
              <a:ext uri="{FF2B5EF4-FFF2-40B4-BE49-F238E27FC236}">
                <a16:creationId xmlns:a16="http://schemas.microsoft.com/office/drawing/2014/main" id="{6001F43F-FB35-71C0-E70A-CB4953C0081C}"/>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Smartwatch</a:t>
            </a:r>
            <a:endParaRPr lang="it-IT" sz="4400" i="1" dirty="0">
              <a:solidFill>
                <a:srgbClr val="002060"/>
              </a:solidFill>
              <a:effectLst>
                <a:outerShdw blurRad="38100" dist="38100" dir="2700000" algn="tl">
                  <a:srgbClr val="000000">
                    <a:alpha val="43137"/>
                  </a:srgbClr>
                </a:outerShdw>
              </a:effectLst>
            </a:endParaRPr>
          </a:p>
        </p:txBody>
      </p:sp>
      <p:pic>
        <p:nvPicPr>
          <p:cNvPr id="10" name="Immagine 9">
            <a:extLst>
              <a:ext uri="{FF2B5EF4-FFF2-40B4-BE49-F238E27FC236}">
                <a16:creationId xmlns:a16="http://schemas.microsoft.com/office/drawing/2014/main" id="{0597001A-50FD-6D6F-D492-B9AFFA17B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464333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43</a:t>
            </a:fld>
            <a:endParaRPr lang="it-IT" sz="1400"/>
          </a:p>
        </p:txBody>
      </p:sp>
      <p:sp>
        <p:nvSpPr>
          <p:cNvPr id="6" name="CasellaDiTesto 5">
            <a:extLst>
              <a:ext uri="{FF2B5EF4-FFF2-40B4-BE49-F238E27FC236}">
                <a16:creationId xmlns:a16="http://schemas.microsoft.com/office/drawing/2014/main" id="{E3EBF92C-BB18-F241-B33B-40733120681B}"/>
              </a:ext>
            </a:extLst>
          </p:cNvPr>
          <p:cNvSpPr txBox="1"/>
          <p:nvPr/>
        </p:nvSpPr>
        <p:spPr>
          <a:xfrm>
            <a:off x="2026679" y="4974607"/>
            <a:ext cx="8138641" cy="1015663"/>
          </a:xfrm>
          <a:prstGeom prst="rect">
            <a:avLst/>
          </a:prstGeom>
          <a:noFill/>
        </p:spPr>
        <p:txBody>
          <a:bodyPr wrap="square" rtlCol="0" anchor="ctr">
            <a:spAutoFit/>
          </a:bodyPr>
          <a:lstStyle/>
          <a:p>
            <a:pPr algn="ctr"/>
            <a:r>
              <a:rPr lang="en-US" sz="6000" b="1" dirty="0">
                <a:ln w="0"/>
                <a:solidFill>
                  <a:srgbClr val="002060"/>
                </a:solidFill>
                <a:effectLst>
                  <a:outerShdw blurRad="38100" dist="25400" dir="5400000" algn="ctr" rotWithShape="0">
                    <a:srgbClr val="6E747A">
                      <a:alpha val="43000"/>
                    </a:srgbClr>
                  </a:outerShdw>
                </a:effectLst>
              </a:rPr>
              <a:t>Concrete Architecture</a:t>
            </a:r>
            <a:endParaRPr lang="it-IT" sz="6000" b="1" dirty="0">
              <a:ln w="0"/>
              <a:solidFill>
                <a:srgbClr val="002060"/>
              </a:solidFill>
              <a:effectLst>
                <a:outerShdw blurRad="38100" dist="25400" dir="5400000" algn="ctr" rotWithShape="0">
                  <a:srgbClr val="6E747A">
                    <a:alpha val="43000"/>
                  </a:srgbClr>
                </a:outerShdw>
              </a:effectLst>
            </a:endParaRPr>
          </a:p>
        </p:txBody>
      </p:sp>
      <p:pic>
        <p:nvPicPr>
          <p:cNvPr id="7" name="Immagine 6">
            <a:extLst>
              <a:ext uri="{FF2B5EF4-FFF2-40B4-BE49-F238E27FC236}">
                <a16:creationId xmlns:a16="http://schemas.microsoft.com/office/drawing/2014/main" id="{8750CA2D-C7C6-8A19-7252-52F2F7855A7E}"/>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9" name="Immagine 8">
            <a:extLst>
              <a:ext uri="{FF2B5EF4-FFF2-40B4-BE49-F238E27FC236}">
                <a16:creationId xmlns:a16="http://schemas.microsoft.com/office/drawing/2014/main" id="{9D3834C4-AFAA-3295-17D8-3657AAFE2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494" y="421902"/>
            <a:ext cx="5783377" cy="5569552"/>
          </a:xfrm>
          <a:prstGeom prst="rect">
            <a:avLst/>
          </a:prstGeom>
        </p:spPr>
      </p:pic>
    </p:spTree>
    <p:extLst>
      <p:ext uri="{BB962C8B-B14F-4D97-AF65-F5344CB8AC3E}">
        <p14:creationId xmlns:p14="http://schemas.microsoft.com/office/powerpoint/2010/main" val="2563873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44</a:t>
            </a:fld>
            <a:endParaRPr lang="it-IT"/>
          </a:p>
        </p:txBody>
      </p:sp>
      <p:pic>
        <p:nvPicPr>
          <p:cNvPr id="7" name="Picture 6" descr="Text&#10;&#10;Description automatically generated with low confidence">
            <a:extLst>
              <a:ext uri="{FF2B5EF4-FFF2-40B4-BE49-F238E27FC236}">
                <a16:creationId xmlns:a16="http://schemas.microsoft.com/office/drawing/2014/main" id="{1825E8E4-F59D-47C1-21AD-FE846030A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567" y="342094"/>
            <a:ext cx="9114105" cy="6298418"/>
          </a:xfrm>
          <a:prstGeom prst="rect">
            <a:avLst/>
          </a:prstGeom>
        </p:spPr>
      </p:pic>
      <p:sp>
        <p:nvSpPr>
          <p:cNvPr id="10" name="CasellaDiTesto 7">
            <a:extLst>
              <a:ext uri="{FF2B5EF4-FFF2-40B4-BE49-F238E27FC236}">
                <a16:creationId xmlns:a16="http://schemas.microsoft.com/office/drawing/2014/main" id="{50ACA1E7-63D6-0B67-214E-B63E56C94B81}"/>
              </a:ext>
            </a:extLst>
          </p:cNvPr>
          <p:cNvSpPr txBox="1"/>
          <p:nvPr/>
        </p:nvSpPr>
        <p:spPr>
          <a:xfrm>
            <a:off x="122327" y="1899966"/>
            <a:ext cx="2957423" cy="3477875"/>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2200" dirty="0">
                <a:effectLst/>
              </a:rPr>
              <a:t>I </a:t>
            </a:r>
            <a:r>
              <a:rPr lang="en-US" sz="2200" dirty="0" err="1">
                <a:effectLst/>
              </a:rPr>
              <a:t>gestori</a:t>
            </a:r>
            <a:r>
              <a:rPr lang="en-US" sz="2200" dirty="0">
                <a:effectLst/>
              </a:rPr>
              <a:t> </a:t>
            </a:r>
            <a:r>
              <a:rPr lang="en-US" sz="2200" dirty="0" err="1">
                <a:effectLst/>
              </a:rPr>
              <a:t>dei</a:t>
            </a:r>
            <a:r>
              <a:rPr lang="en-US" sz="2200" dirty="0">
                <a:effectLst/>
              </a:rPr>
              <a:t> </a:t>
            </a:r>
            <a:r>
              <a:rPr lang="en-US" sz="2200" dirty="0" err="1">
                <a:effectLst/>
              </a:rPr>
              <a:t>diversi</a:t>
            </a:r>
            <a:r>
              <a:rPr lang="en-US" sz="2200" dirty="0">
                <a:effectLst/>
              </a:rPr>
              <a:t> </a:t>
            </a:r>
            <a:r>
              <a:rPr lang="en-US" sz="2200" dirty="0" err="1">
                <a:effectLst/>
              </a:rPr>
              <a:t>sensori</a:t>
            </a:r>
            <a:r>
              <a:rPr lang="en-US" sz="2200" dirty="0">
                <a:effectLst/>
              </a:rPr>
              <a:t> </a:t>
            </a:r>
            <a:r>
              <a:rPr lang="en-US" sz="2200" dirty="0" err="1">
                <a:effectLst/>
              </a:rPr>
              <a:t>sono</a:t>
            </a:r>
            <a:r>
              <a:rPr lang="en-US" sz="2200" dirty="0">
                <a:effectLst/>
              </a:rPr>
              <a:t> tutti </a:t>
            </a:r>
            <a:r>
              <a:rPr lang="en-US" sz="2200" dirty="0" err="1">
                <a:effectLst/>
              </a:rPr>
              <a:t>componenti</a:t>
            </a:r>
            <a:r>
              <a:rPr lang="en-US" sz="2200" dirty="0">
                <a:effectLst/>
              </a:rPr>
              <a:t> </a:t>
            </a:r>
            <a:r>
              <a:rPr lang="en-US" sz="2200" i="1" dirty="0" err="1">
                <a:effectLst/>
              </a:rPr>
              <a:t>Sequenziali</a:t>
            </a:r>
            <a:r>
              <a:rPr lang="en-US" sz="2200" dirty="0">
                <a:effectLst/>
              </a:rPr>
              <a:t> </a:t>
            </a:r>
            <a:r>
              <a:rPr lang="en-US" sz="2200" dirty="0" err="1">
                <a:effectLst/>
              </a:rPr>
              <a:t>perché</a:t>
            </a:r>
            <a:r>
              <a:rPr lang="en-US" sz="2200" dirty="0">
                <a:effectLst/>
              </a:rPr>
              <a:t> </a:t>
            </a:r>
            <a:r>
              <a:rPr lang="en-US" sz="2200" dirty="0" err="1">
                <a:effectLst/>
              </a:rPr>
              <a:t>ricevono</a:t>
            </a:r>
            <a:r>
              <a:rPr lang="en-US" sz="2200" dirty="0">
                <a:effectLst/>
              </a:rPr>
              <a:t> </a:t>
            </a:r>
            <a:r>
              <a:rPr lang="en-US" sz="2200" dirty="0" err="1">
                <a:effectLst/>
              </a:rPr>
              <a:t>molte</a:t>
            </a:r>
            <a:r>
              <a:rPr lang="en-US" sz="2200" dirty="0">
                <a:effectLst/>
              </a:rPr>
              <a:t> </a:t>
            </a:r>
            <a:r>
              <a:rPr lang="en-US" sz="2200" dirty="0" err="1">
                <a:effectLst/>
              </a:rPr>
              <a:t>richieste</a:t>
            </a:r>
            <a:r>
              <a:rPr lang="en-US" sz="2200" dirty="0">
                <a:effectLst/>
              </a:rPr>
              <a:t> di </a:t>
            </a:r>
            <a:r>
              <a:rPr lang="en-US" sz="2200" dirty="0" err="1">
                <a:effectLst/>
              </a:rPr>
              <a:t>frequente</a:t>
            </a:r>
            <a:r>
              <a:rPr lang="en-US" sz="2200" dirty="0">
                <a:effectLst/>
              </a:rPr>
              <a:t>, e </a:t>
            </a:r>
            <a:r>
              <a:rPr lang="en-US" sz="2200" dirty="0" err="1">
                <a:effectLst/>
              </a:rPr>
              <a:t>hanno</a:t>
            </a:r>
            <a:r>
              <a:rPr lang="en-US" sz="2200" dirty="0">
                <a:effectLst/>
              </a:rPr>
              <a:t> un delay basso, </a:t>
            </a:r>
            <a:r>
              <a:rPr lang="en-US" sz="2200" dirty="0" err="1">
                <a:effectLst/>
              </a:rPr>
              <a:t>quindi</a:t>
            </a:r>
            <a:r>
              <a:rPr lang="en-US" sz="2200" dirty="0">
                <a:effectLst/>
              </a:rPr>
              <a:t> </a:t>
            </a:r>
            <a:r>
              <a:rPr lang="en-US" sz="2200" dirty="0" err="1">
                <a:effectLst/>
              </a:rPr>
              <a:t>vengono</a:t>
            </a:r>
            <a:r>
              <a:rPr lang="en-US" sz="2200" dirty="0">
                <a:effectLst/>
              </a:rPr>
              <a:t> </a:t>
            </a:r>
            <a:r>
              <a:rPr lang="en-US" sz="2200" dirty="0" err="1">
                <a:effectLst/>
              </a:rPr>
              <a:t>bufferizzate</a:t>
            </a:r>
            <a:r>
              <a:rPr lang="en-US" sz="2200" dirty="0">
                <a:effectLst/>
              </a:rPr>
              <a:t> e </a:t>
            </a:r>
            <a:r>
              <a:rPr lang="en-US" sz="2200" dirty="0" err="1">
                <a:effectLst/>
              </a:rPr>
              <a:t>servite</a:t>
            </a:r>
            <a:r>
              <a:rPr lang="en-US" sz="2200" dirty="0">
                <a:effectLst/>
              </a:rPr>
              <a:t> secondo </a:t>
            </a:r>
            <a:r>
              <a:rPr lang="en-US" sz="2200" dirty="0" err="1">
                <a:effectLst/>
              </a:rPr>
              <a:t>l’ordine</a:t>
            </a:r>
            <a:r>
              <a:rPr lang="en-US" sz="2200" dirty="0">
                <a:effectLst/>
              </a:rPr>
              <a:t> di </a:t>
            </a:r>
            <a:r>
              <a:rPr lang="en-US" sz="2200" dirty="0" err="1">
                <a:effectLst/>
              </a:rPr>
              <a:t>arrivo</a:t>
            </a:r>
            <a:r>
              <a:rPr lang="en-US" sz="2200" dirty="0">
                <a:effectLst/>
              </a:rPr>
              <a:t>;</a:t>
            </a:r>
          </a:p>
        </p:txBody>
      </p:sp>
      <p:sp>
        <p:nvSpPr>
          <p:cNvPr id="2" name="CasellaDiTesto 1">
            <a:extLst>
              <a:ext uri="{FF2B5EF4-FFF2-40B4-BE49-F238E27FC236}">
                <a16:creationId xmlns:a16="http://schemas.microsoft.com/office/drawing/2014/main" id="{EEB5666D-BB03-FCF8-8C21-AF34738C6194}"/>
              </a:ext>
            </a:extLst>
          </p:cNvPr>
          <p:cNvSpPr txBox="1"/>
          <p:nvPr/>
        </p:nvSpPr>
        <p:spPr>
          <a:xfrm>
            <a:off x="1574893" y="356060"/>
            <a:ext cx="2713871" cy="1077218"/>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Diagramma</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delle</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Classi</a:t>
            </a:r>
            <a:endParaRPr lang="it-IT" sz="3200" i="1" dirty="0">
              <a:solidFill>
                <a:srgbClr val="002060"/>
              </a:solidFill>
              <a:effectLst>
                <a:outerShdw blurRad="38100" dist="38100" dir="2700000" algn="tl">
                  <a:srgbClr val="000000">
                    <a:alpha val="43137"/>
                  </a:srgbClr>
                </a:outerShdw>
              </a:effectLst>
            </a:endParaRPr>
          </a:p>
        </p:txBody>
      </p:sp>
      <p:pic>
        <p:nvPicPr>
          <p:cNvPr id="3" name="Immagine 2">
            <a:extLst>
              <a:ext uri="{FF2B5EF4-FFF2-40B4-BE49-F238E27FC236}">
                <a16:creationId xmlns:a16="http://schemas.microsoft.com/office/drawing/2014/main" id="{4FDEA22D-0DDC-4729-02AC-60BD93E53948}"/>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5" name="Immagine 4">
            <a:extLst>
              <a:ext uri="{FF2B5EF4-FFF2-40B4-BE49-F238E27FC236}">
                <a16:creationId xmlns:a16="http://schemas.microsoft.com/office/drawing/2014/main" id="{D0E1ECD9-9BA5-F215-460D-0D278D824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8" y="1162007"/>
            <a:ext cx="2188142" cy="390145"/>
          </a:xfrm>
          <a:prstGeom prst="rect">
            <a:avLst/>
          </a:prstGeom>
        </p:spPr>
      </p:pic>
    </p:spTree>
    <p:extLst>
      <p:ext uri="{BB962C8B-B14F-4D97-AF65-F5344CB8AC3E}">
        <p14:creationId xmlns:p14="http://schemas.microsoft.com/office/powerpoint/2010/main" val="48041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45</a:t>
            </a:fld>
            <a:endParaRPr lang="it-IT"/>
          </a:p>
        </p:txBody>
      </p:sp>
      <p:pic>
        <p:nvPicPr>
          <p:cNvPr id="5" name="Picture 4" descr="Diagram&#10;&#10;Description automatically generated">
            <a:extLst>
              <a:ext uri="{FF2B5EF4-FFF2-40B4-BE49-F238E27FC236}">
                <a16:creationId xmlns:a16="http://schemas.microsoft.com/office/drawing/2014/main" id="{9469444F-3A7E-A21D-209E-60A043532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56" y="1586062"/>
            <a:ext cx="8916761" cy="4796020"/>
          </a:xfrm>
          <a:prstGeom prst="rect">
            <a:avLst/>
          </a:prstGeom>
        </p:spPr>
      </p:pic>
      <p:sp>
        <p:nvSpPr>
          <p:cNvPr id="2" name="CasellaDiTesto 7">
            <a:extLst>
              <a:ext uri="{FF2B5EF4-FFF2-40B4-BE49-F238E27FC236}">
                <a16:creationId xmlns:a16="http://schemas.microsoft.com/office/drawing/2014/main" id="{18055004-94FE-BF68-AE2E-D65C5C53A391}"/>
              </a:ext>
            </a:extLst>
          </p:cNvPr>
          <p:cNvSpPr txBox="1"/>
          <p:nvPr/>
        </p:nvSpPr>
        <p:spPr>
          <a:xfrm>
            <a:off x="215979" y="1829931"/>
            <a:ext cx="2843281"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Alla</a:t>
            </a:r>
            <a:r>
              <a:rPr lang="en-US" sz="2000" dirty="0">
                <a:effectLst/>
              </a:rPr>
              <a:t> </a:t>
            </a:r>
            <a:r>
              <a:rPr lang="en-US" sz="2000" dirty="0" err="1">
                <a:effectLst/>
              </a:rPr>
              <a:t>ricezione</a:t>
            </a:r>
            <a:r>
              <a:rPr lang="en-US" sz="2000" dirty="0">
                <a:effectLst/>
              </a:rPr>
              <a:t> di </a:t>
            </a:r>
            <a:r>
              <a:rPr lang="en-US" sz="2000" dirty="0" err="1">
                <a:effectLst/>
              </a:rPr>
              <a:t>ogni</a:t>
            </a:r>
            <a:r>
              <a:rPr lang="en-US" sz="2000" dirty="0">
                <a:effectLst/>
              </a:rPr>
              <a:t> </a:t>
            </a:r>
            <a:r>
              <a:rPr lang="en-US" sz="2000" dirty="0" err="1">
                <a:effectLst/>
              </a:rPr>
              <a:t>rilevazione</a:t>
            </a:r>
            <a:r>
              <a:rPr lang="en-US" sz="2000" dirty="0">
                <a:effectLst/>
              </a:rPr>
              <a:t>, </a:t>
            </a:r>
            <a:r>
              <a:rPr lang="en-US" sz="2000" dirty="0" err="1">
                <a:effectLst/>
              </a:rPr>
              <a:t>questa</a:t>
            </a:r>
            <a:r>
              <a:rPr lang="en-US" sz="2000" dirty="0">
                <a:effectLst/>
              </a:rPr>
              <a:t> </a:t>
            </a:r>
            <a:r>
              <a:rPr lang="en-US" sz="2000" dirty="0" err="1">
                <a:effectLst/>
              </a:rPr>
              <a:t>viene</a:t>
            </a:r>
            <a:r>
              <a:rPr lang="en-US" sz="2000" dirty="0">
                <a:effectLst/>
              </a:rPr>
              <a:t> </a:t>
            </a:r>
            <a:r>
              <a:rPr lang="en-US" sz="2000" dirty="0" err="1">
                <a:effectLst/>
              </a:rPr>
              <a:t>inserita</a:t>
            </a:r>
            <a:r>
              <a:rPr lang="en-US" sz="2000" dirty="0">
                <a:effectLst/>
              </a:rPr>
              <a:t> </a:t>
            </a:r>
            <a:r>
              <a:rPr lang="en-US" sz="2000" dirty="0" err="1">
                <a:effectLst/>
              </a:rPr>
              <a:t>su</a:t>
            </a:r>
            <a:r>
              <a:rPr lang="en-US" sz="2000" dirty="0">
                <a:effectLst/>
              </a:rPr>
              <a:t> due buffer, uno </a:t>
            </a:r>
            <a:r>
              <a:rPr lang="en-US" sz="2000" dirty="0" err="1">
                <a:effectLst/>
              </a:rPr>
              <a:t>utilizzato</a:t>
            </a:r>
            <a:r>
              <a:rPr lang="en-US" sz="2000" dirty="0">
                <a:effectLst/>
              </a:rPr>
              <a:t> per </a:t>
            </a:r>
            <a:r>
              <a:rPr lang="en-US" sz="2000" dirty="0" err="1">
                <a:effectLst/>
              </a:rPr>
              <a:t>verificare</a:t>
            </a:r>
            <a:r>
              <a:rPr lang="en-US" sz="2000" dirty="0">
                <a:effectLst/>
              </a:rPr>
              <a:t> la </a:t>
            </a:r>
            <a:r>
              <a:rPr lang="en-US" sz="2000" dirty="0" err="1">
                <a:effectLst/>
              </a:rPr>
              <a:t>presenza</a:t>
            </a:r>
            <a:r>
              <a:rPr lang="en-US" sz="2000" dirty="0">
                <a:effectLst/>
              </a:rPr>
              <a:t> di </a:t>
            </a:r>
            <a:r>
              <a:rPr lang="en-US" sz="2000" dirty="0" err="1">
                <a:effectLst/>
              </a:rPr>
              <a:t>anomalie</a:t>
            </a:r>
            <a:r>
              <a:rPr lang="en-US" sz="2000" dirty="0">
                <a:effectLst/>
              </a:rPr>
              <a:t> in tempo </a:t>
            </a:r>
            <a:r>
              <a:rPr lang="en-US" sz="2000" dirty="0" err="1">
                <a:effectLst/>
              </a:rPr>
              <a:t>reale</a:t>
            </a:r>
            <a:r>
              <a:rPr lang="en-US" sz="2000" dirty="0">
                <a:effectLst/>
              </a:rPr>
              <a:t>, e uno </a:t>
            </a:r>
            <a:r>
              <a:rPr lang="en-US" sz="2000" dirty="0" err="1">
                <a:effectLst/>
              </a:rPr>
              <a:t>utilizzato</a:t>
            </a:r>
            <a:r>
              <a:rPr lang="en-US" sz="2000" dirty="0">
                <a:effectLst/>
              </a:rPr>
              <a:t> per la </a:t>
            </a:r>
            <a:r>
              <a:rPr lang="en-US" sz="2000" dirty="0" err="1">
                <a:effectLst/>
              </a:rPr>
              <a:t>trasmissione</a:t>
            </a:r>
            <a:r>
              <a:rPr lang="en-US" sz="2000" dirty="0">
                <a:effectLst/>
              </a:rPr>
              <a:t> </a:t>
            </a:r>
            <a:r>
              <a:rPr lang="en-US" sz="2000" dirty="0" err="1">
                <a:effectLst/>
              </a:rPr>
              <a:t>allo</a:t>
            </a:r>
            <a:r>
              <a:rPr lang="en-US" sz="2000" dirty="0">
                <a:effectLst/>
              </a:rPr>
              <a:t> </a:t>
            </a:r>
            <a:r>
              <a:rPr lang="en-US" sz="2000" dirty="0" err="1">
                <a:effectLst/>
              </a:rPr>
              <a:t>storico</a:t>
            </a:r>
            <a:r>
              <a:rPr lang="en-US" sz="2000" dirty="0">
                <a:effectLst/>
              </a:rPr>
              <a:t>. Nel </a:t>
            </a:r>
            <a:r>
              <a:rPr lang="en-US" sz="2000" dirty="0" err="1">
                <a:effectLst/>
              </a:rPr>
              <a:t>caso</a:t>
            </a:r>
            <a:r>
              <a:rPr lang="en-US" sz="2000" dirty="0">
                <a:effectLst/>
              </a:rPr>
              <a:t> </a:t>
            </a:r>
            <a:r>
              <a:rPr lang="en-US" sz="2000" dirty="0" err="1">
                <a:effectLst/>
              </a:rPr>
              <a:t>venga</a:t>
            </a:r>
            <a:r>
              <a:rPr lang="en-US" sz="2000" dirty="0">
                <a:effectLst/>
              </a:rPr>
              <a:t> </a:t>
            </a:r>
            <a:r>
              <a:rPr lang="en-US" sz="2000" dirty="0" err="1">
                <a:effectLst/>
              </a:rPr>
              <a:t>rilevata</a:t>
            </a:r>
            <a:r>
              <a:rPr lang="en-US" sz="2000" dirty="0">
                <a:effectLst/>
              </a:rPr>
              <a:t> </a:t>
            </a:r>
            <a:r>
              <a:rPr lang="en-US" sz="2000" dirty="0" err="1">
                <a:effectLst/>
              </a:rPr>
              <a:t>una</a:t>
            </a:r>
            <a:r>
              <a:rPr lang="en-US" sz="2000" dirty="0">
                <a:effectLst/>
              </a:rPr>
              <a:t> </a:t>
            </a:r>
            <a:r>
              <a:rPr lang="en-US" sz="2000" dirty="0" err="1">
                <a:effectLst/>
              </a:rPr>
              <a:t>anomalia</a:t>
            </a:r>
            <a:r>
              <a:rPr lang="en-US" sz="2000" dirty="0">
                <a:effectLst/>
              </a:rPr>
              <a:t>, </a:t>
            </a:r>
            <a:r>
              <a:rPr lang="en-US" sz="2000" dirty="0" err="1">
                <a:effectLst/>
              </a:rPr>
              <a:t>si</a:t>
            </a:r>
            <a:r>
              <a:rPr lang="en-US" sz="2000" dirty="0">
                <a:effectLst/>
              </a:rPr>
              <a:t> </a:t>
            </a:r>
            <a:r>
              <a:rPr lang="en-US" sz="2000" dirty="0" err="1">
                <a:effectLst/>
              </a:rPr>
              <a:t>richiede</a:t>
            </a:r>
            <a:r>
              <a:rPr lang="en-US" sz="2000" dirty="0">
                <a:effectLst/>
              </a:rPr>
              <a:t> </a:t>
            </a:r>
            <a:r>
              <a:rPr lang="en-US" sz="2000" dirty="0" err="1">
                <a:effectLst/>
              </a:rPr>
              <a:t>alla</a:t>
            </a:r>
            <a:r>
              <a:rPr lang="en-US" sz="2000" dirty="0">
                <a:effectLst/>
              </a:rPr>
              <a:t> BDR la </a:t>
            </a:r>
            <a:r>
              <a:rPr lang="en-US" sz="2000" dirty="0" err="1">
                <a:effectLst/>
              </a:rPr>
              <a:t>lista</a:t>
            </a:r>
            <a:r>
              <a:rPr lang="en-US" sz="2000" dirty="0">
                <a:effectLst/>
              </a:rPr>
              <a:t> di tutti </a:t>
            </a:r>
            <a:r>
              <a:rPr lang="en-US" sz="2000" dirty="0" err="1">
                <a:effectLst/>
              </a:rPr>
              <a:t>i</a:t>
            </a:r>
            <a:r>
              <a:rPr lang="en-US" sz="2000" dirty="0">
                <a:effectLst/>
              </a:rPr>
              <a:t> caretakers </a:t>
            </a:r>
            <a:r>
              <a:rPr lang="en-US" sz="2000" dirty="0" err="1">
                <a:effectLst/>
              </a:rPr>
              <a:t>associati</a:t>
            </a:r>
            <a:r>
              <a:rPr lang="en-US" sz="2000" dirty="0">
                <a:effectLst/>
              </a:rPr>
              <a:t> al </a:t>
            </a:r>
            <a:r>
              <a:rPr lang="en-US" sz="2000" dirty="0" err="1">
                <a:effectLst/>
              </a:rPr>
              <a:t>residente</a:t>
            </a:r>
            <a:r>
              <a:rPr lang="en-US" sz="2000" dirty="0">
                <a:effectLst/>
              </a:rPr>
              <a:t> </a:t>
            </a:r>
            <a:r>
              <a:rPr lang="en-US" sz="2000" dirty="0" err="1">
                <a:effectLst/>
              </a:rPr>
              <a:t>considerato</a:t>
            </a:r>
            <a:r>
              <a:rPr lang="en-US" sz="2000" dirty="0">
                <a:effectLst/>
              </a:rPr>
              <a:t>, e </a:t>
            </a:r>
            <a:r>
              <a:rPr lang="en-US" sz="2000" dirty="0" err="1">
                <a:effectLst/>
              </a:rPr>
              <a:t>questi</a:t>
            </a:r>
            <a:r>
              <a:rPr lang="en-US" sz="2000" dirty="0">
                <a:effectLst/>
              </a:rPr>
              <a:t> </a:t>
            </a:r>
            <a:r>
              <a:rPr lang="en-US" sz="2000" dirty="0" err="1">
                <a:effectLst/>
              </a:rPr>
              <a:t>vengono</a:t>
            </a:r>
            <a:r>
              <a:rPr lang="en-US" sz="2000" dirty="0">
                <a:effectLst/>
              </a:rPr>
              <a:t> </a:t>
            </a:r>
            <a:r>
              <a:rPr lang="en-US" sz="2000" dirty="0" err="1">
                <a:effectLst/>
              </a:rPr>
              <a:t>informati</a:t>
            </a:r>
            <a:r>
              <a:rPr lang="en-US" sz="2000" dirty="0">
                <a:effectLst/>
              </a:rPr>
              <a:t> </a:t>
            </a:r>
            <a:r>
              <a:rPr lang="en-US" sz="2000" dirty="0" err="1">
                <a:effectLst/>
              </a:rPr>
              <a:t>dell’accaduto</a:t>
            </a:r>
            <a:r>
              <a:rPr lang="en-US" sz="2000" dirty="0">
                <a:effectLst/>
              </a:rPr>
              <a:t>.</a:t>
            </a:r>
          </a:p>
        </p:txBody>
      </p:sp>
      <p:pic>
        <p:nvPicPr>
          <p:cNvPr id="3" name="Immagine 2">
            <a:extLst>
              <a:ext uri="{FF2B5EF4-FFF2-40B4-BE49-F238E27FC236}">
                <a16:creationId xmlns:a16="http://schemas.microsoft.com/office/drawing/2014/main" id="{6D9CD7B5-C160-5986-0FCC-1FF782F279DC}"/>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7" name="CasellaDiTesto 6">
            <a:extLst>
              <a:ext uri="{FF2B5EF4-FFF2-40B4-BE49-F238E27FC236}">
                <a16:creationId xmlns:a16="http://schemas.microsoft.com/office/drawing/2014/main" id="{6370050A-C0C5-03E2-1FDB-58EEF4BB6CDE}"/>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Temperatura</a:t>
            </a:r>
            <a:endParaRPr lang="it-IT" sz="4400" i="1" dirty="0">
              <a:solidFill>
                <a:srgbClr val="002060"/>
              </a:solidFill>
              <a:effectLst>
                <a:outerShdw blurRad="38100" dist="38100" dir="2700000" algn="tl">
                  <a:srgbClr val="000000">
                    <a:alpha val="43137"/>
                  </a:srgbClr>
                </a:outerShdw>
              </a:effectLst>
            </a:endParaRPr>
          </a:p>
        </p:txBody>
      </p:sp>
      <p:pic>
        <p:nvPicPr>
          <p:cNvPr id="10" name="Immagine 9">
            <a:extLst>
              <a:ext uri="{FF2B5EF4-FFF2-40B4-BE49-F238E27FC236}">
                <a16:creationId xmlns:a16="http://schemas.microsoft.com/office/drawing/2014/main" id="{424660D3-E10B-27C9-1FAB-177AC616D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2832973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46</a:t>
            </a:fld>
            <a:endParaRPr lang="it-IT"/>
          </a:p>
        </p:txBody>
      </p:sp>
      <p:pic>
        <p:nvPicPr>
          <p:cNvPr id="10" name="Picture 9" descr="Diagram&#10;&#10;Description automatically generated">
            <a:extLst>
              <a:ext uri="{FF2B5EF4-FFF2-40B4-BE49-F238E27FC236}">
                <a16:creationId xmlns:a16="http://schemas.microsoft.com/office/drawing/2014/main" id="{0D96B2D8-63D8-2915-E4F1-E68B12A8D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915" y="1456902"/>
            <a:ext cx="9444170" cy="5079696"/>
          </a:xfrm>
          <a:prstGeom prst="rect">
            <a:avLst/>
          </a:prstGeom>
        </p:spPr>
      </p:pic>
      <p:pic>
        <p:nvPicPr>
          <p:cNvPr id="2" name="Immagine 1">
            <a:extLst>
              <a:ext uri="{FF2B5EF4-FFF2-40B4-BE49-F238E27FC236}">
                <a16:creationId xmlns:a16="http://schemas.microsoft.com/office/drawing/2014/main" id="{9A62965D-4A44-78B5-609A-45EE3F6201EB}"/>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3" name="CasellaDiTesto 2">
            <a:extLst>
              <a:ext uri="{FF2B5EF4-FFF2-40B4-BE49-F238E27FC236}">
                <a16:creationId xmlns:a16="http://schemas.microsoft.com/office/drawing/2014/main" id="{3494561F-26F4-EE1B-0167-89CDD94DC60B}"/>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Accelerazione</a:t>
            </a:r>
            <a:endParaRPr lang="it-IT" sz="4400" i="1" dirty="0">
              <a:solidFill>
                <a:srgbClr val="002060"/>
              </a:solidFill>
              <a:effectLst>
                <a:outerShdw blurRad="38100" dist="38100" dir="2700000" algn="tl">
                  <a:srgbClr val="000000">
                    <a:alpha val="43137"/>
                  </a:srgbClr>
                </a:outerShdw>
              </a:effectLst>
            </a:endParaRPr>
          </a:p>
        </p:txBody>
      </p:sp>
      <p:pic>
        <p:nvPicPr>
          <p:cNvPr id="5" name="Immagine 4">
            <a:extLst>
              <a:ext uri="{FF2B5EF4-FFF2-40B4-BE49-F238E27FC236}">
                <a16:creationId xmlns:a16="http://schemas.microsoft.com/office/drawing/2014/main" id="{BF05A350-635F-65EC-70DF-9B7CBDBB79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76487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47</a:t>
            </a:fld>
            <a:endParaRPr lang="it-IT"/>
          </a:p>
        </p:txBody>
      </p:sp>
      <p:pic>
        <p:nvPicPr>
          <p:cNvPr id="10" name="Picture 9" descr="Diagram&#10;&#10;Description automatically generated">
            <a:extLst>
              <a:ext uri="{FF2B5EF4-FFF2-40B4-BE49-F238E27FC236}">
                <a16:creationId xmlns:a16="http://schemas.microsoft.com/office/drawing/2014/main" id="{88C7911F-9C44-4F6D-FBF2-9CCCB3BE9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019" y="1461879"/>
            <a:ext cx="9325962" cy="5016116"/>
          </a:xfrm>
          <a:prstGeom prst="rect">
            <a:avLst/>
          </a:prstGeom>
        </p:spPr>
      </p:pic>
      <p:pic>
        <p:nvPicPr>
          <p:cNvPr id="2" name="Immagine 1">
            <a:extLst>
              <a:ext uri="{FF2B5EF4-FFF2-40B4-BE49-F238E27FC236}">
                <a16:creationId xmlns:a16="http://schemas.microsoft.com/office/drawing/2014/main" id="{308F1786-B3D6-139B-B749-24D4056A8460}"/>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3" name="CasellaDiTesto 2">
            <a:extLst>
              <a:ext uri="{FF2B5EF4-FFF2-40B4-BE49-F238E27FC236}">
                <a16:creationId xmlns:a16="http://schemas.microsoft.com/office/drawing/2014/main" id="{8093491D-AA53-475E-A058-2F350660834D}"/>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Gestore</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Battiti</a:t>
            </a:r>
            <a:endParaRPr lang="it-IT" sz="4400" i="1" dirty="0">
              <a:solidFill>
                <a:srgbClr val="002060"/>
              </a:solidFill>
              <a:effectLst>
                <a:outerShdw blurRad="38100" dist="38100" dir="2700000" algn="tl">
                  <a:srgbClr val="000000">
                    <a:alpha val="43137"/>
                  </a:srgbClr>
                </a:outerShdw>
              </a:effectLst>
            </a:endParaRPr>
          </a:p>
        </p:txBody>
      </p:sp>
      <p:pic>
        <p:nvPicPr>
          <p:cNvPr id="5" name="Immagine 4">
            <a:extLst>
              <a:ext uri="{FF2B5EF4-FFF2-40B4-BE49-F238E27FC236}">
                <a16:creationId xmlns:a16="http://schemas.microsoft.com/office/drawing/2014/main" id="{33827B6D-96C0-ED94-4757-9CA186B66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048617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48</a:t>
            </a:fld>
            <a:endParaRPr lang="it-IT"/>
          </a:p>
        </p:txBody>
      </p:sp>
      <p:pic>
        <p:nvPicPr>
          <p:cNvPr id="5" name="Picture 4" descr="A screenshot of a computer&#10;&#10;Description automatically generated with medium confidence">
            <a:extLst>
              <a:ext uri="{FF2B5EF4-FFF2-40B4-BE49-F238E27FC236}">
                <a16:creationId xmlns:a16="http://schemas.microsoft.com/office/drawing/2014/main" id="{3DFC0E16-822F-5BDB-C0C5-A6B1BCF02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109" y="605729"/>
            <a:ext cx="9014141" cy="6134796"/>
          </a:xfrm>
          <a:prstGeom prst="rect">
            <a:avLst/>
          </a:prstGeom>
        </p:spPr>
      </p:pic>
      <p:sp>
        <p:nvSpPr>
          <p:cNvPr id="9" name="CasellaDiTesto 8">
            <a:extLst>
              <a:ext uri="{FF2B5EF4-FFF2-40B4-BE49-F238E27FC236}">
                <a16:creationId xmlns:a16="http://schemas.microsoft.com/office/drawing/2014/main" id="{652D71A2-FF53-B406-C315-139D71AE88FF}"/>
              </a:ext>
            </a:extLst>
          </p:cNvPr>
          <p:cNvSpPr txBox="1"/>
          <p:nvPr/>
        </p:nvSpPr>
        <p:spPr>
          <a:xfrm>
            <a:off x="219216" y="30067"/>
            <a:ext cx="4803634"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Gestore</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Ambientale</a:t>
            </a:r>
            <a:endParaRPr lang="it-IT" sz="3200" i="1" dirty="0">
              <a:solidFill>
                <a:srgbClr val="002060"/>
              </a:solidFill>
              <a:effectLst>
                <a:outerShdw blurRad="38100" dist="38100" dir="2700000" algn="tl">
                  <a:srgbClr val="000000">
                    <a:alpha val="43137"/>
                  </a:srgbClr>
                </a:outerShdw>
              </a:effectLst>
            </a:endParaRPr>
          </a:p>
        </p:txBody>
      </p:sp>
      <p:pic>
        <p:nvPicPr>
          <p:cNvPr id="10" name="Immagine 9">
            <a:extLst>
              <a:ext uri="{FF2B5EF4-FFF2-40B4-BE49-F238E27FC236}">
                <a16:creationId xmlns:a16="http://schemas.microsoft.com/office/drawing/2014/main" id="{50C1ADC0-C6EF-07FE-8E0B-4599ACC1C1CF}"/>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00" y="99700"/>
            <a:ext cx="620501" cy="613313"/>
          </a:xfrm>
          <a:prstGeom prst="rect">
            <a:avLst/>
          </a:prstGeom>
        </p:spPr>
      </p:pic>
      <p:pic>
        <p:nvPicPr>
          <p:cNvPr id="11" name="Immagine 10">
            <a:extLst>
              <a:ext uri="{FF2B5EF4-FFF2-40B4-BE49-F238E27FC236}">
                <a16:creationId xmlns:a16="http://schemas.microsoft.com/office/drawing/2014/main" id="{26D6ACB5-AFF9-1E6D-3A52-43493CB60B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702" y="379333"/>
            <a:ext cx="3370548" cy="390145"/>
          </a:xfrm>
          <a:prstGeom prst="rect">
            <a:avLst/>
          </a:prstGeom>
        </p:spPr>
      </p:pic>
    </p:spTree>
    <p:extLst>
      <p:ext uri="{BB962C8B-B14F-4D97-AF65-F5344CB8AC3E}">
        <p14:creationId xmlns:p14="http://schemas.microsoft.com/office/powerpoint/2010/main" val="1183687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49</a:t>
            </a:fld>
            <a:endParaRPr lang="it-IT"/>
          </a:p>
        </p:txBody>
      </p:sp>
      <p:pic>
        <p:nvPicPr>
          <p:cNvPr id="3" name="Picture 2" descr="Text&#10;&#10;Description automatically generated with medium confidence">
            <a:extLst>
              <a:ext uri="{FF2B5EF4-FFF2-40B4-BE49-F238E27FC236}">
                <a16:creationId xmlns:a16="http://schemas.microsoft.com/office/drawing/2014/main" id="{F979AA2C-D9D3-CBBE-EBA1-5B06C4D5C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468" y="797256"/>
            <a:ext cx="9153678" cy="5957047"/>
          </a:xfrm>
          <a:prstGeom prst="rect">
            <a:avLst/>
          </a:prstGeom>
        </p:spPr>
      </p:pic>
      <p:sp>
        <p:nvSpPr>
          <p:cNvPr id="2" name="CasellaDiTesto 7">
            <a:extLst>
              <a:ext uri="{FF2B5EF4-FFF2-40B4-BE49-F238E27FC236}">
                <a16:creationId xmlns:a16="http://schemas.microsoft.com/office/drawing/2014/main" id="{8CC54F55-66F7-D584-CE41-FB90B3512A05}"/>
              </a:ext>
            </a:extLst>
          </p:cNvPr>
          <p:cNvSpPr txBox="1"/>
          <p:nvPr/>
        </p:nvSpPr>
        <p:spPr>
          <a:xfrm>
            <a:off x="100071" y="754897"/>
            <a:ext cx="2874096" cy="5940088"/>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Quando</a:t>
            </a:r>
            <a:r>
              <a:rPr lang="en-US" sz="2000" dirty="0">
                <a:effectLst/>
              </a:rPr>
              <a:t> un caretaker </a:t>
            </a:r>
            <a:r>
              <a:rPr lang="en-US" sz="2000" dirty="0" err="1">
                <a:effectLst/>
              </a:rPr>
              <a:t>richiede</a:t>
            </a:r>
            <a:r>
              <a:rPr lang="en-US" sz="2000" dirty="0">
                <a:effectLst/>
              </a:rPr>
              <a:t> le </a:t>
            </a:r>
            <a:r>
              <a:rPr lang="en-US" sz="2000" dirty="0" err="1">
                <a:effectLst/>
              </a:rPr>
              <a:t>misurazioni</a:t>
            </a:r>
            <a:r>
              <a:rPr lang="en-US" sz="2000" dirty="0">
                <a:effectLst/>
              </a:rPr>
              <a:t> in tempo </a:t>
            </a:r>
            <a:r>
              <a:rPr lang="en-US" sz="2000" dirty="0" err="1">
                <a:effectLst/>
              </a:rPr>
              <a:t>reale</a:t>
            </a:r>
            <a:r>
              <a:rPr lang="en-US" sz="2000" dirty="0">
                <a:effectLst/>
              </a:rPr>
              <a:t> per un </a:t>
            </a:r>
            <a:r>
              <a:rPr lang="en-US" sz="2000" dirty="0" err="1">
                <a:effectLst/>
              </a:rPr>
              <a:t>certo</a:t>
            </a:r>
            <a:r>
              <a:rPr lang="en-US" sz="2000" dirty="0">
                <a:effectLst/>
              </a:rPr>
              <a:t> </a:t>
            </a:r>
            <a:r>
              <a:rPr lang="en-US" sz="2000" dirty="0" err="1">
                <a:effectLst/>
              </a:rPr>
              <a:t>residente</a:t>
            </a:r>
            <a:r>
              <a:rPr lang="en-US" sz="2000" dirty="0">
                <a:effectLst/>
              </a:rPr>
              <a:t>, </a:t>
            </a:r>
            <a:r>
              <a:rPr lang="en-US" sz="2000" dirty="0" err="1">
                <a:effectLst/>
              </a:rPr>
              <a:t>vengono</a:t>
            </a:r>
            <a:r>
              <a:rPr lang="en-US" sz="2000" dirty="0">
                <a:effectLst/>
              </a:rPr>
              <a:t> </a:t>
            </a:r>
            <a:r>
              <a:rPr lang="en-US" sz="2000" dirty="0" err="1">
                <a:effectLst/>
              </a:rPr>
              <a:t>prelevati</a:t>
            </a:r>
            <a:r>
              <a:rPr lang="en-US" sz="2000" dirty="0">
                <a:effectLst/>
              </a:rPr>
              <a:t> </a:t>
            </a:r>
            <a:r>
              <a:rPr lang="en-US" sz="2000" dirty="0" err="1">
                <a:effectLst/>
              </a:rPr>
              <a:t>dai</a:t>
            </a:r>
            <a:r>
              <a:rPr lang="en-US" sz="2000" dirty="0">
                <a:effectLst/>
              </a:rPr>
              <a:t> </a:t>
            </a:r>
            <a:r>
              <a:rPr lang="en-US" sz="2000" dirty="0" err="1">
                <a:effectLst/>
              </a:rPr>
              <a:t>diversi</a:t>
            </a:r>
            <a:r>
              <a:rPr lang="en-US" sz="2000" dirty="0">
                <a:effectLst/>
              </a:rPr>
              <a:t> datastore le </a:t>
            </a:r>
            <a:r>
              <a:rPr lang="en-US" sz="2000" dirty="0" err="1">
                <a:effectLst/>
              </a:rPr>
              <a:t>rilevazioni</a:t>
            </a:r>
            <a:r>
              <a:rPr lang="en-US" sz="2000" dirty="0">
                <a:effectLst/>
              </a:rPr>
              <a:t> </a:t>
            </a:r>
            <a:r>
              <a:rPr lang="en-US" sz="2000" dirty="0" err="1">
                <a:effectLst/>
              </a:rPr>
              <a:t>più</a:t>
            </a:r>
            <a:r>
              <a:rPr lang="en-US" sz="2000" dirty="0">
                <a:effectLst/>
              </a:rPr>
              <a:t> </a:t>
            </a:r>
            <a:r>
              <a:rPr lang="en-US" sz="2000" dirty="0" err="1">
                <a:effectLst/>
              </a:rPr>
              <a:t>recenti</a:t>
            </a:r>
            <a:r>
              <a:rPr lang="en-US" sz="2000" dirty="0">
                <a:effectLst/>
              </a:rPr>
              <a:t>, </a:t>
            </a:r>
            <a:r>
              <a:rPr lang="en-US" sz="2000" dirty="0" err="1">
                <a:effectLst/>
              </a:rPr>
              <a:t>sulla</a:t>
            </a:r>
            <a:r>
              <a:rPr lang="en-US" sz="2000" dirty="0">
                <a:effectLst/>
              </a:rPr>
              <a:t> base di </a:t>
            </a:r>
            <a:r>
              <a:rPr lang="en-US" sz="2000" dirty="0" err="1">
                <a:effectLst/>
              </a:rPr>
              <a:t>queste</a:t>
            </a:r>
            <a:r>
              <a:rPr lang="en-US" sz="2000" dirty="0">
                <a:effectLst/>
              </a:rPr>
              <a:t> </a:t>
            </a:r>
            <a:r>
              <a:rPr lang="en-US" sz="2000" dirty="0" err="1">
                <a:effectLst/>
              </a:rPr>
              <a:t>viene</a:t>
            </a:r>
            <a:r>
              <a:rPr lang="en-US" sz="2000" dirty="0">
                <a:effectLst/>
              </a:rPr>
              <a:t> </a:t>
            </a:r>
            <a:r>
              <a:rPr lang="en-US" sz="2000" dirty="0" err="1">
                <a:effectLst/>
              </a:rPr>
              <a:t>calcolato</a:t>
            </a:r>
            <a:r>
              <a:rPr lang="en-US" sz="2000" dirty="0">
                <a:effectLst/>
              </a:rPr>
              <a:t> il </a:t>
            </a:r>
            <a:r>
              <a:rPr lang="en-US" sz="2000" dirty="0" err="1">
                <a:effectLst/>
              </a:rPr>
              <a:t>fattore</a:t>
            </a:r>
            <a:r>
              <a:rPr lang="en-US" sz="2000" dirty="0">
                <a:effectLst/>
              </a:rPr>
              <a:t> di </a:t>
            </a:r>
            <a:r>
              <a:rPr lang="en-US" sz="2000" dirty="0" err="1">
                <a:effectLst/>
              </a:rPr>
              <a:t>rischio</a:t>
            </a:r>
            <a:r>
              <a:rPr lang="en-US" sz="2000" dirty="0">
                <a:effectLst/>
              </a:rPr>
              <a:t> e </a:t>
            </a:r>
            <a:r>
              <a:rPr lang="en-US" sz="2000" dirty="0" err="1">
                <a:effectLst/>
              </a:rPr>
              <a:t>i</a:t>
            </a:r>
            <a:r>
              <a:rPr lang="en-US" sz="2000" dirty="0">
                <a:effectLst/>
              </a:rPr>
              <a:t> </a:t>
            </a:r>
            <a:r>
              <a:rPr lang="en-US" sz="2000" dirty="0" err="1">
                <a:effectLst/>
              </a:rPr>
              <a:t>valori</a:t>
            </a:r>
            <a:r>
              <a:rPr lang="en-US" sz="2000" dirty="0">
                <a:effectLst/>
              </a:rPr>
              <a:t> </a:t>
            </a:r>
            <a:r>
              <a:rPr lang="en-US" sz="2000" dirty="0" err="1">
                <a:effectLst/>
              </a:rPr>
              <a:t>medi</a:t>
            </a:r>
            <a:r>
              <a:rPr lang="en-US" sz="2000" dirty="0">
                <a:effectLst/>
              </a:rPr>
              <a:t> di </a:t>
            </a:r>
            <a:r>
              <a:rPr lang="en-US" sz="2000" dirty="0" err="1">
                <a:effectLst/>
              </a:rPr>
              <a:t>battito</a:t>
            </a:r>
            <a:r>
              <a:rPr lang="en-US" sz="2000" dirty="0">
                <a:effectLst/>
              </a:rPr>
              <a:t> </a:t>
            </a:r>
            <a:r>
              <a:rPr lang="en-US" sz="2000" dirty="0" err="1">
                <a:effectLst/>
              </a:rPr>
              <a:t>cardiaco</a:t>
            </a:r>
            <a:r>
              <a:rPr lang="en-US" sz="2000" dirty="0">
                <a:effectLst/>
              </a:rPr>
              <a:t>, </a:t>
            </a:r>
            <a:r>
              <a:rPr lang="en-US" sz="2000" dirty="0" err="1">
                <a:effectLst/>
              </a:rPr>
              <a:t>temperatura</a:t>
            </a:r>
            <a:r>
              <a:rPr lang="en-US" sz="2000" dirty="0">
                <a:effectLst/>
              </a:rPr>
              <a:t> e </a:t>
            </a:r>
            <a:r>
              <a:rPr lang="en-US" sz="2000" dirty="0" err="1">
                <a:effectLst/>
              </a:rPr>
              <a:t>accelerazione</a:t>
            </a:r>
            <a:r>
              <a:rPr lang="en-US" sz="2000" dirty="0">
                <a:effectLst/>
              </a:rPr>
              <a:t>, e poi il </a:t>
            </a:r>
            <a:r>
              <a:rPr lang="en-US" sz="2000" dirty="0" err="1">
                <a:effectLst/>
              </a:rPr>
              <a:t>tutto</a:t>
            </a:r>
            <a:r>
              <a:rPr lang="en-US" sz="2000" dirty="0">
                <a:effectLst/>
              </a:rPr>
              <a:t> </a:t>
            </a:r>
            <a:r>
              <a:rPr lang="en-US" sz="2000" dirty="0" err="1">
                <a:effectLst/>
              </a:rPr>
              <a:t>viene</a:t>
            </a:r>
            <a:r>
              <a:rPr lang="en-US" sz="2000" dirty="0">
                <a:effectLst/>
              </a:rPr>
              <a:t> </a:t>
            </a:r>
            <a:r>
              <a:rPr lang="en-US" sz="2000" dirty="0" err="1">
                <a:effectLst/>
              </a:rPr>
              <a:t>inviato</a:t>
            </a:r>
            <a:r>
              <a:rPr lang="en-US" sz="2000" dirty="0">
                <a:effectLst/>
              </a:rPr>
              <a:t> al caretaker. </a:t>
            </a:r>
            <a:r>
              <a:rPr lang="en-US" sz="2000" dirty="0" err="1">
                <a:effectLst/>
              </a:rPr>
              <a:t>Invece</a:t>
            </a:r>
            <a:r>
              <a:rPr lang="en-US" sz="2000" dirty="0">
                <a:effectLst/>
              </a:rPr>
              <a:t>, se </a:t>
            </a:r>
            <a:r>
              <a:rPr lang="en-US" sz="2000" dirty="0" err="1">
                <a:effectLst/>
              </a:rPr>
              <a:t>si</a:t>
            </a:r>
            <a:r>
              <a:rPr lang="en-US" sz="2000" dirty="0">
                <a:effectLst/>
              </a:rPr>
              <a:t> </a:t>
            </a:r>
            <a:r>
              <a:rPr lang="en-US" sz="2000" dirty="0" err="1">
                <a:effectLst/>
              </a:rPr>
              <a:t>richiede</a:t>
            </a:r>
            <a:r>
              <a:rPr lang="en-US" sz="2000" dirty="0">
                <a:effectLst/>
              </a:rPr>
              <a:t> lo </a:t>
            </a:r>
            <a:r>
              <a:rPr lang="en-US" sz="2000" i="1" dirty="0" err="1">
                <a:effectLst/>
              </a:rPr>
              <a:t>Storico</a:t>
            </a:r>
            <a:r>
              <a:rPr lang="en-US" sz="2000" dirty="0">
                <a:effectLst/>
              </a:rPr>
              <a:t> (</a:t>
            </a:r>
            <a:r>
              <a:rPr lang="en-US" sz="2000" dirty="0" err="1">
                <a:effectLst/>
              </a:rPr>
              <a:t>possibile</a:t>
            </a:r>
            <a:r>
              <a:rPr lang="en-US" sz="2000" dirty="0">
                <a:effectLst/>
              </a:rPr>
              <a:t> solo per </a:t>
            </a:r>
            <a:r>
              <a:rPr lang="en-US" sz="2000" dirty="0" err="1">
                <a:effectLst/>
              </a:rPr>
              <a:t>l’operatore</a:t>
            </a:r>
            <a:r>
              <a:rPr lang="en-US" sz="2000" dirty="0">
                <a:effectLst/>
              </a:rPr>
              <a:t> </a:t>
            </a:r>
            <a:r>
              <a:rPr lang="en-US" sz="2000" dirty="0" err="1">
                <a:effectLst/>
              </a:rPr>
              <a:t>sanitario</a:t>
            </a:r>
            <a:r>
              <a:rPr lang="en-US" sz="2000" dirty="0">
                <a:effectLst/>
              </a:rPr>
              <a:t>), </a:t>
            </a:r>
            <a:r>
              <a:rPr lang="en-US" sz="2000" dirty="0" err="1">
                <a:effectLst/>
              </a:rPr>
              <a:t>vengono</a:t>
            </a:r>
            <a:r>
              <a:rPr lang="en-US" sz="2000" dirty="0">
                <a:effectLst/>
              </a:rPr>
              <a:t> </a:t>
            </a:r>
            <a:r>
              <a:rPr lang="en-US" sz="2000" dirty="0" err="1">
                <a:effectLst/>
              </a:rPr>
              <a:t>inviati</a:t>
            </a:r>
            <a:r>
              <a:rPr lang="en-US" sz="2000" dirty="0">
                <a:effectLst/>
              </a:rPr>
              <a:t> tutti </a:t>
            </a:r>
            <a:r>
              <a:rPr lang="en-US" sz="2000" dirty="0" err="1">
                <a:effectLst/>
              </a:rPr>
              <a:t>i</a:t>
            </a:r>
            <a:r>
              <a:rPr lang="en-US" sz="2000" dirty="0">
                <a:effectLst/>
              </a:rPr>
              <a:t> </a:t>
            </a:r>
            <a:r>
              <a:rPr lang="en-US" sz="2000" dirty="0" err="1">
                <a:effectLst/>
              </a:rPr>
              <a:t>dati</a:t>
            </a:r>
            <a:r>
              <a:rPr lang="en-US" sz="2000" dirty="0">
                <a:effectLst/>
              </a:rPr>
              <a:t> </a:t>
            </a:r>
            <a:r>
              <a:rPr lang="en-US" sz="2000" dirty="0" err="1">
                <a:effectLst/>
              </a:rPr>
              <a:t>presenti</a:t>
            </a:r>
            <a:r>
              <a:rPr lang="en-US" sz="2000" dirty="0">
                <a:effectLst/>
              </a:rPr>
              <a:t>.</a:t>
            </a:r>
          </a:p>
        </p:txBody>
      </p:sp>
      <p:sp>
        <p:nvSpPr>
          <p:cNvPr id="13" name="CasellaDiTesto 12">
            <a:extLst>
              <a:ext uri="{FF2B5EF4-FFF2-40B4-BE49-F238E27FC236}">
                <a16:creationId xmlns:a16="http://schemas.microsoft.com/office/drawing/2014/main" id="{A4E1F3D5-715E-D52C-DEDF-D83819C8861A}"/>
              </a:ext>
            </a:extLst>
          </p:cNvPr>
          <p:cNvSpPr txBox="1"/>
          <p:nvPr/>
        </p:nvSpPr>
        <p:spPr>
          <a:xfrm>
            <a:off x="219216" y="30067"/>
            <a:ext cx="3749534"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Monitoraggio</a:t>
            </a:r>
            <a:endParaRPr lang="it-IT" sz="3200" i="1" dirty="0">
              <a:solidFill>
                <a:srgbClr val="002060"/>
              </a:solidFill>
              <a:effectLst>
                <a:outerShdw blurRad="38100" dist="38100" dir="2700000" algn="tl">
                  <a:srgbClr val="000000">
                    <a:alpha val="43137"/>
                  </a:srgbClr>
                </a:outerShdw>
              </a:effectLst>
            </a:endParaRPr>
          </a:p>
        </p:txBody>
      </p:sp>
      <p:pic>
        <p:nvPicPr>
          <p:cNvPr id="14" name="Immagine 13">
            <a:extLst>
              <a:ext uri="{FF2B5EF4-FFF2-40B4-BE49-F238E27FC236}">
                <a16:creationId xmlns:a16="http://schemas.microsoft.com/office/drawing/2014/main" id="{3FCEF593-4EE1-D781-07B6-47BA2B55DF53}"/>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00" y="99700"/>
            <a:ext cx="620501" cy="613313"/>
          </a:xfrm>
          <a:prstGeom prst="rect">
            <a:avLst/>
          </a:prstGeom>
        </p:spPr>
      </p:pic>
      <p:pic>
        <p:nvPicPr>
          <p:cNvPr id="15" name="Immagine 14">
            <a:extLst>
              <a:ext uri="{FF2B5EF4-FFF2-40B4-BE49-F238E27FC236}">
                <a16:creationId xmlns:a16="http://schemas.microsoft.com/office/drawing/2014/main" id="{461827BF-5FDB-E604-3880-64255CED6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702" y="379333"/>
            <a:ext cx="2341848" cy="390145"/>
          </a:xfrm>
          <a:prstGeom prst="rect">
            <a:avLst/>
          </a:prstGeom>
        </p:spPr>
      </p:pic>
    </p:spTree>
    <p:extLst>
      <p:ext uri="{BB962C8B-B14F-4D97-AF65-F5344CB8AC3E}">
        <p14:creationId xmlns:p14="http://schemas.microsoft.com/office/powerpoint/2010/main" val="381619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a:t>
            </a:fld>
            <a:endParaRPr lang="it-IT" sz="1400"/>
          </a:p>
        </p:txBody>
      </p:sp>
      <p:sp>
        <p:nvSpPr>
          <p:cNvPr id="8" name="CasellaDiTesto 12">
            <a:extLst>
              <a:ext uri="{FF2B5EF4-FFF2-40B4-BE49-F238E27FC236}">
                <a16:creationId xmlns:a16="http://schemas.microsoft.com/office/drawing/2014/main" id="{D22649C2-92CC-4428-9494-99EEF3B37735}"/>
              </a:ext>
            </a:extLst>
          </p:cNvPr>
          <p:cNvSpPr txBox="1"/>
          <p:nvPr/>
        </p:nvSpPr>
        <p:spPr>
          <a:xfrm>
            <a:off x="1066800" y="1981051"/>
            <a:ext cx="10058400" cy="452431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rimozione</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verificato</a:t>
            </a:r>
            <a:r>
              <a:rPr lang="en-US" sz="2400" dirty="0">
                <a:solidFill>
                  <a:srgbClr val="002060"/>
                </a:solidFill>
              </a:rPr>
              <a:t> </a:t>
            </a:r>
            <a:r>
              <a:rPr lang="en-US" sz="2400" dirty="0" err="1">
                <a:solidFill>
                  <a:srgbClr val="002060"/>
                </a:solidFill>
              </a:rPr>
              <a:t>ogni</a:t>
            </a:r>
            <a:r>
              <a:rPr lang="en-US" sz="2400" dirty="0">
                <a:solidFill>
                  <a:srgbClr val="002060"/>
                </a:solidFill>
              </a:rPr>
              <a:t> 30 </a:t>
            </a:r>
            <a:r>
              <a:rPr lang="en-US" sz="2400" dirty="0" err="1">
                <a:solidFill>
                  <a:srgbClr val="002060"/>
                </a:solidFill>
              </a:rPr>
              <a:t>minuti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scaricamento</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gestito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stesso</a:t>
            </a:r>
            <a:r>
              <a:rPr lang="en-US" sz="2400" dirty="0">
                <a:solidFill>
                  <a:srgbClr val="002060"/>
                </a:solidFill>
              </a:rPr>
              <a:t> modo </a:t>
            </a:r>
            <a:r>
              <a:rPr lang="en-US" sz="2400" dirty="0" err="1">
                <a:solidFill>
                  <a:srgbClr val="002060"/>
                </a:solidFill>
              </a:rPr>
              <a:t>dell’evento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sua</a:t>
            </a:r>
            <a:r>
              <a:rPr lang="en-US" sz="2400" dirty="0">
                <a:solidFill>
                  <a:srgbClr val="002060"/>
                </a:solidFill>
              </a:rPr>
              <a:t> </a:t>
            </a:r>
            <a:r>
              <a:rPr lang="en-US" sz="2400" dirty="0" err="1">
                <a:solidFill>
                  <a:srgbClr val="002060"/>
                </a:solidFill>
              </a:rPr>
              <a:t>rimozione</a:t>
            </a:r>
            <a:r>
              <a:rPr lang="en-US" sz="2400" dirty="0">
                <a:solidFill>
                  <a:srgbClr val="002060"/>
                </a:solidFill>
              </a:rPr>
              <a:t> dal </a:t>
            </a:r>
            <a:r>
              <a:rPr lang="en-US" sz="2400" dirty="0" err="1">
                <a:solidFill>
                  <a:srgbClr val="002060"/>
                </a:solidFill>
              </a:rPr>
              <a:t>polso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accelerazione</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rileva</a:t>
            </a:r>
            <a:r>
              <a:rPr lang="en-US" sz="2400" dirty="0">
                <a:solidFill>
                  <a:srgbClr val="002060"/>
                </a:solidFill>
              </a:rPr>
              <a:t> la </a:t>
            </a:r>
            <a:r>
              <a:rPr lang="en-US" sz="2400" dirty="0" err="1">
                <a:solidFill>
                  <a:srgbClr val="002060"/>
                </a:solidFill>
              </a:rPr>
              <a:t>posizione</a:t>
            </a:r>
            <a:r>
              <a:rPr lang="en-US" sz="2400" dirty="0">
                <a:solidFill>
                  <a:srgbClr val="002060"/>
                </a:solidFill>
              </a:rPr>
              <a:t> del </a:t>
            </a:r>
            <a:r>
              <a:rPr lang="en-US" sz="2400" dirty="0" err="1">
                <a:solidFill>
                  <a:srgbClr val="002060"/>
                </a:solidFill>
              </a:rPr>
              <a:t>residente</a:t>
            </a:r>
            <a:r>
              <a:rPr lang="en-US" sz="2400" dirty="0">
                <a:solidFill>
                  <a:srgbClr val="002060"/>
                </a:solidFill>
              </a:rPr>
              <a:t> 50 volte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battiti</a:t>
            </a:r>
            <a:r>
              <a:rPr lang="en-US" sz="2400" dirty="0">
                <a:solidFill>
                  <a:srgbClr val="002060"/>
                </a:solidFill>
              </a:rPr>
              <a:t> </a:t>
            </a:r>
            <a:r>
              <a:rPr lang="en-US" sz="2400" dirty="0" err="1">
                <a:solidFill>
                  <a:srgbClr val="002060"/>
                </a:solidFill>
              </a:rPr>
              <a:t>cardiaci</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10 </a:t>
            </a:r>
            <a:r>
              <a:rPr lang="en-US" sz="2400" dirty="0" err="1">
                <a:solidFill>
                  <a:srgbClr val="002060"/>
                </a:solidFill>
              </a:rPr>
              <a:t>rilevazioni</a:t>
            </a:r>
            <a:r>
              <a:rPr lang="en-US" sz="2400" dirty="0">
                <a:solidFill>
                  <a:srgbClr val="002060"/>
                </a:solidFill>
              </a:rPr>
              <a:t>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temperatura</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 </a:t>
            </a:r>
            <a:r>
              <a:rPr lang="en-US" sz="2400" dirty="0" err="1">
                <a:solidFill>
                  <a:srgbClr val="002060"/>
                </a:solidFill>
              </a:rPr>
              <a:t>rilevazione</a:t>
            </a:r>
            <a:r>
              <a:rPr lang="en-US" sz="2400" dirty="0">
                <a:solidFill>
                  <a:srgbClr val="002060"/>
                </a:solidFill>
              </a:rPr>
              <a:t>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endParaRPr lang="en-US" sz="2400" dirty="0">
              <a:solidFill>
                <a:srgbClr val="002060"/>
              </a:solidFill>
            </a:endParaRPr>
          </a:p>
        </p:txBody>
      </p:sp>
      <p:pic>
        <p:nvPicPr>
          <p:cNvPr id="3" name="Immagine 2">
            <a:extLst>
              <a:ext uri="{FF2B5EF4-FFF2-40B4-BE49-F238E27FC236}">
                <a16:creationId xmlns:a16="http://schemas.microsoft.com/office/drawing/2014/main" id="{0402ACD0-C58A-193A-2B4B-75C8603631E4}"/>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9" name="CasellaDiTesto 8">
            <a:extLst>
              <a:ext uri="{FF2B5EF4-FFF2-40B4-BE49-F238E27FC236}">
                <a16:creationId xmlns:a16="http://schemas.microsoft.com/office/drawing/2014/main" id="{A75820FC-249F-44C8-FEE9-EFAA7C3D69B3}"/>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Smartwatch</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11" name="Immagine 10">
            <a:extLst>
              <a:ext uri="{FF2B5EF4-FFF2-40B4-BE49-F238E27FC236}">
                <a16:creationId xmlns:a16="http://schemas.microsoft.com/office/drawing/2014/main" id="{B1B6F2AF-2C7A-322F-A6B7-F988709C2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806286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50</a:t>
            </a:fld>
            <a:endParaRPr lang="it-IT"/>
          </a:p>
        </p:txBody>
      </p:sp>
      <p:pic>
        <p:nvPicPr>
          <p:cNvPr id="3" name="Picture 2" descr="Text&#10;&#10;Description automatically generated with low confidence">
            <a:extLst>
              <a:ext uri="{FF2B5EF4-FFF2-40B4-BE49-F238E27FC236}">
                <a16:creationId xmlns:a16="http://schemas.microsoft.com/office/drawing/2014/main" id="{A078A0A9-AD9C-4297-89E6-52D38E812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004" y="587817"/>
            <a:ext cx="9332195" cy="6207258"/>
          </a:xfrm>
          <a:prstGeom prst="rect">
            <a:avLst/>
          </a:prstGeom>
        </p:spPr>
      </p:pic>
      <p:sp>
        <p:nvSpPr>
          <p:cNvPr id="2" name="CasellaDiTesto 1">
            <a:extLst>
              <a:ext uri="{FF2B5EF4-FFF2-40B4-BE49-F238E27FC236}">
                <a16:creationId xmlns:a16="http://schemas.microsoft.com/office/drawing/2014/main" id="{7C4087FB-F6ED-C090-B581-3D6B9717D0AB}"/>
              </a:ext>
            </a:extLst>
          </p:cNvPr>
          <p:cNvSpPr txBox="1"/>
          <p:nvPr/>
        </p:nvSpPr>
        <p:spPr>
          <a:xfrm>
            <a:off x="219216" y="30067"/>
            <a:ext cx="3397845"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Storico</a:t>
            </a:r>
            <a:endParaRPr lang="it-IT" sz="3200" dirty="0">
              <a:solidFill>
                <a:srgbClr val="002060"/>
              </a:solidFill>
              <a:effectLst>
                <a:outerShdw blurRad="38100" dist="38100" dir="2700000" algn="tl">
                  <a:srgbClr val="000000">
                    <a:alpha val="43137"/>
                  </a:srgbClr>
                </a:outerShdw>
              </a:effectLst>
            </a:endParaRPr>
          </a:p>
        </p:txBody>
      </p:sp>
      <p:pic>
        <p:nvPicPr>
          <p:cNvPr id="5" name="Immagine 4">
            <a:extLst>
              <a:ext uri="{FF2B5EF4-FFF2-40B4-BE49-F238E27FC236}">
                <a16:creationId xmlns:a16="http://schemas.microsoft.com/office/drawing/2014/main" id="{5931161D-73ED-F7C6-FEEA-81D51EA19CE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00" y="99700"/>
            <a:ext cx="620501" cy="613313"/>
          </a:xfrm>
          <a:prstGeom prst="rect">
            <a:avLst/>
          </a:prstGeom>
        </p:spPr>
      </p:pic>
      <p:pic>
        <p:nvPicPr>
          <p:cNvPr id="7" name="Immagine 6">
            <a:extLst>
              <a:ext uri="{FF2B5EF4-FFF2-40B4-BE49-F238E27FC236}">
                <a16:creationId xmlns:a16="http://schemas.microsoft.com/office/drawing/2014/main" id="{FC79FEAA-D406-D0DD-843B-F3FF01A4D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702" y="379333"/>
            <a:ext cx="2151347" cy="390145"/>
          </a:xfrm>
          <a:prstGeom prst="rect">
            <a:avLst/>
          </a:prstGeom>
        </p:spPr>
      </p:pic>
    </p:spTree>
    <p:extLst>
      <p:ext uri="{BB962C8B-B14F-4D97-AF65-F5344CB8AC3E}">
        <p14:creationId xmlns:p14="http://schemas.microsoft.com/office/powerpoint/2010/main" val="2073415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51</a:t>
            </a:fld>
            <a:endParaRPr lang="it-IT"/>
          </a:p>
        </p:txBody>
      </p:sp>
      <p:pic>
        <p:nvPicPr>
          <p:cNvPr id="3" name="Picture 2" descr="Text&#10;&#10;Description automatically generated with medium confidence">
            <a:extLst>
              <a:ext uri="{FF2B5EF4-FFF2-40B4-BE49-F238E27FC236}">
                <a16:creationId xmlns:a16="http://schemas.microsoft.com/office/drawing/2014/main" id="{D290B169-AFE9-3BF9-DDBB-E24E272E3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739" y="1894959"/>
            <a:ext cx="4124325" cy="3371850"/>
          </a:xfrm>
          <a:prstGeom prst="rect">
            <a:avLst/>
          </a:prstGeom>
        </p:spPr>
      </p:pic>
      <p:sp>
        <p:nvSpPr>
          <p:cNvPr id="2" name="CasellaDiTesto 7">
            <a:extLst>
              <a:ext uri="{FF2B5EF4-FFF2-40B4-BE49-F238E27FC236}">
                <a16:creationId xmlns:a16="http://schemas.microsoft.com/office/drawing/2014/main" id="{4D89626A-4590-E73B-1799-ADFFAD12EF20}"/>
              </a:ext>
            </a:extLst>
          </p:cNvPr>
          <p:cNvSpPr txBox="1"/>
          <p:nvPr/>
        </p:nvSpPr>
        <p:spPr>
          <a:xfrm>
            <a:off x="1040517" y="2766313"/>
            <a:ext cx="4535634" cy="193899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Quando</a:t>
            </a:r>
            <a:r>
              <a:rPr lang="en-US" sz="2000" dirty="0">
                <a:effectLst/>
              </a:rPr>
              <a:t> </a:t>
            </a:r>
            <a:r>
              <a:rPr lang="en-US" sz="2000" dirty="0" err="1">
                <a:effectLst/>
              </a:rPr>
              <a:t>l’operatore</a:t>
            </a:r>
            <a:r>
              <a:rPr lang="en-US" sz="2000" dirty="0">
                <a:effectLst/>
              </a:rPr>
              <a:t> </a:t>
            </a:r>
            <a:r>
              <a:rPr lang="en-US" sz="2000" dirty="0" err="1">
                <a:effectLst/>
              </a:rPr>
              <a:t>sanitario</a:t>
            </a:r>
            <a:r>
              <a:rPr lang="en-US" sz="2000" dirty="0">
                <a:effectLst/>
              </a:rPr>
              <a:t>, </a:t>
            </a:r>
            <a:r>
              <a:rPr lang="en-US" sz="2000" dirty="0" err="1">
                <a:effectLst/>
              </a:rPr>
              <a:t>unico</a:t>
            </a:r>
            <a:r>
              <a:rPr lang="en-US" sz="2000" dirty="0">
                <a:effectLst/>
              </a:rPr>
              <a:t> </a:t>
            </a:r>
            <a:r>
              <a:rPr lang="en-US" sz="2000" dirty="0" err="1">
                <a:effectLst/>
              </a:rPr>
              <a:t>che</a:t>
            </a:r>
            <a:r>
              <a:rPr lang="en-US" sz="2000" dirty="0">
                <a:effectLst/>
              </a:rPr>
              <a:t> ne ha la </a:t>
            </a:r>
            <a:r>
              <a:rPr lang="en-US" sz="2000" dirty="0" err="1">
                <a:effectLst/>
              </a:rPr>
              <a:t>possibilità</a:t>
            </a:r>
            <a:r>
              <a:rPr lang="en-US" sz="2000" dirty="0">
                <a:effectLst/>
              </a:rPr>
              <a:t>, </a:t>
            </a:r>
            <a:r>
              <a:rPr lang="en-US" sz="2000" dirty="0" err="1">
                <a:effectLst/>
              </a:rPr>
              <a:t>richiede</a:t>
            </a:r>
            <a:r>
              <a:rPr lang="en-US" sz="2000" dirty="0">
                <a:effectLst/>
              </a:rPr>
              <a:t> al Sistema </a:t>
            </a:r>
            <a:r>
              <a:rPr lang="en-US" sz="2000" dirty="0" err="1">
                <a:effectLst/>
              </a:rPr>
              <a:t>una</a:t>
            </a:r>
            <a:r>
              <a:rPr lang="en-US" sz="2000" dirty="0">
                <a:effectLst/>
              </a:rPr>
              <a:t> </a:t>
            </a:r>
            <a:r>
              <a:rPr lang="en-US" sz="2000" dirty="0" err="1">
                <a:effectLst/>
              </a:rPr>
              <a:t>chiamata</a:t>
            </a:r>
            <a:r>
              <a:rPr lang="en-US" sz="2000" dirty="0">
                <a:effectLst/>
              </a:rPr>
              <a:t> al SPS per un </a:t>
            </a:r>
            <a:r>
              <a:rPr lang="en-US" sz="2000" dirty="0" err="1">
                <a:effectLst/>
              </a:rPr>
              <a:t>certo</a:t>
            </a:r>
            <a:r>
              <a:rPr lang="en-US" sz="2000" dirty="0">
                <a:effectLst/>
              </a:rPr>
              <a:t> </a:t>
            </a:r>
            <a:r>
              <a:rPr lang="en-US" sz="2000" dirty="0" err="1">
                <a:effectLst/>
              </a:rPr>
              <a:t>residente</a:t>
            </a:r>
            <a:r>
              <a:rPr lang="en-US" sz="2000" dirty="0">
                <a:effectLst/>
              </a:rPr>
              <a:t>, il Sistema </a:t>
            </a:r>
            <a:r>
              <a:rPr lang="en-US" sz="2000" dirty="0" err="1">
                <a:effectLst/>
              </a:rPr>
              <a:t>recupera</a:t>
            </a:r>
            <a:r>
              <a:rPr lang="en-US" sz="2000" dirty="0">
                <a:effectLst/>
              </a:rPr>
              <a:t> </a:t>
            </a:r>
            <a:r>
              <a:rPr lang="en-US" sz="2000" dirty="0" err="1">
                <a:effectLst/>
              </a:rPr>
              <a:t>l’indirizzo</a:t>
            </a:r>
            <a:r>
              <a:rPr lang="en-US" sz="2000" dirty="0">
                <a:effectLst/>
              </a:rPr>
              <a:t> di </a:t>
            </a:r>
            <a:r>
              <a:rPr lang="en-US" sz="2000" dirty="0" err="1">
                <a:effectLst/>
              </a:rPr>
              <a:t>quel</a:t>
            </a:r>
            <a:r>
              <a:rPr lang="en-US" sz="2000" dirty="0">
                <a:effectLst/>
              </a:rPr>
              <a:t> </a:t>
            </a:r>
            <a:r>
              <a:rPr lang="en-US" sz="2000" dirty="0" err="1">
                <a:effectLst/>
              </a:rPr>
              <a:t>residente</a:t>
            </a:r>
            <a:r>
              <a:rPr lang="en-US" sz="2000" dirty="0">
                <a:effectLst/>
              </a:rPr>
              <a:t> </a:t>
            </a:r>
            <a:r>
              <a:rPr lang="en-US" sz="2000" dirty="0" err="1">
                <a:effectLst/>
              </a:rPr>
              <a:t>dalla</a:t>
            </a:r>
            <a:r>
              <a:rPr lang="en-US" sz="2000" dirty="0">
                <a:effectLst/>
              </a:rPr>
              <a:t> BDR, e lo </a:t>
            </a:r>
            <a:r>
              <a:rPr lang="en-US" sz="2000" dirty="0" err="1">
                <a:effectLst/>
              </a:rPr>
              <a:t>comunica</a:t>
            </a:r>
            <a:r>
              <a:rPr lang="en-US" sz="2000" dirty="0">
                <a:effectLst/>
              </a:rPr>
              <a:t> al SPS </a:t>
            </a:r>
            <a:r>
              <a:rPr lang="en-US" sz="2000" dirty="0" err="1">
                <a:effectLst/>
              </a:rPr>
              <a:t>insieme</a:t>
            </a:r>
            <a:r>
              <a:rPr lang="en-US" sz="2000" dirty="0">
                <a:effectLst/>
              </a:rPr>
              <a:t> </a:t>
            </a:r>
            <a:r>
              <a:rPr lang="en-US" sz="2000" dirty="0" err="1">
                <a:effectLst/>
              </a:rPr>
              <a:t>alla</a:t>
            </a:r>
            <a:r>
              <a:rPr lang="en-US" sz="2000" dirty="0">
                <a:effectLst/>
              </a:rPr>
              <a:t> </a:t>
            </a:r>
            <a:r>
              <a:rPr lang="en-US" sz="2000" dirty="0" err="1">
                <a:effectLst/>
              </a:rPr>
              <a:t>richiesta</a:t>
            </a:r>
            <a:r>
              <a:rPr lang="en-US" sz="2000" dirty="0">
                <a:effectLst/>
              </a:rPr>
              <a:t> di </a:t>
            </a:r>
            <a:r>
              <a:rPr lang="en-US" sz="2000" dirty="0" err="1">
                <a:effectLst/>
              </a:rPr>
              <a:t>soccorsi</a:t>
            </a:r>
            <a:r>
              <a:rPr lang="en-US" sz="2000" dirty="0">
                <a:effectLst/>
              </a:rPr>
              <a:t>.</a:t>
            </a:r>
          </a:p>
        </p:txBody>
      </p:sp>
      <p:pic>
        <p:nvPicPr>
          <p:cNvPr id="5" name="Immagine 4">
            <a:extLst>
              <a:ext uri="{FF2B5EF4-FFF2-40B4-BE49-F238E27FC236}">
                <a16:creationId xmlns:a16="http://schemas.microsoft.com/office/drawing/2014/main" id="{13D0A5A3-4067-678C-97D9-AF6A60DB140A}"/>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7" name="CasellaDiTesto 6">
            <a:extLst>
              <a:ext uri="{FF2B5EF4-FFF2-40B4-BE49-F238E27FC236}">
                <a16:creationId xmlns:a16="http://schemas.microsoft.com/office/drawing/2014/main" id="{FC747F48-61AC-3C37-CE44-5FD4D180D714}"/>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Richiesta</a:t>
            </a:r>
            <a:r>
              <a:rPr lang="en-US" sz="4400" dirty="0">
                <a:solidFill>
                  <a:srgbClr val="002060"/>
                </a:solidFill>
                <a:effectLst>
                  <a:outerShdw blurRad="38100" dist="38100" dir="2700000" algn="tl">
                    <a:srgbClr val="000000">
                      <a:alpha val="43137"/>
                    </a:srgbClr>
                  </a:outerShdw>
                </a:effectLst>
              </a:rPr>
              <a:t> </a:t>
            </a:r>
            <a:r>
              <a:rPr lang="en-US" sz="4400" dirty="0" err="1">
                <a:solidFill>
                  <a:srgbClr val="002060"/>
                </a:solidFill>
                <a:effectLst>
                  <a:outerShdw blurRad="38100" dist="38100" dir="2700000" algn="tl">
                    <a:srgbClr val="000000">
                      <a:alpha val="43137"/>
                    </a:srgbClr>
                  </a:outerShdw>
                </a:effectLst>
              </a:rPr>
              <a:t>Soccorsi</a:t>
            </a:r>
            <a:endParaRPr lang="it-IT" sz="4400" i="1" dirty="0">
              <a:solidFill>
                <a:srgbClr val="002060"/>
              </a:solidFill>
              <a:effectLst>
                <a:outerShdw blurRad="38100" dist="38100" dir="2700000" algn="tl">
                  <a:srgbClr val="000000">
                    <a:alpha val="43137"/>
                  </a:srgbClr>
                </a:outerShdw>
              </a:effectLst>
            </a:endParaRPr>
          </a:p>
        </p:txBody>
      </p:sp>
      <p:pic>
        <p:nvPicPr>
          <p:cNvPr id="10" name="Immagine 9">
            <a:extLst>
              <a:ext uri="{FF2B5EF4-FFF2-40B4-BE49-F238E27FC236}">
                <a16:creationId xmlns:a16="http://schemas.microsoft.com/office/drawing/2014/main" id="{B3BF33CB-C988-2C20-0F4C-17999AF9C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3746243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52</a:t>
            </a:fld>
            <a:endParaRPr lang="it-IT"/>
          </a:p>
        </p:txBody>
      </p:sp>
      <p:pic>
        <p:nvPicPr>
          <p:cNvPr id="2" name="Picture 1" descr="A picture containing graphical user interface&#10;&#10;Description automatically generated">
            <a:extLst>
              <a:ext uri="{FF2B5EF4-FFF2-40B4-BE49-F238E27FC236}">
                <a16:creationId xmlns:a16="http://schemas.microsoft.com/office/drawing/2014/main" id="{7C4FCC20-D1A0-5A4E-E331-B8C751A7E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221" y="713013"/>
            <a:ext cx="6406695" cy="6065244"/>
          </a:xfrm>
          <a:prstGeom prst="rect">
            <a:avLst/>
          </a:prstGeom>
        </p:spPr>
      </p:pic>
      <p:sp>
        <p:nvSpPr>
          <p:cNvPr id="3" name="CasellaDiTesto 7">
            <a:extLst>
              <a:ext uri="{FF2B5EF4-FFF2-40B4-BE49-F238E27FC236}">
                <a16:creationId xmlns:a16="http://schemas.microsoft.com/office/drawing/2014/main" id="{D9F3FFF1-A938-2A3A-81FC-9C230D392CAD}"/>
              </a:ext>
            </a:extLst>
          </p:cNvPr>
          <p:cNvSpPr txBox="1"/>
          <p:nvPr/>
        </p:nvSpPr>
        <p:spPr>
          <a:xfrm>
            <a:off x="258084" y="1074509"/>
            <a:ext cx="5269137" cy="5324535"/>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Quando</a:t>
            </a:r>
            <a:r>
              <a:rPr lang="en-US" sz="2000" dirty="0">
                <a:effectLst/>
              </a:rPr>
              <a:t> un caretaker </a:t>
            </a:r>
            <a:r>
              <a:rPr lang="en-US" sz="2000" dirty="0" err="1">
                <a:effectLst/>
              </a:rPr>
              <a:t>richiede</a:t>
            </a:r>
            <a:r>
              <a:rPr lang="en-US" sz="2000" dirty="0">
                <a:effectLst/>
              </a:rPr>
              <a:t> di </a:t>
            </a:r>
            <a:r>
              <a:rPr lang="en-US" sz="2000" dirty="0" err="1">
                <a:effectLst/>
              </a:rPr>
              <a:t>comunicare</a:t>
            </a:r>
            <a:r>
              <a:rPr lang="en-US" sz="2000" dirty="0">
                <a:effectLst/>
              </a:rPr>
              <a:t> con un </a:t>
            </a:r>
            <a:r>
              <a:rPr lang="en-US" sz="2000" dirty="0" err="1">
                <a:effectLst/>
              </a:rPr>
              <a:t>certo</a:t>
            </a:r>
            <a:r>
              <a:rPr lang="en-US" sz="2000" dirty="0">
                <a:effectLst/>
              </a:rPr>
              <a:t> </a:t>
            </a:r>
            <a:r>
              <a:rPr lang="en-US" sz="2000" dirty="0" err="1">
                <a:effectLst/>
              </a:rPr>
              <a:t>residente</a:t>
            </a:r>
            <a:r>
              <a:rPr lang="en-US" sz="2000" dirty="0">
                <a:effectLst/>
              </a:rPr>
              <a:t>, il Sistema </a:t>
            </a:r>
            <a:r>
              <a:rPr lang="en-US" sz="2000" dirty="0" err="1">
                <a:effectLst/>
              </a:rPr>
              <a:t>inizialmente</a:t>
            </a:r>
            <a:r>
              <a:rPr lang="en-US" sz="2000" dirty="0">
                <a:effectLst/>
              </a:rPr>
              <a:t> </a:t>
            </a:r>
            <a:r>
              <a:rPr lang="en-US" sz="2000" dirty="0" err="1">
                <a:effectLst/>
              </a:rPr>
              <a:t>identifica</a:t>
            </a:r>
            <a:r>
              <a:rPr lang="en-US" sz="2000" dirty="0">
                <a:effectLst/>
              </a:rPr>
              <a:t> la stanza </a:t>
            </a:r>
            <a:r>
              <a:rPr lang="en-US" sz="2000" dirty="0" err="1">
                <a:effectLst/>
              </a:rPr>
              <a:t>dell’appartamento</a:t>
            </a:r>
            <a:r>
              <a:rPr lang="en-US" sz="2000" dirty="0">
                <a:effectLst/>
              </a:rPr>
              <a:t> in cui </a:t>
            </a:r>
            <a:r>
              <a:rPr lang="en-US" sz="2000" dirty="0" err="1">
                <a:effectLst/>
              </a:rPr>
              <a:t>questo</a:t>
            </a:r>
            <a:r>
              <a:rPr lang="en-US" sz="2000" dirty="0">
                <a:effectLst/>
              </a:rPr>
              <a:t> </a:t>
            </a:r>
            <a:r>
              <a:rPr lang="en-US" sz="2000" dirty="0" err="1">
                <a:effectLst/>
              </a:rPr>
              <a:t>si</a:t>
            </a:r>
            <a:r>
              <a:rPr lang="en-US" sz="2000" dirty="0">
                <a:effectLst/>
              </a:rPr>
              <a:t> </a:t>
            </a:r>
            <a:r>
              <a:rPr lang="en-US" sz="2000" dirty="0" err="1">
                <a:effectLst/>
              </a:rPr>
              <a:t>trova</a:t>
            </a:r>
            <a:r>
              <a:rPr lang="en-US" sz="2000" dirty="0">
                <a:effectLst/>
              </a:rPr>
              <a:t>, e poi fa </a:t>
            </a:r>
            <a:r>
              <a:rPr lang="en-US" sz="2000" dirty="0" err="1">
                <a:effectLst/>
              </a:rPr>
              <a:t>partire</a:t>
            </a:r>
            <a:r>
              <a:rPr lang="en-US" sz="2000" dirty="0">
                <a:effectLst/>
              </a:rPr>
              <a:t> la </a:t>
            </a:r>
            <a:r>
              <a:rPr lang="en-US" sz="2000" dirty="0" err="1">
                <a:effectLst/>
              </a:rPr>
              <a:t>comunicazione</a:t>
            </a:r>
            <a:r>
              <a:rPr lang="en-US" sz="2000" dirty="0">
                <a:effectLst/>
              </a:rPr>
              <a:t>, </a:t>
            </a:r>
            <a:r>
              <a:rPr lang="en-US" sz="2000" dirty="0" err="1">
                <a:effectLst/>
              </a:rPr>
              <a:t>che</a:t>
            </a:r>
            <a:r>
              <a:rPr lang="en-US" sz="2000" dirty="0">
                <a:effectLst/>
              </a:rPr>
              <a:t> </a:t>
            </a:r>
            <a:r>
              <a:rPr lang="en-US" sz="2000" dirty="0" err="1">
                <a:effectLst/>
              </a:rPr>
              <a:t>avverrà</a:t>
            </a:r>
            <a:r>
              <a:rPr lang="en-US" sz="2000" dirty="0">
                <a:effectLst/>
              </a:rPr>
              <a:t> </a:t>
            </a:r>
            <a:r>
              <a:rPr lang="en-US" sz="2000" dirty="0" err="1">
                <a:effectLst/>
              </a:rPr>
              <a:t>tramite</a:t>
            </a:r>
            <a:r>
              <a:rPr lang="en-US" sz="2000" dirty="0">
                <a:effectLst/>
              </a:rPr>
              <a:t> il </a:t>
            </a:r>
            <a:r>
              <a:rPr lang="en-US" sz="2000" dirty="0" err="1">
                <a:effectLst/>
              </a:rPr>
              <a:t>sistema</a:t>
            </a:r>
            <a:r>
              <a:rPr lang="en-US" sz="2000" dirty="0">
                <a:effectLst/>
              </a:rPr>
              <a:t> audio di </a:t>
            </a:r>
            <a:r>
              <a:rPr lang="en-US" sz="2000" dirty="0" err="1">
                <a:effectLst/>
              </a:rPr>
              <a:t>quella</a:t>
            </a:r>
            <a:r>
              <a:rPr lang="en-US" sz="2000" dirty="0">
                <a:effectLst/>
              </a:rPr>
              <a:t> stanza. </a:t>
            </a:r>
            <a:r>
              <a:rPr lang="en-US" sz="2000" dirty="0" err="1">
                <a:effectLst/>
              </a:rPr>
              <a:t>Quando</a:t>
            </a:r>
            <a:r>
              <a:rPr lang="en-US" sz="2000" dirty="0">
                <a:effectLst/>
              </a:rPr>
              <a:t> il caretaker lo </a:t>
            </a:r>
            <a:r>
              <a:rPr lang="en-US" sz="2000" dirty="0" err="1">
                <a:effectLst/>
              </a:rPr>
              <a:t>vorrà</a:t>
            </a:r>
            <a:r>
              <a:rPr lang="en-US" sz="2000" dirty="0">
                <a:effectLst/>
              </a:rPr>
              <a:t>, </a:t>
            </a:r>
            <a:r>
              <a:rPr lang="en-US" sz="2000" dirty="0" err="1">
                <a:effectLst/>
              </a:rPr>
              <a:t>potrà</a:t>
            </a:r>
            <a:r>
              <a:rPr lang="en-US" sz="2000" dirty="0">
                <a:effectLst/>
              </a:rPr>
              <a:t> </a:t>
            </a:r>
            <a:r>
              <a:rPr lang="en-US" sz="2000" dirty="0" err="1">
                <a:effectLst/>
              </a:rPr>
              <a:t>chiudere</a:t>
            </a:r>
            <a:r>
              <a:rPr lang="en-US" sz="2000" dirty="0">
                <a:effectLst/>
              </a:rPr>
              <a:t> la </a:t>
            </a:r>
            <a:r>
              <a:rPr lang="en-US" sz="2000" dirty="0" err="1">
                <a:effectLst/>
              </a:rPr>
              <a:t>comunicazione</a:t>
            </a:r>
            <a:r>
              <a:rPr lang="en-US" sz="2000" dirty="0">
                <a:effectLst/>
              </a:rPr>
              <a:t>;</a:t>
            </a:r>
          </a:p>
          <a:p>
            <a:pPr marL="342900" indent="-342900" algn="just">
              <a:buFont typeface="Arial" panose="020B0604020202020204" pitchFamily="34" charset="0"/>
              <a:buChar char="•"/>
            </a:pPr>
            <a:r>
              <a:rPr lang="en-US" sz="2000" dirty="0">
                <a:effectLst/>
              </a:rPr>
              <a:t>Si </a:t>
            </a:r>
            <a:r>
              <a:rPr lang="en-US" sz="2000" dirty="0" err="1">
                <a:effectLst/>
              </a:rPr>
              <a:t>noti</a:t>
            </a:r>
            <a:r>
              <a:rPr lang="en-US" sz="2000" dirty="0">
                <a:effectLst/>
              </a:rPr>
              <a:t> </a:t>
            </a:r>
            <a:r>
              <a:rPr lang="en-US" sz="2000" dirty="0" err="1">
                <a:effectLst/>
              </a:rPr>
              <a:t>che</a:t>
            </a:r>
            <a:r>
              <a:rPr lang="en-US" sz="2000" dirty="0">
                <a:effectLst/>
              </a:rPr>
              <a:t> la </a:t>
            </a:r>
            <a:r>
              <a:rPr lang="en-US" sz="2000" dirty="0" err="1">
                <a:effectLst/>
              </a:rPr>
              <a:t>funzione</a:t>
            </a:r>
            <a:r>
              <a:rPr lang="en-US" sz="2000" dirty="0">
                <a:effectLst/>
              </a:rPr>
              <a:t> di </a:t>
            </a:r>
            <a:r>
              <a:rPr lang="en-US" sz="2000" dirty="0" err="1">
                <a:effectLst/>
              </a:rPr>
              <a:t>apertura</a:t>
            </a:r>
            <a:r>
              <a:rPr lang="en-US" sz="2000" dirty="0">
                <a:effectLst/>
              </a:rPr>
              <a:t> </a:t>
            </a:r>
            <a:r>
              <a:rPr lang="en-US" sz="2000" dirty="0" err="1">
                <a:effectLst/>
              </a:rPr>
              <a:t>della</a:t>
            </a:r>
            <a:r>
              <a:rPr lang="en-US" sz="2000" dirty="0">
                <a:effectLst/>
              </a:rPr>
              <a:t> </a:t>
            </a:r>
            <a:r>
              <a:rPr lang="en-US" sz="2000" dirty="0" err="1">
                <a:effectLst/>
              </a:rPr>
              <a:t>comunicazione</a:t>
            </a:r>
            <a:r>
              <a:rPr lang="en-US" sz="2000" dirty="0">
                <a:effectLst/>
              </a:rPr>
              <a:t> è </a:t>
            </a:r>
            <a:r>
              <a:rPr lang="en-US" sz="2000" dirty="0" err="1">
                <a:effectLst/>
              </a:rPr>
              <a:t>sincrona</a:t>
            </a:r>
            <a:r>
              <a:rPr lang="en-US" sz="2000" dirty="0">
                <a:effectLst/>
              </a:rPr>
              <a:t>, visto </a:t>
            </a:r>
            <a:r>
              <a:rPr lang="en-US" sz="2000" dirty="0" err="1">
                <a:effectLst/>
              </a:rPr>
              <a:t>che</a:t>
            </a:r>
            <a:r>
              <a:rPr lang="en-US" sz="2000" dirty="0">
                <a:effectLst/>
              </a:rPr>
              <a:t> al caretaker </a:t>
            </a:r>
            <a:r>
              <a:rPr lang="en-US" sz="2000" dirty="0" err="1">
                <a:effectLst/>
              </a:rPr>
              <a:t>interessa</a:t>
            </a:r>
            <a:r>
              <a:rPr lang="en-US" sz="2000" dirty="0">
                <a:effectLst/>
              </a:rPr>
              <a:t> </a:t>
            </a:r>
            <a:r>
              <a:rPr lang="en-US" sz="2000" dirty="0" err="1">
                <a:effectLst/>
              </a:rPr>
              <a:t>sapere</a:t>
            </a:r>
            <a:r>
              <a:rPr lang="en-US" sz="2000" dirty="0">
                <a:effectLst/>
              </a:rPr>
              <a:t> se la </a:t>
            </a:r>
            <a:r>
              <a:rPr lang="en-US" sz="2000" dirty="0" err="1">
                <a:effectLst/>
              </a:rPr>
              <a:t>comunicazione</a:t>
            </a:r>
            <a:r>
              <a:rPr lang="en-US" sz="2000" dirty="0">
                <a:effectLst/>
              </a:rPr>
              <a:t> è </a:t>
            </a:r>
            <a:r>
              <a:rPr lang="en-US" sz="2000" dirty="0" err="1">
                <a:effectLst/>
              </a:rPr>
              <a:t>iniziata</a:t>
            </a:r>
            <a:r>
              <a:rPr lang="en-US" sz="2000" dirty="0">
                <a:effectLst/>
              </a:rPr>
              <a:t> </a:t>
            </a:r>
            <a:r>
              <a:rPr lang="en-US" sz="2000" dirty="0" err="1">
                <a:effectLst/>
              </a:rPr>
              <a:t>oppure</a:t>
            </a:r>
            <a:r>
              <a:rPr lang="en-US" sz="2000" dirty="0">
                <a:effectLst/>
              </a:rPr>
              <a:t> no, </a:t>
            </a:r>
            <a:r>
              <a:rPr lang="en-US" sz="2000" dirty="0" err="1">
                <a:effectLst/>
              </a:rPr>
              <a:t>mentre</a:t>
            </a:r>
            <a:r>
              <a:rPr lang="en-US" sz="2000" dirty="0">
                <a:effectLst/>
              </a:rPr>
              <a:t>, la </a:t>
            </a:r>
            <a:r>
              <a:rPr lang="en-US" sz="2000" dirty="0" err="1">
                <a:effectLst/>
              </a:rPr>
              <a:t>funzione</a:t>
            </a:r>
            <a:r>
              <a:rPr lang="en-US" sz="2000" dirty="0">
                <a:effectLst/>
              </a:rPr>
              <a:t> di </a:t>
            </a:r>
            <a:r>
              <a:rPr lang="en-US" sz="2000" dirty="0" err="1">
                <a:effectLst/>
              </a:rPr>
              <a:t>chisura</a:t>
            </a:r>
            <a:r>
              <a:rPr lang="en-US" sz="2000" dirty="0">
                <a:effectLst/>
              </a:rPr>
              <a:t> è </a:t>
            </a:r>
            <a:r>
              <a:rPr lang="en-US" sz="2000" dirty="0" err="1">
                <a:effectLst/>
              </a:rPr>
              <a:t>asincrona</a:t>
            </a:r>
            <a:r>
              <a:rPr lang="en-US" sz="2000" dirty="0">
                <a:effectLst/>
              </a:rPr>
              <a:t> </a:t>
            </a:r>
            <a:r>
              <a:rPr lang="en-US" sz="2000" dirty="0" err="1">
                <a:effectLst/>
              </a:rPr>
              <a:t>perché</a:t>
            </a:r>
            <a:r>
              <a:rPr lang="en-US" sz="2000" dirty="0">
                <a:effectLst/>
              </a:rPr>
              <a:t>, </a:t>
            </a:r>
            <a:r>
              <a:rPr lang="en-US" sz="2000" dirty="0" err="1">
                <a:effectLst/>
              </a:rPr>
              <a:t>una</a:t>
            </a:r>
            <a:r>
              <a:rPr lang="en-US" sz="2000" dirty="0">
                <a:effectLst/>
              </a:rPr>
              <a:t> volta </a:t>
            </a:r>
            <a:r>
              <a:rPr lang="en-US" sz="2000" dirty="0" err="1">
                <a:effectLst/>
              </a:rPr>
              <a:t>chiusa</a:t>
            </a:r>
            <a:r>
              <a:rPr lang="en-US" sz="2000" dirty="0">
                <a:effectLst/>
              </a:rPr>
              <a:t> la </a:t>
            </a:r>
            <a:r>
              <a:rPr lang="en-US" sz="2000" dirty="0" err="1">
                <a:effectLst/>
              </a:rPr>
              <a:t>comunicazione</a:t>
            </a:r>
            <a:r>
              <a:rPr lang="en-US" sz="2000" dirty="0">
                <a:effectLst/>
              </a:rPr>
              <a:t>, al caretaker non </a:t>
            </a:r>
            <a:r>
              <a:rPr lang="en-US" sz="2000" dirty="0" err="1">
                <a:effectLst/>
              </a:rPr>
              <a:t>interessa</a:t>
            </a:r>
            <a:r>
              <a:rPr lang="en-US" sz="2000" dirty="0">
                <a:effectLst/>
              </a:rPr>
              <a:t> </a:t>
            </a:r>
            <a:r>
              <a:rPr lang="en-US" sz="2000" dirty="0" err="1">
                <a:effectLst/>
              </a:rPr>
              <a:t>sapere</a:t>
            </a:r>
            <a:r>
              <a:rPr lang="en-US" sz="2000" dirty="0">
                <a:effectLst/>
              </a:rPr>
              <a:t> se </a:t>
            </a:r>
            <a:r>
              <a:rPr lang="en-US" sz="2000" dirty="0" err="1">
                <a:effectLst/>
              </a:rPr>
              <a:t>effettivamente</a:t>
            </a:r>
            <a:r>
              <a:rPr lang="en-US" sz="2000" dirty="0">
                <a:effectLst/>
              </a:rPr>
              <a:t> è </a:t>
            </a:r>
            <a:r>
              <a:rPr lang="en-US" sz="2000" dirty="0" err="1">
                <a:effectLst/>
              </a:rPr>
              <a:t>terminata</a:t>
            </a:r>
            <a:r>
              <a:rPr lang="en-US" sz="2000" dirty="0">
                <a:effectLst/>
              </a:rPr>
              <a:t> o </a:t>
            </a:r>
            <a:r>
              <a:rPr lang="en-US" sz="2000" dirty="0" err="1">
                <a:effectLst/>
              </a:rPr>
              <a:t>meno</a:t>
            </a:r>
            <a:r>
              <a:rPr lang="en-US" sz="2000" dirty="0">
                <a:effectLst/>
              </a:rPr>
              <a:t>, visto </a:t>
            </a:r>
            <a:r>
              <a:rPr lang="en-US" sz="2000" dirty="0" err="1">
                <a:effectLst/>
              </a:rPr>
              <a:t>che</a:t>
            </a:r>
            <a:r>
              <a:rPr lang="en-US" sz="2000" dirty="0">
                <a:effectLst/>
              </a:rPr>
              <a:t> di </a:t>
            </a:r>
            <a:r>
              <a:rPr lang="en-US" sz="2000" dirty="0" err="1">
                <a:effectLst/>
              </a:rPr>
              <a:t>ciò</a:t>
            </a:r>
            <a:r>
              <a:rPr lang="en-US" sz="2000" dirty="0">
                <a:effectLst/>
              </a:rPr>
              <a:t> se ne </a:t>
            </a:r>
            <a:r>
              <a:rPr lang="en-US" sz="2000" dirty="0" err="1">
                <a:effectLst/>
              </a:rPr>
              <a:t>deve</a:t>
            </a:r>
            <a:r>
              <a:rPr lang="en-US" sz="2000" dirty="0">
                <a:effectLst/>
              </a:rPr>
              <a:t> </a:t>
            </a:r>
            <a:r>
              <a:rPr lang="en-US" sz="2000" dirty="0" err="1">
                <a:effectLst/>
              </a:rPr>
              <a:t>occupare</a:t>
            </a:r>
            <a:r>
              <a:rPr lang="en-US" sz="2000" dirty="0">
                <a:effectLst/>
              </a:rPr>
              <a:t> il Sistema;</a:t>
            </a:r>
          </a:p>
        </p:txBody>
      </p:sp>
      <p:sp>
        <p:nvSpPr>
          <p:cNvPr id="13" name="CasellaDiTesto 12">
            <a:extLst>
              <a:ext uri="{FF2B5EF4-FFF2-40B4-BE49-F238E27FC236}">
                <a16:creationId xmlns:a16="http://schemas.microsoft.com/office/drawing/2014/main" id="{8CD46284-7DF5-3D24-0356-57EC7612D0E3}"/>
              </a:ext>
            </a:extLst>
          </p:cNvPr>
          <p:cNvSpPr txBox="1"/>
          <p:nvPr/>
        </p:nvSpPr>
        <p:spPr>
          <a:xfrm>
            <a:off x="219216" y="30067"/>
            <a:ext cx="6406694"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Comunicazione</a:t>
            </a:r>
            <a:r>
              <a:rPr lang="en-US" sz="3200" dirty="0">
                <a:solidFill>
                  <a:srgbClr val="002060"/>
                </a:solidFill>
                <a:effectLst>
                  <a:outerShdw blurRad="38100" dist="38100" dir="2700000" algn="tl">
                    <a:srgbClr val="000000">
                      <a:alpha val="43137"/>
                    </a:srgbClr>
                  </a:outerShdw>
                </a:effectLst>
              </a:rPr>
              <a:t> con </a:t>
            </a:r>
            <a:r>
              <a:rPr lang="en-US" sz="3200" dirty="0" err="1">
                <a:solidFill>
                  <a:srgbClr val="002060"/>
                </a:solidFill>
                <a:effectLst>
                  <a:outerShdw blurRad="38100" dist="38100" dir="2700000" algn="tl">
                    <a:srgbClr val="000000">
                      <a:alpha val="43137"/>
                    </a:srgbClr>
                  </a:outerShdw>
                </a:effectLst>
              </a:rPr>
              <a:t>Residente</a:t>
            </a:r>
            <a:endParaRPr lang="it-IT" sz="3200" dirty="0">
              <a:solidFill>
                <a:srgbClr val="002060"/>
              </a:solidFill>
              <a:effectLst>
                <a:outerShdw blurRad="38100" dist="38100" dir="2700000" algn="tl">
                  <a:srgbClr val="000000">
                    <a:alpha val="43137"/>
                  </a:srgbClr>
                </a:outerShdw>
              </a:effectLst>
            </a:endParaRPr>
          </a:p>
        </p:txBody>
      </p:sp>
      <p:pic>
        <p:nvPicPr>
          <p:cNvPr id="14" name="Immagine 13">
            <a:extLst>
              <a:ext uri="{FF2B5EF4-FFF2-40B4-BE49-F238E27FC236}">
                <a16:creationId xmlns:a16="http://schemas.microsoft.com/office/drawing/2014/main" id="{84DD875B-D721-7888-617D-7828F8AB97A6}"/>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00" y="99700"/>
            <a:ext cx="620501" cy="613313"/>
          </a:xfrm>
          <a:prstGeom prst="rect">
            <a:avLst/>
          </a:prstGeom>
        </p:spPr>
      </p:pic>
      <p:pic>
        <p:nvPicPr>
          <p:cNvPr id="15" name="Immagine 14">
            <a:extLst>
              <a:ext uri="{FF2B5EF4-FFF2-40B4-BE49-F238E27FC236}">
                <a16:creationId xmlns:a16="http://schemas.microsoft.com/office/drawing/2014/main" id="{54CD74B5-69D9-771A-BC7D-BB25F8E667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702" y="379333"/>
            <a:ext cx="5008848" cy="390145"/>
          </a:xfrm>
          <a:prstGeom prst="rect">
            <a:avLst/>
          </a:prstGeom>
        </p:spPr>
      </p:pic>
    </p:spTree>
    <p:extLst>
      <p:ext uri="{BB962C8B-B14F-4D97-AF65-F5344CB8AC3E}">
        <p14:creationId xmlns:p14="http://schemas.microsoft.com/office/powerpoint/2010/main" val="1214262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53</a:t>
            </a:fld>
            <a:endParaRPr lang="it-IT"/>
          </a:p>
        </p:txBody>
      </p:sp>
      <p:pic>
        <p:nvPicPr>
          <p:cNvPr id="7" name="Picture 6" descr="Graphical user interface&#10;&#10;Description automatically generated">
            <a:extLst>
              <a:ext uri="{FF2B5EF4-FFF2-40B4-BE49-F238E27FC236}">
                <a16:creationId xmlns:a16="http://schemas.microsoft.com/office/drawing/2014/main" id="{6EA29C5D-93ED-39FE-462D-DED08D3B9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96" y="713013"/>
            <a:ext cx="10479970" cy="6080552"/>
          </a:xfrm>
          <a:prstGeom prst="rect">
            <a:avLst/>
          </a:prstGeom>
        </p:spPr>
      </p:pic>
      <p:sp>
        <p:nvSpPr>
          <p:cNvPr id="9" name="CasellaDiTesto 7">
            <a:extLst>
              <a:ext uri="{FF2B5EF4-FFF2-40B4-BE49-F238E27FC236}">
                <a16:creationId xmlns:a16="http://schemas.microsoft.com/office/drawing/2014/main" id="{48358944-6EE5-A709-722D-D45190C37916}"/>
              </a:ext>
            </a:extLst>
          </p:cNvPr>
          <p:cNvSpPr txBox="1"/>
          <p:nvPr/>
        </p:nvSpPr>
        <p:spPr>
          <a:xfrm>
            <a:off x="9357633" y="1859339"/>
            <a:ext cx="2466067" cy="313932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1800" dirty="0">
                <a:effectLst/>
              </a:rPr>
              <a:t>Per </a:t>
            </a:r>
            <a:r>
              <a:rPr lang="en-US" sz="1800" dirty="0" err="1">
                <a:effectLst/>
              </a:rPr>
              <a:t>verificare</a:t>
            </a:r>
            <a:r>
              <a:rPr lang="en-US" sz="1800" dirty="0">
                <a:effectLst/>
              </a:rPr>
              <a:t> la </a:t>
            </a:r>
            <a:r>
              <a:rPr lang="en-US" sz="1800" dirty="0" err="1">
                <a:effectLst/>
              </a:rPr>
              <a:t>presenza</a:t>
            </a:r>
            <a:r>
              <a:rPr lang="en-US" sz="1800" dirty="0">
                <a:effectLst/>
              </a:rPr>
              <a:t> o </a:t>
            </a:r>
            <a:r>
              <a:rPr lang="en-US" sz="1800" dirty="0" err="1">
                <a:effectLst/>
              </a:rPr>
              <a:t>meno</a:t>
            </a:r>
            <a:r>
              <a:rPr lang="en-US" sz="1800" dirty="0">
                <a:effectLst/>
              </a:rPr>
              <a:t> </a:t>
            </a:r>
            <a:r>
              <a:rPr lang="en-US" sz="1800" dirty="0" err="1">
                <a:effectLst/>
              </a:rPr>
              <a:t>dello</a:t>
            </a:r>
            <a:r>
              <a:rPr lang="en-US" sz="1800" dirty="0">
                <a:effectLst/>
              </a:rPr>
              <a:t> smartwatch, </a:t>
            </a:r>
            <a:r>
              <a:rPr lang="en-US" sz="1800" dirty="0" err="1">
                <a:effectLst/>
              </a:rPr>
              <a:t>vengono</a:t>
            </a:r>
            <a:r>
              <a:rPr lang="en-US" sz="1800" dirty="0">
                <a:effectLst/>
              </a:rPr>
              <a:t> considerate le </a:t>
            </a:r>
            <a:r>
              <a:rPr lang="en-US" sz="1800" dirty="0" err="1">
                <a:effectLst/>
              </a:rPr>
              <a:t>rilevazioni</a:t>
            </a:r>
            <a:r>
              <a:rPr lang="en-US" sz="1800" dirty="0">
                <a:effectLst/>
              </a:rPr>
              <a:t> </a:t>
            </a:r>
            <a:r>
              <a:rPr lang="en-US" sz="1800" dirty="0" err="1">
                <a:effectLst/>
              </a:rPr>
              <a:t>più</a:t>
            </a:r>
            <a:r>
              <a:rPr lang="en-US" sz="1800" dirty="0">
                <a:effectLst/>
              </a:rPr>
              <a:t> </a:t>
            </a:r>
            <a:r>
              <a:rPr lang="en-US" sz="1800" dirty="0" err="1">
                <a:effectLst/>
              </a:rPr>
              <a:t>recenti</a:t>
            </a:r>
            <a:r>
              <a:rPr lang="en-US" sz="1800" dirty="0">
                <a:effectLst/>
              </a:rPr>
              <a:t> di tutti </a:t>
            </a:r>
            <a:r>
              <a:rPr lang="en-US" sz="1800" dirty="0" err="1">
                <a:effectLst/>
              </a:rPr>
              <a:t>i</a:t>
            </a:r>
            <a:r>
              <a:rPr lang="en-US" sz="1800" dirty="0">
                <a:effectLst/>
              </a:rPr>
              <a:t> </a:t>
            </a:r>
            <a:r>
              <a:rPr lang="en-US" sz="1800" dirty="0" err="1">
                <a:effectLst/>
              </a:rPr>
              <a:t>sensori</a:t>
            </a:r>
            <a:r>
              <a:rPr lang="en-US" sz="1800" dirty="0">
                <a:effectLst/>
              </a:rPr>
              <a:t> wearable e, se </a:t>
            </a:r>
            <a:r>
              <a:rPr lang="en-US" sz="1800" dirty="0" err="1">
                <a:effectLst/>
              </a:rPr>
              <a:t>si</a:t>
            </a:r>
            <a:r>
              <a:rPr lang="en-US" sz="1800" dirty="0">
                <a:effectLst/>
              </a:rPr>
              <a:t> </a:t>
            </a:r>
            <a:r>
              <a:rPr lang="en-US" sz="1800" dirty="0" err="1">
                <a:effectLst/>
              </a:rPr>
              <a:t>identifica</a:t>
            </a:r>
            <a:r>
              <a:rPr lang="en-US" sz="1800" dirty="0">
                <a:effectLst/>
              </a:rPr>
              <a:t> </a:t>
            </a:r>
            <a:r>
              <a:rPr lang="en-US" sz="1800" dirty="0" err="1">
                <a:effectLst/>
              </a:rPr>
              <a:t>una</a:t>
            </a:r>
            <a:r>
              <a:rPr lang="en-US" sz="1800" dirty="0">
                <a:effectLst/>
              </a:rPr>
              <a:t> </a:t>
            </a:r>
            <a:r>
              <a:rPr lang="en-US" sz="1800" dirty="0" err="1">
                <a:effectLst/>
              </a:rPr>
              <a:t>anomalia</a:t>
            </a:r>
            <a:r>
              <a:rPr lang="en-US" sz="1800" dirty="0">
                <a:effectLst/>
              </a:rPr>
              <a:t>, lo </a:t>
            </a:r>
            <a:r>
              <a:rPr lang="en-US" sz="1800" dirty="0" err="1">
                <a:effectLst/>
              </a:rPr>
              <a:t>si</a:t>
            </a:r>
            <a:r>
              <a:rPr lang="en-US" sz="1800" dirty="0">
                <a:effectLst/>
              </a:rPr>
              <a:t> </a:t>
            </a:r>
            <a:r>
              <a:rPr lang="en-US" sz="1800" dirty="0" err="1">
                <a:effectLst/>
              </a:rPr>
              <a:t>comunica</a:t>
            </a:r>
            <a:r>
              <a:rPr lang="en-US" sz="1800" dirty="0">
                <a:effectLst/>
              </a:rPr>
              <a:t> a tutti </a:t>
            </a:r>
            <a:r>
              <a:rPr lang="en-US" sz="1800" dirty="0" err="1">
                <a:effectLst/>
              </a:rPr>
              <a:t>i</a:t>
            </a:r>
            <a:r>
              <a:rPr lang="en-US" sz="1800" dirty="0">
                <a:effectLst/>
              </a:rPr>
              <a:t> caretaker </a:t>
            </a:r>
            <a:r>
              <a:rPr lang="en-US" sz="1800" dirty="0" err="1">
                <a:effectLst/>
              </a:rPr>
              <a:t>associati</a:t>
            </a:r>
            <a:r>
              <a:rPr lang="en-US" sz="1800" dirty="0">
                <a:effectLst/>
              </a:rPr>
              <a:t> al </a:t>
            </a:r>
            <a:r>
              <a:rPr lang="en-US" sz="1800" dirty="0" err="1">
                <a:effectLst/>
              </a:rPr>
              <a:t>residente</a:t>
            </a:r>
            <a:r>
              <a:rPr lang="en-US" sz="1800" dirty="0">
                <a:effectLst/>
              </a:rPr>
              <a:t> </a:t>
            </a:r>
            <a:r>
              <a:rPr lang="en-US" sz="1800" dirty="0" err="1">
                <a:effectLst/>
              </a:rPr>
              <a:t>considerato</a:t>
            </a:r>
            <a:r>
              <a:rPr lang="en-US" sz="1800" dirty="0">
                <a:effectLst/>
              </a:rPr>
              <a:t>.</a:t>
            </a:r>
          </a:p>
        </p:txBody>
      </p:sp>
      <p:sp>
        <p:nvSpPr>
          <p:cNvPr id="10" name="CasellaDiTesto 9">
            <a:extLst>
              <a:ext uri="{FF2B5EF4-FFF2-40B4-BE49-F238E27FC236}">
                <a16:creationId xmlns:a16="http://schemas.microsoft.com/office/drawing/2014/main" id="{5D415B2E-E339-B221-3AD3-621524EFE24A}"/>
              </a:ext>
            </a:extLst>
          </p:cNvPr>
          <p:cNvSpPr txBox="1"/>
          <p:nvPr/>
        </p:nvSpPr>
        <p:spPr>
          <a:xfrm>
            <a:off x="219216" y="30067"/>
            <a:ext cx="6670534"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Controllo</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presenza</a:t>
            </a:r>
            <a:r>
              <a:rPr lang="en-US" sz="3200" dirty="0">
                <a:solidFill>
                  <a:srgbClr val="002060"/>
                </a:solidFill>
                <a:effectLst>
                  <a:outerShdw blurRad="38100" dist="38100" dir="2700000" algn="tl">
                    <a:srgbClr val="000000">
                      <a:alpha val="43137"/>
                    </a:srgbClr>
                  </a:outerShdw>
                </a:effectLst>
              </a:rPr>
              <a:t> Smartwatch</a:t>
            </a:r>
            <a:endParaRPr lang="it-IT" sz="3200" dirty="0">
              <a:solidFill>
                <a:srgbClr val="002060"/>
              </a:solidFill>
              <a:effectLst>
                <a:outerShdw blurRad="38100" dist="38100" dir="2700000" algn="tl">
                  <a:srgbClr val="000000">
                    <a:alpha val="43137"/>
                  </a:srgbClr>
                </a:outerShdw>
              </a:effectLst>
            </a:endParaRPr>
          </a:p>
        </p:txBody>
      </p:sp>
      <p:pic>
        <p:nvPicPr>
          <p:cNvPr id="11" name="Immagine 10">
            <a:extLst>
              <a:ext uri="{FF2B5EF4-FFF2-40B4-BE49-F238E27FC236}">
                <a16:creationId xmlns:a16="http://schemas.microsoft.com/office/drawing/2014/main" id="{08B6C8D9-4336-3327-2149-9687367994D8}"/>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00" y="99700"/>
            <a:ext cx="620501" cy="613313"/>
          </a:xfrm>
          <a:prstGeom prst="rect">
            <a:avLst/>
          </a:prstGeom>
        </p:spPr>
      </p:pic>
      <p:pic>
        <p:nvPicPr>
          <p:cNvPr id="12" name="Immagine 11">
            <a:extLst>
              <a:ext uri="{FF2B5EF4-FFF2-40B4-BE49-F238E27FC236}">
                <a16:creationId xmlns:a16="http://schemas.microsoft.com/office/drawing/2014/main" id="{D9D6EA85-F45E-6698-2176-A5BB6655D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702" y="379333"/>
            <a:ext cx="5250148" cy="390145"/>
          </a:xfrm>
          <a:prstGeom prst="rect">
            <a:avLst/>
          </a:prstGeom>
        </p:spPr>
      </p:pic>
    </p:spTree>
    <p:extLst>
      <p:ext uri="{BB962C8B-B14F-4D97-AF65-F5344CB8AC3E}">
        <p14:creationId xmlns:p14="http://schemas.microsoft.com/office/powerpoint/2010/main" val="3208059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54</a:t>
            </a:fld>
            <a:endParaRPr lang="it-IT" sz="1400"/>
          </a:p>
        </p:txBody>
      </p:sp>
      <p:sp>
        <p:nvSpPr>
          <p:cNvPr id="9" name="CasellaDiTesto 8">
            <a:extLst>
              <a:ext uri="{FF2B5EF4-FFF2-40B4-BE49-F238E27FC236}">
                <a16:creationId xmlns:a16="http://schemas.microsoft.com/office/drawing/2014/main" id="{9275A37F-4861-7215-C351-CCBCFECBE446}"/>
              </a:ext>
            </a:extLst>
          </p:cNvPr>
          <p:cNvSpPr txBox="1"/>
          <p:nvPr/>
        </p:nvSpPr>
        <p:spPr>
          <a:xfrm>
            <a:off x="1965839" y="4975791"/>
            <a:ext cx="8260321" cy="1015663"/>
          </a:xfrm>
          <a:prstGeom prst="rect">
            <a:avLst/>
          </a:prstGeom>
          <a:noFill/>
        </p:spPr>
        <p:txBody>
          <a:bodyPr wrap="square" rtlCol="0" anchor="ctr">
            <a:spAutoFit/>
          </a:bodyPr>
          <a:lstStyle/>
          <a:p>
            <a:pPr algn="ctr"/>
            <a:r>
              <a:rPr lang="en-US" sz="6000" b="1" dirty="0">
                <a:ln w="0"/>
                <a:solidFill>
                  <a:srgbClr val="002060"/>
                </a:solidFill>
                <a:effectLst>
                  <a:outerShdw blurRad="38100" dist="25400" dir="5400000" algn="ctr" rotWithShape="0">
                    <a:srgbClr val="6E747A">
                      <a:alpha val="43000"/>
                    </a:srgbClr>
                  </a:outerShdw>
                </a:effectLst>
              </a:rPr>
              <a:t>Deployment Architecture  </a:t>
            </a:r>
            <a:endParaRPr lang="it-IT" sz="6000" b="1" dirty="0">
              <a:ln w="0"/>
              <a:solidFill>
                <a:srgbClr val="002060"/>
              </a:solidFill>
              <a:effectLst>
                <a:outerShdw blurRad="38100" dist="25400" dir="5400000" algn="ctr" rotWithShape="0">
                  <a:srgbClr val="6E747A">
                    <a:alpha val="43000"/>
                  </a:srgbClr>
                </a:outerShdw>
              </a:effectLst>
            </a:endParaRPr>
          </a:p>
        </p:txBody>
      </p:sp>
      <p:pic>
        <p:nvPicPr>
          <p:cNvPr id="11" name="Immagine 10">
            <a:extLst>
              <a:ext uri="{FF2B5EF4-FFF2-40B4-BE49-F238E27FC236}">
                <a16:creationId xmlns:a16="http://schemas.microsoft.com/office/drawing/2014/main" id="{7ABA98BA-9C16-3290-9838-06A6D8E6D55C}"/>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5" name="Immagine 14">
            <a:extLst>
              <a:ext uri="{FF2B5EF4-FFF2-40B4-BE49-F238E27FC236}">
                <a16:creationId xmlns:a16="http://schemas.microsoft.com/office/drawing/2014/main" id="{56F61615-744A-02D9-9CCD-43A2990E6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9465" y="421902"/>
            <a:ext cx="5783377" cy="5569552"/>
          </a:xfrm>
          <a:prstGeom prst="rect">
            <a:avLst/>
          </a:prstGeom>
        </p:spPr>
      </p:pic>
    </p:spTree>
    <p:extLst>
      <p:ext uri="{BB962C8B-B14F-4D97-AF65-F5344CB8AC3E}">
        <p14:creationId xmlns:p14="http://schemas.microsoft.com/office/powerpoint/2010/main" val="3896270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55</a:t>
            </a:fld>
            <a:endParaRPr lang="it-IT"/>
          </a:p>
        </p:txBody>
      </p:sp>
      <p:sp>
        <p:nvSpPr>
          <p:cNvPr id="2" name="CasellaDiTesto 7">
            <a:extLst>
              <a:ext uri="{FF2B5EF4-FFF2-40B4-BE49-F238E27FC236}">
                <a16:creationId xmlns:a16="http://schemas.microsoft.com/office/drawing/2014/main" id="{4D89626A-4590-E73B-1799-ADFFAD12EF20}"/>
              </a:ext>
            </a:extLst>
          </p:cNvPr>
          <p:cNvSpPr txBox="1"/>
          <p:nvPr/>
        </p:nvSpPr>
        <p:spPr>
          <a:xfrm>
            <a:off x="240744" y="1944549"/>
            <a:ext cx="5096458" cy="4093428"/>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Su un nodo centrale, comune a tutto il Sistema, si prevede l’</a:t>
            </a:r>
            <a:r>
              <a:rPr lang="it-IT" sz="2000" dirty="0" err="1">
                <a:effectLst/>
              </a:rPr>
              <a:t>istanziazione</a:t>
            </a:r>
            <a:r>
              <a:rPr lang="it-IT" sz="2000" dirty="0">
                <a:effectLst/>
              </a:rPr>
              <a:t> del componente di </a:t>
            </a:r>
            <a:r>
              <a:rPr lang="it-IT" sz="2000" i="1" dirty="0">
                <a:effectLst/>
              </a:rPr>
              <a:t>Gestione dell’Interazione con l’Utente</a:t>
            </a:r>
            <a:r>
              <a:rPr lang="it-IT" sz="2000" dirty="0">
                <a:effectLst/>
              </a:rPr>
              <a:t>. Questo componente riceverà tutte le richieste dei </a:t>
            </a:r>
            <a:r>
              <a:rPr lang="it-IT" sz="2000" dirty="0" err="1">
                <a:effectLst/>
              </a:rPr>
              <a:t>caretakers</a:t>
            </a:r>
            <a:r>
              <a:rPr lang="it-IT" sz="2000" dirty="0">
                <a:effectLst/>
              </a:rPr>
              <a:t>, e le gestirà sulla base dell’ordine di arrivo;</a:t>
            </a:r>
          </a:p>
          <a:p>
            <a:pPr marL="342900" indent="-342900" algn="just">
              <a:buFont typeface="Arial" panose="020B0604020202020204" pitchFamily="34" charset="0"/>
              <a:buChar char="•"/>
            </a:pPr>
            <a:r>
              <a:rPr lang="it-IT" sz="2000" dirty="0">
                <a:effectLst/>
              </a:rPr>
              <a:t>In ogni appartamento saranno istanziati i componenti di </a:t>
            </a:r>
            <a:r>
              <a:rPr lang="it-IT" sz="2000" i="1" dirty="0">
                <a:effectLst/>
              </a:rPr>
              <a:t>Gestione Ambientale </a:t>
            </a:r>
            <a:r>
              <a:rPr lang="it-IT" sz="2000" dirty="0">
                <a:effectLst/>
              </a:rPr>
              <a:t>e </a:t>
            </a:r>
            <a:r>
              <a:rPr lang="it-IT" sz="2000" i="1" dirty="0">
                <a:effectLst/>
              </a:rPr>
              <a:t>Gestione </a:t>
            </a:r>
            <a:r>
              <a:rPr lang="it-IT" sz="2000" i="1" dirty="0" err="1">
                <a:effectLst/>
              </a:rPr>
              <a:t>Smartwatch</a:t>
            </a:r>
            <a:r>
              <a:rPr lang="it-IT" sz="2000" dirty="0">
                <a:effectLst/>
              </a:rPr>
              <a:t>. Questi componenti interagiranno con lo </a:t>
            </a:r>
            <a:r>
              <a:rPr lang="it-IT" sz="2000" dirty="0" err="1">
                <a:effectLst/>
              </a:rPr>
              <a:t>Smartwatch</a:t>
            </a:r>
            <a:r>
              <a:rPr lang="it-IT" sz="2000" dirty="0">
                <a:effectLst/>
              </a:rPr>
              <a:t> del residente, e utilizzeranno per il salvataggio uno </a:t>
            </a:r>
            <a:r>
              <a:rPr lang="it-IT" sz="2000" dirty="0" err="1">
                <a:effectLst/>
              </a:rPr>
              <a:t>storage</a:t>
            </a:r>
            <a:r>
              <a:rPr lang="it-IT" sz="2000" dirty="0">
                <a:effectLst/>
              </a:rPr>
              <a:t> assegnato all’appartamento, presente in </a:t>
            </a:r>
            <a:r>
              <a:rPr lang="it-IT" sz="2000" dirty="0" err="1">
                <a:effectLst/>
              </a:rPr>
              <a:t>Cloud</a:t>
            </a:r>
            <a:r>
              <a:rPr lang="it-IT" sz="2000" dirty="0">
                <a:effectLst/>
              </a:rPr>
              <a:t>;</a:t>
            </a:r>
          </a:p>
        </p:txBody>
      </p:sp>
      <p:pic>
        <p:nvPicPr>
          <p:cNvPr id="7" name="Picture 6" descr="Graphical user interface&#10;&#10;Description automatically generated with low confidence">
            <a:extLst>
              <a:ext uri="{FF2B5EF4-FFF2-40B4-BE49-F238E27FC236}">
                <a16:creationId xmlns:a16="http://schemas.microsoft.com/office/drawing/2014/main" id="{398407F4-8B49-35AC-ED13-EE3F5BE3D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20" y="1407879"/>
            <a:ext cx="6362052" cy="4866858"/>
          </a:xfrm>
          <a:prstGeom prst="rect">
            <a:avLst/>
          </a:prstGeom>
        </p:spPr>
      </p:pic>
      <p:pic>
        <p:nvPicPr>
          <p:cNvPr id="15" name="Immagine 14">
            <a:extLst>
              <a:ext uri="{FF2B5EF4-FFF2-40B4-BE49-F238E27FC236}">
                <a16:creationId xmlns:a16="http://schemas.microsoft.com/office/drawing/2014/main" id="{502748BE-23B8-C5E1-2F7C-6F9A0849AB0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21" name="CasellaDiTesto 20">
            <a:extLst>
              <a:ext uri="{FF2B5EF4-FFF2-40B4-BE49-F238E27FC236}">
                <a16:creationId xmlns:a16="http://schemas.microsoft.com/office/drawing/2014/main" id="{11A734CC-E0B4-4882-0A05-4CF5A295D0F2}"/>
              </a:ext>
            </a:extLst>
          </p:cNvPr>
          <p:cNvSpPr txBox="1"/>
          <p:nvPr/>
        </p:nvSpPr>
        <p:spPr>
          <a:xfrm>
            <a:off x="1917701" y="412568"/>
            <a:ext cx="9207500" cy="769441"/>
          </a:xfrm>
          <a:prstGeom prst="rect">
            <a:avLst/>
          </a:prstGeom>
          <a:noFill/>
        </p:spPr>
        <p:txBody>
          <a:bodyPr wrap="square" rtlCol="0">
            <a:spAutoFit/>
          </a:bodyPr>
          <a:lstStyle/>
          <a:p>
            <a:pPr algn="ctr"/>
            <a:r>
              <a:rPr lang="en-US" sz="4400" dirty="0" err="1">
                <a:solidFill>
                  <a:srgbClr val="002060"/>
                </a:solidFill>
                <a:effectLst>
                  <a:outerShdw blurRad="38100" dist="38100" dir="2700000" algn="tl">
                    <a:srgbClr val="000000">
                      <a:alpha val="43137"/>
                    </a:srgbClr>
                  </a:outerShdw>
                </a:effectLst>
              </a:rPr>
              <a:t>Diagramma</a:t>
            </a:r>
            <a:r>
              <a:rPr lang="en-US" sz="4400" dirty="0">
                <a:solidFill>
                  <a:srgbClr val="002060"/>
                </a:solidFill>
                <a:effectLst>
                  <a:outerShdw blurRad="38100" dist="38100" dir="2700000" algn="tl">
                    <a:srgbClr val="000000">
                      <a:alpha val="43137"/>
                    </a:srgbClr>
                  </a:outerShdw>
                </a:effectLst>
              </a:rPr>
              <a:t> di Deploy</a:t>
            </a:r>
            <a:endParaRPr lang="it-IT" sz="4400" i="1" dirty="0">
              <a:solidFill>
                <a:srgbClr val="002060"/>
              </a:solidFill>
              <a:effectLst>
                <a:outerShdw blurRad="38100" dist="38100" dir="2700000" algn="tl">
                  <a:srgbClr val="000000">
                    <a:alpha val="43137"/>
                  </a:srgbClr>
                </a:outerShdw>
              </a:effectLst>
            </a:endParaRPr>
          </a:p>
        </p:txBody>
      </p:sp>
      <p:pic>
        <p:nvPicPr>
          <p:cNvPr id="22" name="Immagine 21">
            <a:extLst>
              <a:ext uri="{FF2B5EF4-FFF2-40B4-BE49-F238E27FC236}">
                <a16:creationId xmlns:a16="http://schemas.microsoft.com/office/drawing/2014/main" id="{F2342B63-FEB7-2AA2-6DCE-664830BF8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621367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56</a:t>
            </a:fld>
            <a:endParaRPr lang="it-IT" sz="1400"/>
          </a:p>
        </p:txBody>
      </p:sp>
      <p:sp>
        <p:nvSpPr>
          <p:cNvPr id="9" name="CasellaDiTesto 12">
            <a:extLst>
              <a:ext uri="{FF2B5EF4-FFF2-40B4-BE49-F238E27FC236}">
                <a16:creationId xmlns:a16="http://schemas.microsoft.com/office/drawing/2014/main" id="{41B46196-83F9-43AC-8107-35E3AA5E875B}"/>
              </a:ext>
            </a:extLst>
          </p:cNvPr>
          <p:cNvSpPr txBox="1"/>
          <p:nvPr/>
        </p:nvSpPr>
        <p:spPr>
          <a:xfrm>
            <a:off x="1066800" y="1850876"/>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Essendo</a:t>
            </a:r>
            <a:r>
              <a:rPr lang="en-US" sz="2400" dirty="0">
                <a:solidFill>
                  <a:srgbClr val="002060"/>
                </a:solidFill>
              </a:rPr>
              <a:t> le </a:t>
            </a:r>
            <a:r>
              <a:rPr lang="en-US" sz="2400" dirty="0" err="1">
                <a:solidFill>
                  <a:srgbClr val="002060"/>
                </a:solidFill>
              </a:rPr>
              <a:t>misurazioni</a:t>
            </a:r>
            <a:r>
              <a:rPr lang="en-US" sz="2400" dirty="0">
                <a:solidFill>
                  <a:srgbClr val="002060"/>
                </a:solidFill>
              </a:rPr>
              <a:t> </a:t>
            </a:r>
            <a:r>
              <a:rPr lang="it-IT" sz="2400" dirty="0">
                <a:solidFill>
                  <a:srgbClr val="002060"/>
                </a:solidFill>
              </a:rPr>
              <a:t>del residente dati sensibili, si ipotizza l’applicazione della </a:t>
            </a:r>
            <a:r>
              <a:rPr lang="it-IT" sz="2400" i="1" dirty="0">
                <a:solidFill>
                  <a:srgbClr val="002060"/>
                </a:solidFill>
              </a:rPr>
              <a:t>crittografia asimmetrica </a:t>
            </a:r>
            <a:r>
              <a:rPr lang="it-IT" sz="2400" dirty="0">
                <a:solidFill>
                  <a:srgbClr val="002060"/>
                </a:solidFill>
              </a:rPr>
              <a:t>per la trasmissione delle informazioni;</a:t>
            </a:r>
          </a:p>
          <a:p>
            <a:pPr marL="342900" indent="-342900" algn="just">
              <a:buFont typeface="Arial" panose="020B0604020202020204" pitchFamily="34" charset="0"/>
              <a:buChar char="•"/>
            </a:pPr>
            <a:r>
              <a:rPr lang="en-US" sz="2400" dirty="0">
                <a:solidFill>
                  <a:srgbClr val="002060"/>
                </a:solidFill>
              </a:rPr>
              <a:t>Per </a:t>
            </a:r>
            <a:r>
              <a:rPr lang="en-US" sz="2400" dirty="0" err="1">
                <a:solidFill>
                  <a:srgbClr val="002060"/>
                </a:solidFill>
              </a:rPr>
              <a:t>garantire</a:t>
            </a:r>
            <a:r>
              <a:rPr lang="en-US" sz="2400" dirty="0">
                <a:solidFill>
                  <a:srgbClr val="002060"/>
                </a:solidFill>
              </a:rPr>
              <a:t> </a:t>
            </a:r>
            <a:r>
              <a:rPr lang="en-US" sz="2400" dirty="0" err="1">
                <a:solidFill>
                  <a:srgbClr val="002060"/>
                </a:solidFill>
              </a:rPr>
              <a:t>l’integrita</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 </a:t>
            </a:r>
            <a:r>
              <a:rPr lang="en-US" sz="2400" dirty="0" err="1">
                <a:solidFill>
                  <a:srgbClr val="002060"/>
                </a:solidFill>
              </a:rPr>
              <a:t>evitando</a:t>
            </a:r>
            <a:r>
              <a:rPr lang="en-US" sz="2400" dirty="0">
                <a:solidFill>
                  <a:srgbClr val="002060"/>
                </a:solidFill>
              </a:rPr>
              <a:t> </a:t>
            </a:r>
            <a:r>
              <a:rPr lang="en-US" sz="2400" dirty="0" err="1">
                <a:solidFill>
                  <a:srgbClr val="002060"/>
                </a:solidFill>
              </a:rPr>
              <a:t>eventuali</a:t>
            </a:r>
            <a:r>
              <a:rPr lang="en-US" sz="2400" dirty="0">
                <a:solidFill>
                  <a:srgbClr val="002060"/>
                </a:solidFill>
              </a:rPr>
              <a:t> </a:t>
            </a:r>
            <a:r>
              <a:rPr lang="en-US" sz="2400" dirty="0" err="1">
                <a:solidFill>
                  <a:srgbClr val="002060"/>
                </a:solidFill>
              </a:rPr>
              <a:t>attacchi</a:t>
            </a:r>
            <a:r>
              <a:rPr lang="en-US" sz="2400" dirty="0">
                <a:solidFill>
                  <a:srgbClr val="002060"/>
                </a:solidFill>
              </a:rPr>
              <a:t> del </a:t>
            </a:r>
            <a:r>
              <a:rPr lang="en-US" sz="2400" dirty="0" err="1">
                <a:solidFill>
                  <a:srgbClr val="002060"/>
                </a:solidFill>
              </a:rPr>
              <a:t>tipo</a:t>
            </a:r>
            <a:r>
              <a:rPr lang="en-US" sz="2400" dirty="0">
                <a:solidFill>
                  <a:srgbClr val="002060"/>
                </a:solidFill>
              </a:rPr>
              <a:t> </a:t>
            </a:r>
            <a:r>
              <a:rPr lang="en-US" sz="2400" i="1" dirty="0">
                <a:solidFill>
                  <a:srgbClr val="002060"/>
                </a:solidFill>
              </a:rPr>
              <a:t>man-in-the-middle</a:t>
            </a:r>
            <a:r>
              <a:rPr lang="en-US" sz="2400" dirty="0">
                <a:solidFill>
                  <a:srgbClr val="002060"/>
                </a:solidFill>
              </a:rPr>
              <a:t>, </a:t>
            </a:r>
            <a:r>
              <a:rPr lang="en-US" sz="2400" dirty="0" err="1">
                <a:solidFill>
                  <a:srgbClr val="002060"/>
                </a:solidFill>
              </a:rPr>
              <a:t>si</a:t>
            </a:r>
            <a:r>
              <a:rPr lang="en-US" sz="2400" dirty="0">
                <a:solidFill>
                  <a:srgbClr val="002060"/>
                </a:solidFill>
              </a:rPr>
              <a:t> </a:t>
            </a:r>
            <a:r>
              <a:rPr lang="en-US" sz="2400" dirty="0" err="1">
                <a:solidFill>
                  <a:srgbClr val="002060"/>
                </a:solidFill>
              </a:rPr>
              <a:t>opta</a:t>
            </a:r>
            <a:r>
              <a:rPr lang="en-US" sz="2400" dirty="0">
                <a:solidFill>
                  <a:srgbClr val="002060"/>
                </a:solidFill>
              </a:rPr>
              <a:t> per </a:t>
            </a:r>
            <a:r>
              <a:rPr lang="en-US" sz="2400" dirty="0" err="1">
                <a:solidFill>
                  <a:srgbClr val="002060"/>
                </a:solidFill>
              </a:rPr>
              <a:t>l’utilizzo</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i="1" dirty="0" err="1">
                <a:solidFill>
                  <a:srgbClr val="002060"/>
                </a:solidFill>
              </a:rPr>
              <a:t>firma</a:t>
            </a:r>
            <a:r>
              <a:rPr lang="en-US" sz="2400" i="1" dirty="0">
                <a:solidFill>
                  <a:srgbClr val="002060"/>
                </a:solidFill>
              </a:rPr>
              <a:t> </a:t>
            </a:r>
            <a:r>
              <a:rPr lang="en-US" sz="2400" i="1" dirty="0" err="1">
                <a:solidFill>
                  <a:srgbClr val="002060"/>
                </a:solidFill>
              </a:rPr>
              <a:t>digitale</a:t>
            </a:r>
            <a:r>
              <a:rPr lang="en-US" sz="2400" dirty="0">
                <a:solidFill>
                  <a:srgbClr val="002060"/>
                </a:solidFill>
              </a:rPr>
              <a:t>, </a:t>
            </a:r>
            <a:r>
              <a:rPr lang="en-US" sz="2400" dirty="0" err="1">
                <a:solidFill>
                  <a:srgbClr val="002060"/>
                </a:solidFill>
              </a:rPr>
              <a:t>applicata</a:t>
            </a:r>
            <a:r>
              <a:rPr lang="en-US" sz="2400" dirty="0">
                <a:solidFill>
                  <a:srgbClr val="002060"/>
                </a:solidFill>
              </a:rPr>
              <a:t> </a:t>
            </a:r>
            <a:r>
              <a:rPr lang="en-US" sz="2400" dirty="0" err="1">
                <a:solidFill>
                  <a:srgbClr val="002060"/>
                </a:solidFill>
              </a:rPr>
              <a:t>solamente</a:t>
            </a:r>
            <a:r>
              <a:rPr lang="en-US" sz="2400" dirty="0">
                <a:solidFill>
                  <a:srgbClr val="002060"/>
                </a:solidFill>
              </a:rPr>
              <a:t> </a:t>
            </a:r>
            <a:r>
              <a:rPr lang="en-US" sz="2400" dirty="0" err="1">
                <a:solidFill>
                  <a:srgbClr val="002060"/>
                </a:solidFill>
              </a:rPr>
              <a:t>nella</a:t>
            </a:r>
            <a:r>
              <a:rPr lang="en-US" sz="2400" dirty="0">
                <a:solidFill>
                  <a:srgbClr val="002060"/>
                </a:solidFill>
              </a:rPr>
              <a:t> </a:t>
            </a:r>
            <a:r>
              <a:rPr lang="en-US" sz="2400" dirty="0" err="1">
                <a:solidFill>
                  <a:srgbClr val="002060"/>
                </a:solidFill>
              </a:rPr>
              <a:t>comunicazione</a:t>
            </a:r>
            <a:r>
              <a:rPr lang="en-US" sz="2400" dirty="0">
                <a:solidFill>
                  <a:srgbClr val="002060"/>
                </a:solidFill>
              </a:rPr>
              <a:t> </a:t>
            </a:r>
            <a:r>
              <a:rPr lang="en-US" sz="2400" dirty="0" err="1">
                <a:solidFill>
                  <a:srgbClr val="002060"/>
                </a:solidFill>
              </a:rPr>
              <a:t>tra</a:t>
            </a:r>
            <a:r>
              <a:rPr lang="en-US" sz="2400" dirty="0">
                <a:solidFill>
                  <a:srgbClr val="002060"/>
                </a:solidFill>
              </a:rPr>
              <a:t> </a:t>
            </a:r>
            <a:r>
              <a:rPr lang="en-US" sz="2400" dirty="0" err="1">
                <a:solidFill>
                  <a:srgbClr val="002060"/>
                </a:solidFill>
              </a:rPr>
              <a:t>nodo</a:t>
            </a:r>
            <a:r>
              <a:rPr lang="en-US" sz="2400" dirty="0">
                <a:solidFill>
                  <a:srgbClr val="002060"/>
                </a:solidFill>
              </a:rPr>
              <a:t> centrale e caretaker, in modo da </a:t>
            </a:r>
            <a:r>
              <a:rPr lang="en-US" sz="2400" dirty="0" err="1">
                <a:solidFill>
                  <a:srgbClr val="002060"/>
                </a:solidFill>
              </a:rPr>
              <a:t>evitare</a:t>
            </a:r>
            <a:r>
              <a:rPr lang="en-US" sz="2400" dirty="0">
                <a:solidFill>
                  <a:srgbClr val="002060"/>
                </a:solidFill>
              </a:rPr>
              <a:t> un overhead </a:t>
            </a:r>
            <a:r>
              <a:rPr lang="en-US" sz="2400" dirty="0" err="1">
                <a:solidFill>
                  <a:srgbClr val="002060"/>
                </a:solidFill>
              </a:rPr>
              <a:t>troppo</a:t>
            </a:r>
            <a:r>
              <a:rPr lang="en-US" sz="2400" dirty="0">
                <a:solidFill>
                  <a:srgbClr val="002060"/>
                </a:solidFill>
              </a:rPr>
              <a:t> </a:t>
            </a:r>
            <a:r>
              <a:rPr lang="en-US" sz="2400" dirty="0" err="1">
                <a:solidFill>
                  <a:srgbClr val="002060"/>
                </a:solidFill>
              </a:rPr>
              <a:t>elevato</a:t>
            </a:r>
            <a:r>
              <a:rPr lang="en-US" sz="2400" dirty="0">
                <a:solidFill>
                  <a:srgbClr val="002060"/>
                </a:solidFill>
              </a:rPr>
              <a:t> per le </a:t>
            </a:r>
            <a:r>
              <a:rPr lang="en-US" sz="2400" dirty="0" err="1">
                <a:solidFill>
                  <a:srgbClr val="002060"/>
                </a:solidFill>
              </a:rPr>
              <a:t>trasmissioni</a:t>
            </a:r>
            <a:r>
              <a:rPr lang="en-US" sz="2400" dirty="0">
                <a:solidFill>
                  <a:srgbClr val="002060"/>
                </a:solidFill>
              </a:rPr>
              <a:t> ad </a:t>
            </a:r>
            <a:r>
              <a:rPr lang="en-US" sz="2400" dirty="0" err="1">
                <a:solidFill>
                  <a:srgbClr val="002060"/>
                </a:solidFill>
              </a:rPr>
              <a:t>alta</a:t>
            </a:r>
            <a:r>
              <a:rPr lang="en-US" sz="2400" dirty="0">
                <a:solidFill>
                  <a:srgbClr val="002060"/>
                </a:solidFill>
              </a:rPr>
              <a:t> </a:t>
            </a:r>
            <a:r>
              <a:rPr lang="en-US" sz="2400" dirty="0" err="1">
                <a:solidFill>
                  <a:srgbClr val="002060"/>
                </a:solidFill>
              </a:rPr>
              <a:t>frequenza</a:t>
            </a:r>
            <a:r>
              <a:rPr lang="en-US" sz="2400" dirty="0">
                <a:solidFill>
                  <a:srgbClr val="002060"/>
                </a:solidFill>
              </a:rPr>
              <a:t>, come quelle </a:t>
            </a:r>
            <a:r>
              <a:rPr lang="en-US" sz="2400" dirty="0" err="1">
                <a:solidFill>
                  <a:srgbClr val="002060"/>
                </a:solidFill>
              </a:rPr>
              <a:t>fatte</a:t>
            </a:r>
            <a:r>
              <a:rPr lang="en-US" sz="2400" dirty="0">
                <a:solidFill>
                  <a:srgbClr val="002060"/>
                </a:solidFill>
              </a:rPr>
              <a:t> </a:t>
            </a:r>
            <a:r>
              <a:rPr lang="en-US" sz="2400" dirty="0" err="1">
                <a:solidFill>
                  <a:srgbClr val="002060"/>
                </a:solidFill>
              </a:rPr>
              <a:t>dai</a:t>
            </a:r>
            <a:r>
              <a:rPr lang="en-US" sz="2400" dirty="0">
                <a:solidFill>
                  <a:srgbClr val="002060"/>
                </a:solidFill>
              </a:rPr>
              <a:t> </a:t>
            </a:r>
            <a:r>
              <a:rPr lang="en-US" sz="2400" dirty="0" err="1">
                <a:solidFill>
                  <a:srgbClr val="002060"/>
                </a:solidFill>
              </a:rPr>
              <a:t>gestori</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sensori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Ipotizzando</a:t>
            </a:r>
            <a:r>
              <a:rPr lang="en-US" sz="2400" dirty="0">
                <a:solidFill>
                  <a:srgbClr val="002060"/>
                </a:solidFill>
              </a:rPr>
              <a:t> </a:t>
            </a:r>
            <a:r>
              <a:rPr lang="en-US" sz="2400" dirty="0" err="1">
                <a:solidFill>
                  <a:srgbClr val="002060"/>
                </a:solidFill>
              </a:rPr>
              <a:t>l’utilizzo</a:t>
            </a:r>
            <a:r>
              <a:rPr lang="en-US" sz="2400" dirty="0">
                <a:solidFill>
                  <a:srgbClr val="002060"/>
                </a:solidFill>
              </a:rPr>
              <a:t> di un Sistema cloud per lo storage </a:t>
            </a:r>
            <a:r>
              <a:rPr lang="en-US" sz="2400" dirty="0" err="1">
                <a:solidFill>
                  <a:srgbClr val="002060"/>
                </a:solidFill>
              </a:rPr>
              <a:t>dei</a:t>
            </a:r>
            <a:r>
              <a:rPr lang="en-US" sz="2400" dirty="0">
                <a:solidFill>
                  <a:srgbClr val="002060"/>
                </a:solidFill>
              </a:rPr>
              <a:t> </a:t>
            </a:r>
            <a:r>
              <a:rPr lang="en-US" sz="2400" dirty="0" err="1">
                <a:solidFill>
                  <a:srgbClr val="002060"/>
                </a:solidFill>
              </a:rPr>
              <a:t>dati</a:t>
            </a:r>
            <a:r>
              <a:rPr lang="en-US" sz="2400" dirty="0">
                <a:solidFill>
                  <a:srgbClr val="002060"/>
                </a:solidFill>
              </a:rPr>
              <a:t>, ha senso </a:t>
            </a:r>
            <a:r>
              <a:rPr lang="en-US" sz="2400" dirty="0" err="1">
                <a:solidFill>
                  <a:srgbClr val="002060"/>
                </a:solidFill>
              </a:rPr>
              <a:t>applicare</a:t>
            </a:r>
            <a:r>
              <a:rPr lang="en-US" sz="2400" dirty="0">
                <a:solidFill>
                  <a:srgbClr val="002060"/>
                </a:solidFill>
              </a:rPr>
              <a:t> la </a:t>
            </a:r>
            <a:r>
              <a:rPr lang="en-US" sz="2400" dirty="0" err="1">
                <a:solidFill>
                  <a:srgbClr val="002060"/>
                </a:solidFill>
              </a:rPr>
              <a:t>tattica</a:t>
            </a:r>
            <a:r>
              <a:rPr lang="en-US" sz="2400" dirty="0">
                <a:solidFill>
                  <a:srgbClr val="002060"/>
                </a:solidFill>
              </a:rPr>
              <a:t> di Audit, in modo da </a:t>
            </a:r>
            <a:r>
              <a:rPr lang="en-US" sz="2400" dirty="0" err="1">
                <a:solidFill>
                  <a:srgbClr val="002060"/>
                </a:solidFill>
              </a:rPr>
              <a:t>tenere</a:t>
            </a:r>
            <a:r>
              <a:rPr lang="en-US" sz="2400" dirty="0">
                <a:solidFill>
                  <a:srgbClr val="002060"/>
                </a:solidFill>
              </a:rPr>
              <a:t> </a:t>
            </a:r>
            <a:r>
              <a:rPr lang="en-US" sz="2400" dirty="0" err="1">
                <a:solidFill>
                  <a:srgbClr val="002060"/>
                </a:solidFill>
              </a:rPr>
              <a:t>traccia</a:t>
            </a:r>
            <a:r>
              <a:rPr lang="en-US" sz="2400" dirty="0">
                <a:solidFill>
                  <a:srgbClr val="002060"/>
                </a:solidFill>
              </a:rPr>
              <a:t> di </a:t>
            </a:r>
            <a:r>
              <a:rPr lang="en-US" sz="2400" dirty="0" err="1">
                <a:solidFill>
                  <a:srgbClr val="002060"/>
                </a:solidFill>
              </a:rPr>
              <a:t>tutte</a:t>
            </a:r>
            <a:r>
              <a:rPr lang="en-US" sz="2400" dirty="0">
                <a:solidFill>
                  <a:srgbClr val="002060"/>
                </a:solidFill>
              </a:rPr>
              <a:t> le </a:t>
            </a:r>
            <a:r>
              <a:rPr lang="en-US" sz="2400" dirty="0" err="1">
                <a:solidFill>
                  <a:srgbClr val="002060"/>
                </a:solidFill>
              </a:rPr>
              <a:t>modifiche</a:t>
            </a:r>
            <a:r>
              <a:rPr lang="en-US" sz="2400" dirty="0">
                <a:solidFill>
                  <a:srgbClr val="002060"/>
                </a:solidFill>
              </a:rPr>
              <a:t> </a:t>
            </a:r>
            <a:r>
              <a:rPr lang="en-US" sz="2400" dirty="0" err="1">
                <a:solidFill>
                  <a:srgbClr val="002060"/>
                </a:solidFill>
              </a:rPr>
              <a:t>fatte</a:t>
            </a:r>
            <a:r>
              <a:rPr lang="en-US" sz="2400" dirty="0">
                <a:solidFill>
                  <a:srgbClr val="002060"/>
                </a:solidFill>
              </a:rPr>
              <a:t>, e </a:t>
            </a:r>
            <a:r>
              <a:rPr lang="en-US" sz="2400" dirty="0" err="1">
                <a:solidFill>
                  <a:srgbClr val="002060"/>
                </a:solidFill>
              </a:rPr>
              <a:t>poter</a:t>
            </a:r>
            <a:r>
              <a:rPr lang="en-US" sz="2400" dirty="0">
                <a:solidFill>
                  <a:srgbClr val="002060"/>
                </a:solidFill>
              </a:rPr>
              <a:t> </a:t>
            </a:r>
            <a:r>
              <a:rPr lang="en-US" sz="2400" dirty="0" err="1">
                <a:solidFill>
                  <a:srgbClr val="002060"/>
                </a:solidFill>
              </a:rPr>
              <a:t>eseguire</a:t>
            </a:r>
            <a:r>
              <a:rPr lang="en-US" sz="2400" dirty="0">
                <a:solidFill>
                  <a:srgbClr val="002060"/>
                </a:solidFill>
              </a:rPr>
              <a:t> la recover del Sistema, </a:t>
            </a:r>
            <a:r>
              <a:rPr lang="en-US" sz="2400" dirty="0" err="1">
                <a:solidFill>
                  <a:srgbClr val="002060"/>
                </a:solidFill>
              </a:rPr>
              <a:t>nel</a:t>
            </a:r>
            <a:r>
              <a:rPr lang="en-US" sz="2400" dirty="0">
                <a:solidFill>
                  <a:srgbClr val="002060"/>
                </a:solidFill>
              </a:rPr>
              <a:t> </a:t>
            </a:r>
            <a:r>
              <a:rPr lang="en-US" sz="2400" dirty="0" err="1">
                <a:solidFill>
                  <a:srgbClr val="002060"/>
                </a:solidFill>
              </a:rPr>
              <a:t>caso</a:t>
            </a:r>
            <a:r>
              <a:rPr lang="en-US" sz="2400" dirty="0">
                <a:solidFill>
                  <a:srgbClr val="002060"/>
                </a:solidFill>
              </a:rPr>
              <a:t> di </a:t>
            </a:r>
            <a:r>
              <a:rPr lang="en-US" sz="2400" dirty="0" err="1">
                <a:solidFill>
                  <a:srgbClr val="002060"/>
                </a:solidFill>
              </a:rPr>
              <a:t>guasti</a:t>
            </a:r>
            <a:r>
              <a:rPr lang="en-US" sz="2400" dirty="0">
                <a:solidFill>
                  <a:srgbClr val="002060"/>
                </a:solidFill>
              </a:rPr>
              <a:t>, in </a:t>
            </a:r>
            <a:r>
              <a:rPr lang="en-US" sz="2400" dirty="0" err="1">
                <a:solidFill>
                  <a:srgbClr val="002060"/>
                </a:solidFill>
              </a:rPr>
              <a:t>maniera</a:t>
            </a:r>
            <a:r>
              <a:rPr lang="en-US" sz="2400" dirty="0">
                <a:solidFill>
                  <a:srgbClr val="002060"/>
                </a:solidFill>
              </a:rPr>
              <a:t> </a:t>
            </a:r>
            <a:r>
              <a:rPr lang="en-US" sz="2400" dirty="0" err="1">
                <a:solidFill>
                  <a:srgbClr val="002060"/>
                </a:solidFill>
              </a:rPr>
              <a:t>più</a:t>
            </a:r>
            <a:r>
              <a:rPr lang="en-US" sz="2400" dirty="0">
                <a:solidFill>
                  <a:srgbClr val="002060"/>
                </a:solidFill>
              </a:rPr>
              <a:t> </a:t>
            </a:r>
            <a:r>
              <a:rPr lang="en-US" sz="2400" dirty="0" err="1">
                <a:solidFill>
                  <a:srgbClr val="002060"/>
                </a:solidFill>
              </a:rPr>
              <a:t>immediata</a:t>
            </a:r>
            <a:r>
              <a:rPr lang="en-US" sz="2400" dirty="0">
                <a:solidFill>
                  <a:srgbClr val="002060"/>
                </a:solidFill>
              </a:rPr>
              <a:t>;</a:t>
            </a:r>
          </a:p>
        </p:txBody>
      </p:sp>
      <p:pic>
        <p:nvPicPr>
          <p:cNvPr id="2" name="Immagine 1">
            <a:extLst>
              <a:ext uri="{FF2B5EF4-FFF2-40B4-BE49-F238E27FC236}">
                <a16:creationId xmlns:a16="http://schemas.microsoft.com/office/drawing/2014/main" id="{2937CECD-0A54-43FB-C20A-434FCD6787B9}"/>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3" name="CasellaDiTesto 2">
            <a:extLst>
              <a:ext uri="{FF2B5EF4-FFF2-40B4-BE49-F238E27FC236}">
                <a16:creationId xmlns:a16="http://schemas.microsoft.com/office/drawing/2014/main" id="{99DD7362-95FC-AB1F-C94C-357B0CFCB322}"/>
              </a:ext>
            </a:extLst>
          </p:cNvPr>
          <p:cNvSpPr txBox="1"/>
          <p:nvPr/>
        </p:nvSpPr>
        <p:spPr>
          <a:xfrm>
            <a:off x="1917701" y="412568"/>
            <a:ext cx="9207500"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Software Quality – Security</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5" name="Immagine 4">
            <a:extLst>
              <a:ext uri="{FF2B5EF4-FFF2-40B4-BE49-F238E27FC236}">
                <a16:creationId xmlns:a16="http://schemas.microsoft.com/office/drawing/2014/main" id="{92EDBD0F-5A85-AF0C-C23A-079CAD391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1660483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57</a:t>
            </a:fld>
            <a:endParaRPr lang="it-IT" sz="1400"/>
          </a:p>
        </p:txBody>
      </p:sp>
      <p:sp>
        <p:nvSpPr>
          <p:cNvPr id="9" name="CasellaDiTesto 12">
            <a:extLst>
              <a:ext uri="{FF2B5EF4-FFF2-40B4-BE49-F238E27FC236}">
                <a16:creationId xmlns:a16="http://schemas.microsoft.com/office/drawing/2014/main" id="{41B46196-83F9-43AC-8107-35E3AA5E875B}"/>
              </a:ext>
            </a:extLst>
          </p:cNvPr>
          <p:cNvSpPr txBox="1"/>
          <p:nvPr/>
        </p:nvSpPr>
        <p:spPr>
          <a:xfrm>
            <a:off x="1066800" y="1732089"/>
            <a:ext cx="10058400" cy="4493538"/>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solidFill>
                  <a:srgbClr val="002060"/>
                </a:solidFill>
              </a:rPr>
              <a:t>Per </a:t>
            </a:r>
            <a:r>
              <a:rPr lang="en-US" sz="2200" dirty="0" err="1">
                <a:solidFill>
                  <a:srgbClr val="002060"/>
                </a:solidFill>
              </a:rPr>
              <a:t>ridurre</a:t>
            </a:r>
            <a:r>
              <a:rPr lang="en-US" sz="2200" dirty="0">
                <a:solidFill>
                  <a:srgbClr val="002060"/>
                </a:solidFill>
              </a:rPr>
              <a:t> il </a:t>
            </a:r>
            <a:r>
              <a:rPr lang="en-US" sz="2200" dirty="0" err="1">
                <a:solidFill>
                  <a:srgbClr val="002060"/>
                </a:solidFill>
              </a:rPr>
              <a:t>consumo</a:t>
            </a:r>
            <a:r>
              <a:rPr lang="en-US" sz="2200" dirty="0">
                <a:solidFill>
                  <a:srgbClr val="002060"/>
                </a:solidFill>
              </a:rPr>
              <a:t> </a:t>
            </a:r>
            <a:r>
              <a:rPr lang="en-US" sz="2200" dirty="0" err="1">
                <a:solidFill>
                  <a:srgbClr val="002060"/>
                </a:solidFill>
              </a:rPr>
              <a:t>energetico</a:t>
            </a:r>
            <a:r>
              <a:rPr lang="en-US" sz="2200" dirty="0">
                <a:solidFill>
                  <a:srgbClr val="002060"/>
                </a:solidFill>
              </a:rPr>
              <a:t> </a:t>
            </a:r>
            <a:r>
              <a:rPr lang="en-US" sz="2200" dirty="0" err="1">
                <a:solidFill>
                  <a:srgbClr val="002060"/>
                </a:solidFill>
              </a:rPr>
              <a:t>prodotto</a:t>
            </a:r>
            <a:r>
              <a:rPr lang="en-US" sz="2200" dirty="0">
                <a:solidFill>
                  <a:srgbClr val="002060"/>
                </a:solidFill>
              </a:rPr>
              <a:t> </a:t>
            </a:r>
            <a:r>
              <a:rPr lang="en-US" sz="2200" dirty="0" err="1">
                <a:solidFill>
                  <a:srgbClr val="002060"/>
                </a:solidFill>
              </a:rPr>
              <a:t>dai</a:t>
            </a:r>
            <a:r>
              <a:rPr lang="en-US" sz="2200" dirty="0">
                <a:solidFill>
                  <a:srgbClr val="002060"/>
                </a:solidFill>
              </a:rPr>
              <a:t> </a:t>
            </a:r>
            <a:r>
              <a:rPr lang="en-US" sz="2200" dirty="0" err="1">
                <a:solidFill>
                  <a:srgbClr val="002060"/>
                </a:solidFill>
              </a:rPr>
              <a:t>sensori</a:t>
            </a:r>
            <a:r>
              <a:rPr lang="en-US" sz="2200" dirty="0">
                <a:solidFill>
                  <a:srgbClr val="002060"/>
                </a:solidFill>
              </a:rPr>
              <a:t>, </a:t>
            </a:r>
            <a:r>
              <a:rPr lang="en-US" sz="2200" dirty="0" err="1">
                <a:solidFill>
                  <a:srgbClr val="002060"/>
                </a:solidFill>
              </a:rPr>
              <a:t>sia</a:t>
            </a:r>
            <a:r>
              <a:rPr lang="en-US" sz="2200" dirty="0">
                <a:solidFill>
                  <a:srgbClr val="002060"/>
                </a:solidFill>
              </a:rPr>
              <a:t> </a:t>
            </a:r>
            <a:r>
              <a:rPr lang="en-US" sz="2200" dirty="0" err="1">
                <a:solidFill>
                  <a:srgbClr val="002060"/>
                </a:solidFill>
              </a:rPr>
              <a:t>ambientali</a:t>
            </a:r>
            <a:r>
              <a:rPr lang="en-US" sz="2200" dirty="0">
                <a:solidFill>
                  <a:srgbClr val="002060"/>
                </a:solidFill>
              </a:rPr>
              <a:t> </a:t>
            </a:r>
            <a:r>
              <a:rPr lang="en-US" sz="2200" dirty="0" err="1">
                <a:solidFill>
                  <a:srgbClr val="002060"/>
                </a:solidFill>
              </a:rPr>
              <a:t>che</a:t>
            </a:r>
            <a:r>
              <a:rPr lang="en-US" sz="2200" dirty="0">
                <a:solidFill>
                  <a:srgbClr val="002060"/>
                </a:solidFill>
              </a:rPr>
              <a:t> wearable, </a:t>
            </a:r>
            <a:r>
              <a:rPr lang="en-US" sz="2200" dirty="0" err="1">
                <a:solidFill>
                  <a:srgbClr val="002060"/>
                </a:solidFill>
              </a:rPr>
              <a:t>può</a:t>
            </a:r>
            <a:r>
              <a:rPr lang="en-US" sz="2200" dirty="0">
                <a:solidFill>
                  <a:srgbClr val="002060"/>
                </a:solidFill>
              </a:rPr>
              <a:t> </a:t>
            </a:r>
            <a:r>
              <a:rPr lang="en-US" sz="2200" dirty="0" err="1">
                <a:solidFill>
                  <a:srgbClr val="002060"/>
                </a:solidFill>
              </a:rPr>
              <a:t>avere</a:t>
            </a:r>
            <a:r>
              <a:rPr lang="en-US" sz="2200" dirty="0">
                <a:solidFill>
                  <a:srgbClr val="002060"/>
                </a:solidFill>
              </a:rPr>
              <a:t> senso </a:t>
            </a:r>
            <a:r>
              <a:rPr lang="en-US" sz="2200" dirty="0" err="1">
                <a:solidFill>
                  <a:srgbClr val="002060"/>
                </a:solidFill>
              </a:rPr>
              <a:t>ridurre</a:t>
            </a:r>
            <a:r>
              <a:rPr lang="en-US" sz="2200" dirty="0">
                <a:solidFill>
                  <a:srgbClr val="002060"/>
                </a:solidFill>
              </a:rPr>
              <a:t> la </a:t>
            </a:r>
            <a:r>
              <a:rPr lang="en-US" sz="2200" dirty="0" err="1">
                <a:solidFill>
                  <a:srgbClr val="002060"/>
                </a:solidFill>
              </a:rPr>
              <a:t>loro</a:t>
            </a:r>
            <a:r>
              <a:rPr lang="en-US" sz="2200" dirty="0">
                <a:solidFill>
                  <a:srgbClr val="002060"/>
                </a:solidFill>
              </a:rPr>
              <a:t> </a:t>
            </a:r>
            <a:r>
              <a:rPr lang="en-US" sz="2200" dirty="0" err="1">
                <a:solidFill>
                  <a:srgbClr val="002060"/>
                </a:solidFill>
              </a:rPr>
              <a:t>frequenza</a:t>
            </a:r>
            <a:r>
              <a:rPr lang="en-US" sz="2200" dirty="0">
                <a:solidFill>
                  <a:srgbClr val="002060"/>
                </a:solidFill>
              </a:rPr>
              <a:t> di </a:t>
            </a:r>
            <a:r>
              <a:rPr lang="en-US" sz="2200" dirty="0" err="1">
                <a:solidFill>
                  <a:srgbClr val="002060"/>
                </a:solidFill>
              </a:rPr>
              <a:t>campionamento</a:t>
            </a:r>
            <a:r>
              <a:rPr lang="en-US" sz="2200" dirty="0">
                <a:solidFill>
                  <a:srgbClr val="002060"/>
                </a:solidFill>
              </a:rPr>
              <a:t> </a:t>
            </a:r>
            <a:r>
              <a:rPr lang="en-US" sz="2200" dirty="0" err="1">
                <a:solidFill>
                  <a:srgbClr val="002060"/>
                </a:solidFill>
              </a:rPr>
              <a:t>mentre</a:t>
            </a:r>
            <a:r>
              <a:rPr lang="en-US" sz="2200" dirty="0">
                <a:solidFill>
                  <a:srgbClr val="002060"/>
                </a:solidFill>
              </a:rPr>
              <a:t> il </a:t>
            </a:r>
            <a:r>
              <a:rPr lang="en-US" sz="2200" dirty="0" err="1">
                <a:solidFill>
                  <a:srgbClr val="002060"/>
                </a:solidFill>
              </a:rPr>
              <a:t>residente</a:t>
            </a:r>
            <a:r>
              <a:rPr lang="en-US" sz="2200" dirty="0">
                <a:solidFill>
                  <a:srgbClr val="002060"/>
                </a:solidFill>
              </a:rPr>
              <a:t> </a:t>
            </a:r>
            <a:r>
              <a:rPr lang="en-US" sz="2200" dirty="0" err="1">
                <a:solidFill>
                  <a:srgbClr val="002060"/>
                </a:solidFill>
              </a:rPr>
              <a:t>dorme</a:t>
            </a:r>
            <a:r>
              <a:rPr lang="en-US" sz="2200" dirty="0">
                <a:solidFill>
                  <a:srgbClr val="002060"/>
                </a:solidFill>
              </a:rPr>
              <a:t>. Per </a:t>
            </a:r>
            <a:r>
              <a:rPr lang="en-US" sz="2200" dirty="0" err="1">
                <a:solidFill>
                  <a:srgbClr val="002060"/>
                </a:solidFill>
              </a:rPr>
              <a:t>capire</a:t>
            </a:r>
            <a:r>
              <a:rPr lang="en-US" sz="2200" dirty="0">
                <a:solidFill>
                  <a:srgbClr val="002060"/>
                </a:solidFill>
              </a:rPr>
              <a:t> </a:t>
            </a:r>
            <a:r>
              <a:rPr lang="en-US" sz="2200" dirty="0" err="1">
                <a:solidFill>
                  <a:srgbClr val="002060"/>
                </a:solidFill>
              </a:rPr>
              <a:t>quando</a:t>
            </a:r>
            <a:r>
              <a:rPr lang="en-US" sz="2200" dirty="0">
                <a:solidFill>
                  <a:srgbClr val="002060"/>
                </a:solidFill>
              </a:rPr>
              <a:t> </a:t>
            </a:r>
            <a:r>
              <a:rPr lang="en-US" sz="2200" dirty="0" err="1">
                <a:solidFill>
                  <a:srgbClr val="002060"/>
                </a:solidFill>
              </a:rPr>
              <a:t>sta</a:t>
            </a:r>
            <a:r>
              <a:rPr lang="en-US" sz="2200" dirty="0">
                <a:solidFill>
                  <a:srgbClr val="002060"/>
                </a:solidFill>
              </a:rPr>
              <a:t> </a:t>
            </a:r>
            <a:r>
              <a:rPr lang="en-US" sz="2200" dirty="0" err="1">
                <a:solidFill>
                  <a:srgbClr val="002060"/>
                </a:solidFill>
              </a:rPr>
              <a:t>dormendo</a:t>
            </a:r>
            <a:r>
              <a:rPr lang="en-US" sz="2200" dirty="0">
                <a:solidFill>
                  <a:srgbClr val="002060"/>
                </a:solidFill>
              </a:rPr>
              <a:t>, </a:t>
            </a:r>
            <a:r>
              <a:rPr lang="en-US" sz="2200" dirty="0" err="1">
                <a:solidFill>
                  <a:srgbClr val="002060"/>
                </a:solidFill>
              </a:rPr>
              <a:t>si</a:t>
            </a:r>
            <a:r>
              <a:rPr lang="en-US" sz="2200" dirty="0">
                <a:solidFill>
                  <a:srgbClr val="002060"/>
                </a:solidFill>
              </a:rPr>
              <a:t> </a:t>
            </a:r>
            <a:r>
              <a:rPr lang="en-US" sz="2200" dirty="0" err="1">
                <a:solidFill>
                  <a:srgbClr val="002060"/>
                </a:solidFill>
              </a:rPr>
              <a:t>utilizzano</a:t>
            </a:r>
            <a:r>
              <a:rPr lang="en-US" sz="2200" dirty="0">
                <a:solidFill>
                  <a:srgbClr val="002060"/>
                </a:solidFill>
              </a:rPr>
              <a:t> </a:t>
            </a:r>
            <a:r>
              <a:rPr lang="en-US" sz="2200" dirty="0" err="1">
                <a:solidFill>
                  <a:srgbClr val="002060"/>
                </a:solidFill>
              </a:rPr>
              <a:t>sia</a:t>
            </a:r>
            <a:r>
              <a:rPr lang="en-US" sz="2200" dirty="0">
                <a:solidFill>
                  <a:srgbClr val="002060"/>
                </a:solidFill>
              </a:rPr>
              <a:t> il </a:t>
            </a:r>
            <a:r>
              <a:rPr lang="en-US" sz="2200" dirty="0" err="1">
                <a:solidFill>
                  <a:srgbClr val="002060"/>
                </a:solidFill>
              </a:rPr>
              <a:t>sensore</a:t>
            </a:r>
            <a:r>
              <a:rPr lang="en-US" sz="2200" dirty="0">
                <a:solidFill>
                  <a:srgbClr val="002060"/>
                </a:solidFill>
              </a:rPr>
              <a:t> di </a:t>
            </a:r>
            <a:r>
              <a:rPr lang="en-US" sz="2200" dirty="0" err="1">
                <a:solidFill>
                  <a:srgbClr val="002060"/>
                </a:solidFill>
              </a:rPr>
              <a:t>battiti</a:t>
            </a:r>
            <a:r>
              <a:rPr lang="en-US" sz="2200" dirty="0">
                <a:solidFill>
                  <a:srgbClr val="002060"/>
                </a:solidFill>
              </a:rPr>
              <a:t> </a:t>
            </a:r>
            <a:r>
              <a:rPr lang="en-US" sz="2200" dirty="0" err="1">
                <a:solidFill>
                  <a:srgbClr val="002060"/>
                </a:solidFill>
              </a:rPr>
              <a:t>cardiaci</a:t>
            </a:r>
            <a:r>
              <a:rPr lang="en-US" sz="2200" dirty="0">
                <a:solidFill>
                  <a:srgbClr val="002060"/>
                </a:solidFill>
              </a:rPr>
              <a:t> </a:t>
            </a:r>
            <a:r>
              <a:rPr lang="en-US" sz="2200" dirty="0" err="1">
                <a:solidFill>
                  <a:srgbClr val="002060"/>
                </a:solidFill>
              </a:rPr>
              <a:t>che</a:t>
            </a:r>
            <a:r>
              <a:rPr lang="en-US" sz="2200" dirty="0">
                <a:solidFill>
                  <a:srgbClr val="002060"/>
                </a:solidFill>
              </a:rPr>
              <a:t> </a:t>
            </a:r>
            <a:r>
              <a:rPr lang="en-US" sz="2200" dirty="0" err="1">
                <a:solidFill>
                  <a:srgbClr val="002060"/>
                </a:solidFill>
              </a:rPr>
              <a:t>quello</a:t>
            </a:r>
            <a:r>
              <a:rPr lang="en-US" sz="2200" dirty="0">
                <a:solidFill>
                  <a:srgbClr val="002060"/>
                </a:solidFill>
              </a:rPr>
              <a:t> di </a:t>
            </a:r>
            <a:r>
              <a:rPr lang="en-US" sz="2200" dirty="0" err="1">
                <a:solidFill>
                  <a:srgbClr val="002060"/>
                </a:solidFill>
              </a:rPr>
              <a:t>pressione</a:t>
            </a:r>
            <a:r>
              <a:rPr lang="en-US" sz="2200" dirty="0">
                <a:solidFill>
                  <a:srgbClr val="002060"/>
                </a:solidFill>
              </a:rPr>
              <a:t> </a:t>
            </a:r>
            <a:r>
              <a:rPr lang="en-US" sz="2200" dirty="0" err="1">
                <a:solidFill>
                  <a:srgbClr val="002060"/>
                </a:solidFill>
              </a:rPr>
              <a:t>nel</a:t>
            </a:r>
            <a:r>
              <a:rPr lang="en-US" sz="2200" dirty="0">
                <a:solidFill>
                  <a:srgbClr val="002060"/>
                </a:solidFill>
              </a:rPr>
              <a:t> </a:t>
            </a:r>
            <a:r>
              <a:rPr lang="en-US" sz="2200" dirty="0" err="1">
                <a:solidFill>
                  <a:srgbClr val="002060"/>
                </a:solidFill>
              </a:rPr>
              <a:t>letto</a:t>
            </a:r>
            <a:r>
              <a:rPr lang="en-US" sz="2200" dirty="0">
                <a:solidFill>
                  <a:srgbClr val="002060"/>
                </a:solidFill>
              </a:rPr>
              <a:t>;</a:t>
            </a:r>
          </a:p>
          <a:p>
            <a:pPr marL="342900" indent="-342900" algn="just">
              <a:buFont typeface="Arial" panose="020B0604020202020204" pitchFamily="34" charset="0"/>
              <a:buChar char="•"/>
            </a:pPr>
            <a:r>
              <a:rPr lang="en-US" sz="2200" dirty="0">
                <a:solidFill>
                  <a:srgbClr val="002060"/>
                </a:solidFill>
              </a:rPr>
              <a:t>Al fine di </a:t>
            </a:r>
            <a:r>
              <a:rPr lang="en-US" sz="2200" dirty="0" err="1">
                <a:solidFill>
                  <a:srgbClr val="002060"/>
                </a:solidFill>
              </a:rPr>
              <a:t>avere</a:t>
            </a:r>
            <a:r>
              <a:rPr lang="en-US" sz="2200" dirty="0">
                <a:solidFill>
                  <a:srgbClr val="002060"/>
                </a:solidFill>
              </a:rPr>
              <a:t> </a:t>
            </a:r>
            <a:r>
              <a:rPr lang="en-US" sz="2200" dirty="0" err="1">
                <a:solidFill>
                  <a:srgbClr val="002060"/>
                </a:solidFill>
              </a:rPr>
              <a:t>una</a:t>
            </a:r>
            <a:r>
              <a:rPr lang="en-US" sz="2200" dirty="0">
                <a:solidFill>
                  <a:srgbClr val="002060"/>
                </a:solidFill>
              </a:rPr>
              <a:t> </a:t>
            </a:r>
            <a:r>
              <a:rPr lang="en-US" sz="2200" dirty="0" err="1">
                <a:solidFill>
                  <a:srgbClr val="002060"/>
                </a:solidFill>
              </a:rPr>
              <a:t>visione</a:t>
            </a:r>
            <a:r>
              <a:rPr lang="en-US" sz="2200" dirty="0">
                <a:solidFill>
                  <a:srgbClr val="002060"/>
                </a:solidFill>
              </a:rPr>
              <a:t> del </a:t>
            </a:r>
            <a:r>
              <a:rPr lang="en-US" sz="2200" dirty="0" err="1">
                <a:solidFill>
                  <a:srgbClr val="002060"/>
                </a:solidFill>
              </a:rPr>
              <a:t>consumo</a:t>
            </a:r>
            <a:r>
              <a:rPr lang="en-US" sz="2200" dirty="0">
                <a:solidFill>
                  <a:srgbClr val="002060"/>
                </a:solidFill>
              </a:rPr>
              <a:t> </a:t>
            </a:r>
            <a:r>
              <a:rPr lang="en-US" sz="2200" dirty="0" err="1">
                <a:solidFill>
                  <a:srgbClr val="002060"/>
                </a:solidFill>
              </a:rPr>
              <a:t>energetico</a:t>
            </a:r>
            <a:r>
              <a:rPr lang="en-US" sz="2200" dirty="0">
                <a:solidFill>
                  <a:srgbClr val="002060"/>
                </a:solidFill>
              </a:rPr>
              <a:t> </a:t>
            </a:r>
            <a:r>
              <a:rPr lang="en-US" sz="2200" dirty="0" err="1">
                <a:solidFill>
                  <a:srgbClr val="002060"/>
                </a:solidFill>
              </a:rPr>
              <a:t>prodotto</a:t>
            </a:r>
            <a:r>
              <a:rPr lang="en-US" sz="2200" dirty="0">
                <a:solidFill>
                  <a:srgbClr val="002060"/>
                </a:solidFill>
              </a:rPr>
              <a:t> </a:t>
            </a:r>
            <a:r>
              <a:rPr lang="en-US" sz="2200" dirty="0" err="1">
                <a:solidFill>
                  <a:srgbClr val="002060"/>
                </a:solidFill>
              </a:rPr>
              <a:t>dai</a:t>
            </a:r>
            <a:r>
              <a:rPr lang="en-US" sz="2200" dirty="0">
                <a:solidFill>
                  <a:srgbClr val="002060"/>
                </a:solidFill>
              </a:rPr>
              <a:t> </a:t>
            </a:r>
            <a:r>
              <a:rPr lang="en-US" sz="2200" dirty="0" err="1">
                <a:solidFill>
                  <a:srgbClr val="002060"/>
                </a:solidFill>
              </a:rPr>
              <a:t>diversi</a:t>
            </a:r>
            <a:r>
              <a:rPr lang="en-US" sz="2200" dirty="0">
                <a:solidFill>
                  <a:srgbClr val="002060"/>
                </a:solidFill>
              </a:rPr>
              <a:t> </a:t>
            </a:r>
            <a:r>
              <a:rPr lang="en-US" sz="2200" dirty="0" err="1">
                <a:solidFill>
                  <a:srgbClr val="002060"/>
                </a:solidFill>
              </a:rPr>
              <a:t>sensori</a:t>
            </a:r>
            <a:r>
              <a:rPr lang="en-US" sz="2200" dirty="0">
                <a:solidFill>
                  <a:srgbClr val="002060"/>
                </a:solidFill>
              </a:rPr>
              <a:t>, </a:t>
            </a:r>
            <a:r>
              <a:rPr lang="en-US" sz="2200" dirty="0" err="1">
                <a:solidFill>
                  <a:srgbClr val="002060"/>
                </a:solidFill>
              </a:rPr>
              <a:t>si</a:t>
            </a:r>
            <a:r>
              <a:rPr lang="en-US" sz="2200" dirty="0">
                <a:solidFill>
                  <a:srgbClr val="002060"/>
                </a:solidFill>
              </a:rPr>
              <a:t> </a:t>
            </a:r>
            <a:r>
              <a:rPr lang="en-US" sz="2200" dirty="0" err="1">
                <a:solidFill>
                  <a:srgbClr val="002060"/>
                </a:solidFill>
              </a:rPr>
              <a:t>ipotizza</a:t>
            </a:r>
            <a:r>
              <a:rPr lang="en-US" sz="2200" dirty="0">
                <a:solidFill>
                  <a:srgbClr val="002060"/>
                </a:solidFill>
              </a:rPr>
              <a:t> </a:t>
            </a:r>
            <a:r>
              <a:rPr lang="en-US" sz="2200" dirty="0" err="1">
                <a:solidFill>
                  <a:srgbClr val="002060"/>
                </a:solidFill>
              </a:rPr>
              <a:t>l’utilizzo</a:t>
            </a:r>
            <a:r>
              <a:rPr lang="en-US" sz="2200" dirty="0">
                <a:solidFill>
                  <a:srgbClr val="002060"/>
                </a:solidFill>
              </a:rPr>
              <a:t> di </a:t>
            </a:r>
            <a:r>
              <a:rPr lang="en-US" sz="2200" dirty="0" err="1">
                <a:solidFill>
                  <a:srgbClr val="002060"/>
                </a:solidFill>
              </a:rPr>
              <a:t>sistemi</a:t>
            </a:r>
            <a:r>
              <a:rPr lang="en-US" sz="2200" dirty="0">
                <a:solidFill>
                  <a:srgbClr val="002060"/>
                </a:solidFill>
              </a:rPr>
              <a:t> di metering, </a:t>
            </a:r>
            <a:r>
              <a:rPr lang="en-US" sz="2200" dirty="0" err="1">
                <a:solidFill>
                  <a:srgbClr val="002060"/>
                </a:solidFill>
              </a:rPr>
              <a:t>sia</a:t>
            </a:r>
            <a:r>
              <a:rPr lang="en-US" sz="2200" dirty="0">
                <a:solidFill>
                  <a:srgbClr val="002060"/>
                </a:solidFill>
              </a:rPr>
              <a:t> per lo Smartwatch </a:t>
            </a:r>
            <a:r>
              <a:rPr lang="en-US" sz="2200" dirty="0" err="1">
                <a:solidFill>
                  <a:srgbClr val="002060"/>
                </a:solidFill>
              </a:rPr>
              <a:t>che</a:t>
            </a:r>
            <a:r>
              <a:rPr lang="en-US" sz="2200" dirty="0">
                <a:solidFill>
                  <a:srgbClr val="002060"/>
                </a:solidFill>
              </a:rPr>
              <a:t> per </a:t>
            </a:r>
            <a:r>
              <a:rPr lang="en-US" sz="2200" dirty="0" err="1">
                <a:solidFill>
                  <a:srgbClr val="002060"/>
                </a:solidFill>
              </a:rPr>
              <a:t>i</a:t>
            </a:r>
            <a:r>
              <a:rPr lang="en-US" sz="2200" dirty="0">
                <a:solidFill>
                  <a:srgbClr val="002060"/>
                </a:solidFill>
              </a:rPr>
              <a:t> </a:t>
            </a:r>
            <a:r>
              <a:rPr lang="en-US" sz="2200" dirty="0" err="1">
                <a:solidFill>
                  <a:srgbClr val="002060"/>
                </a:solidFill>
              </a:rPr>
              <a:t>sensori</a:t>
            </a:r>
            <a:r>
              <a:rPr lang="en-US" sz="2200" dirty="0">
                <a:solidFill>
                  <a:srgbClr val="002060"/>
                </a:solidFill>
              </a:rPr>
              <a:t> </a:t>
            </a:r>
            <a:r>
              <a:rPr lang="en-US" sz="2200" dirty="0" err="1">
                <a:solidFill>
                  <a:srgbClr val="002060"/>
                </a:solidFill>
              </a:rPr>
              <a:t>ambientali</a:t>
            </a:r>
            <a:r>
              <a:rPr lang="en-US" sz="2200" dirty="0">
                <a:solidFill>
                  <a:srgbClr val="002060"/>
                </a:solidFill>
              </a:rPr>
              <a:t>, in modo da </a:t>
            </a:r>
            <a:r>
              <a:rPr lang="en-US" sz="2200" dirty="0" err="1">
                <a:solidFill>
                  <a:srgbClr val="002060"/>
                </a:solidFill>
              </a:rPr>
              <a:t>poter</a:t>
            </a:r>
            <a:r>
              <a:rPr lang="en-US" sz="2200" dirty="0">
                <a:solidFill>
                  <a:srgbClr val="002060"/>
                </a:solidFill>
              </a:rPr>
              <a:t> </a:t>
            </a:r>
            <a:r>
              <a:rPr lang="en-US" sz="2200" dirty="0" err="1">
                <a:solidFill>
                  <a:srgbClr val="002060"/>
                </a:solidFill>
              </a:rPr>
              <a:t>valutare</a:t>
            </a:r>
            <a:r>
              <a:rPr lang="en-US" sz="2200" dirty="0">
                <a:solidFill>
                  <a:srgbClr val="002060"/>
                </a:solidFill>
              </a:rPr>
              <a:t> il </a:t>
            </a:r>
            <a:r>
              <a:rPr lang="en-US" sz="2200" dirty="0" err="1">
                <a:solidFill>
                  <a:srgbClr val="002060"/>
                </a:solidFill>
              </a:rPr>
              <a:t>consumo</a:t>
            </a:r>
            <a:r>
              <a:rPr lang="en-US" sz="2200" dirty="0">
                <a:solidFill>
                  <a:srgbClr val="002060"/>
                </a:solidFill>
              </a:rPr>
              <a:t> </a:t>
            </a:r>
            <a:r>
              <a:rPr lang="en-US" sz="2200" dirty="0" err="1">
                <a:solidFill>
                  <a:srgbClr val="002060"/>
                </a:solidFill>
              </a:rPr>
              <a:t>energetico</a:t>
            </a:r>
            <a:r>
              <a:rPr lang="en-US" sz="2200" dirty="0">
                <a:solidFill>
                  <a:srgbClr val="002060"/>
                </a:solidFill>
              </a:rPr>
              <a:t>, </a:t>
            </a:r>
            <a:r>
              <a:rPr lang="en-US" sz="2200" dirty="0" err="1">
                <a:solidFill>
                  <a:srgbClr val="002060"/>
                </a:solidFill>
              </a:rPr>
              <a:t>perché</a:t>
            </a:r>
            <a:r>
              <a:rPr lang="en-US" sz="2200" dirty="0">
                <a:solidFill>
                  <a:srgbClr val="002060"/>
                </a:solidFill>
              </a:rPr>
              <a:t> senza </a:t>
            </a:r>
            <a:r>
              <a:rPr lang="en-US" sz="2200" dirty="0" err="1">
                <a:solidFill>
                  <a:srgbClr val="002060"/>
                </a:solidFill>
              </a:rPr>
              <a:t>valutazione</a:t>
            </a:r>
            <a:r>
              <a:rPr lang="en-US" sz="2200" dirty="0">
                <a:solidFill>
                  <a:srgbClr val="002060"/>
                </a:solidFill>
              </a:rPr>
              <a:t> non </a:t>
            </a:r>
            <a:r>
              <a:rPr lang="en-US" sz="2200" dirty="0" err="1">
                <a:solidFill>
                  <a:srgbClr val="002060"/>
                </a:solidFill>
              </a:rPr>
              <a:t>può</a:t>
            </a:r>
            <a:r>
              <a:rPr lang="en-US" sz="2200" dirty="0">
                <a:solidFill>
                  <a:srgbClr val="002060"/>
                </a:solidFill>
              </a:rPr>
              <a:t> </a:t>
            </a:r>
            <a:r>
              <a:rPr lang="en-US" sz="2200" dirty="0" err="1">
                <a:solidFill>
                  <a:srgbClr val="002060"/>
                </a:solidFill>
              </a:rPr>
              <a:t>esserci</a:t>
            </a:r>
            <a:r>
              <a:rPr lang="en-US" sz="2200" dirty="0">
                <a:solidFill>
                  <a:srgbClr val="002060"/>
                </a:solidFill>
              </a:rPr>
              <a:t> un </a:t>
            </a:r>
            <a:r>
              <a:rPr lang="en-US" sz="2200" dirty="0" err="1">
                <a:solidFill>
                  <a:srgbClr val="002060"/>
                </a:solidFill>
              </a:rPr>
              <a:t>controllo</a:t>
            </a:r>
            <a:r>
              <a:rPr lang="en-US" sz="2200" dirty="0">
                <a:solidFill>
                  <a:srgbClr val="002060"/>
                </a:solidFill>
              </a:rPr>
              <a:t>;</a:t>
            </a:r>
          </a:p>
          <a:p>
            <a:pPr marL="342900" indent="-342900" algn="just">
              <a:buFont typeface="Arial" panose="020B0604020202020204" pitchFamily="34" charset="0"/>
              <a:buChar char="•"/>
            </a:pPr>
            <a:r>
              <a:rPr lang="it-IT" sz="2200" dirty="0">
                <a:solidFill>
                  <a:srgbClr val="002060"/>
                </a:solidFill>
              </a:rPr>
              <a:t>Si ipotizza una modalità di risparmio energetico, che consenta allo </a:t>
            </a:r>
            <a:r>
              <a:rPr lang="it-IT" sz="2200" dirty="0" err="1">
                <a:solidFill>
                  <a:srgbClr val="002060"/>
                </a:solidFill>
              </a:rPr>
              <a:t>Smartwatch</a:t>
            </a:r>
            <a:r>
              <a:rPr lang="it-IT" sz="2200" dirty="0">
                <a:solidFill>
                  <a:srgbClr val="002060"/>
                </a:solidFill>
              </a:rPr>
              <a:t> di ridurre il consumo energetico, mentre rimane connesso al punto di accesso. La modalità di risparmio energetico riduce il consumo di energia al costo di una maggiore latenza di trasferimento dei dati, e una maggiore frequenza di campionamento;</a:t>
            </a:r>
            <a:endParaRPr lang="en-US" sz="2200" dirty="0">
              <a:solidFill>
                <a:srgbClr val="002060"/>
              </a:solidFill>
            </a:endParaRPr>
          </a:p>
        </p:txBody>
      </p:sp>
      <p:pic>
        <p:nvPicPr>
          <p:cNvPr id="2" name="Immagine 1">
            <a:extLst>
              <a:ext uri="{FF2B5EF4-FFF2-40B4-BE49-F238E27FC236}">
                <a16:creationId xmlns:a16="http://schemas.microsoft.com/office/drawing/2014/main" id="{3873BA4D-1F3C-CC8F-5C51-90C1C835958C}"/>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
        <p:nvSpPr>
          <p:cNvPr id="3" name="CasellaDiTesto 2">
            <a:extLst>
              <a:ext uri="{FF2B5EF4-FFF2-40B4-BE49-F238E27FC236}">
                <a16:creationId xmlns:a16="http://schemas.microsoft.com/office/drawing/2014/main" id="{67BF0867-74BF-44FE-D3BB-211CD9B668E3}"/>
              </a:ext>
            </a:extLst>
          </p:cNvPr>
          <p:cNvSpPr txBox="1"/>
          <p:nvPr/>
        </p:nvSpPr>
        <p:spPr>
          <a:xfrm>
            <a:off x="1917701" y="412568"/>
            <a:ext cx="9207500"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Software Quality – Energy Efficiency</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5" name="Immagine 4">
            <a:extLst>
              <a:ext uri="{FF2B5EF4-FFF2-40B4-BE49-F238E27FC236}">
                <a16:creationId xmlns:a16="http://schemas.microsoft.com/office/drawing/2014/main" id="{9EFF61A2-203A-715D-425C-C8521F00C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759" y="1066757"/>
            <a:ext cx="9287441" cy="390145"/>
          </a:xfrm>
          <a:prstGeom prst="rect">
            <a:avLst/>
          </a:prstGeom>
        </p:spPr>
      </p:pic>
    </p:spTree>
    <p:extLst>
      <p:ext uri="{BB962C8B-B14F-4D97-AF65-F5344CB8AC3E}">
        <p14:creationId xmlns:p14="http://schemas.microsoft.com/office/powerpoint/2010/main" val="4248546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58</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effectLst>
                  <a:outerShdw blurRad="38100" dist="38100" dir="2700000" algn="tl">
                    <a:srgbClr val="000000">
                      <a:alpha val="43137"/>
                    </a:srgbClr>
                  </a:outerShdw>
                </a:effectLst>
              </a:rPr>
              <a:t>GRAZIE PER </a:t>
            </a:r>
          </a:p>
          <a:p>
            <a:pPr algn="ctr"/>
            <a:r>
              <a:rPr lang="it-IT" sz="9600" dirty="0">
                <a:solidFill>
                  <a:srgbClr val="002060"/>
                </a:solidFill>
                <a:effectLst>
                  <a:outerShdw blurRad="38100" dist="38100" dir="2700000" algn="tl">
                    <a:srgbClr val="000000">
                      <a:alpha val="43137"/>
                    </a:srgbClr>
                  </a:outerShdw>
                </a:effectLst>
              </a:rPr>
              <a:t>L’ATTENZIONE</a:t>
            </a:r>
          </a:p>
          <a:p>
            <a:pPr marL="342900" indent="-342900" algn="just">
              <a:buFont typeface="Arial" panose="020B0604020202020204" pitchFamily="34" charset="0"/>
              <a:buChar char="•"/>
            </a:pPr>
            <a:endParaRPr lang="it-IT" sz="2000" i="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323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6</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2026679" y="4974607"/>
            <a:ext cx="8138641" cy="1015663"/>
          </a:xfrm>
          <a:prstGeom prst="rect">
            <a:avLst/>
          </a:prstGeom>
          <a:noFill/>
        </p:spPr>
        <p:txBody>
          <a:bodyPr wrap="square" rtlCol="0" anchor="ctr">
            <a:spAutoFit/>
          </a:bodyPr>
          <a:lstStyle/>
          <a:p>
            <a:pPr algn="ctr"/>
            <a:r>
              <a:rPr lang="en-US" sz="6000" b="1" dirty="0">
                <a:ln w="0"/>
                <a:solidFill>
                  <a:srgbClr val="002060"/>
                </a:solidFill>
                <a:effectLst>
                  <a:outerShdw blurRad="38100" dist="25400" dir="5400000" algn="ctr" rotWithShape="0">
                    <a:srgbClr val="6E747A">
                      <a:alpha val="43000"/>
                    </a:srgbClr>
                  </a:outerShdw>
                </a:effectLst>
              </a:rPr>
              <a:t>Problem Architecture</a:t>
            </a:r>
            <a:endParaRPr lang="it-IT" sz="6000" b="1" dirty="0">
              <a:ln w="0"/>
              <a:solidFill>
                <a:srgbClr val="002060"/>
              </a:solidFill>
              <a:effectLst>
                <a:outerShdw blurRad="38100" dist="25400" dir="5400000" algn="ctr" rotWithShape="0">
                  <a:srgbClr val="6E747A">
                    <a:alpha val="43000"/>
                  </a:srgbClr>
                </a:outerShdw>
              </a:effectLst>
            </a:endParaRPr>
          </a:p>
        </p:txBody>
      </p:sp>
      <p:pic>
        <p:nvPicPr>
          <p:cNvPr id="15" name="Immagine 14">
            <a:extLst>
              <a:ext uri="{FF2B5EF4-FFF2-40B4-BE49-F238E27FC236}">
                <a16:creationId xmlns:a16="http://schemas.microsoft.com/office/drawing/2014/main" id="{079910A3-374B-3A35-E445-91AA9B8CF155}"/>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7" name="Immagine 16">
            <a:extLst>
              <a:ext uri="{FF2B5EF4-FFF2-40B4-BE49-F238E27FC236}">
                <a16:creationId xmlns:a16="http://schemas.microsoft.com/office/drawing/2014/main" id="{47D70FAA-EF79-98B4-F0AA-333EA55D2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311" y="420717"/>
            <a:ext cx="5783378" cy="5569553"/>
          </a:xfrm>
          <a:prstGeom prst="rect">
            <a:avLst/>
          </a:prstGeom>
        </p:spPr>
      </p:pic>
    </p:spTree>
    <p:extLst>
      <p:ext uri="{BB962C8B-B14F-4D97-AF65-F5344CB8AC3E}">
        <p14:creationId xmlns:p14="http://schemas.microsoft.com/office/powerpoint/2010/main" val="17436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3" name="Picture 2" descr="Diagram&#10;&#10;Description automatically generated">
            <a:extLst>
              <a:ext uri="{FF2B5EF4-FFF2-40B4-BE49-F238E27FC236}">
                <a16:creationId xmlns:a16="http://schemas.microsoft.com/office/drawing/2014/main" id="{DEA66F45-DBE1-EE60-EF4D-616BA38E4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708" y="287036"/>
            <a:ext cx="5277853" cy="6283928"/>
          </a:xfrm>
          <a:prstGeom prst="rect">
            <a:avLst/>
          </a:prstGeom>
          <a:ln>
            <a:solidFill>
              <a:schemeClr val="tx1"/>
            </a:solidFill>
          </a:ln>
        </p:spPr>
      </p:pic>
      <p:sp>
        <p:nvSpPr>
          <p:cNvPr id="2" name="CasellaDiTesto 7">
            <a:extLst>
              <a:ext uri="{FF2B5EF4-FFF2-40B4-BE49-F238E27FC236}">
                <a16:creationId xmlns:a16="http://schemas.microsoft.com/office/drawing/2014/main" id="{5D5ED805-3E8E-4C58-C683-F1BB88EF4AEF}"/>
              </a:ext>
            </a:extLst>
          </p:cNvPr>
          <p:cNvSpPr txBox="1"/>
          <p:nvPr/>
        </p:nvSpPr>
        <p:spPr>
          <a:xfrm>
            <a:off x="979183" y="1710902"/>
            <a:ext cx="5261996"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include tutti i casi d’uso relativi alle rilevazioni dei sensori perché, prima di poter eseguire un controllo, è obbligatoriamente necessario acquisire i dati;</a:t>
            </a:r>
          </a:p>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estende il caso d’uso </a:t>
            </a:r>
            <a:r>
              <a:rPr lang="it-IT" sz="2000" i="1" dirty="0">
                <a:effectLst/>
              </a:rPr>
              <a:t>Notifica Emergenza</a:t>
            </a:r>
            <a:r>
              <a:rPr lang="it-IT" sz="2000" dirty="0">
                <a:effectLst/>
              </a:rPr>
              <a:t>, non lo include, perché non è detto che il residente sia sempre in emergenza;</a:t>
            </a:r>
          </a:p>
          <a:p>
            <a:pPr marL="342900" indent="-342900" algn="just">
              <a:buFont typeface="Arial" panose="020B0604020202020204" pitchFamily="34" charset="0"/>
              <a:buChar char="•"/>
            </a:pPr>
            <a:r>
              <a:rPr lang="it-IT" sz="2000" dirty="0">
                <a:effectLst/>
              </a:rPr>
              <a:t>Tutti i casi d’uso per la rilevazioni di dati includono il loro </a:t>
            </a:r>
            <a:r>
              <a:rPr lang="it-IT" sz="2000" i="1" dirty="0">
                <a:effectLst/>
              </a:rPr>
              <a:t>salvataggio</a:t>
            </a:r>
            <a:r>
              <a:rPr lang="it-IT" sz="2000" dirty="0">
                <a:effectLst/>
              </a:rPr>
              <a:t>, necessario per il calcolo dello </a:t>
            </a:r>
            <a:r>
              <a:rPr lang="it-IT" sz="2000" i="1" dirty="0">
                <a:effectLst/>
              </a:rPr>
              <a:t>storico</a:t>
            </a:r>
            <a:r>
              <a:rPr lang="it-IT" sz="2000" dirty="0">
                <a:effectLst/>
              </a:rPr>
              <a:t>;</a:t>
            </a:r>
          </a:p>
          <a:p>
            <a:pPr marL="342900" indent="-342900" algn="just">
              <a:buFont typeface="Arial" panose="020B0604020202020204" pitchFamily="34" charset="0"/>
              <a:buChar char="•"/>
            </a:pPr>
            <a:r>
              <a:rPr lang="it-IT" sz="2000" dirty="0">
                <a:effectLst/>
              </a:rPr>
              <a:t>Il </a:t>
            </a:r>
            <a:r>
              <a:rPr lang="it-IT" sz="2000" i="1" dirty="0">
                <a:effectLst/>
              </a:rPr>
              <a:t>Sistema Audio </a:t>
            </a:r>
            <a:r>
              <a:rPr lang="it-IT" sz="2000" dirty="0">
                <a:effectLst/>
              </a:rPr>
              <a:t>può essere attivato dai </a:t>
            </a:r>
            <a:r>
              <a:rPr lang="it-IT" sz="2000" i="1" dirty="0" err="1">
                <a:effectLst/>
              </a:rPr>
              <a:t>Caretaker</a:t>
            </a:r>
            <a:r>
              <a:rPr lang="it-IT" sz="2000" dirty="0">
                <a:effectLst/>
              </a:rPr>
              <a:t> per comunicare in modo bidirezionale con il </a:t>
            </a:r>
            <a:r>
              <a:rPr lang="it-IT" sz="2000" i="1" dirty="0">
                <a:effectLst/>
              </a:rPr>
              <a:t>Residente</a:t>
            </a:r>
            <a:r>
              <a:rPr lang="it-IT" sz="2000" dirty="0">
                <a:effectLst/>
              </a:rPr>
              <a:t>.</a:t>
            </a:r>
          </a:p>
        </p:txBody>
      </p:sp>
      <p:sp>
        <p:nvSpPr>
          <p:cNvPr id="5" name="CasellaDiTesto 4">
            <a:extLst>
              <a:ext uri="{FF2B5EF4-FFF2-40B4-BE49-F238E27FC236}">
                <a16:creationId xmlns:a16="http://schemas.microsoft.com/office/drawing/2014/main" id="{5068334D-7536-44AD-0A0A-F3D4BAF080B3}"/>
              </a:ext>
            </a:extLst>
          </p:cNvPr>
          <p:cNvSpPr txBox="1"/>
          <p:nvPr/>
        </p:nvSpPr>
        <p:spPr>
          <a:xfrm>
            <a:off x="1465341" y="670704"/>
            <a:ext cx="5261996"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Diagramma</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dei</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Casi</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d’Uso</a:t>
            </a:r>
            <a:endParaRPr lang="it-IT" sz="3200" i="1" dirty="0">
              <a:solidFill>
                <a:srgbClr val="002060"/>
              </a:solidFill>
              <a:effectLst>
                <a:outerShdw blurRad="38100" dist="38100" dir="2700000" algn="tl">
                  <a:srgbClr val="000000">
                    <a:alpha val="43137"/>
                  </a:srgbClr>
                </a:outerShdw>
              </a:effectLst>
            </a:endParaRPr>
          </a:p>
        </p:txBody>
      </p:sp>
      <p:pic>
        <p:nvPicPr>
          <p:cNvPr id="7" name="Immagine 6">
            <a:extLst>
              <a:ext uri="{FF2B5EF4-FFF2-40B4-BE49-F238E27FC236}">
                <a16:creationId xmlns:a16="http://schemas.microsoft.com/office/drawing/2014/main" id="{357A037E-2C87-40BC-B07F-11C148324263}"/>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10" name="Immagine 9">
            <a:extLst>
              <a:ext uri="{FF2B5EF4-FFF2-40B4-BE49-F238E27FC236}">
                <a16:creationId xmlns:a16="http://schemas.microsoft.com/office/drawing/2014/main" id="{72CF2F5D-EED4-6655-75FB-FB9B57B99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8" y="1060407"/>
            <a:ext cx="4584813" cy="390145"/>
          </a:xfrm>
          <a:prstGeom prst="rect">
            <a:avLst/>
          </a:prstGeom>
        </p:spPr>
      </p:pic>
    </p:spTree>
    <p:extLst>
      <p:ext uri="{BB962C8B-B14F-4D97-AF65-F5344CB8AC3E}">
        <p14:creationId xmlns:p14="http://schemas.microsoft.com/office/powerpoint/2010/main" val="274803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7" name="Picture 6" descr="Graphical user interface, Teams&#10;&#10;Description automatically generated">
            <a:extLst>
              <a:ext uri="{FF2B5EF4-FFF2-40B4-BE49-F238E27FC236}">
                <a16:creationId xmlns:a16="http://schemas.microsoft.com/office/drawing/2014/main" id="{01A71E60-53CF-4349-3528-06EC9C280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635" y="616283"/>
            <a:ext cx="7341497" cy="5683490"/>
          </a:xfrm>
          <a:prstGeom prst="rect">
            <a:avLst/>
          </a:prstGeom>
          <a:ln>
            <a:solidFill>
              <a:schemeClr val="tx1"/>
            </a:solidFill>
          </a:ln>
        </p:spPr>
      </p:pic>
      <p:sp>
        <p:nvSpPr>
          <p:cNvPr id="10" name="CasellaDiTesto 7">
            <a:extLst>
              <a:ext uri="{FF2B5EF4-FFF2-40B4-BE49-F238E27FC236}">
                <a16:creationId xmlns:a16="http://schemas.microsoft.com/office/drawing/2014/main" id="{157E066D-F2E0-F02D-0366-73F93D6CD802}"/>
              </a:ext>
            </a:extLst>
          </p:cNvPr>
          <p:cNvSpPr txBox="1"/>
          <p:nvPr/>
        </p:nvSpPr>
        <p:spPr>
          <a:xfrm>
            <a:off x="215980" y="1724933"/>
            <a:ext cx="4304076"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media</a:t>
            </a:r>
            <a:r>
              <a:rPr lang="it-IT" sz="2000" dirty="0">
                <a:effectLst/>
              </a:rPr>
              <a:t> per le rilevazioni delle accelerazioni tramite </a:t>
            </a:r>
            <a:r>
              <a:rPr lang="it-IT" sz="2000" dirty="0" err="1">
                <a:effectLst/>
              </a:rPr>
              <a:t>smartwatch</a:t>
            </a:r>
            <a:r>
              <a:rPr lang="it-IT" sz="2000" dirty="0">
                <a:effectLst/>
              </a:rPr>
              <a:t>, e per le rilevazioni dei movimenti tramite sensore ambientale, perché si ha la necessità di campionarle ad alta frequenza, quindi si possono accettare anche valori più rumorosi;</a:t>
            </a:r>
          </a:p>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alta</a:t>
            </a:r>
            <a:r>
              <a:rPr lang="it-IT" sz="2000" dirty="0">
                <a:effectLst/>
              </a:rPr>
              <a:t> per tutte le altre rilevazioni perché, per loro natura, non ha senso campionarle ad alta frequenza, quindi, per risparmio di banda, si è deciso di acquisirle meno frequentemente, ma con precisione maggiore;</a:t>
            </a:r>
          </a:p>
        </p:txBody>
      </p:sp>
      <p:sp>
        <p:nvSpPr>
          <p:cNvPr id="2" name="CasellaDiTesto 1">
            <a:extLst>
              <a:ext uri="{FF2B5EF4-FFF2-40B4-BE49-F238E27FC236}">
                <a16:creationId xmlns:a16="http://schemas.microsoft.com/office/drawing/2014/main" id="{3987E290-C9ED-E572-6F5B-947CDADF0E95}"/>
              </a:ext>
            </a:extLst>
          </p:cNvPr>
          <p:cNvSpPr txBox="1"/>
          <p:nvPr/>
        </p:nvSpPr>
        <p:spPr>
          <a:xfrm>
            <a:off x="1147725" y="665616"/>
            <a:ext cx="4204045" cy="584775"/>
          </a:xfrm>
          <a:prstGeom prst="rect">
            <a:avLst/>
          </a:prstGeom>
          <a:noFill/>
        </p:spPr>
        <p:txBody>
          <a:bodyPr wrap="square" rtlCol="0">
            <a:spAutoFit/>
          </a:bodyPr>
          <a:lstStyle/>
          <a:p>
            <a:pPr algn="ctr"/>
            <a:r>
              <a:rPr lang="en-US" sz="3200" dirty="0" err="1">
                <a:solidFill>
                  <a:srgbClr val="002060"/>
                </a:solidFill>
                <a:effectLst>
                  <a:outerShdw blurRad="38100" dist="38100" dir="2700000" algn="tl">
                    <a:srgbClr val="000000">
                      <a:alpha val="43137"/>
                    </a:srgbClr>
                  </a:outerShdw>
                </a:effectLst>
              </a:rPr>
              <a:t>Modello</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dei</a:t>
            </a:r>
            <a:r>
              <a:rPr lang="en-US" sz="3200" dirty="0">
                <a:solidFill>
                  <a:srgbClr val="002060"/>
                </a:solidFill>
                <a:effectLst>
                  <a:outerShdw blurRad="38100" dist="38100" dir="2700000" algn="tl">
                    <a:srgbClr val="000000">
                      <a:alpha val="43137"/>
                    </a:srgbClr>
                  </a:outerShdw>
                </a:effectLst>
              </a:rPr>
              <a:t> </a:t>
            </a:r>
            <a:r>
              <a:rPr lang="en-US" sz="3200" dirty="0" err="1">
                <a:solidFill>
                  <a:srgbClr val="002060"/>
                </a:solidFill>
                <a:effectLst>
                  <a:outerShdw blurRad="38100" dist="38100" dir="2700000" algn="tl">
                    <a:srgbClr val="000000">
                      <a:alpha val="43137"/>
                    </a:srgbClr>
                  </a:outerShdw>
                </a:effectLst>
              </a:rPr>
              <a:t>Dati</a:t>
            </a:r>
            <a:endParaRPr lang="it-IT" sz="3200" i="1" dirty="0">
              <a:solidFill>
                <a:srgbClr val="002060"/>
              </a:solidFill>
              <a:effectLst>
                <a:outerShdw blurRad="38100" dist="38100" dir="2700000" algn="tl">
                  <a:srgbClr val="000000">
                    <a:alpha val="43137"/>
                  </a:srgbClr>
                </a:outerShdw>
              </a:effectLst>
            </a:endParaRPr>
          </a:p>
        </p:txBody>
      </p:sp>
      <p:pic>
        <p:nvPicPr>
          <p:cNvPr id="3" name="Immagine 2">
            <a:extLst>
              <a:ext uri="{FF2B5EF4-FFF2-40B4-BE49-F238E27FC236}">
                <a16:creationId xmlns:a16="http://schemas.microsoft.com/office/drawing/2014/main" id="{1DF410FA-55A0-61F0-1C20-CC3E09C54379}"/>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pic>
        <p:nvPicPr>
          <p:cNvPr id="5" name="Immagine 4">
            <a:extLst>
              <a:ext uri="{FF2B5EF4-FFF2-40B4-BE49-F238E27FC236}">
                <a16:creationId xmlns:a16="http://schemas.microsoft.com/office/drawing/2014/main" id="{05A36FA3-66D4-C148-BD4F-00B36FFCD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758" y="1041357"/>
            <a:ext cx="2833339" cy="390145"/>
          </a:xfrm>
          <a:prstGeom prst="rect">
            <a:avLst/>
          </a:prstGeom>
        </p:spPr>
      </p:pic>
    </p:spTree>
    <p:extLst>
      <p:ext uri="{BB962C8B-B14F-4D97-AF65-F5344CB8AC3E}">
        <p14:creationId xmlns:p14="http://schemas.microsoft.com/office/powerpoint/2010/main" val="243806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9</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9" y="2459504"/>
            <a:ext cx="10219721" cy="1938992"/>
          </a:xfrm>
          <a:prstGeom prst="rect">
            <a:avLst/>
          </a:prstGeom>
          <a:noFill/>
        </p:spPr>
        <p:txBody>
          <a:bodyPr wrap="square" rtlCol="0" anchor="ctr">
            <a:spAutoFit/>
          </a:bodyPr>
          <a:lstStyle/>
          <a:p>
            <a:pPr algn="ctr"/>
            <a:r>
              <a:rPr lang="en-US" sz="6000" b="1" dirty="0">
                <a:ln w="0"/>
                <a:solidFill>
                  <a:srgbClr val="002060"/>
                </a:solidFill>
                <a:effectLst>
                  <a:outerShdw blurRad="38100" dist="25400" dir="5400000" algn="ctr" rotWithShape="0">
                    <a:srgbClr val="6E747A">
                      <a:alpha val="43000"/>
                    </a:srgbClr>
                  </a:outerShdw>
                </a:effectLst>
              </a:rPr>
              <a:t>Problem Architecture</a:t>
            </a:r>
          </a:p>
          <a:p>
            <a:pPr algn="ctr"/>
            <a:r>
              <a:rPr lang="en-US" sz="6000" dirty="0">
                <a:ln w="0"/>
                <a:solidFill>
                  <a:srgbClr val="002060"/>
                </a:solidFill>
                <a:effectLst>
                  <a:outerShdw blurRad="38100" dist="25400" dir="5400000" algn="ctr" rotWithShape="0">
                    <a:srgbClr val="6E747A">
                      <a:alpha val="43000"/>
                    </a:srgbClr>
                  </a:outerShdw>
                </a:effectLst>
              </a:rPr>
              <a:t>Activity Diagrams</a:t>
            </a:r>
            <a:endParaRPr lang="it-IT" sz="6000" dirty="0">
              <a:ln w="0"/>
              <a:solidFill>
                <a:srgbClr val="002060"/>
              </a:solidFill>
              <a:effectLst>
                <a:outerShdw blurRad="38100" dist="25400" dir="5400000" algn="ctr" rotWithShape="0">
                  <a:srgbClr val="6E747A">
                    <a:alpha val="43000"/>
                  </a:srgbClr>
                </a:outerShdw>
              </a:effectLst>
            </a:endParaRPr>
          </a:p>
        </p:txBody>
      </p:sp>
      <p:pic>
        <p:nvPicPr>
          <p:cNvPr id="2" name="Immagine 1">
            <a:extLst>
              <a:ext uri="{FF2B5EF4-FFF2-40B4-BE49-F238E27FC236}">
                <a16:creationId xmlns:a16="http://schemas.microsoft.com/office/drawing/2014/main" id="{18071484-8CFF-5E1D-35B6-B771E39CFFAB}"/>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2649" y="204497"/>
            <a:ext cx="1390153" cy="1374050"/>
          </a:xfrm>
          <a:prstGeom prst="rect">
            <a:avLst/>
          </a:prstGeom>
        </p:spPr>
      </p:pic>
    </p:spTree>
    <p:extLst>
      <p:ext uri="{BB962C8B-B14F-4D97-AF65-F5344CB8AC3E}">
        <p14:creationId xmlns:p14="http://schemas.microsoft.com/office/powerpoint/2010/main" val="540241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3180</TotalTime>
  <Words>3546</Words>
  <Application>Microsoft Office PowerPoint</Application>
  <PresentationFormat>Widescreen</PresentationFormat>
  <Paragraphs>538</Paragraphs>
  <Slides>58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58</vt:i4>
      </vt:variant>
    </vt:vector>
  </HeadingPairs>
  <TitlesOfParts>
    <vt:vector size="63" baseType="lpstr">
      <vt:lpstr>Arial</vt:lpstr>
      <vt:lpstr>Calibri</vt:lpstr>
      <vt:lpstr>Calibri Light</vt:lpstr>
      <vt:lpstr>Cambria Math</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Alex Andrei</cp:lastModifiedBy>
  <cp:revision>104</cp:revision>
  <dcterms:created xsi:type="dcterms:W3CDTF">2021-06-28T08:25:19Z</dcterms:created>
  <dcterms:modified xsi:type="dcterms:W3CDTF">2023-01-11T03:41:28Z</dcterms:modified>
</cp:coreProperties>
</file>