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7" r:id="rId3"/>
    <p:sldId id="284" r:id="rId4"/>
    <p:sldId id="289" r:id="rId5"/>
    <p:sldId id="288" r:id="rId6"/>
    <p:sldId id="290" r:id="rId7"/>
    <p:sldId id="285" r:id="rId8"/>
    <p:sldId id="291" r:id="rId9"/>
    <p:sldId id="293" r:id="rId10"/>
    <p:sldId id="292" r:id="rId11"/>
    <p:sldId id="294" r:id="rId12"/>
    <p:sldId id="295" r:id="rId13"/>
    <p:sldId id="296" r:id="rId14"/>
    <p:sldId id="297" r:id="rId15"/>
    <p:sldId id="298" r:id="rId16"/>
    <p:sldId id="300" r:id="rId17"/>
    <p:sldId id="301" r:id="rId18"/>
    <p:sldId id="302" r:id="rId19"/>
    <p:sldId id="304" r:id="rId20"/>
    <p:sldId id="303" r:id="rId21"/>
    <p:sldId id="305" r:id="rId22"/>
    <p:sldId id="306" r:id="rId23"/>
    <p:sldId id="307"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6" r:id="rId37"/>
    <p:sldId id="328" r:id="rId38"/>
    <p:sldId id="299"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6"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2060"/>
    <a:srgbClr val="39A9DB"/>
    <a:srgbClr val="40587E"/>
    <a:srgbClr val="9D9E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iacomo\IdeaProjects\unimib-software-architecture\Progetto\ArchLogic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Data-Type Driven</c:v>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Sheet1!$J$3:$J$11</c:f>
              <c:strCache>
                <c:ptCount val="9"/>
                <c:pt idx="0">
                  <c:v>Complessità</c:v>
                </c:pt>
                <c:pt idx="1">
                  <c:v>Frequenza</c:v>
                </c:pt>
                <c:pt idx="2">
                  <c:v>Delay</c:v>
                </c:pt>
                <c:pt idx="3">
                  <c:v>Astrazione</c:v>
                </c:pt>
                <c:pt idx="4">
                  <c:v>Location</c:v>
                </c:pt>
                <c:pt idx="5">
                  <c:v>Intra Flow</c:v>
                </c:pt>
                <c:pt idx="6">
                  <c:v>Extra Flow</c:v>
                </c:pt>
                <c:pt idx="7">
                  <c:v>Sharing</c:v>
                </c:pt>
                <c:pt idx="8">
                  <c:v>Control Flow</c:v>
                </c:pt>
              </c:strCache>
            </c:strRef>
          </c:cat>
          <c:val>
            <c:numRef>
              <c:f>Sheet1!$K$3:$K$11</c:f>
              <c:numCache>
                <c:formatCode>General</c:formatCode>
                <c:ptCount val="9"/>
                <c:pt idx="0">
                  <c:v>30</c:v>
                </c:pt>
                <c:pt idx="1">
                  <c:v>50</c:v>
                </c:pt>
                <c:pt idx="2">
                  <c:v>40</c:v>
                </c:pt>
                <c:pt idx="3">
                  <c:v>30</c:v>
                </c:pt>
                <c:pt idx="4">
                  <c:v>30</c:v>
                </c:pt>
                <c:pt idx="5">
                  <c:v>20</c:v>
                </c:pt>
                <c:pt idx="6">
                  <c:v>60</c:v>
                </c:pt>
                <c:pt idx="7">
                  <c:v>80</c:v>
                </c:pt>
                <c:pt idx="8">
                  <c:v>20</c:v>
                </c:pt>
              </c:numCache>
            </c:numRef>
          </c:val>
          <c:extLst>
            <c:ext xmlns:c16="http://schemas.microsoft.com/office/drawing/2014/chart" uri="{C3380CC4-5D6E-409C-BE32-E72D297353CC}">
              <c16:uniqueId val="{00000000-223B-4C1F-A4FB-56900E332EB6}"/>
            </c:ext>
          </c:extLst>
        </c:ser>
        <c:ser>
          <c:idx val="1"/>
          <c:order val="1"/>
          <c:tx>
            <c:v>Functionality Driven</c:v>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Sheet1!$K$25:$K$33</c:f>
              <c:numCache>
                <c:formatCode>General</c:formatCode>
                <c:ptCount val="9"/>
                <c:pt idx="0">
                  <c:v>30</c:v>
                </c:pt>
                <c:pt idx="1">
                  <c:v>50</c:v>
                </c:pt>
                <c:pt idx="2">
                  <c:v>40</c:v>
                </c:pt>
                <c:pt idx="3">
                  <c:v>70</c:v>
                </c:pt>
                <c:pt idx="4">
                  <c:v>50</c:v>
                </c:pt>
                <c:pt idx="5">
                  <c:v>60</c:v>
                </c:pt>
                <c:pt idx="6">
                  <c:v>60</c:v>
                </c:pt>
                <c:pt idx="7">
                  <c:v>60</c:v>
                </c:pt>
                <c:pt idx="8">
                  <c:v>20</c:v>
                </c:pt>
              </c:numCache>
            </c:numRef>
          </c:val>
          <c:extLst>
            <c:ext xmlns:c16="http://schemas.microsoft.com/office/drawing/2014/chart" uri="{C3380CC4-5D6E-409C-BE32-E72D297353CC}">
              <c16:uniqueId val="{00000001-223B-4C1F-A4FB-56900E332EB6}"/>
            </c:ext>
          </c:extLst>
        </c:ser>
        <c:dLbls>
          <c:showLegendKey val="0"/>
          <c:showVal val="0"/>
          <c:showCatName val="0"/>
          <c:showSerName val="0"/>
          <c:showPercent val="0"/>
          <c:showBubbleSize val="0"/>
        </c:dLbls>
        <c:axId val="1426155567"/>
        <c:axId val="1426149327"/>
      </c:radarChart>
      <c:catAx>
        <c:axId val="14261555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49327"/>
        <c:crosses val="autoZero"/>
        <c:auto val="1"/>
        <c:lblAlgn val="ctr"/>
        <c:lblOffset val="100"/>
        <c:noMultiLvlLbl val="0"/>
      </c:catAx>
      <c:valAx>
        <c:axId val="142614932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555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05/01/2023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5DBCC-2472-4067-8672-CC5CA591DA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795C273-E8C6-4A7F-87E2-26F8FE22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1A5FC52-2EA4-459A-9770-5F6DE0413F21}"/>
              </a:ext>
            </a:extLst>
          </p:cNvPr>
          <p:cNvSpPr>
            <a:spLocks noGrp="1"/>
          </p:cNvSpPr>
          <p:nvPr>
            <p:ph type="dt" sz="half" idx="10"/>
          </p:nvPr>
        </p:nvSpPr>
        <p:spPr/>
        <p:txBody>
          <a:bodyPr/>
          <a:lstStyle/>
          <a:p>
            <a:fld id="{9CD29C0B-695A-4D66-B8E9-5671F929A42B}" type="datetime1">
              <a:rPr lang="it-IT" smtClean="0"/>
              <a:t>05/01/2023</a:t>
            </a:fld>
            <a:endParaRPr lang="it-IT"/>
          </a:p>
        </p:txBody>
      </p:sp>
      <p:sp>
        <p:nvSpPr>
          <p:cNvPr id="5" name="Segnaposto piè di pagina 4">
            <a:extLst>
              <a:ext uri="{FF2B5EF4-FFF2-40B4-BE49-F238E27FC236}">
                <a16:creationId xmlns:a16="http://schemas.microsoft.com/office/drawing/2014/main" id="{591588C0-3CB2-4ECE-B351-007D2B346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1359F-545D-4CF5-8635-0FF5CEF73C7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89992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B25CC-0D1E-4430-A22F-9D990B41679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B96D55-1D11-462A-991C-A042B8BA14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FA90BC-5EDA-440A-8603-D03898E6A312}"/>
              </a:ext>
            </a:extLst>
          </p:cNvPr>
          <p:cNvSpPr>
            <a:spLocks noGrp="1"/>
          </p:cNvSpPr>
          <p:nvPr>
            <p:ph type="dt" sz="half" idx="10"/>
          </p:nvPr>
        </p:nvSpPr>
        <p:spPr/>
        <p:txBody>
          <a:bodyPr/>
          <a:lstStyle/>
          <a:p>
            <a:fld id="{AF0EC3E5-863F-4DFB-B3BC-1B55C7011BF9}" type="datetime1">
              <a:rPr lang="it-IT" smtClean="0"/>
              <a:t>05/01/2023</a:t>
            </a:fld>
            <a:endParaRPr lang="it-IT"/>
          </a:p>
        </p:txBody>
      </p:sp>
      <p:sp>
        <p:nvSpPr>
          <p:cNvPr id="5" name="Segnaposto piè di pagina 4">
            <a:extLst>
              <a:ext uri="{FF2B5EF4-FFF2-40B4-BE49-F238E27FC236}">
                <a16:creationId xmlns:a16="http://schemas.microsoft.com/office/drawing/2014/main" id="{4C38C6B0-AA56-4DCD-AE10-B3CCD65645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DCAC08-421B-44B8-93C6-2038EA36C5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28625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729930-F0A8-411B-8F40-48763A2FF73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7D42A6-6316-45D7-9992-469C71DC5F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B344A-E52F-4985-A031-5EE88D9B2D1E}"/>
              </a:ext>
            </a:extLst>
          </p:cNvPr>
          <p:cNvSpPr>
            <a:spLocks noGrp="1"/>
          </p:cNvSpPr>
          <p:nvPr>
            <p:ph type="dt" sz="half" idx="10"/>
          </p:nvPr>
        </p:nvSpPr>
        <p:spPr/>
        <p:txBody>
          <a:bodyPr/>
          <a:lstStyle/>
          <a:p>
            <a:fld id="{DE4D602C-F8B6-42E8-BED7-016CDA0017F3}" type="datetime1">
              <a:rPr lang="it-IT" smtClean="0"/>
              <a:t>05/01/2023</a:t>
            </a:fld>
            <a:endParaRPr lang="it-IT"/>
          </a:p>
        </p:txBody>
      </p:sp>
      <p:sp>
        <p:nvSpPr>
          <p:cNvPr id="5" name="Segnaposto piè di pagina 4">
            <a:extLst>
              <a:ext uri="{FF2B5EF4-FFF2-40B4-BE49-F238E27FC236}">
                <a16:creationId xmlns:a16="http://schemas.microsoft.com/office/drawing/2014/main" id="{834E9735-45E4-45D2-B3F4-D56504FFC1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3F07E8-8891-4D17-BF56-1A21ACF13F7F}"/>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5783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DE921-C828-46DB-84E3-C143CAA724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3DB6DC-1545-4AB0-A943-6011392B9A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2E966C-5EE7-4865-B80F-9F96E6F85BFC}"/>
              </a:ext>
            </a:extLst>
          </p:cNvPr>
          <p:cNvSpPr>
            <a:spLocks noGrp="1"/>
          </p:cNvSpPr>
          <p:nvPr>
            <p:ph type="dt" sz="half" idx="10"/>
          </p:nvPr>
        </p:nvSpPr>
        <p:spPr/>
        <p:txBody>
          <a:bodyPr/>
          <a:lstStyle/>
          <a:p>
            <a:fld id="{EDB10CE1-110C-4ED2-B55F-A302E1FD9F70}" type="datetime1">
              <a:rPr lang="it-IT" smtClean="0"/>
              <a:t>05/01/2023</a:t>
            </a:fld>
            <a:endParaRPr lang="it-IT"/>
          </a:p>
        </p:txBody>
      </p:sp>
      <p:sp>
        <p:nvSpPr>
          <p:cNvPr id="5" name="Segnaposto piè di pagina 4">
            <a:extLst>
              <a:ext uri="{FF2B5EF4-FFF2-40B4-BE49-F238E27FC236}">
                <a16:creationId xmlns:a16="http://schemas.microsoft.com/office/drawing/2014/main" id="{C1BE998D-5CE7-4F39-9B91-DD1FF19645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9BCE29-74B4-4F53-AD28-1AD41C0B68F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230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C40721-FF33-4916-9D10-A02B207472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D2E96-EB60-48F2-A22E-532486A46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2AA730-3777-4308-8292-218FDB4E29EB}"/>
              </a:ext>
            </a:extLst>
          </p:cNvPr>
          <p:cNvSpPr>
            <a:spLocks noGrp="1"/>
          </p:cNvSpPr>
          <p:nvPr>
            <p:ph type="dt" sz="half" idx="10"/>
          </p:nvPr>
        </p:nvSpPr>
        <p:spPr/>
        <p:txBody>
          <a:bodyPr/>
          <a:lstStyle/>
          <a:p>
            <a:fld id="{0F61B4B8-A1B7-42D4-A1E0-2645EDAC8BED}" type="datetime1">
              <a:rPr lang="it-IT" smtClean="0"/>
              <a:t>05/01/2023</a:t>
            </a:fld>
            <a:endParaRPr lang="it-IT"/>
          </a:p>
        </p:txBody>
      </p:sp>
      <p:sp>
        <p:nvSpPr>
          <p:cNvPr id="5" name="Segnaposto piè di pagina 4">
            <a:extLst>
              <a:ext uri="{FF2B5EF4-FFF2-40B4-BE49-F238E27FC236}">
                <a16:creationId xmlns:a16="http://schemas.microsoft.com/office/drawing/2014/main" id="{79F4E8DD-F5D7-4464-9600-6E626B6AF0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95724B-CD7F-46DD-958A-1D2833E0A59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2565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18A22-1622-48BC-A503-30ECF16308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4CF99D-C02A-4B40-A90C-F59A79FA922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427C30-951C-492B-8090-327B81421A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0610A3-EEF0-4901-9FCE-03ECEF8CF87C}"/>
              </a:ext>
            </a:extLst>
          </p:cNvPr>
          <p:cNvSpPr>
            <a:spLocks noGrp="1"/>
          </p:cNvSpPr>
          <p:nvPr>
            <p:ph type="dt" sz="half" idx="10"/>
          </p:nvPr>
        </p:nvSpPr>
        <p:spPr/>
        <p:txBody>
          <a:bodyPr/>
          <a:lstStyle/>
          <a:p>
            <a:fld id="{188DF4B9-859A-4780-A169-ED3A8349339B}" type="datetime1">
              <a:rPr lang="it-IT" smtClean="0"/>
              <a:t>05/01/2023</a:t>
            </a:fld>
            <a:endParaRPr lang="it-IT"/>
          </a:p>
        </p:txBody>
      </p:sp>
      <p:sp>
        <p:nvSpPr>
          <p:cNvPr id="6" name="Segnaposto piè di pagina 5">
            <a:extLst>
              <a:ext uri="{FF2B5EF4-FFF2-40B4-BE49-F238E27FC236}">
                <a16:creationId xmlns:a16="http://schemas.microsoft.com/office/drawing/2014/main" id="{B849B4D6-D963-49FA-8F69-6390BAB3D6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3DC890-B270-43F2-9531-DE386476415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454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5217A-1AF3-48B0-8ED6-14CF4AAB2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723982-F6BF-4CA2-AE70-7C28B3FE9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32B5-3C34-4182-90DB-D459010040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D993E3-A4B5-44D4-9F0F-4C982AA79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83080E-81AF-4065-B575-87B45BBEADB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FDD1261-E5DF-4909-AAF4-AFF74CCFBD74}"/>
              </a:ext>
            </a:extLst>
          </p:cNvPr>
          <p:cNvSpPr>
            <a:spLocks noGrp="1"/>
          </p:cNvSpPr>
          <p:nvPr>
            <p:ph type="dt" sz="half" idx="10"/>
          </p:nvPr>
        </p:nvSpPr>
        <p:spPr/>
        <p:txBody>
          <a:bodyPr/>
          <a:lstStyle/>
          <a:p>
            <a:fld id="{24D45E2C-55DD-40A9-BF2D-48E7D2AB1ABA}" type="datetime1">
              <a:rPr lang="it-IT" smtClean="0"/>
              <a:t>05/01/2023</a:t>
            </a:fld>
            <a:endParaRPr lang="it-IT"/>
          </a:p>
        </p:txBody>
      </p:sp>
      <p:sp>
        <p:nvSpPr>
          <p:cNvPr id="8" name="Segnaposto piè di pagina 7">
            <a:extLst>
              <a:ext uri="{FF2B5EF4-FFF2-40B4-BE49-F238E27FC236}">
                <a16:creationId xmlns:a16="http://schemas.microsoft.com/office/drawing/2014/main" id="{1A125398-9112-4CAF-9F4C-D97C9D1288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E8AB9CA-FC1C-43F6-9E1A-6AFAD3B1BE4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38821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4779-1938-4471-A54D-1AA9A2E811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AF975D-A9FA-4DAB-B6E1-78AE1E356C6F}"/>
              </a:ext>
            </a:extLst>
          </p:cNvPr>
          <p:cNvSpPr>
            <a:spLocks noGrp="1"/>
          </p:cNvSpPr>
          <p:nvPr>
            <p:ph type="dt" sz="half" idx="10"/>
          </p:nvPr>
        </p:nvSpPr>
        <p:spPr/>
        <p:txBody>
          <a:bodyPr/>
          <a:lstStyle/>
          <a:p>
            <a:fld id="{DC20DFAC-47A9-47B0-8C05-A3316EEF3D0C}" type="datetime1">
              <a:rPr lang="it-IT" smtClean="0"/>
              <a:t>05/01/2023</a:t>
            </a:fld>
            <a:endParaRPr lang="it-IT"/>
          </a:p>
        </p:txBody>
      </p:sp>
      <p:sp>
        <p:nvSpPr>
          <p:cNvPr id="4" name="Segnaposto piè di pagina 3">
            <a:extLst>
              <a:ext uri="{FF2B5EF4-FFF2-40B4-BE49-F238E27FC236}">
                <a16:creationId xmlns:a16="http://schemas.microsoft.com/office/drawing/2014/main" id="{4BD2CEEE-538F-4DB9-AF07-428388CB20E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D0ABB3B-71E1-4ECE-AC59-AB52C4AD2FCE}"/>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954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5422617-CD0F-4F33-B758-B4D317A87F5C}"/>
              </a:ext>
            </a:extLst>
          </p:cNvPr>
          <p:cNvSpPr>
            <a:spLocks noGrp="1"/>
          </p:cNvSpPr>
          <p:nvPr>
            <p:ph type="dt" sz="half" idx="10"/>
          </p:nvPr>
        </p:nvSpPr>
        <p:spPr/>
        <p:txBody>
          <a:bodyPr/>
          <a:lstStyle/>
          <a:p>
            <a:fld id="{B48A923B-8423-475F-9DB1-11B37109C533}" type="datetime1">
              <a:rPr lang="it-IT" smtClean="0"/>
              <a:t>05/01/2023</a:t>
            </a:fld>
            <a:endParaRPr lang="it-IT"/>
          </a:p>
        </p:txBody>
      </p:sp>
      <p:sp>
        <p:nvSpPr>
          <p:cNvPr id="3" name="Segnaposto piè di pagina 2">
            <a:extLst>
              <a:ext uri="{FF2B5EF4-FFF2-40B4-BE49-F238E27FC236}">
                <a16:creationId xmlns:a16="http://schemas.microsoft.com/office/drawing/2014/main" id="{4D6D4419-342A-4064-BB95-9439A84578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557FC1-F3B0-48A8-A509-03529E36A61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3811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93F93-8462-41A2-9CC6-6287862CD2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96FAB0-CF82-4EB0-826A-0FBA07A7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A47D2E9-27B6-4ECC-9E4F-8F53BE03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6C4B549-7D94-4EAD-B510-A0518DE68214}"/>
              </a:ext>
            </a:extLst>
          </p:cNvPr>
          <p:cNvSpPr>
            <a:spLocks noGrp="1"/>
          </p:cNvSpPr>
          <p:nvPr>
            <p:ph type="dt" sz="half" idx="10"/>
          </p:nvPr>
        </p:nvSpPr>
        <p:spPr/>
        <p:txBody>
          <a:bodyPr/>
          <a:lstStyle/>
          <a:p>
            <a:fld id="{39A5E392-1A82-4114-9B1C-7507E099813A}" type="datetime1">
              <a:rPr lang="it-IT" smtClean="0"/>
              <a:t>05/01/2023</a:t>
            </a:fld>
            <a:endParaRPr lang="it-IT"/>
          </a:p>
        </p:txBody>
      </p:sp>
      <p:sp>
        <p:nvSpPr>
          <p:cNvPr id="6" name="Segnaposto piè di pagina 5">
            <a:extLst>
              <a:ext uri="{FF2B5EF4-FFF2-40B4-BE49-F238E27FC236}">
                <a16:creationId xmlns:a16="http://schemas.microsoft.com/office/drawing/2014/main" id="{E28EF159-8311-412B-A763-417F7A41FE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3EADDD-B6D5-45BB-A17B-FBC32153378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5191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955F3-88E1-41C2-9DFC-103F4FE06B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D384D3-9A9D-4C36-B784-7BC7DAAA4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6EC6F57-A036-4DA8-94DD-74F7850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92D469F-210B-4049-86EA-AD71ECF253A5}"/>
              </a:ext>
            </a:extLst>
          </p:cNvPr>
          <p:cNvSpPr>
            <a:spLocks noGrp="1"/>
          </p:cNvSpPr>
          <p:nvPr>
            <p:ph type="dt" sz="half" idx="10"/>
          </p:nvPr>
        </p:nvSpPr>
        <p:spPr/>
        <p:txBody>
          <a:bodyPr/>
          <a:lstStyle/>
          <a:p>
            <a:fld id="{3F1E08A9-9033-4FA7-A83A-B5FC89FF2B18}" type="datetime1">
              <a:rPr lang="it-IT" smtClean="0"/>
              <a:t>05/01/2023</a:t>
            </a:fld>
            <a:endParaRPr lang="it-IT"/>
          </a:p>
        </p:txBody>
      </p:sp>
      <p:sp>
        <p:nvSpPr>
          <p:cNvPr id="6" name="Segnaposto piè di pagina 5">
            <a:extLst>
              <a:ext uri="{FF2B5EF4-FFF2-40B4-BE49-F238E27FC236}">
                <a16:creationId xmlns:a16="http://schemas.microsoft.com/office/drawing/2014/main" id="{D92CAC2F-0EF9-4AE3-9556-8199B77880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FF1C3-3559-4F8B-9A02-A437C6D9EC3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452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F3401-3E5F-4609-B5F1-B3413D8F8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A5809-3DBA-4AC3-9B3D-749ABAF68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30DA4E-42CD-4045-BADE-1E7883D9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05/01/2023</a:t>
            </a:fld>
            <a:endParaRPr lang="it-IT"/>
          </a:p>
        </p:txBody>
      </p:sp>
      <p:sp>
        <p:nvSpPr>
          <p:cNvPr id="5" name="Segnaposto piè di pagina 4">
            <a:extLst>
              <a:ext uri="{FF2B5EF4-FFF2-40B4-BE49-F238E27FC236}">
                <a16:creationId xmlns:a16="http://schemas.microsoft.com/office/drawing/2014/main" id="{79A98259-0686-493D-B7EF-7A7F4C1C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1A029E-3A6C-4CDF-906C-79566287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607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9" y="1869759"/>
            <a:ext cx="10219721" cy="1846659"/>
          </a:xfrm>
          <a:prstGeom prst="rect">
            <a:avLst/>
          </a:prstGeom>
          <a:noFill/>
        </p:spPr>
        <p:txBody>
          <a:bodyPr wrap="square" rtlCol="0" anchor="ctr">
            <a:spAutoFit/>
          </a:bodyPr>
          <a:lstStyle/>
          <a:p>
            <a:pPr algn="ctr"/>
            <a:r>
              <a:rPr lang="en-US" sz="6000" dirty="0">
                <a:ln w="0"/>
                <a:solidFill>
                  <a:srgbClr val="002060"/>
                </a:solidFill>
                <a:effectLst>
                  <a:outerShdw blurRad="38100" dist="25400" dir="5400000" algn="ctr" rotWithShape="0">
                    <a:srgbClr val="6E747A">
                      <a:alpha val="43000"/>
                    </a:srgbClr>
                  </a:outerShdw>
                </a:effectLst>
              </a:rPr>
              <a:t>Progetto ODA</a:t>
            </a:r>
          </a:p>
          <a:p>
            <a:pPr algn="ctr"/>
            <a:r>
              <a:rPr lang="en-US" sz="5400" i="1" dirty="0" err="1">
                <a:ln w="0"/>
                <a:solidFill>
                  <a:srgbClr val="002060"/>
                </a:solidFill>
                <a:effectLst>
                  <a:outerShdw blurRad="38100" dist="25400" dir="5400000" algn="ctr" rotWithShape="0">
                    <a:srgbClr val="6E747A">
                      <a:alpha val="43000"/>
                    </a:srgbClr>
                  </a:outerShdw>
                </a:effectLst>
              </a:rPr>
              <a:t>Architettura</a:t>
            </a:r>
            <a:r>
              <a:rPr lang="en-US" sz="5400" i="1" dirty="0">
                <a:ln w="0"/>
                <a:solidFill>
                  <a:srgbClr val="002060"/>
                </a:solidFill>
                <a:effectLst>
                  <a:outerShdw blurRad="38100" dist="25400" dir="5400000" algn="ctr" rotWithShape="0">
                    <a:srgbClr val="6E747A">
                      <a:alpha val="43000"/>
                    </a:srgbClr>
                  </a:outerShdw>
                </a:effectLst>
              </a:rPr>
              <a:t> del Software</a:t>
            </a:r>
            <a:endParaRPr lang="it-IT" sz="5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43C5EDD6-A9E5-403E-B6C9-A36EE1C11C7D}"/>
              </a:ext>
            </a:extLst>
          </p:cNvPr>
          <p:cNvSpPr txBox="1"/>
          <p:nvPr/>
        </p:nvSpPr>
        <p:spPr>
          <a:xfrm>
            <a:off x="6095999" y="4021533"/>
            <a:ext cx="5748690" cy="1569660"/>
          </a:xfrm>
          <a:prstGeom prst="rect">
            <a:avLst/>
          </a:prstGeom>
          <a:noFill/>
        </p:spPr>
        <p:txBody>
          <a:bodyPr wrap="none" rtlCol="0">
            <a:spAutoFit/>
          </a:bodyPr>
          <a:lstStyle/>
          <a:p>
            <a:pPr algn="just"/>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944883" y="5894685"/>
            <a:ext cx="2302233" cy="461665"/>
          </a:xfrm>
          <a:prstGeom prst="rect">
            <a:avLst/>
          </a:prstGeom>
          <a:noFill/>
        </p:spPr>
        <p:txBody>
          <a:bodyPr wrap="none" rtlCol="0">
            <a:spAutoFit/>
          </a:bodyPr>
          <a:lstStyle/>
          <a:p>
            <a:pPr algn="ctr"/>
            <a:r>
              <a:rPr lang="en-US" sz="2400" i="1" dirty="0">
                <a:solidFill>
                  <a:srgbClr val="002060"/>
                </a:solidFill>
              </a:rPr>
              <a:t>19 </a:t>
            </a:r>
            <a:r>
              <a:rPr lang="en-US" sz="2400" i="1" dirty="0" err="1">
                <a:solidFill>
                  <a:srgbClr val="002060"/>
                </a:solidFill>
              </a:rPr>
              <a:t>Gennaio</a:t>
            </a:r>
            <a:r>
              <a:rPr lang="en-US" sz="2400" i="1" dirty="0">
                <a:solidFill>
                  <a:srgbClr val="002060"/>
                </a:solidFill>
              </a:rPr>
              <a:t> 2023</a:t>
            </a:r>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8310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 – </a:t>
            </a:r>
            <a:r>
              <a:rPr lang="en-US" sz="3200" dirty="0" err="1"/>
              <a:t>Acquisizione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743E987-573A-909D-5B67-F48694C7FD88}"/>
              </a:ext>
            </a:extLst>
          </p:cNvPr>
          <p:cNvPicPr>
            <a:picLocks noChangeAspect="1"/>
          </p:cNvPicPr>
          <p:nvPr/>
        </p:nvPicPr>
        <p:blipFill rotWithShape="1">
          <a:blip r:embed="rId4"/>
          <a:srcRect l="3086" t="12997" r="4529" b="9330"/>
          <a:stretch/>
        </p:blipFill>
        <p:spPr>
          <a:xfrm>
            <a:off x="2549236" y="2108199"/>
            <a:ext cx="7093528" cy="2641601"/>
          </a:xfrm>
          <a:prstGeom prst="rect">
            <a:avLst/>
          </a:prstGeom>
        </p:spPr>
      </p:pic>
    </p:spTree>
    <p:extLst>
      <p:ext uri="{BB962C8B-B14F-4D97-AF65-F5344CB8AC3E}">
        <p14:creationId xmlns:p14="http://schemas.microsoft.com/office/powerpoint/2010/main" val="353751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9961" b="12551"/>
          <a:stretch/>
        </p:blipFill>
        <p:spPr>
          <a:xfrm>
            <a:off x="215980" y="231353"/>
            <a:ext cx="590310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563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Diag2 – </a:t>
            </a:r>
            <a:r>
              <a:rPr lang="en-US" sz="3200" dirty="0" err="1"/>
              <a:t>Invio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0EE36B-6EB4-3F21-AD95-7D5A1E4F0D3E}"/>
              </a:ext>
            </a:extLst>
          </p:cNvPr>
          <p:cNvPicPr>
            <a:picLocks noChangeAspect="1"/>
          </p:cNvPicPr>
          <p:nvPr/>
        </p:nvPicPr>
        <p:blipFill rotWithShape="1">
          <a:blip r:embed="rId4"/>
          <a:srcRect l="9251" t="2213" r="37213" b="54490"/>
          <a:stretch/>
        </p:blipFill>
        <p:spPr>
          <a:xfrm>
            <a:off x="3528283" y="2135909"/>
            <a:ext cx="5181600" cy="2586182"/>
          </a:xfrm>
          <a:prstGeom prst="rect">
            <a:avLst/>
          </a:prstGeom>
        </p:spPr>
      </p:pic>
    </p:spTree>
    <p:extLst>
      <p:ext uri="{BB962C8B-B14F-4D97-AF65-F5344CB8AC3E}">
        <p14:creationId xmlns:p14="http://schemas.microsoft.com/office/powerpoint/2010/main" val="414589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3156" b="12551"/>
          <a:stretch/>
        </p:blipFill>
        <p:spPr>
          <a:xfrm>
            <a:off x="215980" y="231353"/>
            <a:ext cx="663689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29010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Diag3 – </a:t>
            </a:r>
            <a:r>
              <a:rPr lang="en-US" sz="3200" dirty="0" err="1"/>
              <a:t>Controllo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8D1E2804-B87C-A58D-42B7-38F98BAC0312}"/>
              </a:ext>
            </a:extLst>
          </p:cNvPr>
          <p:cNvPicPr>
            <a:picLocks noChangeAspect="1"/>
          </p:cNvPicPr>
          <p:nvPr/>
        </p:nvPicPr>
        <p:blipFill rotWithShape="1">
          <a:blip r:embed="rId4">
            <a:extLst>
              <a:ext uri="{28A0092B-C50C-407E-A947-70E740481C1C}">
                <a14:useLocalDpi xmlns:a14="http://schemas.microsoft.com/office/drawing/2010/main" val="0"/>
              </a:ext>
            </a:extLst>
          </a:blip>
          <a:srcRect l="1830" t="62491" r="891" b="1072"/>
          <a:stretch/>
        </p:blipFill>
        <p:spPr>
          <a:xfrm>
            <a:off x="2747818" y="2456871"/>
            <a:ext cx="6696364" cy="2498850"/>
          </a:xfrm>
          <a:prstGeom prst="rect">
            <a:avLst/>
          </a:prstGeom>
        </p:spPr>
      </p:pic>
    </p:spTree>
    <p:extLst>
      <p:ext uri="{BB962C8B-B14F-4D97-AF65-F5344CB8AC3E}">
        <p14:creationId xmlns:p14="http://schemas.microsoft.com/office/powerpoint/2010/main" val="334816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6468" b="12551"/>
          <a:stretch/>
        </p:blipFill>
        <p:spPr>
          <a:xfrm>
            <a:off x="215980" y="231353"/>
            <a:ext cx="735798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01119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Diag4 – </a:t>
            </a:r>
            <a:r>
              <a:rPr lang="en-US" sz="3200" dirty="0" err="1"/>
              <a:t>Acquisizione</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39C4639-04F0-D473-1546-6A0FC3439BC9}"/>
              </a:ext>
            </a:extLst>
          </p:cNvPr>
          <p:cNvPicPr>
            <a:picLocks noChangeAspect="1"/>
          </p:cNvPicPr>
          <p:nvPr/>
        </p:nvPicPr>
        <p:blipFill rotWithShape="1">
          <a:blip r:embed="rId4"/>
          <a:srcRect l="10468" r="5971" b="13234"/>
          <a:stretch/>
        </p:blipFill>
        <p:spPr>
          <a:xfrm>
            <a:off x="1976582" y="2204491"/>
            <a:ext cx="8238836" cy="3198781"/>
          </a:xfrm>
          <a:prstGeom prst="rect">
            <a:avLst/>
          </a:prstGeom>
        </p:spPr>
      </p:pic>
    </p:spTree>
    <p:extLst>
      <p:ext uri="{BB962C8B-B14F-4D97-AF65-F5344CB8AC3E}">
        <p14:creationId xmlns:p14="http://schemas.microsoft.com/office/powerpoint/2010/main" val="119998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8290" b="12551"/>
          <a:stretch/>
        </p:blipFill>
        <p:spPr>
          <a:xfrm>
            <a:off x="215980" y="231353"/>
            <a:ext cx="60832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7364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Diag5 – </a:t>
            </a:r>
            <a:r>
              <a:rPr lang="en-US" sz="3200" dirty="0" err="1"/>
              <a:t>Invio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075965B-7A25-B7AF-32C1-218414B3F16A}"/>
              </a:ext>
            </a:extLst>
          </p:cNvPr>
          <p:cNvPicPr>
            <a:picLocks noChangeAspect="1"/>
          </p:cNvPicPr>
          <p:nvPr/>
        </p:nvPicPr>
        <p:blipFill rotWithShape="1">
          <a:blip r:embed="rId4"/>
          <a:srcRect l="14678" t="1162" r="31368" b="50000"/>
          <a:stretch/>
        </p:blipFill>
        <p:spPr>
          <a:xfrm>
            <a:off x="3477487" y="2410691"/>
            <a:ext cx="5643418" cy="2819400"/>
          </a:xfrm>
          <a:prstGeom prst="rect">
            <a:avLst/>
          </a:prstGeom>
        </p:spPr>
      </p:pic>
    </p:spTree>
    <p:extLst>
      <p:ext uri="{BB962C8B-B14F-4D97-AF65-F5344CB8AC3E}">
        <p14:creationId xmlns:p14="http://schemas.microsoft.com/office/powerpoint/2010/main" val="285704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1485" b="12551"/>
          <a:stretch/>
        </p:blipFill>
        <p:spPr>
          <a:xfrm>
            <a:off x="215980" y="231353"/>
            <a:ext cx="681700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47021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Diag6 – </a:t>
            </a:r>
            <a:r>
              <a:rPr lang="en-US" sz="3200" dirty="0" err="1"/>
              <a:t>Controllo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Diagram&#10;&#10;Description automatically generated">
            <a:extLst>
              <a:ext uri="{FF2B5EF4-FFF2-40B4-BE49-F238E27FC236}">
                <a16:creationId xmlns:a16="http://schemas.microsoft.com/office/drawing/2014/main" id="{D964F4BC-594E-60CC-F7F6-2FE9079AB067}"/>
              </a:ext>
            </a:extLst>
          </p:cNvPr>
          <p:cNvPicPr>
            <a:picLocks noChangeAspect="1"/>
          </p:cNvPicPr>
          <p:nvPr/>
        </p:nvPicPr>
        <p:blipFill rotWithShape="1">
          <a:blip r:embed="rId4">
            <a:extLst>
              <a:ext uri="{28A0092B-C50C-407E-A947-70E740481C1C}">
                <a14:useLocalDpi xmlns:a14="http://schemas.microsoft.com/office/drawing/2010/main" val="0"/>
              </a:ext>
            </a:extLst>
          </a:blip>
          <a:srcRect l="833" t="64781" r="961" b="714"/>
          <a:stretch/>
        </p:blipFill>
        <p:spPr>
          <a:xfrm>
            <a:off x="2553854" y="2613890"/>
            <a:ext cx="7084292" cy="2366324"/>
          </a:xfrm>
          <a:prstGeom prst="rect">
            <a:avLst/>
          </a:prstGeom>
        </p:spPr>
      </p:pic>
    </p:spTree>
    <p:extLst>
      <p:ext uri="{BB962C8B-B14F-4D97-AF65-F5344CB8AC3E}">
        <p14:creationId xmlns:p14="http://schemas.microsoft.com/office/powerpoint/2010/main" val="255270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16</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998550"/>
            <a:ext cx="10219721" cy="1938992"/>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Logical</a:t>
            </a:r>
          </a:p>
          <a:p>
            <a:pPr algn="ctr"/>
            <a:r>
              <a:rPr lang="en-US" sz="6000" i="1" dirty="0">
                <a:ln w="0"/>
                <a:solidFill>
                  <a:srgbClr val="002060"/>
                </a:solidFill>
                <a:effectLst>
                  <a:outerShdw blurRad="38100" dist="25400" dir="5400000" algn="ctr" rotWithShape="0">
                    <a:srgbClr val="6E747A">
                      <a:alpha val="43000"/>
                    </a:srgbClr>
                  </a:outerShdw>
                </a:effectLst>
              </a:rPr>
              <a:t>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00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62383" b="12551"/>
          <a:stretch/>
        </p:blipFill>
        <p:spPr>
          <a:xfrm>
            <a:off x="215980" y="231353"/>
            <a:ext cx="34857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1389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Panoramica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extLst>
              <p:ext uri="{D42A27DB-BD31-4B8C-83A1-F6EECF244321}">
                <p14:modId xmlns:p14="http://schemas.microsoft.com/office/powerpoint/2010/main" val="823255851"/>
              </p:ext>
            </p:extLst>
          </p:nvPr>
        </p:nvGraphicFramePr>
        <p:xfrm>
          <a:off x="4049400" y="254984"/>
          <a:ext cx="7926620" cy="6101368"/>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349128">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323266">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323266">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323266">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323266">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323266">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323266">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323266">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323266">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323266">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323266">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323266">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89992">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89992">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323266">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323266">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323266">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323266">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323266">
                <a:tc>
                  <a:txBody>
                    <a:bodyPr/>
                    <a:lstStyle/>
                    <a:p>
                      <a:pPr algn="ctr" fontAlgn="ctr"/>
                      <a:r>
                        <a:rPr lang="it-IT" sz="1200" b="0" i="1" u="none" strike="noStrike" dirty="0">
                          <a:effectLst/>
                        </a:rPr>
                        <a:t>Diag18 - Comunicazione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2883879149"/>
                  </a:ext>
                </a:extLst>
              </a:tr>
            </a:tbl>
          </a:graphicData>
        </a:graphic>
      </p:graphicFrame>
    </p:spTree>
    <p:extLst>
      <p:ext uri="{BB962C8B-B14F-4D97-AF65-F5344CB8AC3E}">
        <p14:creationId xmlns:p14="http://schemas.microsoft.com/office/powerpoint/2010/main" val="1392086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7417" b="12551"/>
          <a:stretch/>
        </p:blipFill>
        <p:spPr>
          <a:xfrm>
            <a:off x="215980" y="231353"/>
            <a:ext cx="72557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9089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extLst>
              <p:ext uri="{D42A27DB-BD31-4B8C-83A1-F6EECF244321}">
                <p14:modId xmlns:p14="http://schemas.microsoft.com/office/powerpoint/2010/main" val="2698747622"/>
              </p:ext>
            </p:extLst>
          </p:nvPr>
        </p:nvGraphicFramePr>
        <p:xfrm>
          <a:off x="215979" y="1722663"/>
          <a:ext cx="7926620" cy="4910148"/>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280966">
                <a:tc>
                  <a:txBody>
                    <a:bodyPr/>
                    <a:lstStyle/>
                    <a:p>
                      <a:pPr algn="ctr" fontAlgn="ctr"/>
                      <a:r>
                        <a:rPr lang="it-IT" sz="1600" b="1" i="1" u="none" strike="noStrike" dirty="0">
                          <a:solidFill>
                            <a:srgbClr val="800000"/>
                          </a:solidFill>
                          <a:effectLst/>
                        </a:rPr>
                        <a:t>Diagramma Attività</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Complessità</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Frequenza (/h)</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Delay (secondi)</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60152">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260152">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260152">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260152">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260152">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260152">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260152">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260152">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260152">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260152">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260152">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33375">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33375">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260152">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260152">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260152">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260152">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260152">
                <a:tc>
                  <a:txBody>
                    <a:bodyPr/>
                    <a:lstStyle/>
                    <a:p>
                      <a:pPr algn="ctr" fontAlgn="ctr"/>
                      <a:r>
                        <a:rPr lang="it-IT" sz="1200" b="0" i="1" u="none" strike="noStrike" dirty="0">
                          <a:effectLst/>
                        </a:rPr>
                        <a:t>Diag18 - Comunicazione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2883879149"/>
                  </a:ext>
                </a:extLst>
              </a:tr>
            </a:tbl>
          </a:graphicData>
        </a:graphic>
      </p:graphicFrame>
    </p:spTree>
    <p:extLst>
      <p:ext uri="{BB962C8B-B14F-4D97-AF65-F5344CB8AC3E}">
        <p14:creationId xmlns:p14="http://schemas.microsoft.com/office/powerpoint/2010/main" val="21087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3827" b="12551"/>
          <a:stretch/>
        </p:blipFill>
        <p:spPr>
          <a:xfrm>
            <a:off x="215979" y="231353"/>
            <a:ext cx="764268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29589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5D8B892-5FEB-843D-9CBF-DA2D14FDF098}"/>
              </a:ext>
            </a:extLst>
          </p:cNvPr>
          <p:cNvGraphicFramePr>
            <a:graphicFrameLocks noGrp="1"/>
          </p:cNvGraphicFramePr>
          <p:nvPr>
            <p:extLst>
              <p:ext uri="{D42A27DB-BD31-4B8C-83A1-F6EECF244321}">
                <p14:modId xmlns:p14="http://schemas.microsoft.com/office/powerpoint/2010/main" val="3341644800"/>
              </p:ext>
            </p:extLst>
          </p:nvPr>
        </p:nvGraphicFramePr>
        <p:xfrm>
          <a:off x="215978" y="1609693"/>
          <a:ext cx="11728371" cy="4807437"/>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a:t>
                      </a:r>
                      <a:r>
                        <a:rPr lang="it-IT" sz="1100" u="none" strike="noStrike" dirty="0" err="1">
                          <a:effectLst/>
                        </a:rPr>
                        <a:t>relativamento</a:t>
                      </a:r>
                      <a:r>
                        <a:rPr lang="it-IT" sz="1100" u="none" strike="noStrike" dirty="0">
                          <a:effectLst/>
                        </a:rPr>
                        <a:t>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t>
                      </a:r>
                      <a:r>
                        <a:rPr lang="it-IT" sz="1100" u="none" strike="noStrike" dirty="0" err="1">
                          <a:effectLst/>
                        </a:rPr>
                        <a:t>acquizione</a:t>
                      </a:r>
                      <a:r>
                        <a:rPr lang="it-IT" sz="1100" u="none" strike="noStrike" dirty="0">
                          <a:effectLst/>
                        </a:rPr>
                        <a:t>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a:t>
                      </a:r>
                      <a:r>
                        <a:rPr lang="it-IT" sz="1100" u="none" strike="noStrike" dirty="0" err="1">
                          <a:effectLst/>
                        </a:rPr>
                        <a:t>perchè</a:t>
                      </a:r>
                      <a:r>
                        <a:rPr lang="it-IT" sz="1100" u="none" strike="noStrike" dirty="0">
                          <a:effectLst/>
                        </a:rPr>
                        <a:t>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astrazione stimato è abbastanza basso perché i componenti definiti si mappano bene sugli elementi del dominio applicativo, infatti abbiamo un componente per la gestione di ogni aspetto considerato della vita del residente.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location stimato è abbastanza basso perché si ipotizza la vicinanza fisica dei componenti di gestione dei dati  con il residente, mentre il componente di gestione dell'interazione con gli utenti lo si ipotizza più dislocato.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intra flow stimato è molto basso perché i diversi componenti non comunicano direttamente tra loro, ma si scambiano solo dati tramite 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a:t>
                      </a:r>
                      <a:r>
                        <a:rPr lang="it-IT" sz="1100" u="none" strike="noStrike" dirty="0" err="1">
                          <a:effectLst/>
                        </a:rPr>
                        <a:t>perchè</a:t>
                      </a:r>
                      <a:r>
                        <a:rPr lang="it-IT" sz="1100" u="none" strike="noStrike" dirty="0">
                          <a:effectLst/>
                        </a:rPr>
                        <a:t>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80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t>
                      </a:r>
                      <a:r>
                        <a:rPr lang="it-IT" sz="1100" u="none" strike="noStrike" dirty="0" err="1">
                          <a:effectLst/>
                        </a:rPr>
                        <a:t>sharing</a:t>
                      </a:r>
                      <a:r>
                        <a:rPr lang="it-IT" sz="1100" u="none" strike="noStrike" dirty="0">
                          <a:effectLst/>
                        </a:rPr>
                        <a:t> è molto alto perché i componenti utilizzano per l'interazione solo ed unicamente I dati presenti nei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o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27563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8170809"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Caretakers &amp; </a:t>
            </a:r>
            <a:r>
              <a:rPr lang="en-US" sz="4400" dirty="0" err="1">
                <a:ln w="0"/>
                <a:solidFill>
                  <a:srgbClr val="002060"/>
                </a:solidFill>
                <a:effectLst>
                  <a:outerShdw blurRad="38100" dist="25400" dir="5400000" algn="ctr" rotWithShape="0">
                    <a:srgbClr val="6E747A">
                      <a:alpha val="43000"/>
                    </a:srgbClr>
                  </a:outerShdw>
                </a:effectLst>
              </a:rPr>
              <a:t>Anziani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12">
            <a:extLst>
              <a:ext uri="{FF2B5EF4-FFF2-40B4-BE49-F238E27FC236}">
                <a16:creationId xmlns:a16="http://schemas.microsoft.com/office/drawing/2014/main" id="{41B46196-83F9-43AC-8107-35E3AA5E875B}"/>
              </a:ext>
            </a:extLst>
          </p:cNvPr>
          <p:cNvSpPr txBox="1"/>
          <p:nvPr/>
        </p:nvSpPr>
        <p:spPr>
          <a:xfrm>
            <a:off x="1066800" y="2428726"/>
            <a:ext cx="10058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Gli</a:t>
            </a:r>
            <a:r>
              <a:rPr lang="en-US" sz="2400" dirty="0">
                <a:solidFill>
                  <a:srgbClr val="002060"/>
                </a:solidFill>
              </a:rPr>
              <a:t> </a:t>
            </a:r>
            <a:r>
              <a:rPr lang="en-US" sz="2400" dirty="0" err="1">
                <a:solidFill>
                  <a:srgbClr val="002060"/>
                </a:solidFill>
              </a:rPr>
              <a:t>appartamenti</a:t>
            </a:r>
            <a:r>
              <a:rPr lang="en-US" sz="2400" dirty="0">
                <a:solidFill>
                  <a:srgbClr val="002060"/>
                </a:solidFill>
              </a:rPr>
              <a:t> </a:t>
            </a:r>
            <a:r>
              <a:rPr lang="en-US" sz="2400" dirty="0" err="1">
                <a:solidFill>
                  <a:srgbClr val="002060"/>
                </a:solidFill>
              </a:rPr>
              <a:t>sono</a:t>
            </a:r>
            <a:r>
              <a:rPr lang="en-US" sz="2400" dirty="0">
                <a:solidFill>
                  <a:srgbClr val="002060"/>
                </a:solidFill>
              </a:rPr>
              <a:t> </a:t>
            </a:r>
            <a:r>
              <a:rPr lang="en-US" sz="2400" dirty="0" err="1">
                <a:solidFill>
                  <a:srgbClr val="002060"/>
                </a:solidFill>
              </a:rPr>
              <a:t>residenze</a:t>
            </a:r>
            <a:r>
              <a:rPr lang="en-US" sz="2400" dirty="0">
                <a:solidFill>
                  <a:srgbClr val="002060"/>
                </a:solidFill>
              </a:rPr>
              <a:t> private, </a:t>
            </a:r>
            <a:r>
              <a:rPr lang="en-US" sz="2400" dirty="0" err="1">
                <a:solidFill>
                  <a:srgbClr val="002060"/>
                </a:solidFill>
              </a:rPr>
              <a:t>identificate</a:t>
            </a:r>
            <a:r>
              <a:rPr lang="en-US" sz="2400" dirty="0">
                <a:solidFill>
                  <a:srgbClr val="002060"/>
                </a:solidFill>
              </a:rPr>
              <a:t> </a:t>
            </a:r>
            <a:r>
              <a:rPr lang="en-US" sz="2400" dirty="0" err="1">
                <a:solidFill>
                  <a:srgbClr val="002060"/>
                </a:solidFill>
              </a:rPr>
              <a:t>univocamente</a:t>
            </a:r>
            <a:r>
              <a:rPr lang="en-US" sz="2400" dirty="0">
                <a:solidFill>
                  <a:srgbClr val="002060"/>
                </a:solidFill>
              </a:rPr>
              <a:t> da un </a:t>
            </a:r>
            <a:r>
              <a:rPr lang="en-US" sz="2400" dirty="0" err="1">
                <a:solidFill>
                  <a:srgbClr val="002060"/>
                </a:solidFill>
              </a:rPr>
              <a:t>indirizzo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In </a:t>
            </a: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alloggia</a:t>
            </a:r>
            <a:r>
              <a:rPr lang="en-US" sz="2400" dirty="0">
                <a:solidFill>
                  <a:srgbClr val="002060"/>
                </a:solidFill>
              </a:rPr>
              <a:t> un solo </a:t>
            </a:r>
            <a:r>
              <a:rPr lang="en-US" sz="2400" dirty="0" err="1">
                <a:solidFill>
                  <a:srgbClr val="002060"/>
                </a:solidFill>
              </a:rPr>
              <a:t>anziano</a:t>
            </a:r>
            <a:r>
              <a:rPr lang="en-US" sz="2400" dirty="0">
                <a:solidFill>
                  <a:srgbClr val="002060"/>
                </a:solidFill>
              </a:rPr>
              <a:t>, </a:t>
            </a:r>
            <a:r>
              <a:rPr lang="en-US" sz="2400" dirty="0" err="1">
                <a:solidFill>
                  <a:srgbClr val="002060"/>
                </a:solidFill>
              </a:rPr>
              <a:t>quindi</a:t>
            </a:r>
            <a:r>
              <a:rPr lang="en-US" sz="2400" dirty="0">
                <a:solidFill>
                  <a:srgbClr val="002060"/>
                </a:solidFill>
              </a:rPr>
              <a:t> </a:t>
            </a:r>
            <a:r>
              <a:rPr lang="en-US" sz="2400" dirty="0" err="1">
                <a:solidFill>
                  <a:srgbClr val="002060"/>
                </a:solidFill>
              </a:rPr>
              <a:t>esiste</a:t>
            </a:r>
            <a:r>
              <a:rPr lang="en-US" sz="2400" dirty="0">
                <a:solidFill>
                  <a:srgbClr val="002060"/>
                </a:solidFill>
              </a:rPr>
              <a:t> una </a:t>
            </a:r>
            <a:r>
              <a:rPr lang="en-US" sz="2400" dirty="0" err="1">
                <a:solidFill>
                  <a:srgbClr val="002060"/>
                </a:solidFill>
              </a:rPr>
              <a:t>corrispondenza</a:t>
            </a:r>
            <a:r>
              <a:rPr lang="en-US" sz="2400" dirty="0">
                <a:solidFill>
                  <a:srgbClr val="002060"/>
                </a:solidFill>
              </a:rPr>
              <a:t> </a:t>
            </a:r>
            <a:r>
              <a:rPr lang="en-US" sz="2400" dirty="0" err="1">
                <a:solidFill>
                  <a:srgbClr val="002060"/>
                </a:solidFill>
              </a:rPr>
              <a:t>uno</a:t>
            </a:r>
            <a:r>
              <a:rPr lang="en-US" sz="2400" dirty="0">
                <a:solidFill>
                  <a:srgbClr val="002060"/>
                </a:solidFill>
              </a:rPr>
              <a:t> ad </a:t>
            </a:r>
            <a:r>
              <a:rPr lang="en-US" sz="2400" dirty="0" err="1">
                <a:solidFill>
                  <a:srgbClr val="002060"/>
                </a:solidFill>
              </a:rPr>
              <a:t>uno</a:t>
            </a:r>
            <a:r>
              <a:rPr lang="en-US" sz="2400" dirty="0">
                <a:solidFill>
                  <a:srgbClr val="002060"/>
                </a:solidFill>
              </a:rPr>
              <a:t> </a:t>
            </a:r>
            <a:r>
              <a:rPr lang="en-US" sz="2400" dirty="0" err="1">
                <a:solidFill>
                  <a:srgbClr val="002060"/>
                </a:solidFill>
              </a:rPr>
              <a:t>tra</a:t>
            </a:r>
            <a:r>
              <a:rPr lang="en-US" sz="2400" dirty="0">
                <a:solidFill>
                  <a:srgbClr val="002060"/>
                </a:solidFill>
              </a:rPr>
              <a:t> </a:t>
            </a:r>
            <a:r>
              <a:rPr lang="en-US" sz="2400" dirty="0" err="1">
                <a:solidFill>
                  <a:srgbClr val="002060"/>
                </a:solidFill>
              </a:rPr>
              <a:t>anziano</a:t>
            </a:r>
            <a:r>
              <a:rPr lang="en-US" sz="2400" dirty="0">
                <a:solidFill>
                  <a:srgbClr val="002060"/>
                </a:solidFill>
              </a:rPr>
              <a:t> e </a:t>
            </a:r>
            <a:r>
              <a:rPr lang="en-US" sz="2400" dirty="0" err="1">
                <a:solidFill>
                  <a:srgbClr val="002060"/>
                </a:solidFill>
              </a:rPr>
              <a:t>residenza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ipotizza</a:t>
            </a:r>
            <a:r>
              <a:rPr lang="en-US" sz="2400" dirty="0">
                <a:solidFill>
                  <a:srgbClr val="002060"/>
                </a:solidFill>
              </a:rPr>
              <a:t> la </a:t>
            </a:r>
            <a:r>
              <a:rPr lang="en-US" sz="2400" dirty="0" err="1">
                <a:solidFill>
                  <a:srgbClr val="002060"/>
                </a:solidFill>
              </a:rPr>
              <a:t>gestione</a:t>
            </a:r>
            <a:r>
              <a:rPr lang="en-US" sz="2400" dirty="0">
                <a:solidFill>
                  <a:srgbClr val="002060"/>
                </a:solidFill>
              </a:rPr>
              <a:t> di 1000 anziani </a:t>
            </a:r>
            <a:r>
              <a:rPr lang="en-US" sz="2400" dirty="0" err="1">
                <a:solidFill>
                  <a:srgbClr val="002060"/>
                </a:solidFill>
              </a:rPr>
              <a:t>diversi</a:t>
            </a:r>
            <a:r>
              <a:rPr lang="en-US" sz="2400" dirty="0">
                <a:solidFill>
                  <a:srgbClr val="002060"/>
                </a:solidFill>
              </a:rPr>
              <a:t>, </a:t>
            </a:r>
            <a:r>
              <a:rPr lang="en-US" sz="2400" dirty="0" err="1">
                <a:solidFill>
                  <a:srgbClr val="002060"/>
                </a:solidFill>
              </a:rPr>
              <a:t>quindi</a:t>
            </a:r>
            <a:r>
              <a:rPr lang="en-US" sz="2400" dirty="0">
                <a:solidFill>
                  <a:srgbClr val="002060"/>
                </a:solidFill>
              </a:rPr>
              <a:t> 1000 diverse </a:t>
            </a:r>
            <a:r>
              <a:rPr lang="en-US" sz="2400" dirty="0" err="1">
                <a:solidFill>
                  <a:srgbClr val="002060"/>
                </a:solidFill>
              </a:rPr>
              <a:t>abitazioni</a:t>
            </a:r>
            <a:r>
              <a:rPr lang="en-US" sz="2400" dirty="0">
                <a:solidFill>
                  <a:srgbClr val="002060"/>
                </a:solidFill>
              </a:rPr>
              <a:t>, </a:t>
            </a:r>
            <a:r>
              <a:rPr lang="en-US" sz="2400" dirty="0" err="1">
                <a:solidFill>
                  <a:srgbClr val="002060"/>
                </a:solidFill>
              </a:rPr>
              <a:t>ognuna</a:t>
            </a:r>
            <a:r>
              <a:rPr lang="en-US" sz="2400" dirty="0">
                <a:solidFill>
                  <a:srgbClr val="002060"/>
                </a:solidFill>
              </a:rPr>
              <a:t> </a:t>
            </a:r>
            <a:r>
              <a:rPr lang="en-US" sz="2400" dirty="0" err="1">
                <a:solidFill>
                  <a:srgbClr val="002060"/>
                </a:solidFill>
              </a:rPr>
              <a:t>contenente</a:t>
            </a:r>
            <a:r>
              <a:rPr lang="en-US" sz="2400" dirty="0">
                <a:solidFill>
                  <a:srgbClr val="002060"/>
                </a:solidFill>
              </a:rPr>
              <a:t> al </a:t>
            </a:r>
            <a:r>
              <a:rPr lang="en-US" sz="2400" dirty="0" err="1">
                <a:solidFill>
                  <a:srgbClr val="002060"/>
                </a:solidFill>
              </a:rPr>
              <a:t>più</a:t>
            </a:r>
            <a:r>
              <a:rPr lang="en-US" sz="2400" dirty="0">
                <a:solidFill>
                  <a:srgbClr val="002060"/>
                </a:solidFill>
              </a:rPr>
              <a:t> 5 </a:t>
            </a:r>
            <a:r>
              <a:rPr lang="en-US" sz="2400" dirty="0" err="1">
                <a:solidFill>
                  <a:srgbClr val="002060"/>
                </a:solidFill>
              </a:rPr>
              <a:t>stanze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caretakers </a:t>
            </a:r>
            <a:r>
              <a:rPr lang="en-US" sz="2400" dirty="0" err="1">
                <a:solidFill>
                  <a:srgbClr val="002060"/>
                </a:solidFill>
              </a:rPr>
              <a:t>vengono</a:t>
            </a:r>
            <a:r>
              <a:rPr lang="en-US" sz="2400" dirty="0">
                <a:solidFill>
                  <a:srgbClr val="002060"/>
                </a:solidFill>
              </a:rPr>
              <a:t> </a:t>
            </a:r>
            <a:r>
              <a:rPr lang="en-US" sz="2400" dirty="0" err="1">
                <a:solidFill>
                  <a:srgbClr val="002060"/>
                </a:solidFill>
              </a:rPr>
              <a:t>informati</a:t>
            </a:r>
            <a:r>
              <a:rPr lang="en-US" sz="2400" dirty="0">
                <a:solidFill>
                  <a:srgbClr val="002060"/>
                </a:solidFill>
              </a:rPr>
              <a:t>, </a:t>
            </a:r>
            <a:r>
              <a:rPr lang="en-US" sz="2400" dirty="0" err="1">
                <a:solidFill>
                  <a:srgbClr val="002060"/>
                </a:solidFill>
              </a:rPr>
              <a:t>tramite</a:t>
            </a:r>
            <a:r>
              <a:rPr lang="en-US" sz="2400" dirty="0">
                <a:solidFill>
                  <a:srgbClr val="002060"/>
                </a:solidFill>
              </a:rPr>
              <a:t> </a:t>
            </a:r>
            <a:r>
              <a:rPr lang="en-US" sz="2400" dirty="0" err="1">
                <a:solidFill>
                  <a:srgbClr val="002060"/>
                </a:solidFill>
              </a:rPr>
              <a:t>notifica</a:t>
            </a:r>
            <a:r>
              <a:rPr lang="en-US" sz="2400" dirty="0">
                <a:solidFill>
                  <a:srgbClr val="002060"/>
                </a:solidFill>
              </a:rPr>
              <a:t>, di </a:t>
            </a:r>
            <a:r>
              <a:rPr lang="en-US" sz="2400" dirty="0" err="1">
                <a:solidFill>
                  <a:srgbClr val="002060"/>
                </a:solidFill>
              </a:rPr>
              <a:t>una</a:t>
            </a:r>
            <a:r>
              <a:rPr lang="en-US" sz="2400" dirty="0">
                <a:solidFill>
                  <a:srgbClr val="002060"/>
                </a:solidFill>
              </a:rPr>
              <a:t> </a:t>
            </a:r>
            <a:r>
              <a:rPr lang="en-US" sz="2400" dirty="0" err="1">
                <a:solidFill>
                  <a:srgbClr val="002060"/>
                </a:solidFill>
              </a:rPr>
              <a:t>eventuale</a:t>
            </a:r>
            <a:r>
              <a:rPr lang="en-US" sz="2400" dirty="0">
                <a:solidFill>
                  <a:srgbClr val="002060"/>
                </a:solidFill>
              </a:rPr>
              <a:t> </a:t>
            </a:r>
            <a:r>
              <a:rPr lang="en-US" sz="2400" dirty="0" err="1">
                <a:solidFill>
                  <a:srgbClr val="002060"/>
                </a:solidFill>
              </a:rPr>
              <a:t>anomalia</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possono</a:t>
            </a:r>
            <a:r>
              <a:rPr lang="en-US" sz="2400" dirty="0">
                <a:solidFill>
                  <a:srgbClr val="002060"/>
                </a:solidFill>
              </a:rPr>
              <a:t> </a:t>
            </a:r>
            <a:r>
              <a:rPr lang="en-US" sz="2400" dirty="0" err="1">
                <a:solidFill>
                  <a:srgbClr val="002060"/>
                </a:solidFill>
              </a:rPr>
              <a:t>visionare</a:t>
            </a:r>
            <a:r>
              <a:rPr lang="en-US" sz="2400" dirty="0">
                <a:solidFill>
                  <a:srgbClr val="002060"/>
                </a:solidFill>
              </a:rPr>
              <a:t> in </a:t>
            </a:r>
            <a:r>
              <a:rPr lang="en-US" sz="2400" dirty="0" err="1">
                <a:solidFill>
                  <a:srgbClr val="002060"/>
                </a:solidFill>
              </a:rPr>
              <a:t>ogni</a:t>
            </a:r>
            <a:r>
              <a:rPr lang="en-US" sz="2400" dirty="0">
                <a:solidFill>
                  <a:srgbClr val="002060"/>
                </a:solidFill>
              </a:rPr>
              <a:t> </a:t>
            </a:r>
            <a:r>
              <a:rPr lang="en-US" sz="2400" dirty="0" err="1">
                <a:solidFill>
                  <a:srgbClr val="002060"/>
                </a:solidFill>
              </a:rPr>
              <a:t>momento</a:t>
            </a:r>
            <a:r>
              <a:rPr lang="en-US" sz="2400" dirty="0">
                <a:solidFill>
                  <a:srgbClr val="002060"/>
                </a:solidFill>
              </a:rPr>
              <a:t> le diverse </a:t>
            </a:r>
            <a:r>
              <a:rPr lang="en-US" sz="2400" dirty="0" err="1">
                <a:solidFill>
                  <a:srgbClr val="002060"/>
                </a:solidFill>
              </a:rPr>
              <a:t>misurazioni</a:t>
            </a:r>
            <a:r>
              <a:rPr lang="en-US" sz="2400" dirty="0">
                <a:solidFill>
                  <a:srgbClr val="002060"/>
                </a:solidFill>
              </a:rPr>
              <a:t> relative </a:t>
            </a:r>
            <a:r>
              <a:rPr lang="en-US" sz="2400" dirty="0" err="1">
                <a:solidFill>
                  <a:srgbClr val="002060"/>
                </a:solidFill>
              </a:rPr>
              <a:t>all’anziano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a:t>
            </a:r>
            <a:r>
              <a:rPr lang="en-US" sz="2400" dirty="0" err="1">
                <a:solidFill>
                  <a:srgbClr val="002060"/>
                </a:solidFill>
              </a:rPr>
              <a:t>famigliari</a:t>
            </a:r>
            <a:r>
              <a:rPr lang="en-US" sz="2400" dirty="0">
                <a:solidFill>
                  <a:srgbClr val="002060"/>
                </a:solidFill>
              </a:rPr>
              <a:t> </a:t>
            </a:r>
            <a:r>
              <a:rPr lang="en-US" sz="2400" dirty="0" err="1">
                <a:solidFill>
                  <a:srgbClr val="002060"/>
                </a:solidFill>
              </a:rPr>
              <a:t>hanno</a:t>
            </a:r>
            <a:r>
              <a:rPr lang="en-US" sz="2400" dirty="0">
                <a:solidFill>
                  <a:srgbClr val="002060"/>
                </a:solidFill>
              </a:rPr>
              <a:t> accesso solo ai </a:t>
            </a:r>
            <a:r>
              <a:rPr lang="en-US" sz="2400" dirty="0" err="1">
                <a:solidFill>
                  <a:srgbClr val="002060"/>
                </a:solidFill>
              </a:rPr>
              <a:t>dati</a:t>
            </a:r>
            <a:r>
              <a:rPr lang="en-US" sz="2400" dirty="0">
                <a:solidFill>
                  <a:srgbClr val="002060"/>
                </a:solidFill>
              </a:rPr>
              <a:t> </a:t>
            </a:r>
            <a:r>
              <a:rPr lang="en-US" sz="2400" dirty="0" err="1">
                <a:solidFill>
                  <a:srgbClr val="002060"/>
                </a:solidFill>
              </a:rPr>
              <a:t>recenti</a:t>
            </a:r>
            <a:r>
              <a:rPr lang="en-US" sz="2400" dirty="0">
                <a:solidFill>
                  <a:srgbClr val="002060"/>
                </a:solidFill>
              </a:rPr>
              <a:t>, </a:t>
            </a:r>
            <a:r>
              <a:rPr lang="en-US" sz="2400" dirty="0" err="1">
                <a:solidFill>
                  <a:srgbClr val="002060"/>
                </a:solidFill>
              </a:rPr>
              <a:t>mentre</a:t>
            </a:r>
            <a:r>
              <a:rPr lang="en-US" sz="2400" dirty="0">
                <a:solidFill>
                  <a:srgbClr val="002060"/>
                </a:solidFill>
              </a:rPr>
              <a:t>, il </a:t>
            </a:r>
            <a:r>
              <a:rPr lang="en-US" sz="2400" dirty="0" err="1">
                <a:solidFill>
                  <a:srgbClr val="002060"/>
                </a:solidFill>
              </a:rPr>
              <a:t>personale</a:t>
            </a:r>
            <a:r>
              <a:rPr lang="en-US" sz="2400" dirty="0">
                <a:solidFill>
                  <a:srgbClr val="002060"/>
                </a:solidFill>
              </a:rPr>
              <a:t> </a:t>
            </a:r>
            <a:r>
              <a:rPr lang="en-US" sz="2400" dirty="0" err="1">
                <a:solidFill>
                  <a:srgbClr val="002060"/>
                </a:solidFill>
              </a:rPr>
              <a:t>sanitario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vederne</a:t>
            </a:r>
            <a:r>
              <a:rPr lang="en-US" sz="2400" dirty="0">
                <a:solidFill>
                  <a:srgbClr val="002060"/>
                </a:solidFill>
              </a:rPr>
              <a:t> </a:t>
            </a:r>
            <a:r>
              <a:rPr lang="en-US" sz="2400" dirty="0" err="1">
                <a:solidFill>
                  <a:srgbClr val="002060"/>
                </a:solidFill>
              </a:rPr>
              <a:t>l’intero</a:t>
            </a:r>
            <a:r>
              <a:rPr lang="en-US" sz="2400" dirty="0">
                <a:solidFill>
                  <a:srgbClr val="002060"/>
                </a:solidFill>
              </a:rPr>
              <a:t> </a:t>
            </a:r>
            <a:r>
              <a:rPr lang="en-US" sz="2400" dirty="0" err="1">
                <a:solidFill>
                  <a:srgbClr val="002060"/>
                </a:solidFill>
              </a:rPr>
              <a:t>storico</a:t>
            </a:r>
            <a:r>
              <a:rPr lang="en-US" sz="2400" dirty="0">
                <a:solidFill>
                  <a:srgbClr val="002060"/>
                </a:solidFill>
              </a:rPr>
              <a:t>;</a:t>
            </a:r>
          </a:p>
        </p:txBody>
      </p:sp>
    </p:spTree>
    <p:extLst>
      <p:ext uri="{BB962C8B-B14F-4D97-AF65-F5344CB8AC3E}">
        <p14:creationId xmlns:p14="http://schemas.microsoft.com/office/powerpoint/2010/main" val="41431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2955" b="12551"/>
          <a:stretch/>
        </p:blipFill>
        <p:spPr>
          <a:xfrm>
            <a:off x="215980" y="231353"/>
            <a:ext cx="77368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3900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nvGraphicFramePr>
        <p:xfrm>
          <a:off x="215979" y="1722663"/>
          <a:ext cx="7926620" cy="4910148"/>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280966">
                <a:tc>
                  <a:txBody>
                    <a:bodyPr/>
                    <a:lstStyle/>
                    <a:p>
                      <a:pPr algn="ctr" fontAlgn="ctr"/>
                      <a:r>
                        <a:rPr lang="it-IT" sz="1600" b="1" i="1" u="none" strike="noStrike" dirty="0">
                          <a:solidFill>
                            <a:srgbClr val="800000"/>
                          </a:solidFill>
                          <a:effectLst/>
                        </a:rPr>
                        <a:t>Diagramma Attività</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Complessità</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Frequenza (/h)</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Delay (secondi)</a:t>
                      </a:r>
                      <a:endParaRPr lang="it-IT" sz="16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60152">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260152">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260152">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260152">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260152">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260152">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260152">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260152">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260152">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260152">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260152">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33375">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33375">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260152">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260152">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260152">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260152">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260152">
                <a:tc>
                  <a:txBody>
                    <a:bodyPr/>
                    <a:lstStyle/>
                    <a:p>
                      <a:pPr algn="ctr" fontAlgn="ctr"/>
                      <a:r>
                        <a:rPr lang="it-IT" sz="1200" b="0" i="1" u="none" strike="noStrike" dirty="0">
                          <a:effectLst/>
                        </a:rPr>
                        <a:t>Diag18 - Comunicazione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2883879149"/>
                  </a:ext>
                </a:extLst>
              </a:tr>
            </a:tbl>
          </a:graphicData>
        </a:graphic>
      </p:graphicFrame>
    </p:spTree>
    <p:extLst>
      <p:ext uri="{BB962C8B-B14F-4D97-AF65-F5344CB8AC3E}">
        <p14:creationId xmlns:p14="http://schemas.microsoft.com/office/powerpoint/2010/main" val="3867490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19366" b="12551"/>
          <a:stretch/>
        </p:blipFill>
        <p:spPr>
          <a:xfrm>
            <a:off x="215979" y="231353"/>
            <a:ext cx="812377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7769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9D6D812-B803-A34C-F058-618D82B8A984}"/>
              </a:ext>
            </a:extLst>
          </p:cNvPr>
          <p:cNvGraphicFramePr>
            <a:graphicFrameLocks noGrp="1"/>
          </p:cNvGraphicFramePr>
          <p:nvPr>
            <p:extLst>
              <p:ext uri="{D42A27DB-BD31-4B8C-83A1-F6EECF244321}">
                <p14:modId xmlns:p14="http://schemas.microsoft.com/office/powerpoint/2010/main" val="3740321693"/>
              </p:ext>
            </p:extLst>
          </p:nvPr>
        </p:nvGraphicFramePr>
        <p:xfrm>
          <a:off x="215978" y="1609693"/>
          <a:ext cx="11728371" cy="4867398"/>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a:t>
                      </a:r>
                      <a:r>
                        <a:rPr lang="it-IT" sz="1100" u="none" strike="noStrike" dirty="0" err="1">
                          <a:effectLst/>
                        </a:rPr>
                        <a:t>relativamento</a:t>
                      </a:r>
                      <a:r>
                        <a:rPr lang="it-IT" sz="1100" u="none" strike="noStrike" dirty="0">
                          <a:effectLst/>
                        </a:rPr>
                        <a:t>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t>
                      </a:r>
                      <a:r>
                        <a:rPr lang="it-IT" sz="1100" u="none" strike="noStrike" dirty="0" err="1">
                          <a:effectLst/>
                        </a:rPr>
                        <a:t>acquizione</a:t>
                      </a:r>
                      <a:r>
                        <a:rPr lang="it-IT" sz="1100" u="none" strike="noStrike" dirty="0">
                          <a:effectLst/>
                        </a:rPr>
                        <a:t>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a:t>
                      </a:r>
                      <a:r>
                        <a:rPr lang="it-IT" sz="1100" u="none" strike="noStrike" dirty="0" err="1">
                          <a:effectLst/>
                        </a:rPr>
                        <a:t>perchè</a:t>
                      </a:r>
                      <a:r>
                        <a:rPr lang="it-IT" sz="1100" u="none" strike="noStrike" dirty="0">
                          <a:effectLst/>
                        </a:rPr>
                        <a:t>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70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astrazione stimato è abbastanza alto perché i componenti definiti non si mappano direttamente sugli aspetti considerati della vita dell'utente.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location è medio perché si ipotizza la disposizione dei componenti per la gestione di tutti i dati non direttamente sul residente (cioè sullo </a:t>
                      </a:r>
                      <a:r>
                        <a:rPr lang="it-IT" sz="1100" b="0" i="0" u="none" strike="noStrike" dirty="0" err="1">
                          <a:solidFill>
                            <a:srgbClr val="000000"/>
                          </a:solidFill>
                          <a:effectLst/>
                          <a:latin typeface="Calibri" panose="020F0502020204030204" pitchFamily="34" charset="0"/>
                        </a:rPr>
                        <a:t>smartwatch</a:t>
                      </a:r>
                      <a:r>
                        <a:rPr lang="it-IT" sz="1100" b="0" i="0" u="none" strike="noStrike" dirty="0">
                          <a:solidFill>
                            <a:srgbClr val="000000"/>
                          </a:solidFill>
                          <a:effectLst/>
                          <a:latin typeface="Calibri" panose="020F0502020204030204" pitchFamily="34" charset="0"/>
                        </a:rPr>
                        <a:t>), ma su un qualche </a:t>
                      </a:r>
                      <a:r>
                        <a:rPr lang="it-IT" sz="1100" b="0" i="0" u="none" strike="noStrike" dirty="0" err="1">
                          <a:solidFill>
                            <a:srgbClr val="000000"/>
                          </a:solidFill>
                          <a:effectLst/>
                          <a:latin typeface="Calibri" panose="020F0502020204030204" pitchFamily="34" charset="0"/>
                        </a:rPr>
                        <a:t>hub</a:t>
                      </a:r>
                      <a:r>
                        <a:rPr lang="it-IT" sz="1100" b="0" i="0" u="none" strike="noStrike" dirty="0">
                          <a:solidFill>
                            <a:srgbClr val="000000"/>
                          </a:solidFill>
                          <a:effectLst/>
                          <a:latin typeface="Calibri" panose="020F0502020204030204" pitchFamily="34" charset="0"/>
                        </a:rPr>
                        <a:t> associato alla residenza, mentre, il componente di gestione dell'interazione, come per l'altra divisione, lo si ipotizza più dislocato.</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intra flow è abbastanza alto perché i componenti interagiscono tra loro non solo tramite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condividendo anche i buffer.</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a:t>
                      </a:r>
                      <a:r>
                        <a:rPr lang="it-IT" sz="1100" u="none" strike="noStrike" dirty="0" err="1">
                          <a:effectLst/>
                        </a:rPr>
                        <a:t>perchè</a:t>
                      </a:r>
                      <a:r>
                        <a:rPr lang="it-IT" sz="1100" u="none" strike="noStrike" dirty="0">
                          <a:effectLst/>
                        </a:rPr>
                        <a:t>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t>
                      </a:r>
                      <a:r>
                        <a:rPr lang="it-IT" sz="1100" b="0" i="0" u="none" strike="noStrike" dirty="0" err="1">
                          <a:solidFill>
                            <a:srgbClr val="000000"/>
                          </a:solidFill>
                          <a:effectLst/>
                          <a:latin typeface="Calibri" panose="020F0502020204030204" pitchFamily="34" charset="0"/>
                        </a:rPr>
                        <a:t>sharing</a:t>
                      </a:r>
                      <a:r>
                        <a:rPr lang="it-IT" sz="1100" b="0" i="0" u="none" strike="noStrike" dirty="0">
                          <a:solidFill>
                            <a:srgbClr val="000000"/>
                          </a:solidFill>
                          <a:effectLst/>
                          <a:latin typeface="Calibri" panose="020F0502020204030204" pitchFamily="34" charset="0"/>
                        </a:rPr>
                        <a:t> è relativamente alto perché i componenti utilizzano per l'interazione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non solo, infatti vengono considerati anche I buffer, quindi il valore finale è minore rispetto a quello visto per l'altro tipo di divisione.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o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131164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9515" b="12551"/>
          <a:stretch/>
        </p:blipFill>
        <p:spPr>
          <a:xfrm>
            <a:off x="215980" y="231353"/>
            <a:ext cx="4873077"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5262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Footprint</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DCA09202-209F-74B4-50C7-7FAFDB91A51D}"/>
              </a:ext>
            </a:extLst>
          </p:cNvPr>
          <p:cNvGraphicFramePr>
            <a:graphicFrameLocks/>
          </p:cNvGraphicFramePr>
          <p:nvPr>
            <p:extLst>
              <p:ext uri="{D42A27DB-BD31-4B8C-83A1-F6EECF244321}">
                <p14:modId xmlns:p14="http://schemas.microsoft.com/office/powerpoint/2010/main" val="4068160559"/>
              </p:ext>
            </p:extLst>
          </p:nvPr>
        </p:nvGraphicFramePr>
        <p:xfrm>
          <a:off x="4257674" y="1302337"/>
          <a:ext cx="7934326" cy="4752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684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7745" b="12551"/>
          <a:stretch/>
        </p:blipFill>
        <p:spPr>
          <a:xfrm>
            <a:off x="85035" y="0"/>
            <a:ext cx="3717108"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5" name="Picture 4" descr="Diagram&#10;&#10;Description automatically generated">
            <a:extLst>
              <a:ext uri="{FF2B5EF4-FFF2-40B4-BE49-F238E27FC236}">
                <a16:creationId xmlns:a16="http://schemas.microsoft.com/office/drawing/2014/main" id="{919FDBDE-5C04-A737-525E-DB8CA5F2A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089" y="377199"/>
            <a:ext cx="8037876" cy="6238701"/>
          </a:xfrm>
          <a:prstGeom prst="rect">
            <a:avLst/>
          </a:prstGeom>
        </p:spPr>
      </p:pic>
      <p:sp>
        <p:nvSpPr>
          <p:cNvPr id="7" name="TextBox 6">
            <a:extLst>
              <a:ext uri="{FF2B5EF4-FFF2-40B4-BE49-F238E27FC236}">
                <a16:creationId xmlns:a16="http://schemas.microsoft.com/office/drawing/2014/main" id="{DFD4CD0C-C06D-BE1D-6C0F-D2853137A2E8}"/>
              </a:ext>
            </a:extLst>
          </p:cNvPr>
          <p:cNvSpPr txBox="1"/>
          <p:nvPr/>
        </p:nvSpPr>
        <p:spPr>
          <a:xfrm>
            <a:off x="8945641" y="607724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1420606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6074" b="12551"/>
          <a:stretch/>
        </p:blipFill>
        <p:spPr>
          <a:xfrm>
            <a:off x="85034" y="0"/>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Accelerazione</a:t>
            </a:r>
            <a:endParaRPr lang="it-IT" sz="3200" i="1" dirty="0"/>
          </a:p>
        </p:txBody>
      </p:sp>
      <p:pic>
        <p:nvPicPr>
          <p:cNvPr id="3" name="Picture 2" descr="Graphical user interface, diagram&#10;&#10;Description automatically generated">
            <a:extLst>
              <a:ext uri="{FF2B5EF4-FFF2-40B4-BE49-F238E27FC236}">
                <a16:creationId xmlns:a16="http://schemas.microsoft.com/office/drawing/2014/main" id="{7A56895E-BECD-33BC-9B11-31B311B75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536" y="433253"/>
            <a:ext cx="7996429" cy="5991494"/>
          </a:xfrm>
          <a:prstGeom prst="rect">
            <a:avLst/>
          </a:prstGeom>
        </p:spPr>
      </p:pic>
      <p:sp>
        <p:nvSpPr>
          <p:cNvPr id="7" name="TextBox 6">
            <a:extLst>
              <a:ext uri="{FF2B5EF4-FFF2-40B4-BE49-F238E27FC236}">
                <a16:creationId xmlns:a16="http://schemas.microsoft.com/office/drawing/2014/main" id="{CB29362A-C4E9-5EA8-128A-8855E4887EAF}"/>
              </a:ext>
            </a:extLst>
          </p:cNvPr>
          <p:cNvSpPr txBox="1"/>
          <p:nvPr/>
        </p:nvSpPr>
        <p:spPr>
          <a:xfrm>
            <a:off x="9043613" y="5880614"/>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36283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58099" b="12551"/>
          <a:stretch/>
        </p:blipFill>
        <p:spPr>
          <a:xfrm>
            <a:off x="85034" y="0"/>
            <a:ext cx="2600777"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5" name="Picture 4" descr="Graphical user interface&#10;&#10;Description automatically generated with medium confidence">
            <a:extLst>
              <a:ext uri="{FF2B5EF4-FFF2-40B4-BE49-F238E27FC236}">
                <a16:creationId xmlns:a16="http://schemas.microsoft.com/office/drawing/2014/main" id="{F3BB82A5-A181-0349-2F9D-249A923B4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997" y="136525"/>
            <a:ext cx="8124826" cy="6518461"/>
          </a:xfrm>
          <a:prstGeom prst="rect">
            <a:avLst/>
          </a:prstGeom>
        </p:spPr>
      </p:pic>
      <p:sp>
        <p:nvSpPr>
          <p:cNvPr id="7" name="TextBox 6">
            <a:extLst>
              <a:ext uri="{FF2B5EF4-FFF2-40B4-BE49-F238E27FC236}">
                <a16:creationId xmlns:a16="http://schemas.microsoft.com/office/drawing/2014/main" id="{C311A7F5-0991-4B10-A7F1-DABF2DCAF253}"/>
              </a:ext>
            </a:extLst>
          </p:cNvPr>
          <p:cNvSpPr txBox="1"/>
          <p:nvPr/>
        </p:nvSpPr>
        <p:spPr>
          <a:xfrm>
            <a:off x="9166077" y="612551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647898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9676" b="12551"/>
          <a:stretch/>
        </p:blipFill>
        <p:spPr>
          <a:xfrm>
            <a:off x="85034" y="0"/>
            <a:ext cx="350890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3" name="Picture 2" descr="Diagram&#10;&#10;Description automatically generated">
            <a:extLst>
              <a:ext uri="{FF2B5EF4-FFF2-40B4-BE49-F238E27FC236}">
                <a16:creationId xmlns:a16="http://schemas.microsoft.com/office/drawing/2014/main" id="{EF3CB353-3210-367C-3B35-E587F6D66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960" y="754398"/>
            <a:ext cx="9841006" cy="6064226"/>
          </a:xfrm>
          <a:prstGeom prst="rect">
            <a:avLst/>
          </a:prstGeom>
        </p:spPr>
      </p:pic>
      <p:sp>
        <p:nvSpPr>
          <p:cNvPr id="7" name="TextBox 6">
            <a:extLst>
              <a:ext uri="{FF2B5EF4-FFF2-40B4-BE49-F238E27FC236}">
                <a16:creationId xmlns:a16="http://schemas.microsoft.com/office/drawing/2014/main" id="{93516B53-DFEB-DCBE-D40A-2B80E5FAF262}"/>
              </a:ext>
            </a:extLst>
          </p:cNvPr>
          <p:cNvSpPr txBox="1"/>
          <p:nvPr/>
        </p:nvSpPr>
        <p:spPr>
          <a:xfrm>
            <a:off x="9353726" y="6259810"/>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#appartamenti</a:t>
            </a:r>
          </a:p>
        </p:txBody>
      </p:sp>
    </p:spTree>
    <p:extLst>
      <p:ext uri="{BB962C8B-B14F-4D97-AF65-F5344CB8AC3E}">
        <p14:creationId xmlns:p14="http://schemas.microsoft.com/office/powerpoint/2010/main" val="1282948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38552" b="12551"/>
          <a:stretch/>
        </p:blipFill>
        <p:spPr>
          <a:xfrm>
            <a:off x="85034" y="0"/>
            <a:ext cx="470834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470834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Interazione</a:t>
            </a:r>
            <a:r>
              <a:rPr lang="en-US" sz="3200" dirty="0"/>
              <a:t> </a:t>
            </a:r>
            <a:r>
              <a:rPr lang="en-US" sz="3200" dirty="0" err="1"/>
              <a:t>Utente</a:t>
            </a:r>
            <a:endParaRPr lang="it-IT" sz="3200" i="1" dirty="0"/>
          </a:p>
        </p:txBody>
      </p:sp>
      <p:pic>
        <p:nvPicPr>
          <p:cNvPr id="5" name="Picture 4" descr="Graphical user interface&#10;&#10;Description automatically generated">
            <a:extLst>
              <a:ext uri="{FF2B5EF4-FFF2-40B4-BE49-F238E27FC236}">
                <a16:creationId xmlns:a16="http://schemas.microsoft.com/office/drawing/2014/main" id="{2FD82F79-21BD-55C8-9C55-139A77DA9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7" y="1232126"/>
            <a:ext cx="11591925" cy="4867275"/>
          </a:xfrm>
          <a:prstGeom prst="rect">
            <a:avLst/>
          </a:prstGeom>
        </p:spPr>
      </p:pic>
      <p:sp>
        <p:nvSpPr>
          <p:cNvPr id="7" name="TextBox 6">
            <a:extLst>
              <a:ext uri="{FF2B5EF4-FFF2-40B4-BE49-F238E27FC236}">
                <a16:creationId xmlns:a16="http://schemas.microsoft.com/office/drawing/2014/main" id="{B1B5105D-CD00-6FC2-1E72-8B7CA8AC2DB4}"/>
              </a:ext>
            </a:extLst>
          </p:cNvPr>
          <p:cNvSpPr txBox="1"/>
          <p:nvPr/>
        </p:nvSpPr>
        <p:spPr>
          <a:xfrm>
            <a:off x="10480527" y="5535378"/>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1</a:t>
            </a:r>
          </a:p>
        </p:txBody>
      </p:sp>
    </p:spTree>
    <p:extLst>
      <p:ext uri="{BB962C8B-B14F-4D97-AF65-F5344CB8AC3E}">
        <p14:creationId xmlns:p14="http://schemas.microsoft.com/office/powerpoint/2010/main" val="17373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28</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998550"/>
            <a:ext cx="10219721" cy="1938992"/>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Concrete</a:t>
            </a:r>
          </a:p>
          <a:p>
            <a:pPr algn="ctr"/>
            <a:r>
              <a:rPr lang="en-US" sz="6000" i="1" dirty="0">
                <a:ln w="0"/>
                <a:solidFill>
                  <a:srgbClr val="002060"/>
                </a:solidFill>
                <a:effectLst>
                  <a:outerShdw blurRad="38100" dist="25400" dir="5400000" algn="ctr" rotWithShape="0">
                    <a:srgbClr val="6E747A">
                      <a:alpha val="43000"/>
                    </a:srgbClr>
                  </a:outerShdw>
                </a:effectLst>
              </a:rPr>
              <a:t>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156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4800" b="12551"/>
          <a:stretch/>
        </p:blipFill>
        <p:spPr>
          <a:xfrm>
            <a:off x="215980" y="231353"/>
            <a:ext cx="538148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0346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delle</a:t>
            </a:r>
            <a:r>
              <a:rPr lang="en-US" sz="3200" dirty="0"/>
              <a:t> </a:t>
            </a:r>
            <a:r>
              <a:rPr lang="en-US" sz="3200" dirty="0" err="1"/>
              <a:t>Classi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4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7823505" cy="769441"/>
          </a:xfrm>
          <a:prstGeom prst="rect">
            <a:avLst/>
          </a:prstGeom>
          <a:noFill/>
        </p:spPr>
        <p:txBody>
          <a:bodyPr wrap="square" rtlCol="0">
            <a:spAutoFit/>
          </a:bodyPr>
          <a:lstStyle/>
          <a:p>
            <a:pPr algn="ctr"/>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Sensori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Ambientali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presenta</a:t>
            </a:r>
            <a:r>
              <a:rPr lang="en-US" sz="2400" dirty="0">
                <a:solidFill>
                  <a:srgbClr val="002060"/>
                </a:solidFill>
              </a:rPr>
              <a:t> un solo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per stanza, </a:t>
            </a:r>
            <a:r>
              <a:rPr lang="en-US" sz="2400" dirty="0" err="1">
                <a:solidFill>
                  <a:srgbClr val="002060"/>
                </a:solidFill>
              </a:rPr>
              <a:t>posizionato</a:t>
            </a:r>
            <a:r>
              <a:rPr lang="en-US" sz="2400" dirty="0">
                <a:solidFill>
                  <a:srgbClr val="002060"/>
                </a:solidFill>
              </a:rPr>
              <a:t> </a:t>
            </a:r>
            <a:r>
              <a:rPr lang="en-US" sz="2400" dirty="0" err="1">
                <a:solidFill>
                  <a:srgbClr val="002060"/>
                </a:solidFill>
              </a:rPr>
              <a:t>sul</a:t>
            </a:r>
            <a:r>
              <a:rPr lang="en-US" sz="2400" dirty="0">
                <a:solidFill>
                  <a:srgbClr val="002060"/>
                </a:solidFill>
              </a:rPr>
              <a:t> </a:t>
            </a:r>
            <a:r>
              <a:rPr lang="en-US" sz="2400" dirty="0" err="1">
                <a:solidFill>
                  <a:srgbClr val="002060"/>
                </a:solidFill>
              </a:rPr>
              <a:t>soffitto</a:t>
            </a:r>
            <a:r>
              <a:rPr lang="en-US" sz="2400" dirty="0">
                <a:solidFill>
                  <a:srgbClr val="002060"/>
                </a:solidFill>
              </a:rPr>
              <a:t>, in modo da </a:t>
            </a:r>
            <a:r>
              <a:rPr lang="en-US" sz="2400" dirty="0" err="1">
                <a:solidFill>
                  <a:srgbClr val="002060"/>
                </a:solidFill>
              </a:rPr>
              <a:t>coprire</a:t>
            </a:r>
            <a:r>
              <a:rPr lang="en-US" sz="2400" dirty="0">
                <a:solidFill>
                  <a:srgbClr val="002060"/>
                </a:solidFill>
              </a:rPr>
              <a:t> </a:t>
            </a:r>
            <a:r>
              <a:rPr lang="en-US" sz="2400" dirty="0" err="1">
                <a:solidFill>
                  <a:srgbClr val="002060"/>
                </a:solidFill>
              </a:rPr>
              <a:t>tutta</a:t>
            </a:r>
            <a:r>
              <a:rPr lang="en-US" sz="2400" dirty="0">
                <a:solidFill>
                  <a:srgbClr val="002060"/>
                </a:solidFill>
              </a:rPr>
              <a:t> </a:t>
            </a:r>
            <a:r>
              <a:rPr lang="en-US" sz="2400" dirty="0" err="1">
                <a:solidFill>
                  <a:srgbClr val="002060"/>
                </a:solidFill>
              </a:rPr>
              <a:t>l’area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a:t>
            </a:r>
            <a:r>
              <a:rPr lang="en-US" sz="2400" dirty="0" err="1">
                <a:solidFill>
                  <a:srgbClr val="002060"/>
                </a:solidFill>
              </a:rPr>
              <a:t>effettua</a:t>
            </a:r>
            <a:r>
              <a:rPr lang="en-US" sz="2400" dirty="0">
                <a:solidFill>
                  <a:srgbClr val="002060"/>
                </a:solidFill>
              </a:rPr>
              <a:t> 1 </a:t>
            </a:r>
            <a:r>
              <a:rPr lang="en-US" sz="2400" dirty="0" err="1">
                <a:solidFill>
                  <a:srgbClr val="002060"/>
                </a:solidFill>
              </a:rPr>
              <a:t>controllo</a:t>
            </a:r>
            <a:r>
              <a:rPr lang="en-US" sz="2400" dirty="0">
                <a:solidFill>
                  <a:srgbClr val="002060"/>
                </a:solidFill>
              </a:rPr>
              <a:t> al secondo (60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contiene</a:t>
            </a:r>
            <a:r>
              <a:rPr lang="en-US" sz="2400" dirty="0">
                <a:solidFill>
                  <a:srgbClr val="002060"/>
                </a:solidFill>
              </a:rPr>
              <a:t> un solo </a:t>
            </a:r>
            <a:r>
              <a:rPr lang="en-US" sz="2400" dirty="0" err="1">
                <a:solidFill>
                  <a:srgbClr val="002060"/>
                </a:solidFill>
              </a:rPr>
              <a:t>letto</a:t>
            </a:r>
            <a:r>
              <a:rPr lang="en-US" sz="2400" dirty="0">
                <a:solidFill>
                  <a:srgbClr val="002060"/>
                </a:solidFill>
              </a:rPr>
              <a:t>, sotto </a:t>
            </a:r>
            <a:r>
              <a:rPr lang="en-US" sz="2400" dirty="0" err="1">
                <a:solidFill>
                  <a:srgbClr val="002060"/>
                </a:solidFill>
              </a:rPr>
              <a:t>il</a:t>
            </a:r>
            <a:r>
              <a:rPr lang="en-US" sz="2400" dirty="0">
                <a:solidFill>
                  <a:srgbClr val="002060"/>
                </a:solidFill>
              </a:rPr>
              <a:t> quale </a:t>
            </a:r>
            <a:r>
              <a:rPr lang="en-US" sz="2400" dirty="0" err="1">
                <a:solidFill>
                  <a:srgbClr val="002060"/>
                </a:solidFill>
              </a:rPr>
              <a:t>viene</a:t>
            </a:r>
            <a:r>
              <a:rPr lang="en-US" sz="2400" dirty="0">
                <a:solidFill>
                  <a:srgbClr val="002060"/>
                </a:solidFill>
              </a:rPr>
              <a:t> </a:t>
            </a:r>
            <a:r>
              <a:rPr lang="en-US" sz="2400" dirty="0" err="1">
                <a:solidFill>
                  <a:srgbClr val="002060"/>
                </a:solidFill>
              </a:rPr>
              <a:t>installato</a:t>
            </a:r>
            <a:r>
              <a:rPr lang="en-US" sz="2400" dirty="0">
                <a:solidFill>
                  <a:srgbClr val="002060"/>
                </a:solidFill>
              </a:rPr>
              <a:t> </a:t>
            </a:r>
            <a:r>
              <a:rPr lang="en-US" sz="2400" dirty="0" err="1">
                <a:solidFill>
                  <a:srgbClr val="002060"/>
                </a:solidFill>
              </a:rPr>
              <a:t>il</a:t>
            </a:r>
            <a:r>
              <a:rPr lang="en-US" sz="2400" dirty="0">
                <a:solidFill>
                  <a:srgbClr val="002060"/>
                </a:solidFill>
              </a:rPr>
              <a:t>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 </a:t>
            </a:r>
            <a:r>
              <a:rPr lang="en-US" sz="2400" dirty="0" err="1">
                <a:solidFill>
                  <a:srgbClr val="002060"/>
                </a:solidFill>
              </a:rPr>
              <a:t>nel</a:t>
            </a:r>
            <a:r>
              <a:rPr lang="en-US" sz="2400" dirty="0">
                <a:solidFill>
                  <a:srgbClr val="002060"/>
                </a:solidFill>
              </a:rPr>
              <a:t> </a:t>
            </a:r>
            <a:r>
              <a:rPr lang="en-US" sz="2400" dirty="0" err="1">
                <a:solidFill>
                  <a:srgbClr val="002060"/>
                </a:solidFill>
              </a:rPr>
              <a:t>letto</a:t>
            </a:r>
            <a:r>
              <a:rPr lang="en-US" sz="2400" dirty="0">
                <a:solidFill>
                  <a:srgbClr val="002060"/>
                </a:solidFill>
              </a:rPr>
              <a:t> </a:t>
            </a:r>
            <a:r>
              <a:rPr lang="en-US" sz="2400" dirty="0" err="1">
                <a:solidFill>
                  <a:srgbClr val="002060"/>
                </a:solidFill>
              </a:rPr>
              <a:t>effettua</a:t>
            </a:r>
            <a:r>
              <a:rPr lang="en-US" sz="2400" dirty="0">
                <a:solidFill>
                  <a:srgbClr val="002060"/>
                </a:solidFill>
              </a:rPr>
              <a:t> un </a:t>
            </a:r>
            <a:r>
              <a:rPr lang="en-US" sz="2400" dirty="0" err="1">
                <a:solidFill>
                  <a:srgbClr val="002060"/>
                </a:solidFill>
              </a:rPr>
              <a:t>controllo</a:t>
            </a:r>
            <a:r>
              <a:rPr lang="en-US" sz="2400" dirty="0">
                <a:solidFill>
                  <a:srgbClr val="002060"/>
                </a:solidFill>
              </a:rPr>
              <a:t> </a:t>
            </a:r>
            <a:r>
              <a:rPr lang="en-US" sz="2400" dirty="0" err="1">
                <a:solidFill>
                  <a:srgbClr val="002060"/>
                </a:solidFill>
              </a:rPr>
              <a:t>ogni</a:t>
            </a:r>
            <a:r>
              <a:rPr lang="en-US" sz="2400" dirty="0">
                <a:solidFill>
                  <a:srgbClr val="002060"/>
                </a:solidFill>
              </a:rPr>
              <a:t> 15 secondi;</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58735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7745" b="12551"/>
          <a:stretch/>
        </p:blipFill>
        <p:spPr>
          <a:xfrm>
            <a:off x="215980" y="231353"/>
            <a:ext cx="5063899"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9469444F-3A7E-A21D-209E-60A043532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260" y="1586062"/>
            <a:ext cx="8916761" cy="4796020"/>
          </a:xfrm>
          <a:prstGeom prst="rect">
            <a:avLst/>
          </a:prstGeom>
        </p:spPr>
      </p:pic>
    </p:spTree>
    <p:extLst>
      <p:ext uri="{BB962C8B-B14F-4D97-AF65-F5344CB8AC3E}">
        <p14:creationId xmlns:p14="http://schemas.microsoft.com/office/powerpoint/2010/main" val="2832973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6074" b="12551"/>
          <a:stretch/>
        </p:blipFill>
        <p:spPr>
          <a:xfrm>
            <a:off x="215980" y="231353"/>
            <a:ext cx="524401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a:t>Gestore 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0D96B2D8-63D8-2915-E4F1-E68B12A8D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2932" y="1551547"/>
            <a:ext cx="8933089" cy="4804803"/>
          </a:xfrm>
          <a:prstGeom prst="rect">
            <a:avLst/>
          </a:prstGeom>
        </p:spPr>
      </p:pic>
    </p:spTree>
    <p:extLst>
      <p:ext uri="{BB962C8B-B14F-4D97-AF65-F5344CB8AC3E}">
        <p14:creationId xmlns:p14="http://schemas.microsoft.com/office/powerpoint/2010/main" val="76487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8099" b="12551"/>
          <a:stretch/>
        </p:blipFill>
        <p:spPr>
          <a:xfrm>
            <a:off x="215980" y="231353"/>
            <a:ext cx="394756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88C7911F-9C44-4F6D-FBF2-9CCCB3BE9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058" y="1522796"/>
            <a:ext cx="9325962" cy="5016116"/>
          </a:xfrm>
          <a:prstGeom prst="rect">
            <a:avLst/>
          </a:prstGeom>
        </p:spPr>
      </p:pic>
    </p:spTree>
    <p:extLst>
      <p:ext uri="{BB962C8B-B14F-4D97-AF65-F5344CB8AC3E}">
        <p14:creationId xmlns:p14="http://schemas.microsoft.com/office/powerpoint/2010/main" val="3048617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46074" b="12551"/>
          <a:stretch/>
        </p:blipFill>
        <p:spPr>
          <a:xfrm>
            <a:off x="258083" y="136525"/>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5" name="Picture 4" descr="A screenshot of a computer&#10;&#10;Description automatically generated with medium confidence">
            <a:extLst>
              <a:ext uri="{FF2B5EF4-FFF2-40B4-BE49-F238E27FC236}">
                <a16:creationId xmlns:a16="http://schemas.microsoft.com/office/drawing/2014/main" id="{3DFC0E16-822F-5BDB-C0C5-A6B1BCF02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022" y="890923"/>
            <a:ext cx="8387895" cy="5708588"/>
          </a:xfrm>
          <a:prstGeom prst="rect">
            <a:avLst/>
          </a:prstGeom>
        </p:spPr>
      </p:pic>
    </p:spTree>
    <p:extLst>
      <p:ext uri="{BB962C8B-B14F-4D97-AF65-F5344CB8AC3E}">
        <p14:creationId xmlns:p14="http://schemas.microsoft.com/office/powerpoint/2010/main" val="1183687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59521" b="12551"/>
          <a:stretch/>
        </p:blipFill>
        <p:spPr>
          <a:xfrm>
            <a:off x="258084" y="136525"/>
            <a:ext cx="2447466"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244746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Monitoraggio</a:t>
            </a:r>
            <a:endParaRPr lang="it-IT" sz="3200" i="1" dirty="0"/>
          </a:p>
        </p:txBody>
      </p:sp>
      <p:pic>
        <p:nvPicPr>
          <p:cNvPr id="3" name="Picture 2" descr="Text&#10;&#10;Description automatically generated with medium confidence">
            <a:extLst>
              <a:ext uri="{FF2B5EF4-FFF2-40B4-BE49-F238E27FC236}">
                <a16:creationId xmlns:a16="http://schemas.microsoft.com/office/drawing/2014/main" id="{F979AA2C-D9D3-CBBE-EBA1-5B06C4D5C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113" y="401825"/>
            <a:ext cx="9149803" cy="5954525"/>
          </a:xfrm>
          <a:prstGeom prst="rect">
            <a:avLst/>
          </a:prstGeom>
        </p:spPr>
      </p:pic>
    </p:spTree>
    <p:extLst>
      <p:ext uri="{BB962C8B-B14F-4D97-AF65-F5344CB8AC3E}">
        <p14:creationId xmlns:p14="http://schemas.microsoft.com/office/powerpoint/2010/main" val="3816198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69723" b="12551"/>
          <a:stretch/>
        </p:blipFill>
        <p:spPr>
          <a:xfrm>
            <a:off x="258084" y="136525"/>
            <a:ext cx="134742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134742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Storico</a:t>
            </a:r>
            <a:endParaRPr lang="it-IT" sz="3200" dirty="0"/>
          </a:p>
        </p:txBody>
      </p:sp>
      <p:pic>
        <p:nvPicPr>
          <p:cNvPr id="3" name="Picture 2" descr="Text&#10;&#10;Description automatically generated with low confidence">
            <a:extLst>
              <a:ext uri="{FF2B5EF4-FFF2-40B4-BE49-F238E27FC236}">
                <a16:creationId xmlns:a16="http://schemas.microsoft.com/office/drawing/2014/main" id="{A078A0A9-AD9C-4297-89E6-52D38E812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968" y="136525"/>
            <a:ext cx="9666947" cy="6429917"/>
          </a:xfrm>
          <a:prstGeom prst="rect">
            <a:avLst/>
          </a:prstGeom>
        </p:spPr>
      </p:pic>
    </p:spTree>
    <p:extLst>
      <p:ext uri="{BB962C8B-B14F-4D97-AF65-F5344CB8AC3E}">
        <p14:creationId xmlns:p14="http://schemas.microsoft.com/office/powerpoint/2010/main" val="2073415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2644" b="12551"/>
          <a:stretch/>
        </p:blipFill>
        <p:spPr>
          <a:xfrm>
            <a:off x="215980" y="231353"/>
            <a:ext cx="453563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12380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Richiesta</a:t>
            </a:r>
            <a:r>
              <a:rPr lang="en-US" sz="3200" dirty="0"/>
              <a:t> </a:t>
            </a:r>
            <a:r>
              <a:rPr lang="en-US" sz="3200" dirty="0" err="1"/>
              <a:t>Soccorsi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xt&#10;&#10;Description automatically generated with medium confidence">
            <a:extLst>
              <a:ext uri="{FF2B5EF4-FFF2-40B4-BE49-F238E27FC236}">
                <a16:creationId xmlns:a16="http://schemas.microsoft.com/office/drawing/2014/main" id="{D290B169-AFE9-3BF9-DDBB-E24E272E3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3837" y="2067487"/>
            <a:ext cx="4124325" cy="3371850"/>
          </a:xfrm>
          <a:prstGeom prst="rect">
            <a:avLst/>
          </a:prstGeom>
        </p:spPr>
      </p:pic>
    </p:spTree>
    <p:extLst>
      <p:ext uri="{BB962C8B-B14F-4D97-AF65-F5344CB8AC3E}">
        <p14:creationId xmlns:p14="http://schemas.microsoft.com/office/powerpoint/2010/main" val="3746243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8" t="42905" r="34284" b="12551"/>
          <a:stretch/>
        </p:blipFill>
        <p:spPr>
          <a:xfrm>
            <a:off x="258083" y="136525"/>
            <a:ext cx="5168593"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51685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Comunicazione</a:t>
            </a:r>
            <a:r>
              <a:rPr lang="en-US" sz="3200" dirty="0"/>
              <a:t> con </a:t>
            </a:r>
            <a:r>
              <a:rPr lang="en-US" sz="3200" dirty="0" err="1"/>
              <a:t>Residente</a:t>
            </a:r>
            <a:endParaRPr lang="it-IT" sz="3200" dirty="0"/>
          </a:p>
        </p:txBody>
      </p:sp>
      <p:pic>
        <p:nvPicPr>
          <p:cNvPr id="2" name="Picture 1" descr="A picture containing graphical user interface&#10;&#10;Description automatically generated">
            <a:extLst>
              <a:ext uri="{FF2B5EF4-FFF2-40B4-BE49-F238E27FC236}">
                <a16:creationId xmlns:a16="http://schemas.microsoft.com/office/drawing/2014/main" id="{7C4FCC20-D1A0-5A4E-E331-B8C751A7E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221" y="396378"/>
            <a:ext cx="6406695" cy="6065244"/>
          </a:xfrm>
          <a:prstGeom prst="rect">
            <a:avLst/>
          </a:prstGeom>
        </p:spPr>
      </p:pic>
    </p:spTree>
    <p:extLst>
      <p:ext uri="{BB962C8B-B14F-4D97-AF65-F5344CB8AC3E}">
        <p14:creationId xmlns:p14="http://schemas.microsoft.com/office/powerpoint/2010/main" val="1214262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38</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GRAZIE PER </a:t>
            </a:r>
          </a:p>
          <a:p>
            <a:pPr algn="ctr"/>
            <a:r>
              <a:rPr lang="it-IT" sz="9600" dirty="0">
                <a:solidFill>
                  <a:srgbClr val="002060"/>
                </a:solidFill>
              </a:rPr>
              <a:t>L’ATTENZIONE</a:t>
            </a: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152323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66800" y="1619513"/>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Servizi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Esterni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il Sistema audio come un </a:t>
            </a:r>
            <a:r>
              <a:rPr lang="en-US" sz="2400" dirty="0" err="1">
                <a:solidFill>
                  <a:srgbClr val="002060"/>
                </a:solidFill>
              </a:rPr>
              <a:t>componente</a:t>
            </a:r>
            <a:r>
              <a:rPr lang="en-US" sz="2400" dirty="0">
                <a:solidFill>
                  <a:srgbClr val="002060"/>
                </a:solidFill>
              </a:rPr>
              <a:t> </a:t>
            </a:r>
            <a:r>
              <a:rPr lang="en-US" sz="2400" dirty="0" err="1">
                <a:solidFill>
                  <a:srgbClr val="002060"/>
                </a:solidFill>
              </a:rPr>
              <a:t>esterno</a:t>
            </a:r>
            <a:r>
              <a:rPr lang="en-US" sz="2400" dirty="0">
                <a:solidFill>
                  <a:srgbClr val="002060"/>
                </a:solidFill>
              </a:rPr>
              <a:t>, </a:t>
            </a:r>
            <a:r>
              <a:rPr lang="en-US" sz="2400" dirty="0" err="1">
                <a:solidFill>
                  <a:srgbClr val="002060"/>
                </a:solidFill>
              </a:rPr>
              <a:t>che</a:t>
            </a:r>
            <a:r>
              <a:rPr lang="en-US" sz="2400" dirty="0">
                <a:solidFill>
                  <a:srgbClr val="002060"/>
                </a:solidFill>
              </a:rPr>
              <a:t> </a:t>
            </a:r>
            <a:r>
              <a:rPr lang="en-US" sz="2400" dirty="0" err="1">
                <a:solidFill>
                  <a:srgbClr val="002060"/>
                </a:solidFill>
              </a:rPr>
              <a:t>espone</a:t>
            </a:r>
            <a:r>
              <a:rPr lang="en-US" sz="2400" dirty="0">
                <a:solidFill>
                  <a:srgbClr val="002060"/>
                </a:solidFill>
              </a:rPr>
              <a:t> API per la </a:t>
            </a:r>
            <a:r>
              <a:rPr lang="en-US" sz="2400" dirty="0" err="1">
                <a:solidFill>
                  <a:srgbClr val="002060"/>
                </a:solidFill>
              </a:rPr>
              <a:t>sua</a:t>
            </a:r>
            <a:r>
              <a:rPr lang="en-US" sz="2400" dirty="0">
                <a:solidFill>
                  <a:srgbClr val="002060"/>
                </a:solidFill>
              </a:rPr>
              <a:t> </a:t>
            </a:r>
            <a:r>
              <a:rPr lang="en-US" sz="2400" dirty="0" err="1">
                <a:solidFill>
                  <a:srgbClr val="002060"/>
                </a:solidFill>
              </a:rPr>
              <a:t>attivazione</a:t>
            </a:r>
            <a:r>
              <a:rPr lang="en-US" sz="2400" dirty="0">
                <a:solidFill>
                  <a:srgbClr val="002060"/>
                </a:solidFill>
              </a:rPr>
              <a:t> e </a:t>
            </a:r>
            <a:r>
              <a:rPr lang="en-US" sz="2400" dirty="0" err="1">
                <a:solidFill>
                  <a:srgbClr val="002060"/>
                </a:solidFill>
              </a:rPr>
              <a:t>disattivazione</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sarà</a:t>
            </a:r>
            <a:r>
              <a:rPr lang="en-US" sz="2400" dirty="0">
                <a:solidFill>
                  <a:srgbClr val="002060"/>
                </a:solidFill>
              </a:rPr>
              <a:t> </a:t>
            </a:r>
            <a:r>
              <a:rPr lang="en-US" sz="2400" dirty="0" err="1">
                <a:solidFill>
                  <a:srgbClr val="002060"/>
                </a:solidFill>
              </a:rPr>
              <a:t>lui</a:t>
            </a:r>
            <a:r>
              <a:rPr lang="en-US" sz="2400" dirty="0">
                <a:solidFill>
                  <a:srgbClr val="002060"/>
                </a:solidFill>
              </a:rPr>
              <a:t> ad </a:t>
            </a:r>
            <a:r>
              <a:rPr lang="en-US" sz="2400" dirty="0" err="1">
                <a:solidFill>
                  <a:srgbClr val="002060"/>
                </a:solidFill>
              </a:rPr>
              <a:t>occuparsi</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gestione</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comunicazione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sistema</a:t>
            </a:r>
            <a:r>
              <a:rPr lang="en-US" sz="2400" dirty="0">
                <a:solidFill>
                  <a:srgbClr val="002060"/>
                </a:solidFill>
              </a:rPr>
              <a:t> audio </a:t>
            </a:r>
            <a:r>
              <a:rPr lang="en-US" sz="2400" dirty="0" err="1">
                <a:solidFill>
                  <a:srgbClr val="002060"/>
                </a:solidFill>
              </a:rPr>
              <a:t>può</a:t>
            </a:r>
            <a:r>
              <a:rPr lang="en-US" sz="2400" dirty="0">
                <a:solidFill>
                  <a:srgbClr val="002060"/>
                </a:solidFill>
              </a:rPr>
              <a:t> </a:t>
            </a:r>
            <a:r>
              <a:rPr lang="en-US" sz="2400" dirty="0" err="1">
                <a:solidFill>
                  <a:srgbClr val="002060"/>
                </a:solidFill>
              </a:rPr>
              <a:t>essere</a:t>
            </a:r>
            <a:r>
              <a:rPr lang="en-US" sz="2400" dirty="0">
                <a:solidFill>
                  <a:srgbClr val="002060"/>
                </a:solidFill>
              </a:rPr>
              <a:t> </a:t>
            </a:r>
            <a:r>
              <a:rPr lang="en-US" sz="2400" dirty="0" err="1">
                <a:solidFill>
                  <a:srgbClr val="002060"/>
                </a:solidFill>
              </a:rPr>
              <a:t>utilizzato</a:t>
            </a:r>
            <a:r>
              <a:rPr lang="en-US" sz="2400" dirty="0">
                <a:solidFill>
                  <a:srgbClr val="002060"/>
                </a:solidFill>
              </a:rPr>
              <a:t>, previa </a:t>
            </a:r>
            <a:r>
              <a:rPr lang="en-US" sz="2400" dirty="0" err="1">
                <a:solidFill>
                  <a:srgbClr val="002060"/>
                </a:solidFill>
              </a:rPr>
              <a:t>attivazione</a:t>
            </a:r>
            <a:r>
              <a:rPr lang="en-US" sz="2400" dirty="0">
                <a:solidFill>
                  <a:srgbClr val="002060"/>
                </a:solidFill>
              </a:rPr>
              <a:t> da </a:t>
            </a:r>
            <a:r>
              <a:rPr lang="en-US" sz="2400" dirty="0" err="1">
                <a:solidFill>
                  <a:srgbClr val="002060"/>
                </a:solidFill>
              </a:rPr>
              <a:t>parte</a:t>
            </a:r>
            <a:r>
              <a:rPr lang="en-US" sz="2400" dirty="0">
                <a:solidFill>
                  <a:srgbClr val="002060"/>
                </a:solidFill>
              </a:rPr>
              <a:t> di un caretaker, per </a:t>
            </a:r>
            <a:r>
              <a:rPr lang="en-US" sz="2400" dirty="0" err="1">
                <a:solidFill>
                  <a:srgbClr val="002060"/>
                </a:solidFill>
              </a:rPr>
              <a:t>comunicare</a:t>
            </a:r>
            <a:r>
              <a:rPr lang="en-US" sz="2400" dirty="0">
                <a:solidFill>
                  <a:srgbClr val="002060"/>
                </a:solidFill>
              </a:rPr>
              <a:t> con </a:t>
            </a:r>
            <a:r>
              <a:rPr lang="it-IT" sz="2400" dirty="0">
                <a:solidFill>
                  <a:srgbClr val="002060"/>
                </a:solidFill>
              </a:rPr>
              <a:t>l’anziano</a:t>
            </a:r>
            <a:r>
              <a:rPr lang="en-US" sz="2400" dirty="0">
                <a:solidFill>
                  <a:srgbClr val="002060"/>
                </a:solidFill>
              </a:rPr>
              <a:t>, e </a:t>
            </a:r>
            <a:r>
              <a:rPr lang="en-US" sz="2400" dirty="0" err="1">
                <a:solidFill>
                  <a:srgbClr val="002060"/>
                </a:solidFill>
              </a:rPr>
              <a:t>l’anziano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microfono</a:t>
            </a:r>
            <a:r>
              <a:rPr lang="en-US" sz="2400" dirty="0">
                <a:solidFill>
                  <a:srgbClr val="002060"/>
                </a:solidFill>
              </a:rPr>
              <a:t> per </a:t>
            </a:r>
            <a:r>
              <a:rPr lang="en-US" sz="2400" dirty="0" err="1">
                <a:solidFill>
                  <a:srgbClr val="002060"/>
                </a:solidFill>
              </a:rPr>
              <a:t>rispondere</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L’anziano</a:t>
            </a:r>
            <a:r>
              <a:rPr lang="en-US" sz="2400" dirty="0">
                <a:solidFill>
                  <a:srgbClr val="002060"/>
                </a:solidFill>
              </a:rPr>
              <a:t> non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sistema</a:t>
            </a:r>
            <a:r>
              <a:rPr lang="en-US" sz="2400" dirty="0">
                <a:solidFill>
                  <a:srgbClr val="002060"/>
                </a:solidFill>
              </a:rPr>
              <a:t> audio se </a:t>
            </a:r>
            <a:r>
              <a:rPr lang="en-US" sz="2400" dirty="0" err="1">
                <a:solidFill>
                  <a:srgbClr val="002060"/>
                </a:solidFill>
              </a:rPr>
              <a:t>questo</a:t>
            </a:r>
            <a:r>
              <a:rPr lang="en-US" sz="2400" dirty="0">
                <a:solidFill>
                  <a:srgbClr val="002060"/>
                </a:solidFill>
              </a:rPr>
              <a:t> prima non </a:t>
            </a:r>
            <a:r>
              <a:rPr lang="en-US" sz="2400" dirty="0" err="1">
                <a:solidFill>
                  <a:srgbClr val="002060"/>
                </a:solidFill>
              </a:rPr>
              <a:t>viene</a:t>
            </a:r>
            <a:r>
              <a:rPr lang="en-US" sz="2400" dirty="0">
                <a:solidFill>
                  <a:srgbClr val="002060"/>
                </a:solidFill>
              </a:rPr>
              <a:t> </a:t>
            </a:r>
            <a:r>
              <a:rPr lang="en-US" sz="2400" dirty="0" err="1">
                <a:solidFill>
                  <a:srgbClr val="002060"/>
                </a:solidFill>
              </a:rPr>
              <a:t>attivato</a:t>
            </a:r>
            <a:r>
              <a:rPr lang="en-US" sz="2400" dirty="0">
                <a:solidFill>
                  <a:srgbClr val="002060"/>
                </a:solidFill>
              </a:rPr>
              <a:t> da un caretaker;</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la </a:t>
            </a:r>
            <a:r>
              <a:rPr lang="en-US" sz="2400" dirty="0" err="1">
                <a:solidFill>
                  <a:srgbClr val="002060"/>
                </a:solidFill>
              </a:rPr>
              <a:t>presenza</a:t>
            </a:r>
            <a:r>
              <a:rPr lang="en-US" sz="2400" dirty="0">
                <a:solidFill>
                  <a:srgbClr val="002060"/>
                </a:solidFill>
              </a:rPr>
              <a:t> di un solo Sistema audio per stanza;</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98998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91639" y="1659285"/>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Smartwatch</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452431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rimozione</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verificato</a:t>
            </a:r>
            <a:r>
              <a:rPr lang="en-US" sz="2400" dirty="0">
                <a:solidFill>
                  <a:srgbClr val="002060"/>
                </a:solidFill>
              </a:rPr>
              <a:t> </a:t>
            </a:r>
            <a:r>
              <a:rPr lang="en-US" sz="2400" dirty="0" err="1">
                <a:solidFill>
                  <a:srgbClr val="002060"/>
                </a:solidFill>
              </a:rPr>
              <a:t>ogni</a:t>
            </a:r>
            <a:r>
              <a:rPr lang="en-US" sz="2400" dirty="0">
                <a:solidFill>
                  <a:srgbClr val="002060"/>
                </a:solidFill>
              </a:rPr>
              <a:t> 10 </a:t>
            </a:r>
            <a:r>
              <a:rPr lang="en-US" sz="2400" dirty="0" err="1">
                <a:solidFill>
                  <a:srgbClr val="002060"/>
                </a:solidFill>
              </a:rPr>
              <a:t>minuti</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scaricamento</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gestito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stesso</a:t>
            </a:r>
            <a:r>
              <a:rPr lang="en-US" sz="2400" dirty="0">
                <a:solidFill>
                  <a:srgbClr val="002060"/>
                </a:solidFill>
              </a:rPr>
              <a:t> modo </a:t>
            </a:r>
            <a:r>
              <a:rPr lang="en-US" sz="2400" dirty="0" err="1">
                <a:solidFill>
                  <a:srgbClr val="002060"/>
                </a:solidFill>
              </a:rPr>
              <a:t>dell’evento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sua</a:t>
            </a:r>
            <a:r>
              <a:rPr lang="en-US" sz="2400" dirty="0">
                <a:solidFill>
                  <a:srgbClr val="002060"/>
                </a:solidFill>
              </a:rPr>
              <a:t> </a:t>
            </a:r>
            <a:r>
              <a:rPr lang="en-US" sz="2400" dirty="0" err="1">
                <a:solidFill>
                  <a:srgbClr val="002060"/>
                </a:solidFill>
              </a:rPr>
              <a:t>rimozione</a:t>
            </a:r>
            <a:r>
              <a:rPr lang="en-US" sz="2400" dirty="0">
                <a:solidFill>
                  <a:srgbClr val="002060"/>
                </a:solidFill>
              </a:rPr>
              <a:t> dal </a:t>
            </a:r>
            <a:r>
              <a:rPr lang="en-US" sz="2400" dirty="0" err="1">
                <a:solidFill>
                  <a:srgbClr val="002060"/>
                </a:solidFill>
              </a:rPr>
              <a:t>polso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accelerazione</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rileva</a:t>
            </a:r>
            <a:r>
              <a:rPr lang="en-US" sz="2400" dirty="0">
                <a:solidFill>
                  <a:srgbClr val="002060"/>
                </a:solidFill>
              </a:rPr>
              <a:t> la </a:t>
            </a:r>
            <a:r>
              <a:rPr lang="en-US" sz="2400" dirty="0" err="1">
                <a:solidFill>
                  <a:srgbClr val="002060"/>
                </a:solidFill>
              </a:rPr>
              <a:t>posizione</a:t>
            </a:r>
            <a:r>
              <a:rPr lang="en-US" sz="2400" dirty="0">
                <a:solidFill>
                  <a:srgbClr val="002060"/>
                </a:solidFill>
              </a:rPr>
              <a:t> del </a:t>
            </a:r>
            <a:r>
              <a:rPr lang="en-US" sz="2400" dirty="0" err="1">
                <a:solidFill>
                  <a:srgbClr val="002060"/>
                </a:solidFill>
              </a:rPr>
              <a:t>residente</a:t>
            </a:r>
            <a:r>
              <a:rPr lang="en-US" sz="2400" dirty="0">
                <a:solidFill>
                  <a:srgbClr val="002060"/>
                </a:solidFill>
              </a:rPr>
              <a:t> 50 volte </a:t>
            </a:r>
            <a:r>
              <a:rPr lang="en-US" sz="2400" dirty="0" err="1">
                <a:solidFill>
                  <a:srgbClr val="002060"/>
                </a:solidFill>
              </a:rPr>
              <a:t>ogni</a:t>
            </a:r>
            <a:r>
              <a:rPr lang="en-US" sz="2400" dirty="0">
                <a:solidFill>
                  <a:srgbClr val="002060"/>
                </a:solidFill>
              </a:rPr>
              <a:t>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a:t>
            </a:r>
            <a:r>
              <a:rPr lang="en-US" sz="2400" dirty="0" err="1">
                <a:solidFill>
                  <a:srgbClr val="002060"/>
                </a:solidFill>
              </a:rPr>
              <a:t>dei</a:t>
            </a:r>
            <a:r>
              <a:rPr lang="en-US" sz="2400" dirty="0">
                <a:solidFill>
                  <a:srgbClr val="002060"/>
                </a:solidFill>
              </a:rPr>
              <a:t> </a:t>
            </a:r>
            <a:r>
              <a:rPr lang="en-US" sz="2400" dirty="0" err="1">
                <a:solidFill>
                  <a:srgbClr val="002060"/>
                </a:solidFill>
              </a:rPr>
              <a:t>battiti</a:t>
            </a:r>
            <a:r>
              <a:rPr lang="en-US" sz="2400" dirty="0">
                <a:solidFill>
                  <a:srgbClr val="002060"/>
                </a:solidFill>
              </a:rPr>
              <a:t> </a:t>
            </a:r>
            <a:r>
              <a:rPr lang="en-US" sz="2400" dirty="0" err="1">
                <a:solidFill>
                  <a:srgbClr val="002060"/>
                </a:solidFill>
              </a:rPr>
              <a:t>cardiaci</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10 </a:t>
            </a:r>
            <a:r>
              <a:rPr lang="en-US" sz="2400" dirty="0" err="1">
                <a:solidFill>
                  <a:srgbClr val="002060"/>
                </a:solidFill>
              </a:rPr>
              <a:t>rilevazioni</a:t>
            </a:r>
            <a:r>
              <a:rPr lang="en-US" sz="2400" dirty="0">
                <a:solidFill>
                  <a:srgbClr val="002060"/>
                </a:solidFill>
              </a:rPr>
              <a:t>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temperatura</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una </a:t>
            </a:r>
            <a:r>
              <a:rPr lang="en-US" sz="2400" dirty="0" err="1">
                <a:solidFill>
                  <a:srgbClr val="002060"/>
                </a:solidFill>
              </a:rPr>
              <a:t>rilevazione</a:t>
            </a:r>
            <a:r>
              <a:rPr lang="en-US" sz="2400" dirty="0">
                <a:solidFill>
                  <a:srgbClr val="002060"/>
                </a:solidFill>
              </a:rPr>
              <a:t> </a:t>
            </a:r>
            <a:r>
              <a:rPr lang="en-US" sz="2400" dirty="0" err="1">
                <a:solidFill>
                  <a:srgbClr val="002060"/>
                </a:solidFill>
              </a:rPr>
              <a:t>ogni</a:t>
            </a:r>
            <a:r>
              <a:rPr lang="en-US" sz="2400" dirty="0">
                <a:solidFill>
                  <a:srgbClr val="002060"/>
                </a:solidFill>
              </a:rPr>
              <a:t>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endParaRPr lang="en-US" sz="2400" dirty="0">
              <a:solidFill>
                <a:srgbClr val="002060"/>
              </a:solidFill>
            </a:endParaRP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80628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6</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998550"/>
            <a:ext cx="10219721" cy="1938992"/>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a:t>
            </a:r>
          </a:p>
          <a:p>
            <a:pPr algn="ctr"/>
            <a:r>
              <a:rPr lang="en-US" sz="6000" i="1" dirty="0">
                <a:ln w="0"/>
                <a:solidFill>
                  <a:srgbClr val="002060"/>
                </a:solidFill>
                <a:effectLst>
                  <a:outerShdw blurRad="38100" dist="25400" dir="5400000" algn="ctr" rotWithShape="0">
                    <a:srgbClr val="6E747A">
                      <a:alpha val="43000"/>
                    </a:srgbClr>
                  </a:outerShdw>
                </a:effectLst>
              </a:rPr>
              <a:t>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6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0176" b="12551"/>
          <a:stretch/>
        </p:blipFill>
        <p:spPr>
          <a:xfrm>
            <a:off x="215979" y="231353"/>
            <a:ext cx="5880021"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3322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dei</a:t>
            </a:r>
            <a:r>
              <a:rPr lang="en-US" sz="3200" dirty="0"/>
              <a:t> </a:t>
            </a:r>
            <a:r>
              <a:rPr lang="en-US" sz="3200" dirty="0" err="1"/>
              <a:t>Casi</a:t>
            </a:r>
            <a:r>
              <a:rPr lang="en-US" sz="3200" dirty="0"/>
              <a:t> </a:t>
            </a:r>
            <a:r>
              <a:rPr lang="en-US" sz="3200" dirty="0" err="1"/>
              <a:t>d’Uso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DEA66F45-DBE1-EE60-EF4D-616BA38E4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402" y="254984"/>
            <a:ext cx="5277853" cy="6283928"/>
          </a:xfrm>
          <a:prstGeom prst="rect">
            <a:avLst/>
          </a:prstGeom>
          <a:ln>
            <a:solidFill>
              <a:schemeClr val="tx1"/>
            </a:solidFill>
          </a:ln>
        </p:spPr>
      </p:pic>
    </p:spTree>
    <p:extLst>
      <p:ext uri="{BB962C8B-B14F-4D97-AF65-F5344CB8AC3E}">
        <p14:creationId xmlns:p14="http://schemas.microsoft.com/office/powerpoint/2010/main" val="274803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54792" b="12551"/>
          <a:stretch/>
        </p:blipFill>
        <p:spPr>
          <a:xfrm>
            <a:off x="215980" y="231353"/>
            <a:ext cx="430407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9572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Modello</a:t>
            </a:r>
            <a:r>
              <a:rPr lang="en-US" sz="3200" dirty="0"/>
              <a:t> </a:t>
            </a:r>
            <a:r>
              <a:rPr lang="en-US" sz="3200" dirty="0" err="1"/>
              <a:t>dei</a:t>
            </a:r>
            <a:r>
              <a:rPr lang="en-US" sz="3200" dirty="0"/>
              <a:t> </a:t>
            </a:r>
            <a:r>
              <a:rPr lang="en-US" sz="3200" dirty="0" err="1"/>
              <a:t>Dati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10;&#10;Description automatically generated">
            <a:extLst>
              <a:ext uri="{FF2B5EF4-FFF2-40B4-BE49-F238E27FC236}">
                <a16:creationId xmlns:a16="http://schemas.microsoft.com/office/drawing/2014/main" id="{E517A267-AE05-BDCA-0C16-D26DA7471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726" y="784255"/>
            <a:ext cx="7227294" cy="5289490"/>
          </a:xfrm>
          <a:prstGeom prst="rect">
            <a:avLst/>
          </a:prstGeom>
          <a:ln>
            <a:solidFill>
              <a:schemeClr val="tx1"/>
            </a:solidFill>
          </a:ln>
        </p:spPr>
      </p:pic>
    </p:spTree>
    <p:extLst>
      <p:ext uri="{BB962C8B-B14F-4D97-AF65-F5344CB8AC3E}">
        <p14:creationId xmlns:p14="http://schemas.microsoft.com/office/powerpoint/2010/main" val="243806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9</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3090882"/>
            <a:ext cx="10219721" cy="1754326"/>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 Architecture</a:t>
            </a:r>
          </a:p>
          <a:p>
            <a:pPr algn="ctr"/>
            <a:r>
              <a:rPr lang="en-US" sz="4800" i="1" dirty="0">
                <a:ln w="0"/>
                <a:solidFill>
                  <a:srgbClr val="002060"/>
                </a:solidFill>
                <a:effectLst>
                  <a:outerShdw blurRad="38100" dist="25400" dir="5400000" algn="ctr" rotWithShape="0">
                    <a:srgbClr val="6E747A">
                      <a:alpha val="43000"/>
                    </a:srgbClr>
                  </a:outerShdw>
                </a:effectLst>
              </a:rPr>
              <a:t>Activity Diagrams</a:t>
            </a:r>
            <a:endParaRPr lang="it-IT" sz="48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241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2683</TotalTime>
  <Words>1654</Words>
  <Application>Microsoft Office PowerPoint</Application>
  <PresentationFormat>Widescreen</PresentationFormat>
  <Paragraphs>421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g.savazzi1@campus.unimib.it</cp:lastModifiedBy>
  <cp:revision>96</cp:revision>
  <dcterms:created xsi:type="dcterms:W3CDTF">2021-06-28T08:25:19Z</dcterms:created>
  <dcterms:modified xsi:type="dcterms:W3CDTF">2023-01-05T13:56:25Z</dcterms:modified>
</cp:coreProperties>
</file>