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87" r:id="rId4"/>
    <p:sldId id="284" r:id="rId5"/>
    <p:sldId id="289" r:id="rId6"/>
    <p:sldId id="288" r:id="rId7"/>
    <p:sldId id="285" r:id="rId8"/>
    <p:sldId id="28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avazzi1@campus.unimib.it" initials="g" lastIdx="13" clrIdx="0">
    <p:extLst>
      <p:ext uri="{19B8F6BF-5375-455C-9EA6-DF929625EA0E}">
        <p15:presenceInfo xmlns:p15="http://schemas.microsoft.com/office/powerpoint/2012/main" userId="g.savazzi1@campus.unimib.it" providerId="None"/>
      </p:ext>
    </p:extLst>
  </p:cmAuthor>
  <p:cmAuthor id="2" name="Giacomo Savazzi" initials="GS" lastIdx="6" clrIdx="1">
    <p:extLst>
      <p:ext uri="{19B8F6BF-5375-455C-9EA6-DF929625EA0E}">
        <p15:presenceInfo xmlns:p15="http://schemas.microsoft.com/office/powerpoint/2012/main" userId="S-1-5-21-417365229-399659180-1714775081-269543" providerId="AD"/>
      </p:ext>
    </p:extLst>
  </p:cmAuthor>
  <p:cmAuthor id="3" name="RC" initials="RC" lastIdx="1" clrIdx="2">
    <p:extLst>
      <p:ext uri="{19B8F6BF-5375-455C-9EA6-DF929625EA0E}">
        <p15:presenceInfo xmlns:p15="http://schemas.microsoft.com/office/powerpoint/2012/main" userId="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9A9DB"/>
    <a:srgbClr val="40587E"/>
    <a:srgbClr val="9D9EA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5A98-DA83-404B-AF61-44AE5342FB50}" type="datetimeFigureOut">
              <a:rPr lang="it-IT" smtClean="0"/>
              <a:t>28/12/2022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A133-7696-465E-9A3E-116FF29C29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6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DBCC-2472-4067-8672-CC5CA591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95C273-E8C6-4A7F-87E2-26F8FE22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5FC52-2EA4-459A-9770-5F6DE04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C0B-695A-4D66-B8E9-5671F929A42B}" type="datetime1">
              <a:rPr lang="it-IT" smtClean="0"/>
              <a:t>28/12/2022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588C0-3CB2-4ECE-B351-007D2B3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1359F-545D-4CF5-8635-0FF5CEF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B25CC-0D1E-4430-A22F-9D990B4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96D55-1D11-462A-991C-A042B8B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A90BC-5EDA-440A-8603-D03898E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E5-863F-4DFB-B3BC-1B55C7011BF9}" type="datetime1">
              <a:rPr lang="it-IT" smtClean="0"/>
              <a:t>28/12/2022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8C6B0-AA56-4DCD-AE10-B3CCD65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CAC08-421B-44B8-93C6-2038EA3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9930-F0A8-411B-8F40-48763A2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D42A6-6316-45D7-9992-469C71DC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B344A-E52F-4985-A031-5EE88D9B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602C-F8B6-42E8-BED7-016CDA0017F3}" type="datetime1">
              <a:rPr lang="it-IT" smtClean="0"/>
              <a:t>28/12/2022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E9735-45E4-45D2-B3F4-D56504F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F07E8-8891-4D17-BF56-1A21ACF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E921-C828-46DB-84E3-C143CAA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DB6DC-1545-4AB0-A943-6011392B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E966C-5EE7-4865-B80F-9F96E6F8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0CE1-110C-4ED2-B55F-A302E1FD9F70}" type="datetime1">
              <a:rPr lang="it-IT" smtClean="0"/>
              <a:t>28/12/2022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998D-5CE7-4F39-9B91-DD1FF19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BCE29-74B4-4F53-AD28-1AD41C0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40721-FF33-4916-9D10-A02B207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2E96-EB60-48F2-A22E-532486A4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AA730-3777-4308-8292-218FDB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4B8-A1B7-42D4-A1E0-2645EDAC8BED}" type="datetime1">
              <a:rPr lang="it-IT" smtClean="0"/>
              <a:t>28/12/2022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E8DD-F5D7-4464-9600-6E626B6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724B-CD7F-46DD-958A-1D2833E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8A22-1622-48BC-A503-30ECF16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CF99D-C02A-4B40-A90C-F59A79FA9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27C30-951C-492B-8090-327B8142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0610A3-EEF0-4901-9FCE-03ECEF8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F4B9-859A-4780-A169-ED3A8349339B}" type="datetime1">
              <a:rPr lang="it-IT" smtClean="0"/>
              <a:t>28/12/2022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49B4D6-D963-49FA-8F69-6390BAB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3DC890-B270-43F2-9531-DE38647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5217A-1AF3-48B0-8ED6-14CF4AA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23982-F6BF-4CA2-AE70-7C28B3FE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2B5-3C34-4182-90DB-D4590100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D993E3-A4B5-44D4-9F0F-4C982AA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83080E-81AF-4065-B575-87B45BB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D1261-E5DF-4909-AAF4-AFF74CCF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5E2C-55DD-40A9-BF2D-48E7D2AB1ABA}" type="datetime1">
              <a:rPr lang="it-IT" smtClean="0"/>
              <a:t>28/12/2022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125398-9112-4CAF-9F4C-D97C9D1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8AB9CA-FC1C-43F6-9E1A-6AFAD3B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779-1938-4471-A54D-1AA9A2E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AF975D-A9FA-4DAB-B6E1-78AE1E3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DFAC-47A9-47B0-8C05-A3316EEF3D0C}" type="datetime1">
              <a:rPr lang="it-IT" smtClean="0"/>
              <a:t>28/12/2022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2CEEE-538F-4DB9-AF07-428388C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ABB3B-71E1-4ECE-AC59-AB52C4A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22617-CD0F-4F33-B758-B4D317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923B-8423-475F-9DB1-11B37109C533}" type="datetime1">
              <a:rPr lang="it-IT" smtClean="0"/>
              <a:t>28/12/2022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6D4419-342A-4064-BB95-9439A845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557FC1-F3B0-48A8-A509-03529E3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3F93-8462-41A2-9CC6-6287862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FAB0-CF82-4EB0-826A-0FBA07A7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47D2E9-27B6-4ECC-9E4F-8F53BE03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B549-7D94-4EAD-B510-A0518DE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E392-1A82-4114-9B1C-7507E099813A}" type="datetime1">
              <a:rPr lang="it-IT" smtClean="0"/>
              <a:t>28/12/2022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F159-8311-412B-A763-417F7A4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3EADDD-B6D5-45BB-A17B-FBC3215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955F3-88E1-41C2-9DFC-103F4FE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D384D3-9A9D-4C36-B784-7BC7DAAA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EC6F57-A036-4DA8-94DD-74F7850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D469F-210B-4049-86EA-AD71ECF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8A9-9033-4FA7-A83A-B5FC89FF2B18}" type="datetime1">
              <a:rPr lang="it-IT" smtClean="0"/>
              <a:t>28/12/2022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AC2F-0EF9-4AE3-9556-8199B778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FF1C3-3559-4F8B-9A02-A437C6D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F3401-3E5F-4609-B5F1-B3413D8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A5809-3DBA-4AC3-9B3D-749ABAF6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0DA4E-42CD-4045-BADE-1E7883D9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3085-FB8A-48A6-9A18-D32F849A60AC}" type="datetime1">
              <a:rPr lang="it-IT" smtClean="0"/>
              <a:t>28/12/2022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98259-0686-493D-B7EF-7A7F4C1C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A029E-3A6C-4CDF-906C-7956628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1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2096016"/>
            <a:ext cx="10219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Progetto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ODA -</a:t>
            </a:r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Architettura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Software</a:t>
            </a:r>
            <a:endParaRPr lang="it-IT" sz="60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43C5EDD6-A9E5-403E-B6C9-A36EE1C11C7D}"/>
              </a:ext>
            </a:extLst>
          </p:cNvPr>
          <p:cNvSpPr txBox="1"/>
          <p:nvPr/>
        </p:nvSpPr>
        <p:spPr>
          <a:xfrm>
            <a:off x="6201671" y="4035008"/>
            <a:ext cx="5748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002060"/>
                </a:solidFill>
              </a:rPr>
              <a:t>Alexandru</a:t>
            </a:r>
            <a:r>
              <a:rPr lang="en-US" sz="3200" dirty="0">
                <a:solidFill>
                  <a:srgbClr val="002060"/>
                </a:solidFill>
              </a:rPr>
              <a:t> Nicolae Andrei 829570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Giacomo Savazzi 845372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Andrea </a:t>
            </a:r>
            <a:r>
              <a:rPr lang="en-US" sz="3200" dirty="0" err="1">
                <a:solidFill>
                  <a:srgbClr val="002060"/>
                </a:solidFill>
              </a:rPr>
              <a:t>Assirelli</a:t>
            </a:r>
            <a:r>
              <a:rPr lang="en-US" sz="3200" dirty="0">
                <a:solidFill>
                  <a:srgbClr val="002060"/>
                </a:solidFill>
              </a:rPr>
              <a:t> 820149</a:t>
            </a:r>
          </a:p>
        </p:txBody>
      </p:sp>
      <p:sp>
        <p:nvSpPr>
          <p:cNvPr id="9" name="CasellaDiTesto 12">
            <a:extLst>
              <a:ext uri="{FF2B5EF4-FFF2-40B4-BE49-F238E27FC236}">
                <a16:creationId xmlns:a16="http://schemas.microsoft.com/office/drawing/2014/main" id="{91AA6B3F-B658-4070-9BA6-6F22C02032BB}"/>
              </a:ext>
            </a:extLst>
          </p:cNvPr>
          <p:cNvSpPr txBox="1"/>
          <p:nvPr/>
        </p:nvSpPr>
        <p:spPr>
          <a:xfrm>
            <a:off x="5134838" y="5894685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2060"/>
                </a:solidFill>
              </a:rPr>
              <a:t>Gennaio</a:t>
            </a:r>
            <a:r>
              <a:rPr lang="en-US" sz="2400" i="1" dirty="0">
                <a:solidFill>
                  <a:srgbClr val="002060"/>
                </a:solidFill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8141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2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Obbiettivo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3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Caretakers &amp;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Anziani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12">
            <a:extLst>
              <a:ext uri="{FF2B5EF4-FFF2-40B4-BE49-F238E27FC236}">
                <a16:creationId xmlns:a16="http://schemas.microsoft.com/office/drawing/2014/main" id="{41B46196-83F9-43AC-8107-35E3AA5E875B}"/>
              </a:ext>
            </a:extLst>
          </p:cNvPr>
          <p:cNvSpPr txBox="1"/>
          <p:nvPr/>
        </p:nvSpPr>
        <p:spPr>
          <a:xfrm>
            <a:off x="1066800" y="242872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Gli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residenze</a:t>
            </a:r>
            <a:r>
              <a:rPr lang="en-US" sz="2400" dirty="0">
                <a:solidFill>
                  <a:srgbClr val="002060"/>
                </a:solidFill>
              </a:rPr>
              <a:t> private, </a:t>
            </a:r>
            <a:r>
              <a:rPr lang="en-US" sz="2400" dirty="0" err="1">
                <a:solidFill>
                  <a:srgbClr val="002060"/>
                </a:solidFill>
              </a:rPr>
              <a:t>identificate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univocamente</a:t>
            </a:r>
            <a:r>
              <a:rPr lang="en-US" sz="2400" dirty="0">
                <a:solidFill>
                  <a:srgbClr val="002060"/>
                </a:solidFill>
              </a:rPr>
              <a:t> da un </a:t>
            </a:r>
            <a:r>
              <a:rPr lang="en-US" sz="2400" dirty="0" err="1">
                <a:solidFill>
                  <a:srgbClr val="002060"/>
                </a:solidFill>
              </a:rPr>
              <a:t>indirizzo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alloggia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quindi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esiste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corrispondenza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uno</a:t>
            </a:r>
            <a:r>
              <a:rPr lang="en-US" sz="2400" dirty="0">
                <a:solidFill>
                  <a:srgbClr val="002060"/>
                </a:solidFill>
              </a:rPr>
              <a:t> ad </a:t>
            </a:r>
            <a:r>
              <a:rPr lang="en-US" sz="2400" dirty="0" err="1">
                <a:solidFill>
                  <a:srgbClr val="002060"/>
                </a:solidFill>
              </a:rPr>
              <a:t>uno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 e </a:t>
            </a:r>
            <a:r>
              <a:rPr lang="en-US" sz="2400" dirty="0" err="1">
                <a:solidFill>
                  <a:srgbClr val="002060"/>
                </a:solidFill>
              </a:rPr>
              <a:t>residenza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caretakes </a:t>
            </a:r>
            <a:r>
              <a:rPr lang="en-US" sz="2400" dirty="0" err="1">
                <a:solidFill>
                  <a:srgbClr val="002060"/>
                </a:solidFill>
              </a:rPr>
              <a:t>dispongono</a:t>
            </a:r>
            <a:r>
              <a:rPr lang="en-US" sz="2400" dirty="0">
                <a:solidFill>
                  <a:srgbClr val="002060"/>
                </a:solidFill>
              </a:rPr>
              <a:t> di un </a:t>
            </a:r>
            <a:r>
              <a:rPr lang="en-US" sz="2400" dirty="0" err="1">
                <a:solidFill>
                  <a:srgbClr val="002060"/>
                </a:solidFill>
              </a:rPr>
              <a:t>terminale</a:t>
            </a:r>
            <a:r>
              <a:rPr lang="en-US" sz="2400" dirty="0">
                <a:solidFill>
                  <a:srgbClr val="002060"/>
                </a:solidFill>
              </a:rPr>
              <a:t> mobile;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</a:t>
            </a:r>
            <a:r>
              <a:rPr lang="en-US" sz="2400" dirty="0" err="1">
                <a:solidFill>
                  <a:srgbClr val="002060"/>
                </a:solidFill>
              </a:rPr>
              <a:t>dati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medi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dell’anziano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calcolati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</a:t>
            </a:r>
            <a:r>
              <a:rPr lang="en-US" sz="2400" dirty="0">
                <a:solidFill>
                  <a:srgbClr val="002060"/>
                </a:solidFill>
              </a:rPr>
              <a:t> base </a:t>
            </a:r>
            <a:r>
              <a:rPr lang="en-US" sz="2400" dirty="0" err="1">
                <a:solidFill>
                  <a:srgbClr val="002060"/>
                </a:solidFill>
              </a:rPr>
              <a:t>settimanale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vengono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automaticamente</a:t>
            </a:r>
            <a:r>
              <a:rPr lang="en-US" sz="2400" dirty="0">
                <a:solidFill>
                  <a:srgbClr val="002060"/>
                </a:solidFill>
              </a:rPr>
              <a:t> eliminate dopo 6 </a:t>
            </a:r>
            <a:r>
              <a:rPr lang="en-US" sz="2400" dirty="0" err="1">
                <a:solidFill>
                  <a:srgbClr val="002060"/>
                </a:solidFill>
              </a:rPr>
              <a:t>mesi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 </a:t>
            </a:r>
            <a:r>
              <a:rPr lang="en-US" sz="2400" dirty="0" err="1">
                <a:solidFill>
                  <a:srgbClr val="002060"/>
                </a:solidFill>
              </a:rPr>
              <a:t>ipotizza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gestione</a:t>
            </a:r>
            <a:r>
              <a:rPr lang="en-US" sz="2400" dirty="0">
                <a:solidFill>
                  <a:srgbClr val="002060"/>
                </a:solidFill>
              </a:rPr>
              <a:t> di 1000 anziani </a:t>
            </a:r>
            <a:r>
              <a:rPr lang="en-US" sz="2400" dirty="0" err="1">
                <a:solidFill>
                  <a:srgbClr val="002060"/>
                </a:solidFill>
              </a:rPr>
              <a:t>diversi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quindi</a:t>
            </a:r>
            <a:r>
              <a:rPr lang="en-US" sz="2400" dirty="0">
                <a:solidFill>
                  <a:srgbClr val="002060"/>
                </a:solidFill>
              </a:rPr>
              <a:t> 1000 diverse </a:t>
            </a:r>
            <a:r>
              <a:rPr lang="en-US" sz="2400" dirty="0" err="1">
                <a:solidFill>
                  <a:srgbClr val="002060"/>
                </a:solidFill>
              </a:rPr>
              <a:t>abitazioni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3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4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Ambientali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presenta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per stanza, </a:t>
            </a:r>
            <a:r>
              <a:rPr lang="en-US" sz="2400" dirty="0" err="1">
                <a:solidFill>
                  <a:srgbClr val="002060"/>
                </a:solidFill>
              </a:rPr>
              <a:t>posizionato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soffitto</a:t>
            </a:r>
            <a:r>
              <a:rPr lang="en-US" sz="2400" dirty="0">
                <a:solidFill>
                  <a:srgbClr val="002060"/>
                </a:solidFill>
              </a:rPr>
              <a:t>, in modo da </a:t>
            </a:r>
            <a:r>
              <a:rPr lang="en-US" sz="2400" dirty="0" err="1">
                <a:solidFill>
                  <a:srgbClr val="002060"/>
                </a:solidFill>
              </a:rPr>
              <a:t>coprire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tutta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l’area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controllo</a:t>
            </a:r>
            <a:r>
              <a:rPr lang="en-US" sz="2400" dirty="0">
                <a:solidFill>
                  <a:srgbClr val="002060"/>
                </a:solidFill>
              </a:rPr>
              <a:t> al secondo (60 al </a:t>
            </a:r>
            <a:r>
              <a:rPr lang="en-US" sz="2400" dirty="0" err="1">
                <a:solidFill>
                  <a:srgbClr val="002060"/>
                </a:solidFill>
              </a:rPr>
              <a:t>minuto</a:t>
            </a:r>
            <a:r>
              <a:rPr lang="en-US" sz="2400" dirty="0">
                <a:solidFill>
                  <a:srgbClr val="002060"/>
                </a:solidFill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contiene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, sotto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quale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installato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un </a:t>
            </a:r>
            <a:r>
              <a:rPr lang="en-US" sz="2400" dirty="0" err="1">
                <a:solidFill>
                  <a:srgbClr val="002060"/>
                </a:solidFill>
              </a:rPr>
              <a:t>controllo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15 secondi;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essere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utilizzato</a:t>
            </a:r>
            <a:r>
              <a:rPr lang="en-US" sz="2400" dirty="0">
                <a:solidFill>
                  <a:srgbClr val="002060"/>
                </a:solidFill>
              </a:rPr>
              <a:t>, previa </a:t>
            </a:r>
            <a:r>
              <a:rPr lang="en-US" sz="2400" dirty="0" err="1">
                <a:solidFill>
                  <a:srgbClr val="002060"/>
                </a:solidFill>
              </a:rPr>
              <a:t>attivazione</a:t>
            </a:r>
            <a:r>
              <a:rPr lang="en-US" sz="2400" dirty="0">
                <a:solidFill>
                  <a:srgbClr val="002060"/>
                </a:solidFill>
              </a:rPr>
              <a:t> da </a:t>
            </a:r>
            <a:r>
              <a:rPr lang="en-US" sz="2400" dirty="0" err="1">
                <a:solidFill>
                  <a:srgbClr val="002060"/>
                </a:solidFill>
              </a:rPr>
              <a:t>parte</a:t>
            </a:r>
            <a:r>
              <a:rPr lang="en-US" sz="2400" dirty="0">
                <a:solidFill>
                  <a:srgbClr val="002060"/>
                </a:solidFill>
              </a:rPr>
              <a:t> di un caretaker, per </a:t>
            </a:r>
            <a:r>
              <a:rPr lang="en-US" sz="2400" dirty="0" err="1">
                <a:solidFill>
                  <a:srgbClr val="002060"/>
                </a:solidFill>
              </a:rPr>
              <a:t>comunicare</a:t>
            </a:r>
            <a:r>
              <a:rPr lang="en-US" sz="2400" dirty="0">
                <a:solidFill>
                  <a:srgbClr val="002060"/>
                </a:solidFill>
              </a:rPr>
              <a:t> con </a:t>
            </a:r>
            <a:r>
              <a:rPr lang="en-US" sz="2400" dirty="0" err="1">
                <a:solidFill>
                  <a:srgbClr val="002060"/>
                </a:solidFill>
              </a:rPr>
              <a:t>l’aziano</a:t>
            </a:r>
            <a:r>
              <a:rPr lang="en-US" sz="2400" dirty="0">
                <a:solidFill>
                  <a:srgbClr val="002060"/>
                </a:solidFill>
              </a:rPr>
              <a:t>, e </a:t>
            </a: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microfono</a:t>
            </a:r>
            <a:r>
              <a:rPr lang="en-US" sz="2400" dirty="0">
                <a:solidFill>
                  <a:srgbClr val="002060"/>
                </a:solidFill>
              </a:rPr>
              <a:t> per </a:t>
            </a:r>
            <a:r>
              <a:rPr lang="en-US" sz="2400" dirty="0" err="1">
                <a:solidFill>
                  <a:srgbClr val="002060"/>
                </a:solidFill>
              </a:rPr>
              <a:t>rispondere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non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se </a:t>
            </a:r>
            <a:r>
              <a:rPr lang="en-US" sz="2400" dirty="0" err="1">
                <a:solidFill>
                  <a:srgbClr val="002060"/>
                </a:solidFill>
              </a:rPr>
              <a:t>questo</a:t>
            </a:r>
            <a:r>
              <a:rPr lang="en-US" sz="2400" dirty="0">
                <a:solidFill>
                  <a:srgbClr val="002060"/>
                </a:solidFill>
              </a:rPr>
              <a:t> prima 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attivato</a:t>
            </a:r>
            <a:r>
              <a:rPr lang="en-US" sz="2400" dirty="0">
                <a:solidFill>
                  <a:srgbClr val="002060"/>
                </a:solidFill>
              </a:rPr>
              <a:t> da un caretaker;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5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5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66800" y="161951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Servizi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Esterni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mantenuta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copia</a:t>
            </a:r>
            <a:r>
              <a:rPr lang="en-US" sz="2400" dirty="0">
                <a:solidFill>
                  <a:srgbClr val="002060"/>
                </a:solidFill>
              </a:rPr>
              <a:t> locale </a:t>
            </a:r>
            <a:r>
              <a:rPr lang="en-US" sz="2400" dirty="0" err="1">
                <a:solidFill>
                  <a:srgbClr val="002060"/>
                </a:solidFill>
              </a:rPr>
              <a:t>della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Base </a:t>
            </a:r>
            <a:r>
              <a:rPr lang="en-US" sz="2400" b="1" i="1" dirty="0" err="1">
                <a:solidFill>
                  <a:srgbClr val="002060"/>
                </a:solidFill>
              </a:rPr>
              <a:t>Dati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Residenti</a:t>
            </a:r>
            <a:r>
              <a:rPr lang="en-US" sz="2400" dirty="0">
                <a:solidFill>
                  <a:srgbClr val="002060"/>
                </a:solidFill>
              </a:rPr>
              <a:t>, ma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contattata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direttamente</a:t>
            </a:r>
            <a:r>
              <a:rPr lang="en-US" sz="2400" dirty="0">
                <a:solidFill>
                  <a:srgbClr val="002060"/>
                </a:solidFill>
              </a:rPr>
              <a:t> in </a:t>
            </a:r>
            <a:r>
              <a:rPr lang="en-US" sz="2400" dirty="0" err="1">
                <a:solidFill>
                  <a:srgbClr val="002060"/>
                </a:solidFill>
              </a:rPr>
              <a:t>caso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necessità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8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6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91639" y="1659285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Smartwatch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è </a:t>
            </a:r>
            <a:r>
              <a:rPr lang="en-US" sz="2400" dirty="0" err="1">
                <a:solidFill>
                  <a:srgbClr val="002060"/>
                </a:solidFill>
              </a:rPr>
              <a:t>considerata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anomalia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scaricamento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gestito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stesso</a:t>
            </a:r>
            <a:r>
              <a:rPr lang="en-US" sz="2400" dirty="0">
                <a:solidFill>
                  <a:srgbClr val="002060"/>
                </a:solidFill>
              </a:rPr>
              <a:t> modo </a:t>
            </a:r>
            <a:r>
              <a:rPr lang="en-US" sz="2400" dirty="0" err="1">
                <a:solidFill>
                  <a:srgbClr val="002060"/>
                </a:solidFill>
              </a:rPr>
              <a:t>dell’evento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dal </a:t>
            </a:r>
            <a:r>
              <a:rPr lang="en-US" sz="2400" dirty="0" err="1">
                <a:solidFill>
                  <a:srgbClr val="002060"/>
                </a:solidFill>
              </a:rPr>
              <a:t>polso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Le </a:t>
            </a:r>
            <a:r>
              <a:rPr lang="en-US" sz="2400" dirty="0" err="1">
                <a:solidFill>
                  <a:srgbClr val="002060"/>
                </a:solidFill>
              </a:rPr>
              <a:t>anomalie</a:t>
            </a:r>
            <a:r>
              <a:rPr lang="en-US" sz="2400" dirty="0">
                <a:solidFill>
                  <a:srgbClr val="002060"/>
                </a:solidFill>
              </a:rPr>
              <a:t>, come le </a:t>
            </a:r>
            <a:r>
              <a:rPr lang="en-US" sz="2400" dirty="0" err="1">
                <a:solidFill>
                  <a:srgbClr val="002060"/>
                </a:solidFill>
              </a:rPr>
              <a:t>emergenze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saranno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notificate</a:t>
            </a:r>
            <a:r>
              <a:rPr lang="en-US" sz="2400" dirty="0">
                <a:solidFill>
                  <a:srgbClr val="002060"/>
                </a:solidFill>
              </a:rPr>
              <a:t> al caretaker;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accellerazione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rileva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posizione</a:t>
            </a:r>
            <a:r>
              <a:rPr lang="en-US" sz="2400" dirty="0">
                <a:solidFill>
                  <a:srgbClr val="002060"/>
                </a:solidFill>
              </a:rPr>
              <a:t> del </a:t>
            </a:r>
            <a:r>
              <a:rPr lang="en-US" sz="2400" dirty="0" err="1">
                <a:solidFill>
                  <a:srgbClr val="002060"/>
                </a:solidFill>
              </a:rPr>
              <a:t>residente</a:t>
            </a:r>
            <a:r>
              <a:rPr lang="en-US" sz="2400" dirty="0">
                <a:solidFill>
                  <a:srgbClr val="002060"/>
                </a:solidFill>
              </a:rPr>
              <a:t> 50 volte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battiti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cardiaci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al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temperatura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minuto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8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1423" b="12551"/>
          <a:stretch/>
        </p:blipFill>
        <p:spPr>
          <a:xfrm>
            <a:off x="1066800" y="136525"/>
            <a:ext cx="1005840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2413592" y="677393"/>
            <a:ext cx="3754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 err="1"/>
              <a:t>Linguaggi</a:t>
            </a:r>
            <a:r>
              <a:rPr lang="en-US" sz="3200" dirty="0"/>
              <a:t> </a:t>
            </a:r>
            <a:r>
              <a:rPr lang="en-US" sz="3200" dirty="0" err="1"/>
              <a:t>Confrontati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348D6E9-2103-69DD-8909-D06418A71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92" y="1578112"/>
            <a:ext cx="8143640" cy="49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F7B5ACB-35EA-4058-827D-167D3165D90F}"/>
              </a:ext>
            </a:extLst>
          </p:cNvPr>
          <p:cNvSpPr/>
          <p:nvPr/>
        </p:nvSpPr>
        <p:spPr>
          <a:xfrm>
            <a:off x="1743075" y="1751617"/>
            <a:ext cx="8705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>
                <a:solidFill>
                  <a:srgbClr val="002060"/>
                </a:solidFill>
              </a:rPr>
              <a:t>GRAZIE PER </a:t>
            </a:r>
          </a:p>
          <a:p>
            <a:pPr algn="ctr"/>
            <a:r>
              <a:rPr lang="it-IT" sz="9600" dirty="0">
                <a:solidFill>
                  <a:srgbClr val="002060"/>
                </a:solidFill>
              </a:rPr>
              <a:t>L’ATTENZIONE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46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369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g.savazzi1@campus.unimib.it</dc:creator>
  <cp:lastModifiedBy>g.savazzi1@campus.unimib.it</cp:lastModifiedBy>
  <cp:revision>92</cp:revision>
  <dcterms:created xsi:type="dcterms:W3CDTF">2021-06-28T08:25:19Z</dcterms:created>
  <dcterms:modified xsi:type="dcterms:W3CDTF">2022-12-28T14:01:28Z</dcterms:modified>
</cp:coreProperties>
</file>