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87" r:id="rId3"/>
    <p:sldId id="284" r:id="rId4"/>
    <p:sldId id="289" r:id="rId5"/>
    <p:sldId id="288" r:id="rId6"/>
    <p:sldId id="290" r:id="rId7"/>
    <p:sldId id="285" r:id="rId8"/>
    <p:sldId id="291" r:id="rId9"/>
    <p:sldId id="293" r:id="rId10"/>
    <p:sldId id="292" r:id="rId11"/>
    <p:sldId id="294" r:id="rId12"/>
    <p:sldId id="295" r:id="rId13"/>
    <p:sldId id="296" r:id="rId14"/>
    <p:sldId id="297" r:id="rId15"/>
    <p:sldId id="298" r:id="rId16"/>
    <p:sldId id="329" r:id="rId17"/>
    <p:sldId id="330" r:id="rId18"/>
    <p:sldId id="331" r:id="rId19"/>
    <p:sldId id="332" r:id="rId20"/>
    <p:sldId id="333" r:id="rId21"/>
    <p:sldId id="334" r:id="rId22"/>
    <p:sldId id="335" r:id="rId23"/>
    <p:sldId id="336" r:id="rId24"/>
    <p:sldId id="341" r:id="rId25"/>
    <p:sldId id="342" r:id="rId26"/>
    <p:sldId id="339" r:id="rId27"/>
    <p:sldId id="340" r:id="rId28"/>
    <p:sldId id="343" r:id="rId29"/>
    <p:sldId id="345" r:id="rId30"/>
    <p:sldId id="344" r:id="rId31"/>
    <p:sldId id="301" r:id="rId32"/>
    <p:sldId id="302" r:id="rId33"/>
    <p:sldId id="304" r:id="rId34"/>
    <p:sldId id="303" r:id="rId35"/>
    <p:sldId id="305" r:id="rId36"/>
    <p:sldId id="306" r:id="rId37"/>
    <p:sldId id="307" r:id="rId38"/>
    <p:sldId id="312" r:id="rId39"/>
    <p:sldId id="313" r:id="rId40"/>
    <p:sldId id="314" r:id="rId41"/>
    <p:sldId id="315" r:id="rId42"/>
    <p:sldId id="346" r:id="rId43"/>
    <p:sldId id="347" r:id="rId44"/>
    <p:sldId id="317" r:id="rId45"/>
    <p:sldId id="318" r:id="rId46"/>
    <p:sldId id="319" r:id="rId47"/>
    <p:sldId id="320" r:id="rId48"/>
    <p:sldId id="321" r:id="rId49"/>
    <p:sldId id="322" r:id="rId50"/>
    <p:sldId id="323" r:id="rId51"/>
    <p:sldId id="326" r:id="rId52"/>
    <p:sldId id="328" r:id="rId53"/>
    <p:sldId id="348" r:id="rId54"/>
    <p:sldId id="349" r:id="rId55"/>
    <p:sldId id="299" r:id="rId5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savazzi1@campus.unimib.it" initials="g" lastIdx="13" clrIdx="0">
    <p:extLst>
      <p:ext uri="{19B8F6BF-5375-455C-9EA6-DF929625EA0E}">
        <p15:presenceInfo xmlns:p15="http://schemas.microsoft.com/office/powerpoint/2012/main" userId="g.savazzi1@campus.unimib.it" providerId="None"/>
      </p:ext>
    </p:extLst>
  </p:cmAuthor>
  <p:cmAuthor id="2" name="Giacomo Savazzi" initials="GS" lastIdx="6" clrIdx="1">
    <p:extLst>
      <p:ext uri="{19B8F6BF-5375-455C-9EA6-DF929625EA0E}">
        <p15:presenceInfo xmlns:p15="http://schemas.microsoft.com/office/powerpoint/2012/main" userId="S-1-5-21-417365229-399659180-1714775081-269543" providerId="AD"/>
      </p:ext>
    </p:extLst>
  </p:cmAuthor>
  <p:cmAuthor id="3" name="RC" initials="RC" lastIdx="1" clrIdx="2">
    <p:extLst>
      <p:ext uri="{19B8F6BF-5375-455C-9EA6-DF929625EA0E}">
        <p15:presenceInfo xmlns:p15="http://schemas.microsoft.com/office/powerpoint/2012/main" userId="R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9DB"/>
    <a:srgbClr val="800000"/>
    <a:srgbClr val="002060"/>
    <a:srgbClr val="40587E"/>
    <a:srgbClr val="9D9EA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iacomo\IdeaProjects\unimib-software-architecture\Progetto\ArchLogic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v>Data-Type Driven</c:v>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Sheet1!$J$3:$J$11</c:f>
              <c:strCache>
                <c:ptCount val="9"/>
                <c:pt idx="0">
                  <c:v>Complessità</c:v>
                </c:pt>
                <c:pt idx="1">
                  <c:v>Frequenza</c:v>
                </c:pt>
                <c:pt idx="2">
                  <c:v>Delay</c:v>
                </c:pt>
                <c:pt idx="3">
                  <c:v>Astrazione</c:v>
                </c:pt>
                <c:pt idx="4">
                  <c:v>Location</c:v>
                </c:pt>
                <c:pt idx="5">
                  <c:v>Intra Flow</c:v>
                </c:pt>
                <c:pt idx="6">
                  <c:v>Extra Flow</c:v>
                </c:pt>
                <c:pt idx="7">
                  <c:v>Sharing</c:v>
                </c:pt>
                <c:pt idx="8">
                  <c:v>Control Flow</c:v>
                </c:pt>
              </c:strCache>
            </c:strRef>
          </c:cat>
          <c:val>
            <c:numRef>
              <c:f>Sheet1!$K$3:$K$11</c:f>
              <c:numCache>
                <c:formatCode>General</c:formatCode>
                <c:ptCount val="9"/>
                <c:pt idx="0">
                  <c:v>30</c:v>
                </c:pt>
                <c:pt idx="1">
                  <c:v>50</c:v>
                </c:pt>
                <c:pt idx="2">
                  <c:v>40</c:v>
                </c:pt>
                <c:pt idx="3">
                  <c:v>30</c:v>
                </c:pt>
                <c:pt idx="4">
                  <c:v>30</c:v>
                </c:pt>
                <c:pt idx="5">
                  <c:v>20</c:v>
                </c:pt>
                <c:pt idx="6">
                  <c:v>60</c:v>
                </c:pt>
                <c:pt idx="7">
                  <c:v>80</c:v>
                </c:pt>
                <c:pt idx="8">
                  <c:v>20</c:v>
                </c:pt>
              </c:numCache>
            </c:numRef>
          </c:val>
          <c:extLst>
            <c:ext xmlns:c16="http://schemas.microsoft.com/office/drawing/2014/chart" uri="{C3380CC4-5D6E-409C-BE32-E72D297353CC}">
              <c16:uniqueId val="{00000000-223B-4C1F-A4FB-56900E332EB6}"/>
            </c:ext>
          </c:extLst>
        </c:ser>
        <c:ser>
          <c:idx val="1"/>
          <c:order val="1"/>
          <c:tx>
            <c:v>Functionality Driven</c:v>
          </c:tx>
          <c:spPr>
            <a:ln w="34925" cap="rnd">
              <a:solidFill>
                <a:schemeClr val="accent2"/>
              </a:solidFill>
              <a:round/>
            </a:ln>
            <a:effectLst>
              <a:outerShdw blurRad="57150" dist="19050" dir="5400000" algn="ctr" rotWithShape="0">
                <a:srgbClr val="000000">
                  <a:alpha val="63000"/>
                </a:srgbClr>
              </a:outerShdw>
            </a:effectLst>
          </c:spPr>
          <c:marker>
            <c:symbol val="none"/>
          </c:marker>
          <c:val>
            <c:numRef>
              <c:f>Sheet1!$K$25:$K$33</c:f>
              <c:numCache>
                <c:formatCode>General</c:formatCode>
                <c:ptCount val="9"/>
                <c:pt idx="0">
                  <c:v>30</c:v>
                </c:pt>
                <c:pt idx="1">
                  <c:v>50</c:v>
                </c:pt>
                <c:pt idx="2">
                  <c:v>40</c:v>
                </c:pt>
                <c:pt idx="3">
                  <c:v>70</c:v>
                </c:pt>
                <c:pt idx="4">
                  <c:v>50</c:v>
                </c:pt>
                <c:pt idx="5">
                  <c:v>60</c:v>
                </c:pt>
                <c:pt idx="6">
                  <c:v>60</c:v>
                </c:pt>
                <c:pt idx="7">
                  <c:v>60</c:v>
                </c:pt>
                <c:pt idx="8">
                  <c:v>20</c:v>
                </c:pt>
              </c:numCache>
            </c:numRef>
          </c:val>
          <c:extLst>
            <c:ext xmlns:c16="http://schemas.microsoft.com/office/drawing/2014/chart" uri="{C3380CC4-5D6E-409C-BE32-E72D297353CC}">
              <c16:uniqueId val="{00000001-223B-4C1F-A4FB-56900E332EB6}"/>
            </c:ext>
          </c:extLst>
        </c:ser>
        <c:dLbls>
          <c:showLegendKey val="0"/>
          <c:showVal val="0"/>
          <c:showCatName val="0"/>
          <c:showSerName val="0"/>
          <c:showPercent val="0"/>
          <c:showBubbleSize val="0"/>
        </c:dLbls>
        <c:axId val="1426155567"/>
        <c:axId val="1426149327"/>
      </c:radarChart>
      <c:catAx>
        <c:axId val="142615556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it-IT"/>
          </a:p>
        </c:txPr>
        <c:crossAx val="1426149327"/>
        <c:crosses val="autoZero"/>
        <c:auto val="1"/>
        <c:lblAlgn val="ctr"/>
        <c:lblOffset val="100"/>
        <c:noMultiLvlLbl val="0"/>
      </c:catAx>
      <c:valAx>
        <c:axId val="1426149327"/>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it-IT"/>
          </a:p>
        </c:txPr>
        <c:crossAx val="142615556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b="0"/>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5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E5A98-DA83-404B-AF61-44AE5342FB50}" type="datetimeFigureOut">
              <a:rPr lang="it-IT" smtClean="0"/>
              <a:t>08/01/2023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CA133-7696-465E-9A3E-116FF29C29C2}" type="slidenum">
              <a:rPr lang="it-IT" smtClean="0"/>
              <a:t>‹#›</a:t>
            </a:fld>
            <a:endParaRPr lang="it-IT"/>
          </a:p>
        </p:txBody>
      </p:sp>
    </p:spTree>
    <p:extLst>
      <p:ext uri="{BB962C8B-B14F-4D97-AF65-F5344CB8AC3E}">
        <p14:creationId xmlns:p14="http://schemas.microsoft.com/office/powerpoint/2010/main" val="1581061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95DBCC-2472-4067-8672-CC5CA591DAB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795C273-E8C6-4A7F-87E2-26F8FE22AF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1A5FC52-2EA4-459A-9770-5F6DE0413F21}"/>
              </a:ext>
            </a:extLst>
          </p:cNvPr>
          <p:cNvSpPr>
            <a:spLocks noGrp="1"/>
          </p:cNvSpPr>
          <p:nvPr>
            <p:ph type="dt" sz="half" idx="10"/>
          </p:nvPr>
        </p:nvSpPr>
        <p:spPr/>
        <p:txBody>
          <a:bodyPr/>
          <a:lstStyle/>
          <a:p>
            <a:fld id="{9CD29C0B-695A-4D66-B8E9-5671F929A42B}" type="datetime1">
              <a:rPr lang="it-IT" smtClean="0"/>
              <a:t>08/01/2023</a:t>
            </a:fld>
            <a:endParaRPr lang="it-IT"/>
          </a:p>
        </p:txBody>
      </p:sp>
      <p:sp>
        <p:nvSpPr>
          <p:cNvPr id="5" name="Segnaposto piè di pagina 4">
            <a:extLst>
              <a:ext uri="{FF2B5EF4-FFF2-40B4-BE49-F238E27FC236}">
                <a16:creationId xmlns:a16="http://schemas.microsoft.com/office/drawing/2014/main" id="{591588C0-3CB2-4ECE-B351-007D2B3469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E71359F-545D-4CF5-8635-0FF5CEF73C73}"/>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899928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9B25CC-0D1E-4430-A22F-9D990B41679A}"/>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BB96D55-1D11-462A-991C-A042B8BA14A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1FA90BC-5EDA-440A-8603-D03898E6A312}"/>
              </a:ext>
            </a:extLst>
          </p:cNvPr>
          <p:cNvSpPr>
            <a:spLocks noGrp="1"/>
          </p:cNvSpPr>
          <p:nvPr>
            <p:ph type="dt" sz="half" idx="10"/>
          </p:nvPr>
        </p:nvSpPr>
        <p:spPr/>
        <p:txBody>
          <a:bodyPr/>
          <a:lstStyle/>
          <a:p>
            <a:fld id="{AF0EC3E5-863F-4DFB-B3BC-1B55C7011BF9}" type="datetime1">
              <a:rPr lang="it-IT" smtClean="0"/>
              <a:t>08/01/2023</a:t>
            </a:fld>
            <a:endParaRPr lang="it-IT"/>
          </a:p>
        </p:txBody>
      </p:sp>
      <p:sp>
        <p:nvSpPr>
          <p:cNvPr id="5" name="Segnaposto piè di pagina 4">
            <a:extLst>
              <a:ext uri="{FF2B5EF4-FFF2-40B4-BE49-F238E27FC236}">
                <a16:creationId xmlns:a16="http://schemas.microsoft.com/office/drawing/2014/main" id="{4C38C6B0-AA56-4DCD-AE10-B3CCD656459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DDCAC08-421B-44B8-93C6-2038EA36C511}"/>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1286256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B729930-F0A8-411B-8F40-48763A2FF73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57D42A6-6316-45D7-9992-469C71DC5F4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1AB344A-E52F-4985-A031-5EE88D9B2D1E}"/>
              </a:ext>
            </a:extLst>
          </p:cNvPr>
          <p:cNvSpPr>
            <a:spLocks noGrp="1"/>
          </p:cNvSpPr>
          <p:nvPr>
            <p:ph type="dt" sz="half" idx="10"/>
          </p:nvPr>
        </p:nvSpPr>
        <p:spPr/>
        <p:txBody>
          <a:bodyPr/>
          <a:lstStyle/>
          <a:p>
            <a:fld id="{DE4D602C-F8B6-42E8-BED7-016CDA0017F3}" type="datetime1">
              <a:rPr lang="it-IT" smtClean="0"/>
              <a:t>08/01/2023</a:t>
            </a:fld>
            <a:endParaRPr lang="it-IT"/>
          </a:p>
        </p:txBody>
      </p:sp>
      <p:sp>
        <p:nvSpPr>
          <p:cNvPr id="5" name="Segnaposto piè di pagina 4">
            <a:extLst>
              <a:ext uri="{FF2B5EF4-FFF2-40B4-BE49-F238E27FC236}">
                <a16:creationId xmlns:a16="http://schemas.microsoft.com/office/drawing/2014/main" id="{834E9735-45E4-45D2-B3F4-D56504FFC18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93F07E8-8891-4D17-BF56-1A21ACF13F7F}"/>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57832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2DE921-C828-46DB-84E3-C143CAA7243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13DB6DC-1545-4AB0-A943-6011392B9A0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12E966C-5EE7-4865-B80F-9F96E6F85BFC}"/>
              </a:ext>
            </a:extLst>
          </p:cNvPr>
          <p:cNvSpPr>
            <a:spLocks noGrp="1"/>
          </p:cNvSpPr>
          <p:nvPr>
            <p:ph type="dt" sz="half" idx="10"/>
          </p:nvPr>
        </p:nvSpPr>
        <p:spPr/>
        <p:txBody>
          <a:bodyPr/>
          <a:lstStyle/>
          <a:p>
            <a:fld id="{EDB10CE1-110C-4ED2-B55F-A302E1FD9F70}" type="datetime1">
              <a:rPr lang="it-IT" smtClean="0"/>
              <a:t>08/01/2023</a:t>
            </a:fld>
            <a:endParaRPr lang="it-IT"/>
          </a:p>
        </p:txBody>
      </p:sp>
      <p:sp>
        <p:nvSpPr>
          <p:cNvPr id="5" name="Segnaposto piè di pagina 4">
            <a:extLst>
              <a:ext uri="{FF2B5EF4-FFF2-40B4-BE49-F238E27FC236}">
                <a16:creationId xmlns:a16="http://schemas.microsoft.com/office/drawing/2014/main" id="{C1BE998D-5CE7-4F39-9B91-DD1FF196456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39BCE29-74B4-4F53-AD28-1AD41C0B68F5}"/>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23008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C40721-FF33-4916-9D10-A02B2074729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368D2E96-EB60-48F2-A22E-532486A46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E2AA730-3777-4308-8292-218FDB4E29EB}"/>
              </a:ext>
            </a:extLst>
          </p:cNvPr>
          <p:cNvSpPr>
            <a:spLocks noGrp="1"/>
          </p:cNvSpPr>
          <p:nvPr>
            <p:ph type="dt" sz="half" idx="10"/>
          </p:nvPr>
        </p:nvSpPr>
        <p:spPr/>
        <p:txBody>
          <a:bodyPr/>
          <a:lstStyle/>
          <a:p>
            <a:fld id="{0F61B4B8-A1B7-42D4-A1E0-2645EDAC8BED}" type="datetime1">
              <a:rPr lang="it-IT" smtClean="0"/>
              <a:t>08/01/2023</a:t>
            </a:fld>
            <a:endParaRPr lang="it-IT"/>
          </a:p>
        </p:txBody>
      </p:sp>
      <p:sp>
        <p:nvSpPr>
          <p:cNvPr id="5" name="Segnaposto piè di pagina 4">
            <a:extLst>
              <a:ext uri="{FF2B5EF4-FFF2-40B4-BE49-F238E27FC236}">
                <a16:creationId xmlns:a16="http://schemas.microsoft.com/office/drawing/2014/main" id="{79F4E8DD-F5D7-4464-9600-6E626B6AF03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195724B-CD7F-46DD-958A-1D2833E0A597}"/>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425650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618A22-1622-48BC-A503-30ECF163087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C4CF99D-C02A-4B40-A90C-F59A79FA922E}"/>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C427C30-951C-492B-8090-327B81421A5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A0610A3-EEF0-4901-9FCE-03ECEF8CF87C}"/>
              </a:ext>
            </a:extLst>
          </p:cNvPr>
          <p:cNvSpPr>
            <a:spLocks noGrp="1"/>
          </p:cNvSpPr>
          <p:nvPr>
            <p:ph type="dt" sz="half" idx="10"/>
          </p:nvPr>
        </p:nvSpPr>
        <p:spPr/>
        <p:txBody>
          <a:bodyPr/>
          <a:lstStyle/>
          <a:p>
            <a:fld id="{188DF4B9-859A-4780-A169-ED3A8349339B}" type="datetime1">
              <a:rPr lang="it-IT" smtClean="0"/>
              <a:t>08/01/2023</a:t>
            </a:fld>
            <a:endParaRPr lang="it-IT"/>
          </a:p>
        </p:txBody>
      </p:sp>
      <p:sp>
        <p:nvSpPr>
          <p:cNvPr id="6" name="Segnaposto piè di pagina 5">
            <a:extLst>
              <a:ext uri="{FF2B5EF4-FFF2-40B4-BE49-F238E27FC236}">
                <a16:creationId xmlns:a16="http://schemas.microsoft.com/office/drawing/2014/main" id="{B849B4D6-D963-49FA-8F69-6390BAB3D63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83DC890-B270-43F2-9531-DE386476415C}"/>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44547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B5217A-1AF3-48B0-8ED6-14CF4AAB21E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8723982-F6BF-4CA2-AE70-7C28B3FE96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71B32B5-3C34-4182-90DB-D4590100402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6D993E3-A4B5-44D4-9F0F-4C982AA798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183080E-81AF-4065-B575-87B45BBEADB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FDD1261-E5DF-4909-AAF4-AFF74CCFBD74}"/>
              </a:ext>
            </a:extLst>
          </p:cNvPr>
          <p:cNvSpPr>
            <a:spLocks noGrp="1"/>
          </p:cNvSpPr>
          <p:nvPr>
            <p:ph type="dt" sz="half" idx="10"/>
          </p:nvPr>
        </p:nvSpPr>
        <p:spPr/>
        <p:txBody>
          <a:bodyPr/>
          <a:lstStyle/>
          <a:p>
            <a:fld id="{24D45E2C-55DD-40A9-BF2D-48E7D2AB1ABA}" type="datetime1">
              <a:rPr lang="it-IT" smtClean="0"/>
              <a:t>08/01/2023</a:t>
            </a:fld>
            <a:endParaRPr lang="it-IT"/>
          </a:p>
        </p:txBody>
      </p:sp>
      <p:sp>
        <p:nvSpPr>
          <p:cNvPr id="8" name="Segnaposto piè di pagina 7">
            <a:extLst>
              <a:ext uri="{FF2B5EF4-FFF2-40B4-BE49-F238E27FC236}">
                <a16:creationId xmlns:a16="http://schemas.microsoft.com/office/drawing/2014/main" id="{1A125398-9112-4CAF-9F4C-D97C9D1288FF}"/>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E8AB9CA-FC1C-43F6-9E1A-6AFAD3B1BE4A}"/>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388215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74779-1938-4471-A54D-1AA9A2E811B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BAF975D-A9FA-4DAB-B6E1-78AE1E356C6F}"/>
              </a:ext>
            </a:extLst>
          </p:cNvPr>
          <p:cNvSpPr>
            <a:spLocks noGrp="1"/>
          </p:cNvSpPr>
          <p:nvPr>
            <p:ph type="dt" sz="half" idx="10"/>
          </p:nvPr>
        </p:nvSpPr>
        <p:spPr/>
        <p:txBody>
          <a:bodyPr/>
          <a:lstStyle/>
          <a:p>
            <a:fld id="{DC20DFAC-47A9-47B0-8C05-A3316EEF3D0C}" type="datetime1">
              <a:rPr lang="it-IT" smtClean="0"/>
              <a:t>08/01/2023</a:t>
            </a:fld>
            <a:endParaRPr lang="it-IT"/>
          </a:p>
        </p:txBody>
      </p:sp>
      <p:sp>
        <p:nvSpPr>
          <p:cNvPr id="4" name="Segnaposto piè di pagina 3">
            <a:extLst>
              <a:ext uri="{FF2B5EF4-FFF2-40B4-BE49-F238E27FC236}">
                <a16:creationId xmlns:a16="http://schemas.microsoft.com/office/drawing/2014/main" id="{4BD2CEEE-538F-4DB9-AF07-428388CB20E1}"/>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D0ABB3B-71E1-4ECE-AC59-AB52C4AD2FCE}"/>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95426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5422617-CD0F-4F33-B758-B4D317A87F5C}"/>
              </a:ext>
            </a:extLst>
          </p:cNvPr>
          <p:cNvSpPr>
            <a:spLocks noGrp="1"/>
          </p:cNvSpPr>
          <p:nvPr>
            <p:ph type="dt" sz="half" idx="10"/>
          </p:nvPr>
        </p:nvSpPr>
        <p:spPr/>
        <p:txBody>
          <a:bodyPr/>
          <a:lstStyle/>
          <a:p>
            <a:fld id="{B48A923B-8423-475F-9DB1-11B37109C533}" type="datetime1">
              <a:rPr lang="it-IT" smtClean="0"/>
              <a:t>08/01/2023</a:t>
            </a:fld>
            <a:endParaRPr lang="it-IT"/>
          </a:p>
        </p:txBody>
      </p:sp>
      <p:sp>
        <p:nvSpPr>
          <p:cNvPr id="3" name="Segnaposto piè di pagina 2">
            <a:extLst>
              <a:ext uri="{FF2B5EF4-FFF2-40B4-BE49-F238E27FC236}">
                <a16:creationId xmlns:a16="http://schemas.microsoft.com/office/drawing/2014/main" id="{4D6D4419-342A-4064-BB95-9439A84578C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81557FC1-F3B0-48A8-A509-03529E36A61D}"/>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13811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193F93-8462-41A2-9CC6-6287862CD29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596FAB0-CF82-4EB0-826A-0FBA07A730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A47D2E9-27B6-4ECC-9E4F-8F53BE038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6C4B549-7D94-4EAD-B510-A0518DE68214}"/>
              </a:ext>
            </a:extLst>
          </p:cNvPr>
          <p:cNvSpPr>
            <a:spLocks noGrp="1"/>
          </p:cNvSpPr>
          <p:nvPr>
            <p:ph type="dt" sz="half" idx="10"/>
          </p:nvPr>
        </p:nvSpPr>
        <p:spPr/>
        <p:txBody>
          <a:bodyPr/>
          <a:lstStyle/>
          <a:p>
            <a:fld id="{39A5E392-1A82-4114-9B1C-7507E099813A}" type="datetime1">
              <a:rPr lang="it-IT" smtClean="0"/>
              <a:t>08/01/2023</a:t>
            </a:fld>
            <a:endParaRPr lang="it-IT"/>
          </a:p>
        </p:txBody>
      </p:sp>
      <p:sp>
        <p:nvSpPr>
          <p:cNvPr id="6" name="Segnaposto piè di pagina 5">
            <a:extLst>
              <a:ext uri="{FF2B5EF4-FFF2-40B4-BE49-F238E27FC236}">
                <a16:creationId xmlns:a16="http://schemas.microsoft.com/office/drawing/2014/main" id="{E28EF159-8311-412B-A763-417F7A41FEC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13EADDD-B6D5-45BB-A17B-FBC321533783}"/>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85191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C955F3-88E1-41C2-9DFC-103F4FE06BA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CD384D3-9A9D-4C36-B784-7BC7DAAA4F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6EC6F57-A036-4DA8-94DD-74F7850BA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92D469F-210B-4049-86EA-AD71ECF253A5}"/>
              </a:ext>
            </a:extLst>
          </p:cNvPr>
          <p:cNvSpPr>
            <a:spLocks noGrp="1"/>
          </p:cNvSpPr>
          <p:nvPr>
            <p:ph type="dt" sz="half" idx="10"/>
          </p:nvPr>
        </p:nvSpPr>
        <p:spPr/>
        <p:txBody>
          <a:bodyPr/>
          <a:lstStyle/>
          <a:p>
            <a:fld id="{3F1E08A9-9033-4FA7-A83A-B5FC89FF2B18}" type="datetime1">
              <a:rPr lang="it-IT" smtClean="0"/>
              <a:t>08/01/2023</a:t>
            </a:fld>
            <a:endParaRPr lang="it-IT"/>
          </a:p>
        </p:txBody>
      </p:sp>
      <p:sp>
        <p:nvSpPr>
          <p:cNvPr id="6" name="Segnaposto piè di pagina 5">
            <a:extLst>
              <a:ext uri="{FF2B5EF4-FFF2-40B4-BE49-F238E27FC236}">
                <a16:creationId xmlns:a16="http://schemas.microsoft.com/office/drawing/2014/main" id="{D92CAC2F-0EF9-4AE3-9556-8199B77880C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5FFF1C3-3559-4F8B-9A02-A437C6D9EC39}"/>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84526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08F3401-3E5F-4609-B5F1-B3413D8F81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C6A5809-3DBA-4AC3-9B3D-749ABAF683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A30DA4E-42CD-4045-BADE-1E7883D9C7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13085-FB8A-48A6-9A18-D32F849A60AC}" type="datetime1">
              <a:rPr lang="it-IT" smtClean="0"/>
              <a:t>08/01/2023</a:t>
            </a:fld>
            <a:endParaRPr lang="it-IT"/>
          </a:p>
        </p:txBody>
      </p:sp>
      <p:sp>
        <p:nvSpPr>
          <p:cNvPr id="5" name="Segnaposto piè di pagina 4">
            <a:extLst>
              <a:ext uri="{FF2B5EF4-FFF2-40B4-BE49-F238E27FC236}">
                <a16:creationId xmlns:a16="http://schemas.microsoft.com/office/drawing/2014/main" id="{79A98259-0686-493D-B7EF-7A7F4C1C94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B1A029E-3A6C-4CDF-906C-79566287DD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85319-5DF8-4B17-9881-6D5B2C7AB305}" type="slidenum">
              <a:rPr lang="it-IT" smtClean="0"/>
              <a:t>‹#›</a:t>
            </a:fld>
            <a:endParaRPr lang="it-IT"/>
          </a:p>
        </p:txBody>
      </p:sp>
    </p:spTree>
    <p:extLst>
      <p:ext uri="{BB962C8B-B14F-4D97-AF65-F5344CB8AC3E}">
        <p14:creationId xmlns:p14="http://schemas.microsoft.com/office/powerpoint/2010/main" val="607400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1</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86139" y="1869759"/>
            <a:ext cx="10219721" cy="1846659"/>
          </a:xfrm>
          <a:prstGeom prst="rect">
            <a:avLst/>
          </a:prstGeom>
          <a:noFill/>
        </p:spPr>
        <p:txBody>
          <a:bodyPr wrap="square" rtlCol="0" anchor="ctr">
            <a:spAutoFit/>
          </a:bodyPr>
          <a:lstStyle/>
          <a:p>
            <a:pPr algn="ctr"/>
            <a:r>
              <a:rPr lang="en-US" sz="6000" dirty="0">
                <a:ln w="0"/>
                <a:solidFill>
                  <a:srgbClr val="002060"/>
                </a:solidFill>
                <a:effectLst>
                  <a:outerShdw blurRad="38100" dist="25400" dir="5400000" algn="ctr" rotWithShape="0">
                    <a:srgbClr val="6E747A">
                      <a:alpha val="43000"/>
                    </a:srgbClr>
                  </a:outerShdw>
                </a:effectLst>
              </a:rPr>
              <a:t>Progetto ODA</a:t>
            </a:r>
          </a:p>
          <a:p>
            <a:pPr algn="ctr"/>
            <a:r>
              <a:rPr lang="en-US" sz="5400" i="1" dirty="0" err="1">
                <a:ln w="0"/>
                <a:solidFill>
                  <a:srgbClr val="002060"/>
                </a:solidFill>
                <a:effectLst>
                  <a:outerShdw blurRad="38100" dist="25400" dir="5400000" algn="ctr" rotWithShape="0">
                    <a:srgbClr val="6E747A">
                      <a:alpha val="43000"/>
                    </a:srgbClr>
                  </a:outerShdw>
                </a:effectLst>
              </a:rPr>
              <a:t>Architettura</a:t>
            </a:r>
            <a:r>
              <a:rPr lang="en-US" sz="5400" i="1" dirty="0">
                <a:ln w="0"/>
                <a:solidFill>
                  <a:srgbClr val="002060"/>
                </a:solidFill>
                <a:effectLst>
                  <a:outerShdw blurRad="38100" dist="25400" dir="5400000" algn="ctr" rotWithShape="0">
                    <a:srgbClr val="6E747A">
                      <a:alpha val="43000"/>
                    </a:srgbClr>
                  </a:outerShdw>
                </a:effectLst>
              </a:rPr>
              <a:t> del Software</a:t>
            </a:r>
            <a:endParaRPr lang="it-IT" sz="5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12">
            <a:extLst>
              <a:ext uri="{FF2B5EF4-FFF2-40B4-BE49-F238E27FC236}">
                <a16:creationId xmlns:a16="http://schemas.microsoft.com/office/drawing/2014/main" id="{43C5EDD6-A9E5-403E-B6C9-A36EE1C11C7D}"/>
              </a:ext>
            </a:extLst>
          </p:cNvPr>
          <p:cNvSpPr txBox="1"/>
          <p:nvPr/>
        </p:nvSpPr>
        <p:spPr>
          <a:xfrm>
            <a:off x="6095999" y="4021533"/>
            <a:ext cx="5748690" cy="1569660"/>
          </a:xfrm>
          <a:prstGeom prst="rect">
            <a:avLst/>
          </a:prstGeom>
          <a:noFill/>
        </p:spPr>
        <p:txBody>
          <a:bodyPr wrap="none" rtlCol="0">
            <a:spAutoFit/>
          </a:bodyPr>
          <a:lstStyle/>
          <a:p>
            <a:pPr algn="just"/>
            <a:r>
              <a:rPr lang="en-US" sz="3200" dirty="0" err="1">
                <a:solidFill>
                  <a:srgbClr val="002060"/>
                </a:solidFill>
              </a:rPr>
              <a:t>Alexandru</a:t>
            </a:r>
            <a:r>
              <a:rPr lang="en-US" sz="3200" dirty="0">
                <a:solidFill>
                  <a:srgbClr val="002060"/>
                </a:solidFill>
              </a:rPr>
              <a:t> Nicolae Andrei 829570</a:t>
            </a:r>
            <a:br>
              <a:rPr lang="en-US" sz="3200" dirty="0">
                <a:solidFill>
                  <a:srgbClr val="002060"/>
                </a:solidFill>
              </a:rPr>
            </a:br>
            <a:r>
              <a:rPr lang="en-US" sz="3200" dirty="0">
                <a:solidFill>
                  <a:srgbClr val="002060"/>
                </a:solidFill>
              </a:rPr>
              <a:t>Giacomo Savazzi 845372</a:t>
            </a:r>
            <a:br>
              <a:rPr lang="en-US" sz="3200" dirty="0">
                <a:solidFill>
                  <a:srgbClr val="002060"/>
                </a:solidFill>
              </a:rPr>
            </a:br>
            <a:r>
              <a:rPr lang="en-US" sz="3200" dirty="0">
                <a:solidFill>
                  <a:srgbClr val="002060"/>
                </a:solidFill>
              </a:rPr>
              <a:t>Andrea </a:t>
            </a:r>
            <a:r>
              <a:rPr lang="en-US" sz="3200" dirty="0" err="1">
                <a:solidFill>
                  <a:srgbClr val="002060"/>
                </a:solidFill>
              </a:rPr>
              <a:t>Assirelli</a:t>
            </a:r>
            <a:r>
              <a:rPr lang="en-US" sz="3200" dirty="0">
                <a:solidFill>
                  <a:srgbClr val="002060"/>
                </a:solidFill>
              </a:rPr>
              <a:t> 820149</a:t>
            </a:r>
          </a:p>
        </p:txBody>
      </p:sp>
      <p:sp>
        <p:nvSpPr>
          <p:cNvPr id="9" name="CasellaDiTesto 12">
            <a:extLst>
              <a:ext uri="{FF2B5EF4-FFF2-40B4-BE49-F238E27FC236}">
                <a16:creationId xmlns:a16="http://schemas.microsoft.com/office/drawing/2014/main" id="{91AA6B3F-B658-4070-9BA6-6F22C02032BB}"/>
              </a:ext>
            </a:extLst>
          </p:cNvPr>
          <p:cNvSpPr txBox="1"/>
          <p:nvPr/>
        </p:nvSpPr>
        <p:spPr>
          <a:xfrm>
            <a:off x="4944883" y="5894685"/>
            <a:ext cx="2302233" cy="461665"/>
          </a:xfrm>
          <a:prstGeom prst="rect">
            <a:avLst/>
          </a:prstGeom>
          <a:noFill/>
        </p:spPr>
        <p:txBody>
          <a:bodyPr wrap="none" rtlCol="0">
            <a:spAutoFit/>
          </a:bodyPr>
          <a:lstStyle/>
          <a:p>
            <a:pPr algn="ctr"/>
            <a:r>
              <a:rPr lang="en-US" sz="2400" i="1" dirty="0">
                <a:solidFill>
                  <a:srgbClr val="002060"/>
                </a:solidFill>
              </a:rPr>
              <a:t>19 </a:t>
            </a:r>
            <a:r>
              <a:rPr lang="en-US" sz="2400" i="1" dirty="0" err="1">
                <a:solidFill>
                  <a:srgbClr val="002060"/>
                </a:solidFill>
              </a:rPr>
              <a:t>Gennaio</a:t>
            </a:r>
            <a:r>
              <a:rPr lang="en-US" sz="2400" i="1" dirty="0">
                <a:solidFill>
                  <a:srgbClr val="002060"/>
                </a:solidFill>
              </a:rPr>
              <a:t> 2023</a:t>
            </a:r>
          </a:p>
        </p:txBody>
      </p:sp>
    </p:spTree>
    <p:extLst>
      <p:ext uri="{BB962C8B-B14F-4D97-AF65-F5344CB8AC3E}">
        <p14:creationId xmlns:p14="http://schemas.microsoft.com/office/powerpoint/2010/main" val="2814185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10</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83108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 – </a:t>
            </a:r>
            <a:r>
              <a:rPr lang="en-US" sz="3200" dirty="0" err="1"/>
              <a:t>Acquisizione</a:t>
            </a:r>
            <a:r>
              <a:rPr lang="en-US" sz="3200" dirty="0"/>
              <a:t> </a:t>
            </a:r>
            <a:r>
              <a:rPr lang="en-US" sz="3200" dirty="0" err="1"/>
              <a:t>Temperatura</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743E987-573A-909D-5B67-F48694C7FD88}"/>
              </a:ext>
            </a:extLst>
          </p:cNvPr>
          <p:cNvPicPr>
            <a:picLocks noChangeAspect="1"/>
          </p:cNvPicPr>
          <p:nvPr/>
        </p:nvPicPr>
        <p:blipFill rotWithShape="1">
          <a:blip r:embed="rId4"/>
          <a:srcRect l="3086" t="12997" r="4529" b="9330"/>
          <a:stretch/>
        </p:blipFill>
        <p:spPr>
          <a:xfrm>
            <a:off x="2549236" y="1754516"/>
            <a:ext cx="7093528" cy="2641601"/>
          </a:xfrm>
          <a:prstGeom prst="rect">
            <a:avLst/>
          </a:prstGeom>
        </p:spPr>
      </p:pic>
      <p:sp>
        <p:nvSpPr>
          <p:cNvPr id="2" name="CasellaDiTesto 7">
            <a:extLst>
              <a:ext uri="{FF2B5EF4-FFF2-40B4-BE49-F238E27FC236}">
                <a16:creationId xmlns:a16="http://schemas.microsoft.com/office/drawing/2014/main" id="{83341AFF-1B70-2494-B914-4D74CEF65BF4}"/>
              </a:ext>
            </a:extLst>
          </p:cNvPr>
          <p:cNvSpPr txBox="1"/>
          <p:nvPr/>
        </p:nvSpPr>
        <p:spPr>
          <a:xfrm>
            <a:off x="1562771" y="4624014"/>
            <a:ext cx="9791029" cy="1938992"/>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Per ogni sensore è stato definito un diagramma delle attività per l’acquisizione della singola rilevazione;</a:t>
            </a:r>
          </a:p>
          <a:p>
            <a:pPr marL="342900" indent="-342900" algn="just">
              <a:buFont typeface="Arial" panose="020B0604020202020204" pitchFamily="34" charset="0"/>
              <a:buChar char="•"/>
            </a:pPr>
            <a:r>
              <a:rPr lang="it-IT" sz="2000" dirty="0">
                <a:effectLst/>
              </a:rPr>
              <a:t>Ogni diagramma presenta una frequenza di attivazione diversa, dipendente dal tipo di dato acquisito;</a:t>
            </a:r>
          </a:p>
          <a:p>
            <a:pPr marL="342900" indent="-342900" algn="just">
              <a:buFont typeface="Arial" panose="020B0604020202020204" pitchFamily="34" charset="0"/>
              <a:buChar char="•"/>
            </a:pPr>
            <a:r>
              <a:rPr lang="it-IT" sz="2000" dirty="0">
                <a:effectLst/>
              </a:rPr>
              <a:t>Ogni rilevazione viene inserita su due buffer, uno utilizzato per la trasmissione dei dati allo storico, e uno per il controllo di eventuali anomalie;</a:t>
            </a:r>
          </a:p>
        </p:txBody>
      </p:sp>
    </p:spTree>
    <p:extLst>
      <p:ext uri="{BB962C8B-B14F-4D97-AF65-F5344CB8AC3E}">
        <p14:creationId xmlns:p14="http://schemas.microsoft.com/office/powerpoint/2010/main" val="3537519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11</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39961" b="12551"/>
          <a:stretch/>
        </p:blipFill>
        <p:spPr>
          <a:xfrm>
            <a:off x="215980" y="231353"/>
            <a:ext cx="5903103"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55631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Diag2 – </a:t>
            </a:r>
            <a:r>
              <a:rPr lang="en-US" sz="3200" dirty="0" err="1"/>
              <a:t>Invio</a:t>
            </a:r>
            <a:r>
              <a:rPr lang="en-US" sz="3200" dirty="0"/>
              <a:t> </a:t>
            </a:r>
            <a:r>
              <a:rPr lang="en-US" sz="3200" dirty="0" err="1"/>
              <a:t>Temperatura</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40EE36B-6EB4-3F21-AD95-7D5A1E4F0D3E}"/>
              </a:ext>
            </a:extLst>
          </p:cNvPr>
          <p:cNvPicPr>
            <a:picLocks noChangeAspect="1"/>
          </p:cNvPicPr>
          <p:nvPr/>
        </p:nvPicPr>
        <p:blipFill rotWithShape="1">
          <a:blip r:embed="rId4"/>
          <a:srcRect l="9251" t="2213" r="37213" b="54490"/>
          <a:stretch/>
        </p:blipFill>
        <p:spPr>
          <a:xfrm>
            <a:off x="3528283" y="1685367"/>
            <a:ext cx="5181600" cy="2586182"/>
          </a:xfrm>
          <a:prstGeom prst="rect">
            <a:avLst/>
          </a:prstGeom>
        </p:spPr>
      </p:pic>
      <p:sp>
        <p:nvSpPr>
          <p:cNvPr id="2" name="CasellaDiTesto 7">
            <a:extLst>
              <a:ext uri="{FF2B5EF4-FFF2-40B4-BE49-F238E27FC236}">
                <a16:creationId xmlns:a16="http://schemas.microsoft.com/office/drawing/2014/main" id="{22D9644B-CF0F-79A2-BBE2-65694D547B3A}"/>
              </a:ext>
            </a:extLst>
          </p:cNvPr>
          <p:cNvSpPr txBox="1"/>
          <p:nvPr/>
        </p:nvSpPr>
        <p:spPr>
          <a:xfrm>
            <a:off x="889375" y="4599920"/>
            <a:ext cx="9791029" cy="1631216"/>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Per ogni sensore è stato definito un diagramma delle attività per la trasmissione periodica allo storico del </a:t>
            </a:r>
            <a:r>
              <a:rPr lang="it-IT" sz="2000" dirty="0" err="1">
                <a:effectLst/>
              </a:rPr>
              <a:t>chunk</a:t>
            </a:r>
            <a:r>
              <a:rPr lang="it-IT" sz="2000" dirty="0">
                <a:effectLst/>
              </a:rPr>
              <a:t> corrente di rilevazioni;</a:t>
            </a:r>
          </a:p>
          <a:p>
            <a:pPr marL="342900" indent="-342900" algn="just">
              <a:buFont typeface="Arial" panose="020B0604020202020204" pitchFamily="34" charset="0"/>
              <a:buChar char="•"/>
            </a:pPr>
            <a:r>
              <a:rPr lang="it-IT" sz="2000" dirty="0">
                <a:effectLst/>
              </a:rPr>
              <a:t>Ogni diagramma presenta frequenza di attivazione diversa, dipendente dalla frequenza di campionamento del sensore, e dalla dimensione scelta per il </a:t>
            </a:r>
            <a:r>
              <a:rPr lang="it-IT" sz="2000" dirty="0" err="1">
                <a:effectLst/>
              </a:rPr>
              <a:t>chunck</a:t>
            </a:r>
            <a:r>
              <a:rPr lang="it-IT" sz="2000" dirty="0">
                <a:effectLst/>
              </a:rPr>
              <a:t> da inviare;</a:t>
            </a:r>
          </a:p>
          <a:p>
            <a:pPr marL="342900" indent="-342900" algn="just">
              <a:buFont typeface="Arial" panose="020B0604020202020204" pitchFamily="34" charset="0"/>
              <a:buChar char="•"/>
            </a:pPr>
            <a:r>
              <a:rPr lang="it-IT" sz="2000" dirty="0">
                <a:effectLst/>
              </a:rPr>
              <a:t>Si è deciso di agire in questo modo per evitare una costante scrittura su </a:t>
            </a:r>
            <a:r>
              <a:rPr lang="it-IT" sz="2000" dirty="0" err="1">
                <a:effectLst/>
              </a:rPr>
              <a:t>datastore</a:t>
            </a:r>
            <a:r>
              <a:rPr lang="it-IT" sz="2000" dirty="0">
                <a:effectLst/>
              </a:rPr>
              <a:t>.</a:t>
            </a:r>
          </a:p>
        </p:txBody>
      </p:sp>
    </p:spTree>
    <p:extLst>
      <p:ext uri="{BB962C8B-B14F-4D97-AF65-F5344CB8AC3E}">
        <p14:creationId xmlns:p14="http://schemas.microsoft.com/office/powerpoint/2010/main" val="4145899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12</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33156" b="12551"/>
          <a:stretch/>
        </p:blipFill>
        <p:spPr>
          <a:xfrm>
            <a:off x="215980" y="231353"/>
            <a:ext cx="663689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29010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Diag3 – </a:t>
            </a:r>
            <a:r>
              <a:rPr lang="en-US" sz="3200" dirty="0" err="1"/>
              <a:t>Controllo</a:t>
            </a:r>
            <a:r>
              <a:rPr lang="en-US" sz="3200" dirty="0"/>
              <a:t> </a:t>
            </a:r>
            <a:r>
              <a:rPr lang="en-US" sz="3200" dirty="0" err="1"/>
              <a:t>Temperatura</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Diagram&#10;&#10;Description automatically generated">
            <a:extLst>
              <a:ext uri="{FF2B5EF4-FFF2-40B4-BE49-F238E27FC236}">
                <a16:creationId xmlns:a16="http://schemas.microsoft.com/office/drawing/2014/main" id="{8D1E2804-B87C-A58D-42B7-38F98BAC0312}"/>
              </a:ext>
            </a:extLst>
          </p:cNvPr>
          <p:cNvPicPr>
            <a:picLocks noChangeAspect="1"/>
          </p:cNvPicPr>
          <p:nvPr/>
        </p:nvPicPr>
        <p:blipFill rotWithShape="1">
          <a:blip r:embed="rId4">
            <a:extLst>
              <a:ext uri="{28A0092B-C50C-407E-A947-70E740481C1C}">
                <a14:useLocalDpi xmlns:a14="http://schemas.microsoft.com/office/drawing/2010/main" val="0"/>
              </a:ext>
            </a:extLst>
          </a:blip>
          <a:srcRect l="1830" t="62491" r="891" b="1072"/>
          <a:stretch/>
        </p:blipFill>
        <p:spPr>
          <a:xfrm>
            <a:off x="2747818" y="1780182"/>
            <a:ext cx="6696364" cy="2498850"/>
          </a:xfrm>
          <a:prstGeom prst="rect">
            <a:avLst/>
          </a:prstGeom>
        </p:spPr>
      </p:pic>
      <p:sp>
        <p:nvSpPr>
          <p:cNvPr id="2" name="CasellaDiTesto 7">
            <a:extLst>
              <a:ext uri="{FF2B5EF4-FFF2-40B4-BE49-F238E27FC236}">
                <a16:creationId xmlns:a16="http://schemas.microsoft.com/office/drawing/2014/main" id="{3D8BC0FD-8514-9408-E435-6E6F8CAF120A}"/>
              </a:ext>
            </a:extLst>
          </p:cNvPr>
          <p:cNvSpPr txBox="1"/>
          <p:nvPr/>
        </p:nvSpPr>
        <p:spPr>
          <a:xfrm>
            <a:off x="889375" y="4702218"/>
            <a:ext cx="9791029" cy="1631216"/>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Per ogni sensore è stato definito un diagramma delle attività per il controllo delle ultime rilevazioni campionate, e la verifica della presenza o meno di una anomalia;</a:t>
            </a:r>
          </a:p>
          <a:p>
            <a:pPr marL="342900" indent="-342900" algn="just">
              <a:buFont typeface="Arial" panose="020B0604020202020204" pitchFamily="34" charset="0"/>
              <a:buChar char="•"/>
            </a:pPr>
            <a:r>
              <a:rPr lang="it-IT" sz="2000" dirty="0">
                <a:effectLst/>
              </a:rPr>
              <a:t>Ogni diagramma presenta frequenza di attivazione diversa, dipendente dalla frequenza di campionamento del sensore, e dalla dimensione scelta per il buffer di rilevazioni da controllare.</a:t>
            </a:r>
          </a:p>
        </p:txBody>
      </p:sp>
    </p:spTree>
    <p:extLst>
      <p:ext uri="{BB962C8B-B14F-4D97-AF65-F5344CB8AC3E}">
        <p14:creationId xmlns:p14="http://schemas.microsoft.com/office/powerpoint/2010/main" val="3348167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13</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26468" b="12551"/>
          <a:stretch/>
        </p:blipFill>
        <p:spPr>
          <a:xfrm>
            <a:off x="215980" y="231353"/>
            <a:ext cx="7357988"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6011197"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Diag4 – </a:t>
            </a:r>
            <a:r>
              <a:rPr lang="en-US" sz="3200" dirty="0" err="1"/>
              <a:t>Acquisizione</a:t>
            </a:r>
            <a:r>
              <a:rPr lang="en-US" sz="3200" dirty="0"/>
              <a:t> </a:t>
            </a:r>
            <a:r>
              <a:rPr lang="en-US" sz="3200" dirty="0" err="1"/>
              <a:t>Accelerazione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39C4639-04F0-D473-1546-6A0FC3439BC9}"/>
              </a:ext>
            </a:extLst>
          </p:cNvPr>
          <p:cNvPicPr>
            <a:picLocks noChangeAspect="1"/>
          </p:cNvPicPr>
          <p:nvPr/>
        </p:nvPicPr>
        <p:blipFill rotWithShape="1">
          <a:blip r:embed="rId4"/>
          <a:srcRect l="10468" r="5971" b="13234"/>
          <a:stretch/>
        </p:blipFill>
        <p:spPr>
          <a:xfrm>
            <a:off x="1976582" y="2204491"/>
            <a:ext cx="8238836" cy="3198781"/>
          </a:xfrm>
          <a:prstGeom prst="rect">
            <a:avLst/>
          </a:prstGeom>
        </p:spPr>
      </p:pic>
    </p:spTree>
    <p:extLst>
      <p:ext uri="{BB962C8B-B14F-4D97-AF65-F5344CB8AC3E}">
        <p14:creationId xmlns:p14="http://schemas.microsoft.com/office/powerpoint/2010/main" val="1199981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14</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38290" b="12551"/>
          <a:stretch/>
        </p:blipFill>
        <p:spPr>
          <a:xfrm>
            <a:off x="215980" y="231353"/>
            <a:ext cx="6083216"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73642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Diag5 – </a:t>
            </a:r>
            <a:r>
              <a:rPr lang="en-US" sz="3200" dirty="0" err="1"/>
              <a:t>Invio</a:t>
            </a:r>
            <a:r>
              <a:rPr lang="en-US" sz="3200" dirty="0"/>
              <a:t> </a:t>
            </a:r>
            <a:r>
              <a:rPr lang="en-US" sz="3200" dirty="0" err="1"/>
              <a:t>Accelerazione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075965B-7A25-B7AF-32C1-218414B3F16A}"/>
              </a:ext>
            </a:extLst>
          </p:cNvPr>
          <p:cNvPicPr>
            <a:picLocks noChangeAspect="1"/>
          </p:cNvPicPr>
          <p:nvPr/>
        </p:nvPicPr>
        <p:blipFill rotWithShape="1">
          <a:blip r:embed="rId4"/>
          <a:srcRect l="14678" t="1162" r="31368" b="50000"/>
          <a:stretch/>
        </p:blipFill>
        <p:spPr>
          <a:xfrm>
            <a:off x="3477487" y="2410691"/>
            <a:ext cx="5643418" cy="2819400"/>
          </a:xfrm>
          <a:prstGeom prst="rect">
            <a:avLst/>
          </a:prstGeom>
        </p:spPr>
      </p:pic>
    </p:spTree>
    <p:extLst>
      <p:ext uri="{BB962C8B-B14F-4D97-AF65-F5344CB8AC3E}">
        <p14:creationId xmlns:p14="http://schemas.microsoft.com/office/powerpoint/2010/main" val="2857049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15</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31485" b="12551"/>
          <a:stretch/>
        </p:blipFill>
        <p:spPr>
          <a:xfrm>
            <a:off x="215980" y="231353"/>
            <a:ext cx="6817006"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47021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Diag6 – </a:t>
            </a:r>
            <a:r>
              <a:rPr lang="en-US" sz="3200" dirty="0" err="1"/>
              <a:t>Controllo</a:t>
            </a:r>
            <a:r>
              <a:rPr lang="en-US" sz="3200" dirty="0"/>
              <a:t> </a:t>
            </a:r>
            <a:r>
              <a:rPr lang="en-US" sz="3200" dirty="0" err="1"/>
              <a:t>Accelerazione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Diagram&#10;&#10;Description automatically generated">
            <a:extLst>
              <a:ext uri="{FF2B5EF4-FFF2-40B4-BE49-F238E27FC236}">
                <a16:creationId xmlns:a16="http://schemas.microsoft.com/office/drawing/2014/main" id="{D964F4BC-594E-60CC-F7F6-2FE9079AB067}"/>
              </a:ext>
            </a:extLst>
          </p:cNvPr>
          <p:cNvPicPr>
            <a:picLocks noChangeAspect="1"/>
          </p:cNvPicPr>
          <p:nvPr/>
        </p:nvPicPr>
        <p:blipFill rotWithShape="1">
          <a:blip r:embed="rId4">
            <a:extLst>
              <a:ext uri="{28A0092B-C50C-407E-A947-70E740481C1C}">
                <a14:useLocalDpi xmlns:a14="http://schemas.microsoft.com/office/drawing/2010/main" val="0"/>
              </a:ext>
            </a:extLst>
          </a:blip>
          <a:srcRect l="833" t="64781" r="961" b="714"/>
          <a:stretch/>
        </p:blipFill>
        <p:spPr>
          <a:xfrm>
            <a:off x="2553854" y="2613890"/>
            <a:ext cx="7084292" cy="2366324"/>
          </a:xfrm>
          <a:prstGeom prst="rect">
            <a:avLst/>
          </a:prstGeom>
        </p:spPr>
      </p:pic>
    </p:spTree>
    <p:extLst>
      <p:ext uri="{BB962C8B-B14F-4D97-AF65-F5344CB8AC3E}">
        <p14:creationId xmlns:p14="http://schemas.microsoft.com/office/powerpoint/2010/main" val="2552709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16</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63460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Diag7 - </a:t>
            </a:r>
            <a:r>
              <a:rPr lang="en-US" sz="3200" dirty="0" err="1"/>
              <a:t>Acquisizione</a:t>
            </a:r>
            <a:r>
              <a:rPr lang="en-US" sz="3200" dirty="0"/>
              <a:t> </a:t>
            </a:r>
            <a:r>
              <a:rPr lang="en-US" sz="3200" dirty="0" err="1"/>
              <a:t>Battiti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Immagine 2">
            <a:extLst>
              <a:ext uri="{FF2B5EF4-FFF2-40B4-BE49-F238E27FC236}">
                <a16:creationId xmlns:a16="http://schemas.microsoft.com/office/drawing/2014/main" id="{CD7E0CAC-7CA7-C04E-C933-396BFB53F7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6630" y="2505754"/>
            <a:ext cx="7439025" cy="2695575"/>
          </a:xfrm>
          <a:prstGeom prst="rect">
            <a:avLst/>
          </a:prstGeom>
        </p:spPr>
      </p:pic>
    </p:spTree>
    <p:extLst>
      <p:ext uri="{BB962C8B-B14F-4D97-AF65-F5344CB8AC3E}">
        <p14:creationId xmlns:p14="http://schemas.microsoft.com/office/powerpoint/2010/main" val="307407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17</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335983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Diag8 - </a:t>
            </a:r>
            <a:r>
              <a:rPr lang="en-US" sz="3200" dirty="0" err="1"/>
              <a:t>Invio</a:t>
            </a:r>
            <a:r>
              <a:rPr lang="en-US" sz="3200" dirty="0"/>
              <a:t> </a:t>
            </a:r>
            <a:r>
              <a:rPr lang="en-US" sz="3200" dirty="0" err="1"/>
              <a:t>Battiti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4">
            <a:extLst>
              <a:ext uri="{FF2B5EF4-FFF2-40B4-BE49-F238E27FC236}">
                <a16:creationId xmlns:a16="http://schemas.microsoft.com/office/drawing/2014/main" id="{044514E5-902E-3E24-66B7-504121C030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7098" y="2762250"/>
            <a:ext cx="3000375" cy="2400300"/>
          </a:xfrm>
          <a:prstGeom prst="rect">
            <a:avLst/>
          </a:prstGeom>
        </p:spPr>
      </p:pic>
    </p:spTree>
    <p:extLst>
      <p:ext uri="{BB962C8B-B14F-4D97-AF65-F5344CB8AC3E}">
        <p14:creationId xmlns:p14="http://schemas.microsoft.com/office/powerpoint/2010/main" val="3465103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18</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09362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Diag9 - </a:t>
            </a:r>
            <a:r>
              <a:rPr lang="en-US" sz="3200" dirty="0" err="1"/>
              <a:t>Controllo</a:t>
            </a:r>
            <a:r>
              <a:rPr lang="en-US" sz="3200" dirty="0"/>
              <a:t> </a:t>
            </a:r>
            <a:r>
              <a:rPr lang="en-US" sz="3200" dirty="0" err="1"/>
              <a:t>Battiti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4">
            <a:extLst>
              <a:ext uri="{FF2B5EF4-FFF2-40B4-BE49-F238E27FC236}">
                <a16:creationId xmlns:a16="http://schemas.microsoft.com/office/drawing/2014/main" id="{68E57F2D-4462-E50D-1254-56ABA81EF5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2058" y="2767012"/>
            <a:ext cx="7439025" cy="2543175"/>
          </a:xfrm>
          <a:prstGeom prst="rect">
            <a:avLst/>
          </a:prstGeom>
        </p:spPr>
      </p:pic>
    </p:spTree>
    <p:extLst>
      <p:ext uri="{BB962C8B-B14F-4D97-AF65-F5344CB8AC3E}">
        <p14:creationId xmlns:p14="http://schemas.microsoft.com/office/powerpoint/2010/main" val="1615602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19</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558958"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Diag10 - </a:t>
            </a:r>
            <a:r>
              <a:rPr lang="en-US" sz="3200" dirty="0" err="1"/>
              <a:t>Acquisizione</a:t>
            </a:r>
            <a:r>
              <a:rPr lang="en-US" sz="3200" dirty="0"/>
              <a:t> </a:t>
            </a:r>
            <a:r>
              <a:rPr lang="en-US" sz="3200" dirty="0" err="1"/>
              <a:t>Pressione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Immagine 2">
            <a:extLst>
              <a:ext uri="{FF2B5EF4-FFF2-40B4-BE49-F238E27FC236}">
                <a16:creationId xmlns:a16="http://schemas.microsoft.com/office/drawing/2014/main" id="{030E36A7-7EAF-0ABB-1AF9-60C138DBF7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6040" y="2388053"/>
            <a:ext cx="7448550" cy="2647950"/>
          </a:xfrm>
          <a:prstGeom prst="rect">
            <a:avLst/>
          </a:prstGeom>
        </p:spPr>
      </p:pic>
    </p:spTree>
    <p:extLst>
      <p:ext uri="{BB962C8B-B14F-4D97-AF65-F5344CB8AC3E}">
        <p14:creationId xmlns:p14="http://schemas.microsoft.com/office/powerpoint/2010/main" val="2741290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2</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35484" y="1603373"/>
            <a:ext cx="8170809" cy="769441"/>
          </a:xfrm>
          <a:prstGeom prst="rect">
            <a:avLst/>
          </a:prstGeom>
          <a:noFill/>
        </p:spPr>
        <p:txBody>
          <a:bodyPr wrap="square" rtlCol="0">
            <a:spAutoFit/>
          </a:bodyPr>
          <a:lstStyle/>
          <a:p>
            <a:pPr algn="just"/>
            <a:r>
              <a:rPr lang="en-US" sz="4400" dirty="0" err="1">
                <a:ln w="0"/>
                <a:solidFill>
                  <a:srgbClr val="002060"/>
                </a:solidFill>
                <a:effectLst>
                  <a:outerShdw blurRad="38100" dist="25400" dir="5400000" algn="ctr" rotWithShape="0">
                    <a:srgbClr val="6E747A">
                      <a:alpha val="43000"/>
                    </a:srgbClr>
                  </a:outerShdw>
                </a:effectLst>
              </a:rPr>
              <a:t>Assunzioni</a:t>
            </a:r>
            <a:r>
              <a:rPr lang="en-US" sz="4400" dirty="0">
                <a:ln w="0"/>
                <a:solidFill>
                  <a:srgbClr val="002060"/>
                </a:solidFill>
                <a:effectLst>
                  <a:outerShdw blurRad="38100" dist="25400" dir="5400000" algn="ctr" rotWithShape="0">
                    <a:srgbClr val="6E747A">
                      <a:alpha val="43000"/>
                    </a:srgbClr>
                  </a:outerShdw>
                </a:effectLst>
              </a:rPr>
              <a:t> – Caretakers &amp; </a:t>
            </a:r>
            <a:r>
              <a:rPr lang="en-US" sz="4400" dirty="0" err="1">
                <a:ln w="0"/>
                <a:solidFill>
                  <a:srgbClr val="002060"/>
                </a:solidFill>
                <a:effectLst>
                  <a:outerShdw blurRad="38100" dist="25400" dir="5400000" algn="ctr" rotWithShape="0">
                    <a:srgbClr val="6E747A">
                      <a:alpha val="43000"/>
                    </a:srgbClr>
                  </a:outerShdw>
                </a:effectLst>
              </a:rPr>
              <a:t>Anziani</a:t>
            </a:r>
            <a:endParaRPr lang="it-IT" sz="4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9" name="CasellaDiTesto 12">
            <a:extLst>
              <a:ext uri="{FF2B5EF4-FFF2-40B4-BE49-F238E27FC236}">
                <a16:creationId xmlns:a16="http://schemas.microsoft.com/office/drawing/2014/main" id="{41B46196-83F9-43AC-8107-35E3AA5E875B}"/>
              </a:ext>
            </a:extLst>
          </p:cNvPr>
          <p:cNvSpPr txBox="1"/>
          <p:nvPr/>
        </p:nvSpPr>
        <p:spPr>
          <a:xfrm>
            <a:off x="1066800" y="2428726"/>
            <a:ext cx="10058400" cy="415498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err="1">
                <a:solidFill>
                  <a:srgbClr val="002060"/>
                </a:solidFill>
              </a:rPr>
              <a:t>Gli</a:t>
            </a:r>
            <a:r>
              <a:rPr lang="en-US" sz="2400" dirty="0">
                <a:solidFill>
                  <a:srgbClr val="002060"/>
                </a:solidFill>
              </a:rPr>
              <a:t> </a:t>
            </a:r>
            <a:r>
              <a:rPr lang="en-US" sz="2400" dirty="0" err="1">
                <a:solidFill>
                  <a:srgbClr val="002060"/>
                </a:solidFill>
              </a:rPr>
              <a:t>appartamenti</a:t>
            </a:r>
            <a:r>
              <a:rPr lang="en-US" sz="2400" dirty="0">
                <a:solidFill>
                  <a:srgbClr val="002060"/>
                </a:solidFill>
              </a:rPr>
              <a:t> </a:t>
            </a:r>
            <a:r>
              <a:rPr lang="en-US" sz="2400" dirty="0" err="1">
                <a:solidFill>
                  <a:srgbClr val="002060"/>
                </a:solidFill>
              </a:rPr>
              <a:t>sono</a:t>
            </a:r>
            <a:r>
              <a:rPr lang="en-US" sz="2400" dirty="0">
                <a:solidFill>
                  <a:srgbClr val="002060"/>
                </a:solidFill>
              </a:rPr>
              <a:t> </a:t>
            </a:r>
            <a:r>
              <a:rPr lang="en-US" sz="2400" dirty="0" err="1">
                <a:solidFill>
                  <a:srgbClr val="002060"/>
                </a:solidFill>
              </a:rPr>
              <a:t>residenze</a:t>
            </a:r>
            <a:r>
              <a:rPr lang="en-US" sz="2400" dirty="0">
                <a:solidFill>
                  <a:srgbClr val="002060"/>
                </a:solidFill>
              </a:rPr>
              <a:t> private, </a:t>
            </a:r>
            <a:r>
              <a:rPr lang="en-US" sz="2400" dirty="0" err="1">
                <a:solidFill>
                  <a:srgbClr val="002060"/>
                </a:solidFill>
              </a:rPr>
              <a:t>identificate</a:t>
            </a:r>
            <a:r>
              <a:rPr lang="en-US" sz="2400" dirty="0">
                <a:solidFill>
                  <a:srgbClr val="002060"/>
                </a:solidFill>
              </a:rPr>
              <a:t> </a:t>
            </a:r>
            <a:r>
              <a:rPr lang="en-US" sz="2400" dirty="0" err="1">
                <a:solidFill>
                  <a:srgbClr val="002060"/>
                </a:solidFill>
              </a:rPr>
              <a:t>univocamente</a:t>
            </a:r>
            <a:r>
              <a:rPr lang="en-US" sz="2400" dirty="0">
                <a:solidFill>
                  <a:srgbClr val="002060"/>
                </a:solidFill>
              </a:rPr>
              <a:t> da un </a:t>
            </a:r>
            <a:r>
              <a:rPr lang="en-US" sz="2400" dirty="0" err="1">
                <a:solidFill>
                  <a:srgbClr val="002060"/>
                </a:solidFill>
              </a:rPr>
              <a:t>indirizzo</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In </a:t>
            </a:r>
            <a:r>
              <a:rPr lang="en-US" sz="2400" dirty="0" err="1">
                <a:solidFill>
                  <a:srgbClr val="002060"/>
                </a:solidFill>
              </a:rPr>
              <a:t>ogni</a:t>
            </a:r>
            <a:r>
              <a:rPr lang="en-US" sz="2400" dirty="0">
                <a:solidFill>
                  <a:srgbClr val="002060"/>
                </a:solidFill>
              </a:rPr>
              <a:t> </a:t>
            </a:r>
            <a:r>
              <a:rPr lang="en-US" sz="2400" dirty="0" err="1">
                <a:solidFill>
                  <a:srgbClr val="002060"/>
                </a:solidFill>
              </a:rPr>
              <a:t>appartamento</a:t>
            </a:r>
            <a:r>
              <a:rPr lang="en-US" sz="2400" dirty="0">
                <a:solidFill>
                  <a:srgbClr val="002060"/>
                </a:solidFill>
              </a:rPr>
              <a:t> </a:t>
            </a:r>
            <a:r>
              <a:rPr lang="en-US" sz="2400" dirty="0" err="1">
                <a:solidFill>
                  <a:srgbClr val="002060"/>
                </a:solidFill>
              </a:rPr>
              <a:t>alloggia</a:t>
            </a:r>
            <a:r>
              <a:rPr lang="en-US" sz="2400" dirty="0">
                <a:solidFill>
                  <a:srgbClr val="002060"/>
                </a:solidFill>
              </a:rPr>
              <a:t> un solo </a:t>
            </a:r>
            <a:r>
              <a:rPr lang="en-US" sz="2400" dirty="0" err="1">
                <a:solidFill>
                  <a:srgbClr val="002060"/>
                </a:solidFill>
              </a:rPr>
              <a:t>anziano</a:t>
            </a:r>
            <a:r>
              <a:rPr lang="en-US" sz="2400" dirty="0">
                <a:solidFill>
                  <a:srgbClr val="002060"/>
                </a:solidFill>
              </a:rPr>
              <a:t>, </a:t>
            </a:r>
            <a:r>
              <a:rPr lang="en-US" sz="2400" dirty="0" err="1">
                <a:solidFill>
                  <a:srgbClr val="002060"/>
                </a:solidFill>
              </a:rPr>
              <a:t>quindi</a:t>
            </a:r>
            <a:r>
              <a:rPr lang="en-US" sz="2400" dirty="0">
                <a:solidFill>
                  <a:srgbClr val="002060"/>
                </a:solidFill>
              </a:rPr>
              <a:t> </a:t>
            </a:r>
            <a:r>
              <a:rPr lang="en-US" sz="2400" dirty="0" err="1">
                <a:solidFill>
                  <a:srgbClr val="002060"/>
                </a:solidFill>
              </a:rPr>
              <a:t>esiste</a:t>
            </a:r>
            <a:r>
              <a:rPr lang="en-US" sz="2400" dirty="0">
                <a:solidFill>
                  <a:srgbClr val="002060"/>
                </a:solidFill>
              </a:rPr>
              <a:t> una </a:t>
            </a:r>
            <a:r>
              <a:rPr lang="en-US" sz="2400" dirty="0" err="1">
                <a:solidFill>
                  <a:srgbClr val="002060"/>
                </a:solidFill>
              </a:rPr>
              <a:t>corrispondenza</a:t>
            </a:r>
            <a:r>
              <a:rPr lang="en-US" sz="2400" dirty="0">
                <a:solidFill>
                  <a:srgbClr val="002060"/>
                </a:solidFill>
              </a:rPr>
              <a:t> </a:t>
            </a:r>
            <a:r>
              <a:rPr lang="en-US" sz="2400" dirty="0" err="1">
                <a:solidFill>
                  <a:srgbClr val="002060"/>
                </a:solidFill>
              </a:rPr>
              <a:t>uno</a:t>
            </a:r>
            <a:r>
              <a:rPr lang="en-US" sz="2400" dirty="0">
                <a:solidFill>
                  <a:srgbClr val="002060"/>
                </a:solidFill>
              </a:rPr>
              <a:t> ad </a:t>
            </a:r>
            <a:r>
              <a:rPr lang="en-US" sz="2400" dirty="0" err="1">
                <a:solidFill>
                  <a:srgbClr val="002060"/>
                </a:solidFill>
              </a:rPr>
              <a:t>uno</a:t>
            </a:r>
            <a:r>
              <a:rPr lang="en-US" sz="2400" dirty="0">
                <a:solidFill>
                  <a:srgbClr val="002060"/>
                </a:solidFill>
              </a:rPr>
              <a:t> </a:t>
            </a:r>
            <a:r>
              <a:rPr lang="en-US" sz="2400" dirty="0" err="1">
                <a:solidFill>
                  <a:srgbClr val="002060"/>
                </a:solidFill>
              </a:rPr>
              <a:t>tra</a:t>
            </a:r>
            <a:r>
              <a:rPr lang="en-US" sz="2400" dirty="0">
                <a:solidFill>
                  <a:srgbClr val="002060"/>
                </a:solidFill>
              </a:rPr>
              <a:t> </a:t>
            </a:r>
            <a:r>
              <a:rPr lang="en-US" sz="2400" dirty="0" err="1">
                <a:solidFill>
                  <a:srgbClr val="002060"/>
                </a:solidFill>
              </a:rPr>
              <a:t>anziano</a:t>
            </a:r>
            <a:r>
              <a:rPr lang="en-US" sz="2400" dirty="0">
                <a:solidFill>
                  <a:srgbClr val="002060"/>
                </a:solidFill>
              </a:rPr>
              <a:t> e </a:t>
            </a:r>
            <a:r>
              <a:rPr lang="en-US" sz="2400" dirty="0" err="1">
                <a:solidFill>
                  <a:srgbClr val="002060"/>
                </a:solidFill>
              </a:rPr>
              <a:t>residenza</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Si </a:t>
            </a:r>
            <a:r>
              <a:rPr lang="en-US" sz="2400" dirty="0" err="1">
                <a:solidFill>
                  <a:srgbClr val="002060"/>
                </a:solidFill>
              </a:rPr>
              <a:t>ipotizza</a:t>
            </a:r>
            <a:r>
              <a:rPr lang="en-US" sz="2400" dirty="0">
                <a:solidFill>
                  <a:srgbClr val="002060"/>
                </a:solidFill>
              </a:rPr>
              <a:t> la </a:t>
            </a:r>
            <a:r>
              <a:rPr lang="en-US" sz="2400" dirty="0" err="1">
                <a:solidFill>
                  <a:srgbClr val="002060"/>
                </a:solidFill>
              </a:rPr>
              <a:t>gestione</a:t>
            </a:r>
            <a:r>
              <a:rPr lang="en-US" sz="2400" dirty="0">
                <a:solidFill>
                  <a:srgbClr val="002060"/>
                </a:solidFill>
              </a:rPr>
              <a:t> di 1000 anziani </a:t>
            </a:r>
            <a:r>
              <a:rPr lang="en-US" sz="2400" dirty="0" err="1">
                <a:solidFill>
                  <a:srgbClr val="002060"/>
                </a:solidFill>
              </a:rPr>
              <a:t>diversi</a:t>
            </a:r>
            <a:r>
              <a:rPr lang="en-US" sz="2400" dirty="0">
                <a:solidFill>
                  <a:srgbClr val="002060"/>
                </a:solidFill>
              </a:rPr>
              <a:t>, </a:t>
            </a:r>
            <a:r>
              <a:rPr lang="en-US" sz="2400" dirty="0" err="1">
                <a:solidFill>
                  <a:srgbClr val="002060"/>
                </a:solidFill>
              </a:rPr>
              <a:t>quindi</a:t>
            </a:r>
            <a:r>
              <a:rPr lang="en-US" sz="2400" dirty="0">
                <a:solidFill>
                  <a:srgbClr val="002060"/>
                </a:solidFill>
              </a:rPr>
              <a:t> 1000 diverse </a:t>
            </a:r>
            <a:r>
              <a:rPr lang="en-US" sz="2400" dirty="0" err="1">
                <a:solidFill>
                  <a:srgbClr val="002060"/>
                </a:solidFill>
              </a:rPr>
              <a:t>abitazioni</a:t>
            </a:r>
            <a:r>
              <a:rPr lang="en-US" sz="2400" dirty="0">
                <a:solidFill>
                  <a:srgbClr val="002060"/>
                </a:solidFill>
              </a:rPr>
              <a:t>, </a:t>
            </a:r>
            <a:r>
              <a:rPr lang="en-US" sz="2400" dirty="0" err="1">
                <a:solidFill>
                  <a:srgbClr val="002060"/>
                </a:solidFill>
              </a:rPr>
              <a:t>ognuna</a:t>
            </a:r>
            <a:r>
              <a:rPr lang="en-US" sz="2400" dirty="0">
                <a:solidFill>
                  <a:srgbClr val="002060"/>
                </a:solidFill>
              </a:rPr>
              <a:t> </a:t>
            </a:r>
            <a:r>
              <a:rPr lang="en-US" sz="2400" dirty="0" err="1">
                <a:solidFill>
                  <a:srgbClr val="002060"/>
                </a:solidFill>
              </a:rPr>
              <a:t>contenente</a:t>
            </a:r>
            <a:r>
              <a:rPr lang="en-US" sz="2400" dirty="0">
                <a:solidFill>
                  <a:srgbClr val="002060"/>
                </a:solidFill>
              </a:rPr>
              <a:t> al </a:t>
            </a:r>
            <a:r>
              <a:rPr lang="en-US" sz="2400" dirty="0" err="1">
                <a:solidFill>
                  <a:srgbClr val="002060"/>
                </a:solidFill>
              </a:rPr>
              <a:t>più</a:t>
            </a:r>
            <a:r>
              <a:rPr lang="en-US" sz="2400" dirty="0">
                <a:solidFill>
                  <a:srgbClr val="002060"/>
                </a:solidFill>
              </a:rPr>
              <a:t> 5 </a:t>
            </a:r>
            <a:r>
              <a:rPr lang="en-US" sz="2400" dirty="0" err="1">
                <a:solidFill>
                  <a:srgbClr val="002060"/>
                </a:solidFill>
              </a:rPr>
              <a:t>stanze</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 caretakers </a:t>
            </a:r>
            <a:r>
              <a:rPr lang="en-US" sz="2400" dirty="0" err="1">
                <a:solidFill>
                  <a:srgbClr val="002060"/>
                </a:solidFill>
              </a:rPr>
              <a:t>vengono</a:t>
            </a:r>
            <a:r>
              <a:rPr lang="en-US" sz="2400" dirty="0">
                <a:solidFill>
                  <a:srgbClr val="002060"/>
                </a:solidFill>
              </a:rPr>
              <a:t> </a:t>
            </a:r>
            <a:r>
              <a:rPr lang="en-US" sz="2400" dirty="0" err="1">
                <a:solidFill>
                  <a:srgbClr val="002060"/>
                </a:solidFill>
              </a:rPr>
              <a:t>informati</a:t>
            </a:r>
            <a:r>
              <a:rPr lang="en-US" sz="2400" dirty="0">
                <a:solidFill>
                  <a:srgbClr val="002060"/>
                </a:solidFill>
              </a:rPr>
              <a:t>, </a:t>
            </a:r>
            <a:r>
              <a:rPr lang="en-US" sz="2400" dirty="0" err="1">
                <a:solidFill>
                  <a:srgbClr val="002060"/>
                </a:solidFill>
              </a:rPr>
              <a:t>tramite</a:t>
            </a:r>
            <a:r>
              <a:rPr lang="en-US" sz="2400" dirty="0">
                <a:solidFill>
                  <a:srgbClr val="002060"/>
                </a:solidFill>
              </a:rPr>
              <a:t> </a:t>
            </a:r>
            <a:r>
              <a:rPr lang="en-US" sz="2400" dirty="0" err="1">
                <a:solidFill>
                  <a:srgbClr val="002060"/>
                </a:solidFill>
              </a:rPr>
              <a:t>notifica</a:t>
            </a:r>
            <a:r>
              <a:rPr lang="en-US" sz="2400" dirty="0">
                <a:solidFill>
                  <a:srgbClr val="002060"/>
                </a:solidFill>
              </a:rPr>
              <a:t>, di </a:t>
            </a:r>
            <a:r>
              <a:rPr lang="en-US" sz="2400" dirty="0" err="1">
                <a:solidFill>
                  <a:srgbClr val="002060"/>
                </a:solidFill>
              </a:rPr>
              <a:t>una</a:t>
            </a:r>
            <a:r>
              <a:rPr lang="en-US" sz="2400" dirty="0">
                <a:solidFill>
                  <a:srgbClr val="002060"/>
                </a:solidFill>
              </a:rPr>
              <a:t> </a:t>
            </a:r>
            <a:r>
              <a:rPr lang="en-US" sz="2400" dirty="0" err="1">
                <a:solidFill>
                  <a:srgbClr val="002060"/>
                </a:solidFill>
              </a:rPr>
              <a:t>eventuale</a:t>
            </a:r>
            <a:r>
              <a:rPr lang="en-US" sz="2400" dirty="0">
                <a:solidFill>
                  <a:srgbClr val="002060"/>
                </a:solidFill>
              </a:rPr>
              <a:t> </a:t>
            </a:r>
            <a:r>
              <a:rPr lang="en-US" sz="2400" dirty="0" err="1">
                <a:solidFill>
                  <a:srgbClr val="002060"/>
                </a:solidFill>
              </a:rPr>
              <a:t>anomalia</a:t>
            </a:r>
            <a:r>
              <a:rPr lang="en-US" sz="2400" dirty="0">
                <a:solidFill>
                  <a:srgbClr val="002060"/>
                </a:solidFill>
              </a:rPr>
              <a:t>, </a:t>
            </a:r>
            <a:r>
              <a:rPr lang="en-US" sz="2400" dirty="0" err="1">
                <a:solidFill>
                  <a:srgbClr val="002060"/>
                </a:solidFill>
              </a:rPr>
              <a:t>mentre</a:t>
            </a:r>
            <a:r>
              <a:rPr lang="en-US" sz="2400" dirty="0">
                <a:solidFill>
                  <a:srgbClr val="002060"/>
                </a:solidFill>
              </a:rPr>
              <a:t>, </a:t>
            </a:r>
            <a:r>
              <a:rPr lang="en-US" sz="2400" dirty="0" err="1">
                <a:solidFill>
                  <a:srgbClr val="002060"/>
                </a:solidFill>
              </a:rPr>
              <a:t>possono</a:t>
            </a:r>
            <a:r>
              <a:rPr lang="en-US" sz="2400" dirty="0">
                <a:solidFill>
                  <a:srgbClr val="002060"/>
                </a:solidFill>
              </a:rPr>
              <a:t> </a:t>
            </a:r>
            <a:r>
              <a:rPr lang="en-US" sz="2400" dirty="0" err="1">
                <a:solidFill>
                  <a:srgbClr val="002060"/>
                </a:solidFill>
              </a:rPr>
              <a:t>visionare</a:t>
            </a:r>
            <a:r>
              <a:rPr lang="en-US" sz="2400" dirty="0">
                <a:solidFill>
                  <a:srgbClr val="002060"/>
                </a:solidFill>
              </a:rPr>
              <a:t> in </a:t>
            </a:r>
            <a:r>
              <a:rPr lang="en-US" sz="2400" dirty="0" err="1">
                <a:solidFill>
                  <a:srgbClr val="002060"/>
                </a:solidFill>
              </a:rPr>
              <a:t>ogni</a:t>
            </a:r>
            <a:r>
              <a:rPr lang="en-US" sz="2400" dirty="0">
                <a:solidFill>
                  <a:srgbClr val="002060"/>
                </a:solidFill>
              </a:rPr>
              <a:t> </a:t>
            </a:r>
            <a:r>
              <a:rPr lang="en-US" sz="2400" dirty="0" err="1">
                <a:solidFill>
                  <a:srgbClr val="002060"/>
                </a:solidFill>
              </a:rPr>
              <a:t>momento</a:t>
            </a:r>
            <a:r>
              <a:rPr lang="en-US" sz="2400" dirty="0">
                <a:solidFill>
                  <a:srgbClr val="002060"/>
                </a:solidFill>
              </a:rPr>
              <a:t> le diverse </a:t>
            </a:r>
            <a:r>
              <a:rPr lang="en-US" sz="2400" dirty="0" err="1">
                <a:solidFill>
                  <a:srgbClr val="002060"/>
                </a:solidFill>
              </a:rPr>
              <a:t>misurazioni</a:t>
            </a:r>
            <a:r>
              <a:rPr lang="en-US" sz="2400" dirty="0">
                <a:solidFill>
                  <a:srgbClr val="002060"/>
                </a:solidFill>
              </a:rPr>
              <a:t> relative </a:t>
            </a:r>
            <a:r>
              <a:rPr lang="en-US" sz="2400" dirty="0" err="1">
                <a:solidFill>
                  <a:srgbClr val="002060"/>
                </a:solidFill>
              </a:rPr>
              <a:t>all’anziano</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 </a:t>
            </a:r>
            <a:r>
              <a:rPr lang="en-US" sz="2400" dirty="0" err="1">
                <a:solidFill>
                  <a:srgbClr val="002060"/>
                </a:solidFill>
              </a:rPr>
              <a:t>famigliari</a:t>
            </a:r>
            <a:r>
              <a:rPr lang="en-US" sz="2400" dirty="0">
                <a:solidFill>
                  <a:srgbClr val="002060"/>
                </a:solidFill>
              </a:rPr>
              <a:t> </a:t>
            </a:r>
            <a:r>
              <a:rPr lang="en-US" sz="2400" dirty="0" err="1">
                <a:solidFill>
                  <a:srgbClr val="002060"/>
                </a:solidFill>
              </a:rPr>
              <a:t>hanno</a:t>
            </a:r>
            <a:r>
              <a:rPr lang="en-US" sz="2400" dirty="0">
                <a:solidFill>
                  <a:srgbClr val="002060"/>
                </a:solidFill>
              </a:rPr>
              <a:t> accesso solo ai </a:t>
            </a:r>
            <a:r>
              <a:rPr lang="en-US" sz="2400" dirty="0" err="1">
                <a:solidFill>
                  <a:srgbClr val="002060"/>
                </a:solidFill>
              </a:rPr>
              <a:t>dati</a:t>
            </a:r>
            <a:r>
              <a:rPr lang="en-US" sz="2400" dirty="0">
                <a:solidFill>
                  <a:srgbClr val="002060"/>
                </a:solidFill>
              </a:rPr>
              <a:t> </a:t>
            </a:r>
            <a:r>
              <a:rPr lang="en-US" sz="2400" dirty="0" err="1">
                <a:solidFill>
                  <a:srgbClr val="002060"/>
                </a:solidFill>
              </a:rPr>
              <a:t>recenti</a:t>
            </a:r>
            <a:r>
              <a:rPr lang="en-US" sz="2400" dirty="0">
                <a:solidFill>
                  <a:srgbClr val="002060"/>
                </a:solidFill>
              </a:rPr>
              <a:t>, </a:t>
            </a:r>
            <a:r>
              <a:rPr lang="en-US" sz="2400" dirty="0" err="1">
                <a:solidFill>
                  <a:srgbClr val="002060"/>
                </a:solidFill>
              </a:rPr>
              <a:t>mentre</a:t>
            </a:r>
            <a:r>
              <a:rPr lang="en-US" sz="2400" dirty="0">
                <a:solidFill>
                  <a:srgbClr val="002060"/>
                </a:solidFill>
              </a:rPr>
              <a:t>, il </a:t>
            </a:r>
            <a:r>
              <a:rPr lang="en-US" sz="2400" dirty="0" err="1">
                <a:solidFill>
                  <a:srgbClr val="002060"/>
                </a:solidFill>
              </a:rPr>
              <a:t>personale</a:t>
            </a:r>
            <a:r>
              <a:rPr lang="en-US" sz="2400" dirty="0">
                <a:solidFill>
                  <a:srgbClr val="002060"/>
                </a:solidFill>
              </a:rPr>
              <a:t> </a:t>
            </a:r>
            <a:r>
              <a:rPr lang="en-US" sz="2400" dirty="0" err="1">
                <a:solidFill>
                  <a:srgbClr val="002060"/>
                </a:solidFill>
              </a:rPr>
              <a:t>sanitario</a:t>
            </a:r>
            <a:r>
              <a:rPr lang="en-US" sz="2400" dirty="0">
                <a:solidFill>
                  <a:srgbClr val="002060"/>
                </a:solidFill>
              </a:rPr>
              <a:t> </a:t>
            </a:r>
            <a:r>
              <a:rPr lang="en-US" sz="2400" dirty="0" err="1">
                <a:solidFill>
                  <a:srgbClr val="002060"/>
                </a:solidFill>
              </a:rPr>
              <a:t>può</a:t>
            </a:r>
            <a:r>
              <a:rPr lang="en-US" sz="2400" dirty="0">
                <a:solidFill>
                  <a:srgbClr val="002060"/>
                </a:solidFill>
              </a:rPr>
              <a:t> </a:t>
            </a:r>
            <a:r>
              <a:rPr lang="en-US" sz="2400" dirty="0" err="1">
                <a:solidFill>
                  <a:srgbClr val="002060"/>
                </a:solidFill>
              </a:rPr>
              <a:t>vedere</a:t>
            </a:r>
            <a:r>
              <a:rPr lang="en-US" sz="2400" dirty="0">
                <a:solidFill>
                  <a:srgbClr val="002060"/>
                </a:solidFill>
              </a:rPr>
              <a:t> </a:t>
            </a:r>
            <a:r>
              <a:rPr lang="en-US" sz="2400" dirty="0" err="1">
                <a:solidFill>
                  <a:srgbClr val="002060"/>
                </a:solidFill>
              </a:rPr>
              <a:t>l’intero</a:t>
            </a:r>
            <a:r>
              <a:rPr lang="en-US" sz="2400" dirty="0">
                <a:solidFill>
                  <a:srgbClr val="002060"/>
                </a:solidFill>
              </a:rPr>
              <a:t> </a:t>
            </a:r>
            <a:r>
              <a:rPr lang="en-US" sz="2400" dirty="0" err="1">
                <a:solidFill>
                  <a:srgbClr val="002060"/>
                </a:solidFill>
              </a:rPr>
              <a:t>storico</a:t>
            </a:r>
            <a:r>
              <a:rPr lang="en-US" sz="2400" dirty="0">
                <a:solidFill>
                  <a:srgbClr val="002060"/>
                </a:solidFill>
              </a:rPr>
              <a:t>;</a:t>
            </a:r>
          </a:p>
        </p:txBody>
      </p:sp>
    </p:spTree>
    <p:extLst>
      <p:ext uri="{BB962C8B-B14F-4D97-AF65-F5344CB8AC3E}">
        <p14:creationId xmlns:p14="http://schemas.microsoft.com/office/powerpoint/2010/main" val="414310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20</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284186"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Diag11 - </a:t>
            </a:r>
            <a:r>
              <a:rPr lang="en-US" sz="3200" dirty="0" err="1"/>
              <a:t>Invio</a:t>
            </a:r>
            <a:r>
              <a:rPr lang="en-US" sz="3200" dirty="0"/>
              <a:t> </a:t>
            </a:r>
            <a:r>
              <a:rPr lang="en-US" sz="3200" dirty="0" err="1"/>
              <a:t>Pressione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Immagine 2">
            <a:extLst>
              <a:ext uri="{FF2B5EF4-FFF2-40B4-BE49-F238E27FC236}">
                <a16:creationId xmlns:a16="http://schemas.microsoft.com/office/drawing/2014/main" id="{1756CB6A-6471-2D2F-9394-1572F7FB9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9767" y="2598965"/>
            <a:ext cx="3562350" cy="2400300"/>
          </a:xfrm>
          <a:prstGeom prst="rect">
            <a:avLst/>
          </a:prstGeom>
        </p:spPr>
      </p:pic>
    </p:spTree>
    <p:extLst>
      <p:ext uri="{BB962C8B-B14F-4D97-AF65-F5344CB8AC3E}">
        <p14:creationId xmlns:p14="http://schemas.microsoft.com/office/powerpoint/2010/main" val="1515595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21</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77113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Diag12 - </a:t>
            </a:r>
            <a:r>
              <a:rPr lang="en-US" sz="3200" dirty="0" err="1"/>
              <a:t>Acquisizione</a:t>
            </a:r>
            <a:r>
              <a:rPr lang="en-US" sz="3200" dirty="0"/>
              <a:t> </a:t>
            </a:r>
            <a:r>
              <a:rPr lang="en-US" sz="3200" dirty="0" err="1"/>
              <a:t>Movimento</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Immagine 2">
            <a:extLst>
              <a:ext uri="{FF2B5EF4-FFF2-40B4-BE49-F238E27FC236}">
                <a16:creationId xmlns:a16="http://schemas.microsoft.com/office/drawing/2014/main" id="{D4D46A1A-F41E-B5A0-F52F-C8DB7ADE72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5268" y="2564947"/>
            <a:ext cx="7448550" cy="2686050"/>
          </a:xfrm>
          <a:prstGeom prst="rect">
            <a:avLst/>
          </a:prstGeom>
        </p:spPr>
      </p:pic>
    </p:spTree>
    <p:extLst>
      <p:ext uri="{BB962C8B-B14F-4D97-AF65-F5344CB8AC3E}">
        <p14:creationId xmlns:p14="http://schemas.microsoft.com/office/powerpoint/2010/main" val="2049527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22</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62139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Diag13 - </a:t>
            </a:r>
            <a:r>
              <a:rPr lang="en-US" sz="3200" dirty="0" err="1"/>
              <a:t>Invio</a:t>
            </a:r>
            <a:r>
              <a:rPr lang="en-US" sz="3200" dirty="0"/>
              <a:t> </a:t>
            </a:r>
            <a:r>
              <a:rPr lang="en-US" sz="3200" dirty="0" err="1"/>
              <a:t>Movimento</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Immagine 2">
            <a:extLst>
              <a:ext uri="{FF2B5EF4-FFF2-40B4-BE49-F238E27FC236}">
                <a16:creationId xmlns:a16="http://schemas.microsoft.com/office/drawing/2014/main" id="{04541FAB-6F4B-E78C-3557-B3D35AD226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3412" y="2432276"/>
            <a:ext cx="3305175" cy="2581275"/>
          </a:xfrm>
          <a:prstGeom prst="rect">
            <a:avLst/>
          </a:prstGeom>
        </p:spPr>
      </p:pic>
    </p:spTree>
    <p:extLst>
      <p:ext uri="{BB962C8B-B14F-4D97-AF65-F5344CB8AC3E}">
        <p14:creationId xmlns:p14="http://schemas.microsoft.com/office/powerpoint/2010/main" val="3005191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23</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044010"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Diag14 - </a:t>
            </a:r>
            <a:r>
              <a:rPr lang="en-US" sz="3200" dirty="0" err="1"/>
              <a:t>Controllo</a:t>
            </a:r>
            <a:r>
              <a:rPr lang="en-US" sz="3200" dirty="0"/>
              <a:t> </a:t>
            </a:r>
            <a:r>
              <a:rPr lang="en-US" sz="3200" dirty="0" err="1"/>
              <a:t>Ambiente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4">
            <a:extLst>
              <a:ext uri="{FF2B5EF4-FFF2-40B4-BE49-F238E27FC236}">
                <a16:creationId xmlns:a16="http://schemas.microsoft.com/office/drawing/2014/main" id="{7752F8B6-75DE-6B35-1142-03D6EEB358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1725" y="2166937"/>
            <a:ext cx="7448550" cy="2524125"/>
          </a:xfrm>
          <a:prstGeom prst="rect">
            <a:avLst/>
          </a:prstGeom>
        </p:spPr>
      </p:pic>
    </p:spTree>
    <p:extLst>
      <p:ext uri="{BB962C8B-B14F-4D97-AF65-F5344CB8AC3E}">
        <p14:creationId xmlns:p14="http://schemas.microsoft.com/office/powerpoint/2010/main" val="1740860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24</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80" t="42905" r="45916" b="12551"/>
          <a:stretch/>
        </p:blipFill>
        <p:spPr>
          <a:xfrm>
            <a:off x="85034" y="0"/>
            <a:ext cx="3914213"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391421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Diag15 - </a:t>
            </a:r>
            <a:r>
              <a:rPr lang="en-US" sz="3200" dirty="0" err="1"/>
              <a:t>Monitoraggio</a:t>
            </a:r>
            <a:endParaRPr lang="it-IT" sz="3200" i="1" dirty="0"/>
          </a:p>
        </p:txBody>
      </p:sp>
      <p:pic>
        <p:nvPicPr>
          <p:cNvPr id="2" name="Picture 1" descr="A picture containing letter&#10;&#10;Description automatically generated">
            <a:extLst>
              <a:ext uri="{FF2B5EF4-FFF2-40B4-BE49-F238E27FC236}">
                <a16:creationId xmlns:a16="http://schemas.microsoft.com/office/drawing/2014/main" id="{B901726F-1A44-D0B7-B7FB-583F89ED1F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427" y="209631"/>
            <a:ext cx="7654185" cy="6146719"/>
          </a:xfrm>
          <a:prstGeom prst="rect">
            <a:avLst/>
          </a:prstGeom>
          <a:ln>
            <a:solidFill>
              <a:schemeClr val="tx1"/>
            </a:solidFill>
          </a:ln>
        </p:spPr>
      </p:pic>
      <p:sp>
        <p:nvSpPr>
          <p:cNvPr id="5" name="CasellaDiTesto 7">
            <a:extLst>
              <a:ext uri="{FF2B5EF4-FFF2-40B4-BE49-F238E27FC236}">
                <a16:creationId xmlns:a16="http://schemas.microsoft.com/office/drawing/2014/main" id="{90B9366E-6800-597C-F1C1-89DFBF1180CF}"/>
              </a:ext>
            </a:extLst>
          </p:cNvPr>
          <p:cNvSpPr txBox="1"/>
          <p:nvPr/>
        </p:nvSpPr>
        <p:spPr>
          <a:xfrm>
            <a:off x="85034" y="928499"/>
            <a:ext cx="3914213" cy="1631216"/>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Per il monitoraggio in tempo reale del residente, vengono recuperati (in parallelo) dai diversi </a:t>
            </a:r>
            <a:r>
              <a:rPr lang="it-IT" sz="2000" dirty="0" err="1">
                <a:effectLst/>
              </a:rPr>
              <a:t>datastore</a:t>
            </a:r>
            <a:r>
              <a:rPr lang="it-IT" sz="2000" dirty="0">
                <a:effectLst/>
              </a:rPr>
              <a:t> solamente gli ultimi valori acquisiti;</a:t>
            </a:r>
          </a:p>
        </p:txBody>
      </p:sp>
    </p:spTree>
    <p:extLst>
      <p:ext uri="{BB962C8B-B14F-4D97-AF65-F5344CB8AC3E}">
        <p14:creationId xmlns:p14="http://schemas.microsoft.com/office/powerpoint/2010/main" val="2564091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25</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80" t="42905" r="56119" b="12551"/>
          <a:stretch/>
        </p:blipFill>
        <p:spPr>
          <a:xfrm>
            <a:off x="85034" y="0"/>
            <a:ext cx="2814169"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2814168"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Diag16 - </a:t>
            </a:r>
            <a:r>
              <a:rPr lang="en-US" sz="3200" dirty="0" err="1"/>
              <a:t>Storico</a:t>
            </a:r>
            <a:endParaRPr lang="it-IT" sz="3200" i="1" dirty="0"/>
          </a:p>
        </p:txBody>
      </p:sp>
      <p:sp>
        <p:nvSpPr>
          <p:cNvPr id="5" name="CasellaDiTesto 7">
            <a:extLst>
              <a:ext uri="{FF2B5EF4-FFF2-40B4-BE49-F238E27FC236}">
                <a16:creationId xmlns:a16="http://schemas.microsoft.com/office/drawing/2014/main" id="{90B9366E-6800-597C-F1C1-89DFBF1180CF}"/>
              </a:ext>
            </a:extLst>
          </p:cNvPr>
          <p:cNvSpPr txBox="1"/>
          <p:nvPr/>
        </p:nvSpPr>
        <p:spPr>
          <a:xfrm>
            <a:off x="85034" y="928499"/>
            <a:ext cx="3677341" cy="1631216"/>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Nel caso sia richiesto lo storico, vengono recuperati (in parallelo) dai diversi </a:t>
            </a:r>
            <a:r>
              <a:rPr lang="it-IT" sz="2000" dirty="0" err="1">
                <a:effectLst/>
              </a:rPr>
              <a:t>datastore</a:t>
            </a:r>
            <a:r>
              <a:rPr lang="it-IT" sz="2000" dirty="0">
                <a:effectLst/>
              </a:rPr>
              <a:t> TUTTI i dati acquisiti;</a:t>
            </a:r>
          </a:p>
        </p:txBody>
      </p:sp>
      <p:pic>
        <p:nvPicPr>
          <p:cNvPr id="3" name="Picture 2" descr="Graphical user interface&#10;&#10;Description automatically generated">
            <a:extLst>
              <a:ext uri="{FF2B5EF4-FFF2-40B4-BE49-F238E27FC236}">
                <a16:creationId xmlns:a16="http://schemas.microsoft.com/office/drawing/2014/main" id="{3B7DEE98-14B0-4231-2694-2CFFDFF113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9247" y="211582"/>
            <a:ext cx="7575986" cy="6144768"/>
          </a:xfrm>
          <a:prstGeom prst="rect">
            <a:avLst/>
          </a:prstGeom>
          <a:ln>
            <a:solidFill>
              <a:schemeClr val="tx1"/>
            </a:solidFill>
          </a:ln>
        </p:spPr>
      </p:pic>
    </p:spTree>
    <p:extLst>
      <p:ext uri="{BB962C8B-B14F-4D97-AF65-F5344CB8AC3E}">
        <p14:creationId xmlns:p14="http://schemas.microsoft.com/office/powerpoint/2010/main" val="2169615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26</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90" t="10969" r="52510" b="12551"/>
          <a:stretch/>
        </p:blipFill>
        <p:spPr>
          <a:xfrm>
            <a:off x="215981" y="231353"/>
            <a:ext cx="454998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300678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Diag17 - </a:t>
            </a:r>
            <a:r>
              <a:rPr lang="en-US" sz="3200" dirty="0" err="1"/>
              <a:t>Soccorsi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Graphical user interface, text, application&#10;&#10;Description automatically generated">
            <a:extLst>
              <a:ext uri="{FF2B5EF4-FFF2-40B4-BE49-F238E27FC236}">
                <a16:creationId xmlns:a16="http://schemas.microsoft.com/office/drawing/2014/main" id="{E9F997E0-7974-1264-56D1-9E04A6D193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237" y="2286590"/>
            <a:ext cx="11439525" cy="1466850"/>
          </a:xfrm>
          <a:prstGeom prst="rect">
            <a:avLst/>
          </a:prstGeom>
        </p:spPr>
      </p:pic>
      <p:sp>
        <p:nvSpPr>
          <p:cNvPr id="2" name="CasellaDiTesto 7">
            <a:extLst>
              <a:ext uri="{FF2B5EF4-FFF2-40B4-BE49-F238E27FC236}">
                <a16:creationId xmlns:a16="http://schemas.microsoft.com/office/drawing/2014/main" id="{ECECDEA2-C90C-67B6-555E-741D15C767FA}"/>
              </a:ext>
            </a:extLst>
          </p:cNvPr>
          <p:cNvSpPr txBox="1"/>
          <p:nvPr/>
        </p:nvSpPr>
        <p:spPr>
          <a:xfrm>
            <a:off x="376237" y="4513412"/>
            <a:ext cx="10977563" cy="707886"/>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Alla ricezione di una richiesta di soccorsi per un certo residente, si ottiene, interpellando la BDR, l’indirizzo del suo appartamento, in modo da comunicarlo al SPS, per una azione tempestiva;</a:t>
            </a:r>
          </a:p>
        </p:txBody>
      </p:sp>
    </p:spTree>
    <p:extLst>
      <p:ext uri="{BB962C8B-B14F-4D97-AF65-F5344CB8AC3E}">
        <p14:creationId xmlns:p14="http://schemas.microsoft.com/office/powerpoint/2010/main" val="3817002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27</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42103" b="12551"/>
          <a:stretch/>
        </p:blipFill>
        <p:spPr>
          <a:xfrm>
            <a:off x="215980" y="231353"/>
            <a:ext cx="5672202"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20320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Diag18 - </a:t>
            </a:r>
            <a:r>
              <a:rPr lang="en-US" sz="3200" dirty="0" err="1"/>
              <a:t>Comunicazione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DF80D3B-E78F-ECC4-C139-6BC5508C44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237" y="2514242"/>
            <a:ext cx="11439525" cy="1381125"/>
          </a:xfrm>
          <a:prstGeom prst="rect">
            <a:avLst/>
          </a:prstGeom>
        </p:spPr>
      </p:pic>
      <p:sp>
        <p:nvSpPr>
          <p:cNvPr id="2" name="CasellaDiTesto 7">
            <a:extLst>
              <a:ext uri="{FF2B5EF4-FFF2-40B4-BE49-F238E27FC236}">
                <a16:creationId xmlns:a16="http://schemas.microsoft.com/office/drawing/2014/main" id="{64BEF417-CAEE-022E-F627-F44AAC9A3AC1}"/>
              </a:ext>
            </a:extLst>
          </p:cNvPr>
          <p:cNvSpPr txBox="1"/>
          <p:nvPr/>
        </p:nvSpPr>
        <p:spPr>
          <a:xfrm>
            <a:off x="399400" y="4823548"/>
            <a:ext cx="10977563" cy="1015663"/>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Alla ricezione di una richiesta di comunicazione con il residente, viene identificata, tramite sensore di movimento, la stanza in cui questo si trova in quel determinato istante, e viene quindi istaurata una comunicazione con il Sistema audio di quella stanza;</a:t>
            </a:r>
          </a:p>
        </p:txBody>
      </p:sp>
    </p:spTree>
    <p:extLst>
      <p:ext uri="{BB962C8B-B14F-4D97-AF65-F5344CB8AC3E}">
        <p14:creationId xmlns:p14="http://schemas.microsoft.com/office/powerpoint/2010/main" val="3037310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28</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32424" b="12551"/>
          <a:stretch/>
        </p:blipFill>
        <p:spPr>
          <a:xfrm>
            <a:off x="215979" y="231353"/>
            <a:ext cx="6715825"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36903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Diag19 – </a:t>
            </a:r>
            <a:r>
              <a:rPr lang="en-US" sz="3200" dirty="0" err="1"/>
              <a:t>Controllo</a:t>
            </a:r>
            <a:r>
              <a:rPr lang="en-US" sz="3200" dirty="0"/>
              <a:t> Smartwatch</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CasellaDiTesto 7">
                <a:extLst>
                  <a:ext uri="{FF2B5EF4-FFF2-40B4-BE49-F238E27FC236}">
                    <a16:creationId xmlns:a16="http://schemas.microsoft.com/office/drawing/2014/main" id="{64BEF417-CAEE-022E-F627-F44AAC9A3AC1}"/>
                  </a:ext>
                </a:extLst>
              </p:cNvPr>
              <p:cNvSpPr txBox="1"/>
              <p:nvPr/>
            </p:nvSpPr>
            <p:spPr>
              <a:xfrm>
                <a:off x="399400" y="4823548"/>
                <a:ext cx="10977563" cy="1631216"/>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Ogni 30 minuti viene controllato, per ogni residente, se il suo </a:t>
                </a:r>
                <a:r>
                  <a:rPr lang="it-IT" sz="2000" dirty="0" err="1">
                    <a:effectLst/>
                  </a:rPr>
                  <a:t>smartwatch</a:t>
                </a:r>
                <a:r>
                  <a:rPr lang="it-IT" sz="2000" dirty="0">
                    <a:effectLst/>
                  </a:rPr>
                  <a:t> è al polso oppure no. Per fare ciò vengono considerate le rilevazioni più recenti provenienti dai sensori </a:t>
                </a:r>
                <a:r>
                  <a:rPr lang="it-IT" sz="2000" dirty="0" err="1">
                    <a:effectLst/>
                  </a:rPr>
                  <a:t>wearable</a:t>
                </a:r>
                <a:r>
                  <a:rPr lang="it-IT" sz="2000" dirty="0">
                    <a:effectLst/>
                  </a:rPr>
                  <a:t>;</a:t>
                </a:r>
              </a:p>
              <a:p>
                <a:pPr marL="342900" indent="-342900" algn="just">
                  <a:buFont typeface="Arial" panose="020B0604020202020204" pitchFamily="34" charset="0"/>
                  <a:buChar char="•"/>
                </a:pPr>
                <a:r>
                  <a:rPr lang="it-IT" sz="2000" dirty="0">
                    <a:effectLst/>
                  </a:rPr>
                  <a:t>Ogni controllo richiede al più 1 secondo, quindi un totale di 1000 secondi per controllare tutti i residenti. Si noti che la frequenza di attivazione (30 minuti) è stata scelta in modo da essere maggiore rispetto a </a:t>
                </a:r>
                <a14:m>
                  <m:oMath xmlns:m="http://schemas.openxmlformats.org/officeDocument/2006/math">
                    <m:r>
                      <a:rPr lang="en-US" sz="2000">
                        <a:effectLst/>
                        <a:latin typeface="Cambria Math" panose="02040503050406030204" pitchFamily="18" charset="0"/>
                      </a:rPr>
                      <m:t>1000 </m:t>
                    </m:r>
                    <m:r>
                      <a:rPr lang="en-US" sz="2000">
                        <a:effectLst/>
                        <a:latin typeface="Cambria Math" panose="02040503050406030204" pitchFamily="18" charset="0"/>
                      </a:rPr>
                      <m:t>𝑠𝑒𝑐</m:t>
                    </m:r>
                    <m:r>
                      <a:rPr lang="en-US" sz="2000">
                        <a:effectLst/>
                        <a:latin typeface="Cambria Math" panose="02040503050406030204" pitchFamily="18" charset="0"/>
                      </a:rPr>
                      <m:t>. ≅16,6 </m:t>
                    </m:r>
                    <m:r>
                      <a:rPr lang="en-US" sz="2000">
                        <a:effectLst/>
                        <a:latin typeface="Cambria Math" panose="02040503050406030204" pitchFamily="18" charset="0"/>
                      </a:rPr>
                      <m:t>𝑚𝑖𝑛𝑢𝑡𝑖</m:t>
                    </m:r>
                  </m:oMath>
                </a14:m>
                <a:r>
                  <a:rPr lang="it-IT" sz="2000" dirty="0">
                    <a:effectLst/>
                  </a:rPr>
                  <a:t>;</a:t>
                </a:r>
              </a:p>
            </p:txBody>
          </p:sp>
        </mc:Choice>
        <mc:Fallback xmlns="">
          <p:sp>
            <p:nvSpPr>
              <p:cNvPr id="2" name="CasellaDiTesto 7">
                <a:extLst>
                  <a:ext uri="{FF2B5EF4-FFF2-40B4-BE49-F238E27FC236}">
                    <a16:creationId xmlns:a16="http://schemas.microsoft.com/office/drawing/2014/main" id="{64BEF417-CAEE-022E-F627-F44AAC9A3AC1}"/>
                  </a:ext>
                </a:extLst>
              </p:cNvPr>
              <p:cNvSpPr txBox="1">
                <a:spLocks noRot="1" noChangeAspect="1" noMove="1" noResize="1" noEditPoints="1" noAdjustHandles="1" noChangeArrowheads="1" noChangeShapeType="1" noTextEdit="1"/>
              </p:cNvSpPr>
              <p:nvPr/>
            </p:nvSpPr>
            <p:spPr>
              <a:xfrm>
                <a:off x="399400" y="4823548"/>
                <a:ext cx="10977563" cy="1631216"/>
              </a:xfrm>
              <a:prstGeom prst="rect">
                <a:avLst/>
              </a:prstGeom>
              <a:blipFill>
                <a:blip r:embed="rId4"/>
                <a:stretch>
                  <a:fillRect l="-500" t="-1866" r="-611" b="-5597"/>
                </a:stretch>
              </a:blipFill>
            </p:spPr>
            <p:txBody>
              <a:bodyPr/>
              <a:lstStyle/>
              <a:p>
                <a:r>
                  <a:rPr lang="it-IT">
                    <a:noFill/>
                  </a:rPr>
                  <a:t> </a:t>
                </a:r>
              </a:p>
            </p:txBody>
          </p:sp>
        </mc:Fallback>
      </mc:AlternateContent>
      <p:pic>
        <p:nvPicPr>
          <p:cNvPr id="11" name="Picture 10" descr="Graphical user interface&#10;&#10;Description automatically generated">
            <a:extLst>
              <a:ext uri="{FF2B5EF4-FFF2-40B4-BE49-F238E27FC236}">
                <a16:creationId xmlns:a16="http://schemas.microsoft.com/office/drawing/2014/main" id="{41E8DAF8-4E64-6D90-9927-D374F05C75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918" y="1807099"/>
            <a:ext cx="10296525" cy="2676525"/>
          </a:xfrm>
          <a:prstGeom prst="rect">
            <a:avLst/>
          </a:prstGeom>
        </p:spPr>
      </p:pic>
    </p:spTree>
    <p:extLst>
      <p:ext uri="{BB962C8B-B14F-4D97-AF65-F5344CB8AC3E}">
        <p14:creationId xmlns:p14="http://schemas.microsoft.com/office/powerpoint/2010/main" val="2044523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29</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36342" b="12551"/>
          <a:stretch/>
        </p:blipFill>
        <p:spPr>
          <a:xfrm>
            <a:off x="215979" y="231353"/>
            <a:ext cx="6293403"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94661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Diag20 – </a:t>
            </a:r>
            <a:r>
              <a:rPr lang="en-US" sz="3200" dirty="0" err="1"/>
              <a:t>Calcolo</a:t>
            </a:r>
            <a:r>
              <a:rPr lang="en-US" sz="3200" dirty="0"/>
              <a:t> </a:t>
            </a:r>
            <a:r>
              <a:rPr lang="en-US" sz="3200" dirty="0" err="1"/>
              <a:t>Valori</a:t>
            </a:r>
            <a:r>
              <a:rPr lang="en-US" sz="3200" dirty="0"/>
              <a:t> Medi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7">
            <a:extLst>
              <a:ext uri="{FF2B5EF4-FFF2-40B4-BE49-F238E27FC236}">
                <a16:creationId xmlns:a16="http://schemas.microsoft.com/office/drawing/2014/main" id="{64BEF417-CAEE-022E-F627-F44AAC9A3AC1}"/>
              </a:ext>
            </a:extLst>
          </p:cNvPr>
          <p:cNvSpPr txBox="1"/>
          <p:nvPr/>
        </p:nvSpPr>
        <p:spPr>
          <a:xfrm>
            <a:off x="399400" y="4823548"/>
            <a:ext cx="10977563" cy="1323439"/>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2000" dirty="0" err="1">
                <a:effectLst/>
              </a:rPr>
              <a:t>Su</a:t>
            </a:r>
            <a:r>
              <a:rPr lang="en-US" sz="2000" dirty="0">
                <a:effectLst/>
              </a:rPr>
              <a:t> base </a:t>
            </a:r>
            <a:r>
              <a:rPr lang="en-US" sz="2000" dirty="0" err="1">
                <a:effectLst/>
              </a:rPr>
              <a:t>settimanale</a:t>
            </a:r>
            <a:r>
              <a:rPr lang="en-US" sz="2000" dirty="0">
                <a:effectLst/>
              </a:rPr>
              <a:t>, per </a:t>
            </a:r>
            <a:r>
              <a:rPr lang="en-US" sz="2000" dirty="0" err="1">
                <a:effectLst/>
              </a:rPr>
              <a:t>ogni</a:t>
            </a:r>
            <a:r>
              <a:rPr lang="en-US" sz="2000" dirty="0">
                <a:effectLst/>
              </a:rPr>
              <a:t> </a:t>
            </a:r>
            <a:r>
              <a:rPr lang="en-US" sz="2000" dirty="0" err="1">
                <a:effectLst/>
              </a:rPr>
              <a:t>residente</a:t>
            </a:r>
            <a:r>
              <a:rPr lang="en-US" sz="2000" dirty="0">
                <a:effectLst/>
              </a:rPr>
              <a:t> </a:t>
            </a:r>
            <a:r>
              <a:rPr lang="en-US" sz="2000" dirty="0" err="1">
                <a:effectLst/>
              </a:rPr>
              <a:t>vengono</a:t>
            </a:r>
            <a:r>
              <a:rPr lang="en-US" sz="2000" dirty="0">
                <a:effectLst/>
              </a:rPr>
              <a:t> </a:t>
            </a:r>
            <a:r>
              <a:rPr lang="en-US" sz="2000" dirty="0" err="1">
                <a:effectLst/>
              </a:rPr>
              <a:t>calcolati</a:t>
            </a:r>
            <a:r>
              <a:rPr lang="en-US" sz="2000" dirty="0">
                <a:effectLst/>
              </a:rPr>
              <a:t> </a:t>
            </a:r>
            <a:r>
              <a:rPr lang="en-US" sz="2000" dirty="0" err="1">
                <a:effectLst/>
              </a:rPr>
              <a:t>i</a:t>
            </a:r>
            <a:r>
              <a:rPr lang="en-US" sz="2000" dirty="0">
                <a:effectLst/>
              </a:rPr>
              <a:t> </a:t>
            </a:r>
            <a:r>
              <a:rPr lang="en-US" sz="2000" dirty="0" err="1">
                <a:effectLst/>
              </a:rPr>
              <a:t>valori</a:t>
            </a:r>
            <a:r>
              <a:rPr lang="en-US" sz="2000" dirty="0">
                <a:effectLst/>
              </a:rPr>
              <a:t> </a:t>
            </a:r>
            <a:r>
              <a:rPr lang="en-US" sz="2000" dirty="0" err="1">
                <a:effectLst/>
              </a:rPr>
              <a:t>medi</a:t>
            </a:r>
            <a:r>
              <a:rPr lang="en-US" sz="2000" dirty="0">
                <a:effectLst/>
              </a:rPr>
              <a:t> per le </a:t>
            </a:r>
            <a:r>
              <a:rPr lang="en-US" sz="2000" dirty="0" err="1">
                <a:effectLst/>
              </a:rPr>
              <a:t>rilevazioni</a:t>
            </a:r>
            <a:r>
              <a:rPr lang="en-US" sz="2000" dirty="0">
                <a:effectLst/>
              </a:rPr>
              <a:t> </a:t>
            </a:r>
            <a:r>
              <a:rPr lang="en-US" sz="2000" dirty="0" err="1">
                <a:effectLst/>
              </a:rPr>
              <a:t>ottenute</a:t>
            </a:r>
            <a:r>
              <a:rPr lang="en-US" sz="2000" dirty="0">
                <a:effectLst/>
              </a:rPr>
              <a:t> </a:t>
            </a:r>
            <a:r>
              <a:rPr lang="en-US" sz="2000" dirty="0" err="1">
                <a:effectLst/>
              </a:rPr>
              <a:t>dai</a:t>
            </a:r>
            <a:r>
              <a:rPr lang="en-US" sz="2000" dirty="0">
                <a:effectLst/>
              </a:rPr>
              <a:t> </a:t>
            </a:r>
            <a:r>
              <a:rPr lang="en-US" sz="2000" dirty="0" err="1">
                <a:effectLst/>
              </a:rPr>
              <a:t>sensori</a:t>
            </a:r>
            <a:r>
              <a:rPr lang="en-US" sz="2000" dirty="0">
                <a:effectLst/>
              </a:rPr>
              <a:t> wearable</a:t>
            </a:r>
            <a:r>
              <a:rPr lang="it-IT" sz="2000" dirty="0">
                <a:effectLst/>
              </a:rPr>
              <a:t>;</a:t>
            </a:r>
          </a:p>
          <a:p>
            <a:pPr marL="342900" indent="-342900" algn="just">
              <a:buFont typeface="Arial" panose="020B0604020202020204" pitchFamily="34" charset="0"/>
              <a:buChar char="•"/>
            </a:pPr>
            <a:r>
              <a:rPr lang="it-IT" sz="2000" dirty="0">
                <a:effectLst/>
              </a:rPr>
              <a:t>Come delay per il calcolo di queste misurazioni si è scelto un valore abbastanza alto, visto che vengono eseguite molto di rado;</a:t>
            </a:r>
          </a:p>
        </p:txBody>
      </p:sp>
      <p:pic>
        <p:nvPicPr>
          <p:cNvPr id="11" name="Picture 10">
            <a:extLst>
              <a:ext uri="{FF2B5EF4-FFF2-40B4-BE49-F238E27FC236}">
                <a16:creationId xmlns:a16="http://schemas.microsoft.com/office/drawing/2014/main" id="{41E8DAF8-4E64-6D90-9927-D374F05C75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924412" y="1807099"/>
            <a:ext cx="7927537" cy="2676525"/>
          </a:xfrm>
          <a:prstGeom prst="rect">
            <a:avLst/>
          </a:prstGeom>
        </p:spPr>
      </p:pic>
    </p:spTree>
    <p:extLst>
      <p:ext uri="{BB962C8B-B14F-4D97-AF65-F5344CB8AC3E}">
        <p14:creationId xmlns:p14="http://schemas.microsoft.com/office/powerpoint/2010/main" val="3624491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3</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35484" y="1603373"/>
            <a:ext cx="7823505" cy="769441"/>
          </a:xfrm>
          <a:prstGeom prst="rect">
            <a:avLst/>
          </a:prstGeom>
          <a:noFill/>
        </p:spPr>
        <p:txBody>
          <a:bodyPr wrap="square" rtlCol="0">
            <a:spAutoFit/>
          </a:bodyPr>
          <a:lstStyle/>
          <a:p>
            <a:pPr algn="ctr"/>
            <a:r>
              <a:rPr lang="en-US" sz="4400" dirty="0" err="1">
                <a:ln w="0"/>
                <a:solidFill>
                  <a:srgbClr val="002060"/>
                </a:solidFill>
                <a:effectLst>
                  <a:outerShdw blurRad="38100" dist="25400" dir="5400000" algn="ctr" rotWithShape="0">
                    <a:srgbClr val="6E747A">
                      <a:alpha val="43000"/>
                    </a:srgbClr>
                  </a:outerShdw>
                </a:effectLst>
              </a:rPr>
              <a:t>Assunzioni</a:t>
            </a:r>
            <a:r>
              <a:rPr lang="en-US" sz="4400" dirty="0">
                <a:ln w="0"/>
                <a:solidFill>
                  <a:srgbClr val="002060"/>
                </a:solidFill>
                <a:effectLst>
                  <a:outerShdw blurRad="38100" dist="25400" dir="5400000" algn="ctr" rotWithShape="0">
                    <a:srgbClr val="6E747A">
                      <a:alpha val="43000"/>
                    </a:srgbClr>
                  </a:outerShdw>
                </a:effectLst>
              </a:rPr>
              <a:t> – </a:t>
            </a:r>
            <a:r>
              <a:rPr lang="en-US" sz="4400" dirty="0" err="1">
                <a:ln w="0"/>
                <a:solidFill>
                  <a:srgbClr val="002060"/>
                </a:solidFill>
                <a:effectLst>
                  <a:outerShdw blurRad="38100" dist="25400" dir="5400000" algn="ctr" rotWithShape="0">
                    <a:srgbClr val="6E747A">
                      <a:alpha val="43000"/>
                    </a:srgbClr>
                  </a:outerShdw>
                </a:effectLst>
              </a:rPr>
              <a:t>Sensori</a:t>
            </a:r>
            <a:r>
              <a:rPr lang="en-US" sz="4400" dirty="0">
                <a:ln w="0"/>
                <a:solidFill>
                  <a:srgbClr val="002060"/>
                </a:solidFill>
                <a:effectLst>
                  <a:outerShdw blurRad="38100" dist="25400" dir="5400000" algn="ctr" rotWithShape="0">
                    <a:srgbClr val="6E747A">
                      <a:alpha val="43000"/>
                    </a:srgbClr>
                  </a:outerShdw>
                </a:effectLst>
              </a:rPr>
              <a:t> </a:t>
            </a:r>
            <a:r>
              <a:rPr lang="en-US" sz="4400" dirty="0" err="1">
                <a:ln w="0"/>
                <a:solidFill>
                  <a:srgbClr val="002060"/>
                </a:solidFill>
                <a:effectLst>
                  <a:outerShdw blurRad="38100" dist="25400" dir="5400000" algn="ctr" rotWithShape="0">
                    <a:srgbClr val="6E747A">
                      <a:alpha val="43000"/>
                    </a:srgbClr>
                  </a:outerShdw>
                </a:effectLst>
              </a:rPr>
              <a:t>Ambientali</a:t>
            </a:r>
            <a:endParaRPr lang="it-IT" sz="4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12">
            <a:extLst>
              <a:ext uri="{FF2B5EF4-FFF2-40B4-BE49-F238E27FC236}">
                <a16:creationId xmlns:a16="http://schemas.microsoft.com/office/drawing/2014/main" id="{D22649C2-92CC-4428-9494-99EEF3B37735}"/>
              </a:ext>
            </a:extLst>
          </p:cNvPr>
          <p:cNvSpPr txBox="1"/>
          <p:nvPr/>
        </p:nvSpPr>
        <p:spPr>
          <a:xfrm>
            <a:off x="1066800" y="2428726"/>
            <a:ext cx="10058400" cy="267765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err="1">
                <a:solidFill>
                  <a:srgbClr val="002060"/>
                </a:solidFill>
              </a:rPr>
              <a:t>Ogni</a:t>
            </a:r>
            <a:r>
              <a:rPr lang="en-US" sz="2400" dirty="0">
                <a:solidFill>
                  <a:srgbClr val="002060"/>
                </a:solidFill>
              </a:rPr>
              <a:t> </a:t>
            </a:r>
            <a:r>
              <a:rPr lang="en-US" sz="2400" dirty="0" err="1">
                <a:solidFill>
                  <a:srgbClr val="002060"/>
                </a:solidFill>
              </a:rPr>
              <a:t>appartamento</a:t>
            </a:r>
            <a:r>
              <a:rPr lang="en-US" sz="2400" dirty="0">
                <a:solidFill>
                  <a:srgbClr val="002060"/>
                </a:solidFill>
              </a:rPr>
              <a:t> </a:t>
            </a:r>
            <a:r>
              <a:rPr lang="en-US" sz="2400" dirty="0" err="1">
                <a:solidFill>
                  <a:srgbClr val="002060"/>
                </a:solidFill>
              </a:rPr>
              <a:t>presenta</a:t>
            </a:r>
            <a:r>
              <a:rPr lang="en-US" sz="2400" dirty="0">
                <a:solidFill>
                  <a:srgbClr val="002060"/>
                </a:solidFill>
              </a:rPr>
              <a:t> un solo </a:t>
            </a:r>
            <a:r>
              <a:rPr lang="en-US" sz="2400" dirty="0" err="1">
                <a:solidFill>
                  <a:srgbClr val="002060"/>
                </a:solidFill>
              </a:rPr>
              <a:t>sensore</a:t>
            </a:r>
            <a:r>
              <a:rPr lang="en-US" sz="2400" dirty="0">
                <a:solidFill>
                  <a:srgbClr val="002060"/>
                </a:solidFill>
              </a:rPr>
              <a:t> di </a:t>
            </a:r>
            <a:r>
              <a:rPr lang="en-US" sz="2400" dirty="0" err="1">
                <a:solidFill>
                  <a:srgbClr val="002060"/>
                </a:solidFill>
              </a:rPr>
              <a:t>movimento</a:t>
            </a:r>
            <a:r>
              <a:rPr lang="en-US" sz="2400" dirty="0">
                <a:solidFill>
                  <a:srgbClr val="002060"/>
                </a:solidFill>
              </a:rPr>
              <a:t> per stanza, </a:t>
            </a:r>
            <a:r>
              <a:rPr lang="en-US" sz="2400" dirty="0" err="1">
                <a:solidFill>
                  <a:srgbClr val="002060"/>
                </a:solidFill>
              </a:rPr>
              <a:t>posizionato</a:t>
            </a:r>
            <a:r>
              <a:rPr lang="en-US" sz="2400" dirty="0">
                <a:solidFill>
                  <a:srgbClr val="002060"/>
                </a:solidFill>
              </a:rPr>
              <a:t> </a:t>
            </a:r>
            <a:r>
              <a:rPr lang="en-US" sz="2400" dirty="0" err="1">
                <a:solidFill>
                  <a:srgbClr val="002060"/>
                </a:solidFill>
              </a:rPr>
              <a:t>sul</a:t>
            </a:r>
            <a:r>
              <a:rPr lang="en-US" sz="2400" dirty="0">
                <a:solidFill>
                  <a:srgbClr val="002060"/>
                </a:solidFill>
              </a:rPr>
              <a:t> </a:t>
            </a:r>
            <a:r>
              <a:rPr lang="en-US" sz="2400" dirty="0" err="1">
                <a:solidFill>
                  <a:srgbClr val="002060"/>
                </a:solidFill>
              </a:rPr>
              <a:t>soffitto</a:t>
            </a:r>
            <a:r>
              <a:rPr lang="en-US" sz="2400" dirty="0">
                <a:solidFill>
                  <a:srgbClr val="002060"/>
                </a:solidFill>
              </a:rPr>
              <a:t>, in modo da </a:t>
            </a:r>
            <a:r>
              <a:rPr lang="en-US" sz="2400" dirty="0" err="1">
                <a:solidFill>
                  <a:srgbClr val="002060"/>
                </a:solidFill>
              </a:rPr>
              <a:t>coprire</a:t>
            </a:r>
            <a:r>
              <a:rPr lang="en-US" sz="2400" dirty="0">
                <a:solidFill>
                  <a:srgbClr val="002060"/>
                </a:solidFill>
              </a:rPr>
              <a:t> </a:t>
            </a:r>
            <a:r>
              <a:rPr lang="en-US" sz="2400" dirty="0" err="1">
                <a:solidFill>
                  <a:srgbClr val="002060"/>
                </a:solidFill>
              </a:rPr>
              <a:t>tutta</a:t>
            </a:r>
            <a:r>
              <a:rPr lang="en-US" sz="2400" dirty="0">
                <a:solidFill>
                  <a:srgbClr val="002060"/>
                </a:solidFill>
              </a:rPr>
              <a:t> </a:t>
            </a:r>
            <a:r>
              <a:rPr lang="en-US" sz="2400" dirty="0" err="1">
                <a:solidFill>
                  <a:srgbClr val="002060"/>
                </a:solidFill>
              </a:rPr>
              <a:t>l’area</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sensore</a:t>
            </a:r>
            <a:r>
              <a:rPr lang="en-US" sz="2400" dirty="0">
                <a:solidFill>
                  <a:srgbClr val="002060"/>
                </a:solidFill>
              </a:rPr>
              <a:t> di </a:t>
            </a:r>
            <a:r>
              <a:rPr lang="en-US" sz="2400" dirty="0" err="1">
                <a:solidFill>
                  <a:srgbClr val="002060"/>
                </a:solidFill>
              </a:rPr>
              <a:t>movimento</a:t>
            </a:r>
            <a:r>
              <a:rPr lang="en-US" sz="2400" dirty="0">
                <a:solidFill>
                  <a:srgbClr val="002060"/>
                </a:solidFill>
              </a:rPr>
              <a:t> </a:t>
            </a:r>
            <a:r>
              <a:rPr lang="en-US" sz="2400" dirty="0" err="1">
                <a:solidFill>
                  <a:srgbClr val="002060"/>
                </a:solidFill>
              </a:rPr>
              <a:t>effettua</a:t>
            </a:r>
            <a:r>
              <a:rPr lang="en-US" sz="2400" dirty="0">
                <a:solidFill>
                  <a:srgbClr val="002060"/>
                </a:solidFill>
              </a:rPr>
              <a:t> 1 </a:t>
            </a:r>
            <a:r>
              <a:rPr lang="en-US" sz="2400" dirty="0" err="1">
                <a:solidFill>
                  <a:srgbClr val="002060"/>
                </a:solidFill>
              </a:rPr>
              <a:t>controllo</a:t>
            </a:r>
            <a:r>
              <a:rPr lang="en-US" sz="2400" dirty="0">
                <a:solidFill>
                  <a:srgbClr val="002060"/>
                </a:solidFill>
              </a:rPr>
              <a:t> al secondo (60 al </a:t>
            </a:r>
            <a:r>
              <a:rPr lang="en-US" sz="2400" dirty="0" err="1">
                <a:solidFill>
                  <a:srgbClr val="002060"/>
                </a:solidFill>
              </a:rPr>
              <a:t>minuto</a:t>
            </a:r>
            <a:r>
              <a:rPr lang="en-US" sz="2400" dirty="0">
                <a:solidFill>
                  <a:srgbClr val="002060"/>
                </a:solidFill>
              </a:rPr>
              <a:t>);</a:t>
            </a:r>
          </a:p>
          <a:p>
            <a:pPr marL="342900" indent="-342900" algn="just">
              <a:buFont typeface="Arial" panose="020B0604020202020204" pitchFamily="34" charset="0"/>
              <a:buChar char="•"/>
            </a:pPr>
            <a:r>
              <a:rPr lang="en-US" sz="2400" dirty="0" err="1">
                <a:solidFill>
                  <a:srgbClr val="002060"/>
                </a:solidFill>
              </a:rPr>
              <a:t>Ogni</a:t>
            </a:r>
            <a:r>
              <a:rPr lang="en-US" sz="2400" dirty="0">
                <a:solidFill>
                  <a:srgbClr val="002060"/>
                </a:solidFill>
              </a:rPr>
              <a:t> </a:t>
            </a:r>
            <a:r>
              <a:rPr lang="en-US" sz="2400" dirty="0" err="1">
                <a:solidFill>
                  <a:srgbClr val="002060"/>
                </a:solidFill>
              </a:rPr>
              <a:t>appartamento</a:t>
            </a:r>
            <a:r>
              <a:rPr lang="en-US" sz="2400" dirty="0">
                <a:solidFill>
                  <a:srgbClr val="002060"/>
                </a:solidFill>
              </a:rPr>
              <a:t> </a:t>
            </a:r>
            <a:r>
              <a:rPr lang="en-US" sz="2400" dirty="0" err="1">
                <a:solidFill>
                  <a:srgbClr val="002060"/>
                </a:solidFill>
              </a:rPr>
              <a:t>contiene</a:t>
            </a:r>
            <a:r>
              <a:rPr lang="en-US" sz="2400" dirty="0">
                <a:solidFill>
                  <a:srgbClr val="002060"/>
                </a:solidFill>
              </a:rPr>
              <a:t> un solo </a:t>
            </a:r>
            <a:r>
              <a:rPr lang="en-US" sz="2400" dirty="0" err="1">
                <a:solidFill>
                  <a:srgbClr val="002060"/>
                </a:solidFill>
              </a:rPr>
              <a:t>letto</a:t>
            </a:r>
            <a:r>
              <a:rPr lang="en-US" sz="2400" dirty="0">
                <a:solidFill>
                  <a:srgbClr val="002060"/>
                </a:solidFill>
              </a:rPr>
              <a:t>, sotto </a:t>
            </a:r>
            <a:r>
              <a:rPr lang="en-US" sz="2400" dirty="0" err="1">
                <a:solidFill>
                  <a:srgbClr val="002060"/>
                </a:solidFill>
              </a:rPr>
              <a:t>il</a:t>
            </a:r>
            <a:r>
              <a:rPr lang="en-US" sz="2400" dirty="0">
                <a:solidFill>
                  <a:srgbClr val="002060"/>
                </a:solidFill>
              </a:rPr>
              <a:t> quale </a:t>
            </a:r>
            <a:r>
              <a:rPr lang="en-US" sz="2400" dirty="0" err="1">
                <a:solidFill>
                  <a:srgbClr val="002060"/>
                </a:solidFill>
              </a:rPr>
              <a:t>viene</a:t>
            </a:r>
            <a:r>
              <a:rPr lang="en-US" sz="2400" dirty="0">
                <a:solidFill>
                  <a:srgbClr val="002060"/>
                </a:solidFill>
              </a:rPr>
              <a:t> </a:t>
            </a:r>
            <a:r>
              <a:rPr lang="en-US" sz="2400" dirty="0" err="1">
                <a:solidFill>
                  <a:srgbClr val="002060"/>
                </a:solidFill>
              </a:rPr>
              <a:t>installato</a:t>
            </a:r>
            <a:r>
              <a:rPr lang="en-US" sz="2400" dirty="0">
                <a:solidFill>
                  <a:srgbClr val="002060"/>
                </a:solidFill>
              </a:rPr>
              <a:t> </a:t>
            </a:r>
            <a:r>
              <a:rPr lang="en-US" sz="2400" dirty="0" err="1">
                <a:solidFill>
                  <a:srgbClr val="002060"/>
                </a:solidFill>
              </a:rPr>
              <a:t>il</a:t>
            </a:r>
            <a:r>
              <a:rPr lang="en-US" sz="2400" dirty="0">
                <a:solidFill>
                  <a:srgbClr val="002060"/>
                </a:solidFill>
              </a:rPr>
              <a:t> </a:t>
            </a:r>
            <a:r>
              <a:rPr lang="en-US" sz="2400" dirty="0" err="1">
                <a:solidFill>
                  <a:srgbClr val="002060"/>
                </a:solidFill>
              </a:rPr>
              <a:t>sensore</a:t>
            </a:r>
            <a:r>
              <a:rPr lang="en-US" sz="2400" dirty="0">
                <a:solidFill>
                  <a:srgbClr val="002060"/>
                </a:solidFill>
              </a:rPr>
              <a:t> di </a:t>
            </a:r>
            <a:r>
              <a:rPr lang="en-US" sz="2400" dirty="0" err="1">
                <a:solidFill>
                  <a:srgbClr val="002060"/>
                </a:solidFill>
              </a:rPr>
              <a:t>pressione</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sensore</a:t>
            </a:r>
            <a:r>
              <a:rPr lang="en-US" sz="2400" dirty="0">
                <a:solidFill>
                  <a:srgbClr val="002060"/>
                </a:solidFill>
              </a:rPr>
              <a:t> di </a:t>
            </a:r>
            <a:r>
              <a:rPr lang="en-US" sz="2400" dirty="0" err="1">
                <a:solidFill>
                  <a:srgbClr val="002060"/>
                </a:solidFill>
              </a:rPr>
              <a:t>pressione</a:t>
            </a:r>
            <a:r>
              <a:rPr lang="en-US" sz="2400" dirty="0">
                <a:solidFill>
                  <a:srgbClr val="002060"/>
                </a:solidFill>
              </a:rPr>
              <a:t> </a:t>
            </a:r>
            <a:r>
              <a:rPr lang="en-US" sz="2400" dirty="0" err="1">
                <a:solidFill>
                  <a:srgbClr val="002060"/>
                </a:solidFill>
              </a:rPr>
              <a:t>nel</a:t>
            </a:r>
            <a:r>
              <a:rPr lang="en-US" sz="2400" dirty="0">
                <a:solidFill>
                  <a:srgbClr val="002060"/>
                </a:solidFill>
              </a:rPr>
              <a:t> </a:t>
            </a:r>
            <a:r>
              <a:rPr lang="en-US" sz="2400" dirty="0" err="1">
                <a:solidFill>
                  <a:srgbClr val="002060"/>
                </a:solidFill>
              </a:rPr>
              <a:t>letto</a:t>
            </a:r>
            <a:r>
              <a:rPr lang="en-US" sz="2400" dirty="0">
                <a:solidFill>
                  <a:srgbClr val="002060"/>
                </a:solidFill>
              </a:rPr>
              <a:t> </a:t>
            </a:r>
            <a:r>
              <a:rPr lang="en-US" sz="2400" dirty="0" err="1">
                <a:solidFill>
                  <a:srgbClr val="002060"/>
                </a:solidFill>
              </a:rPr>
              <a:t>effettua</a:t>
            </a:r>
            <a:r>
              <a:rPr lang="en-US" sz="2400" dirty="0">
                <a:solidFill>
                  <a:srgbClr val="002060"/>
                </a:solidFill>
              </a:rPr>
              <a:t> un </a:t>
            </a:r>
            <a:r>
              <a:rPr lang="en-US" sz="2400" dirty="0" err="1">
                <a:solidFill>
                  <a:srgbClr val="002060"/>
                </a:solidFill>
              </a:rPr>
              <a:t>controllo</a:t>
            </a:r>
            <a:r>
              <a:rPr lang="en-US" sz="2400" dirty="0">
                <a:solidFill>
                  <a:srgbClr val="002060"/>
                </a:solidFill>
              </a:rPr>
              <a:t> </a:t>
            </a:r>
            <a:r>
              <a:rPr lang="en-US" sz="2400" dirty="0" err="1">
                <a:solidFill>
                  <a:srgbClr val="002060"/>
                </a:solidFill>
              </a:rPr>
              <a:t>ogni</a:t>
            </a:r>
            <a:r>
              <a:rPr lang="en-US" sz="2400" dirty="0">
                <a:solidFill>
                  <a:srgbClr val="002060"/>
                </a:solidFill>
              </a:rPr>
              <a:t> 15 secondi;</a:t>
            </a:r>
          </a:p>
          <a:p>
            <a:pPr marL="342900" indent="-342900" algn="just">
              <a:buFont typeface="Arial" panose="020B0604020202020204" pitchFamily="34" charset="0"/>
              <a:buChar char="•"/>
            </a:pPr>
            <a:endParaRPr lang="en-US" sz="2400" dirty="0">
              <a:solidFill>
                <a:srgbClr val="002060"/>
              </a:solidFill>
            </a:endParaRPr>
          </a:p>
        </p:txBody>
      </p:sp>
    </p:spTree>
    <p:extLst>
      <p:ext uri="{BB962C8B-B14F-4D97-AF65-F5344CB8AC3E}">
        <p14:creationId xmlns:p14="http://schemas.microsoft.com/office/powerpoint/2010/main" val="1587358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30</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1262366" y="4831586"/>
            <a:ext cx="10219721" cy="1015663"/>
          </a:xfrm>
          <a:prstGeom prst="rect">
            <a:avLst/>
          </a:prstGeom>
          <a:noFill/>
        </p:spPr>
        <p:txBody>
          <a:bodyPr wrap="square" rtlCol="0" anchor="ctr">
            <a:spAutoFit/>
          </a:bodyPr>
          <a:lstStyle/>
          <a:p>
            <a:pPr algn="ctr"/>
            <a:r>
              <a:rPr lang="en-US" sz="6000" i="1" dirty="0">
                <a:ln w="0"/>
                <a:solidFill>
                  <a:srgbClr val="002060"/>
                </a:solidFill>
                <a:effectLst>
                  <a:outerShdw blurRad="38100" dist="25400" dir="5400000" algn="ctr" rotWithShape="0">
                    <a:srgbClr val="6E747A">
                      <a:alpha val="43000"/>
                    </a:srgbClr>
                  </a:outerShdw>
                </a:effectLst>
              </a:rPr>
              <a:t>Logical Architecture</a:t>
            </a:r>
            <a:endParaRPr lang="it-IT" sz="60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hape&#10;&#10;Description automatically generated">
            <a:extLst>
              <a:ext uri="{FF2B5EF4-FFF2-40B4-BE49-F238E27FC236}">
                <a16:creationId xmlns:a16="http://schemas.microsoft.com/office/drawing/2014/main" id="{813BDC51-0633-0D55-D552-E40FBA1761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1991" y="1617843"/>
            <a:ext cx="3520470" cy="3390082"/>
          </a:xfrm>
          <a:prstGeom prst="rect">
            <a:avLst/>
          </a:prstGeom>
        </p:spPr>
      </p:pic>
    </p:spTree>
    <p:extLst>
      <p:ext uri="{BB962C8B-B14F-4D97-AF65-F5344CB8AC3E}">
        <p14:creationId xmlns:p14="http://schemas.microsoft.com/office/powerpoint/2010/main" val="1971103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31</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62383" b="12551"/>
          <a:stretch/>
        </p:blipFill>
        <p:spPr>
          <a:xfrm>
            <a:off x="215980" y="231353"/>
            <a:ext cx="348571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213891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Panoramica</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C0395006-C69F-3A85-89D7-E94B4D73845D}"/>
              </a:ext>
            </a:extLst>
          </p:cNvPr>
          <p:cNvGraphicFramePr>
            <a:graphicFrameLocks noGrp="1"/>
          </p:cNvGraphicFramePr>
          <p:nvPr>
            <p:extLst>
              <p:ext uri="{D42A27DB-BD31-4B8C-83A1-F6EECF244321}">
                <p14:modId xmlns:p14="http://schemas.microsoft.com/office/powerpoint/2010/main" val="3899729760"/>
              </p:ext>
            </p:extLst>
          </p:nvPr>
        </p:nvGraphicFramePr>
        <p:xfrm>
          <a:off x="3944625" y="233743"/>
          <a:ext cx="7926620" cy="6466494"/>
        </p:xfrm>
        <a:graphic>
          <a:graphicData uri="http://schemas.openxmlformats.org/drawingml/2006/table">
            <a:tbl>
              <a:tblPr>
                <a:tableStyleId>{9DCAF9ED-07DC-4A11-8D7F-57B35C25682E}</a:tableStyleId>
              </a:tblPr>
              <a:tblGrid>
                <a:gridCol w="2759614">
                  <a:extLst>
                    <a:ext uri="{9D8B030D-6E8A-4147-A177-3AD203B41FA5}">
                      <a16:colId xmlns:a16="http://schemas.microsoft.com/office/drawing/2014/main" val="3103763697"/>
                    </a:ext>
                  </a:extLst>
                </a:gridCol>
                <a:gridCol w="1624693">
                  <a:extLst>
                    <a:ext uri="{9D8B030D-6E8A-4147-A177-3AD203B41FA5}">
                      <a16:colId xmlns:a16="http://schemas.microsoft.com/office/drawing/2014/main" val="3437057880"/>
                    </a:ext>
                  </a:extLst>
                </a:gridCol>
                <a:gridCol w="1833213">
                  <a:extLst>
                    <a:ext uri="{9D8B030D-6E8A-4147-A177-3AD203B41FA5}">
                      <a16:colId xmlns:a16="http://schemas.microsoft.com/office/drawing/2014/main" val="1813100381"/>
                    </a:ext>
                  </a:extLst>
                </a:gridCol>
                <a:gridCol w="1709100">
                  <a:extLst>
                    <a:ext uri="{9D8B030D-6E8A-4147-A177-3AD203B41FA5}">
                      <a16:colId xmlns:a16="http://schemas.microsoft.com/office/drawing/2014/main" val="53743390"/>
                    </a:ext>
                  </a:extLst>
                </a:gridCol>
              </a:tblGrid>
              <a:tr h="334568">
                <a:tc>
                  <a:txBody>
                    <a:bodyPr/>
                    <a:lstStyle/>
                    <a:p>
                      <a:pPr algn="ctr" fontAlgn="ctr"/>
                      <a:r>
                        <a:rPr lang="it-IT" sz="1800" b="1" i="1" u="none" strike="noStrike" dirty="0">
                          <a:solidFill>
                            <a:srgbClr val="800000"/>
                          </a:solidFill>
                          <a:effectLst/>
                        </a:rPr>
                        <a:t>Diagramma Attività</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Complessità</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Frequenza (/h)</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Delay (secondi)</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795486953"/>
                  </a:ext>
                </a:extLst>
              </a:tr>
              <a:tr h="309785">
                <a:tc>
                  <a:txBody>
                    <a:bodyPr/>
                    <a:lstStyle/>
                    <a:p>
                      <a:pPr algn="ctr" fontAlgn="ctr"/>
                      <a:r>
                        <a:rPr lang="it-IT" sz="1200" b="0" i="1" u="none" strike="noStrike" dirty="0">
                          <a:effectLst/>
                        </a:rPr>
                        <a:t>Diag1 - Acquisizione Temperatura</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a:effectLst/>
                        </a:rPr>
                        <a:t>0</a:t>
                      </a:r>
                      <a:endParaRPr lang="it-IT" sz="1200" b="0" i="1" u="none" strike="noStrike">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275536028"/>
                  </a:ext>
                </a:extLst>
              </a:tr>
              <a:tr h="309785">
                <a:tc>
                  <a:txBody>
                    <a:bodyPr/>
                    <a:lstStyle/>
                    <a:p>
                      <a:pPr algn="ctr" fontAlgn="ctr"/>
                      <a:r>
                        <a:rPr lang="it-IT" sz="1200" b="0" i="1" u="none" strike="noStrike" dirty="0">
                          <a:effectLst/>
                        </a:rPr>
                        <a:t>Diag2 - Invio Temperatura</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a:effectLst/>
                        </a:rPr>
                        <a:t>0</a:t>
                      </a:r>
                      <a:endParaRPr lang="it-IT" sz="1200" b="0" i="1" u="none" strike="noStrike">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973888201"/>
                  </a:ext>
                </a:extLst>
              </a:tr>
              <a:tr h="309785">
                <a:tc>
                  <a:txBody>
                    <a:bodyPr/>
                    <a:lstStyle/>
                    <a:p>
                      <a:pPr algn="ctr" fontAlgn="ctr"/>
                      <a:r>
                        <a:rPr lang="it-IT" sz="1200" b="0" i="1" u="none" strike="noStrike" dirty="0">
                          <a:effectLst/>
                        </a:rPr>
                        <a:t>Diag3 - Controllo Temperatura</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117425840"/>
                  </a:ext>
                </a:extLst>
              </a:tr>
              <a:tr h="309785">
                <a:tc>
                  <a:txBody>
                    <a:bodyPr/>
                    <a:lstStyle/>
                    <a:p>
                      <a:pPr algn="ctr" fontAlgn="ctr"/>
                      <a:r>
                        <a:rPr lang="it-IT" sz="1200" b="0" i="1" u="none" strike="noStrike" dirty="0">
                          <a:effectLst/>
                        </a:rPr>
                        <a:t>Diag4 - Acquisizione Accelerazione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180.000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921856955"/>
                  </a:ext>
                </a:extLst>
              </a:tr>
              <a:tr h="309785">
                <a:tc>
                  <a:txBody>
                    <a:bodyPr/>
                    <a:lstStyle/>
                    <a:p>
                      <a:pPr algn="ctr" fontAlgn="ctr"/>
                      <a:r>
                        <a:rPr lang="it-IT" sz="1200" b="0" i="1" u="none" strike="noStrike" dirty="0">
                          <a:effectLst/>
                        </a:rPr>
                        <a:t>Diag5 - Invio Accelerazione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643486472"/>
                  </a:ext>
                </a:extLst>
              </a:tr>
              <a:tr h="309785">
                <a:tc>
                  <a:txBody>
                    <a:bodyPr/>
                    <a:lstStyle/>
                    <a:p>
                      <a:pPr algn="ctr" fontAlgn="ctr"/>
                      <a:r>
                        <a:rPr lang="it-IT" sz="1200" b="0" i="1" u="none" strike="noStrike" dirty="0">
                          <a:effectLst/>
                        </a:rPr>
                        <a:t>Diag6 - Controllo Accelerazione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1.800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0,01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220310197"/>
                  </a:ext>
                </a:extLst>
              </a:tr>
              <a:tr h="309785">
                <a:tc>
                  <a:txBody>
                    <a:bodyPr/>
                    <a:lstStyle/>
                    <a:p>
                      <a:pPr algn="ctr" fontAlgn="ctr"/>
                      <a:r>
                        <a:rPr lang="it-IT" sz="1200" b="0" i="1" u="none" strike="noStrike" dirty="0">
                          <a:effectLst/>
                        </a:rPr>
                        <a:t>Diag7 - Acquisizione Battiti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36.000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286615247"/>
                  </a:ext>
                </a:extLst>
              </a:tr>
              <a:tr h="309785">
                <a:tc>
                  <a:txBody>
                    <a:bodyPr/>
                    <a:lstStyle/>
                    <a:p>
                      <a:pPr algn="ctr" fontAlgn="ctr"/>
                      <a:r>
                        <a:rPr lang="it-IT" sz="1200" b="0" i="1" u="none" strike="noStrike" dirty="0">
                          <a:effectLst/>
                        </a:rPr>
                        <a:t>Diag8 - Invio Battiti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12</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165202966"/>
                  </a:ext>
                </a:extLst>
              </a:tr>
              <a:tr h="309785">
                <a:tc>
                  <a:txBody>
                    <a:bodyPr/>
                    <a:lstStyle/>
                    <a:p>
                      <a:pPr algn="ctr" fontAlgn="ctr"/>
                      <a:r>
                        <a:rPr lang="it-IT" sz="1200" b="0" i="1" u="none" strike="noStrike" dirty="0">
                          <a:effectLst/>
                        </a:rPr>
                        <a:t>Diag9 - Controllo Battiti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0,5</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472728256"/>
                  </a:ext>
                </a:extLst>
              </a:tr>
              <a:tr h="309785">
                <a:tc>
                  <a:txBody>
                    <a:bodyPr/>
                    <a:lstStyle/>
                    <a:p>
                      <a:pPr algn="ctr" fontAlgn="ctr"/>
                      <a:r>
                        <a:rPr lang="it-IT" sz="1200" b="0" i="1" u="none" strike="noStrike" dirty="0">
                          <a:effectLst/>
                        </a:rPr>
                        <a:t>Diag10 - Acquisizione Pressione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240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67076690"/>
                  </a:ext>
                </a:extLst>
              </a:tr>
              <a:tr h="309785">
                <a:tc>
                  <a:txBody>
                    <a:bodyPr/>
                    <a:lstStyle/>
                    <a:p>
                      <a:pPr algn="ctr" fontAlgn="ctr"/>
                      <a:r>
                        <a:rPr lang="it-IT" sz="1200" b="0" i="1" u="none" strike="noStrike" dirty="0">
                          <a:effectLst/>
                        </a:rPr>
                        <a:t>Diag11 - Invio Pressione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2</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897938750"/>
                  </a:ext>
                </a:extLst>
              </a:tr>
              <a:tr h="277898">
                <a:tc>
                  <a:txBody>
                    <a:bodyPr/>
                    <a:lstStyle/>
                    <a:p>
                      <a:pPr algn="ctr" fontAlgn="ctr"/>
                      <a:r>
                        <a:rPr lang="it-IT" sz="1200" b="0" i="1" u="none" strike="noStrike" dirty="0">
                          <a:effectLst/>
                        </a:rPr>
                        <a:t>Diag12 - Acquisizione Movimento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3600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416721746"/>
                  </a:ext>
                </a:extLst>
              </a:tr>
              <a:tr h="277898">
                <a:tc>
                  <a:txBody>
                    <a:bodyPr/>
                    <a:lstStyle/>
                    <a:p>
                      <a:pPr algn="ctr" fontAlgn="ctr"/>
                      <a:r>
                        <a:rPr lang="it-IT" sz="1200" b="0" i="1" u="none" strike="noStrike" dirty="0">
                          <a:effectLst/>
                        </a:rPr>
                        <a:t>Diag13 - Invio Movimento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323036464"/>
                  </a:ext>
                </a:extLst>
              </a:tr>
              <a:tr h="309785">
                <a:tc>
                  <a:txBody>
                    <a:bodyPr/>
                    <a:lstStyle/>
                    <a:p>
                      <a:pPr algn="ctr" fontAlgn="ctr"/>
                      <a:r>
                        <a:rPr lang="it-IT" sz="1200" b="0" i="1" u="none" strike="noStrike" dirty="0">
                          <a:effectLst/>
                        </a:rPr>
                        <a:t>Diag14 - Controllo Ambiente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0,2</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568297349"/>
                  </a:ext>
                </a:extLst>
              </a:tr>
              <a:tr h="309785">
                <a:tc>
                  <a:txBody>
                    <a:bodyPr/>
                    <a:lstStyle/>
                    <a:p>
                      <a:pPr algn="ctr" fontAlgn="ctr"/>
                      <a:r>
                        <a:rPr lang="it-IT" sz="1200" b="0" i="1" u="none" strike="noStrike" dirty="0">
                          <a:effectLst/>
                        </a:rPr>
                        <a:t>Diag15 - Monitoraggio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20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32076650"/>
                  </a:ext>
                </a:extLst>
              </a:tr>
              <a:tr h="309785">
                <a:tc>
                  <a:txBody>
                    <a:bodyPr/>
                    <a:lstStyle/>
                    <a:p>
                      <a:pPr algn="ctr" fontAlgn="ctr"/>
                      <a:r>
                        <a:rPr lang="it-IT" sz="1200" b="0" i="1" u="none" strike="noStrike" dirty="0">
                          <a:effectLst/>
                        </a:rPr>
                        <a:t>Diag16 - Controllo Storico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764674566"/>
                  </a:ext>
                </a:extLst>
              </a:tr>
              <a:tr h="309785">
                <a:tc>
                  <a:txBody>
                    <a:bodyPr/>
                    <a:lstStyle/>
                    <a:p>
                      <a:pPr algn="ctr" fontAlgn="ctr"/>
                      <a:r>
                        <a:rPr lang="it-IT" sz="1200" b="0" i="1" u="none" strike="noStrike" dirty="0">
                          <a:effectLst/>
                        </a:rPr>
                        <a:t>Diag17 - Soccorsi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653390063"/>
                  </a:ext>
                </a:extLst>
              </a:tr>
              <a:tr h="309785">
                <a:tc>
                  <a:txBody>
                    <a:bodyPr/>
                    <a:lstStyle/>
                    <a:p>
                      <a:pPr algn="ctr" fontAlgn="ctr"/>
                      <a:r>
                        <a:rPr lang="it-IT" sz="1200" b="0" i="1" u="none" strike="noStrike" dirty="0">
                          <a:effectLst/>
                        </a:rPr>
                        <a:t>Diag18 – Comunicazione</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5</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883879149"/>
                  </a:ext>
                </a:extLst>
              </a:tr>
              <a:tr h="309785">
                <a:tc>
                  <a:txBody>
                    <a:bodyPr/>
                    <a:lstStyle/>
                    <a:p>
                      <a:pPr algn="ctr" fontAlgn="ctr"/>
                      <a:r>
                        <a:rPr lang="it-IT" sz="1200" b="0" i="1" u="none" strike="noStrike" dirty="0">
                          <a:effectLst/>
                        </a:rPr>
                        <a:t>Diag19 – Controllo </a:t>
                      </a:r>
                      <a:r>
                        <a:rPr lang="it-IT" sz="1200" b="0" i="1" u="none" strike="noStrike" dirty="0" err="1">
                          <a:effectLst/>
                        </a:rPr>
                        <a:t>Smartwatch</a:t>
                      </a:r>
                      <a:endParaRPr lang="it-IT" sz="1200" b="0" i="1" u="none" strike="noStrike" dirty="0">
                        <a:effectLst/>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solidFill>
                            <a:srgbClr val="000000"/>
                          </a:solidFill>
                          <a:effectLst/>
                          <a:latin typeface="Calibri" panose="020F0502020204030204" pitchFamily="34" charset="0"/>
                        </a:rPr>
                        <a:t>media</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solidFill>
                            <a:srgbClr val="000000"/>
                          </a:solidFill>
                          <a:effectLst/>
                          <a:latin typeface="Calibri" panose="020F0502020204030204" pitchFamily="34" charset="0"/>
                        </a:rPr>
                        <a:t>2</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solidFill>
                            <a:srgbClr val="000000"/>
                          </a:solidFill>
                          <a:effectLst/>
                          <a:latin typeface="Calibri" panose="020F0502020204030204" pitchFamily="34" charset="0"/>
                        </a:rPr>
                        <a:t>1000</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786284993"/>
                  </a:ext>
                </a:extLst>
              </a:tr>
              <a:tr h="309785">
                <a:tc>
                  <a:txBody>
                    <a:bodyPr/>
                    <a:lstStyle/>
                    <a:p>
                      <a:pPr algn="ctr" fontAlgn="ctr"/>
                      <a:r>
                        <a:rPr lang="it-IT" sz="1200" b="0" i="1" u="none" strike="noStrike" dirty="0">
                          <a:effectLst/>
                        </a:rPr>
                        <a:t>Diag20 – Calcolo Valori Medi</a:t>
                      </a:r>
                    </a:p>
                  </a:txBody>
                  <a:tcPr marL="9246" marR="9246" marT="9246" marB="0" anchor="ctr">
                    <a:lnT w="12700" cap="flat" cmpd="sng" algn="ctr">
                      <a:solidFill>
                        <a:srgbClr val="800000"/>
                      </a:solidFill>
                      <a:prstDash val="solid"/>
                      <a:round/>
                      <a:headEnd type="none" w="med" len="med"/>
                      <a:tailEnd type="none" w="med" len="med"/>
                    </a:lnT>
                  </a:tcPr>
                </a:tc>
                <a:tc>
                  <a:txBody>
                    <a:bodyPr/>
                    <a:lstStyle/>
                    <a:p>
                      <a:pPr algn="ctr" fontAlgn="ctr"/>
                      <a:r>
                        <a:rPr lang="it-IT" sz="1200" b="0" i="1" u="none" strike="noStrike" dirty="0">
                          <a:solidFill>
                            <a:srgbClr val="000000"/>
                          </a:solidFill>
                          <a:effectLst/>
                          <a:latin typeface="Calibri" panose="020F0502020204030204" pitchFamily="34" charset="0"/>
                        </a:rPr>
                        <a:t>bassa</a:t>
                      </a:r>
                    </a:p>
                  </a:txBody>
                  <a:tcPr marL="9246" marR="9246" marT="9246" marB="0" anchor="ctr">
                    <a:lnT w="12700" cap="flat" cmpd="sng" algn="ctr">
                      <a:solidFill>
                        <a:srgbClr val="800000"/>
                      </a:solidFill>
                      <a:prstDash val="solid"/>
                      <a:round/>
                      <a:headEnd type="none" w="med" len="med"/>
                      <a:tailEnd type="none" w="med" len="med"/>
                    </a:lnT>
                  </a:tcPr>
                </a:tc>
                <a:tc>
                  <a:txBody>
                    <a:bodyPr/>
                    <a:lstStyle/>
                    <a:p>
                      <a:pPr algn="ctr" fontAlgn="ctr"/>
                      <a:r>
                        <a:rPr lang="it-IT" sz="1200" b="0" i="1" u="none" strike="noStrike" dirty="0">
                          <a:solidFill>
                            <a:srgbClr val="000000"/>
                          </a:solidFill>
                          <a:effectLst/>
                          <a:latin typeface="Calibri" panose="020F0502020204030204" pitchFamily="34" charset="0"/>
                        </a:rPr>
                        <a:t>settimanale</a:t>
                      </a:r>
                    </a:p>
                  </a:txBody>
                  <a:tcPr marL="9246" marR="9246" marT="9246" marB="0" anchor="ctr">
                    <a:lnT w="12700" cap="flat" cmpd="sng" algn="ctr">
                      <a:solidFill>
                        <a:srgbClr val="800000"/>
                      </a:solidFill>
                      <a:prstDash val="solid"/>
                      <a:round/>
                      <a:headEnd type="none" w="med" len="med"/>
                      <a:tailEnd type="none" w="med" len="med"/>
                    </a:lnT>
                  </a:tcPr>
                </a:tc>
                <a:tc>
                  <a:txBody>
                    <a:bodyPr/>
                    <a:lstStyle/>
                    <a:p>
                      <a:pPr algn="ctr" fontAlgn="ctr"/>
                      <a:r>
                        <a:rPr lang="it-IT" sz="1200" b="0" i="1" u="none" strike="noStrike" dirty="0">
                          <a:solidFill>
                            <a:srgbClr val="000000"/>
                          </a:solidFill>
                          <a:effectLst/>
                          <a:latin typeface="Calibri" panose="020F0502020204030204" pitchFamily="34" charset="0"/>
                        </a:rPr>
                        <a:t>5000</a:t>
                      </a:r>
                    </a:p>
                  </a:txBody>
                  <a:tcPr marL="9246" marR="9246" marT="9246" marB="0" anchor="ctr">
                    <a:lnT w="12700" cap="flat" cmpd="sng" algn="ctr">
                      <a:solidFill>
                        <a:srgbClr val="800000"/>
                      </a:solidFill>
                      <a:prstDash val="solid"/>
                      <a:round/>
                      <a:headEnd type="none" w="med" len="med"/>
                      <a:tailEnd type="none" w="med" len="med"/>
                    </a:lnT>
                  </a:tcPr>
                </a:tc>
                <a:extLst>
                  <a:ext uri="{0D108BD9-81ED-4DB2-BD59-A6C34878D82A}">
                    <a16:rowId xmlns:a16="http://schemas.microsoft.com/office/drawing/2014/main" val="79241882"/>
                  </a:ext>
                </a:extLst>
              </a:tr>
            </a:tbl>
          </a:graphicData>
        </a:graphic>
      </p:graphicFrame>
      <p:sp>
        <p:nvSpPr>
          <p:cNvPr id="2" name="CasellaDiTesto 7">
            <a:extLst>
              <a:ext uri="{FF2B5EF4-FFF2-40B4-BE49-F238E27FC236}">
                <a16:creationId xmlns:a16="http://schemas.microsoft.com/office/drawing/2014/main" id="{7F8F8C73-7436-4101-0FCD-B6FB198CFD98}"/>
              </a:ext>
            </a:extLst>
          </p:cNvPr>
          <p:cNvSpPr txBox="1"/>
          <p:nvPr/>
        </p:nvSpPr>
        <p:spPr>
          <a:xfrm>
            <a:off x="215979" y="1874233"/>
            <a:ext cx="3485711" cy="3170099"/>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2000" dirty="0">
                <a:effectLst/>
              </a:rPr>
              <a:t>Per </a:t>
            </a:r>
            <a:r>
              <a:rPr lang="en-US" sz="2000" dirty="0" err="1">
                <a:effectLst/>
              </a:rPr>
              <a:t>ogni</a:t>
            </a:r>
            <a:r>
              <a:rPr lang="en-US" sz="2000" dirty="0">
                <a:effectLst/>
              </a:rPr>
              <a:t> </a:t>
            </a:r>
            <a:r>
              <a:rPr lang="en-US" sz="2000" dirty="0" err="1">
                <a:effectLst/>
              </a:rPr>
              <a:t>diagramma</a:t>
            </a:r>
            <a:r>
              <a:rPr lang="en-US" sz="2000" dirty="0">
                <a:effectLst/>
              </a:rPr>
              <a:t> di </a:t>
            </a:r>
            <a:r>
              <a:rPr lang="en-US" sz="2000" dirty="0" err="1">
                <a:effectLst/>
              </a:rPr>
              <a:t>attività</a:t>
            </a:r>
            <a:r>
              <a:rPr lang="en-US" sz="2000" dirty="0">
                <a:effectLst/>
              </a:rPr>
              <a:t> è </a:t>
            </a:r>
            <a:r>
              <a:rPr lang="en-US" sz="2000" dirty="0" err="1">
                <a:effectLst/>
              </a:rPr>
              <a:t>stata</a:t>
            </a:r>
            <a:r>
              <a:rPr lang="en-US" sz="2000" dirty="0">
                <a:effectLst/>
              </a:rPr>
              <a:t> </a:t>
            </a:r>
            <a:r>
              <a:rPr lang="en-US" sz="2000" dirty="0" err="1">
                <a:effectLst/>
              </a:rPr>
              <a:t>stimata</a:t>
            </a:r>
            <a:r>
              <a:rPr lang="en-US" sz="2000" dirty="0">
                <a:effectLst/>
              </a:rPr>
              <a:t> la </a:t>
            </a:r>
            <a:r>
              <a:rPr lang="en-US" sz="2000" dirty="0" err="1">
                <a:effectLst/>
              </a:rPr>
              <a:t>sua</a:t>
            </a:r>
            <a:r>
              <a:rPr lang="en-US" sz="2000" dirty="0">
                <a:effectLst/>
              </a:rPr>
              <a:t> </a:t>
            </a:r>
            <a:r>
              <a:rPr lang="en-US" sz="2000" dirty="0" err="1">
                <a:effectLst/>
              </a:rPr>
              <a:t>complessità</a:t>
            </a:r>
            <a:r>
              <a:rPr lang="en-US" sz="2000" dirty="0">
                <a:effectLst/>
              </a:rPr>
              <a:t> (</a:t>
            </a:r>
            <a:r>
              <a:rPr lang="en-US" sz="2000" dirty="0" err="1">
                <a:effectLst/>
              </a:rPr>
              <a:t>alta</a:t>
            </a:r>
            <a:r>
              <a:rPr lang="en-US" sz="2000" dirty="0">
                <a:effectLst/>
              </a:rPr>
              <a:t>, media o </a:t>
            </a:r>
            <a:r>
              <a:rPr lang="en-US" sz="2000" dirty="0" err="1">
                <a:effectLst/>
              </a:rPr>
              <a:t>bassa</a:t>
            </a:r>
            <a:r>
              <a:rPr lang="en-US" sz="2000" dirty="0">
                <a:effectLst/>
              </a:rPr>
              <a:t>), la </a:t>
            </a:r>
            <a:r>
              <a:rPr lang="en-US" sz="2000" dirty="0" err="1">
                <a:effectLst/>
              </a:rPr>
              <a:t>sua</a:t>
            </a:r>
            <a:r>
              <a:rPr lang="en-US" sz="2000" dirty="0">
                <a:effectLst/>
              </a:rPr>
              <a:t> </a:t>
            </a:r>
            <a:r>
              <a:rPr lang="en-US" sz="2000" dirty="0" err="1">
                <a:effectLst/>
              </a:rPr>
              <a:t>frequenza</a:t>
            </a:r>
            <a:r>
              <a:rPr lang="en-US" sz="2000" dirty="0">
                <a:effectLst/>
              </a:rPr>
              <a:t> di </a:t>
            </a:r>
            <a:r>
              <a:rPr lang="en-US" sz="2000" dirty="0" err="1">
                <a:effectLst/>
              </a:rPr>
              <a:t>attivazione</a:t>
            </a:r>
            <a:r>
              <a:rPr lang="en-US" sz="2000" dirty="0">
                <a:effectLst/>
              </a:rPr>
              <a:t> </a:t>
            </a:r>
            <a:r>
              <a:rPr lang="en-US" sz="2000" dirty="0" err="1">
                <a:effectLst/>
              </a:rPr>
              <a:t>su</a:t>
            </a:r>
            <a:r>
              <a:rPr lang="en-US" sz="2000" dirty="0">
                <a:effectLst/>
              </a:rPr>
              <a:t> base </a:t>
            </a:r>
            <a:r>
              <a:rPr lang="en-US" sz="2000" dirty="0" err="1">
                <a:effectLst/>
              </a:rPr>
              <a:t>oraria</a:t>
            </a:r>
            <a:r>
              <a:rPr lang="en-US" sz="2000" dirty="0">
                <a:effectLst/>
              </a:rPr>
              <a:t>, e il </a:t>
            </a:r>
            <a:r>
              <a:rPr lang="en-US" sz="2000" dirty="0" err="1">
                <a:effectLst/>
              </a:rPr>
              <a:t>suo</a:t>
            </a:r>
            <a:r>
              <a:rPr lang="en-US" sz="2000" dirty="0">
                <a:effectLst/>
              </a:rPr>
              <a:t> tempo di </a:t>
            </a:r>
            <a:r>
              <a:rPr lang="en-US" sz="2000" dirty="0" err="1">
                <a:effectLst/>
              </a:rPr>
              <a:t>esecuzione</a:t>
            </a:r>
            <a:r>
              <a:rPr lang="en-US" sz="2000" dirty="0">
                <a:effectLst/>
              </a:rPr>
              <a:t>, in modo da </a:t>
            </a:r>
            <a:r>
              <a:rPr lang="en-US" sz="2000" dirty="0" err="1">
                <a:effectLst/>
              </a:rPr>
              <a:t>avere</a:t>
            </a:r>
            <a:r>
              <a:rPr lang="en-US" sz="2000" dirty="0">
                <a:effectLst/>
              </a:rPr>
              <a:t> a </a:t>
            </a:r>
            <a:r>
              <a:rPr lang="en-US" sz="2000" dirty="0" err="1">
                <a:effectLst/>
              </a:rPr>
              <a:t>portata</a:t>
            </a:r>
            <a:r>
              <a:rPr lang="en-US" sz="2000" dirty="0">
                <a:effectLst/>
              </a:rPr>
              <a:t> di mano </a:t>
            </a:r>
            <a:r>
              <a:rPr lang="en-US" sz="2000" dirty="0" err="1">
                <a:effectLst/>
              </a:rPr>
              <a:t>una</a:t>
            </a:r>
            <a:r>
              <a:rPr lang="en-US" sz="2000" dirty="0">
                <a:effectLst/>
              </a:rPr>
              <a:t> </a:t>
            </a:r>
            <a:r>
              <a:rPr lang="en-US" sz="2000" dirty="0" err="1">
                <a:effectLst/>
              </a:rPr>
              <a:t>loro</a:t>
            </a:r>
            <a:r>
              <a:rPr lang="en-US" sz="2000" dirty="0">
                <a:effectLst/>
              </a:rPr>
              <a:t> </a:t>
            </a:r>
            <a:r>
              <a:rPr lang="en-US" sz="2000" dirty="0" err="1">
                <a:effectLst/>
              </a:rPr>
              <a:t>panoramica</a:t>
            </a:r>
            <a:r>
              <a:rPr lang="en-US" sz="2000" dirty="0">
                <a:effectLst/>
              </a:rPr>
              <a:t>, e </a:t>
            </a:r>
            <a:r>
              <a:rPr lang="en-US" sz="2000" dirty="0" err="1">
                <a:effectLst/>
              </a:rPr>
              <a:t>semplificarne</a:t>
            </a:r>
            <a:r>
              <a:rPr lang="en-US" sz="2000" dirty="0">
                <a:effectLst/>
              </a:rPr>
              <a:t> la </a:t>
            </a:r>
            <a:r>
              <a:rPr lang="en-US" sz="2000" dirty="0" err="1">
                <a:effectLst/>
              </a:rPr>
              <a:t>divisione</a:t>
            </a:r>
            <a:r>
              <a:rPr lang="en-US" sz="2000" dirty="0">
                <a:effectLst/>
              </a:rPr>
              <a:t> in </a:t>
            </a:r>
            <a:r>
              <a:rPr lang="en-US" sz="2000" dirty="0" err="1">
                <a:effectLst/>
              </a:rPr>
              <a:t>componenti</a:t>
            </a:r>
            <a:r>
              <a:rPr lang="en-US" sz="2000" dirty="0">
                <a:effectLst/>
              </a:rPr>
              <a:t>;</a:t>
            </a:r>
            <a:endParaRPr lang="it-IT" sz="2000" dirty="0">
              <a:effectLst/>
            </a:endParaRPr>
          </a:p>
        </p:txBody>
      </p:sp>
    </p:spTree>
    <p:extLst>
      <p:ext uri="{BB962C8B-B14F-4D97-AF65-F5344CB8AC3E}">
        <p14:creationId xmlns:p14="http://schemas.microsoft.com/office/powerpoint/2010/main" val="1392086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32</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27417" b="12551"/>
          <a:stretch/>
        </p:blipFill>
        <p:spPr>
          <a:xfrm>
            <a:off x="215980" y="231353"/>
            <a:ext cx="7255716"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90892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Partizionamento</a:t>
            </a:r>
            <a:r>
              <a:rPr lang="en-US" sz="3200" dirty="0"/>
              <a:t> Data-Type Driven</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3E887CC8-D1D5-5403-75DC-E746344DCA18}"/>
              </a:ext>
            </a:extLst>
          </p:cNvPr>
          <p:cNvGraphicFramePr>
            <a:graphicFrameLocks noGrp="1"/>
          </p:cNvGraphicFramePr>
          <p:nvPr>
            <p:extLst>
              <p:ext uri="{D42A27DB-BD31-4B8C-83A1-F6EECF244321}">
                <p14:modId xmlns:p14="http://schemas.microsoft.com/office/powerpoint/2010/main" val="2922940359"/>
              </p:ext>
            </p:extLst>
          </p:nvPr>
        </p:nvGraphicFramePr>
        <p:xfrm>
          <a:off x="325125" y="1621971"/>
          <a:ext cx="7146572" cy="5119234"/>
        </p:xfrm>
        <a:graphic>
          <a:graphicData uri="http://schemas.openxmlformats.org/drawingml/2006/table">
            <a:tbl>
              <a:tblPr>
                <a:tableStyleId>{9DCAF9ED-07DC-4A11-8D7F-57B35C25682E}</a:tableStyleId>
              </a:tblPr>
              <a:tblGrid>
                <a:gridCol w="2488044">
                  <a:extLst>
                    <a:ext uri="{9D8B030D-6E8A-4147-A177-3AD203B41FA5}">
                      <a16:colId xmlns:a16="http://schemas.microsoft.com/office/drawing/2014/main" val="3103763697"/>
                    </a:ext>
                  </a:extLst>
                </a:gridCol>
                <a:gridCol w="1464809">
                  <a:extLst>
                    <a:ext uri="{9D8B030D-6E8A-4147-A177-3AD203B41FA5}">
                      <a16:colId xmlns:a16="http://schemas.microsoft.com/office/drawing/2014/main" val="3437057880"/>
                    </a:ext>
                  </a:extLst>
                </a:gridCol>
                <a:gridCol w="1652809">
                  <a:extLst>
                    <a:ext uri="{9D8B030D-6E8A-4147-A177-3AD203B41FA5}">
                      <a16:colId xmlns:a16="http://schemas.microsoft.com/office/drawing/2014/main" val="1813100381"/>
                    </a:ext>
                  </a:extLst>
                </a:gridCol>
                <a:gridCol w="1540910">
                  <a:extLst>
                    <a:ext uri="{9D8B030D-6E8A-4147-A177-3AD203B41FA5}">
                      <a16:colId xmlns:a16="http://schemas.microsoft.com/office/drawing/2014/main" val="53743390"/>
                    </a:ext>
                  </a:extLst>
                </a:gridCol>
              </a:tblGrid>
              <a:tr h="263842">
                <a:tc>
                  <a:txBody>
                    <a:bodyPr/>
                    <a:lstStyle/>
                    <a:p>
                      <a:pPr algn="ctr" fontAlgn="ctr"/>
                      <a:r>
                        <a:rPr lang="it-IT" sz="1800" b="1" i="1" u="none" strike="noStrike" dirty="0">
                          <a:solidFill>
                            <a:srgbClr val="800000"/>
                          </a:solidFill>
                          <a:effectLst/>
                        </a:rPr>
                        <a:t>Diagramma Attività</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Complessità</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Frequenza (/h)</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Delay (secondi)</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795486953"/>
                  </a:ext>
                </a:extLst>
              </a:tr>
              <a:tr h="244298">
                <a:tc>
                  <a:txBody>
                    <a:bodyPr/>
                    <a:lstStyle/>
                    <a:p>
                      <a:pPr algn="ctr" fontAlgn="ctr"/>
                      <a:r>
                        <a:rPr lang="it-IT" sz="1200" b="1" i="1" u="none" strike="noStrike" dirty="0">
                          <a:effectLst/>
                        </a:rPr>
                        <a:t>Diag1 - Acquisizione Temperatura</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60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extLst>
                  <a:ext uri="{0D108BD9-81ED-4DB2-BD59-A6C34878D82A}">
                    <a16:rowId xmlns:a16="http://schemas.microsoft.com/office/drawing/2014/main" val="2275536028"/>
                  </a:ext>
                </a:extLst>
              </a:tr>
              <a:tr h="244298">
                <a:tc>
                  <a:txBody>
                    <a:bodyPr/>
                    <a:lstStyle/>
                    <a:p>
                      <a:pPr algn="ctr" fontAlgn="ctr"/>
                      <a:r>
                        <a:rPr lang="it-IT" sz="1200" b="1" i="1" u="none" strike="noStrike" dirty="0">
                          <a:effectLst/>
                        </a:rPr>
                        <a:t>Diag2 - Invio Temperatura</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1</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extLst>
                  <a:ext uri="{0D108BD9-81ED-4DB2-BD59-A6C34878D82A}">
                    <a16:rowId xmlns:a16="http://schemas.microsoft.com/office/drawing/2014/main" val="1973888201"/>
                  </a:ext>
                </a:extLst>
              </a:tr>
              <a:tr h="244298">
                <a:tc>
                  <a:txBody>
                    <a:bodyPr/>
                    <a:lstStyle/>
                    <a:p>
                      <a:pPr algn="ctr" fontAlgn="ctr"/>
                      <a:r>
                        <a:rPr lang="it-IT" sz="1200" b="1" i="1" u="none" strike="noStrike" dirty="0">
                          <a:effectLst/>
                        </a:rPr>
                        <a:t>Diag3 - Controllo Temperatura</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6</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0,1</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extLst>
                  <a:ext uri="{0D108BD9-81ED-4DB2-BD59-A6C34878D82A}">
                    <a16:rowId xmlns:a16="http://schemas.microsoft.com/office/drawing/2014/main" val="2117425840"/>
                  </a:ext>
                </a:extLst>
              </a:tr>
              <a:tr h="244298">
                <a:tc>
                  <a:txBody>
                    <a:bodyPr/>
                    <a:lstStyle/>
                    <a:p>
                      <a:pPr algn="ctr" fontAlgn="ctr"/>
                      <a:r>
                        <a:rPr lang="it-IT" sz="1200" b="1" i="1" u="none" strike="noStrike" dirty="0">
                          <a:effectLst/>
                        </a:rPr>
                        <a:t>Diag4 - Acquisizione Accelerazione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180.000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921856955"/>
                  </a:ext>
                </a:extLst>
              </a:tr>
              <a:tr h="244298">
                <a:tc>
                  <a:txBody>
                    <a:bodyPr/>
                    <a:lstStyle/>
                    <a:p>
                      <a:pPr algn="ctr" fontAlgn="ctr"/>
                      <a:r>
                        <a:rPr lang="it-IT" sz="1200" b="1" i="1" u="none" strike="noStrike" dirty="0">
                          <a:effectLst/>
                        </a:rPr>
                        <a:t>Diag5 - Invio Accelerazione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30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3643486472"/>
                  </a:ext>
                </a:extLst>
              </a:tr>
              <a:tr h="244298">
                <a:tc>
                  <a:txBody>
                    <a:bodyPr/>
                    <a:lstStyle/>
                    <a:p>
                      <a:pPr algn="ctr" fontAlgn="ctr"/>
                      <a:r>
                        <a:rPr lang="it-IT" sz="1200" b="1" i="1" u="none" strike="noStrike" dirty="0">
                          <a:effectLst/>
                        </a:rPr>
                        <a:t>Diag6 - Controllo Accelerazione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1.800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0,01</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3220310197"/>
                  </a:ext>
                </a:extLst>
              </a:tr>
              <a:tr h="244298">
                <a:tc>
                  <a:txBody>
                    <a:bodyPr/>
                    <a:lstStyle/>
                    <a:p>
                      <a:pPr algn="ctr" fontAlgn="ctr"/>
                      <a:r>
                        <a:rPr lang="it-IT" sz="1200" b="1" i="1" u="none" strike="noStrike" dirty="0">
                          <a:effectLst/>
                        </a:rPr>
                        <a:t>Diag7 - Acquisizione Battiti</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36.000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extLst>
                  <a:ext uri="{0D108BD9-81ED-4DB2-BD59-A6C34878D82A}">
                    <a16:rowId xmlns:a16="http://schemas.microsoft.com/office/drawing/2014/main" val="1286615247"/>
                  </a:ext>
                </a:extLst>
              </a:tr>
              <a:tr h="244298">
                <a:tc>
                  <a:txBody>
                    <a:bodyPr/>
                    <a:lstStyle/>
                    <a:p>
                      <a:pPr algn="ctr" fontAlgn="ctr"/>
                      <a:r>
                        <a:rPr lang="it-IT" sz="1200" b="1" i="1" u="none" strike="noStrike" dirty="0">
                          <a:effectLst/>
                        </a:rPr>
                        <a:t>Diag8 - Invio Battiti</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12</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extLst>
                  <a:ext uri="{0D108BD9-81ED-4DB2-BD59-A6C34878D82A}">
                    <a16:rowId xmlns:a16="http://schemas.microsoft.com/office/drawing/2014/main" val="3165202966"/>
                  </a:ext>
                </a:extLst>
              </a:tr>
              <a:tr h="244298">
                <a:tc>
                  <a:txBody>
                    <a:bodyPr/>
                    <a:lstStyle/>
                    <a:p>
                      <a:pPr algn="ctr" fontAlgn="ctr"/>
                      <a:r>
                        <a:rPr lang="it-IT" sz="1200" b="1" i="1" u="none" strike="noStrike" dirty="0">
                          <a:effectLst/>
                        </a:rPr>
                        <a:t>Diag9 - Controllo Battiti</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30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0,5</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extLst>
                  <a:ext uri="{0D108BD9-81ED-4DB2-BD59-A6C34878D82A}">
                    <a16:rowId xmlns:a16="http://schemas.microsoft.com/office/drawing/2014/main" val="472728256"/>
                  </a:ext>
                </a:extLst>
              </a:tr>
              <a:tr h="244298">
                <a:tc>
                  <a:txBody>
                    <a:bodyPr/>
                    <a:lstStyle/>
                    <a:p>
                      <a:pPr algn="ctr" fontAlgn="ctr"/>
                      <a:r>
                        <a:rPr lang="it-IT" sz="1200" b="1" i="1" u="none" strike="noStrike" dirty="0">
                          <a:effectLst/>
                        </a:rPr>
                        <a:t>Diag10 - Acquisizione Pressione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240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2067076690"/>
                  </a:ext>
                </a:extLst>
              </a:tr>
              <a:tr h="244298">
                <a:tc>
                  <a:txBody>
                    <a:bodyPr/>
                    <a:lstStyle/>
                    <a:p>
                      <a:pPr algn="ctr" fontAlgn="ctr"/>
                      <a:r>
                        <a:rPr lang="it-IT" sz="1200" b="1" i="1" u="none" strike="noStrike" dirty="0">
                          <a:effectLst/>
                        </a:rPr>
                        <a:t>Diag11 - Invio Pressione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2</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1897938750"/>
                  </a:ext>
                </a:extLst>
              </a:tr>
              <a:tr h="219152">
                <a:tc>
                  <a:txBody>
                    <a:bodyPr/>
                    <a:lstStyle/>
                    <a:p>
                      <a:pPr algn="ctr" fontAlgn="ctr"/>
                      <a:r>
                        <a:rPr lang="it-IT" sz="1200" b="1" i="1" u="none" strike="noStrike" dirty="0">
                          <a:effectLst/>
                        </a:rPr>
                        <a:t>Diag12 - Acquisizione Movimento</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3600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2416721746"/>
                  </a:ext>
                </a:extLst>
              </a:tr>
              <a:tr h="219152">
                <a:tc>
                  <a:txBody>
                    <a:bodyPr/>
                    <a:lstStyle/>
                    <a:p>
                      <a:pPr algn="ctr" fontAlgn="ctr"/>
                      <a:r>
                        <a:rPr lang="it-IT" sz="1200" b="1" i="1" u="none" strike="noStrike" dirty="0">
                          <a:effectLst/>
                        </a:rPr>
                        <a:t>Diag13 - Invio Movimento</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6</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2323036464"/>
                  </a:ext>
                </a:extLst>
              </a:tr>
              <a:tr h="244298">
                <a:tc>
                  <a:txBody>
                    <a:bodyPr/>
                    <a:lstStyle/>
                    <a:p>
                      <a:pPr algn="ctr" fontAlgn="ctr"/>
                      <a:r>
                        <a:rPr lang="it-IT" sz="1200" b="1" i="1" u="none" strike="noStrike" dirty="0">
                          <a:effectLst/>
                        </a:rPr>
                        <a:t>Diag14 - Controllo Ambiente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30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0,2</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568297349"/>
                  </a:ext>
                </a:extLst>
              </a:tr>
              <a:tr h="244298">
                <a:tc>
                  <a:txBody>
                    <a:bodyPr/>
                    <a:lstStyle/>
                    <a:p>
                      <a:pPr algn="ctr" fontAlgn="ctr"/>
                      <a:r>
                        <a:rPr lang="it-IT" sz="1200" b="1" i="1" u="none" strike="noStrike" dirty="0">
                          <a:effectLst/>
                        </a:rPr>
                        <a:t>Diag15 - Monitoraggio</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su richiesta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20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extLst>
                  <a:ext uri="{0D108BD9-81ED-4DB2-BD59-A6C34878D82A}">
                    <a16:rowId xmlns:a16="http://schemas.microsoft.com/office/drawing/2014/main" val="332076650"/>
                  </a:ext>
                </a:extLst>
              </a:tr>
              <a:tr h="244298">
                <a:tc>
                  <a:txBody>
                    <a:bodyPr/>
                    <a:lstStyle/>
                    <a:p>
                      <a:pPr algn="ctr" fontAlgn="ctr"/>
                      <a:r>
                        <a:rPr lang="it-IT" sz="1200" b="1" i="1" u="none" strike="noStrike" dirty="0">
                          <a:effectLst/>
                        </a:rPr>
                        <a:t>Diag16 - Controllo Storico</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su richiesta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60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extLst>
                  <a:ext uri="{0D108BD9-81ED-4DB2-BD59-A6C34878D82A}">
                    <a16:rowId xmlns:a16="http://schemas.microsoft.com/office/drawing/2014/main" val="1764674566"/>
                  </a:ext>
                </a:extLst>
              </a:tr>
              <a:tr h="244298">
                <a:tc>
                  <a:txBody>
                    <a:bodyPr/>
                    <a:lstStyle/>
                    <a:p>
                      <a:pPr algn="ctr" fontAlgn="ctr"/>
                      <a:r>
                        <a:rPr lang="it-IT" sz="1200" b="1" i="1" u="none" strike="noStrike" dirty="0">
                          <a:effectLst/>
                        </a:rPr>
                        <a:t>Diag17 - Soccorsi</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su richiesta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1</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extLst>
                  <a:ext uri="{0D108BD9-81ED-4DB2-BD59-A6C34878D82A}">
                    <a16:rowId xmlns:a16="http://schemas.microsoft.com/office/drawing/2014/main" val="2653390063"/>
                  </a:ext>
                </a:extLst>
              </a:tr>
              <a:tr h="244298">
                <a:tc>
                  <a:txBody>
                    <a:bodyPr/>
                    <a:lstStyle/>
                    <a:p>
                      <a:pPr algn="ctr" fontAlgn="ctr"/>
                      <a:r>
                        <a:rPr lang="it-IT" sz="1200" b="1" i="1" u="none" strike="noStrike" dirty="0">
                          <a:effectLst/>
                        </a:rPr>
                        <a:t>Diag18 – Comunicazione</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su richiesta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5</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extLst>
                  <a:ext uri="{0D108BD9-81ED-4DB2-BD59-A6C34878D82A}">
                    <a16:rowId xmlns:a16="http://schemas.microsoft.com/office/drawing/2014/main" val="2883879149"/>
                  </a:ext>
                </a:extLst>
              </a:tr>
              <a:tr h="244298">
                <a:tc>
                  <a:txBody>
                    <a:bodyPr/>
                    <a:lstStyle/>
                    <a:p>
                      <a:pPr algn="ctr" fontAlgn="ctr"/>
                      <a:r>
                        <a:rPr lang="it-IT" sz="1200" b="1" i="1" u="none" strike="noStrike" dirty="0">
                          <a:effectLst/>
                        </a:rPr>
                        <a:t>Diag19 – Controllo </a:t>
                      </a:r>
                      <a:r>
                        <a:rPr lang="it-IT" sz="1200" b="1" i="1" u="none" strike="noStrike" dirty="0" err="1">
                          <a:effectLst/>
                        </a:rPr>
                        <a:t>Smartwatch</a:t>
                      </a:r>
                      <a:endParaRPr lang="it-IT" sz="1200" b="1" i="1" u="none" strike="noStrike" dirty="0">
                        <a:effectLst/>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media</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2</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1000</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786284993"/>
                  </a:ext>
                </a:extLst>
              </a:tr>
              <a:tr h="244298">
                <a:tc>
                  <a:txBody>
                    <a:bodyPr/>
                    <a:lstStyle/>
                    <a:p>
                      <a:pPr algn="ctr" fontAlgn="ctr"/>
                      <a:r>
                        <a:rPr lang="it-IT" sz="1200" b="1" i="1" u="none" strike="noStrike" dirty="0">
                          <a:effectLst/>
                        </a:rPr>
                        <a:t>Diag20 – Calcolo Valori Medi</a:t>
                      </a:r>
                    </a:p>
                  </a:txBody>
                  <a:tcPr marL="9246" marR="9246" marT="9246" marB="0" anchor="ctr">
                    <a:lnT w="12700" cap="flat" cmpd="sng" algn="ctr">
                      <a:solidFill>
                        <a:srgbClr val="800000"/>
                      </a:solidFill>
                      <a:prstDash val="solid"/>
                      <a:round/>
                      <a:headEnd type="none" w="med" len="med"/>
                      <a:tailEnd type="none" w="med" len="med"/>
                    </a:lnT>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bassa</a:t>
                      </a:r>
                    </a:p>
                  </a:txBody>
                  <a:tcPr marL="9246" marR="9246" marT="9246" marB="0" anchor="ctr">
                    <a:lnT w="12700" cap="flat" cmpd="sng" algn="ctr">
                      <a:solidFill>
                        <a:srgbClr val="800000"/>
                      </a:solidFill>
                      <a:prstDash val="solid"/>
                      <a:round/>
                      <a:headEnd type="none" w="med" len="med"/>
                      <a:tailEnd type="none" w="med" len="med"/>
                    </a:lnT>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settimanale</a:t>
                      </a:r>
                    </a:p>
                  </a:txBody>
                  <a:tcPr marL="9246" marR="9246" marT="9246" marB="0" anchor="ctr">
                    <a:lnT w="12700" cap="flat" cmpd="sng" algn="ctr">
                      <a:solidFill>
                        <a:srgbClr val="800000"/>
                      </a:solidFill>
                      <a:prstDash val="solid"/>
                      <a:round/>
                      <a:headEnd type="none" w="med" len="med"/>
                      <a:tailEnd type="none" w="med" len="med"/>
                    </a:lnT>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5000</a:t>
                      </a:r>
                    </a:p>
                  </a:txBody>
                  <a:tcPr marL="9246" marR="9246" marT="9246" marB="0" anchor="ctr">
                    <a:lnT w="12700" cap="flat" cmpd="sng" algn="ctr">
                      <a:solidFill>
                        <a:srgbClr val="800000"/>
                      </a:solidFill>
                      <a:prstDash val="solid"/>
                      <a:round/>
                      <a:headEnd type="none" w="med" len="med"/>
                      <a:tailEnd type="none" w="med" len="med"/>
                    </a:lnT>
                    <a:solidFill>
                      <a:schemeClr val="accent1">
                        <a:lumMod val="60000"/>
                        <a:lumOff val="40000"/>
                      </a:schemeClr>
                    </a:solidFill>
                  </a:tcPr>
                </a:tc>
                <a:extLst>
                  <a:ext uri="{0D108BD9-81ED-4DB2-BD59-A6C34878D82A}">
                    <a16:rowId xmlns:a16="http://schemas.microsoft.com/office/drawing/2014/main" val="79241882"/>
                  </a:ext>
                </a:extLst>
              </a:tr>
            </a:tbl>
          </a:graphicData>
        </a:graphic>
      </p:graphicFrame>
      <p:sp>
        <p:nvSpPr>
          <p:cNvPr id="3" name="CasellaDiTesto 7">
            <a:extLst>
              <a:ext uri="{FF2B5EF4-FFF2-40B4-BE49-F238E27FC236}">
                <a16:creationId xmlns:a16="http://schemas.microsoft.com/office/drawing/2014/main" id="{DFB28F05-F3D6-289B-4D66-C8319342806A}"/>
              </a:ext>
            </a:extLst>
          </p:cNvPr>
          <p:cNvSpPr txBox="1"/>
          <p:nvPr/>
        </p:nvSpPr>
        <p:spPr>
          <a:xfrm>
            <a:off x="7471696" y="1356996"/>
            <a:ext cx="4504324" cy="6247864"/>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Temperatura</a:t>
            </a:r>
            <a:r>
              <a:rPr lang="en-US" sz="2000" dirty="0">
                <a:effectLst/>
              </a:rPr>
              <a:t>: </a:t>
            </a:r>
            <a:r>
              <a:rPr lang="en-US" sz="2000" dirty="0" err="1">
                <a:effectLst/>
              </a:rPr>
              <a:t>gestione</a:t>
            </a:r>
            <a:r>
              <a:rPr lang="en-US" sz="2000" dirty="0">
                <a:effectLst/>
              </a:rPr>
              <a:t> di </a:t>
            </a:r>
            <a:r>
              <a:rPr lang="en-US" sz="2000" dirty="0" err="1">
                <a:effectLst/>
              </a:rPr>
              <a:t>acquisizione</a:t>
            </a:r>
            <a:r>
              <a:rPr lang="en-US" sz="2000" dirty="0">
                <a:effectLst/>
              </a:rPr>
              <a:t>, </a:t>
            </a:r>
            <a:r>
              <a:rPr lang="en-US" sz="2000" dirty="0" err="1">
                <a:effectLst/>
              </a:rPr>
              <a:t>invio</a:t>
            </a:r>
            <a:r>
              <a:rPr lang="en-US" sz="2000" dirty="0">
                <a:effectLst/>
              </a:rPr>
              <a:t> e </a:t>
            </a:r>
            <a:r>
              <a:rPr lang="en-US" sz="2000" dirty="0" err="1">
                <a:effectLst/>
              </a:rPr>
              <a:t>controllo</a:t>
            </a:r>
            <a:r>
              <a:rPr lang="en-US" sz="2000" dirty="0">
                <a:effectLst/>
              </a:rPr>
              <a:t> </a:t>
            </a:r>
            <a:r>
              <a:rPr lang="en-US" sz="2000" dirty="0" err="1">
                <a:effectLst/>
              </a:rPr>
              <a:t>della</a:t>
            </a:r>
            <a:r>
              <a:rPr lang="en-US" sz="2000" dirty="0">
                <a:effectLst/>
              </a:rPr>
              <a:t> </a:t>
            </a:r>
            <a:r>
              <a:rPr lang="en-US" sz="2000" dirty="0" err="1">
                <a:effectLst/>
              </a:rPr>
              <a:t>temperatura</a:t>
            </a:r>
            <a:r>
              <a:rPr lang="en-US" sz="2000" dirty="0">
                <a:effectLst/>
              </a:rPr>
              <a:t> del </a:t>
            </a:r>
            <a:r>
              <a:rPr lang="en-US" sz="2000" dirty="0" err="1">
                <a:effectLst/>
              </a:rPr>
              <a:t>residente</a:t>
            </a:r>
            <a:r>
              <a:rPr lang="en-US" sz="2000" dirty="0">
                <a:effectLst/>
              </a:rPr>
              <a:t>;</a:t>
            </a:r>
          </a:p>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Accelerazione</a:t>
            </a:r>
            <a:r>
              <a:rPr lang="en-US" sz="2000" dirty="0">
                <a:effectLst/>
              </a:rPr>
              <a:t>: </a:t>
            </a:r>
            <a:r>
              <a:rPr lang="en-US" sz="2000" dirty="0" err="1">
                <a:effectLst/>
              </a:rPr>
              <a:t>gestione</a:t>
            </a:r>
            <a:r>
              <a:rPr lang="en-US" sz="2000" dirty="0">
                <a:effectLst/>
              </a:rPr>
              <a:t> di </a:t>
            </a:r>
            <a:r>
              <a:rPr lang="en-US" sz="2000" dirty="0" err="1">
                <a:effectLst/>
              </a:rPr>
              <a:t>acquisizione</a:t>
            </a:r>
            <a:r>
              <a:rPr lang="en-US" sz="2000" dirty="0">
                <a:effectLst/>
              </a:rPr>
              <a:t>, </a:t>
            </a:r>
            <a:r>
              <a:rPr lang="en-US" sz="2000" dirty="0" err="1">
                <a:effectLst/>
              </a:rPr>
              <a:t>invio</a:t>
            </a:r>
            <a:r>
              <a:rPr lang="en-US" sz="2000" dirty="0">
                <a:effectLst/>
              </a:rPr>
              <a:t> e </a:t>
            </a:r>
            <a:r>
              <a:rPr lang="en-US" sz="2000" dirty="0" err="1">
                <a:effectLst/>
              </a:rPr>
              <a:t>controllo</a:t>
            </a:r>
            <a:r>
              <a:rPr lang="en-US" sz="2000" dirty="0">
                <a:effectLst/>
              </a:rPr>
              <a:t> </a:t>
            </a:r>
            <a:r>
              <a:rPr lang="en-US" sz="2000" dirty="0" err="1">
                <a:effectLst/>
              </a:rPr>
              <a:t>dell’accelerazione</a:t>
            </a:r>
            <a:r>
              <a:rPr lang="en-US" sz="2000" dirty="0">
                <a:effectLst/>
              </a:rPr>
              <a:t> del </a:t>
            </a:r>
            <a:r>
              <a:rPr lang="en-US" sz="2000" dirty="0" err="1">
                <a:effectLst/>
              </a:rPr>
              <a:t>residente</a:t>
            </a:r>
            <a:r>
              <a:rPr lang="en-US" sz="2000" dirty="0">
                <a:effectLst/>
              </a:rPr>
              <a:t>;</a:t>
            </a:r>
          </a:p>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Battiti</a:t>
            </a:r>
            <a:r>
              <a:rPr lang="en-US" sz="2000" dirty="0">
                <a:effectLst/>
              </a:rPr>
              <a:t>: </a:t>
            </a:r>
            <a:r>
              <a:rPr lang="en-US" sz="2000" dirty="0" err="1">
                <a:effectLst/>
              </a:rPr>
              <a:t>gestione</a:t>
            </a:r>
            <a:r>
              <a:rPr lang="en-US" sz="2000" dirty="0">
                <a:effectLst/>
              </a:rPr>
              <a:t> di </a:t>
            </a:r>
            <a:r>
              <a:rPr lang="en-US" sz="2000" dirty="0" err="1">
                <a:effectLst/>
              </a:rPr>
              <a:t>acquisizione</a:t>
            </a:r>
            <a:r>
              <a:rPr lang="en-US" sz="2000" dirty="0">
                <a:effectLst/>
              </a:rPr>
              <a:t>, </a:t>
            </a:r>
            <a:r>
              <a:rPr lang="en-US" sz="2000" dirty="0" err="1">
                <a:effectLst/>
              </a:rPr>
              <a:t>invio</a:t>
            </a:r>
            <a:r>
              <a:rPr lang="en-US" sz="2000" dirty="0">
                <a:effectLst/>
              </a:rPr>
              <a:t> e </a:t>
            </a:r>
            <a:r>
              <a:rPr lang="en-US" sz="2000" dirty="0" err="1">
                <a:effectLst/>
              </a:rPr>
              <a:t>controllo</a:t>
            </a:r>
            <a:r>
              <a:rPr lang="en-US" sz="2000" dirty="0">
                <a:effectLst/>
              </a:rPr>
              <a:t> </a:t>
            </a:r>
            <a:r>
              <a:rPr lang="en-US" sz="2000" dirty="0" err="1">
                <a:effectLst/>
              </a:rPr>
              <a:t>dei</a:t>
            </a:r>
            <a:r>
              <a:rPr lang="en-US" sz="2000" dirty="0">
                <a:effectLst/>
              </a:rPr>
              <a:t> </a:t>
            </a:r>
            <a:r>
              <a:rPr lang="en-US" sz="2000" dirty="0" err="1">
                <a:effectLst/>
              </a:rPr>
              <a:t>battiti</a:t>
            </a:r>
            <a:r>
              <a:rPr lang="en-US" sz="2000" dirty="0">
                <a:effectLst/>
              </a:rPr>
              <a:t> del </a:t>
            </a:r>
            <a:r>
              <a:rPr lang="en-US" sz="2000" dirty="0" err="1">
                <a:effectLst/>
              </a:rPr>
              <a:t>residente</a:t>
            </a:r>
            <a:r>
              <a:rPr lang="en-US" sz="2000" dirty="0">
                <a:effectLst/>
              </a:rPr>
              <a:t>;</a:t>
            </a:r>
          </a:p>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Ambientale</a:t>
            </a:r>
            <a:r>
              <a:rPr lang="en-US" sz="2000" dirty="0">
                <a:effectLst/>
              </a:rPr>
              <a:t>: </a:t>
            </a:r>
            <a:r>
              <a:rPr lang="en-US" sz="2000" dirty="0" err="1">
                <a:effectLst/>
              </a:rPr>
              <a:t>gestione</a:t>
            </a:r>
            <a:r>
              <a:rPr lang="en-US" sz="2000" dirty="0">
                <a:effectLst/>
              </a:rPr>
              <a:t> di </a:t>
            </a:r>
            <a:r>
              <a:rPr lang="en-US" sz="2000" dirty="0" err="1">
                <a:effectLst/>
              </a:rPr>
              <a:t>acquisizione</a:t>
            </a:r>
            <a:r>
              <a:rPr lang="en-US" sz="2000" dirty="0">
                <a:effectLst/>
              </a:rPr>
              <a:t>, </a:t>
            </a:r>
            <a:r>
              <a:rPr lang="en-US" sz="2000" dirty="0" err="1">
                <a:effectLst/>
              </a:rPr>
              <a:t>invio</a:t>
            </a:r>
            <a:r>
              <a:rPr lang="en-US" sz="2000" dirty="0">
                <a:effectLst/>
              </a:rPr>
              <a:t> e </a:t>
            </a:r>
            <a:r>
              <a:rPr lang="en-US" sz="2000" dirty="0" err="1">
                <a:effectLst/>
              </a:rPr>
              <a:t>controllo</a:t>
            </a:r>
            <a:r>
              <a:rPr lang="en-US" sz="2000" dirty="0">
                <a:effectLst/>
              </a:rPr>
              <a:t> </a:t>
            </a:r>
            <a:r>
              <a:rPr lang="en-US" sz="2000" dirty="0" err="1">
                <a:effectLst/>
              </a:rPr>
              <a:t>della</a:t>
            </a:r>
            <a:r>
              <a:rPr lang="en-US" sz="2000" dirty="0">
                <a:effectLst/>
              </a:rPr>
              <a:t> </a:t>
            </a:r>
            <a:r>
              <a:rPr lang="en-US" sz="2000" dirty="0" err="1">
                <a:effectLst/>
              </a:rPr>
              <a:t>pressione</a:t>
            </a:r>
            <a:r>
              <a:rPr lang="en-US" sz="2000" dirty="0">
                <a:effectLst/>
              </a:rPr>
              <a:t> </a:t>
            </a:r>
            <a:r>
              <a:rPr lang="en-US" sz="2000" dirty="0" err="1">
                <a:effectLst/>
              </a:rPr>
              <a:t>nel</a:t>
            </a:r>
            <a:r>
              <a:rPr lang="en-US" sz="2000" dirty="0">
                <a:effectLst/>
              </a:rPr>
              <a:t> </a:t>
            </a:r>
            <a:r>
              <a:rPr lang="en-US" sz="2000" dirty="0" err="1">
                <a:effectLst/>
              </a:rPr>
              <a:t>letto</a:t>
            </a:r>
            <a:r>
              <a:rPr lang="en-US" sz="2000" dirty="0">
                <a:effectLst/>
              </a:rPr>
              <a:t>, e del </a:t>
            </a:r>
            <a:r>
              <a:rPr lang="en-US" sz="2000" dirty="0" err="1">
                <a:effectLst/>
              </a:rPr>
              <a:t>movimento</a:t>
            </a:r>
            <a:r>
              <a:rPr lang="en-US" sz="2000" dirty="0">
                <a:effectLst/>
              </a:rPr>
              <a:t> </a:t>
            </a:r>
            <a:r>
              <a:rPr lang="en-US" sz="2000" dirty="0" err="1">
                <a:effectLst/>
              </a:rPr>
              <a:t>nella</a:t>
            </a:r>
            <a:r>
              <a:rPr lang="en-US" sz="2000" dirty="0">
                <a:effectLst/>
              </a:rPr>
              <a:t> stanza;</a:t>
            </a:r>
          </a:p>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Interazione</a:t>
            </a:r>
            <a:r>
              <a:rPr lang="en-US" sz="2000" b="1" i="1" dirty="0">
                <a:effectLst/>
              </a:rPr>
              <a:t> </a:t>
            </a:r>
            <a:r>
              <a:rPr lang="en-US" sz="2000" b="1" i="1" dirty="0" err="1">
                <a:effectLst/>
              </a:rPr>
              <a:t>Utente</a:t>
            </a:r>
            <a:r>
              <a:rPr lang="en-US" sz="2000" dirty="0">
                <a:effectLst/>
              </a:rPr>
              <a:t>: </a:t>
            </a:r>
            <a:r>
              <a:rPr lang="en-US" sz="2000" dirty="0" err="1">
                <a:effectLst/>
              </a:rPr>
              <a:t>gestione</a:t>
            </a:r>
            <a:r>
              <a:rPr lang="en-US" sz="2000" dirty="0">
                <a:effectLst/>
              </a:rPr>
              <a:t> </a:t>
            </a:r>
            <a:r>
              <a:rPr lang="en-US" sz="2000" dirty="0" err="1">
                <a:effectLst/>
              </a:rPr>
              <a:t>delle</a:t>
            </a:r>
            <a:r>
              <a:rPr lang="en-US" sz="2000" dirty="0">
                <a:effectLst/>
              </a:rPr>
              <a:t> </a:t>
            </a:r>
            <a:r>
              <a:rPr lang="en-US" sz="2000" dirty="0" err="1">
                <a:effectLst/>
              </a:rPr>
              <a:t>richieste</a:t>
            </a:r>
            <a:r>
              <a:rPr lang="en-US" sz="2000" dirty="0">
                <a:effectLst/>
              </a:rPr>
              <a:t> </a:t>
            </a:r>
            <a:r>
              <a:rPr lang="en-US" sz="2000" dirty="0" err="1">
                <a:effectLst/>
              </a:rPr>
              <a:t>dei</a:t>
            </a:r>
            <a:r>
              <a:rPr lang="en-US" sz="2000" dirty="0">
                <a:effectLst/>
              </a:rPr>
              <a:t> caretakers;</a:t>
            </a:r>
          </a:p>
          <a:p>
            <a:pPr marL="342900" indent="-342900" algn="just">
              <a:buFont typeface="Arial" panose="020B0604020202020204" pitchFamily="34" charset="0"/>
              <a:buChar char="•"/>
            </a:pPr>
            <a:r>
              <a:rPr lang="en-US" sz="2000" b="1" i="1" dirty="0" err="1">
                <a:effectLst/>
              </a:rPr>
              <a:t>Gestore</a:t>
            </a:r>
            <a:r>
              <a:rPr lang="en-US" sz="2000" b="1" i="1" dirty="0">
                <a:effectLst/>
              </a:rPr>
              <a:t> Smartwatch</a:t>
            </a:r>
            <a:r>
              <a:rPr lang="en-US" sz="2000" dirty="0">
                <a:effectLst/>
              </a:rPr>
              <a:t>: </a:t>
            </a:r>
            <a:r>
              <a:rPr lang="en-US" sz="2000" dirty="0" err="1">
                <a:effectLst/>
              </a:rPr>
              <a:t>gestione</a:t>
            </a:r>
            <a:r>
              <a:rPr lang="en-US" sz="2000" dirty="0">
                <a:effectLst/>
              </a:rPr>
              <a:t> di tutti </a:t>
            </a:r>
            <a:r>
              <a:rPr lang="en-US" sz="2000" dirty="0" err="1">
                <a:effectLst/>
              </a:rPr>
              <a:t>i</a:t>
            </a:r>
            <a:r>
              <a:rPr lang="en-US" sz="2000" dirty="0">
                <a:effectLst/>
              </a:rPr>
              <a:t> </a:t>
            </a:r>
            <a:r>
              <a:rPr lang="en-US" sz="2000" dirty="0" err="1">
                <a:effectLst/>
              </a:rPr>
              <a:t>sensori</a:t>
            </a:r>
            <a:r>
              <a:rPr lang="en-US" sz="2000" dirty="0">
                <a:effectLst/>
              </a:rPr>
              <a:t> wearable; </a:t>
            </a:r>
          </a:p>
          <a:p>
            <a:pPr marL="342900" indent="-342900" algn="just">
              <a:buFont typeface="Arial" panose="020B0604020202020204" pitchFamily="34" charset="0"/>
              <a:buChar char="•"/>
            </a:pPr>
            <a:endParaRPr lang="en-US" sz="2000" dirty="0">
              <a:effectLst/>
            </a:endParaRPr>
          </a:p>
          <a:p>
            <a:pPr marL="342900" indent="-342900" algn="just">
              <a:buFont typeface="Arial" panose="020B0604020202020204" pitchFamily="34" charset="0"/>
              <a:buChar char="•"/>
            </a:pPr>
            <a:endParaRPr lang="en-US" sz="2000" dirty="0">
              <a:effectLst/>
            </a:endParaRPr>
          </a:p>
          <a:p>
            <a:pPr marL="342900" indent="-342900" algn="just">
              <a:buFont typeface="Arial" panose="020B0604020202020204" pitchFamily="34" charset="0"/>
              <a:buChar char="•"/>
            </a:pPr>
            <a:endParaRPr lang="en-US" sz="2000" dirty="0">
              <a:effectLst/>
            </a:endParaRPr>
          </a:p>
        </p:txBody>
      </p:sp>
    </p:spTree>
    <p:extLst>
      <p:ext uri="{BB962C8B-B14F-4D97-AF65-F5344CB8AC3E}">
        <p14:creationId xmlns:p14="http://schemas.microsoft.com/office/powerpoint/2010/main" val="210879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33</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23827" b="12551"/>
          <a:stretch/>
        </p:blipFill>
        <p:spPr>
          <a:xfrm>
            <a:off x="215979" y="231353"/>
            <a:ext cx="7642683"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629589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Stime</a:t>
            </a:r>
            <a:r>
              <a:rPr lang="en-US" sz="3200" dirty="0"/>
              <a:t> </a:t>
            </a:r>
            <a:r>
              <a:rPr lang="en-US" sz="3200" dirty="0" err="1"/>
              <a:t>Dimensioni</a:t>
            </a:r>
            <a:r>
              <a:rPr lang="en-US" sz="3200" dirty="0"/>
              <a:t> - Data-Type Driven</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25D8B892-5FEB-843D-9CBF-DA2D14FDF098}"/>
              </a:ext>
            </a:extLst>
          </p:cNvPr>
          <p:cNvGraphicFramePr>
            <a:graphicFrameLocks noGrp="1"/>
          </p:cNvGraphicFramePr>
          <p:nvPr>
            <p:extLst>
              <p:ext uri="{D42A27DB-BD31-4B8C-83A1-F6EECF244321}">
                <p14:modId xmlns:p14="http://schemas.microsoft.com/office/powerpoint/2010/main" val="732880936"/>
              </p:ext>
            </p:extLst>
          </p:nvPr>
        </p:nvGraphicFramePr>
        <p:xfrm>
          <a:off x="215978" y="1609693"/>
          <a:ext cx="11728371" cy="4807437"/>
        </p:xfrm>
        <a:graphic>
          <a:graphicData uri="http://schemas.openxmlformats.org/drawingml/2006/table">
            <a:tbl>
              <a:tblPr>
                <a:tableStyleId>{5DA37D80-6434-44D0-A028-1B22A696006F}</a:tableStyleId>
              </a:tblPr>
              <a:tblGrid>
                <a:gridCol w="935186">
                  <a:extLst>
                    <a:ext uri="{9D8B030D-6E8A-4147-A177-3AD203B41FA5}">
                      <a16:colId xmlns:a16="http://schemas.microsoft.com/office/drawing/2014/main" val="417473887"/>
                    </a:ext>
                  </a:extLst>
                </a:gridCol>
                <a:gridCol w="996043">
                  <a:extLst>
                    <a:ext uri="{9D8B030D-6E8A-4147-A177-3AD203B41FA5}">
                      <a16:colId xmlns:a16="http://schemas.microsoft.com/office/drawing/2014/main" val="2191886219"/>
                    </a:ext>
                  </a:extLst>
                </a:gridCol>
                <a:gridCol w="1159329">
                  <a:extLst>
                    <a:ext uri="{9D8B030D-6E8A-4147-A177-3AD203B41FA5}">
                      <a16:colId xmlns:a16="http://schemas.microsoft.com/office/drawing/2014/main" val="3880764287"/>
                    </a:ext>
                  </a:extLst>
                </a:gridCol>
                <a:gridCol w="1404257">
                  <a:extLst>
                    <a:ext uri="{9D8B030D-6E8A-4147-A177-3AD203B41FA5}">
                      <a16:colId xmlns:a16="http://schemas.microsoft.com/office/drawing/2014/main" val="3381389276"/>
                    </a:ext>
                  </a:extLst>
                </a:gridCol>
                <a:gridCol w="7233556">
                  <a:extLst>
                    <a:ext uri="{9D8B030D-6E8A-4147-A177-3AD203B41FA5}">
                      <a16:colId xmlns:a16="http://schemas.microsoft.com/office/drawing/2014/main" val="1174121857"/>
                    </a:ext>
                  </a:extLst>
                </a:gridCol>
              </a:tblGrid>
              <a:tr h="286575">
                <a:tc>
                  <a:txBody>
                    <a:bodyPr/>
                    <a:lstStyle/>
                    <a:p>
                      <a:pPr algn="ctr" fontAlgn="ctr"/>
                      <a:r>
                        <a:rPr lang="it-IT" sz="1600" b="1" i="1" u="none" strike="noStrike" dirty="0">
                          <a:solidFill>
                            <a:srgbClr val="800000"/>
                          </a:solidFill>
                          <a:effectLst/>
                        </a:rPr>
                        <a:t>Tipologia</a:t>
                      </a:r>
                      <a:endParaRPr lang="it-IT" sz="1600" b="1" i="1" u="none" strike="noStrike" dirty="0">
                        <a:solidFill>
                          <a:srgbClr val="800000"/>
                        </a:solidFill>
                        <a:effectLst/>
                        <a:latin typeface="Calibri" panose="020F0502020204030204" pitchFamily="34" charset="0"/>
                      </a:endParaRPr>
                    </a:p>
                  </a:txBody>
                  <a:tcPr marL="8715" marR="8715" marT="8715" marB="0" anchor="ctr">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Indicatore</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Dimensione</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Valore [0, 100]</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Commento</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682532529"/>
                  </a:ext>
                </a:extLst>
              </a:tr>
              <a:tr h="240722">
                <a:tc rowSpan="5">
                  <a:txBody>
                    <a:bodyPr/>
                    <a:lstStyle/>
                    <a:p>
                      <a:pPr algn="ctr" fontAlgn="ctr"/>
                      <a:r>
                        <a:rPr lang="it-IT" sz="1400" b="1" i="1" u="none" strike="noStrike" dirty="0">
                          <a:effectLst/>
                        </a:rPr>
                        <a:t>Strutturali</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rowSpan="5">
                  <a:txBody>
                    <a:bodyPr/>
                    <a:lstStyle/>
                    <a:p>
                      <a:pPr algn="ctr" fontAlgn="ctr"/>
                      <a:r>
                        <a:rPr lang="it-IT" sz="1400" b="1" i="1" u="none" strike="noStrike" dirty="0">
                          <a:effectLst/>
                        </a:rPr>
                        <a:t>Spread</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Complessità</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30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complessità stimato è relativamente basso, visto che non si hanno singoli componenti troppo complessi.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631990106"/>
                  </a:ext>
                </a:extLst>
              </a:tr>
              <a:tr h="67299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Frequenza</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50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frequenza stimato è medio perché si hanno sia componenti con frequenza di attivazione alta (come per l'acquisizione dell'accelerazione oppure dei battiti) che componenti con frequenza di attivazione bassa, come ad esempio tutti i componenti per l'invio dei dati.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694075164"/>
                  </a:ext>
                </a:extLst>
              </a:tr>
              <a:tr h="671732">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Delay</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40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delay stimato è relativamente basso perché la maggior parte dei componenti contiene attività con tempo di esecuzione molto basso, e sono poche le attività con tempo di esecuzione più alto, ad esempio il controllo dello storico.</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93680712"/>
                  </a:ext>
                </a:extLst>
              </a:tr>
              <a:tr h="67299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Astrazione</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30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astrazione stimato è abbastanza basso perché i componenti definiti si mappano bene sugli elementi del dominio applicativo, infatti abbiamo un componente per la gestione di ogni aspetto considerato della vita del residente.</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33762956"/>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Location</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30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location stimato è abbastanza basso perché si ipotizza la vicinanza fisica dei componenti di gestione dei dati  con il residente, mentre il componente di gestione dell'interazione con gli utenti lo si ipotizza più dislocato.</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63334724"/>
                  </a:ext>
                </a:extLst>
              </a:tr>
              <a:tr h="452484">
                <a:tc rowSpan="4">
                  <a:txBody>
                    <a:bodyPr/>
                    <a:lstStyle/>
                    <a:p>
                      <a:pPr algn="ctr" fontAlgn="ctr"/>
                      <a:r>
                        <a:rPr lang="it-IT" sz="1400" b="1" i="1" u="none" strike="noStrike" dirty="0">
                          <a:effectLst/>
                        </a:rPr>
                        <a:t>Dinamiche</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rowSpan="4">
                  <a:txBody>
                    <a:bodyPr/>
                    <a:lstStyle/>
                    <a:p>
                      <a:pPr algn="ctr" fontAlgn="ctr"/>
                      <a:r>
                        <a:rPr lang="it-IT" sz="1400" b="1" i="1" u="none" strike="noStrike" dirty="0">
                          <a:effectLst/>
                        </a:rPr>
                        <a:t>Interferenza</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200" u="none" strike="noStrike" dirty="0">
                          <a:effectLst/>
                        </a:rPr>
                        <a:t>Intra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20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intra flow stimato è molto basso perché i diversi componenti non comunicano direttamente tra loro, ma si scambiano solo dati tramite i </a:t>
                      </a:r>
                      <a:r>
                        <a:rPr lang="it-IT" sz="1100" u="none" strike="noStrike" dirty="0" err="1">
                          <a:effectLst/>
                        </a:rPr>
                        <a:t>datastore</a:t>
                      </a:r>
                      <a:r>
                        <a:rPr lang="it-IT" sz="1100" u="none" strike="noStrike" dirty="0">
                          <a:effectLst/>
                        </a:rPr>
                        <a:t>.</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963653867"/>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Extra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60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extra flow è relativamente alto perché ogni componente prevede l'interazione con un elemento del mondo esterno, che sia un sensore o un utente.</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4104432665"/>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err="1">
                          <a:effectLst/>
                        </a:rPr>
                        <a:t>Sharing</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80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a:t>
                      </a:r>
                      <a:r>
                        <a:rPr lang="it-IT" sz="1100" u="none" strike="noStrike" dirty="0" err="1">
                          <a:effectLst/>
                        </a:rPr>
                        <a:t>Sharing</a:t>
                      </a:r>
                      <a:r>
                        <a:rPr lang="it-IT" sz="1100" u="none" strike="noStrike" dirty="0">
                          <a:effectLst/>
                        </a:rPr>
                        <a:t> è molto alto perché i componenti utilizzano per l'interazione solo ed unicamente i dati presenti nei </a:t>
                      </a:r>
                      <a:r>
                        <a:rPr lang="it-IT" sz="1100" u="none" strike="noStrike" dirty="0" err="1">
                          <a:effectLst/>
                        </a:rPr>
                        <a:t>datastore</a:t>
                      </a:r>
                      <a:r>
                        <a:rPr lang="it-IT" sz="1100" u="none" strike="noStrike" dirty="0">
                          <a:effectLst/>
                        </a:rPr>
                        <a:t>.</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864045064"/>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Control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200" u="none" strike="noStrike" dirty="0">
                          <a:effectLst/>
                        </a:rPr>
                        <a:t>20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100" u="none" strike="noStrike" dirty="0">
                          <a:effectLst/>
                        </a:rPr>
                        <a:t>Il valore di control flow è molto basso perché i componenti presentano attivazioni temporizzate, oppure su stimolo dell'utente esterno, quindi non si hanno componenti attivati da altri componenti.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tcPr>
                </a:tc>
                <a:extLst>
                  <a:ext uri="{0D108BD9-81ED-4DB2-BD59-A6C34878D82A}">
                    <a16:rowId xmlns:a16="http://schemas.microsoft.com/office/drawing/2014/main" val="505502905"/>
                  </a:ext>
                </a:extLst>
              </a:tr>
            </a:tbl>
          </a:graphicData>
        </a:graphic>
      </p:graphicFrame>
    </p:spTree>
    <p:extLst>
      <p:ext uri="{BB962C8B-B14F-4D97-AF65-F5344CB8AC3E}">
        <p14:creationId xmlns:p14="http://schemas.microsoft.com/office/powerpoint/2010/main" val="2275630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34</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22955" b="12551"/>
          <a:stretch/>
        </p:blipFill>
        <p:spPr>
          <a:xfrm>
            <a:off x="215980" y="231353"/>
            <a:ext cx="773681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639001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Partizionamento</a:t>
            </a:r>
            <a:r>
              <a:rPr lang="en-US" sz="3200" dirty="0"/>
              <a:t> Functionality Driven</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85F0E38F-E73B-A92B-10B2-7BD0993F9565}"/>
              </a:ext>
            </a:extLst>
          </p:cNvPr>
          <p:cNvGraphicFramePr>
            <a:graphicFrameLocks noGrp="1"/>
          </p:cNvGraphicFramePr>
          <p:nvPr>
            <p:extLst>
              <p:ext uri="{D42A27DB-BD31-4B8C-83A1-F6EECF244321}">
                <p14:modId xmlns:p14="http://schemas.microsoft.com/office/powerpoint/2010/main" val="657559155"/>
              </p:ext>
            </p:extLst>
          </p:nvPr>
        </p:nvGraphicFramePr>
        <p:xfrm>
          <a:off x="325125" y="1621971"/>
          <a:ext cx="7146572" cy="5119234"/>
        </p:xfrm>
        <a:graphic>
          <a:graphicData uri="http://schemas.openxmlformats.org/drawingml/2006/table">
            <a:tbl>
              <a:tblPr>
                <a:tableStyleId>{9DCAF9ED-07DC-4A11-8D7F-57B35C25682E}</a:tableStyleId>
              </a:tblPr>
              <a:tblGrid>
                <a:gridCol w="2488044">
                  <a:extLst>
                    <a:ext uri="{9D8B030D-6E8A-4147-A177-3AD203B41FA5}">
                      <a16:colId xmlns:a16="http://schemas.microsoft.com/office/drawing/2014/main" val="3103763697"/>
                    </a:ext>
                  </a:extLst>
                </a:gridCol>
                <a:gridCol w="1464809">
                  <a:extLst>
                    <a:ext uri="{9D8B030D-6E8A-4147-A177-3AD203B41FA5}">
                      <a16:colId xmlns:a16="http://schemas.microsoft.com/office/drawing/2014/main" val="3437057880"/>
                    </a:ext>
                  </a:extLst>
                </a:gridCol>
                <a:gridCol w="1652809">
                  <a:extLst>
                    <a:ext uri="{9D8B030D-6E8A-4147-A177-3AD203B41FA5}">
                      <a16:colId xmlns:a16="http://schemas.microsoft.com/office/drawing/2014/main" val="1813100381"/>
                    </a:ext>
                  </a:extLst>
                </a:gridCol>
                <a:gridCol w="1540910">
                  <a:extLst>
                    <a:ext uri="{9D8B030D-6E8A-4147-A177-3AD203B41FA5}">
                      <a16:colId xmlns:a16="http://schemas.microsoft.com/office/drawing/2014/main" val="53743390"/>
                    </a:ext>
                  </a:extLst>
                </a:gridCol>
              </a:tblGrid>
              <a:tr h="263842">
                <a:tc>
                  <a:txBody>
                    <a:bodyPr/>
                    <a:lstStyle/>
                    <a:p>
                      <a:pPr algn="ctr" fontAlgn="ctr"/>
                      <a:r>
                        <a:rPr lang="it-IT" sz="1800" b="1" i="1" u="none" strike="noStrike" dirty="0">
                          <a:solidFill>
                            <a:srgbClr val="800000"/>
                          </a:solidFill>
                          <a:effectLst/>
                        </a:rPr>
                        <a:t>Diagramma Attività</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Complessità</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Frequenza (/h)</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Delay (secondi)</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795486953"/>
                  </a:ext>
                </a:extLst>
              </a:tr>
              <a:tr h="244298">
                <a:tc>
                  <a:txBody>
                    <a:bodyPr/>
                    <a:lstStyle/>
                    <a:p>
                      <a:pPr algn="ctr" fontAlgn="ctr"/>
                      <a:r>
                        <a:rPr lang="it-IT" sz="1200" b="1" i="1" u="none" strike="noStrike" dirty="0">
                          <a:effectLst/>
                        </a:rPr>
                        <a:t>Diag1 - Acquisizione Temperatura</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60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extLst>
                  <a:ext uri="{0D108BD9-81ED-4DB2-BD59-A6C34878D82A}">
                    <a16:rowId xmlns:a16="http://schemas.microsoft.com/office/drawing/2014/main" val="2275536028"/>
                  </a:ext>
                </a:extLst>
              </a:tr>
              <a:tr h="244298">
                <a:tc>
                  <a:txBody>
                    <a:bodyPr/>
                    <a:lstStyle/>
                    <a:p>
                      <a:pPr algn="ctr" fontAlgn="ctr"/>
                      <a:r>
                        <a:rPr lang="it-IT" sz="1200" b="1" i="1" u="none" strike="noStrike" dirty="0">
                          <a:effectLst/>
                        </a:rPr>
                        <a:t>Diag2 - Invio Temperatura</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1</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extLst>
                  <a:ext uri="{0D108BD9-81ED-4DB2-BD59-A6C34878D82A}">
                    <a16:rowId xmlns:a16="http://schemas.microsoft.com/office/drawing/2014/main" val="1973888201"/>
                  </a:ext>
                </a:extLst>
              </a:tr>
              <a:tr h="244298">
                <a:tc>
                  <a:txBody>
                    <a:bodyPr/>
                    <a:lstStyle/>
                    <a:p>
                      <a:pPr algn="ctr" fontAlgn="ctr"/>
                      <a:r>
                        <a:rPr lang="it-IT" sz="1200" b="1" i="1" u="none" strike="noStrike" dirty="0">
                          <a:effectLst/>
                        </a:rPr>
                        <a:t>Diag3 - Controllo Temperatura</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6</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0,1</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2117425840"/>
                  </a:ext>
                </a:extLst>
              </a:tr>
              <a:tr h="244298">
                <a:tc>
                  <a:txBody>
                    <a:bodyPr/>
                    <a:lstStyle/>
                    <a:p>
                      <a:pPr algn="ctr" fontAlgn="ctr"/>
                      <a:r>
                        <a:rPr lang="it-IT" sz="1200" b="1" i="1" u="none" strike="noStrike" dirty="0">
                          <a:effectLst/>
                        </a:rPr>
                        <a:t>Diag4 - Acquisizione Accelerazione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180.000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extLst>
                  <a:ext uri="{0D108BD9-81ED-4DB2-BD59-A6C34878D82A}">
                    <a16:rowId xmlns:a16="http://schemas.microsoft.com/office/drawing/2014/main" val="1921856955"/>
                  </a:ext>
                </a:extLst>
              </a:tr>
              <a:tr h="244298">
                <a:tc>
                  <a:txBody>
                    <a:bodyPr/>
                    <a:lstStyle/>
                    <a:p>
                      <a:pPr algn="ctr" fontAlgn="ctr"/>
                      <a:r>
                        <a:rPr lang="it-IT" sz="1200" b="1" i="1" u="none" strike="noStrike" dirty="0">
                          <a:effectLst/>
                        </a:rPr>
                        <a:t>Diag5 - Invio Accelerazione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30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extLst>
                  <a:ext uri="{0D108BD9-81ED-4DB2-BD59-A6C34878D82A}">
                    <a16:rowId xmlns:a16="http://schemas.microsoft.com/office/drawing/2014/main" val="3643486472"/>
                  </a:ext>
                </a:extLst>
              </a:tr>
              <a:tr h="244298">
                <a:tc>
                  <a:txBody>
                    <a:bodyPr/>
                    <a:lstStyle/>
                    <a:p>
                      <a:pPr algn="ctr" fontAlgn="ctr"/>
                      <a:r>
                        <a:rPr lang="it-IT" sz="1200" b="1" i="1" u="none" strike="noStrike" dirty="0">
                          <a:effectLst/>
                        </a:rPr>
                        <a:t>Diag6 - Controllo Accelerazione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1.800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0,01</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3220310197"/>
                  </a:ext>
                </a:extLst>
              </a:tr>
              <a:tr h="244298">
                <a:tc>
                  <a:txBody>
                    <a:bodyPr/>
                    <a:lstStyle/>
                    <a:p>
                      <a:pPr algn="ctr" fontAlgn="ctr"/>
                      <a:r>
                        <a:rPr lang="it-IT" sz="1200" b="1" i="1" u="none" strike="noStrike" dirty="0">
                          <a:effectLst/>
                        </a:rPr>
                        <a:t>Diag7 - Acquisizione Battiti</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36.000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extLst>
                  <a:ext uri="{0D108BD9-81ED-4DB2-BD59-A6C34878D82A}">
                    <a16:rowId xmlns:a16="http://schemas.microsoft.com/office/drawing/2014/main" val="1286615247"/>
                  </a:ext>
                </a:extLst>
              </a:tr>
              <a:tr h="244298">
                <a:tc>
                  <a:txBody>
                    <a:bodyPr/>
                    <a:lstStyle/>
                    <a:p>
                      <a:pPr algn="ctr" fontAlgn="ctr"/>
                      <a:r>
                        <a:rPr lang="it-IT" sz="1200" b="1" i="1" u="none" strike="noStrike" dirty="0">
                          <a:effectLst/>
                        </a:rPr>
                        <a:t>Diag8 - Invio Battiti</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12</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extLst>
                  <a:ext uri="{0D108BD9-81ED-4DB2-BD59-A6C34878D82A}">
                    <a16:rowId xmlns:a16="http://schemas.microsoft.com/office/drawing/2014/main" val="3165202966"/>
                  </a:ext>
                </a:extLst>
              </a:tr>
              <a:tr h="244298">
                <a:tc>
                  <a:txBody>
                    <a:bodyPr/>
                    <a:lstStyle/>
                    <a:p>
                      <a:pPr algn="ctr" fontAlgn="ctr"/>
                      <a:r>
                        <a:rPr lang="it-IT" sz="1200" b="1" i="1" u="none" strike="noStrike" dirty="0">
                          <a:effectLst/>
                        </a:rPr>
                        <a:t>Diag9 - Controllo Battiti</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30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0,5</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472728256"/>
                  </a:ext>
                </a:extLst>
              </a:tr>
              <a:tr h="244298">
                <a:tc>
                  <a:txBody>
                    <a:bodyPr/>
                    <a:lstStyle/>
                    <a:p>
                      <a:pPr algn="ctr" fontAlgn="ctr"/>
                      <a:r>
                        <a:rPr lang="it-IT" sz="1200" b="1" i="1" u="none" strike="noStrike" dirty="0">
                          <a:effectLst/>
                        </a:rPr>
                        <a:t>Diag10 - Acquisizione Pressione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240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extLst>
                  <a:ext uri="{0D108BD9-81ED-4DB2-BD59-A6C34878D82A}">
                    <a16:rowId xmlns:a16="http://schemas.microsoft.com/office/drawing/2014/main" val="2067076690"/>
                  </a:ext>
                </a:extLst>
              </a:tr>
              <a:tr h="244298">
                <a:tc>
                  <a:txBody>
                    <a:bodyPr/>
                    <a:lstStyle/>
                    <a:p>
                      <a:pPr algn="ctr" fontAlgn="ctr"/>
                      <a:r>
                        <a:rPr lang="it-IT" sz="1200" b="1" i="1" u="none" strike="noStrike" dirty="0">
                          <a:effectLst/>
                        </a:rPr>
                        <a:t>Diag11 - Invio Pressione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2</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extLst>
                  <a:ext uri="{0D108BD9-81ED-4DB2-BD59-A6C34878D82A}">
                    <a16:rowId xmlns:a16="http://schemas.microsoft.com/office/drawing/2014/main" val="1897938750"/>
                  </a:ext>
                </a:extLst>
              </a:tr>
              <a:tr h="219152">
                <a:tc>
                  <a:txBody>
                    <a:bodyPr/>
                    <a:lstStyle/>
                    <a:p>
                      <a:pPr algn="ctr" fontAlgn="ctr"/>
                      <a:r>
                        <a:rPr lang="it-IT" sz="1200" b="1" i="1" u="none" strike="noStrike" dirty="0">
                          <a:effectLst/>
                        </a:rPr>
                        <a:t>Diag12 - Acquisizione Movimento</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3600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extLst>
                  <a:ext uri="{0D108BD9-81ED-4DB2-BD59-A6C34878D82A}">
                    <a16:rowId xmlns:a16="http://schemas.microsoft.com/office/drawing/2014/main" val="2416721746"/>
                  </a:ext>
                </a:extLst>
              </a:tr>
              <a:tr h="219152">
                <a:tc>
                  <a:txBody>
                    <a:bodyPr/>
                    <a:lstStyle/>
                    <a:p>
                      <a:pPr algn="ctr" fontAlgn="ctr"/>
                      <a:r>
                        <a:rPr lang="it-IT" sz="1200" b="1" i="1" u="none" strike="noStrike" dirty="0">
                          <a:effectLst/>
                        </a:rPr>
                        <a:t>Diag13 - Invio Movimento</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6</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extLst>
                  <a:ext uri="{0D108BD9-81ED-4DB2-BD59-A6C34878D82A}">
                    <a16:rowId xmlns:a16="http://schemas.microsoft.com/office/drawing/2014/main" val="2323036464"/>
                  </a:ext>
                </a:extLst>
              </a:tr>
              <a:tr h="244298">
                <a:tc>
                  <a:txBody>
                    <a:bodyPr/>
                    <a:lstStyle/>
                    <a:p>
                      <a:pPr algn="ctr" fontAlgn="ctr"/>
                      <a:r>
                        <a:rPr lang="it-IT" sz="1200" b="1" i="1" u="none" strike="noStrike" dirty="0">
                          <a:effectLst/>
                        </a:rPr>
                        <a:t>Diag14 - Controllo Ambiente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30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0,2</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568297349"/>
                  </a:ext>
                </a:extLst>
              </a:tr>
              <a:tr h="244298">
                <a:tc>
                  <a:txBody>
                    <a:bodyPr/>
                    <a:lstStyle/>
                    <a:p>
                      <a:pPr algn="ctr" fontAlgn="ctr"/>
                      <a:r>
                        <a:rPr lang="it-IT" sz="1200" b="1" i="1" u="none" strike="noStrike" dirty="0">
                          <a:effectLst/>
                        </a:rPr>
                        <a:t>Diag15 - Monitoraggio</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su richiesta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20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extLst>
                  <a:ext uri="{0D108BD9-81ED-4DB2-BD59-A6C34878D82A}">
                    <a16:rowId xmlns:a16="http://schemas.microsoft.com/office/drawing/2014/main" val="332076650"/>
                  </a:ext>
                </a:extLst>
              </a:tr>
              <a:tr h="244298">
                <a:tc>
                  <a:txBody>
                    <a:bodyPr/>
                    <a:lstStyle/>
                    <a:p>
                      <a:pPr algn="ctr" fontAlgn="ctr"/>
                      <a:r>
                        <a:rPr lang="it-IT" sz="1200" b="1" i="1" u="none" strike="noStrike" dirty="0">
                          <a:effectLst/>
                        </a:rPr>
                        <a:t>Diag16 - Controllo Storico</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su richiesta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60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extLst>
                  <a:ext uri="{0D108BD9-81ED-4DB2-BD59-A6C34878D82A}">
                    <a16:rowId xmlns:a16="http://schemas.microsoft.com/office/drawing/2014/main" val="1764674566"/>
                  </a:ext>
                </a:extLst>
              </a:tr>
              <a:tr h="244298">
                <a:tc>
                  <a:txBody>
                    <a:bodyPr/>
                    <a:lstStyle/>
                    <a:p>
                      <a:pPr algn="ctr" fontAlgn="ctr"/>
                      <a:r>
                        <a:rPr lang="it-IT" sz="1200" b="1" i="1" u="none" strike="noStrike" dirty="0">
                          <a:effectLst/>
                        </a:rPr>
                        <a:t>Diag17 - Soccorsi</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su richiesta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1</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extLst>
                  <a:ext uri="{0D108BD9-81ED-4DB2-BD59-A6C34878D82A}">
                    <a16:rowId xmlns:a16="http://schemas.microsoft.com/office/drawing/2014/main" val="2653390063"/>
                  </a:ext>
                </a:extLst>
              </a:tr>
              <a:tr h="244298">
                <a:tc>
                  <a:txBody>
                    <a:bodyPr/>
                    <a:lstStyle/>
                    <a:p>
                      <a:pPr algn="ctr" fontAlgn="ctr"/>
                      <a:r>
                        <a:rPr lang="it-IT" sz="1200" b="1" i="1" u="none" strike="noStrike" dirty="0">
                          <a:effectLst/>
                        </a:rPr>
                        <a:t>Diag18 – Comunicazione</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su richiesta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5</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extLst>
                  <a:ext uri="{0D108BD9-81ED-4DB2-BD59-A6C34878D82A}">
                    <a16:rowId xmlns:a16="http://schemas.microsoft.com/office/drawing/2014/main" val="2883879149"/>
                  </a:ext>
                </a:extLst>
              </a:tr>
              <a:tr h="244298">
                <a:tc>
                  <a:txBody>
                    <a:bodyPr/>
                    <a:lstStyle/>
                    <a:p>
                      <a:pPr algn="ctr" fontAlgn="ctr"/>
                      <a:r>
                        <a:rPr lang="it-IT" sz="1200" b="1" i="1" u="none" strike="noStrike" dirty="0">
                          <a:effectLst/>
                        </a:rPr>
                        <a:t>Diag19 – Controllo </a:t>
                      </a:r>
                      <a:r>
                        <a:rPr lang="it-IT" sz="1200" b="1" i="1" u="none" strike="noStrike" dirty="0" err="1">
                          <a:effectLst/>
                        </a:rPr>
                        <a:t>Smartwatch</a:t>
                      </a:r>
                      <a:endParaRPr lang="it-IT" sz="1200" b="1" i="1" u="none" strike="noStrike" dirty="0">
                        <a:effectLst/>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media</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2</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1000</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786284993"/>
                  </a:ext>
                </a:extLst>
              </a:tr>
              <a:tr h="244298">
                <a:tc>
                  <a:txBody>
                    <a:bodyPr/>
                    <a:lstStyle/>
                    <a:p>
                      <a:pPr algn="ctr" fontAlgn="ctr"/>
                      <a:r>
                        <a:rPr lang="it-IT" sz="1200" b="1" i="1" u="none" strike="noStrike" dirty="0">
                          <a:effectLst/>
                        </a:rPr>
                        <a:t>Diag20 – Calcolo Valori Medi</a:t>
                      </a:r>
                    </a:p>
                  </a:txBody>
                  <a:tcPr marL="9246" marR="9246" marT="9246" marB="0" anchor="ctr">
                    <a:lnT w="12700" cap="flat" cmpd="sng" algn="ctr">
                      <a:solidFill>
                        <a:srgbClr val="800000"/>
                      </a:solidFill>
                      <a:prstDash val="solid"/>
                      <a:round/>
                      <a:headEnd type="none" w="med" len="med"/>
                      <a:tailEnd type="none" w="med" len="med"/>
                    </a:lnT>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bassa</a:t>
                      </a:r>
                    </a:p>
                  </a:txBody>
                  <a:tcPr marL="9246" marR="9246" marT="9246" marB="0" anchor="ctr">
                    <a:lnT w="12700" cap="flat" cmpd="sng" algn="ctr">
                      <a:solidFill>
                        <a:srgbClr val="800000"/>
                      </a:solidFill>
                      <a:prstDash val="solid"/>
                      <a:round/>
                      <a:headEnd type="none" w="med" len="med"/>
                      <a:tailEnd type="none" w="med" len="med"/>
                    </a:lnT>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settimanale</a:t>
                      </a:r>
                    </a:p>
                  </a:txBody>
                  <a:tcPr marL="9246" marR="9246" marT="9246" marB="0" anchor="ctr">
                    <a:lnT w="12700" cap="flat" cmpd="sng" algn="ctr">
                      <a:solidFill>
                        <a:srgbClr val="800000"/>
                      </a:solidFill>
                      <a:prstDash val="solid"/>
                      <a:round/>
                      <a:headEnd type="none" w="med" len="med"/>
                      <a:tailEnd type="none" w="med" len="med"/>
                    </a:lnT>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5000</a:t>
                      </a:r>
                    </a:p>
                  </a:txBody>
                  <a:tcPr marL="9246" marR="9246" marT="9246" marB="0" anchor="ctr">
                    <a:lnT w="12700" cap="flat" cmpd="sng" algn="ctr">
                      <a:solidFill>
                        <a:srgbClr val="800000"/>
                      </a:solidFill>
                      <a:prstDash val="solid"/>
                      <a:round/>
                      <a:headEnd type="none" w="med" len="med"/>
                      <a:tailEnd type="none" w="med" len="med"/>
                    </a:lnT>
                    <a:solidFill>
                      <a:schemeClr val="accent1">
                        <a:lumMod val="60000"/>
                        <a:lumOff val="40000"/>
                      </a:schemeClr>
                    </a:solidFill>
                  </a:tcPr>
                </a:tc>
                <a:extLst>
                  <a:ext uri="{0D108BD9-81ED-4DB2-BD59-A6C34878D82A}">
                    <a16:rowId xmlns:a16="http://schemas.microsoft.com/office/drawing/2014/main" val="79241882"/>
                  </a:ext>
                </a:extLst>
              </a:tr>
            </a:tbl>
          </a:graphicData>
        </a:graphic>
      </p:graphicFrame>
      <p:sp>
        <p:nvSpPr>
          <p:cNvPr id="3" name="CasellaDiTesto 7">
            <a:extLst>
              <a:ext uri="{FF2B5EF4-FFF2-40B4-BE49-F238E27FC236}">
                <a16:creationId xmlns:a16="http://schemas.microsoft.com/office/drawing/2014/main" id="{552119F6-CE4C-EF06-ED9B-CF781F0EC7FD}"/>
              </a:ext>
            </a:extLst>
          </p:cNvPr>
          <p:cNvSpPr txBox="1"/>
          <p:nvPr/>
        </p:nvSpPr>
        <p:spPr>
          <a:xfrm>
            <a:off x="7471697" y="1588419"/>
            <a:ext cx="4504324" cy="4708981"/>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Acquisizioni</a:t>
            </a:r>
            <a:r>
              <a:rPr lang="en-US" sz="2000" dirty="0">
                <a:effectLst/>
              </a:rPr>
              <a:t>: </a:t>
            </a:r>
            <a:r>
              <a:rPr lang="en-US" sz="2000" dirty="0" err="1">
                <a:effectLst/>
              </a:rPr>
              <a:t>gestione</a:t>
            </a:r>
            <a:r>
              <a:rPr lang="en-US" sz="2000" dirty="0">
                <a:effectLst/>
              </a:rPr>
              <a:t> </a:t>
            </a:r>
            <a:r>
              <a:rPr lang="en-US" sz="2000" dirty="0" err="1">
                <a:effectLst/>
              </a:rPr>
              <a:t>dell’acquisizione</a:t>
            </a:r>
            <a:r>
              <a:rPr lang="en-US" sz="2000" dirty="0">
                <a:effectLst/>
              </a:rPr>
              <a:t> </a:t>
            </a:r>
            <a:r>
              <a:rPr lang="en-US" sz="2000" dirty="0" err="1">
                <a:effectLst/>
              </a:rPr>
              <a:t>dei</a:t>
            </a:r>
            <a:r>
              <a:rPr lang="en-US" sz="2000" dirty="0">
                <a:effectLst/>
              </a:rPr>
              <a:t> </a:t>
            </a:r>
            <a:r>
              <a:rPr lang="en-US" sz="2000" dirty="0" err="1">
                <a:effectLst/>
              </a:rPr>
              <a:t>dati</a:t>
            </a:r>
            <a:r>
              <a:rPr lang="en-US" sz="2000" dirty="0">
                <a:effectLst/>
              </a:rPr>
              <a:t>;</a:t>
            </a:r>
          </a:p>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Trasmissione</a:t>
            </a:r>
            <a:r>
              <a:rPr lang="en-US" sz="2000" dirty="0">
                <a:effectLst/>
              </a:rPr>
              <a:t>: </a:t>
            </a:r>
            <a:r>
              <a:rPr lang="en-US" sz="2000" dirty="0" err="1">
                <a:effectLst/>
              </a:rPr>
              <a:t>gestione</a:t>
            </a:r>
            <a:r>
              <a:rPr lang="en-US" sz="2000" dirty="0">
                <a:effectLst/>
              </a:rPr>
              <a:t> </a:t>
            </a:r>
            <a:r>
              <a:rPr lang="en-US" sz="2000" dirty="0" err="1">
                <a:effectLst/>
              </a:rPr>
              <a:t>trasmissione</a:t>
            </a:r>
            <a:r>
              <a:rPr lang="en-US" sz="2000" dirty="0">
                <a:effectLst/>
              </a:rPr>
              <a:t> </a:t>
            </a:r>
            <a:r>
              <a:rPr lang="en-US" sz="2000" dirty="0" err="1">
                <a:effectLst/>
              </a:rPr>
              <a:t>dei</a:t>
            </a:r>
            <a:r>
              <a:rPr lang="en-US" sz="2000" dirty="0">
                <a:effectLst/>
              </a:rPr>
              <a:t> </a:t>
            </a:r>
            <a:r>
              <a:rPr lang="en-US" sz="2000" dirty="0" err="1">
                <a:effectLst/>
              </a:rPr>
              <a:t>dati</a:t>
            </a:r>
            <a:r>
              <a:rPr lang="en-US" sz="2000" dirty="0">
                <a:effectLst/>
              </a:rPr>
              <a:t> per il </a:t>
            </a:r>
            <a:r>
              <a:rPr lang="en-US" sz="2000" dirty="0" err="1">
                <a:effectLst/>
              </a:rPr>
              <a:t>calcolo</a:t>
            </a:r>
            <a:r>
              <a:rPr lang="en-US" sz="2000" dirty="0">
                <a:effectLst/>
              </a:rPr>
              <a:t> </a:t>
            </a:r>
            <a:r>
              <a:rPr lang="en-US" sz="2000" dirty="0" err="1">
                <a:effectLst/>
              </a:rPr>
              <a:t>dello</a:t>
            </a:r>
            <a:r>
              <a:rPr lang="en-US" sz="2000" dirty="0">
                <a:effectLst/>
              </a:rPr>
              <a:t> </a:t>
            </a:r>
            <a:r>
              <a:rPr lang="en-US" sz="2000" dirty="0" err="1">
                <a:effectLst/>
              </a:rPr>
              <a:t>storico</a:t>
            </a:r>
            <a:r>
              <a:rPr lang="en-US" sz="2000" dirty="0">
                <a:effectLst/>
              </a:rPr>
              <a:t>;</a:t>
            </a:r>
          </a:p>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Controllo</a:t>
            </a:r>
            <a:r>
              <a:rPr lang="en-US" sz="2000" dirty="0">
                <a:effectLst/>
              </a:rPr>
              <a:t>: </a:t>
            </a:r>
            <a:r>
              <a:rPr lang="en-US" sz="2000" dirty="0" err="1">
                <a:effectLst/>
              </a:rPr>
              <a:t>gestione</a:t>
            </a:r>
            <a:r>
              <a:rPr lang="en-US" sz="2000" dirty="0">
                <a:effectLst/>
              </a:rPr>
              <a:t> </a:t>
            </a:r>
            <a:r>
              <a:rPr lang="en-US" sz="2000" dirty="0" err="1">
                <a:effectLst/>
              </a:rPr>
              <a:t>controllo</a:t>
            </a:r>
            <a:r>
              <a:rPr lang="en-US" sz="2000" dirty="0">
                <a:effectLst/>
              </a:rPr>
              <a:t> </a:t>
            </a:r>
            <a:r>
              <a:rPr lang="en-US" sz="2000" dirty="0" err="1">
                <a:effectLst/>
              </a:rPr>
              <a:t>dei</a:t>
            </a:r>
            <a:r>
              <a:rPr lang="en-US" sz="2000" dirty="0">
                <a:effectLst/>
              </a:rPr>
              <a:t> </a:t>
            </a:r>
            <a:r>
              <a:rPr lang="en-US" sz="2000" dirty="0" err="1">
                <a:effectLst/>
              </a:rPr>
              <a:t>dati</a:t>
            </a:r>
            <a:r>
              <a:rPr lang="en-US" sz="2000" dirty="0">
                <a:effectLst/>
              </a:rPr>
              <a:t> per </a:t>
            </a:r>
            <a:r>
              <a:rPr lang="en-US" sz="2000" dirty="0" err="1">
                <a:effectLst/>
              </a:rPr>
              <a:t>l’identificazione</a:t>
            </a:r>
            <a:r>
              <a:rPr lang="en-US" sz="2000" dirty="0">
                <a:effectLst/>
              </a:rPr>
              <a:t> di </a:t>
            </a:r>
            <a:r>
              <a:rPr lang="en-US" sz="2000" dirty="0" err="1">
                <a:effectLst/>
              </a:rPr>
              <a:t>anomalie</a:t>
            </a:r>
            <a:r>
              <a:rPr lang="en-US" sz="2000" dirty="0">
                <a:effectLst/>
              </a:rPr>
              <a:t>;</a:t>
            </a:r>
          </a:p>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Interazione</a:t>
            </a:r>
            <a:r>
              <a:rPr lang="en-US" sz="2000" b="1" i="1" dirty="0">
                <a:effectLst/>
              </a:rPr>
              <a:t> </a:t>
            </a:r>
            <a:r>
              <a:rPr lang="en-US" sz="2000" b="1" i="1" dirty="0" err="1">
                <a:effectLst/>
              </a:rPr>
              <a:t>Utente</a:t>
            </a:r>
            <a:r>
              <a:rPr lang="en-US" sz="2000" dirty="0">
                <a:effectLst/>
              </a:rPr>
              <a:t>: </a:t>
            </a:r>
            <a:r>
              <a:rPr lang="en-US" sz="2000" dirty="0" err="1">
                <a:effectLst/>
              </a:rPr>
              <a:t>gestione</a:t>
            </a:r>
            <a:r>
              <a:rPr lang="en-US" sz="2000" dirty="0">
                <a:effectLst/>
              </a:rPr>
              <a:t> </a:t>
            </a:r>
            <a:r>
              <a:rPr lang="en-US" sz="2000" dirty="0" err="1">
                <a:effectLst/>
              </a:rPr>
              <a:t>delle</a:t>
            </a:r>
            <a:r>
              <a:rPr lang="en-US" sz="2000" dirty="0">
                <a:effectLst/>
              </a:rPr>
              <a:t> </a:t>
            </a:r>
            <a:r>
              <a:rPr lang="en-US" sz="2000" dirty="0" err="1">
                <a:effectLst/>
              </a:rPr>
              <a:t>richieste</a:t>
            </a:r>
            <a:r>
              <a:rPr lang="en-US" sz="2000" dirty="0">
                <a:effectLst/>
              </a:rPr>
              <a:t> </a:t>
            </a:r>
            <a:r>
              <a:rPr lang="en-US" sz="2000" dirty="0" err="1">
                <a:effectLst/>
              </a:rPr>
              <a:t>dei</a:t>
            </a:r>
            <a:r>
              <a:rPr lang="en-US" sz="2000" dirty="0">
                <a:effectLst/>
              </a:rPr>
              <a:t> caretakers;</a:t>
            </a:r>
          </a:p>
          <a:p>
            <a:pPr marL="342900" indent="-342900" algn="just">
              <a:buFont typeface="Arial" panose="020B0604020202020204" pitchFamily="34" charset="0"/>
              <a:buChar char="•"/>
            </a:pPr>
            <a:r>
              <a:rPr lang="en-US" sz="2000" b="1" i="1" dirty="0" err="1">
                <a:effectLst/>
              </a:rPr>
              <a:t>Gestore</a:t>
            </a:r>
            <a:r>
              <a:rPr lang="en-US" sz="2000" b="1" i="1" dirty="0">
                <a:effectLst/>
              </a:rPr>
              <a:t> Smartwatch</a:t>
            </a:r>
            <a:r>
              <a:rPr lang="en-US" sz="2000" dirty="0">
                <a:effectLst/>
              </a:rPr>
              <a:t>: </a:t>
            </a:r>
            <a:r>
              <a:rPr lang="en-US" sz="2000" dirty="0" err="1">
                <a:effectLst/>
              </a:rPr>
              <a:t>gestione</a:t>
            </a:r>
            <a:r>
              <a:rPr lang="en-US" sz="2000" dirty="0">
                <a:effectLst/>
              </a:rPr>
              <a:t> di tutti </a:t>
            </a:r>
            <a:r>
              <a:rPr lang="en-US" sz="2000" dirty="0" err="1">
                <a:effectLst/>
              </a:rPr>
              <a:t>i</a:t>
            </a:r>
            <a:r>
              <a:rPr lang="en-US" sz="2000" dirty="0">
                <a:effectLst/>
              </a:rPr>
              <a:t> </a:t>
            </a:r>
            <a:r>
              <a:rPr lang="en-US" sz="2000" dirty="0" err="1">
                <a:effectLst/>
              </a:rPr>
              <a:t>sensori</a:t>
            </a:r>
            <a:r>
              <a:rPr lang="en-US" sz="2000" dirty="0">
                <a:effectLst/>
              </a:rPr>
              <a:t> wearable; </a:t>
            </a:r>
          </a:p>
          <a:p>
            <a:pPr marL="342900" indent="-342900" algn="just">
              <a:buFont typeface="Arial" panose="020B0604020202020204" pitchFamily="34" charset="0"/>
              <a:buChar char="•"/>
            </a:pPr>
            <a:endParaRPr lang="en-US" sz="2000" dirty="0">
              <a:effectLst/>
            </a:endParaRPr>
          </a:p>
          <a:p>
            <a:pPr marL="342900" indent="-342900" algn="just">
              <a:buFont typeface="Arial" panose="020B0604020202020204" pitchFamily="34" charset="0"/>
              <a:buChar char="•"/>
            </a:pPr>
            <a:endParaRPr lang="en-US" sz="2000" dirty="0">
              <a:effectLst/>
            </a:endParaRPr>
          </a:p>
          <a:p>
            <a:pPr marL="342900" indent="-342900" algn="just">
              <a:buFont typeface="Arial" panose="020B0604020202020204" pitchFamily="34" charset="0"/>
              <a:buChar char="•"/>
            </a:pPr>
            <a:endParaRPr lang="en-US" sz="2000" dirty="0">
              <a:effectLst/>
            </a:endParaRPr>
          </a:p>
        </p:txBody>
      </p:sp>
    </p:spTree>
    <p:extLst>
      <p:ext uri="{BB962C8B-B14F-4D97-AF65-F5344CB8AC3E}">
        <p14:creationId xmlns:p14="http://schemas.microsoft.com/office/powerpoint/2010/main" val="3867490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35</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19366" b="12551"/>
          <a:stretch/>
        </p:blipFill>
        <p:spPr>
          <a:xfrm>
            <a:off x="215979" y="231353"/>
            <a:ext cx="8123775"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677698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Stime</a:t>
            </a:r>
            <a:r>
              <a:rPr lang="en-US" sz="3200" dirty="0"/>
              <a:t> </a:t>
            </a:r>
            <a:r>
              <a:rPr lang="en-US" sz="3200" dirty="0" err="1"/>
              <a:t>Dimensioni</a:t>
            </a:r>
            <a:r>
              <a:rPr lang="en-US" sz="3200" dirty="0"/>
              <a:t> - Functionality Driven</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C9D6D812-B803-A34C-F058-618D82B8A984}"/>
              </a:ext>
            </a:extLst>
          </p:cNvPr>
          <p:cNvGraphicFramePr>
            <a:graphicFrameLocks noGrp="1"/>
          </p:cNvGraphicFramePr>
          <p:nvPr>
            <p:extLst>
              <p:ext uri="{D42A27DB-BD31-4B8C-83A1-F6EECF244321}">
                <p14:modId xmlns:p14="http://schemas.microsoft.com/office/powerpoint/2010/main" val="1882315220"/>
              </p:ext>
            </p:extLst>
          </p:nvPr>
        </p:nvGraphicFramePr>
        <p:xfrm>
          <a:off x="215978" y="1609693"/>
          <a:ext cx="11728371" cy="4867398"/>
        </p:xfrm>
        <a:graphic>
          <a:graphicData uri="http://schemas.openxmlformats.org/drawingml/2006/table">
            <a:tbl>
              <a:tblPr>
                <a:tableStyleId>{5DA37D80-6434-44D0-A028-1B22A696006F}</a:tableStyleId>
              </a:tblPr>
              <a:tblGrid>
                <a:gridCol w="935186">
                  <a:extLst>
                    <a:ext uri="{9D8B030D-6E8A-4147-A177-3AD203B41FA5}">
                      <a16:colId xmlns:a16="http://schemas.microsoft.com/office/drawing/2014/main" val="417473887"/>
                    </a:ext>
                  </a:extLst>
                </a:gridCol>
                <a:gridCol w="996043">
                  <a:extLst>
                    <a:ext uri="{9D8B030D-6E8A-4147-A177-3AD203B41FA5}">
                      <a16:colId xmlns:a16="http://schemas.microsoft.com/office/drawing/2014/main" val="2191886219"/>
                    </a:ext>
                  </a:extLst>
                </a:gridCol>
                <a:gridCol w="1159329">
                  <a:extLst>
                    <a:ext uri="{9D8B030D-6E8A-4147-A177-3AD203B41FA5}">
                      <a16:colId xmlns:a16="http://schemas.microsoft.com/office/drawing/2014/main" val="3880764287"/>
                    </a:ext>
                  </a:extLst>
                </a:gridCol>
                <a:gridCol w="1404257">
                  <a:extLst>
                    <a:ext uri="{9D8B030D-6E8A-4147-A177-3AD203B41FA5}">
                      <a16:colId xmlns:a16="http://schemas.microsoft.com/office/drawing/2014/main" val="3381389276"/>
                    </a:ext>
                  </a:extLst>
                </a:gridCol>
                <a:gridCol w="7233556">
                  <a:extLst>
                    <a:ext uri="{9D8B030D-6E8A-4147-A177-3AD203B41FA5}">
                      <a16:colId xmlns:a16="http://schemas.microsoft.com/office/drawing/2014/main" val="1174121857"/>
                    </a:ext>
                  </a:extLst>
                </a:gridCol>
              </a:tblGrid>
              <a:tr h="286575">
                <a:tc>
                  <a:txBody>
                    <a:bodyPr/>
                    <a:lstStyle/>
                    <a:p>
                      <a:pPr algn="ctr" fontAlgn="ctr"/>
                      <a:r>
                        <a:rPr lang="it-IT" sz="1600" b="1" i="1" u="none" strike="noStrike" dirty="0">
                          <a:solidFill>
                            <a:srgbClr val="800000"/>
                          </a:solidFill>
                          <a:effectLst/>
                        </a:rPr>
                        <a:t>Tipologia</a:t>
                      </a:r>
                      <a:endParaRPr lang="it-IT" sz="1600" b="1" i="1" u="none" strike="noStrike" dirty="0">
                        <a:solidFill>
                          <a:srgbClr val="800000"/>
                        </a:solidFill>
                        <a:effectLst/>
                        <a:latin typeface="Calibri" panose="020F0502020204030204" pitchFamily="34" charset="0"/>
                      </a:endParaRPr>
                    </a:p>
                  </a:txBody>
                  <a:tcPr marL="8715" marR="8715" marT="8715" marB="0" anchor="ctr">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Indicatore</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Dimensione</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Valore [0, 100]</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Commento</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682532529"/>
                  </a:ext>
                </a:extLst>
              </a:tr>
              <a:tr h="240722">
                <a:tc rowSpan="5">
                  <a:txBody>
                    <a:bodyPr/>
                    <a:lstStyle/>
                    <a:p>
                      <a:pPr algn="ctr" fontAlgn="ctr"/>
                      <a:r>
                        <a:rPr lang="it-IT" sz="1400" b="1" i="1" u="none" strike="noStrike" dirty="0">
                          <a:effectLst/>
                        </a:rPr>
                        <a:t>Strutturali</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rowSpan="5">
                  <a:txBody>
                    <a:bodyPr/>
                    <a:lstStyle/>
                    <a:p>
                      <a:pPr algn="ctr" fontAlgn="ctr"/>
                      <a:r>
                        <a:rPr lang="it-IT" sz="1400" b="1" i="1" u="none" strike="noStrike" dirty="0">
                          <a:effectLst/>
                        </a:rPr>
                        <a:t>Spread</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Complessità</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30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complessità stimato è relativamente basso, visto che non si hanno singoli componenti troppo complessi.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631990106"/>
                  </a:ext>
                </a:extLst>
              </a:tr>
              <a:tr h="67299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Frequenza</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50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frequenza stimato è medio perché si hanno sia componenti con frequenza di attivazione alta (come per l'acquisizione dell'accelerazione oppure dei battiti) che componenti con frequenza di attivazione bassa, come ad esempio tutti I componenti per l'invio dei dati.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694075164"/>
                  </a:ext>
                </a:extLst>
              </a:tr>
              <a:tr h="671732">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Delay</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40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delay stimato è relativamente basso perché la maggior parte dei componenti contiene attività con tempo di esecuzione molto basso, e sono poche le attività con tempo di esecuzione più alto, ad esempio il controllo dello storico.</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93680712"/>
                  </a:ext>
                </a:extLst>
              </a:tr>
              <a:tr h="67299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Astrazione</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70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b="0" i="0" u="none" strike="noStrike" dirty="0">
                          <a:solidFill>
                            <a:srgbClr val="000000"/>
                          </a:solidFill>
                          <a:effectLst/>
                          <a:latin typeface="Calibri" panose="020F0502020204030204" pitchFamily="34" charset="0"/>
                        </a:rPr>
                        <a:t>Il valore di astrazione stimato è abbastanza alto perché i componenti definiti non si mappano direttamente sugli aspetti considerati della vita dell'utente.</a:t>
                      </a:r>
                    </a:p>
                  </a:txBody>
                  <a:tcPr marL="9525" marR="9525" marT="952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33762956"/>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Location</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50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b="0" i="0" u="none" strike="noStrike" dirty="0">
                          <a:solidFill>
                            <a:srgbClr val="000000"/>
                          </a:solidFill>
                          <a:effectLst/>
                          <a:latin typeface="Calibri" panose="020F0502020204030204" pitchFamily="34" charset="0"/>
                        </a:rPr>
                        <a:t>Il valore di location è medio perché si ipotizza la disposizione dei componenti per la gestione di tutti i dati non direttamente sul residente (cioè sullo </a:t>
                      </a:r>
                      <a:r>
                        <a:rPr lang="it-IT" sz="1100" b="0" i="0" u="none" strike="noStrike" dirty="0" err="1">
                          <a:solidFill>
                            <a:srgbClr val="000000"/>
                          </a:solidFill>
                          <a:effectLst/>
                          <a:latin typeface="Calibri" panose="020F0502020204030204" pitchFamily="34" charset="0"/>
                        </a:rPr>
                        <a:t>smartwatch</a:t>
                      </a:r>
                      <a:r>
                        <a:rPr lang="it-IT" sz="1100" b="0" i="0" u="none" strike="noStrike" dirty="0">
                          <a:solidFill>
                            <a:srgbClr val="000000"/>
                          </a:solidFill>
                          <a:effectLst/>
                          <a:latin typeface="Calibri" panose="020F0502020204030204" pitchFamily="34" charset="0"/>
                        </a:rPr>
                        <a:t>), ma su un </a:t>
                      </a:r>
                      <a:r>
                        <a:rPr lang="it-IT" sz="1100" b="0" i="0" u="none" strike="noStrike" dirty="0" err="1">
                          <a:solidFill>
                            <a:srgbClr val="000000"/>
                          </a:solidFill>
                          <a:effectLst/>
                          <a:latin typeface="Calibri" panose="020F0502020204030204" pitchFamily="34" charset="0"/>
                        </a:rPr>
                        <a:t>hub</a:t>
                      </a:r>
                      <a:r>
                        <a:rPr lang="it-IT" sz="1100" b="0" i="0" u="none" strike="noStrike" dirty="0">
                          <a:solidFill>
                            <a:srgbClr val="000000"/>
                          </a:solidFill>
                          <a:effectLst/>
                          <a:latin typeface="Calibri" panose="020F0502020204030204" pitchFamily="34" charset="0"/>
                        </a:rPr>
                        <a:t> associato alla residenza, mentre, il componente di gestione dell'interazione, come per l'altra divisione, lo si ipotizza più dislocato.</a:t>
                      </a:r>
                    </a:p>
                  </a:txBody>
                  <a:tcPr marL="9525" marR="9525" marT="952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63334724"/>
                  </a:ext>
                </a:extLst>
              </a:tr>
              <a:tr h="452484">
                <a:tc rowSpan="4">
                  <a:txBody>
                    <a:bodyPr/>
                    <a:lstStyle/>
                    <a:p>
                      <a:pPr algn="ctr" fontAlgn="ctr"/>
                      <a:r>
                        <a:rPr lang="it-IT" sz="1400" b="1" i="1" u="none" strike="noStrike" dirty="0">
                          <a:effectLst/>
                        </a:rPr>
                        <a:t>Dinamiche</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rowSpan="4">
                  <a:txBody>
                    <a:bodyPr/>
                    <a:lstStyle/>
                    <a:p>
                      <a:pPr algn="ctr" fontAlgn="ctr"/>
                      <a:r>
                        <a:rPr lang="it-IT" sz="1400" b="1" i="1" u="none" strike="noStrike" dirty="0">
                          <a:effectLst/>
                        </a:rPr>
                        <a:t>Interferenza</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200" u="none" strike="noStrike" dirty="0">
                          <a:effectLst/>
                        </a:rPr>
                        <a:t>Intra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60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b="0" i="0" u="none" strike="noStrike" dirty="0">
                          <a:solidFill>
                            <a:srgbClr val="000000"/>
                          </a:solidFill>
                          <a:effectLst/>
                          <a:latin typeface="Calibri" panose="020F0502020204030204" pitchFamily="34" charset="0"/>
                        </a:rPr>
                        <a:t>Il valore di intra flow è abbastanza alto perché i componenti interagiscono tra loro non solo tramite i </a:t>
                      </a:r>
                      <a:r>
                        <a:rPr lang="it-IT" sz="1100" b="0" i="0" u="none" strike="noStrike" dirty="0" err="1">
                          <a:solidFill>
                            <a:srgbClr val="000000"/>
                          </a:solidFill>
                          <a:effectLst/>
                          <a:latin typeface="Calibri" panose="020F0502020204030204" pitchFamily="34" charset="0"/>
                        </a:rPr>
                        <a:t>datastore</a:t>
                      </a:r>
                      <a:r>
                        <a:rPr lang="it-IT" sz="1100" b="0" i="0" u="none" strike="noStrike" dirty="0">
                          <a:solidFill>
                            <a:srgbClr val="000000"/>
                          </a:solidFill>
                          <a:effectLst/>
                          <a:latin typeface="Calibri" panose="020F0502020204030204" pitchFamily="34" charset="0"/>
                        </a:rPr>
                        <a:t>, ma condividendo anche i buffer.</a:t>
                      </a:r>
                    </a:p>
                  </a:txBody>
                  <a:tcPr marL="9525" marR="9525" marT="952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963653867"/>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Extra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60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extra flow è relativamente alto perché ogni componente prevede l'interazione con un elemento del mondo esterno, che sia un sensore o un utente.</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4104432665"/>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err="1">
                          <a:effectLst/>
                        </a:rPr>
                        <a:t>Sharing</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60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b="0" i="0" u="none" strike="noStrike" dirty="0">
                          <a:solidFill>
                            <a:srgbClr val="000000"/>
                          </a:solidFill>
                          <a:effectLst/>
                          <a:latin typeface="Calibri" panose="020F0502020204030204" pitchFamily="34" charset="0"/>
                        </a:rPr>
                        <a:t>Il valore di </a:t>
                      </a:r>
                      <a:r>
                        <a:rPr lang="it-IT" sz="1100" b="0" i="0" u="none" strike="noStrike" dirty="0" err="1">
                          <a:solidFill>
                            <a:srgbClr val="000000"/>
                          </a:solidFill>
                          <a:effectLst/>
                          <a:latin typeface="Calibri" panose="020F0502020204030204" pitchFamily="34" charset="0"/>
                        </a:rPr>
                        <a:t>Sharing</a:t>
                      </a:r>
                      <a:r>
                        <a:rPr lang="it-IT" sz="1100" b="0" i="0" u="none" strike="noStrike" dirty="0">
                          <a:solidFill>
                            <a:srgbClr val="000000"/>
                          </a:solidFill>
                          <a:effectLst/>
                          <a:latin typeface="Calibri" panose="020F0502020204030204" pitchFamily="34" charset="0"/>
                        </a:rPr>
                        <a:t> è relativamente alto perché i componenti utilizzano per l'interazione i </a:t>
                      </a:r>
                      <a:r>
                        <a:rPr lang="it-IT" sz="1100" b="0" i="0" u="none" strike="noStrike" dirty="0" err="1">
                          <a:solidFill>
                            <a:srgbClr val="000000"/>
                          </a:solidFill>
                          <a:effectLst/>
                          <a:latin typeface="Calibri" panose="020F0502020204030204" pitchFamily="34" charset="0"/>
                        </a:rPr>
                        <a:t>datastore</a:t>
                      </a:r>
                      <a:r>
                        <a:rPr lang="it-IT" sz="1100" b="0" i="0" u="none" strike="noStrike" dirty="0">
                          <a:solidFill>
                            <a:srgbClr val="000000"/>
                          </a:solidFill>
                          <a:effectLst/>
                          <a:latin typeface="Calibri" panose="020F0502020204030204" pitchFamily="34" charset="0"/>
                        </a:rPr>
                        <a:t>, ma non solo, infatti vengono considerati anche I buffer, quindi il valore finale è minore rispetto a quello visto per l'altro tipo di divisione.</a:t>
                      </a:r>
                    </a:p>
                  </a:txBody>
                  <a:tcPr marL="9525" marR="9525" marT="952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864045064"/>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Control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200" u="none" strike="noStrike" dirty="0">
                          <a:effectLst/>
                        </a:rPr>
                        <a:t>20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100" u="none" strike="noStrike" dirty="0">
                          <a:effectLst/>
                        </a:rPr>
                        <a:t>Il valore di control flow è molto basso perché I componenti presentano attivazioni o temporizzate, oppure su stimolo dell'utente esterno, quindi non si hanno componenti attivati da altri componenti.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tcPr>
                </a:tc>
                <a:extLst>
                  <a:ext uri="{0D108BD9-81ED-4DB2-BD59-A6C34878D82A}">
                    <a16:rowId xmlns:a16="http://schemas.microsoft.com/office/drawing/2014/main" val="505502905"/>
                  </a:ext>
                </a:extLst>
              </a:tr>
            </a:tbl>
          </a:graphicData>
        </a:graphic>
      </p:graphicFrame>
    </p:spTree>
    <p:extLst>
      <p:ext uri="{BB962C8B-B14F-4D97-AF65-F5344CB8AC3E}">
        <p14:creationId xmlns:p14="http://schemas.microsoft.com/office/powerpoint/2010/main" val="2131164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36</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49515" b="12551"/>
          <a:stretch/>
        </p:blipFill>
        <p:spPr>
          <a:xfrm>
            <a:off x="215980" y="231353"/>
            <a:ext cx="4873077"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3526286"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Confronto</a:t>
            </a:r>
            <a:r>
              <a:rPr lang="en-US" sz="3200" dirty="0"/>
              <a:t> Footprint</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1">
            <a:extLst>
              <a:ext uri="{FF2B5EF4-FFF2-40B4-BE49-F238E27FC236}">
                <a16:creationId xmlns:a16="http://schemas.microsoft.com/office/drawing/2014/main" id="{DCA09202-209F-74B4-50C7-7FAFDB91A51D}"/>
              </a:ext>
            </a:extLst>
          </p:cNvPr>
          <p:cNvGraphicFramePr>
            <a:graphicFrameLocks/>
          </p:cNvGraphicFramePr>
          <p:nvPr>
            <p:extLst>
              <p:ext uri="{D42A27DB-BD31-4B8C-83A1-F6EECF244321}">
                <p14:modId xmlns:p14="http://schemas.microsoft.com/office/powerpoint/2010/main" val="4068160559"/>
              </p:ext>
            </p:extLst>
          </p:nvPr>
        </p:nvGraphicFramePr>
        <p:xfrm>
          <a:off x="4257674" y="1302337"/>
          <a:ext cx="7934326" cy="4752975"/>
        </p:xfrm>
        <a:graphic>
          <a:graphicData uri="http://schemas.openxmlformats.org/drawingml/2006/chart">
            <c:chart xmlns:c="http://schemas.openxmlformats.org/drawingml/2006/chart" xmlns:r="http://schemas.openxmlformats.org/officeDocument/2006/relationships" r:id="rId4"/>
          </a:graphicData>
        </a:graphic>
      </p:graphicFrame>
      <p:sp>
        <p:nvSpPr>
          <p:cNvPr id="3" name="CasellaDiTesto 7">
            <a:extLst>
              <a:ext uri="{FF2B5EF4-FFF2-40B4-BE49-F238E27FC236}">
                <a16:creationId xmlns:a16="http://schemas.microsoft.com/office/drawing/2014/main" id="{A23F47FF-717A-3E41-5D8F-01033CAFBF2B}"/>
              </a:ext>
            </a:extLst>
          </p:cNvPr>
          <p:cNvSpPr txBox="1"/>
          <p:nvPr/>
        </p:nvSpPr>
        <p:spPr>
          <a:xfrm>
            <a:off x="506663" y="2043856"/>
            <a:ext cx="4504324" cy="2862322"/>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2000" dirty="0" err="1">
                <a:effectLst/>
              </a:rPr>
              <a:t>Analizzando</a:t>
            </a:r>
            <a:r>
              <a:rPr lang="en-US" sz="2000" dirty="0">
                <a:effectLst/>
              </a:rPr>
              <a:t> </a:t>
            </a:r>
            <a:r>
              <a:rPr lang="en-US" sz="2000" dirty="0" err="1">
                <a:effectLst/>
              </a:rPr>
              <a:t>i</a:t>
            </a:r>
            <a:r>
              <a:rPr lang="en-US" sz="2000" dirty="0">
                <a:effectLst/>
              </a:rPr>
              <a:t> footprints </a:t>
            </a:r>
            <a:r>
              <a:rPr lang="en-US" sz="2000" dirty="0" err="1">
                <a:effectLst/>
              </a:rPr>
              <a:t>associati</a:t>
            </a:r>
            <a:r>
              <a:rPr lang="en-US" sz="2000" dirty="0">
                <a:effectLst/>
              </a:rPr>
              <a:t> alle due diverse </a:t>
            </a:r>
            <a:r>
              <a:rPr lang="en-US" sz="2000" dirty="0" err="1">
                <a:effectLst/>
              </a:rPr>
              <a:t>partizioni</a:t>
            </a:r>
            <a:r>
              <a:rPr lang="en-US" sz="2000" dirty="0">
                <a:effectLst/>
              </a:rPr>
              <a:t>, </a:t>
            </a:r>
            <a:r>
              <a:rPr lang="en-US" sz="2000" dirty="0" err="1">
                <a:effectLst/>
              </a:rPr>
              <a:t>possiamo</a:t>
            </a:r>
            <a:r>
              <a:rPr lang="en-US" sz="2000" dirty="0">
                <a:effectLst/>
              </a:rPr>
              <a:t> </a:t>
            </a:r>
            <a:r>
              <a:rPr lang="en-US" sz="2000" dirty="0" err="1">
                <a:effectLst/>
              </a:rPr>
              <a:t>notare</a:t>
            </a:r>
            <a:r>
              <a:rPr lang="en-US" sz="2000" dirty="0">
                <a:effectLst/>
              </a:rPr>
              <a:t> come </a:t>
            </a:r>
            <a:r>
              <a:rPr lang="en-US" sz="2000" dirty="0" err="1">
                <a:effectLst/>
              </a:rPr>
              <a:t>quella</a:t>
            </a:r>
            <a:r>
              <a:rPr lang="en-US" sz="2000" dirty="0">
                <a:effectLst/>
              </a:rPr>
              <a:t> </a:t>
            </a:r>
            <a:r>
              <a:rPr lang="en-US" sz="2000" i="1" dirty="0">
                <a:effectLst/>
              </a:rPr>
              <a:t>Data-Type Driven </a:t>
            </a:r>
            <a:r>
              <a:rPr lang="en-US" sz="2000" dirty="0" err="1">
                <a:effectLst/>
              </a:rPr>
              <a:t>presenti</a:t>
            </a:r>
            <a:r>
              <a:rPr lang="en-US" sz="2000" dirty="0">
                <a:effectLst/>
              </a:rPr>
              <a:t> </a:t>
            </a:r>
            <a:r>
              <a:rPr lang="en-US" sz="2000" dirty="0" err="1">
                <a:effectLst/>
              </a:rPr>
              <a:t>un’area</a:t>
            </a:r>
            <a:r>
              <a:rPr lang="en-US" sz="2000" dirty="0">
                <a:effectLst/>
              </a:rPr>
              <a:t> di </a:t>
            </a:r>
            <a:r>
              <a:rPr lang="en-US" sz="2000" dirty="0" err="1">
                <a:effectLst/>
              </a:rPr>
              <a:t>dimensioni</a:t>
            </a:r>
            <a:r>
              <a:rPr lang="en-US" sz="2000" dirty="0">
                <a:effectLst/>
              </a:rPr>
              <a:t> </a:t>
            </a:r>
            <a:r>
              <a:rPr lang="en-US" sz="2000" dirty="0" err="1">
                <a:effectLst/>
              </a:rPr>
              <a:t>minori</a:t>
            </a:r>
            <a:r>
              <a:rPr lang="en-US" sz="2000" dirty="0">
                <a:effectLst/>
              </a:rPr>
              <a:t> rispetto a </a:t>
            </a:r>
            <a:r>
              <a:rPr lang="en-US" sz="2000" dirty="0" err="1">
                <a:effectLst/>
              </a:rPr>
              <a:t>quella</a:t>
            </a:r>
            <a:r>
              <a:rPr lang="en-US" sz="2000" dirty="0">
                <a:effectLst/>
              </a:rPr>
              <a:t> </a:t>
            </a:r>
            <a:r>
              <a:rPr lang="en-US" sz="2000" i="1" dirty="0">
                <a:effectLst/>
              </a:rPr>
              <a:t>Functionality Driven</a:t>
            </a:r>
            <a:r>
              <a:rPr lang="en-US" sz="2000" dirty="0">
                <a:effectLst/>
              </a:rPr>
              <a:t>. Per tale </a:t>
            </a:r>
            <a:r>
              <a:rPr lang="en-US" sz="2000" dirty="0" err="1">
                <a:effectLst/>
              </a:rPr>
              <a:t>motivo</a:t>
            </a:r>
            <a:r>
              <a:rPr lang="en-US" sz="2000" dirty="0">
                <a:effectLst/>
              </a:rPr>
              <a:t> </a:t>
            </a:r>
            <a:r>
              <a:rPr lang="en-US" sz="2000" dirty="0" err="1">
                <a:effectLst/>
              </a:rPr>
              <a:t>si</a:t>
            </a:r>
            <a:r>
              <a:rPr lang="en-US" sz="2000" dirty="0">
                <a:effectLst/>
              </a:rPr>
              <a:t> è </a:t>
            </a:r>
            <a:r>
              <a:rPr lang="en-US" sz="2000" dirty="0" err="1">
                <a:effectLst/>
              </a:rPr>
              <a:t>optato</a:t>
            </a:r>
            <a:r>
              <a:rPr lang="en-US" sz="2000" dirty="0">
                <a:effectLst/>
              </a:rPr>
              <a:t> per il </a:t>
            </a:r>
            <a:r>
              <a:rPr lang="en-US" sz="2000" dirty="0" err="1">
                <a:effectLst/>
              </a:rPr>
              <a:t>partizionamento</a:t>
            </a:r>
            <a:r>
              <a:rPr lang="en-US" sz="2000" dirty="0">
                <a:effectLst/>
              </a:rPr>
              <a:t> </a:t>
            </a:r>
            <a:r>
              <a:rPr lang="en-US" sz="2000" i="1" dirty="0">
                <a:effectLst/>
              </a:rPr>
              <a:t>Data-Type Driven</a:t>
            </a:r>
            <a:r>
              <a:rPr lang="en-US" sz="2000" dirty="0">
                <a:effectLst/>
              </a:rPr>
              <a:t>;</a:t>
            </a:r>
          </a:p>
          <a:p>
            <a:pPr marL="342900" indent="-342900" algn="just">
              <a:buFont typeface="Arial" panose="020B0604020202020204" pitchFamily="34" charset="0"/>
              <a:buChar char="•"/>
            </a:pPr>
            <a:endParaRPr lang="en-US" sz="2000" dirty="0">
              <a:effectLst/>
            </a:endParaRPr>
          </a:p>
          <a:p>
            <a:pPr marL="342900" indent="-342900" algn="just">
              <a:buFont typeface="Arial" panose="020B0604020202020204" pitchFamily="34" charset="0"/>
              <a:buChar char="•"/>
            </a:pPr>
            <a:endParaRPr lang="en-US" sz="2000" dirty="0">
              <a:effectLst/>
            </a:endParaRPr>
          </a:p>
        </p:txBody>
      </p:sp>
    </p:spTree>
    <p:extLst>
      <p:ext uri="{BB962C8B-B14F-4D97-AF65-F5344CB8AC3E}">
        <p14:creationId xmlns:p14="http://schemas.microsoft.com/office/powerpoint/2010/main" val="1616845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37</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9" t="42905" r="47745" b="12551"/>
          <a:stretch/>
        </p:blipFill>
        <p:spPr>
          <a:xfrm>
            <a:off x="85035" y="0"/>
            <a:ext cx="3717108"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3717108"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Temperatura</a:t>
            </a:r>
            <a:endParaRPr lang="it-IT" sz="3200" i="1" dirty="0"/>
          </a:p>
        </p:txBody>
      </p:sp>
      <p:pic>
        <p:nvPicPr>
          <p:cNvPr id="5" name="Picture 4" descr="Diagram&#10;&#10;Description automatically generated">
            <a:extLst>
              <a:ext uri="{FF2B5EF4-FFF2-40B4-BE49-F238E27FC236}">
                <a16:creationId xmlns:a16="http://schemas.microsoft.com/office/drawing/2014/main" id="{919FDBDE-5C04-A737-525E-DB8CA5F2AB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9089" y="377199"/>
            <a:ext cx="8037876" cy="6238701"/>
          </a:xfrm>
          <a:prstGeom prst="rect">
            <a:avLst/>
          </a:prstGeom>
        </p:spPr>
      </p:pic>
      <p:sp>
        <p:nvSpPr>
          <p:cNvPr id="7" name="TextBox 6">
            <a:extLst>
              <a:ext uri="{FF2B5EF4-FFF2-40B4-BE49-F238E27FC236}">
                <a16:creationId xmlns:a16="http://schemas.microsoft.com/office/drawing/2014/main" id="{DFD4CD0C-C06D-BE1D-6C0F-D2853137A2E8}"/>
              </a:ext>
            </a:extLst>
          </p:cNvPr>
          <p:cNvSpPr txBox="1"/>
          <p:nvPr/>
        </p:nvSpPr>
        <p:spPr>
          <a:xfrm>
            <a:off x="8945641" y="6077247"/>
            <a:ext cx="1256947" cy="461665"/>
          </a:xfrm>
          <a:prstGeom prst="rect">
            <a:avLst/>
          </a:prstGeom>
          <a:noFill/>
          <a:ln>
            <a:solidFill>
              <a:schemeClr val="tx1"/>
            </a:solidFill>
          </a:ln>
        </p:spPr>
        <p:txBody>
          <a:bodyPr wrap="none" rtlCol="0" anchor="ctr">
            <a:spAutoFit/>
          </a:bodyPr>
          <a:lstStyle/>
          <a:p>
            <a:pPr algn="ctr"/>
            <a:r>
              <a:rPr lang="it-IT" sz="1200" b="1" i="1" dirty="0"/>
              <a:t>&lt;&lt;molteplicità&gt;&gt;</a:t>
            </a:r>
          </a:p>
          <a:p>
            <a:pPr algn="ctr"/>
            <a:r>
              <a:rPr lang="it-IT" sz="1200" b="1" i="1" dirty="0"/>
              <a:t>#residenti</a:t>
            </a:r>
          </a:p>
        </p:txBody>
      </p:sp>
      <p:sp>
        <p:nvSpPr>
          <p:cNvPr id="2" name="CasellaDiTesto 7">
            <a:extLst>
              <a:ext uri="{FF2B5EF4-FFF2-40B4-BE49-F238E27FC236}">
                <a16:creationId xmlns:a16="http://schemas.microsoft.com/office/drawing/2014/main" id="{0D899BAC-63B0-5E74-C75C-4D3AE76A05BD}"/>
              </a:ext>
            </a:extLst>
          </p:cNvPr>
          <p:cNvSpPr txBox="1"/>
          <p:nvPr/>
        </p:nvSpPr>
        <p:spPr>
          <a:xfrm>
            <a:off x="85035" y="1250225"/>
            <a:ext cx="3717108" cy="5632311"/>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2000" dirty="0">
                <a:effectLst/>
              </a:rPr>
              <a:t>Il datastore </a:t>
            </a:r>
            <a:r>
              <a:rPr lang="en-US" sz="2000" i="1" dirty="0">
                <a:effectLst/>
              </a:rPr>
              <a:t>Ds1</a:t>
            </a:r>
            <a:r>
              <a:rPr lang="en-US" sz="2000" dirty="0">
                <a:effectLst/>
              </a:rPr>
              <a:t>, </a:t>
            </a:r>
            <a:r>
              <a:rPr lang="en-US" sz="2000" dirty="0" err="1">
                <a:effectLst/>
              </a:rPr>
              <a:t>su</a:t>
            </a:r>
            <a:r>
              <a:rPr lang="en-US" sz="2000" dirty="0">
                <a:effectLst/>
              </a:rPr>
              <a:t> cui </a:t>
            </a:r>
            <a:r>
              <a:rPr lang="en-US" sz="2000" dirty="0" err="1">
                <a:effectLst/>
              </a:rPr>
              <a:t>vengono</a:t>
            </a:r>
            <a:r>
              <a:rPr lang="en-US" sz="2000" dirty="0">
                <a:effectLst/>
              </a:rPr>
              <a:t> </a:t>
            </a:r>
            <a:r>
              <a:rPr lang="en-US" sz="2000" dirty="0" err="1">
                <a:effectLst/>
              </a:rPr>
              <a:t>salvate</a:t>
            </a:r>
            <a:r>
              <a:rPr lang="en-US" sz="2000" dirty="0">
                <a:effectLst/>
              </a:rPr>
              <a:t> </a:t>
            </a:r>
            <a:r>
              <a:rPr lang="en-US" sz="2000" dirty="0" err="1">
                <a:effectLst/>
              </a:rPr>
              <a:t>tutte</a:t>
            </a:r>
            <a:r>
              <a:rPr lang="en-US" sz="2000" dirty="0">
                <a:effectLst/>
              </a:rPr>
              <a:t> le </a:t>
            </a:r>
            <a:r>
              <a:rPr lang="en-US" sz="2000" dirty="0" err="1">
                <a:effectLst/>
              </a:rPr>
              <a:t>rilevazioni</a:t>
            </a:r>
            <a:r>
              <a:rPr lang="en-US" sz="2000" dirty="0">
                <a:effectLst/>
              </a:rPr>
              <a:t> di </a:t>
            </a:r>
            <a:r>
              <a:rPr lang="en-US" sz="2000" dirty="0" err="1">
                <a:effectLst/>
              </a:rPr>
              <a:t>temperatura</a:t>
            </a:r>
            <a:r>
              <a:rPr lang="en-US" sz="2000" dirty="0">
                <a:effectLst/>
              </a:rPr>
              <a:t>, è </a:t>
            </a:r>
            <a:r>
              <a:rPr lang="en-US" sz="2000" dirty="0" err="1">
                <a:effectLst/>
              </a:rPr>
              <a:t>stato</a:t>
            </a:r>
            <a:r>
              <a:rPr lang="en-US" sz="2000" dirty="0">
                <a:effectLst/>
              </a:rPr>
              <a:t> </a:t>
            </a:r>
            <a:r>
              <a:rPr lang="en-US" sz="2000" dirty="0" err="1">
                <a:effectLst/>
              </a:rPr>
              <a:t>posto</a:t>
            </a:r>
            <a:r>
              <a:rPr lang="en-US" sz="2000" dirty="0">
                <a:effectLst/>
              </a:rPr>
              <a:t> </a:t>
            </a:r>
            <a:r>
              <a:rPr lang="en-US" sz="2000" dirty="0" err="1">
                <a:effectLst/>
              </a:rPr>
              <a:t>all’esterno</a:t>
            </a:r>
            <a:r>
              <a:rPr lang="en-US" sz="2000" dirty="0">
                <a:effectLst/>
              </a:rPr>
              <a:t> del </a:t>
            </a:r>
            <a:r>
              <a:rPr lang="en-US" sz="2000" dirty="0" err="1">
                <a:effectLst/>
              </a:rPr>
              <a:t>componente</a:t>
            </a:r>
            <a:r>
              <a:rPr lang="en-US" sz="2000" dirty="0">
                <a:effectLst/>
              </a:rPr>
              <a:t>, </a:t>
            </a:r>
            <a:r>
              <a:rPr lang="en-US" sz="2000" dirty="0" err="1">
                <a:effectLst/>
              </a:rPr>
              <a:t>perché</a:t>
            </a:r>
            <a:r>
              <a:rPr lang="en-US" sz="2000" dirty="0">
                <a:effectLst/>
              </a:rPr>
              <a:t> </a:t>
            </a:r>
            <a:r>
              <a:rPr lang="en-US" sz="2000" dirty="0" err="1">
                <a:effectLst/>
              </a:rPr>
              <a:t>sarà</a:t>
            </a:r>
            <a:r>
              <a:rPr lang="en-US" sz="2000" dirty="0">
                <a:effectLst/>
              </a:rPr>
              <a:t> </a:t>
            </a:r>
            <a:r>
              <a:rPr lang="en-US" sz="2000" dirty="0" err="1">
                <a:effectLst/>
              </a:rPr>
              <a:t>utilizzato</a:t>
            </a:r>
            <a:r>
              <a:rPr lang="en-US" sz="2000" dirty="0">
                <a:effectLst/>
              </a:rPr>
              <a:t> </a:t>
            </a:r>
            <a:r>
              <a:rPr lang="en-US" sz="2000" dirty="0" err="1">
                <a:effectLst/>
              </a:rPr>
              <a:t>anche</a:t>
            </a:r>
            <a:r>
              <a:rPr lang="en-US" sz="2000" dirty="0">
                <a:effectLst/>
              </a:rPr>
              <a:t> da </a:t>
            </a:r>
            <a:r>
              <a:rPr lang="en-US" sz="2000" dirty="0" err="1">
                <a:effectLst/>
              </a:rPr>
              <a:t>altri</a:t>
            </a:r>
            <a:r>
              <a:rPr lang="en-US" sz="2000" dirty="0">
                <a:effectLst/>
              </a:rPr>
              <a:t>, come </a:t>
            </a:r>
            <a:r>
              <a:rPr lang="en-US" sz="2000" dirty="0" err="1">
                <a:effectLst/>
              </a:rPr>
              <a:t>Gestore</a:t>
            </a:r>
            <a:r>
              <a:rPr lang="en-US" sz="2000" dirty="0">
                <a:effectLst/>
              </a:rPr>
              <a:t> Smartwatch e </a:t>
            </a:r>
            <a:r>
              <a:rPr lang="en-US" sz="2000" dirty="0" err="1">
                <a:effectLst/>
              </a:rPr>
              <a:t>Gestore</a:t>
            </a:r>
            <a:r>
              <a:rPr lang="en-US" sz="2000" dirty="0">
                <a:effectLst/>
              </a:rPr>
              <a:t> </a:t>
            </a:r>
            <a:r>
              <a:rPr lang="en-US" sz="2000" dirty="0" err="1">
                <a:effectLst/>
              </a:rPr>
              <a:t>Interazione</a:t>
            </a:r>
            <a:r>
              <a:rPr lang="en-US" sz="2000" dirty="0">
                <a:effectLst/>
              </a:rPr>
              <a:t> </a:t>
            </a:r>
            <a:r>
              <a:rPr lang="en-US" sz="2000" dirty="0" err="1">
                <a:effectLst/>
              </a:rPr>
              <a:t>Utente</a:t>
            </a:r>
            <a:r>
              <a:rPr lang="en-US" sz="2000" dirty="0">
                <a:effectLst/>
              </a:rPr>
              <a:t>;</a:t>
            </a:r>
          </a:p>
          <a:p>
            <a:pPr marL="342900" indent="-342900" algn="just">
              <a:buFont typeface="Arial" panose="020B0604020202020204" pitchFamily="34" charset="0"/>
              <a:buChar char="•"/>
            </a:pPr>
            <a:r>
              <a:rPr lang="en-US" sz="2000" dirty="0">
                <a:effectLst/>
              </a:rPr>
              <a:t>Si </a:t>
            </a:r>
            <a:r>
              <a:rPr lang="en-US" sz="2000" dirty="0" err="1">
                <a:effectLst/>
              </a:rPr>
              <a:t>prevede</a:t>
            </a:r>
            <a:r>
              <a:rPr lang="en-US" sz="2000" dirty="0">
                <a:effectLst/>
              </a:rPr>
              <a:t> </a:t>
            </a:r>
            <a:r>
              <a:rPr lang="en-US" sz="2000" dirty="0" err="1">
                <a:effectLst/>
              </a:rPr>
              <a:t>una</a:t>
            </a:r>
            <a:r>
              <a:rPr lang="en-US" sz="2000" dirty="0">
                <a:effectLst/>
              </a:rPr>
              <a:t> </a:t>
            </a:r>
            <a:r>
              <a:rPr lang="en-US" sz="2000" dirty="0" err="1">
                <a:effectLst/>
              </a:rPr>
              <a:t>istanza</a:t>
            </a:r>
            <a:r>
              <a:rPr lang="en-US" sz="2000" dirty="0">
                <a:effectLst/>
              </a:rPr>
              <a:t> di </a:t>
            </a:r>
            <a:r>
              <a:rPr lang="en-US" sz="2000" dirty="0" err="1">
                <a:effectLst/>
              </a:rPr>
              <a:t>questo</a:t>
            </a:r>
            <a:r>
              <a:rPr lang="en-US" sz="2000" dirty="0">
                <a:effectLst/>
              </a:rPr>
              <a:t> </a:t>
            </a:r>
            <a:r>
              <a:rPr lang="en-US" sz="2000" dirty="0" err="1">
                <a:effectLst/>
              </a:rPr>
              <a:t>componente</a:t>
            </a:r>
            <a:r>
              <a:rPr lang="en-US" sz="2000" dirty="0">
                <a:effectLst/>
              </a:rPr>
              <a:t> per </a:t>
            </a:r>
            <a:r>
              <a:rPr lang="en-US" sz="2000" dirty="0" err="1">
                <a:effectLst/>
              </a:rPr>
              <a:t>ogni</a:t>
            </a:r>
            <a:r>
              <a:rPr lang="en-US" sz="2000" dirty="0">
                <a:effectLst/>
              </a:rPr>
              <a:t> </a:t>
            </a:r>
            <a:r>
              <a:rPr lang="en-US" sz="2000" dirty="0" err="1">
                <a:effectLst/>
              </a:rPr>
              <a:t>residente</a:t>
            </a:r>
            <a:r>
              <a:rPr lang="en-US" sz="2000" dirty="0">
                <a:effectLst/>
              </a:rPr>
              <a:t>, </a:t>
            </a:r>
            <a:r>
              <a:rPr lang="en-US" sz="2000" dirty="0" err="1">
                <a:effectLst/>
              </a:rPr>
              <a:t>probabilmente</a:t>
            </a:r>
            <a:r>
              <a:rPr lang="en-US" sz="2000" dirty="0">
                <a:effectLst/>
              </a:rPr>
              <a:t> in </a:t>
            </a:r>
            <a:r>
              <a:rPr lang="en-US" sz="2000" dirty="0" err="1">
                <a:effectLst/>
              </a:rPr>
              <a:t>esecuzione</a:t>
            </a:r>
            <a:r>
              <a:rPr lang="en-US" sz="2000" dirty="0">
                <a:effectLst/>
              </a:rPr>
              <a:t> proprio </a:t>
            </a:r>
            <a:r>
              <a:rPr lang="en-US" sz="2000" dirty="0" err="1">
                <a:effectLst/>
              </a:rPr>
              <a:t>sullo</a:t>
            </a:r>
            <a:r>
              <a:rPr lang="en-US" sz="2000" dirty="0">
                <a:effectLst/>
              </a:rPr>
              <a:t> smartwatch;</a:t>
            </a:r>
          </a:p>
          <a:p>
            <a:pPr marL="342900" indent="-342900" algn="just">
              <a:buFont typeface="Arial" panose="020B0604020202020204" pitchFamily="34" charset="0"/>
              <a:buChar char="•"/>
            </a:pPr>
            <a:r>
              <a:rPr lang="en-US" sz="2000" dirty="0" err="1">
                <a:effectLst/>
              </a:rPr>
              <a:t>Quanto</a:t>
            </a:r>
            <a:r>
              <a:rPr lang="en-US" sz="2000" dirty="0">
                <a:effectLst/>
              </a:rPr>
              <a:t> </a:t>
            </a:r>
            <a:r>
              <a:rPr lang="en-US" sz="2000" dirty="0" err="1">
                <a:effectLst/>
              </a:rPr>
              <a:t>detto</a:t>
            </a:r>
            <a:r>
              <a:rPr lang="en-US" sz="2000" dirty="0">
                <a:effectLst/>
              </a:rPr>
              <a:t> sopra, vale </a:t>
            </a:r>
            <a:r>
              <a:rPr lang="en-US" sz="2000" dirty="0" err="1">
                <a:effectLst/>
              </a:rPr>
              <a:t>anche</a:t>
            </a:r>
            <a:r>
              <a:rPr lang="en-US" sz="2000" dirty="0">
                <a:effectLst/>
              </a:rPr>
              <a:t> per </a:t>
            </a:r>
            <a:r>
              <a:rPr lang="en-US" sz="2000" dirty="0" err="1">
                <a:effectLst/>
              </a:rPr>
              <a:t>i</a:t>
            </a:r>
            <a:r>
              <a:rPr lang="en-US" sz="2000" dirty="0">
                <a:effectLst/>
              </a:rPr>
              <a:t> </a:t>
            </a:r>
            <a:r>
              <a:rPr lang="en-US" sz="2000" dirty="0" err="1">
                <a:effectLst/>
              </a:rPr>
              <a:t>prossimi</a:t>
            </a:r>
            <a:r>
              <a:rPr lang="en-US" sz="2000" dirty="0">
                <a:effectLst/>
              </a:rPr>
              <a:t> due </a:t>
            </a:r>
            <a:r>
              <a:rPr lang="en-US" sz="2000" dirty="0" err="1">
                <a:effectLst/>
              </a:rPr>
              <a:t>componenti</a:t>
            </a:r>
            <a:r>
              <a:rPr lang="en-US" sz="2000" dirty="0">
                <a:effectLst/>
              </a:rPr>
              <a:t>;</a:t>
            </a:r>
          </a:p>
          <a:p>
            <a:pPr marL="342900" indent="-342900" algn="just">
              <a:buFont typeface="Arial" panose="020B0604020202020204" pitchFamily="34" charset="0"/>
              <a:buChar char="•"/>
            </a:pPr>
            <a:endParaRPr lang="en-US" sz="2000" dirty="0">
              <a:effectLst/>
            </a:endParaRPr>
          </a:p>
          <a:p>
            <a:pPr marL="342900" indent="-342900" algn="just">
              <a:buFont typeface="Arial" panose="020B0604020202020204" pitchFamily="34" charset="0"/>
              <a:buChar char="•"/>
            </a:pPr>
            <a:endParaRPr lang="en-US" sz="2000" dirty="0">
              <a:effectLst/>
            </a:endParaRPr>
          </a:p>
        </p:txBody>
      </p:sp>
    </p:spTree>
    <p:extLst>
      <p:ext uri="{BB962C8B-B14F-4D97-AF65-F5344CB8AC3E}">
        <p14:creationId xmlns:p14="http://schemas.microsoft.com/office/powerpoint/2010/main" val="1420606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38</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9" t="42905" r="46074" b="12551"/>
          <a:stretch/>
        </p:blipFill>
        <p:spPr>
          <a:xfrm>
            <a:off x="85034" y="0"/>
            <a:ext cx="3897221"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389722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Accelerazione</a:t>
            </a:r>
            <a:endParaRPr lang="it-IT" sz="3200" i="1" dirty="0"/>
          </a:p>
        </p:txBody>
      </p:sp>
      <p:pic>
        <p:nvPicPr>
          <p:cNvPr id="3" name="Picture 2" descr="Graphical user interface, diagram&#10;&#10;Description automatically generated">
            <a:extLst>
              <a:ext uri="{FF2B5EF4-FFF2-40B4-BE49-F238E27FC236}">
                <a16:creationId xmlns:a16="http://schemas.microsoft.com/office/drawing/2014/main" id="{7A56895E-BECD-33BC-9B11-31B311B752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0536" y="433253"/>
            <a:ext cx="7996429" cy="5991494"/>
          </a:xfrm>
          <a:prstGeom prst="rect">
            <a:avLst/>
          </a:prstGeom>
        </p:spPr>
      </p:pic>
      <p:sp>
        <p:nvSpPr>
          <p:cNvPr id="7" name="TextBox 6">
            <a:extLst>
              <a:ext uri="{FF2B5EF4-FFF2-40B4-BE49-F238E27FC236}">
                <a16:creationId xmlns:a16="http://schemas.microsoft.com/office/drawing/2014/main" id="{CB29362A-C4E9-5EA8-128A-8855E4887EAF}"/>
              </a:ext>
            </a:extLst>
          </p:cNvPr>
          <p:cNvSpPr txBox="1"/>
          <p:nvPr/>
        </p:nvSpPr>
        <p:spPr>
          <a:xfrm>
            <a:off x="9043613" y="5880614"/>
            <a:ext cx="1256947" cy="461665"/>
          </a:xfrm>
          <a:prstGeom prst="rect">
            <a:avLst/>
          </a:prstGeom>
          <a:noFill/>
          <a:ln>
            <a:solidFill>
              <a:schemeClr val="tx1"/>
            </a:solidFill>
          </a:ln>
        </p:spPr>
        <p:txBody>
          <a:bodyPr wrap="none" rtlCol="0" anchor="ctr">
            <a:spAutoFit/>
          </a:bodyPr>
          <a:lstStyle/>
          <a:p>
            <a:pPr algn="ctr"/>
            <a:r>
              <a:rPr lang="it-IT" sz="1200" b="1" i="1" dirty="0"/>
              <a:t>&lt;&lt;molteplicità&gt;&gt;</a:t>
            </a:r>
          </a:p>
          <a:p>
            <a:pPr algn="ctr"/>
            <a:r>
              <a:rPr lang="it-IT" sz="1200" b="1" i="1" dirty="0"/>
              <a:t>#residenti</a:t>
            </a:r>
          </a:p>
        </p:txBody>
      </p:sp>
    </p:spTree>
    <p:extLst>
      <p:ext uri="{BB962C8B-B14F-4D97-AF65-F5344CB8AC3E}">
        <p14:creationId xmlns:p14="http://schemas.microsoft.com/office/powerpoint/2010/main" val="3362833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39</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9" t="42905" r="58099" b="12551"/>
          <a:stretch/>
        </p:blipFill>
        <p:spPr>
          <a:xfrm>
            <a:off x="85034" y="0"/>
            <a:ext cx="2600777"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2600777"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Battiti</a:t>
            </a:r>
            <a:endParaRPr lang="it-IT" sz="3200" i="1" dirty="0"/>
          </a:p>
        </p:txBody>
      </p:sp>
      <p:pic>
        <p:nvPicPr>
          <p:cNvPr id="5" name="Picture 4" descr="Graphical user interface&#10;&#10;Description automatically generated with medium confidence">
            <a:extLst>
              <a:ext uri="{FF2B5EF4-FFF2-40B4-BE49-F238E27FC236}">
                <a16:creationId xmlns:a16="http://schemas.microsoft.com/office/drawing/2014/main" id="{F3BB82A5-A181-0349-2F9D-249A923B4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5997" y="136525"/>
            <a:ext cx="8124826" cy="6518461"/>
          </a:xfrm>
          <a:prstGeom prst="rect">
            <a:avLst/>
          </a:prstGeom>
        </p:spPr>
      </p:pic>
      <p:sp>
        <p:nvSpPr>
          <p:cNvPr id="7" name="TextBox 6">
            <a:extLst>
              <a:ext uri="{FF2B5EF4-FFF2-40B4-BE49-F238E27FC236}">
                <a16:creationId xmlns:a16="http://schemas.microsoft.com/office/drawing/2014/main" id="{C311A7F5-0991-4B10-A7F1-DABF2DCAF253}"/>
              </a:ext>
            </a:extLst>
          </p:cNvPr>
          <p:cNvSpPr txBox="1"/>
          <p:nvPr/>
        </p:nvSpPr>
        <p:spPr>
          <a:xfrm>
            <a:off x="9166077" y="6125517"/>
            <a:ext cx="1256947" cy="461665"/>
          </a:xfrm>
          <a:prstGeom prst="rect">
            <a:avLst/>
          </a:prstGeom>
          <a:noFill/>
          <a:ln>
            <a:solidFill>
              <a:schemeClr val="tx1"/>
            </a:solidFill>
          </a:ln>
        </p:spPr>
        <p:txBody>
          <a:bodyPr wrap="none" rtlCol="0" anchor="ctr">
            <a:spAutoFit/>
          </a:bodyPr>
          <a:lstStyle/>
          <a:p>
            <a:pPr algn="ctr"/>
            <a:r>
              <a:rPr lang="it-IT" sz="1200" b="1" i="1" dirty="0"/>
              <a:t>&lt;&lt;molteplicità&gt;&gt;</a:t>
            </a:r>
          </a:p>
          <a:p>
            <a:pPr algn="ctr"/>
            <a:r>
              <a:rPr lang="it-IT" sz="1200" b="1" i="1" dirty="0"/>
              <a:t>#residenti</a:t>
            </a:r>
          </a:p>
        </p:txBody>
      </p:sp>
    </p:spTree>
    <p:extLst>
      <p:ext uri="{BB962C8B-B14F-4D97-AF65-F5344CB8AC3E}">
        <p14:creationId xmlns:p14="http://schemas.microsoft.com/office/powerpoint/2010/main" val="364789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4</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1066800" y="1619513"/>
            <a:ext cx="7823505" cy="769441"/>
          </a:xfrm>
          <a:prstGeom prst="rect">
            <a:avLst/>
          </a:prstGeom>
          <a:noFill/>
        </p:spPr>
        <p:txBody>
          <a:bodyPr wrap="square" rtlCol="0">
            <a:spAutoFit/>
          </a:bodyPr>
          <a:lstStyle/>
          <a:p>
            <a:pPr algn="just"/>
            <a:r>
              <a:rPr lang="en-US" sz="4400" dirty="0" err="1">
                <a:ln w="0"/>
                <a:solidFill>
                  <a:srgbClr val="002060"/>
                </a:solidFill>
                <a:effectLst>
                  <a:outerShdw blurRad="38100" dist="25400" dir="5400000" algn="ctr" rotWithShape="0">
                    <a:srgbClr val="6E747A">
                      <a:alpha val="43000"/>
                    </a:srgbClr>
                  </a:outerShdw>
                </a:effectLst>
              </a:rPr>
              <a:t>Assunzioni</a:t>
            </a:r>
            <a:r>
              <a:rPr lang="en-US" sz="4400" dirty="0">
                <a:ln w="0"/>
                <a:solidFill>
                  <a:srgbClr val="002060"/>
                </a:solidFill>
                <a:effectLst>
                  <a:outerShdw blurRad="38100" dist="25400" dir="5400000" algn="ctr" rotWithShape="0">
                    <a:srgbClr val="6E747A">
                      <a:alpha val="43000"/>
                    </a:srgbClr>
                  </a:outerShdw>
                </a:effectLst>
              </a:rPr>
              <a:t> – </a:t>
            </a:r>
            <a:r>
              <a:rPr lang="en-US" sz="4400" dirty="0" err="1">
                <a:ln w="0"/>
                <a:solidFill>
                  <a:srgbClr val="002060"/>
                </a:solidFill>
                <a:effectLst>
                  <a:outerShdw blurRad="38100" dist="25400" dir="5400000" algn="ctr" rotWithShape="0">
                    <a:srgbClr val="6E747A">
                      <a:alpha val="43000"/>
                    </a:srgbClr>
                  </a:outerShdw>
                </a:effectLst>
              </a:rPr>
              <a:t>Servizi</a:t>
            </a:r>
            <a:r>
              <a:rPr lang="en-US" sz="4400" dirty="0">
                <a:ln w="0"/>
                <a:solidFill>
                  <a:srgbClr val="002060"/>
                </a:solidFill>
                <a:effectLst>
                  <a:outerShdw blurRad="38100" dist="25400" dir="5400000" algn="ctr" rotWithShape="0">
                    <a:srgbClr val="6E747A">
                      <a:alpha val="43000"/>
                    </a:srgbClr>
                  </a:outerShdw>
                </a:effectLst>
              </a:rPr>
              <a:t> </a:t>
            </a:r>
            <a:r>
              <a:rPr lang="en-US" sz="4400" dirty="0" err="1">
                <a:ln w="0"/>
                <a:solidFill>
                  <a:srgbClr val="002060"/>
                </a:solidFill>
                <a:effectLst>
                  <a:outerShdw blurRad="38100" dist="25400" dir="5400000" algn="ctr" rotWithShape="0">
                    <a:srgbClr val="6E747A">
                      <a:alpha val="43000"/>
                    </a:srgbClr>
                  </a:outerShdw>
                </a:effectLst>
              </a:rPr>
              <a:t>Esterni</a:t>
            </a:r>
            <a:endParaRPr lang="it-IT" sz="4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12">
            <a:extLst>
              <a:ext uri="{FF2B5EF4-FFF2-40B4-BE49-F238E27FC236}">
                <a16:creationId xmlns:a16="http://schemas.microsoft.com/office/drawing/2014/main" id="{D22649C2-92CC-4428-9494-99EEF3B37735}"/>
              </a:ext>
            </a:extLst>
          </p:cNvPr>
          <p:cNvSpPr txBox="1"/>
          <p:nvPr/>
        </p:nvSpPr>
        <p:spPr>
          <a:xfrm>
            <a:off x="1066800" y="2428726"/>
            <a:ext cx="10058400"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rgbClr val="002060"/>
                </a:solidFill>
              </a:rPr>
              <a:t>Si </a:t>
            </a:r>
            <a:r>
              <a:rPr lang="en-US" sz="2400" dirty="0" err="1">
                <a:solidFill>
                  <a:srgbClr val="002060"/>
                </a:solidFill>
              </a:rPr>
              <a:t>considera</a:t>
            </a:r>
            <a:r>
              <a:rPr lang="en-US" sz="2400" dirty="0">
                <a:solidFill>
                  <a:srgbClr val="002060"/>
                </a:solidFill>
              </a:rPr>
              <a:t> il Sistema audio come un </a:t>
            </a:r>
            <a:r>
              <a:rPr lang="en-US" sz="2400" dirty="0" err="1">
                <a:solidFill>
                  <a:srgbClr val="002060"/>
                </a:solidFill>
              </a:rPr>
              <a:t>componente</a:t>
            </a:r>
            <a:r>
              <a:rPr lang="en-US" sz="2400" dirty="0">
                <a:solidFill>
                  <a:srgbClr val="002060"/>
                </a:solidFill>
              </a:rPr>
              <a:t> </a:t>
            </a:r>
            <a:r>
              <a:rPr lang="en-US" sz="2400" dirty="0" err="1">
                <a:solidFill>
                  <a:srgbClr val="002060"/>
                </a:solidFill>
              </a:rPr>
              <a:t>esterno</a:t>
            </a:r>
            <a:r>
              <a:rPr lang="en-US" sz="2400" dirty="0">
                <a:solidFill>
                  <a:srgbClr val="002060"/>
                </a:solidFill>
              </a:rPr>
              <a:t>, </a:t>
            </a:r>
            <a:r>
              <a:rPr lang="en-US" sz="2400" dirty="0" err="1">
                <a:solidFill>
                  <a:srgbClr val="002060"/>
                </a:solidFill>
              </a:rPr>
              <a:t>che</a:t>
            </a:r>
            <a:r>
              <a:rPr lang="en-US" sz="2400" dirty="0">
                <a:solidFill>
                  <a:srgbClr val="002060"/>
                </a:solidFill>
              </a:rPr>
              <a:t> </a:t>
            </a:r>
            <a:r>
              <a:rPr lang="en-US" sz="2400" dirty="0" err="1">
                <a:solidFill>
                  <a:srgbClr val="002060"/>
                </a:solidFill>
              </a:rPr>
              <a:t>espone</a:t>
            </a:r>
            <a:r>
              <a:rPr lang="en-US" sz="2400" dirty="0">
                <a:solidFill>
                  <a:srgbClr val="002060"/>
                </a:solidFill>
              </a:rPr>
              <a:t> API per la </a:t>
            </a:r>
            <a:r>
              <a:rPr lang="en-US" sz="2400" dirty="0" err="1">
                <a:solidFill>
                  <a:srgbClr val="002060"/>
                </a:solidFill>
              </a:rPr>
              <a:t>sua</a:t>
            </a:r>
            <a:r>
              <a:rPr lang="en-US" sz="2400" dirty="0">
                <a:solidFill>
                  <a:srgbClr val="002060"/>
                </a:solidFill>
              </a:rPr>
              <a:t> </a:t>
            </a:r>
            <a:r>
              <a:rPr lang="en-US" sz="2400" dirty="0" err="1">
                <a:solidFill>
                  <a:srgbClr val="002060"/>
                </a:solidFill>
              </a:rPr>
              <a:t>attivazione</a:t>
            </a:r>
            <a:r>
              <a:rPr lang="en-US" sz="2400" dirty="0">
                <a:solidFill>
                  <a:srgbClr val="002060"/>
                </a:solidFill>
              </a:rPr>
              <a:t> e </a:t>
            </a:r>
            <a:r>
              <a:rPr lang="en-US" sz="2400" dirty="0" err="1">
                <a:solidFill>
                  <a:srgbClr val="002060"/>
                </a:solidFill>
              </a:rPr>
              <a:t>disattivazione</a:t>
            </a:r>
            <a:r>
              <a:rPr lang="en-US" sz="2400" dirty="0">
                <a:solidFill>
                  <a:srgbClr val="002060"/>
                </a:solidFill>
              </a:rPr>
              <a:t>, </a:t>
            </a:r>
            <a:r>
              <a:rPr lang="en-US" sz="2400" dirty="0" err="1">
                <a:solidFill>
                  <a:srgbClr val="002060"/>
                </a:solidFill>
              </a:rPr>
              <a:t>mentre</a:t>
            </a:r>
            <a:r>
              <a:rPr lang="en-US" sz="2400" dirty="0">
                <a:solidFill>
                  <a:srgbClr val="002060"/>
                </a:solidFill>
              </a:rPr>
              <a:t>, </a:t>
            </a:r>
            <a:r>
              <a:rPr lang="en-US" sz="2400" dirty="0" err="1">
                <a:solidFill>
                  <a:srgbClr val="002060"/>
                </a:solidFill>
              </a:rPr>
              <a:t>sarà</a:t>
            </a:r>
            <a:r>
              <a:rPr lang="en-US" sz="2400" dirty="0">
                <a:solidFill>
                  <a:srgbClr val="002060"/>
                </a:solidFill>
              </a:rPr>
              <a:t> </a:t>
            </a:r>
            <a:r>
              <a:rPr lang="en-US" sz="2400" dirty="0" err="1">
                <a:solidFill>
                  <a:srgbClr val="002060"/>
                </a:solidFill>
              </a:rPr>
              <a:t>lui</a:t>
            </a:r>
            <a:r>
              <a:rPr lang="en-US" sz="2400" dirty="0">
                <a:solidFill>
                  <a:srgbClr val="002060"/>
                </a:solidFill>
              </a:rPr>
              <a:t> ad </a:t>
            </a:r>
            <a:r>
              <a:rPr lang="en-US" sz="2400" dirty="0" err="1">
                <a:solidFill>
                  <a:srgbClr val="002060"/>
                </a:solidFill>
              </a:rPr>
              <a:t>occuparsi</a:t>
            </a:r>
            <a:r>
              <a:rPr lang="en-US" sz="2400" dirty="0">
                <a:solidFill>
                  <a:srgbClr val="002060"/>
                </a:solidFill>
              </a:rPr>
              <a:t> </a:t>
            </a:r>
            <a:r>
              <a:rPr lang="en-US" sz="2400" dirty="0" err="1">
                <a:solidFill>
                  <a:srgbClr val="002060"/>
                </a:solidFill>
              </a:rPr>
              <a:t>della</a:t>
            </a:r>
            <a:r>
              <a:rPr lang="en-US" sz="2400" dirty="0">
                <a:solidFill>
                  <a:srgbClr val="002060"/>
                </a:solidFill>
              </a:rPr>
              <a:t> </a:t>
            </a:r>
            <a:r>
              <a:rPr lang="en-US" sz="2400" dirty="0" err="1">
                <a:solidFill>
                  <a:srgbClr val="002060"/>
                </a:solidFill>
              </a:rPr>
              <a:t>gestione</a:t>
            </a:r>
            <a:r>
              <a:rPr lang="en-US" sz="2400" dirty="0">
                <a:solidFill>
                  <a:srgbClr val="002060"/>
                </a:solidFill>
              </a:rPr>
              <a:t> </a:t>
            </a:r>
            <a:r>
              <a:rPr lang="en-US" sz="2400" dirty="0" err="1">
                <a:solidFill>
                  <a:srgbClr val="002060"/>
                </a:solidFill>
              </a:rPr>
              <a:t>della</a:t>
            </a:r>
            <a:r>
              <a:rPr lang="en-US" sz="2400" dirty="0">
                <a:solidFill>
                  <a:srgbClr val="002060"/>
                </a:solidFill>
              </a:rPr>
              <a:t> </a:t>
            </a:r>
            <a:r>
              <a:rPr lang="en-US" sz="2400" dirty="0" err="1">
                <a:solidFill>
                  <a:srgbClr val="002060"/>
                </a:solidFill>
              </a:rPr>
              <a:t>comunicazione</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sistema</a:t>
            </a:r>
            <a:r>
              <a:rPr lang="en-US" sz="2400" dirty="0">
                <a:solidFill>
                  <a:srgbClr val="002060"/>
                </a:solidFill>
              </a:rPr>
              <a:t> audio </a:t>
            </a:r>
            <a:r>
              <a:rPr lang="en-US" sz="2400" dirty="0" err="1">
                <a:solidFill>
                  <a:srgbClr val="002060"/>
                </a:solidFill>
              </a:rPr>
              <a:t>può</a:t>
            </a:r>
            <a:r>
              <a:rPr lang="en-US" sz="2400" dirty="0">
                <a:solidFill>
                  <a:srgbClr val="002060"/>
                </a:solidFill>
              </a:rPr>
              <a:t> </a:t>
            </a:r>
            <a:r>
              <a:rPr lang="en-US" sz="2400" dirty="0" err="1">
                <a:solidFill>
                  <a:srgbClr val="002060"/>
                </a:solidFill>
              </a:rPr>
              <a:t>essere</a:t>
            </a:r>
            <a:r>
              <a:rPr lang="en-US" sz="2400" dirty="0">
                <a:solidFill>
                  <a:srgbClr val="002060"/>
                </a:solidFill>
              </a:rPr>
              <a:t> </a:t>
            </a:r>
            <a:r>
              <a:rPr lang="en-US" sz="2400" dirty="0" err="1">
                <a:solidFill>
                  <a:srgbClr val="002060"/>
                </a:solidFill>
              </a:rPr>
              <a:t>utilizzato</a:t>
            </a:r>
            <a:r>
              <a:rPr lang="en-US" sz="2400" dirty="0">
                <a:solidFill>
                  <a:srgbClr val="002060"/>
                </a:solidFill>
              </a:rPr>
              <a:t>, previa </a:t>
            </a:r>
            <a:r>
              <a:rPr lang="en-US" sz="2400" dirty="0" err="1">
                <a:solidFill>
                  <a:srgbClr val="002060"/>
                </a:solidFill>
              </a:rPr>
              <a:t>attivazione</a:t>
            </a:r>
            <a:r>
              <a:rPr lang="en-US" sz="2400" dirty="0">
                <a:solidFill>
                  <a:srgbClr val="002060"/>
                </a:solidFill>
              </a:rPr>
              <a:t> da </a:t>
            </a:r>
            <a:r>
              <a:rPr lang="en-US" sz="2400" dirty="0" err="1">
                <a:solidFill>
                  <a:srgbClr val="002060"/>
                </a:solidFill>
              </a:rPr>
              <a:t>parte</a:t>
            </a:r>
            <a:r>
              <a:rPr lang="en-US" sz="2400" dirty="0">
                <a:solidFill>
                  <a:srgbClr val="002060"/>
                </a:solidFill>
              </a:rPr>
              <a:t> di un caretaker, per </a:t>
            </a:r>
            <a:r>
              <a:rPr lang="en-US" sz="2400" dirty="0" err="1">
                <a:solidFill>
                  <a:srgbClr val="002060"/>
                </a:solidFill>
              </a:rPr>
              <a:t>comunicare</a:t>
            </a:r>
            <a:r>
              <a:rPr lang="en-US" sz="2400" dirty="0">
                <a:solidFill>
                  <a:srgbClr val="002060"/>
                </a:solidFill>
              </a:rPr>
              <a:t> con </a:t>
            </a:r>
            <a:r>
              <a:rPr lang="it-IT" sz="2400" dirty="0">
                <a:solidFill>
                  <a:srgbClr val="002060"/>
                </a:solidFill>
              </a:rPr>
              <a:t>l’anziano</a:t>
            </a:r>
            <a:r>
              <a:rPr lang="en-US" sz="2400" dirty="0">
                <a:solidFill>
                  <a:srgbClr val="002060"/>
                </a:solidFill>
              </a:rPr>
              <a:t>, e </a:t>
            </a:r>
            <a:r>
              <a:rPr lang="en-US" sz="2400" dirty="0" err="1">
                <a:solidFill>
                  <a:srgbClr val="002060"/>
                </a:solidFill>
              </a:rPr>
              <a:t>l’anziano</a:t>
            </a:r>
            <a:r>
              <a:rPr lang="en-US" sz="2400" dirty="0">
                <a:solidFill>
                  <a:srgbClr val="002060"/>
                </a:solidFill>
              </a:rPr>
              <a:t> </a:t>
            </a:r>
            <a:r>
              <a:rPr lang="en-US" sz="2400" dirty="0" err="1">
                <a:solidFill>
                  <a:srgbClr val="002060"/>
                </a:solidFill>
              </a:rPr>
              <a:t>può</a:t>
            </a:r>
            <a:r>
              <a:rPr lang="en-US" sz="2400" dirty="0">
                <a:solidFill>
                  <a:srgbClr val="002060"/>
                </a:solidFill>
              </a:rPr>
              <a:t> </a:t>
            </a:r>
            <a:r>
              <a:rPr lang="en-US" sz="2400" dirty="0" err="1">
                <a:solidFill>
                  <a:srgbClr val="002060"/>
                </a:solidFill>
              </a:rPr>
              <a:t>usare</a:t>
            </a:r>
            <a:r>
              <a:rPr lang="en-US" sz="2400" dirty="0">
                <a:solidFill>
                  <a:srgbClr val="002060"/>
                </a:solidFill>
              </a:rPr>
              <a:t> il </a:t>
            </a:r>
            <a:r>
              <a:rPr lang="en-US" sz="2400" dirty="0" err="1">
                <a:solidFill>
                  <a:srgbClr val="002060"/>
                </a:solidFill>
              </a:rPr>
              <a:t>microfono</a:t>
            </a:r>
            <a:r>
              <a:rPr lang="en-US" sz="2400" dirty="0">
                <a:solidFill>
                  <a:srgbClr val="002060"/>
                </a:solidFill>
              </a:rPr>
              <a:t> per </a:t>
            </a:r>
            <a:r>
              <a:rPr lang="en-US" sz="2400" dirty="0" err="1">
                <a:solidFill>
                  <a:srgbClr val="002060"/>
                </a:solidFill>
              </a:rPr>
              <a:t>rispondere</a:t>
            </a:r>
            <a:r>
              <a:rPr lang="en-US" sz="2400" dirty="0">
                <a:solidFill>
                  <a:srgbClr val="002060"/>
                </a:solidFill>
              </a:rPr>
              <a:t>;</a:t>
            </a:r>
          </a:p>
          <a:p>
            <a:pPr marL="342900" indent="-342900" algn="just">
              <a:buFont typeface="Arial" panose="020B0604020202020204" pitchFamily="34" charset="0"/>
              <a:buChar char="•"/>
            </a:pPr>
            <a:r>
              <a:rPr lang="en-US" sz="2400" dirty="0" err="1">
                <a:solidFill>
                  <a:srgbClr val="002060"/>
                </a:solidFill>
              </a:rPr>
              <a:t>L’anziano</a:t>
            </a:r>
            <a:r>
              <a:rPr lang="en-US" sz="2400" dirty="0">
                <a:solidFill>
                  <a:srgbClr val="002060"/>
                </a:solidFill>
              </a:rPr>
              <a:t> non </a:t>
            </a:r>
            <a:r>
              <a:rPr lang="en-US" sz="2400" dirty="0" err="1">
                <a:solidFill>
                  <a:srgbClr val="002060"/>
                </a:solidFill>
              </a:rPr>
              <a:t>può</a:t>
            </a:r>
            <a:r>
              <a:rPr lang="en-US" sz="2400" dirty="0">
                <a:solidFill>
                  <a:srgbClr val="002060"/>
                </a:solidFill>
              </a:rPr>
              <a:t> </a:t>
            </a:r>
            <a:r>
              <a:rPr lang="en-US" sz="2400" dirty="0" err="1">
                <a:solidFill>
                  <a:srgbClr val="002060"/>
                </a:solidFill>
              </a:rPr>
              <a:t>usare</a:t>
            </a:r>
            <a:r>
              <a:rPr lang="en-US" sz="2400" dirty="0">
                <a:solidFill>
                  <a:srgbClr val="002060"/>
                </a:solidFill>
              </a:rPr>
              <a:t> il </a:t>
            </a:r>
            <a:r>
              <a:rPr lang="en-US" sz="2400" dirty="0" err="1">
                <a:solidFill>
                  <a:srgbClr val="002060"/>
                </a:solidFill>
              </a:rPr>
              <a:t>sistema</a:t>
            </a:r>
            <a:r>
              <a:rPr lang="en-US" sz="2400" dirty="0">
                <a:solidFill>
                  <a:srgbClr val="002060"/>
                </a:solidFill>
              </a:rPr>
              <a:t> audio se </a:t>
            </a:r>
            <a:r>
              <a:rPr lang="en-US" sz="2400" dirty="0" err="1">
                <a:solidFill>
                  <a:srgbClr val="002060"/>
                </a:solidFill>
              </a:rPr>
              <a:t>questo</a:t>
            </a:r>
            <a:r>
              <a:rPr lang="en-US" sz="2400" dirty="0">
                <a:solidFill>
                  <a:srgbClr val="002060"/>
                </a:solidFill>
              </a:rPr>
              <a:t> prima non </a:t>
            </a:r>
            <a:r>
              <a:rPr lang="en-US" sz="2400" dirty="0" err="1">
                <a:solidFill>
                  <a:srgbClr val="002060"/>
                </a:solidFill>
              </a:rPr>
              <a:t>viene</a:t>
            </a:r>
            <a:r>
              <a:rPr lang="en-US" sz="2400" dirty="0">
                <a:solidFill>
                  <a:srgbClr val="002060"/>
                </a:solidFill>
              </a:rPr>
              <a:t> </a:t>
            </a:r>
            <a:r>
              <a:rPr lang="en-US" sz="2400" dirty="0" err="1">
                <a:solidFill>
                  <a:srgbClr val="002060"/>
                </a:solidFill>
              </a:rPr>
              <a:t>attivato</a:t>
            </a:r>
            <a:r>
              <a:rPr lang="en-US" sz="2400" dirty="0">
                <a:solidFill>
                  <a:srgbClr val="002060"/>
                </a:solidFill>
              </a:rPr>
              <a:t> da un caretaker;</a:t>
            </a:r>
          </a:p>
          <a:p>
            <a:pPr marL="342900" indent="-342900" algn="just">
              <a:buFont typeface="Arial" panose="020B0604020202020204" pitchFamily="34" charset="0"/>
              <a:buChar char="•"/>
            </a:pPr>
            <a:r>
              <a:rPr lang="en-US" sz="2400" dirty="0">
                <a:solidFill>
                  <a:srgbClr val="002060"/>
                </a:solidFill>
              </a:rPr>
              <a:t>Si </a:t>
            </a:r>
            <a:r>
              <a:rPr lang="en-US" sz="2400" dirty="0" err="1">
                <a:solidFill>
                  <a:srgbClr val="002060"/>
                </a:solidFill>
              </a:rPr>
              <a:t>considera</a:t>
            </a:r>
            <a:r>
              <a:rPr lang="en-US" sz="2400" dirty="0">
                <a:solidFill>
                  <a:srgbClr val="002060"/>
                </a:solidFill>
              </a:rPr>
              <a:t> la </a:t>
            </a:r>
            <a:r>
              <a:rPr lang="en-US" sz="2400" dirty="0" err="1">
                <a:solidFill>
                  <a:srgbClr val="002060"/>
                </a:solidFill>
              </a:rPr>
              <a:t>presenza</a:t>
            </a:r>
            <a:r>
              <a:rPr lang="en-US" sz="2400" dirty="0">
                <a:solidFill>
                  <a:srgbClr val="002060"/>
                </a:solidFill>
              </a:rPr>
              <a:t> di un solo Sistema audio per stanza;</a:t>
            </a:r>
          </a:p>
          <a:p>
            <a:pPr marL="342900" indent="-342900" algn="just">
              <a:buFont typeface="Arial" panose="020B0604020202020204" pitchFamily="34" charset="0"/>
              <a:buChar char="•"/>
            </a:pPr>
            <a:endParaRPr lang="en-US" sz="2400" dirty="0">
              <a:solidFill>
                <a:srgbClr val="002060"/>
              </a:solidFill>
            </a:endParaRPr>
          </a:p>
        </p:txBody>
      </p:sp>
    </p:spTree>
    <p:extLst>
      <p:ext uri="{BB962C8B-B14F-4D97-AF65-F5344CB8AC3E}">
        <p14:creationId xmlns:p14="http://schemas.microsoft.com/office/powerpoint/2010/main" val="989982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40</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9" t="42905" r="49676" b="12551"/>
          <a:stretch/>
        </p:blipFill>
        <p:spPr>
          <a:xfrm>
            <a:off x="85034" y="0"/>
            <a:ext cx="3508909"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350890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Ambientale</a:t>
            </a:r>
            <a:endParaRPr lang="it-IT" sz="3200" i="1" dirty="0"/>
          </a:p>
        </p:txBody>
      </p:sp>
      <p:pic>
        <p:nvPicPr>
          <p:cNvPr id="3" name="Picture 2" descr="Diagram&#10;&#10;Description automatically generated">
            <a:extLst>
              <a:ext uri="{FF2B5EF4-FFF2-40B4-BE49-F238E27FC236}">
                <a16:creationId xmlns:a16="http://schemas.microsoft.com/office/drawing/2014/main" id="{EF3CB353-3210-367C-3B35-E587F6D66A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2875" y="1020561"/>
            <a:ext cx="8294091" cy="5110986"/>
          </a:xfrm>
          <a:prstGeom prst="rect">
            <a:avLst/>
          </a:prstGeom>
        </p:spPr>
      </p:pic>
      <p:sp>
        <p:nvSpPr>
          <p:cNvPr id="7" name="TextBox 6">
            <a:extLst>
              <a:ext uri="{FF2B5EF4-FFF2-40B4-BE49-F238E27FC236}">
                <a16:creationId xmlns:a16="http://schemas.microsoft.com/office/drawing/2014/main" id="{93516B53-DFEB-DCBE-D40A-2B80E5FAF262}"/>
              </a:ext>
            </a:extLst>
          </p:cNvPr>
          <p:cNvSpPr txBox="1"/>
          <p:nvPr/>
        </p:nvSpPr>
        <p:spPr>
          <a:xfrm>
            <a:off x="9621144" y="5606606"/>
            <a:ext cx="1256947" cy="461665"/>
          </a:xfrm>
          <a:prstGeom prst="rect">
            <a:avLst/>
          </a:prstGeom>
          <a:noFill/>
          <a:ln>
            <a:solidFill>
              <a:schemeClr val="tx1"/>
            </a:solidFill>
          </a:ln>
        </p:spPr>
        <p:txBody>
          <a:bodyPr wrap="none" rtlCol="0" anchor="ctr">
            <a:spAutoFit/>
          </a:bodyPr>
          <a:lstStyle/>
          <a:p>
            <a:pPr algn="ctr"/>
            <a:r>
              <a:rPr lang="it-IT" sz="1200" b="1" i="1" dirty="0"/>
              <a:t>&lt;&lt;molteplicità&gt;&gt;</a:t>
            </a:r>
          </a:p>
          <a:p>
            <a:pPr algn="ctr"/>
            <a:r>
              <a:rPr lang="it-IT" sz="1200" b="1" i="1" dirty="0"/>
              <a:t>#appartamenti</a:t>
            </a:r>
          </a:p>
        </p:txBody>
      </p:sp>
      <p:sp>
        <p:nvSpPr>
          <p:cNvPr id="2" name="CasellaDiTesto 7">
            <a:extLst>
              <a:ext uri="{FF2B5EF4-FFF2-40B4-BE49-F238E27FC236}">
                <a16:creationId xmlns:a16="http://schemas.microsoft.com/office/drawing/2014/main" id="{27298019-A2B6-77D1-662B-8D468FDDF06A}"/>
              </a:ext>
            </a:extLst>
          </p:cNvPr>
          <p:cNvSpPr txBox="1"/>
          <p:nvPr/>
        </p:nvSpPr>
        <p:spPr>
          <a:xfrm>
            <a:off x="85034" y="1020561"/>
            <a:ext cx="3508909" cy="5324535"/>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1600" i="1" dirty="0" err="1">
                <a:effectLst/>
              </a:rPr>
              <a:t>Movimento</a:t>
            </a:r>
            <a:r>
              <a:rPr lang="en-US" sz="1600" dirty="0">
                <a:effectLst/>
              </a:rPr>
              <a:t> e </a:t>
            </a:r>
            <a:r>
              <a:rPr lang="en-US" sz="1600" i="1" dirty="0" err="1">
                <a:effectLst/>
              </a:rPr>
              <a:t>Pressione</a:t>
            </a:r>
            <a:r>
              <a:rPr lang="en-US" sz="1600" dirty="0">
                <a:effectLst/>
              </a:rPr>
              <a:t> </a:t>
            </a:r>
            <a:r>
              <a:rPr lang="en-US" sz="1600" dirty="0" err="1">
                <a:effectLst/>
              </a:rPr>
              <a:t>vengono</a:t>
            </a:r>
            <a:r>
              <a:rPr lang="en-US" sz="1600" dirty="0">
                <a:effectLst/>
              </a:rPr>
              <a:t> </a:t>
            </a:r>
            <a:r>
              <a:rPr lang="en-US" sz="1600" dirty="0" err="1">
                <a:effectLst/>
              </a:rPr>
              <a:t>gestiti</a:t>
            </a:r>
            <a:r>
              <a:rPr lang="en-US" sz="1600" dirty="0">
                <a:effectLst/>
              </a:rPr>
              <a:t> </a:t>
            </a:r>
            <a:r>
              <a:rPr lang="en-US" sz="1600" dirty="0" err="1">
                <a:effectLst/>
              </a:rPr>
              <a:t>dallo</a:t>
            </a:r>
            <a:r>
              <a:rPr lang="en-US" sz="1600" dirty="0">
                <a:effectLst/>
              </a:rPr>
              <a:t> </a:t>
            </a:r>
            <a:r>
              <a:rPr lang="en-US" sz="1600" dirty="0" err="1">
                <a:effectLst/>
              </a:rPr>
              <a:t>stesso</a:t>
            </a:r>
            <a:r>
              <a:rPr lang="en-US" sz="1600" dirty="0">
                <a:effectLst/>
              </a:rPr>
              <a:t> </a:t>
            </a:r>
            <a:r>
              <a:rPr lang="en-US" sz="1600" dirty="0" err="1">
                <a:effectLst/>
              </a:rPr>
              <a:t>componente</a:t>
            </a:r>
            <a:r>
              <a:rPr lang="en-US" sz="1600" dirty="0">
                <a:effectLst/>
              </a:rPr>
              <a:t> </a:t>
            </a:r>
            <a:r>
              <a:rPr lang="en-US" sz="1600" dirty="0" err="1">
                <a:effectLst/>
              </a:rPr>
              <a:t>perché</a:t>
            </a:r>
            <a:r>
              <a:rPr lang="en-US" sz="1600" dirty="0">
                <a:effectLst/>
              </a:rPr>
              <a:t>, </a:t>
            </a:r>
            <a:r>
              <a:rPr lang="en-US" sz="1600" dirty="0" err="1">
                <a:effectLst/>
              </a:rPr>
              <a:t>nel</a:t>
            </a:r>
            <a:r>
              <a:rPr lang="en-US" sz="1600" dirty="0">
                <a:effectLst/>
              </a:rPr>
              <a:t> </a:t>
            </a:r>
            <a:r>
              <a:rPr lang="en-US" sz="1600" dirty="0" err="1">
                <a:effectLst/>
              </a:rPr>
              <a:t>caso</a:t>
            </a:r>
            <a:r>
              <a:rPr lang="en-US" sz="1600" dirty="0">
                <a:effectLst/>
              </a:rPr>
              <a:t> di </a:t>
            </a:r>
            <a:r>
              <a:rPr lang="en-US" sz="1600" dirty="0" err="1">
                <a:effectLst/>
              </a:rPr>
              <a:t>rilevazione</a:t>
            </a:r>
            <a:r>
              <a:rPr lang="en-US" sz="1600" dirty="0">
                <a:effectLst/>
              </a:rPr>
              <a:t> di </a:t>
            </a:r>
            <a:r>
              <a:rPr lang="en-US" sz="1600" dirty="0" err="1">
                <a:effectLst/>
              </a:rPr>
              <a:t>movimento</a:t>
            </a:r>
            <a:r>
              <a:rPr lang="en-US" sz="1600" dirty="0">
                <a:effectLst/>
              </a:rPr>
              <a:t> in </a:t>
            </a:r>
            <a:r>
              <a:rPr lang="en-US" sz="1600" dirty="0" err="1">
                <a:effectLst/>
              </a:rPr>
              <a:t>una</a:t>
            </a:r>
            <a:r>
              <a:rPr lang="en-US" sz="1600" dirty="0">
                <a:effectLst/>
              </a:rPr>
              <a:t> stanza, </a:t>
            </a:r>
            <a:r>
              <a:rPr lang="en-US" sz="1600" dirty="0" err="1">
                <a:effectLst/>
              </a:rPr>
              <a:t>bisogna</a:t>
            </a:r>
            <a:r>
              <a:rPr lang="en-US" sz="1600" dirty="0">
                <a:effectLst/>
              </a:rPr>
              <a:t> </a:t>
            </a:r>
            <a:r>
              <a:rPr lang="en-US" sz="1600" dirty="0" err="1">
                <a:effectLst/>
              </a:rPr>
              <a:t>verificare</a:t>
            </a:r>
            <a:r>
              <a:rPr lang="en-US" sz="1600" dirty="0">
                <a:effectLst/>
              </a:rPr>
              <a:t> se il </a:t>
            </a:r>
            <a:r>
              <a:rPr lang="en-US" sz="1600" dirty="0" err="1">
                <a:effectLst/>
              </a:rPr>
              <a:t>residente</a:t>
            </a:r>
            <a:r>
              <a:rPr lang="en-US" sz="1600" dirty="0">
                <a:effectLst/>
              </a:rPr>
              <a:t> è </a:t>
            </a:r>
            <a:r>
              <a:rPr lang="en-US" sz="1600" dirty="0" err="1">
                <a:effectLst/>
              </a:rPr>
              <a:t>nel</a:t>
            </a:r>
            <a:r>
              <a:rPr lang="en-US" sz="1600" dirty="0">
                <a:effectLst/>
              </a:rPr>
              <a:t> </a:t>
            </a:r>
            <a:r>
              <a:rPr lang="en-US" sz="1600" dirty="0" err="1">
                <a:effectLst/>
              </a:rPr>
              <a:t>letto</a:t>
            </a:r>
            <a:r>
              <a:rPr lang="en-US" sz="1600" dirty="0">
                <a:effectLst/>
              </a:rPr>
              <a:t> per </a:t>
            </a:r>
            <a:r>
              <a:rPr lang="en-US" sz="1600" dirty="0" err="1">
                <a:effectLst/>
              </a:rPr>
              <a:t>capire</a:t>
            </a:r>
            <a:r>
              <a:rPr lang="en-US" sz="1600" dirty="0">
                <a:effectLst/>
              </a:rPr>
              <a:t> come </a:t>
            </a:r>
            <a:r>
              <a:rPr lang="en-US" sz="1600" dirty="0" err="1">
                <a:effectLst/>
              </a:rPr>
              <a:t>agire</a:t>
            </a:r>
            <a:r>
              <a:rPr lang="en-US" sz="1600" dirty="0">
                <a:effectLst/>
              </a:rPr>
              <a:t>: se </a:t>
            </a:r>
            <a:r>
              <a:rPr lang="en-US" sz="1600" dirty="0" err="1">
                <a:effectLst/>
              </a:rPr>
              <a:t>si</a:t>
            </a:r>
            <a:r>
              <a:rPr lang="en-US" sz="1600" dirty="0">
                <a:effectLst/>
              </a:rPr>
              <a:t> </a:t>
            </a:r>
            <a:r>
              <a:rPr lang="en-US" sz="1600" dirty="0" err="1">
                <a:effectLst/>
              </a:rPr>
              <a:t>rileva</a:t>
            </a:r>
            <a:r>
              <a:rPr lang="en-US" sz="1600" dirty="0">
                <a:effectLst/>
              </a:rPr>
              <a:t> </a:t>
            </a:r>
            <a:r>
              <a:rPr lang="en-US" sz="1600" dirty="0" err="1">
                <a:effectLst/>
              </a:rPr>
              <a:t>movimento</a:t>
            </a:r>
            <a:r>
              <a:rPr lang="en-US" sz="1600" dirty="0">
                <a:effectLst/>
              </a:rPr>
              <a:t> in </a:t>
            </a:r>
            <a:r>
              <a:rPr lang="en-US" sz="1600" dirty="0" err="1">
                <a:effectLst/>
              </a:rPr>
              <a:t>una</a:t>
            </a:r>
            <a:r>
              <a:rPr lang="en-US" sz="1600" dirty="0">
                <a:effectLst/>
              </a:rPr>
              <a:t> stanza, ma il </a:t>
            </a:r>
            <a:r>
              <a:rPr lang="en-US" sz="1600" dirty="0" err="1">
                <a:effectLst/>
              </a:rPr>
              <a:t>residente</a:t>
            </a:r>
            <a:r>
              <a:rPr lang="en-US" sz="1600" dirty="0">
                <a:effectLst/>
              </a:rPr>
              <a:t> è </a:t>
            </a:r>
            <a:r>
              <a:rPr lang="en-US" sz="1600" dirty="0" err="1">
                <a:effectLst/>
              </a:rPr>
              <a:t>nel</a:t>
            </a:r>
            <a:r>
              <a:rPr lang="en-US" sz="1600" dirty="0">
                <a:effectLst/>
              </a:rPr>
              <a:t> </a:t>
            </a:r>
            <a:r>
              <a:rPr lang="en-US" sz="1600" dirty="0" err="1">
                <a:effectLst/>
              </a:rPr>
              <a:t>letto</a:t>
            </a:r>
            <a:r>
              <a:rPr lang="en-US" sz="1600" dirty="0">
                <a:effectLst/>
              </a:rPr>
              <a:t>, </a:t>
            </a:r>
            <a:r>
              <a:rPr lang="en-US" sz="1600" dirty="0" err="1">
                <a:effectLst/>
              </a:rPr>
              <a:t>allora</a:t>
            </a:r>
            <a:r>
              <a:rPr lang="en-US" sz="1600" dirty="0">
                <a:effectLst/>
              </a:rPr>
              <a:t> </a:t>
            </a:r>
            <a:r>
              <a:rPr lang="en-US" sz="1600" dirty="0" err="1">
                <a:effectLst/>
              </a:rPr>
              <a:t>si</a:t>
            </a:r>
            <a:r>
              <a:rPr lang="en-US" sz="1600" dirty="0">
                <a:effectLst/>
              </a:rPr>
              <a:t> </a:t>
            </a:r>
            <a:r>
              <a:rPr lang="en-US" sz="1600" dirty="0" err="1">
                <a:effectLst/>
              </a:rPr>
              <a:t>ipotizza</a:t>
            </a:r>
            <a:r>
              <a:rPr lang="en-US" sz="1600" dirty="0">
                <a:effectLst/>
              </a:rPr>
              <a:t> </a:t>
            </a:r>
            <a:r>
              <a:rPr lang="en-US" sz="1600" dirty="0" err="1">
                <a:effectLst/>
              </a:rPr>
              <a:t>una</a:t>
            </a:r>
            <a:r>
              <a:rPr lang="en-US" sz="1600" dirty="0">
                <a:effectLst/>
              </a:rPr>
              <a:t> </a:t>
            </a:r>
            <a:r>
              <a:rPr lang="en-US" sz="1600" dirty="0" err="1">
                <a:effectLst/>
              </a:rPr>
              <a:t>incursione</a:t>
            </a:r>
            <a:r>
              <a:rPr lang="en-US" sz="1600" dirty="0">
                <a:effectLst/>
              </a:rPr>
              <a:t> in casa, </a:t>
            </a:r>
            <a:r>
              <a:rPr lang="en-US" sz="1600" dirty="0" err="1">
                <a:effectLst/>
              </a:rPr>
              <a:t>mentre</a:t>
            </a:r>
            <a:r>
              <a:rPr lang="en-US" sz="1600" dirty="0">
                <a:effectLst/>
              </a:rPr>
              <a:t>, se non </a:t>
            </a:r>
            <a:r>
              <a:rPr lang="en-US" sz="1600" dirty="0" err="1">
                <a:effectLst/>
              </a:rPr>
              <a:t>si</a:t>
            </a:r>
            <a:r>
              <a:rPr lang="en-US" sz="1600" dirty="0">
                <a:effectLst/>
              </a:rPr>
              <a:t> </a:t>
            </a:r>
            <a:r>
              <a:rPr lang="en-US" sz="1600" dirty="0" err="1">
                <a:effectLst/>
              </a:rPr>
              <a:t>rileva</a:t>
            </a:r>
            <a:r>
              <a:rPr lang="en-US" sz="1600" dirty="0">
                <a:effectLst/>
              </a:rPr>
              <a:t> </a:t>
            </a:r>
            <a:r>
              <a:rPr lang="en-US" sz="1600" dirty="0" err="1">
                <a:effectLst/>
              </a:rPr>
              <a:t>alcun</a:t>
            </a:r>
            <a:r>
              <a:rPr lang="en-US" sz="1600" dirty="0">
                <a:effectLst/>
              </a:rPr>
              <a:t> </a:t>
            </a:r>
            <a:r>
              <a:rPr lang="en-US" sz="1600" dirty="0" err="1">
                <a:effectLst/>
              </a:rPr>
              <a:t>movimento</a:t>
            </a:r>
            <a:r>
              <a:rPr lang="en-US" sz="1600" dirty="0">
                <a:effectLst/>
              </a:rPr>
              <a:t>, e il </a:t>
            </a:r>
            <a:r>
              <a:rPr lang="en-US" sz="1600" dirty="0" err="1">
                <a:effectLst/>
              </a:rPr>
              <a:t>residente</a:t>
            </a:r>
            <a:r>
              <a:rPr lang="en-US" sz="1600" dirty="0">
                <a:effectLst/>
              </a:rPr>
              <a:t> non è </a:t>
            </a:r>
            <a:r>
              <a:rPr lang="en-US" sz="1600" dirty="0" err="1">
                <a:effectLst/>
              </a:rPr>
              <a:t>nel</a:t>
            </a:r>
            <a:r>
              <a:rPr lang="en-US" sz="1600" dirty="0">
                <a:effectLst/>
              </a:rPr>
              <a:t> </a:t>
            </a:r>
            <a:r>
              <a:rPr lang="en-US" sz="1600" dirty="0" err="1">
                <a:effectLst/>
              </a:rPr>
              <a:t>letto</a:t>
            </a:r>
            <a:r>
              <a:rPr lang="en-US" sz="1600" dirty="0">
                <a:effectLst/>
              </a:rPr>
              <a:t>, </a:t>
            </a:r>
            <a:r>
              <a:rPr lang="en-US" sz="1600" dirty="0" err="1">
                <a:effectLst/>
              </a:rPr>
              <a:t>allora</a:t>
            </a:r>
            <a:r>
              <a:rPr lang="en-US" sz="1600" dirty="0">
                <a:effectLst/>
              </a:rPr>
              <a:t> </a:t>
            </a:r>
            <a:r>
              <a:rPr lang="en-US" sz="1600" dirty="0" err="1">
                <a:effectLst/>
              </a:rPr>
              <a:t>si</a:t>
            </a:r>
            <a:r>
              <a:rPr lang="en-US" sz="1600" dirty="0">
                <a:effectLst/>
              </a:rPr>
              <a:t> </a:t>
            </a:r>
            <a:r>
              <a:rPr lang="en-US" sz="1600" dirty="0" err="1">
                <a:effectLst/>
              </a:rPr>
              <a:t>ipotizza</a:t>
            </a:r>
            <a:r>
              <a:rPr lang="en-US" sz="1600" dirty="0">
                <a:effectLst/>
              </a:rPr>
              <a:t> </a:t>
            </a:r>
            <a:r>
              <a:rPr lang="en-US" sz="1600" dirty="0" err="1">
                <a:effectLst/>
              </a:rPr>
              <a:t>una</a:t>
            </a:r>
            <a:r>
              <a:rPr lang="en-US" sz="1600" dirty="0">
                <a:effectLst/>
              </a:rPr>
              <a:t> </a:t>
            </a:r>
            <a:r>
              <a:rPr lang="en-US" sz="1600" dirty="0" err="1">
                <a:effectLst/>
              </a:rPr>
              <a:t>sua</a:t>
            </a:r>
            <a:r>
              <a:rPr lang="en-US" sz="1600" dirty="0">
                <a:effectLst/>
              </a:rPr>
              <a:t> </a:t>
            </a:r>
            <a:r>
              <a:rPr lang="en-US" sz="1600" dirty="0" err="1">
                <a:effectLst/>
              </a:rPr>
              <a:t>caduta</a:t>
            </a:r>
            <a:r>
              <a:rPr lang="en-US" sz="1600" dirty="0">
                <a:effectLst/>
              </a:rPr>
              <a:t> o </a:t>
            </a:r>
            <a:r>
              <a:rPr lang="en-US" sz="1600" dirty="0" err="1">
                <a:effectLst/>
              </a:rPr>
              <a:t>malanno</a:t>
            </a:r>
            <a:r>
              <a:rPr lang="en-US" sz="1600" dirty="0">
                <a:effectLst/>
              </a:rPr>
              <a:t>;</a:t>
            </a:r>
          </a:p>
          <a:p>
            <a:pPr marL="342900" indent="-342900" algn="just">
              <a:buFont typeface="Arial" panose="020B0604020202020204" pitchFamily="34" charset="0"/>
              <a:buChar char="•"/>
            </a:pPr>
            <a:r>
              <a:rPr lang="en-US" sz="1600" dirty="0">
                <a:effectLst/>
              </a:rPr>
              <a:t>La </a:t>
            </a:r>
            <a:r>
              <a:rPr lang="en-US" sz="1600" dirty="0" err="1">
                <a:effectLst/>
              </a:rPr>
              <a:t>molteplicità</a:t>
            </a:r>
            <a:r>
              <a:rPr lang="en-US" sz="1600" dirty="0">
                <a:effectLst/>
              </a:rPr>
              <a:t> del </a:t>
            </a:r>
            <a:r>
              <a:rPr lang="en-US" sz="1600" dirty="0" err="1">
                <a:effectLst/>
              </a:rPr>
              <a:t>componente</a:t>
            </a:r>
            <a:r>
              <a:rPr lang="en-US" sz="1600" dirty="0">
                <a:effectLst/>
              </a:rPr>
              <a:t> è </a:t>
            </a:r>
            <a:r>
              <a:rPr lang="en-US" sz="1600" dirty="0" err="1">
                <a:effectLst/>
              </a:rPr>
              <a:t>pari</a:t>
            </a:r>
            <a:r>
              <a:rPr lang="en-US" sz="1600" dirty="0">
                <a:effectLst/>
              </a:rPr>
              <a:t> al </a:t>
            </a:r>
            <a:r>
              <a:rPr lang="en-US" sz="1600" dirty="0" err="1">
                <a:effectLst/>
              </a:rPr>
              <a:t>numero</a:t>
            </a:r>
            <a:r>
              <a:rPr lang="en-US" sz="1600" dirty="0">
                <a:effectLst/>
              </a:rPr>
              <a:t> di </a:t>
            </a:r>
            <a:r>
              <a:rPr lang="en-US" sz="1600" dirty="0" err="1">
                <a:effectLst/>
              </a:rPr>
              <a:t>appartamenti</a:t>
            </a:r>
            <a:r>
              <a:rPr lang="en-US" sz="1600" dirty="0">
                <a:effectLst/>
              </a:rPr>
              <a:t> </a:t>
            </a:r>
            <a:r>
              <a:rPr lang="en-US" sz="1600" dirty="0" err="1">
                <a:effectLst/>
              </a:rPr>
              <a:t>perché</a:t>
            </a:r>
            <a:r>
              <a:rPr lang="en-US" sz="1600" dirty="0">
                <a:effectLst/>
              </a:rPr>
              <a:t> il </a:t>
            </a:r>
            <a:r>
              <a:rPr lang="en-US" sz="1600" i="1" dirty="0" err="1">
                <a:effectLst/>
              </a:rPr>
              <a:t>Gestore</a:t>
            </a:r>
            <a:r>
              <a:rPr lang="en-US" sz="1600" i="1" dirty="0">
                <a:effectLst/>
              </a:rPr>
              <a:t> </a:t>
            </a:r>
            <a:r>
              <a:rPr lang="en-US" sz="1600" i="1" dirty="0" err="1">
                <a:effectLst/>
              </a:rPr>
              <a:t>Ambientale</a:t>
            </a:r>
            <a:r>
              <a:rPr lang="en-US" sz="1600" i="1" dirty="0">
                <a:effectLst/>
              </a:rPr>
              <a:t> </a:t>
            </a:r>
            <a:r>
              <a:rPr lang="en-US" sz="1600" dirty="0" err="1">
                <a:effectLst/>
              </a:rPr>
              <a:t>controlla</a:t>
            </a:r>
            <a:r>
              <a:rPr lang="en-US" sz="1600" dirty="0">
                <a:effectLst/>
              </a:rPr>
              <a:t> </a:t>
            </a:r>
            <a:r>
              <a:rPr lang="en-US" sz="1600" dirty="0" err="1">
                <a:effectLst/>
              </a:rPr>
              <a:t>sia</a:t>
            </a:r>
            <a:r>
              <a:rPr lang="en-US" sz="1600" dirty="0">
                <a:effectLst/>
              </a:rPr>
              <a:t> il </a:t>
            </a:r>
            <a:r>
              <a:rPr lang="en-US" sz="1600" dirty="0" err="1">
                <a:effectLst/>
              </a:rPr>
              <a:t>singolo</a:t>
            </a:r>
            <a:r>
              <a:rPr lang="en-US" sz="1600" dirty="0">
                <a:effectLst/>
              </a:rPr>
              <a:t> </a:t>
            </a:r>
            <a:r>
              <a:rPr lang="en-US" sz="1600" dirty="0" err="1">
                <a:effectLst/>
              </a:rPr>
              <a:t>sensore</a:t>
            </a:r>
            <a:r>
              <a:rPr lang="en-US" sz="1600" dirty="0">
                <a:effectLst/>
              </a:rPr>
              <a:t> di </a:t>
            </a:r>
            <a:r>
              <a:rPr lang="en-US" sz="1600" dirty="0" err="1">
                <a:effectLst/>
              </a:rPr>
              <a:t>pressione</a:t>
            </a:r>
            <a:r>
              <a:rPr lang="en-US" sz="1600" dirty="0">
                <a:effectLst/>
              </a:rPr>
              <a:t>, </a:t>
            </a:r>
            <a:r>
              <a:rPr lang="en-US" sz="1600" dirty="0" err="1">
                <a:effectLst/>
              </a:rPr>
              <a:t>che</a:t>
            </a:r>
            <a:r>
              <a:rPr lang="en-US" sz="1600" dirty="0">
                <a:effectLst/>
              </a:rPr>
              <a:t> tutti </a:t>
            </a:r>
            <a:r>
              <a:rPr lang="en-US" sz="1600" dirty="0" err="1">
                <a:effectLst/>
              </a:rPr>
              <a:t>i</a:t>
            </a:r>
            <a:r>
              <a:rPr lang="en-US" sz="1600" dirty="0">
                <a:effectLst/>
              </a:rPr>
              <a:t> </a:t>
            </a:r>
            <a:r>
              <a:rPr lang="en-US" sz="1600" dirty="0" err="1">
                <a:effectLst/>
              </a:rPr>
              <a:t>sensori</a:t>
            </a:r>
            <a:r>
              <a:rPr lang="en-US" sz="1600" dirty="0">
                <a:effectLst/>
              </a:rPr>
              <a:t> di </a:t>
            </a:r>
            <a:r>
              <a:rPr lang="en-US" sz="1600" dirty="0" err="1">
                <a:effectLst/>
              </a:rPr>
              <a:t>movimento</a:t>
            </a:r>
            <a:r>
              <a:rPr lang="en-US" sz="1600" dirty="0">
                <a:effectLst/>
              </a:rPr>
              <a:t> </a:t>
            </a:r>
            <a:r>
              <a:rPr lang="en-US" sz="1600" dirty="0" err="1">
                <a:effectLst/>
              </a:rPr>
              <a:t>presenti</a:t>
            </a:r>
            <a:r>
              <a:rPr lang="en-US" sz="1600" dirty="0">
                <a:effectLst/>
              </a:rPr>
              <a:t> </a:t>
            </a:r>
            <a:r>
              <a:rPr lang="en-US" sz="1600" dirty="0" err="1">
                <a:effectLst/>
              </a:rPr>
              <a:t>nelle</a:t>
            </a:r>
            <a:r>
              <a:rPr lang="en-US" sz="1600" dirty="0">
                <a:effectLst/>
              </a:rPr>
              <a:t> </a:t>
            </a:r>
            <a:r>
              <a:rPr lang="en-US" sz="1600" dirty="0" err="1">
                <a:effectLst/>
              </a:rPr>
              <a:t>varie</a:t>
            </a:r>
            <a:r>
              <a:rPr lang="en-US" sz="1600" dirty="0">
                <a:effectLst/>
              </a:rPr>
              <a:t> </a:t>
            </a:r>
            <a:r>
              <a:rPr lang="en-US" sz="1600" dirty="0" err="1">
                <a:effectLst/>
              </a:rPr>
              <a:t>stanze</a:t>
            </a:r>
            <a:r>
              <a:rPr lang="en-US" sz="1600" dirty="0">
                <a:effectLst/>
              </a:rPr>
              <a:t>;</a:t>
            </a:r>
          </a:p>
          <a:p>
            <a:pPr marL="342900" indent="-342900" algn="just">
              <a:buFont typeface="Arial" panose="020B0604020202020204" pitchFamily="34" charset="0"/>
              <a:buChar char="•"/>
            </a:pPr>
            <a:endParaRPr lang="en-US" sz="2000" dirty="0">
              <a:effectLst/>
            </a:endParaRPr>
          </a:p>
        </p:txBody>
      </p:sp>
    </p:spTree>
    <p:extLst>
      <p:ext uri="{BB962C8B-B14F-4D97-AF65-F5344CB8AC3E}">
        <p14:creationId xmlns:p14="http://schemas.microsoft.com/office/powerpoint/2010/main" val="1282948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41</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9" t="42905" r="38552" b="12551"/>
          <a:stretch/>
        </p:blipFill>
        <p:spPr>
          <a:xfrm>
            <a:off x="85034" y="0"/>
            <a:ext cx="4708340"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4708340"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Interazione</a:t>
            </a:r>
            <a:r>
              <a:rPr lang="en-US" sz="3200" dirty="0"/>
              <a:t> </a:t>
            </a:r>
            <a:r>
              <a:rPr lang="en-US" sz="3200" dirty="0" err="1"/>
              <a:t>Utente</a:t>
            </a:r>
            <a:endParaRPr lang="it-IT" sz="3200" i="1" dirty="0"/>
          </a:p>
        </p:txBody>
      </p:sp>
      <p:pic>
        <p:nvPicPr>
          <p:cNvPr id="5" name="Picture 4" descr="Graphical user interface&#10;&#10;Description automatically generated">
            <a:extLst>
              <a:ext uri="{FF2B5EF4-FFF2-40B4-BE49-F238E27FC236}">
                <a16:creationId xmlns:a16="http://schemas.microsoft.com/office/drawing/2014/main" id="{2FD82F79-21BD-55C8-9C55-139A77DA9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402" y="923329"/>
            <a:ext cx="11591925" cy="4867275"/>
          </a:xfrm>
          <a:prstGeom prst="rect">
            <a:avLst/>
          </a:prstGeom>
        </p:spPr>
      </p:pic>
      <p:sp>
        <p:nvSpPr>
          <p:cNvPr id="7" name="TextBox 6">
            <a:extLst>
              <a:ext uri="{FF2B5EF4-FFF2-40B4-BE49-F238E27FC236}">
                <a16:creationId xmlns:a16="http://schemas.microsoft.com/office/drawing/2014/main" id="{B1B5105D-CD00-6FC2-1E72-8B7CA8AC2DB4}"/>
              </a:ext>
            </a:extLst>
          </p:cNvPr>
          <p:cNvSpPr txBox="1"/>
          <p:nvPr/>
        </p:nvSpPr>
        <p:spPr>
          <a:xfrm>
            <a:off x="10495892" y="5226581"/>
            <a:ext cx="1256947" cy="461665"/>
          </a:xfrm>
          <a:prstGeom prst="rect">
            <a:avLst/>
          </a:prstGeom>
          <a:noFill/>
          <a:ln>
            <a:solidFill>
              <a:schemeClr val="tx1"/>
            </a:solidFill>
          </a:ln>
        </p:spPr>
        <p:txBody>
          <a:bodyPr wrap="none" rtlCol="0" anchor="ctr">
            <a:spAutoFit/>
          </a:bodyPr>
          <a:lstStyle/>
          <a:p>
            <a:pPr algn="ctr"/>
            <a:r>
              <a:rPr lang="it-IT" sz="1200" b="1" i="1" dirty="0"/>
              <a:t>&lt;&lt;molteplicità&gt;&gt;</a:t>
            </a:r>
          </a:p>
          <a:p>
            <a:pPr algn="ctr"/>
            <a:r>
              <a:rPr lang="it-IT" sz="1200" b="1" i="1" dirty="0"/>
              <a:t>1</a:t>
            </a:r>
          </a:p>
        </p:txBody>
      </p:sp>
      <p:sp>
        <p:nvSpPr>
          <p:cNvPr id="2" name="CasellaDiTesto 7">
            <a:extLst>
              <a:ext uri="{FF2B5EF4-FFF2-40B4-BE49-F238E27FC236}">
                <a16:creationId xmlns:a16="http://schemas.microsoft.com/office/drawing/2014/main" id="{CC5C049A-51B4-9689-608A-C3069CEADE87}"/>
              </a:ext>
            </a:extLst>
          </p:cNvPr>
          <p:cNvSpPr txBox="1"/>
          <p:nvPr/>
        </p:nvSpPr>
        <p:spPr>
          <a:xfrm>
            <a:off x="315402" y="6017796"/>
            <a:ext cx="11591925" cy="338554"/>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1600" dirty="0">
                <a:effectLst/>
              </a:rPr>
              <a:t>Si </a:t>
            </a:r>
            <a:r>
              <a:rPr lang="en-US" sz="1600" dirty="0" err="1">
                <a:effectLst/>
              </a:rPr>
              <a:t>prevede</a:t>
            </a:r>
            <a:r>
              <a:rPr lang="en-US" sz="1600" dirty="0">
                <a:effectLst/>
              </a:rPr>
              <a:t> un solo </a:t>
            </a:r>
            <a:r>
              <a:rPr lang="en-US" sz="1600" dirty="0" err="1">
                <a:effectLst/>
              </a:rPr>
              <a:t>Gestore</a:t>
            </a:r>
            <a:r>
              <a:rPr lang="en-US" sz="1600" dirty="0">
                <a:effectLst/>
              </a:rPr>
              <a:t> </a:t>
            </a:r>
            <a:r>
              <a:rPr lang="en-US" sz="1600" dirty="0" err="1">
                <a:effectLst/>
              </a:rPr>
              <a:t>dell’Interazione</a:t>
            </a:r>
            <a:r>
              <a:rPr lang="en-US" sz="1600" dirty="0">
                <a:effectLst/>
              </a:rPr>
              <a:t> con </a:t>
            </a:r>
            <a:r>
              <a:rPr lang="en-US" sz="1600" dirty="0" err="1">
                <a:effectLst/>
              </a:rPr>
              <a:t>l’Utente</a:t>
            </a:r>
            <a:r>
              <a:rPr lang="en-US" sz="1600" dirty="0">
                <a:effectLst/>
              </a:rPr>
              <a:t>, </a:t>
            </a:r>
            <a:r>
              <a:rPr lang="en-US" sz="1600" dirty="0" err="1">
                <a:effectLst/>
              </a:rPr>
              <a:t>che</a:t>
            </a:r>
            <a:r>
              <a:rPr lang="en-US" sz="1600" dirty="0">
                <a:effectLst/>
              </a:rPr>
              <a:t> </a:t>
            </a:r>
            <a:r>
              <a:rPr lang="en-US" sz="1600" dirty="0" err="1">
                <a:effectLst/>
              </a:rPr>
              <a:t>si</a:t>
            </a:r>
            <a:r>
              <a:rPr lang="en-US" sz="1600" dirty="0">
                <a:effectLst/>
              </a:rPr>
              <a:t> </a:t>
            </a:r>
            <a:r>
              <a:rPr lang="en-US" sz="1600" dirty="0" err="1">
                <a:effectLst/>
              </a:rPr>
              <a:t>occuperà</a:t>
            </a:r>
            <a:r>
              <a:rPr lang="en-US" sz="1600" dirty="0">
                <a:effectLst/>
              </a:rPr>
              <a:t> di </a:t>
            </a:r>
            <a:r>
              <a:rPr lang="en-US" sz="1600" dirty="0" err="1">
                <a:effectLst/>
              </a:rPr>
              <a:t>tutte</a:t>
            </a:r>
            <a:r>
              <a:rPr lang="en-US" sz="1600" dirty="0">
                <a:effectLst/>
              </a:rPr>
              <a:t> le </a:t>
            </a:r>
            <a:r>
              <a:rPr lang="en-US" sz="1600" dirty="0" err="1">
                <a:effectLst/>
              </a:rPr>
              <a:t>possibili</a:t>
            </a:r>
            <a:r>
              <a:rPr lang="en-US" sz="1600" dirty="0">
                <a:effectLst/>
              </a:rPr>
              <a:t> </a:t>
            </a:r>
            <a:r>
              <a:rPr lang="en-US" sz="1600" dirty="0" err="1">
                <a:effectLst/>
              </a:rPr>
              <a:t>richieste</a:t>
            </a:r>
            <a:r>
              <a:rPr lang="en-US" sz="1600" dirty="0">
                <a:effectLst/>
              </a:rPr>
              <a:t>;</a:t>
            </a:r>
            <a:endParaRPr lang="en-US" sz="2000" dirty="0">
              <a:effectLst/>
            </a:endParaRPr>
          </a:p>
        </p:txBody>
      </p:sp>
    </p:spTree>
    <p:extLst>
      <p:ext uri="{BB962C8B-B14F-4D97-AF65-F5344CB8AC3E}">
        <p14:creationId xmlns:p14="http://schemas.microsoft.com/office/powerpoint/2010/main" val="1737357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42</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9" t="42905" r="48946" b="12551"/>
          <a:stretch/>
        </p:blipFill>
        <p:spPr>
          <a:xfrm>
            <a:off x="85034" y="0"/>
            <a:ext cx="3587649"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358764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Smartwatch</a:t>
            </a:r>
            <a:endParaRPr lang="it-IT" sz="3200" i="1" dirty="0"/>
          </a:p>
        </p:txBody>
      </p:sp>
      <p:sp>
        <p:nvSpPr>
          <p:cNvPr id="7" name="TextBox 6">
            <a:extLst>
              <a:ext uri="{FF2B5EF4-FFF2-40B4-BE49-F238E27FC236}">
                <a16:creationId xmlns:a16="http://schemas.microsoft.com/office/drawing/2014/main" id="{B1B5105D-CD00-6FC2-1E72-8B7CA8AC2DB4}"/>
              </a:ext>
            </a:extLst>
          </p:cNvPr>
          <p:cNvSpPr txBox="1"/>
          <p:nvPr/>
        </p:nvSpPr>
        <p:spPr>
          <a:xfrm>
            <a:off x="9840285" y="2924432"/>
            <a:ext cx="1256947" cy="461665"/>
          </a:xfrm>
          <a:prstGeom prst="rect">
            <a:avLst/>
          </a:prstGeom>
          <a:noFill/>
          <a:ln>
            <a:solidFill>
              <a:schemeClr val="tx1"/>
            </a:solidFill>
          </a:ln>
        </p:spPr>
        <p:txBody>
          <a:bodyPr wrap="none" rtlCol="0" anchor="ctr">
            <a:spAutoFit/>
          </a:bodyPr>
          <a:lstStyle/>
          <a:p>
            <a:pPr algn="ctr"/>
            <a:r>
              <a:rPr lang="it-IT" sz="1200" b="1" i="1" dirty="0"/>
              <a:t>&lt;&lt;molteplicità&gt;&gt;</a:t>
            </a:r>
          </a:p>
          <a:p>
            <a:pPr algn="ctr"/>
            <a:r>
              <a:rPr lang="it-IT" sz="1200" b="1" i="1" dirty="0"/>
              <a:t>#residenti</a:t>
            </a:r>
          </a:p>
        </p:txBody>
      </p:sp>
      <p:sp>
        <p:nvSpPr>
          <p:cNvPr id="2" name="CasellaDiTesto 7">
            <a:extLst>
              <a:ext uri="{FF2B5EF4-FFF2-40B4-BE49-F238E27FC236}">
                <a16:creationId xmlns:a16="http://schemas.microsoft.com/office/drawing/2014/main" id="{CC5C049A-51B4-9689-608A-C3069CEADE87}"/>
              </a:ext>
            </a:extLst>
          </p:cNvPr>
          <p:cNvSpPr txBox="1"/>
          <p:nvPr/>
        </p:nvSpPr>
        <p:spPr>
          <a:xfrm>
            <a:off x="315402" y="5461694"/>
            <a:ext cx="9328930" cy="1077218"/>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1600" dirty="0">
                <a:effectLst/>
              </a:rPr>
              <a:t>Il </a:t>
            </a:r>
            <a:r>
              <a:rPr lang="en-US" sz="1600" dirty="0" err="1">
                <a:effectLst/>
              </a:rPr>
              <a:t>controllo</a:t>
            </a:r>
            <a:r>
              <a:rPr lang="en-US" sz="1600" dirty="0">
                <a:effectLst/>
              </a:rPr>
              <a:t> </a:t>
            </a:r>
            <a:r>
              <a:rPr lang="en-US" sz="1600" dirty="0" err="1">
                <a:effectLst/>
              </a:rPr>
              <a:t>della</a:t>
            </a:r>
            <a:r>
              <a:rPr lang="en-US" sz="1600" dirty="0">
                <a:effectLst/>
              </a:rPr>
              <a:t> </a:t>
            </a:r>
            <a:r>
              <a:rPr lang="en-US" sz="1600" dirty="0" err="1">
                <a:effectLst/>
              </a:rPr>
              <a:t>presenza</a:t>
            </a:r>
            <a:r>
              <a:rPr lang="en-US" sz="1600" dirty="0">
                <a:effectLst/>
              </a:rPr>
              <a:t> </a:t>
            </a:r>
            <a:r>
              <a:rPr lang="en-US" sz="1600" dirty="0" err="1">
                <a:effectLst/>
              </a:rPr>
              <a:t>dello</a:t>
            </a:r>
            <a:r>
              <a:rPr lang="en-US" sz="1600" dirty="0">
                <a:effectLst/>
              </a:rPr>
              <a:t> Smartwatch </a:t>
            </a:r>
            <a:r>
              <a:rPr lang="en-US" sz="1600" dirty="0" err="1">
                <a:effectLst/>
              </a:rPr>
              <a:t>viene</a:t>
            </a:r>
            <a:r>
              <a:rPr lang="en-US" sz="1600" dirty="0">
                <a:effectLst/>
              </a:rPr>
              <a:t> </a:t>
            </a:r>
            <a:r>
              <a:rPr lang="en-US" sz="1600" dirty="0" err="1">
                <a:effectLst/>
              </a:rPr>
              <a:t>fatto</a:t>
            </a:r>
            <a:r>
              <a:rPr lang="en-US" sz="1600" dirty="0">
                <a:effectLst/>
              </a:rPr>
              <a:t> </a:t>
            </a:r>
            <a:r>
              <a:rPr lang="en-US" sz="1600" dirty="0" err="1">
                <a:effectLst/>
              </a:rPr>
              <a:t>considerando</a:t>
            </a:r>
            <a:r>
              <a:rPr lang="en-US" sz="1600" dirty="0">
                <a:effectLst/>
              </a:rPr>
              <a:t> </a:t>
            </a:r>
            <a:r>
              <a:rPr lang="en-US" sz="1600" dirty="0" err="1">
                <a:effectLst/>
              </a:rPr>
              <a:t>solamente</a:t>
            </a:r>
            <a:r>
              <a:rPr lang="en-US" sz="1600" dirty="0">
                <a:effectLst/>
              </a:rPr>
              <a:t> le </a:t>
            </a:r>
            <a:r>
              <a:rPr lang="en-US" sz="1600" dirty="0" err="1">
                <a:effectLst/>
              </a:rPr>
              <a:t>ultime</a:t>
            </a:r>
            <a:r>
              <a:rPr lang="en-US" sz="1600" dirty="0">
                <a:effectLst/>
              </a:rPr>
              <a:t> </a:t>
            </a:r>
            <a:r>
              <a:rPr lang="en-US" sz="1600" dirty="0" err="1">
                <a:effectLst/>
              </a:rPr>
              <a:t>rilevazioni</a:t>
            </a:r>
            <a:r>
              <a:rPr lang="en-US" sz="1600" dirty="0">
                <a:effectLst/>
              </a:rPr>
              <a:t> </a:t>
            </a:r>
            <a:r>
              <a:rPr lang="en-US" sz="1600" dirty="0" err="1">
                <a:effectLst/>
              </a:rPr>
              <a:t>raccolte</a:t>
            </a:r>
            <a:r>
              <a:rPr lang="en-US" sz="1600" dirty="0">
                <a:effectLst/>
              </a:rPr>
              <a:t> </a:t>
            </a:r>
            <a:r>
              <a:rPr lang="en-US" sz="1600" dirty="0" err="1">
                <a:effectLst/>
              </a:rPr>
              <a:t>dai</a:t>
            </a:r>
            <a:r>
              <a:rPr lang="en-US" sz="1600" dirty="0">
                <a:effectLst/>
              </a:rPr>
              <a:t> </a:t>
            </a:r>
            <a:r>
              <a:rPr lang="en-US" sz="1600" dirty="0" err="1">
                <a:effectLst/>
              </a:rPr>
              <a:t>sensori</a:t>
            </a:r>
            <a:r>
              <a:rPr lang="en-US" sz="1600" dirty="0">
                <a:effectLst/>
              </a:rPr>
              <a:t>;</a:t>
            </a:r>
          </a:p>
          <a:p>
            <a:pPr marL="342900" indent="-342900" algn="just">
              <a:buFont typeface="Arial" panose="020B0604020202020204" pitchFamily="34" charset="0"/>
              <a:buChar char="•"/>
            </a:pPr>
            <a:r>
              <a:rPr lang="en-US" sz="1600" dirty="0">
                <a:effectLst/>
              </a:rPr>
              <a:t>La </a:t>
            </a:r>
            <a:r>
              <a:rPr lang="en-US" sz="1600" dirty="0" err="1">
                <a:effectLst/>
              </a:rPr>
              <a:t>molteplicità</a:t>
            </a:r>
            <a:r>
              <a:rPr lang="en-US" sz="1600" dirty="0">
                <a:effectLst/>
              </a:rPr>
              <a:t> di </a:t>
            </a:r>
            <a:r>
              <a:rPr lang="en-US" sz="1600" dirty="0" err="1">
                <a:effectLst/>
              </a:rPr>
              <a:t>questo</a:t>
            </a:r>
            <a:r>
              <a:rPr lang="en-US" sz="1600" dirty="0">
                <a:effectLst/>
              </a:rPr>
              <a:t> </a:t>
            </a:r>
            <a:r>
              <a:rPr lang="en-US" sz="1600" dirty="0" err="1">
                <a:effectLst/>
              </a:rPr>
              <a:t>componente</a:t>
            </a:r>
            <a:r>
              <a:rPr lang="en-US" sz="1600" dirty="0">
                <a:effectLst/>
              </a:rPr>
              <a:t> è </a:t>
            </a:r>
            <a:r>
              <a:rPr lang="en-US" sz="1600" dirty="0" err="1">
                <a:effectLst/>
              </a:rPr>
              <a:t>pari</a:t>
            </a:r>
            <a:r>
              <a:rPr lang="en-US" sz="1600" dirty="0">
                <a:effectLst/>
              </a:rPr>
              <a:t> al </a:t>
            </a:r>
            <a:r>
              <a:rPr lang="en-US" sz="1600" dirty="0" err="1">
                <a:effectLst/>
              </a:rPr>
              <a:t>numero</a:t>
            </a:r>
            <a:r>
              <a:rPr lang="en-US" sz="1600" dirty="0">
                <a:effectLst/>
              </a:rPr>
              <a:t> di </a:t>
            </a:r>
            <a:r>
              <a:rPr lang="en-US" sz="1600" dirty="0" err="1">
                <a:effectLst/>
              </a:rPr>
              <a:t>residenti</a:t>
            </a:r>
            <a:r>
              <a:rPr lang="en-US" sz="1600" dirty="0">
                <a:effectLst/>
              </a:rPr>
              <a:t>, </a:t>
            </a:r>
            <a:r>
              <a:rPr lang="en-US" sz="1600" dirty="0" err="1">
                <a:effectLst/>
              </a:rPr>
              <a:t>perché</a:t>
            </a:r>
            <a:r>
              <a:rPr lang="en-US" sz="1600" dirty="0">
                <a:effectLst/>
              </a:rPr>
              <a:t> </a:t>
            </a:r>
            <a:r>
              <a:rPr lang="en-US" sz="1600" dirty="0" err="1">
                <a:effectLst/>
              </a:rPr>
              <a:t>si</a:t>
            </a:r>
            <a:r>
              <a:rPr lang="en-US" sz="1600" dirty="0">
                <a:effectLst/>
              </a:rPr>
              <a:t> </a:t>
            </a:r>
            <a:r>
              <a:rPr lang="en-US" sz="1600" dirty="0" err="1">
                <a:effectLst/>
              </a:rPr>
              <a:t>prevede</a:t>
            </a:r>
            <a:r>
              <a:rPr lang="en-US" sz="1600" dirty="0">
                <a:effectLst/>
              </a:rPr>
              <a:t> la </a:t>
            </a:r>
            <a:r>
              <a:rPr lang="en-US" sz="1600" dirty="0" err="1">
                <a:effectLst/>
              </a:rPr>
              <a:t>sua</a:t>
            </a:r>
            <a:r>
              <a:rPr lang="en-US" sz="1600" dirty="0">
                <a:effectLst/>
              </a:rPr>
              <a:t> </a:t>
            </a:r>
            <a:r>
              <a:rPr lang="en-US" sz="1600" dirty="0" err="1">
                <a:effectLst/>
              </a:rPr>
              <a:t>esecuzione</a:t>
            </a:r>
            <a:r>
              <a:rPr lang="en-US" sz="1600" dirty="0">
                <a:effectLst/>
              </a:rPr>
              <a:t> </a:t>
            </a:r>
            <a:r>
              <a:rPr lang="en-US" sz="1600" dirty="0" err="1">
                <a:effectLst/>
              </a:rPr>
              <a:t>direttamente</a:t>
            </a:r>
            <a:r>
              <a:rPr lang="en-US" sz="1600" dirty="0">
                <a:effectLst/>
              </a:rPr>
              <a:t> </a:t>
            </a:r>
            <a:r>
              <a:rPr lang="en-US" sz="1600" dirty="0" err="1">
                <a:effectLst/>
              </a:rPr>
              <a:t>sullo</a:t>
            </a:r>
            <a:r>
              <a:rPr lang="en-US" sz="1600" dirty="0">
                <a:effectLst/>
              </a:rPr>
              <a:t> smartwatch.</a:t>
            </a:r>
            <a:endParaRPr lang="en-US" sz="2000" dirty="0">
              <a:effectLst/>
            </a:endParaRPr>
          </a:p>
        </p:txBody>
      </p:sp>
      <p:pic>
        <p:nvPicPr>
          <p:cNvPr id="9" name="Picture 8" descr="A picture containing diagram&#10;&#10;Description automatically generated">
            <a:extLst>
              <a:ext uri="{FF2B5EF4-FFF2-40B4-BE49-F238E27FC236}">
                <a16:creationId xmlns:a16="http://schemas.microsoft.com/office/drawing/2014/main" id="{7C0F6784-8523-8A13-21DE-FEE86CC55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402" y="754398"/>
            <a:ext cx="10934700" cy="5534025"/>
          </a:xfrm>
          <a:prstGeom prst="rect">
            <a:avLst/>
          </a:prstGeom>
        </p:spPr>
      </p:pic>
    </p:spTree>
    <p:extLst>
      <p:ext uri="{BB962C8B-B14F-4D97-AF65-F5344CB8AC3E}">
        <p14:creationId xmlns:p14="http://schemas.microsoft.com/office/powerpoint/2010/main" val="4643331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43</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1262366" y="4831586"/>
            <a:ext cx="10219721" cy="1015663"/>
          </a:xfrm>
          <a:prstGeom prst="rect">
            <a:avLst/>
          </a:prstGeom>
          <a:noFill/>
        </p:spPr>
        <p:txBody>
          <a:bodyPr wrap="square" rtlCol="0" anchor="ctr">
            <a:spAutoFit/>
          </a:bodyPr>
          <a:lstStyle/>
          <a:p>
            <a:pPr algn="ctr"/>
            <a:r>
              <a:rPr lang="en-US" sz="6000" i="1" dirty="0">
                <a:ln w="0"/>
                <a:solidFill>
                  <a:srgbClr val="002060"/>
                </a:solidFill>
                <a:effectLst>
                  <a:outerShdw blurRad="38100" dist="25400" dir="5400000" algn="ctr" rotWithShape="0">
                    <a:srgbClr val="6E747A">
                      <a:alpha val="43000"/>
                    </a:srgbClr>
                  </a:outerShdw>
                </a:effectLst>
              </a:rPr>
              <a:t>Concrete Architecture</a:t>
            </a:r>
            <a:endParaRPr lang="it-IT" sz="60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engineering drawing&#10;&#10;Description automatically generated">
            <a:extLst>
              <a:ext uri="{FF2B5EF4-FFF2-40B4-BE49-F238E27FC236}">
                <a16:creationId xmlns:a16="http://schemas.microsoft.com/office/drawing/2014/main" id="{1029CF78-93B4-DEBF-B55B-F6D454B0B638}"/>
              </a:ext>
            </a:extLst>
          </p:cNvPr>
          <p:cNvPicPr>
            <a:picLocks noChangeAspect="1"/>
          </p:cNvPicPr>
          <p:nvPr/>
        </p:nvPicPr>
        <p:blipFill rotWithShape="1">
          <a:blip r:embed="rId4">
            <a:extLst>
              <a:ext uri="{28A0092B-C50C-407E-A947-70E740481C1C}">
                <a14:useLocalDpi xmlns:a14="http://schemas.microsoft.com/office/drawing/2010/main" val="0"/>
              </a:ext>
            </a:extLst>
          </a:blip>
          <a:srcRect t="4163"/>
          <a:stretch/>
        </p:blipFill>
        <p:spPr>
          <a:xfrm>
            <a:off x="4280766" y="1667508"/>
            <a:ext cx="3630465" cy="3350463"/>
          </a:xfrm>
          <a:prstGeom prst="rect">
            <a:avLst/>
          </a:prstGeom>
        </p:spPr>
      </p:pic>
    </p:spTree>
    <p:extLst>
      <p:ext uri="{BB962C8B-B14F-4D97-AF65-F5344CB8AC3E}">
        <p14:creationId xmlns:p14="http://schemas.microsoft.com/office/powerpoint/2010/main" val="25638732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44</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9" t="42905" r="44800" b="12551"/>
          <a:stretch/>
        </p:blipFill>
        <p:spPr>
          <a:xfrm>
            <a:off x="166778" y="59404"/>
            <a:ext cx="4034694"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66778" y="59404"/>
            <a:ext cx="403469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Diagramma</a:t>
            </a:r>
            <a:r>
              <a:rPr lang="en-US" sz="3200" dirty="0"/>
              <a:t> </a:t>
            </a:r>
            <a:r>
              <a:rPr lang="en-US" sz="3200" dirty="0" err="1"/>
              <a:t>delle</a:t>
            </a:r>
            <a:r>
              <a:rPr lang="en-US" sz="3200" dirty="0"/>
              <a:t> </a:t>
            </a:r>
            <a:r>
              <a:rPr lang="en-US" sz="3200" dirty="0" err="1"/>
              <a:t>Classi</a:t>
            </a:r>
            <a:endParaRPr lang="it-IT" sz="3200" i="1" dirty="0"/>
          </a:p>
        </p:txBody>
      </p:sp>
      <p:pic>
        <p:nvPicPr>
          <p:cNvPr id="7" name="Picture 6" descr="Text&#10;&#10;Description automatically generated with low confidence">
            <a:extLst>
              <a:ext uri="{FF2B5EF4-FFF2-40B4-BE49-F238E27FC236}">
                <a16:creationId xmlns:a16="http://schemas.microsoft.com/office/drawing/2014/main" id="{1825E8E4-F59D-47C1-21AD-FE846030AE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1117" y="240494"/>
            <a:ext cx="9114105" cy="6298418"/>
          </a:xfrm>
          <a:prstGeom prst="rect">
            <a:avLst/>
          </a:prstGeom>
        </p:spPr>
      </p:pic>
      <p:sp>
        <p:nvSpPr>
          <p:cNvPr id="10" name="CasellaDiTesto 7">
            <a:extLst>
              <a:ext uri="{FF2B5EF4-FFF2-40B4-BE49-F238E27FC236}">
                <a16:creationId xmlns:a16="http://schemas.microsoft.com/office/drawing/2014/main" id="{50ACA1E7-63D6-0B67-214E-B63E56C94B81}"/>
              </a:ext>
            </a:extLst>
          </p:cNvPr>
          <p:cNvSpPr txBox="1"/>
          <p:nvPr/>
        </p:nvSpPr>
        <p:spPr>
          <a:xfrm>
            <a:off x="166778" y="1614253"/>
            <a:ext cx="2662686" cy="2062103"/>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algn="just"/>
            <a:r>
              <a:rPr lang="en-US" sz="1600" dirty="0">
                <a:effectLst/>
              </a:rPr>
              <a:t>I </a:t>
            </a:r>
            <a:r>
              <a:rPr lang="en-US" sz="1600" dirty="0" err="1">
                <a:effectLst/>
              </a:rPr>
              <a:t>gestori</a:t>
            </a:r>
            <a:r>
              <a:rPr lang="en-US" sz="1600" dirty="0">
                <a:effectLst/>
              </a:rPr>
              <a:t> </a:t>
            </a:r>
            <a:r>
              <a:rPr lang="en-US" sz="1600" dirty="0" err="1">
                <a:effectLst/>
              </a:rPr>
              <a:t>dei</a:t>
            </a:r>
            <a:r>
              <a:rPr lang="en-US" sz="1600" dirty="0">
                <a:effectLst/>
              </a:rPr>
              <a:t> </a:t>
            </a:r>
            <a:r>
              <a:rPr lang="en-US" sz="1600" dirty="0" err="1">
                <a:effectLst/>
              </a:rPr>
              <a:t>diversi</a:t>
            </a:r>
            <a:r>
              <a:rPr lang="en-US" sz="1600" dirty="0">
                <a:effectLst/>
              </a:rPr>
              <a:t> </a:t>
            </a:r>
            <a:r>
              <a:rPr lang="en-US" sz="1600" dirty="0" err="1">
                <a:effectLst/>
              </a:rPr>
              <a:t>sensori</a:t>
            </a:r>
            <a:r>
              <a:rPr lang="en-US" sz="1600" dirty="0">
                <a:effectLst/>
              </a:rPr>
              <a:t> </a:t>
            </a:r>
            <a:r>
              <a:rPr lang="en-US" sz="1600" dirty="0" err="1">
                <a:effectLst/>
              </a:rPr>
              <a:t>sono</a:t>
            </a:r>
            <a:r>
              <a:rPr lang="en-US" sz="1600" dirty="0">
                <a:effectLst/>
              </a:rPr>
              <a:t> tutti </a:t>
            </a:r>
            <a:r>
              <a:rPr lang="en-US" sz="1600" dirty="0" err="1">
                <a:effectLst/>
              </a:rPr>
              <a:t>componenti</a:t>
            </a:r>
            <a:r>
              <a:rPr lang="en-US" sz="1600" dirty="0">
                <a:effectLst/>
              </a:rPr>
              <a:t> </a:t>
            </a:r>
            <a:r>
              <a:rPr lang="en-US" sz="1600" i="1" dirty="0" err="1">
                <a:effectLst/>
              </a:rPr>
              <a:t>Sequenziali</a:t>
            </a:r>
            <a:r>
              <a:rPr lang="en-US" sz="1600" dirty="0">
                <a:effectLst/>
              </a:rPr>
              <a:t> </a:t>
            </a:r>
            <a:r>
              <a:rPr lang="en-US" sz="1600" dirty="0" err="1">
                <a:effectLst/>
              </a:rPr>
              <a:t>perché</a:t>
            </a:r>
            <a:r>
              <a:rPr lang="en-US" sz="1600" dirty="0">
                <a:effectLst/>
              </a:rPr>
              <a:t> </a:t>
            </a:r>
            <a:r>
              <a:rPr lang="en-US" sz="1600" dirty="0" err="1">
                <a:effectLst/>
              </a:rPr>
              <a:t>ricevono</a:t>
            </a:r>
            <a:r>
              <a:rPr lang="en-US" sz="1600" dirty="0">
                <a:effectLst/>
              </a:rPr>
              <a:t> </a:t>
            </a:r>
            <a:r>
              <a:rPr lang="en-US" sz="1600" dirty="0" err="1">
                <a:effectLst/>
              </a:rPr>
              <a:t>molte</a:t>
            </a:r>
            <a:r>
              <a:rPr lang="en-US" sz="1600" dirty="0">
                <a:effectLst/>
              </a:rPr>
              <a:t> </a:t>
            </a:r>
            <a:r>
              <a:rPr lang="en-US" sz="1600" dirty="0" err="1">
                <a:effectLst/>
              </a:rPr>
              <a:t>richieste</a:t>
            </a:r>
            <a:r>
              <a:rPr lang="en-US" sz="1600" dirty="0">
                <a:effectLst/>
              </a:rPr>
              <a:t> di </a:t>
            </a:r>
            <a:r>
              <a:rPr lang="en-US" sz="1600" dirty="0" err="1">
                <a:effectLst/>
              </a:rPr>
              <a:t>frequente</a:t>
            </a:r>
            <a:r>
              <a:rPr lang="en-US" sz="1600" dirty="0">
                <a:effectLst/>
              </a:rPr>
              <a:t>, e </a:t>
            </a:r>
            <a:r>
              <a:rPr lang="en-US" sz="1600" dirty="0" err="1">
                <a:effectLst/>
              </a:rPr>
              <a:t>hanno</a:t>
            </a:r>
            <a:r>
              <a:rPr lang="en-US" sz="1600" dirty="0">
                <a:effectLst/>
              </a:rPr>
              <a:t> un delay basso, </a:t>
            </a:r>
            <a:r>
              <a:rPr lang="en-US" sz="1600" dirty="0" err="1">
                <a:effectLst/>
              </a:rPr>
              <a:t>quindi</a:t>
            </a:r>
            <a:r>
              <a:rPr lang="en-US" sz="1600" dirty="0">
                <a:effectLst/>
              </a:rPr>
              <a:t> </a:t>
            </a:r>
            <a:r>
              <a:rPr lang="en-US" sz="1600" dirty="0" err="1">
                <a:effectLst/>
              </a:rPr>
              <a:t>vengono</a:t>
            </a:r>
            <a:r>
              <a:rPr lang="en-US" sz="1600" dirty="0">
                <a:effectLst/>
              </a:rPr>
              <a:t> </a:t>
            </a:r>
            <a:r>
              <a:rPr lang="en-US" sz="1600" dirty="0" err="1">
                <a:effectLst/>
              </a:rPr>
              <a:t>bufferizzate</a:t>
            </a:r>
            <a:r>
              <a:rPr lang="en-US" sz="1600" dirty="0">
                <a:effectLst/>
              </a:rPr>
              <a:t> e </a:t>
            </a:r>
            <a:r>
              <a:rPr lang="en-US" sz="1600" dirty="0" err="1">
                <a:effectLst/>
              </a:rPr>
              <a:t>servite</a:t>
            </a:r>
            <a:r>
              <a:rPr lang="en-US" sz="1600" dirty="0">
                <a:effectLst/>
              </a:rPr>
              <a:t> secondo </a:t>
            </a:r>
            <a:r>
              <a:rPr lang="en-US" sz="1600" dirty="0" err="1">
                <a:effectLst/>
              </a:rPr>
              <a:t>l’ordine</a:t>
            </a:r>
            <a:r>
              <a:rPr lang="en-US" sz="1600" dirty="0">
                <a:effectLst/>
              </a:rPr>
              <a:t> di </a:t>
            </a:r>
            <a:r>
              <a:rPr lang="en-US" sz="1600" dirty="0" err="1">
                <a:effectLst/>
              </a:rPr>
              <a:t>arrivo</a:t>
            </a:r>
            <a:r>
              <a:rPr lang="en-US" sz="1600" dirty="0">
                <a:effectLst/>
              </a:rPr>
              <a:t>;</a:t>
            </a:r>
            <a:endParaRPr lang="en-US" sz="2000" dirty="0">
              <a:effectLst/>
            </a:endParaRPr>
          </a:p>
        </p:txBody>
      </p:sp>
    </p:spTree>
    <p:extLst>
      <p:ext uri="{BB962C8B-B14F-4D97-AF65-F5344CB8AC3E}">
        <p14:creationId xmlns:p14="http://schemas.microsoft.com/office/powerpoint/2010/main" val="480415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45</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47745" b="12551"/>
          <a:stretch/>
        </p:blipFill>
        <p:spPr>
          <a:xfrm>
            <a:off x="215980" y="231353"/>
            <a:ext cx="5063899"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3717108"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Temperatura</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Diagram&#10;&#10;Description automatically generated">
            <a:extLst>
              <a:ext uri="{FF2B5EF4-FFF2-40B4-BE49-F238E27FC236}">
                <a16:creationId xmlns:a16="http://schemas.microsoft.com/office/drawing/2014/main" id="{9469444F-3A7E-A21D-209E-60A043532A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8656" y="1586062"/>
            <a:ext cx="8916761" cy="4796020"/>
          </a:xfrm>
          <a:prstGeom prst="rect">
            <a:avLst/>
          </a:prstGeom>
        </p:spPr>
      </p:pic>
      <p:sp>
        <p:nvSpPr>
          <p:cNvPr id="2" name="CasellaDiTesto 7">
            <a:extLst>
              <a:ext uri="{FF2B5EF4-FFF2-40B4-BE49-F238E27FC236}">
                <a16:creationId xmlns:a16="http://schemas.microsoft.com/office/drawing/2014/main" id="{18055004-94FE-BF68-AE2E-D65C5C53A391}"/>
              </a:ext>
            </a:extLst>
          </p:cNvPr>
          <p:cNvSpPr txBox="1"/>
          <p:nvPr/>
        </p:nvSpPr>
        <p:spPr>
          <a:xfrm>
            <a:off x="215979" y="1829931"/>
            <a:ext cx="2843281" cy="4708981"/>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algn="just"/>
            <a:r>
              <a:rPr lang="en-US" sz="2000" dirty="0" err="1">
                <a:effectLst/>
              </a:rPr>
              <a:t>Alla</a:t>
            </a:r>
            <a:r>
              <a:rPr lang="en-US" sz="2000" dirty="0">
                <a:effectLst/>
              </a:rPr>
              <a:t> </a:t>
            </a:r>
            <a:r>
              <a:rPr lang="en-US" sz="2000" dirty="0" err="1">
                <a:effectLst/>
              </a:rPr>
              <a:t>ricezione</a:t>
            </a:r>
            <a:r>
              <a:rPr lang="en-US" sz="2000" dirty="0">
                <a:effectLst/>
              </a:rPr>
              <a:t> di </a:t>
            </a:r>
            <a:r>
              <a:rPr lang="en-US" sz="2000" dirty="0" err="1">
                <a:effectLst/>
              </a:rPr>
              <a:t>ogni</a:t>
            </a:r>
            <a:r>
              <a:rPr lang="en-US" sz="2000" dirty="0">
                <a:effectLst/>
              </a:rPr>
              <a:t> </a:t>
            </a:r>
            <a:r>
              <a:rPr lang="en-US" sz="2000" dirty="0" err="1">
                <a:effectLst/>
              </a:rPr>
              <a:t>rilevazione</a:t>
            </a:r>
            <a:r>
              <a:rPr lang="en-US" sz="2000" dirty="0">
                <a:effectLst/>
              </a:rPr>
              <a:t>, </a:t>
            </a:r>
            <a:r>
              <a:rPr lang="en-US" sz="2000" dirty="0" err="1">
                <a:effectLst/>
              </a:rPr>
              <a:t>questa</a:t>
            </a:r>
            <a:r>
              <a:rPr lang="en-US" sz="2000" dirty="0">
                <a:effectLst/>
              </a:rPr>
              <a:t> </a:t>
            </a:r>
            <a:r>
              <a:rPr lang="en-US" sz="2000" dirty="0" err="1">
                <a:effectLst/>
              </a:rPr>
              <a:t>viene</a:t>
            </a:r>
            <a:r>
              <a:rPr lang="en-US" sz="2000" dirty="0">
                <a:effectLst/>
              </a:rPr>
              <a:t> </a:t>
            </a:r>
            <a:r>
              <a:rPr lang="en-US" sz="2000" dirty="0" err="1">
                <a:effectLst/>
              </a:rPr>
              <a:t>inserita</a:t>
            </a:r>
            <a:r>
              <a:rPr lang="en-US" sz="2000" dirty="0">
                <a:effectLst/>
              </a:rPr>
              <a:t> </a:t>
            </a:r>
            <a:r>
              <a:rPr lang="en-US" sz="2000" dirty="0" err="1">
                <a:effectLst/>
              </a:rPr>
              <a:t>su</a:t>
            </a:r>
            <a:r>
              <a:rPr lang="en-US" sz="2000" dirty="0">
                <a:effectLst/>
              </a:rPr>
              <a:t> due buffer, uno </a:t>
            </a:r>
            <a:r>
              <a:rPr lang="en-US" sz="2000" dirty="0" err="1">
                <a:effectLst/>
              </a:rPr>
              <a:t>utilizzato</a:t>
            </a:r>
            <a:r>
              <a:rPr lang="en-US" sz="2000" dirty="0">
                <a:effectLst/>
              </a:rPr>
              <a:t> per </a:t>
            </a:r>
            <a:r>
              <a:rPr lang="en-US" sz="2000" dirty="0" err="1">
                <a:effectLst/>
              </a:rPr>
              <a:t>verificare</a:t>
            </a:r>
            <a:r>
              <a:rPr lang="en-US" sz="2000" dirty="0">
                <a:effectLst/>
              </a:rPr>
              <a:t> la </a:t>
            </a:r>
            <a:r>
              <a:rPr lang="en-US" sz="2000" dirty="0" err="1">
                <a:effectLst/>
              </a:rPr>
              <a:t>presenza</a:t>
            </a:r>
            <a:r>
              <a:rPr lang="en-US" sz="2000" dirty="0">
                <a:effectLst/>
              </a:rPr>
              <a:t> di </a:t>
            </a:r>
            <a:r>
              <a:rPr lang="en-US" sz="2000" dirty="0" err="1">
                <a:effectLst/>
              </a:rPr>
              <a:t>anomalie</a:t>
            </a:r>
            <a:r>
              <a:rPr lang="en-US" sz="2000" dirty="0">
                <a:effectLst/>
              </a:rPr>
              <a:t> in tempo </a:t>
            </a:r>
            <a:r>
              <a:rPr lang="en-US" sz="2000" dirty="0" err="1">
                <a:effectLst/>
              </a:rPr>
              <a:t>reale</a:t>
            </a:r>
            <a:r>
              <a:rPr lang="en-US" sz="2000" dirty="0">
                <a:effectLst/>
              </a:rPr>
              <a:t>, e uno </a:t>
            </a:r>
            <a:r>
              <a:rPr lang="en-US" sz="2000" dirty="0" err="1">
                <a:effectLst/>
              </a:rPr>
              <a:t>utilizzato</a:t>
            </a:r>
            <a:r>
              <a:rPr lang="en-US" sz="2000" dirty="0">
                <a:effectLst/>
              </a:rPr>
              <a:t> per la </a:t>
            </a:r>
            <a:r>
              <a:rPr lang="en-US" sz="2000" dirty="0" err="1">
                <a:effectLst/>
              </a:rPr>
              <a:t>trasmissione</a:t>
            </a:r>
            <a:r>
              <a:rPr lang="en-US" sz="2000" dirty="0">
                <a:effectLst/>
              </a:rPr>
              <a:t> </a:t>
            </a:r>
            <a:r>
              <a:rPr lang="en-US" sz="2000" dirty="0" err="1">
                <a:effectLst/>
              </a:rPr>
              <a:t>allo</a:t>
            </a:r>
            <a:r>
              <a:rPr lang="en-US" sz="2000" dirty="0">
                <a:effectLst/>
              </a:rPr>
              <a:t> </a:t>
            </a:r>
            <a:r>
              <a:rPr lang="en-US" sz="2000" dirty="0" err="1">
                <a:effectLst/>
              </a:rPr>
              <a:t>storico</a:t>
            </a:r>
            <a:r>
              <a:rPr lang="en-US" sz="2000" dirty="0">
                <a:effectLst/>
              </a:rPr>
              <a:t>. Nel </a:t>
            </a:r>
            <a:r>
              <a:rPr lang="en-US" sz="2000" dirty="0" err="1">
                <a:effectLst/>
              </a:rPr>
              <a:t>caso</a:t>
            </a:r>
            <a:r>
              <a:rPr lang="en-US" sz="2000" dirty="0">
                <a:effectLst/>
              </a:rPr>
              <a:t> </a:t>
            </a:r>
            <a:r>
              <a:rPr lang="en-US" sz="2000" dirty="0" err="1">
                <a:effectLst/>
              </a:rPr>
              <a:t>venga</a:t>
            </a:r>
            <a:r>
              <a:rPr lang="en-US" sz="2000" dirty="0">
                <a:effectLst/>
              </a:rPr>
              <a:t> </a:t>
            </a:r>
            <a:r>
              <a:rPr lang="en-US" sz="2000" dirty="0" err="1">
                <a:effectLst/>
              </a:rPr>
              <a:t>rilevata</a:t>
            </a:r>
            <a:r>
              <a:rPr lang="en-US" sz="2000" dirty="0">
                <a:effectLst/>
              </a:rPr>
              <a:t> </a:t>
            </a:r>
            <a:r>
              <a:rPr lang="en-US" sz="2000" dirty="0" err="1">
                <a:effectLst/>
              </a:rPr>
              <a:t>una</a:t>
            </a:r>
            <a:r>
              <a:rPr lang="en-US" sz="2000" dirty="0">
                <a:effectLst/>
              </a:rPr>
              <a:t> </a:t>
            </a:r>
            <a:r>
              <a:rPr lang="en-US" sz="2000" dirty="0" err="1">
                <a:effectLst/>
              </a:rPr>
              <a:t>anomalia</a:t>
            </a:r>
            <a:r>
              <a:rPr lang="en-US" sz="2000" dirty="0">
                <a:effectLst/>
              </a:rPr>
              <a:t>, </a:t>
            </a:r>
            <a:r>
              <a:rPr lang="en-US" sz="2000" dirty="0" err="1">
                <a:effectLst/>
              </a:rPr>
              <a:t>si</a:t>
            </a:r>
            <a:r>
              <a:rPr lang="en-US" sz="2000" dirty="0">
                <a:effectLst/>
              </a:rPr>
              <a:t> </a:t>
            </a:r>
            <a:r>
              <a:rPr lang="en-US" sz="2000" dirty="0" err="1">
                <a:effectLst/>
              </a:rPr>
              <a:t>richiede</a:t>
            </a:r>
            <a:r>
              <a:rPr lang="en-US" sz="2000" dirty="0">
                <a:effectLst/>
              </a:rPr>
              <a:t> </a:t>
            </a:r>
            <a:r>
              <a:rPr lang="en-US" sz="2000" dirty="0" err="1">
                <a:effectLst/>
              </a:rPr>
              <a:t>alla</a:t>
            </a:r>
            <a:r>
              <a:rPr lang="en-US" sz="2000" dirty="0">
                <a:effectLst/>
              </a:rPr>
              <a:t> BDR la </a:t>
            </a:r>
            <a:r>
              <a:rPr lang="en-US" sz="2000" dirty="0" err="1">
                <a:effectLst/>
              </a:rPr>
              <a:t>lista</a:t>
            </a:r>
            <a:r>
              <a:rPr lang="en-US" sz="2000" dirty="0">
                <a:effectLst/>
              </a:rPr>
              <a:t> di tutti </a:t>
            </a:r>
            <a:r>
              <a:rPr lang="en-US" sz="2000" dirty="0" err="1">
                <a:effectLst/>
              </a:rPr>
              <a:t>i</a:t>
            </a:r>
            <a:r>
              <a:rPr lang="en-US" sz="2000" dirty="0">
                <a:effectLst/>
              </a:rPr>
              <a:t> caretakers </a:t>
            </a:r>
            <a:r>
              <a:rPr lang="en-US" sz="2000" dirty="0" err="1">
                <a:effectLst/>
              </a:rPr>
              <a:t>associati</a:t>
            </a:r>
            <a:r>
              <a:rPr lang="en-US" sz="2000" dirty="0">
                <a:effectLst/>
              </a:rPr>
              <a:t> al </a:t>
            </a:r>
            <a:r>
              <a:rPr lang="en-US" sz="2000" dirty="0" err="1">
                <a:effectLst/>
              </a:rPr>
              <a:t>residente</a:t>
            </a:r>
            <a:r>
              <a:rPr lang="en-US" sz="2000" dirty="0">
                <a:effectLst/>
              </a:rPr>
              <a:t> </a:t>
            </a:r>
            <a:r>
              <a:rPr lang="en-US" sz="2000" dirty="0" err="1">
                <a:effectLst/>
              </a:rPr>
              <a:t>considerato</a:t>
            </a:r>
            <a:r>
              <a:rPr lang="en-US" sz="2000" dirty="0">
                <a:effectLst/>
              </a:rPr>
              <a:t>, e </a:t>
            </a:r>
            <a:r>
              <a:rPr lang="en-US" sz="2000" dirty="0" err="1">
                <a:effectLst/>
              </a:rPr>
              <a:t>questi</a:t>
            </a:r>
            <a:r>
              <a:rPr lang="en-US" sz="2000" dirty="0">
                <a:effectLst/>
              </a:rPr>
              <a:t> </a:t>
            </a:r>
            <a:r>
              <a:rPr lang="en-US" sz="2000" dirty="0" err="1">
                <a:effectLst/>
              </a:rPr>
              <a:t>vengono</a:t>
            </a:r>
            <a:r>
              <a:rPr lang="en-US" sz="2000" dirty="0">
                <a:effectLst/>
              </a:rPr>
              <a:t> </a:t>
            </a:r>
            <a:r>
              <a:rPr lang="en-US" sz="2000" dirty="0" err="1">
                <a:effectLst/>
              </a:rPr>
              <a:t>informati</a:t>
            </a:r>
            <a:r>
              <a:rPr lang="en-US" sz="2000" dirty="0">
                <a:effectLst/>
              </a:rPr>
              <a:t> </a:t>
            </a:r>
            <a:r>
              <a:rPr lang="en-US" sz="2000" dirty="0" err="1">
                <a:effectLst/>
              </a:rPr>
              <a:t>dell’accaduto</a:t>
            </a:r>
            <a:r>
              <a:rPr lang="en-US" sz="2000" dirty="0">
                <a:effectLst/>
              </a:rPr>
              <a:t>.</a:t>
            </a:r>
          </a:p>
        </p:txBody>
      </p:sp>
    </p:spTree>
    <p:extLst>
      <p:ext uri="{BB962C8B-B14F-4D97-AF65-F5344CB8AC3E}">
        <p14:creationId xmlns:p14="http://schemas.microsoft.com/office/powerpoint/2010/main" val="28329735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46</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46074" b="12551"/>
          <a:stretch/>
        </p:blipFill>
        <p:spPr>
          <a:xfrm>
            <a:off x="215980" y="231353"/>
            <a:ext cx="5244012"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389722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a:t>Gestore Accelerazione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Diagram&#10;&#10;Description automatically generated">
            <a:extLst>
              <a:ext uri="{FF2B5EF4-FFF2-40B4-BE49-F238E27FC236}">
                <a16:creationId xmlns:a16="http://schemas.microsoft.com/office/drawing/2014/main" id="{0D96B2D8-63D8-2915-E4F1-E68B12A8D0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9455" y="1551547"/>
            <a:ext cx="8933089" cy="4804803"/>
          </a:xfrm>
          <a:prstGeom prst="rect">
            <a:avLst/>
          </a:prstGeom>
        </p:spPr>
      </p:pic>
    </p:spTree>
    <p:extLst>
      <p:ext uri="{BB962C8B-B14F-4D97-AF65-F5344CB8AC3E}">
        <p14:creationId xmlns:p14="http://schemas.microsoft.com/office/powerpoint/2010/main" val="764873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47</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58099" b="12551"/>
          <a:stretch/>
        </p:blipFill>
        <p:spPr>
          <a:xfrm>
            <a:off x="215980" y="231353"/>
            <a:ext cx="3947568"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2600777"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Battiti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Diagram&#10;&#10;Description automatically generated">
            <a:extLst>
              <a:ext uri="{FF2B5EF4-FFF2-40B4-BE49-F238E27FC236}">
                <a16:creationId xmlns:a16="http://schemas.microsoft.com/office/drawing/2014/main" id="{88C7911F-9C44-4F6D-FBF2-9CCCB3BE9F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3019" y="1526619"/>
            <a:ext cx="9325962" cy="5016116"/>
          </a:xfrm>
          <a:prstGeom prst="rect">
            <a:avLst/>
          </a:prstGeom>
        </p:spPr>
      </p:pic>
    </p:spTree>
    <p:extLst>
      <p:ext uri="{BB962C8B-B14F-4D97-AF65-F5344CB8AC3E}">
        <p14:creationId xmlns:p14="http://schemas.microsoft.com/office/powerpoint/2010/main" val="30486175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48</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80" t="42905" r="46074" b="12551"/>
          <a:stretch/>
        </p:blipFill>
        <p:spPr>
          <a:xfrm>
            <a:off x="258083" y="136525"/>
            <a:ext cx="3897221"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58084" y="136525"/>
            <a:ext cx="350890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Ambientale</a:t>
            </a:r>
            <a:endParaRPr lang="it-IT" sz="3200" i="1" dirty="0"/>
          </a:p>
        </p:txBody>
      </p:sp>
      <p:pic>
        <p:nvPicPr>
          <p:cNvPr id="5" name="Picture 4" descr="A screenshot of a computer&#10;&#10;Description automatically generated with medium confidence">
            <a:extLst>
              <a:ext uri="{FF2B5EF4-FFF2-40B4-BE49-F238E27FC236}">
                <a16:creationId xmlns:a16="http://schemas.microsoft.com/office/drawing/2014/main" id="{3DFC0E16-822F-5BDB-C0C5-A6B1BCF02B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2052" y="919204"/>
            <a:ext cx="8387895" cy="5708588"/>
          </a:xfrm>
          <a:prstGeom prst="rect">
            <a:avLst/>
          </a:prstGeom>
        </p:spPr>
      </p:pic>
    </p:spTree>
    <p:extLst>
      <p:ext uri="{BB962C8B-B14F-4D97-AF65-F5344CB8AC3E}">
        <p14:creationId xmlns:p14="http://schemas.microsoft.com/office/powerpoint/2010/main" val="11836872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49</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80" t="42905" r="59521" b="12551"/>
          <a:stretch/>
        </p:blipFill>
        <p:spPr>
          <a:xfrm>
            <a:off x="258084" y="136525"/>
            <a:ext cx="2447466"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58084" y="136525"/>
            <a:ext cx="244746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Monitoraggio</a:t>
            </a:r>
            <a:endParaRPr lang="it-IT" sz="3200" i="1" dirty="0"/>
          </a:p>
        </p:txBody>
      </p:sp>
      <p:pic>
        <p:nvPicPr>
          <p:cNvPr id="3" name="Picture 2" descr="Text&#10;&#10;Description automatically generated with medium confidence">
            <a:extLst>
              <a:ext uri="{FF2B5EF4-FFF2-40B4-BE49-F238E27FC236}">
                <a16:creationId xmlns:a16="http://schemas.microsoft.com/office/drawing/2014/main" id="{F979AA2C-D9D3-CBBE-EBA1-5B06C4D5CB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0762" y="401825"/>
            <a:ext cx="9149803" cy="5954525"/>
          </a:xfrm>
          <a:prstGeom prst="rect">
            <a:avLst/>
          </a:prstGeom>
        </p:spPr>
      </p:pic>
      <p:sp>
        <p:nvSpPr>
          <p:cNvPr id="2" name="CasellaDiTesto 7">
            <a:extLst>
              <a:ext uri="{FF2B5EF4-FFF2-40B4-BE49-F238E27FC236}">
                <a16:creationId xmlns:a16="http://schemas.microsoft.com/office/drawing/2014/main" id="{8CC54F55-66F7-D584-CE41-FB90B3512A05}"/>
              </a:ext>
            </a:extLst>
          </p:cNvPr>
          <p:cNvSpPr txBox="1"/>
          <p:nvPr/>
        </p:nvSpPr>
        <p:spPr>
          <a:xfrm>
            <a:off x="258084" y="917912"/>
            <a:ext cx="2843281" cy="5940088"/>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algn="just"/>
            <a:r>
              <a:rPr lang="en-US" sz="2000" dirty="0" err="1">
                <a:effectLst/>
              </a:rPr>
              <a:t>Quando</a:t>
            </a:r>
            <a:r>
              <a:rPr lang="en-US" sz="2000" dirty="0">
                <a:effectLst/>
              </a:rPr>
              <a:t> un caretaker </a:t>
            </a:r>
            <a:r>
              <a:rPr lang="en-US" sz="2000" dirty="0" err="1">
                <a:effectLst/>
              </a:rPr>
              <a:t>richiede</a:t>
            </a:r>
            <a:r>
              <a:rPr lang="en-US" sz="2000" dirty="0">
                <a:effectLst/>
              </a:rPr>
              <a:t> le </a:t>
            </a:r>
            <a:r>
              <a:rPr lang="en-US" sz="2000" dirty="0" err="1">
                <a:effectLst/>
              </a:rPr>
              <a:t>misurazioni</a:t>
            </a:r>
            <a:r>
              <a:rPr lang="en-US" sz="2000" dirty="0">
                <a:effectLst/>
              </a:rPr>
              <a:t> in tempo </a:t>
            </a:r>
            <a:r>
              <a:rPr lang="en-US" sz="2000" dirty="0" err="1">
                <a:effectLst/>
              </a:rPr>
              <a:t>reale</a:t>
            </a:r>
            <a:r>
              <a:rPr lang="en-US" sz="2000" dirty="0">
                <a:effectLst/>
              </a:rPr>
              <a:t> per un </a:t>
            </a:r>
            <a:r>
              <a:rPr lang="en-US" sz="2000" dirty="0" err="1">
                <a:effectLst/>
              </a:rPr>
              <a:t>certo</a:t>
            </a:r>
            <a:r>
              <a:rPr lang="en-US" sz="2000" dirty="0">
                <a:effectLst/>
              </a:rPr>
              <a:t> </a:t>
            </a:r>
            <a:r>
              <a:rPr lang="en-US" sz="2000" dirty="0" err="1">
                <a:effectLst/>
              </a:rPr>
              <a:t>residente</a:t>
            </a:r>
            <a:r>
              <a:rPr lang="en-US" sz="2000" dirty="0">
                <a:effectLst/>
              </a:rPr>
              <a:t>, </a:t>
            </a:r>
            <a:r>
              <a:rPr lang="en-US" sz="2000" dirty="0" err="1">
                <a:effectLst/>
              </a:rPr>
              <a:t>vengono</a:t>
            </a:r>
            <a:r>
              <a:rPr lang="en-US" sz="2000" dirty="0">
                <a:effectLst/>
              </a:rPr>
              <a:t> </a:t>
            </a:r>
            <a:r>
              <a:rPr lang="en-US" sz="2000" dirty="0" err="1">
                <a:effectLst/>
              </a:rPr>
              <a:t>prelevati</a:t>
            </a:r>
            <a:r>
              <a:rPr lang="en-US" sz="2000" dirty="0">
                <a:effectLst/>
              </a:rPr>
              <a:t> </a:t>
            </a:r>
            <a:r>
              <a:rPr lang="en-US" sz="2000" dirty="0" err="1">
                <a:effectLst/>
              </a:rPr>
              <a:t>dai</a:t>
            </a:r>
            <a:r>
              <a:rPr lang="en-US" sz="2000" dirty="0">
                <a:effectLst/>
              </a:rPr>
              <a:t> </a:t>
            </a:r>
            <a:r>
              <a:rPr lang="en-US" sz="2000" dirty="0" err="1">
                <a:effectLst/>
              </a:rPr>
              <a:t>diversi</a:t>
            </a:r>
            <a:r>
              <a:rPr lang="en-US" sz="2000" dirty="0">
                <a:effectLst/>
              </a:rPr>
              <a:t> datastore le </a:t>
            </a:r>
            <a:r>
              <a:rPr lang="en-US" sz="2000" dirty="0" err="1">
                <a:effectLst/>
              </a:rPr>
              <a:t>rilevazioni</a:t>
            </a:r>
            <a:r>
              <a:rPr lang="en-US" sz="2000" dirty="0">
                <a:effectLst/>
              </a:rPr>
              <a:t> </a:t>
            </a:r>
            <a:r>
              <a:rPr lang="en-US" sz="2000" dirty="0" err="1">
                <a:effectLst/>
              </a:rPr>
              <a:t>più</a:t>
            </a:r>
            <a:r>
              <a:rPr lang="en-US" sz="2000" dirty="0">
                <a:effectLst/>
              </a:rPr>
              <a:t> </a:t>
            </a:r>
            <a:r>
              <a:rPr lang="en-US" sz="2000" dirty="0" err="1">
                <a:effectLst/>
              </a:rPr>
              <a:t>recenti</a:t>
            </a:r>
            <a:r>
              <a:rPr lang="en-US" sz="2000" dirty="0">
                <a:effectLst/>
              </a:rPr>
              <a:t>, </a:t>
            </a:r>
            <a:r>
              <a:rPr lang="en-US" sz="2000" dirty="0" err="1">
                <a:effectLst/>
              </a:rPr>
              <a:t>sulla</a:t>
            </a:r>
            <a:r>
              <a:rPr lang="en-US" sz="2000" dirty="0">
                <a:effectLst/>
              </a:rPr>
              <a:t> base di </a:t>
            </a:r>
            <a:r>
              <a:rPr lang="en-US" sz="2000" dirty="0" err="1">
                <a:effectLst/>
              </a:rPr>
              <a:t>queste</a:t>
            </a:r>
            <a:r>
              <a:rPr lang="en-US" sz="2000" dirty="0">
                <a:effectLst/>
              </a:rPr>
              <a:t> </a:t>
            </a:r>
            <a:r>
              <a:rPr lang="en-US" sz="2000" dirty="0" err="1">
                <a:effectLst/>
              </a:rPr>
              <a:t>viene</a:t>
            </a:r>
            <a:r>
              <a:rPr lang="en-US" sz="2000" dirty="0">
                <a:effectLst/>
              </a:rPr>
              <a:t> </a:t>
            </a:r>
            <a:r>
              <a:rPr lang="en-US" sz="2000" dirty="0" err="1">
                <a:effectLst/>
              </a:rPr>
              <a:t>calcolato</a:t>
            </a:r>
            <a:r>
              <a:rPr lang="en-US" sz="2000" dirty="0">
                <a:effectLst/>
              </a:rPr>
              <a:t> il </a:t>
            </a:r>
            <a:r>
              <a:rPr lang="en-US" sz="2000" dirty="0" err="1">
                <a:effectLst/>
              </a:rPr>
              <a:t>fattore</a:t>
            </a:r>
            <a:r>
              <a:rPr lang="en-US" sz="2000" dirty="0">
                <a:effectLst/>
              </a:rPr>
              <a:t> di </a:t>
            </a:r>
            <a:r>
              <a:rPr lang="en-US" sz="2000" dirty="0" err="1">
                <a:effectLst/>
              </a:rPr>
              <a:t>rischio</a:t>
            </a:r>
            <a:r>
              <a:rPr lang="en-US" sz="2000" dirty="0">
                <a:effectLst/>
              </a:rPr>
              <a:t> e </a:t>
            </a:r>
            <a:r>
              <a:rPr lang="en-US" sz="2000" dirty="0" err="1">
                <a:effectLst/>
              </a:rPr>
              <a:t>i</a:t>
            </a:r>
            <a:r>
              <a:rPr lang="en-US" sz="2000" dirty="0">
                <a:effectLst/>
              </a:rPr>
              <a:t> </a:t>
            </a:r>
            <a:r>
              <a:rPr lang="en-US" sz="2000" dirty="0" err="1">
                <a:effectLst/>
              </a:rPr>
              <a:t>valori</a:t>
            </a:r>
            <a:r>
              <a:rPr lang="en-US" sz="2000" dirty="0">
                <a:effectLst/>
              </a:rPr>
              <a:t> </a:t>
            </a:r>
            <a:r>
              <a:rPr lang="en-US" sz="2000" dirty="0" err="1">
                <a:effectLst/>
              </a:rPr>
              <a:t>medi</a:t>
            </a:r>
            <a:r>
              <a:rPr lang="en-US" sz="2000" dirty="0">
                <a:effectLst/>
              </a:rPr>
              <a:t> di </a:t>
            </a:r>
            <a:r>
              <a:rPr lang="en-US" sz="2000" dirty="0" err="1">
                <a:effectLst/>
              </a:rPr>
              <a:t>battito</a:t>
            </a:r>
            <a:r>
              <a:rPr lang="en-US" sz="2000" dirty="0">
                <a:effectLst/>
              </a:rPr>
              <a:t> </a:t>
            </a:r>
            <a:r>
              <a:rPr lang="en-US" sz="2000" dirty="0" err="1">
                <a:effectLst/>
              </a:rPr>
              <a:t>cardiaco</a:t>
            </a:r>
            <a:r>
              <a:rPr lang="en-US" sz="2000" dirty="0">
                <a:effectLst/>
              </a:rPr>
              <a:t>, </a:t>
            </a:r>
            <a:r>
              <a:rPr lang="en-US" sz="2000" dirty="0" err="1">
                <a:effectLst/>
              </a:rPr>
              <a:t>temperatura</a:t>
            </a:r>
            <a:r>
              <a:rPr lang="en-US" sz="2000" dirty="0">
                <a:effectLst/>
              </a:rPr>
              <a:t> e </a:t>
            </a:r>
            <a:r>
              <a:rPr lang="en-US" sz="2000" dirty="0" err="1">
                <a:effectLst/>
              </a:rPr>
              <a:t>accelerazione</a:t>
            </a:r>
            <a:r>
              <a:rPr lang="en-US" sz="2000" dirty="0">
                <a:effectLst/>
              </a:rPr>
              <a:t>, e poi il </a:t>
            </a:r>
            <a:r>
              <a:rPr lang="en-US" sz="2000" dirty="0" err="1">
                <a:effectLst/>
              </a:rPr>
              <a:t>tutto</a:t>
            </a:r>
            <a:r>
              <a:rPr lang="en-US" sz="2000" dirty="0">
                <a:effectLst/>
              </a:rPr>
              <a:t> </a:t>
            </a:r>
            <a:r>
              <a:rPr lang="en-US" sz="2000" dirty="0" err="1">
                <a:effectLst/>
              </a:rPr>
              <a:t>viene</a:t>
            </a:r>
            <a:r>
              <a:rPr lang="en-US" sz="2000" dirty="0">
                <a:effectLst/>
              </a:rPr>
              <a:t> </a:t>
            </a:r>
            <a:r>
              <a:rPr lang="en-US" sz="2000" dirty="0" err="1">
                <a:effectLst/>
              </a:rPr>
              <a:t>inviato</a:t>
            </a:r>
            <a:r>
              <a:rPr lang="en-US" sz="2000" dirty="0">
                <a:effectLst/>
              </a:rPr>
              <a:t> al caretaker. </a:t>
            </a:r>
            <a:r>
              <a:rPr lang="en-US" sz="2000" dirty="0" err="1">
                <a:effectLst/>
              </a:rPr>
              <a:t>Invece</a:t>
            </a:r>
            <a:r>
              <a:rPr lang="en-US" sz="2000" dirty="0">
                <a:effectLst/>
              </a:rPr>
              <a:t>, se </a:t>
            </a:r>
            <a:r>
              <a:rPr lang="en-US" sz="2000" dirty="0" err="1">
                <a:effectLst/>
              </a:rPr>
              <a:t>si</a:t>
            </a:r>
            <a:r>
              <a:rPr lang="en-US" sz="2000" dirty="0">
                <a:effectLst/>
              </a:rPr>
              <a:t> </a:t>
            </a:r>
            <a:r>
              <a:rPr lang="en-US" sz="2000" dirty="0" err="1">
                <a:effectLst/>
              </a:rPr>
              <a:t>richiede</a:t>
            </a:r>
            <a:r>
              <a:rPr lang="en-US" sz="2000" dirty="0">
                <a:effectLst/>
              </a:rPr>
              <a:t> lo </a:t>
            </a:r>
            <a:r>
              <a:rPr lang="en-US" sz="2000" i="1" dirty="0" err="1">
                <a:effectLst/>
              </a:rPr>
              <a:t>Storico</a:t>
            </a:r>
            <a:r>
              <a:rPr lang="en-US" sz="2000" dirty="0">
                <a:effectLst/>
              </a:rPr>
              <a:t> (</a:t>
            </a:r>
            <a:r>
              <a:rPr lang="en-US" sz="2000" dirty="0" err="1">
                <a:effectLst/>
              </a:rPr>
              <a:t>possibile</a:t>
            </a:r>
            <a:r>
              <a:rPr lang="en-US" sz="2000" dirty="0">
                <a:effectLst/>
              </a:rPr>
              <a:t> solo per </a:t>
            </a:r>
            <a:r>
              <a:rPr lang="en-US" sz="2000" dirty="0" err="1">
                <a:effectLst/>
              </a:rPr>
              <a:t>l’operatore</a:t>
            </a:r>
            <a:r>
              <a:rPr lang="en-US" sz="2000" dirty="0">
                <a:effectLst/>
              </a:rPr>
              <a:t> </a:t>
            </a:r>
            <a:r>
              <a:rPr lang="en-US" sz="2000" dirty="0" err="1">
                <a:effectLst/>
              </a:rPr>
              <a:t>sanitario</a:t>
            </a:r>
            <a:r>
              <a:rPr lang="en-US" sz="2000" dirty="0">
                <a:effectLst/>
              </a:rPr>
              <a:t>), </a:t>
            </a:r>
            <a:r>
              <a:rPr lang="en-US" sz="2000" dirty="0" err="1">
                <a:effectLst/>
              </a:rPr>
              <a:t>vengono</a:t>
            </a:r>
            <a:r>
              <a:rPr lang="en-US" sz="2000" dirty="0">
                <a:effectLst/>
              </a:rPr>
              <a:t> </a:t>
            </a:r>
            <a:r>
              <a:rPr lang="en-US" sz="2000" dirty="0" err="1">
                <a:effectLst/>
              </a:rPr>
              <a:t>inviati</a:t>
            </a:r>
            <a:r>
              <a:rPr lang="en-US" sz="2000" dirty="0">
                <a:effectLst/>
              </a:rPr>
              <a:t> tutti </a:t>
            </a:r>
            <a:r>
              <a:rPr lang="en-US" sz="2000" dirty="0" err="1">
                <a:effectLst/>
              </a:rPr>
              <a:t>i</a:t>
            </a:r>
            <a:r>
              <a:rPr lang="en-US" sz="2000" dirty="0">
                <a:effectLst/>
              </a:rPr>
              <a:t> </a:t>
            </a:r>
            <a:r>
              <a:rPr lang="en-US" sz="2000" dirty="0" err="1">
                <a:effectLst/>
              </a:rPr>
              <a:t>dati</a:t>
            </a:r>
            <a:r>
              <a:rPr lang="en-US" sz="2000" dirty="0">
                <a:effectLst/>
              </a:rPr>
              <a:t> </a:t>
            </a:r>
            <a:r>
              <a:rPr lang="en-US" sz="2000" dirty="0" err="1">
                <a:effectLst/>
              </a:rPr>
              <a:t>presenti</a:t>
            </a:r>
            <a:r>
              <a:rPr lang="en-US" sz="2000" dirty="0">
                <a:effectLst/>
              </a:rPr>
              <a:t>.</a:t>
            </a:r>
          </a:p>
        </p:txBody>
      </p:sp>
    </p:spTree>
    <p:extLst>
      <p:ext uri="{BB962C8B-B14F-4D97-AF65-F5344CB8AC3E}">
        <p14:creationId xmlns:p14="http://schemas.microsoft.com/office/powerpoint/2010/main" val="3816198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5</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1091639" y="1659285"/>
            <a:ext cx="7823505" cy="769441"/>
          </a:xfrm>
          <a:prstGeom prst="rect">
            <a:avLst/>
          </a:prstGeom>
          <a:noFill/>
        </p:spPr>
        <p:txBody>
          <a:bodyPr wrap="square" rtlCol="0">
            <a:spAutoFit/>
          </a:bodyPr>
          <a:lstStyle/>
          <a:p>
            <a:pPr algn="just"/>
            <a:r>
              <a:rPr lang="en-US" sz="4400" dirty="0" err="1">
                <a:ln w="0"/>
                <a:solidFill>
                  <a:srgbClr val="002060"/>
                </a:solidFill>
                <a:effectLst>
                  <a:outerShdw blurRad="38100" dist="25400" dir="5400000" algn="ctr" rotWithShape="0">
                    <a:srgbClr val="6E747A">
                      <a:alpha val="43000"/>
                    </a:srgbClr>
                  </a:outerShdw>
                </a:effectLst>
              </a:rPr>
              <a:t>Assunzioni</a:t>
            </a:r>
            <a:r>
              <a:rPr lang="en-US" sz="4400" dirty="0">
                <a:ln w="0"/>
                <a:solidFill>
                  <a:srgbClr val="002060"/>
                </a:solidFill>
                <a:effectLst>
                  <a:outerShdw blurRad="38100" dist="25400" dir="5400000" algn="ctr" rotWithShape="0">
                    <a:srgbClr val="6E747A">
                      <a:alpha val="43000"/>
                    </a:srgbClr>
                  </a:outerShdw>
                </a:effectLst>
              </a:rPr>
              <a:t> – Smartwatch</a:t>
            </a:r>
            <a:endParaRPr lang="it-IT" sz="4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12">
            <a:extLst>
              <a:ext uri="{FF2B5EF4-FFF2-40B4-BE49-F238E27FC236}">
                <a16:creationId xmlns:a16="http://schemas.microsoft.com/office/drawing/2014/main" id="{D22649C2-92CC-4428-9494-99EEF3B37735}"/>
              </a:ext>
            </a:extLst>
          </p:cNvPr>
          <p:cNvSpPr txBox="1"/>
          <p:nvPr/>
        </p:nvSpPr>
        <p:spPr>
          <a:xfrm>
            <a:off x="1066800" y="2428726"/>
            <a:ext cx="10058400" cy="4524315"/>
          </a:xfrm>
          <a:prstGeom prst="rect">
            <a:avLst/>
          </a:prstGeom>
          <a:noFill/>
        </p:spPr>
        <p:txBody>
          <a:bodyPr wrap="square" rtlCol="0" anchor="ctr">
            <a:spAutoFit/>
          </a:bodyPr>
          <a:lstStyle/>
          <a:p>
            <a:pPr marL="342900" indent="-342900" algn="just">
              <a:buFont typeface="Arial" panose="020B0604020202020204" pitchFamily="34" charset="0"/>
              <a:buChar char="•"/>
            </a:pPr>
            <a:r>
              <a:rPr lang="en-US" sz="2400" dirty="0" err="1">
                <a:solidFill>
                  <a:srgbClr val="002060"/>
                </a:solidFill>
              </a:rPr>
              <a:t>L’evento</a:t>
            </a:r>
            <a:r>
              <a:rPr lang="en-US" sz="2400" dirty="0">
                <a:solidFill>
                  <a:srgbClr val="002060"/>
                </a:solidFill>
              </a:rPr>
              <a:t> </a:t>
            </a:r>
            <a:r>
              <a:rPr lang="en-US" sz="2400" dirty="0" err="1">
                <a:solidFill>
                  <a:srgbClr val="002060"/>
                </a:solidFill>
              </a:rPr>
              <a:t>relativo</a:t>
            </a:r>
            <a:r>
              <a:rPr lang="en-US" sz="2400" dirty="0">
                <a:solidFill>
                  <a:srgbClr val="002060"/>
                </a:solidFill>
              </a:rPr>
              <a:t> </a:t>
            </a:r>
            <a:r>
              <a:rPr lang="en-US" sz="2400" dirty="0" err="1">
                <a:solidFill>
                  <a:srgbClr val="002060"/>
                </a:solidFill>
              </a:rPr>
              <a:t>alla</a:t>
            </a:r>
            <a:r>
              <a:rPr lang="en-US" sz="2400" dirty="0">
                <a:solidFill>
                  <a:srgbClr val="002060"/>
                </a:solidFill>
              </a:rPr>
              <a:t> </a:t>
            </a:r>
            <a:r>
              <a:rPr lang="en-US" sz="2400" dirty="0" err="1">
                <a:solidFill>
                  <a:srgbClr val="002060"/>
                </a:solidFill>
              </a:rPr>
              <a:t>rimozione</a:t>
            </a:r>
            <a:r>
              <a:rPr lang="en-US" sz="2400" dirty="0">
                <a:solidFill>
                  <a:srgbClr val="002060"/>
                </a:solidFill>
              </a:rPr>
              <a:t> </a:t>
            </a:r>
            <a:r>
              <a:rPr lang="en-US" sz="2400" dirty="0" err="1">
                <a:solidFill>
                  <a:srgbClr val="002060"/>
                </a:solidFill>
              </a:rPr>
              <a:t>dello</a:t>
            </a:r>
            <a:r>
              <a:rPr lang="en-US" sz="2400" dirty="0">
                <a:solidFill>
                  <a:srgbClr val="002060"/>
                </a:solidFill>
              </a:rPr>
              <a:t> smartwatch </a:t>
            </a:r>
            <a:r>
              <a:rPr lang="en-US" sz="2400" dirty="0" err="1">
                <a:solidFill>
                  <a:srgbClr val="002060"/>
                </a:solidFill>
              </a:rPr>
              <a:t>viene</a:t>
            </a:r>
            <a:r>
              <a:rPr lang="en-US" sz="2400" dirty="0">
                <a:solidFill>
                  <a:srgbClr val="002060"/>
                </a:solidFill>
              </a:rPr>
              <a:t> </a:t>
            </a:r>
            <a:r>
              <a:rPr lang="en-US" sz="2400" dirty="0" err="1">
                <a:solidFill>
                  <a:srgbClr val="002060"/>
                </a:solidFill>
              </a:rPr>
              <a:t>verificato</a:t>
            </a:r>
            <a:r>
              <a:rPr lang="en-US" sz="2400" dirty="0">
                <a:solidFill>
                  <a:srgbClr val="002060"/>
                </a:solidFill>
              </a:rPr>
              <a:t> </a:t>
            </a:r>
            <a:r>
              <a:rPr lang="en-US" sz="2400" dirty="0" err="1">
                <a:solidFill>
                  <a:srgbClr val="002060"/>
                </a:solidFill>
              </a:rPr>
              <a:t>ogni</a:t>
            </a:r>
            <a:r>
              <a:rPr lang="en-US" sz="2400" dirty="0">
                <a:solidFill>
                  <a:srgbClr val="002060"/>
                </a:solidFill>
              </a:rPr>
              <a:t> 30 </a:t>
            </a:r>
            <a:r>
              <a:rPr lang="en-US" sz="2400" dirty="0" err="1">
                <a:solidFill>
                  <a:srgbClr val="002060"/>
                </a:solidFill>
              </a:rPr>
              <a:t>minuti</a:t>
            </a:r>
            <a:r>
              <a:rPr lang="en-US" sz="2400" dirty="0">
                <a:solidFill>
                  <a:srgbClr val="002060"/>
                </a:solidFill>
              </a:rPr>
              <a:t>;</a:t>
            </a:r>
          </a:p>
          <a:p>
            <a:pPr marL="342900" indent="-342900" algn="just">
              <a:buFont typeface="Arial" panose="020B0604020202020204" pitchFamily="34" charset="0"/>
              <a:buChar char="•"/>
            </a:pPr>
            <a:r>
              <a:rPr lang="en-US" sz="2400" dirty="0" err="1">
                <a:solidFill>
                  <a:srgbClr val="002060"/>
                </a:solidFill>
              </a:rPr>
              <a:t>L’evento</a:t>
            </a:r>
            <a:r>
              <a:rPr lang="en-US" sz="2400" dirty="0">
                <a:solidFill>
                  <a:srgbClr val="002060"/>
                </a:solidFill>
              </a:rPr>
              <a:t> </a:t>
            </a:r>
            <a:r>
              <a:rPr lang="en-US" sz="2400" dirty="0" err="1">
                <a:solidFill>
                  <a:srgbClr val="002060"/>
                </a:solidFill>
              </a:rPr>
              <a:t>relativo</a:t>
            </a:r>
            <a:r>
              <a:rPr lang="en-US" sz="2400" dirty="0">
                <a:solidFill>
                  <a:srgbClr val="002060"/>
                </a:solidFill>
              </a:rPr>
              <a:t> </a:t>
            </a:r>
            <a:r>
              <a:rPr lang="en-US" sz="2400" dirty="0" err="1">
                <a:solidFill>
                  <a:srgbClr val="002060"/>
                </a:solidFill>
              </a:rPr>
              <a:t>allo</a:t>
            </a:r>
            <a:r>
              <a:rPr lang="en-US" sz="2400" dirty="0">
                <a:solidFill>
                  <a:srgbClr val="002060"/>
                </a:solidFill>
              </a:rPr>
              <a:t> </a:t>
            </a:r>
            <a:r>
              <a:rPr lang="en-US" sz="2400" dirty="0" err="1">
                <a:solidFill>
                  <a:srgbClr val="002060"/>
                </a:solidFill>
              </a:rPr>
              <a:t>scaricamento</a:t>
            </a:r>
            <a:r>
              <a:rPr lang="en-US" sz="2400" dirty="0">
                <a:solidFill>
                  <a:srgbClr val="002060"/>
                </a:solidFill>
              </a:rPr>
              <a:t> </a:t>
            </a:r>
            <a:r>
              <a:rPr lang="en-US" sz="2400" dirty="0" err="1">
                <a:solidFill>
                  <a:srgbClr val="002060"/>
                </a:solidFill>
              </a:rPr>
              <a:t>dello</a:t>
            </a:r>
            <a:r>
              <a:rPr lang="en-US" sz="2400" dirty="0">
                <a:solidFill>
                  <a:srgbClr val="002060"/>
                </a:solidFill>
              </a:rPr>
              <a:t> smartwatch </a:t>
            </a:r>
            <a:r>
              <a:rPr lang="en-US" sz="2400" dirty="0" err="1">
                <a:solidFill>
                  <a:srgbClr val="002060"/>
                </a:solidFill>
              </a:rPr>
              <a:t>viene</a:t>
            </a:r>
            <a:r>
              <a:rPr lang="en-US" sz="2400" dirty="0">
                <a:solidFill>
                  <a:srgbClr val="002060"/>
                </a:solidFill>
              </a:rPr>
              <a:t> </a:t>
            </a:r>
            <a:r>
              <a:rPr lang="en-US" sz="2400" dirty="0" err="1">
                <a:solidFill>
                  <a:srgbClr val="002060"/>
                </a:solidFill>
              </a:rPr>
              <a:t>gestito</a:t>
            </a:r>
            <a:r>
              <a:rPr lang="en-US" sz="2400" dirty="0">
                <a:solidFill>
                  <a:srgbClr val="002060"/>
                </a:solidFill>
              </a:rPr>
              <a:t> </a:t>
            </a:r>
            <a:r>
              <a:rPr lang="en-US" sz="2400" dirty="0" err="1">
                <a:solidFill>
                  <a:srgbClr val="002060"/>
                </a:solidFill>
              </a:rPr>
              <a:t>allo</a:t>
            </a:r>
            <a:r>
              <a:rPr lang="en-US" sz="2400" dirty="0">
                <a:solidFill>
                  <a:srgbClr val="002060"/>
                </a:solidFill>
              </a:rPr>
              <a:t> </a:t>
            </a:r>
            <a:r>
              <a:rPr lang="en-US" sz="2400" dirty="0" err="1">
                <a:solidFill>
                  <a:srgbClr val="002060"/>
                </a:solidFill>
              </a:rPr>
              <a:t>stesso</a:t>
            </a:r>
            <a:r>
              <a:rPr lang="en-US" sz="2400" dirty="0">
                <a:solidFill>
                  <a:srgbClr val="002060"/>
                </a:solidFill>
              </a:rPr>
              <a:t> modo </a:t>
            </a:r>
            <a:r>
              <a:rPr lang="en-US" sz="2400" dirty="0" err="1">
                <a:solidFill>
                  <a:srgbClr val="002060"/>
                </a:solidFill>
              </a:rPr>
              <a:t>dell’evento</a:t>
            </a:r>
            <a:r>
              <a:rPr lang="en-US" sz="2400" dirty="0">
                <a:solidFill>
                  <a:srgbClr val="002060"/>
                </a:solidFill>
              </a:rPr>
              <a:t> </a:t>
            </a:r>
            <a:r>
              <a:rPr lang="en-US" sz="2400" dirty="0" err="1">
                <a:solidFill>
                  <a:srgbClr val="002060"/>
                </a:solidFill>
              </a:rPr>
              <a:t>relativo</a:t>
            </a:r>
            <a:r>
              <a:rPr lang="en-US" sz="2400" dirty="0">
                <a:solidFill>
                  <a:srgbClr val="002060"/>
                </a:solidFill>
              </a:rPr>
              <a:t> </a:t>
            </a:r>
            <a:r>
              <a:rPr lang="en-US" sz="2400" dirty="0" err="1">
                <a:solidFill>
                  <a:srgbClr val="002060"/>
                </a:solidFill>
              </a:rPr>
              <a:t>alla</a:t>
            </a:r>
            <a:r>
              <a:rPr lang="en-US" sz="2400" dirty="0">
                <a:solidFill>
                  <a:srgbClr val="002060"/>
                </a:solidFill>
              </a:rPr>
              <a:t> </a:t>
            </a:r>
            <a:r>
              <a:rPr lang="en-US" sz="2400" dirty="0" err="1">
                <a:solidFill>
                  <a:srgbClr val="002060"/>
                </a:solidFill>
              </a:rPr>
              <a:t>sua</a:t>
            </a:r>
            <a:r>
              <a:rPr lang="en-US" sz="2400" dirty="0">
                <a:solidFill>
                  <a:srgbClr val="002060"/>
                </a:solidFill>
              </a:rPr>
              <a:t> </a:t>
            </a:r>
            <a:r>
              <a:rPr lang="en-US" sz="2400" dirty="0" err="1">
                <a:solidFill>
                  <a:srgbClr val="002060"/>
                </a:solidFill>
              </a:rPr>
              <a:t>rimozione</a:t>
            </a:r>
            <a:r>
              <a:rPr lang="en-US" sz="2400" dirty="0">
                <a:solidFill>
                  <a:srgbClr val="002060"/>
                </a:solidFill>
              </a:rPr>
              <a:t> dal </a:t>
            </a:r>
            <a:r>
              <a:rPr lang="en-US" sz="2400" dirty="0" err="1">
                <a:solidFill>
                  <a:srgbClr val="002060"/>
                </a:solidFill>
              </a:rPr>
              <a:t>polso</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sensore</a:t>
            </a:r>
            <a:r>
              <a:rPr lang="en-US" sz="2400" dirty="0">
                <a:solidFill>
                  <a:srgbClr val="002060"/>
                </a:solidFill>
              </a:rPr>
              <a:t> di </a:t>
            </a:r>
            <a:r>
              <a:rPr lang="en-US" sz="2400" dirty="0" err="1">
                <a:solidFill>
                  <a:srgbClr val="002060"/>
                </a:solidFill>
              </a:rPr>
              <a:t>accelerazione</a:t>
            </a:r>
            <a:r>
              <a:rPr lang="en-US" sz="2400" dirty="0">
                <a:solidFill>
                  <a:srgbClr val="002060"/>
                </a:solidFill>
              </a:rPr>
              <a:t> </a:t>
            </a:r>
            <a:r>
              <a:rPr lang="en-US" sz="2400" dirty="0" err="1">
                <a:solidFill>
                  <a:srgbClr val="002060"/>
                </a:solidFill>
              </a:rPr>
              <a:t>montato</a:t>
            </a:r>
            <a:r>
              <a:rPr lang="en-US" sz="2400" dirty="0">
                <a:solidFill>
                  <a:srgbClr val="002060"/>
                </a:solidFill>
              </a:rPr>
              <a:t> </a:t>
            </a:r>
            <a:r>
              <a:rPr lang="en-US" sz="2400" dirty="0" err="1">
                <a:solidFill>
                  <a:srgbClr val="002060"/>
                </a:solidFill>
              </a:rPr>
              <a:t>nello</a:t>
            </a:r>
            <a:r>
              <a:rPr lang="en-US" sz="2400" dirty="0">
                <a:solidFill>
                  <a:srgbClr val="002060"/>
                </a:solidFill>
              </a:rPr>
              <a:t> smartwatch </a:t>
            </a:r>
            <a:r>
              <a:rPr lang="en-US" sz="2400" dirty="0" err="1">
                <a:solidFill>
                  <a:srgbClr val="002060"/>
                </a:solidFill>
              </a:rPr>
              <a:t>rileva</a:t>
            </a:r>
            <a:r>
              <a:rPr lang="en-US" sz="2400" dirty="0">
                <a:solidFill>
                  <a:srgbClr val="002060"/>
                </a:solidFill>
              </a:rPr>
              <a:t> la </a:t>
            </a:r>
            <a:r>
              <a:rPr lang="en-US" sz="2400" dirty="0" err="1">
                <a:solidFill>
                  <a:srgbClr val="002060"/>
                </a:solidFill>
              </a:rPr>
              <a:t>posizione</a:t>
            </a:r>
            <a:r>
              <a:rPr lang="en-US" sz="2400" dirty="0">
                <a:solidFill>
                  <a:srgbClr val="002060"/>
                </a:solidFill>
              </a:rPr>
              <a:t> del </a:t>
            </a:r>
            <a:r>
              <a:rPr lang="en-US" sz="2400" dirty="0" err="1">
                <a:solidFill>
                  <a:srgbClr val="002060"/>
                </a:solidFill>
              </a:rPr>
              <a:t>residente</a:t>
            </a:r>
            <a:r>
              <a:rPr lang="en-US" sz="2400" dirty="0">
                <a:solidFill>
                  <a:srgbClr val="002060"/>
                </a:solidFill>
              </a:rPr>
              <a:t> 50 volte al secondo;</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sensore</a:t>
            </a:r>
            <a:r>
              <a:rPr lang="en-US" sz="2400" dirty="0">
                <a:solidFill>
                  <a:srgbClr val="002060"/>
                </a:solidFill>
              </a:rPr>
              <a:t> </a:t>
            </a:r>
            <a:r>
              <a:rPr lang="en-US" sz="2400" dirty="0" err="1">
                <a:solidFill>
                  <a:srgbClr val="002060"/>
                </a:solidFill>
              </a:rPr>
              <a:t>dei</a:t>
            </a:r>
            <a:r>
              <a:rPr lang="en-US" sz="2400" dirty="0">
                <a:solidFill>
                  <a:srgbClr val="002060"/>
                </a:solidFill>
              </a:rPr>
              <a:t> </a:t>
            </a:r>
            <a:r>
              <a:rPr lang="en-US" sz="2400" dirty="0" err="1">
                <a:solidFill>
                  <a:srgbClr val="002060"/>
                </a:solidFill>
              </a:rPr>
              <a:t>battiti</a:t>
            </a:r>
            <a:r>
              <a:rPr lang="en-US" sz="2400" dirty="0">
                <a:solidFill>
                  <a:srgbClr val="002060"/>
                </a:solidFill>
              </a:rPr>
              <a:t> </a:t>
            </a:r>
            <a:r>
              <a:rPr lang="en-US" sz="2400" dirty="0" err="1">
                <a:solidFill>
                  <a:srgbClr val="002060"/>
                </a:solidFill>
              </a:rPr>
              <a:t>cardiaci</a:t>
            </a:r>
            <a:r>
              <a:rPr lang="en-US" sz="2400" dirty="0">
                <a:solidFill>
                  <a:srgbClr val="002060"/>
                </a:solidFill>
              </a:rPr>
              <a:t> </a:t>
            </a:r>
            <a:r>
              <a:rPr lang="en-US" sz="2400" dirty="0" err="1">
                <a:solidFill>
                  <a:srgbClr val="002060"/>
                </a:solidFill>
              </a:rPr>
              <a:t>montato</a:t>
            </a:r>
            <a:r>
              <a:rPr lang="en-US" sz="2400" dirty="0">
                <a:solidFill>
                  <a:srgbClr val="002060"/>
                </a:solidFill>
              </a:rPr>
              <a:t> </a:t>
            </a:r>
            <a:r>
              <a:rPr lang="en-US" sz="2400" dirty="0" err="1">
                <a:solidFill>
                  <a:srgbClr val="002060"/>
                </a:solidFill>
              </a:rPr>
              <a:t>nello</a:t>
            </a:r>
            <a:r>
              <a:rPr lang="en-US" sz="2400" dirty="0">
                <a:solidFill>
                  <a:srgbClr val="002060"/>
                </a:solidFill>
              </a:rPr>
              <a:t> smartwatch </a:t>
            </a:r>
            <a:r>
              <a:rPr lang="en-US" sz="2400" dirty="0" err="1">
                <a:solidFill>
                  <a:srgbClr val="002060"/>
                </a:solidFill>
              </a:rPr>
              <a:t>esegue</a:t>
            </a:r>
            <a:r>
              <a:rPr lang="en-US" sz="2400" dirty="0">
                <a:solidFill>
                  <a:srgbClr val="002060"/>
                </a:solidFill>
              </a:rPr>
              <a:t> 10 </a:t>
            </a:r>
            <a:r>
              <a:rPr lang="en-US" sz="2400" dirty="0" err="1">
                <a:solidFill>
                  <a:srgbClr val="002060"/>
                </a:solidFill>
              </a:rPr>
              <a:t>rilevazioni</a:t>
            </a:r>
            <a:r>
              <a:rPr lang="en-US" sz="2400" dirty="0">
                <a:solidFill>
                  <a:srgbClr val="002060"/>
                </a:solidFill>
              </a:rPr>
              <a:t> al secondo;</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sensore</a:t>
            </a:r>
            <a:r>
              <a:rPr lang="en-US" sz="2400" dirty="0">
                <a:solidFill>
                  <a:srgbClr val="002060"/>
                </a:solidFill>
              </a:rPr>
              <a:t> di </a:t>
            </a:r>
            <a:r>
              <a:rPr lang="en-US" sz="2400" dirty="0" err="1">
                <a:solidFill>
                  <a:srgbClr val="002060"/>
                </a:solidFill>
              </a:rPr>
              <a:t>temperatura</a:t>
            </a:r>
            <a:r>
              <a:rPr lang="en-US" sz="2400" dirty="0">
                <a:solidFill>
                  <a:srgbClr val="002060"/>
                </a:solidFill>
              </a:rPr>
              <a:t> </a:t>
            </a:r>
            <a:r>
              <a:rPr lang="en-US" sz="2400" dirty="0" err="1">
                <a:solidFill>
                  <a:srgbClr val="002060"/>
                </a:solidFill>
              </a:rPr>
              <a:t>montato</a:t>
            </a:r>
            <a:r>
              <a:rPr lang="en-US" sz="2400" dirty="0">
                <a:solidFill>
                  <a:srgbClr val="002060"/>
                </a:solidFill>
              </a:rPr>
              <a:t> </a:t>
            </a:r>
            <a:r>
              <a:rPr lang="en-US" sz="2400" dirty="0" err="1">
                <a:solidFill>
                  <a:srgbClr val="002060"/>
                </a:solidFill>
              </a:rPr>
              <a:t>nello</a:t>
            </a:r>
            <a:r>
              <a:rPr lang="en-US" sz="2400" dirty="0">
                <a:solidFill>
                  <a:srgbClr val="002060"/>
                </a:solidFill>
              </a:rPr>
              <a:t> smartwatch </a:t>
            </a:r>
            <a:r>
              <a:rPr lang="en-US" sz="2400" dirty="0" err="1">
                <a:solidFill>
                  <a:srgbClr val="002060"/>
                </a:solidFill>
              </a:rPr>
              <a:t>esegue</a:t>
            </a:r>
            <a:r>
              <a:rPr lang="en-US" sz="2400" dirty="0">
                <a:solidFill>
                  <a:srgbClr val="002060"/>
                </a:solidFill>
              </a:rPr>
              <a:t> una </a:t>
            </a:r>
            <a:r>
              <a:rPr lang="en-US" sz="2400" dirty="0" err="1">
                <a:solidFill>
                  <a:srgbClr val="002060"/>
                </a:solidFill>
              </a:rPr>
              <a:t>rilevazione</a:t>
            </a:r>
            <a:r>
              <a:rPr lang="en-US" sz="2400" dirty="0">
                <a:solidFill>
                  <a:srgbClr val="002060"/>
                </a:solidFill>
              </a:rPr>
              <a:t> al </a:t>
            </a:r>
            <a:r>
              <a:rPr lang="en-US" sz="2400" dirty="0" err="1">
                <a:solidFill>
                  <a:srgbClr val="002060"/>
                </a:solidFill>
              </a:rPr>
              <a:t>minuto</a:t>
            </a:r>
            <a:r>
              <a:rPr lang="en-US" sz="2400" dirty="0">
                <a:solidFill>
                  <a:srgbClr val="002060"/>
                </a:solidFill>
              </a:rPr>
              <a:t>;</a:t>
            </a:r>
          </a:p>
          <a:p>
            <a:pPr marL="342900" indent="-342900" algn="just">
              <a:buFont typeface="Arial" panose="020B0604020202020204" pitchFamily="34" charset="0"/>
              <a:buChar char="•"/>
            </a:pPr>
            <a:endParaRPr lang="en-US" sz="2400" dirty="0">
              <a:solidFill>
                <a:srgbClr val="002060"/>
              </a:solidFill>
            </a:endParaRPr>
          </a:p>
          <a:p>
            <a:pPr marL="342900" indent="-342900" algn="just">
              <a:buFont typeface="Arial" panose="020B0604020202020204" pitchFamily="34" charset="0"/>
              <a:buChar char="•"/>
            </a:pPr>
            <a:endParaRPr lang="en-US" sz="2400" dirty="0">
              <a:solidFill>
                <a:srgbClr val="002060"/>
              </a:solidFill>
            </a:endParaRPr>
          </a:p>
        </p:txBody>
      </p:sp>
    </p:spTree>
    <p:extLst>
      <p:ext uri="{BB962C8B-B14F-4D97-AF65-F5344CB8AC3E}">
        <p14:creationId xmlns:p14="http://schemas.microsoft.com/office/powerpoint/2010/main" val="18062861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50</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80" t="42905" r="69723" b="12551"/>
          <a:stretch/>
        </p:blipFill>
        <p:spPr>
          <a:xfrm>
            <a:off x="258084" y="136525"/>
            <a:ext cx="1347420"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58084" y="136525"/>
            <a:ext cx="1347420"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Storico</a:t>
            </a:r>
            <a:endParaRPr lang="it-IT" sz="3200" dirty="0"/>
          </a:p>
        </p:txBody>
      </p:sp>
      <p:pic>
        <p:nvPicPr>
          <p:cNvPr id="3" name="Picture 2" descr="Text&#10;&#10;Description automatically generated with low confidence">
            <a:extLst>
              <a:ext uri="{FF2B5EF4-FFF2-40B4-BE49-F238E27FC236}">
                <a16:creationId xmlns:a16="http://schemas.microsoft.com/office/drawing/2014/main" id="{A078A0A9-AD9C-4297-89E6-52D38E8126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968" y="136525"/>
            <a:ext cx="9666947" cy="6429917"/>
          </a:xfrm>
          <a:prstGeom prst="rect">
            <a:avLst/>
          </a:prstGeom>
        </p:spPr>
      </p:pic>
    </p:spTree>
    <p:extLst>
      <p:ext uri="{BB962C8B-B14F-4D97-AF65-F5344CB8AC3E}">
        <p14:creationId xmlns:p14="http://schemas.microsoft.com/office/powerpoint/2010/main" val="20734156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51</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52644" b="12551"/>
          <a:stretch/>
        </p:blipFill>
        <p:spPr>
          <a:xfrm>
            <a:off x="215980" y="231353"/>
            <a:ext cx="453563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312380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Richiesta</a:t>
            </a:r>
            <a:r>
              <a:rPr lang="en-US" sz="3200" dirty="0"/>
              <a:t> </a:t>
            </a:r>
            <a:r>
              <a:rPr lang="en-US" sz="3200" dirty="0" err="1"/>
              <a:t>Soccorsi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ext&#10;&#10;Description automatically generated with medium confidence">
            <a:extLst>
              <a:ext uri="{FF2B5EF4-FFF2-40B4-BE49-F238E27FC236}">
                <a16:creationId xmlns:a16="http://schemas.microsoft.com/office/drawing/2014/main" id="{D290B169-AFE9-3BF9-DDBB-E24E272E3F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3739" y="1894959"/>
            <a:ext cx="4124325" cy="3371850"/>
          </a:xfrm>
          <a:prstGeom prst="rect">
            <a:avLst/>
          </a:prstGeom>
        </p:spPr>
      </p:pic>
      <p:sp>
        <p:nvSpPr>
          <p:cNvPr id="2" name="CasellaDiTesto 7">
            <a:extLst>
              <a:ext uri="{FF2B5EF4-FFF2-40B4-BE49-F238E27FC236}">
                <a16:creationId xmlns:a16="http://schemas.microsoft.com/office/drawing/2014/main" id="{4D89626A-4590-E73B-1799-ADFFAD12EF20}"/>
              </a:ext>
            </a:extLst>
          </p:cNvPr>
          <p:cNvSpPr txBox="1"/>
          <p:nvPr/>
        </p:nvSpPr>
        <p:spPr>
          <a:xfrm>
            <a:off x="1040517" y="2766313"/>
            <a:ext cx="4535634" cy="1938992"/>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algn="just"/>
            <a:r>
              <a:rPr lang="en-US" sz="2000" dirty="0" err="1">
                <a:effectLst/>
              </a:rPr>
              <a:t>Quando</a:t>
            </a:r>
            <a:r>
              <a:rPr lang="en-US" sz="2000" dirty="0">
                <a:effectLst/>
              </a:rPr>
              <a:t> </a:t>
            </a:r>
            <a:r>
              <a:rPr lang="en-US" sz="2000" dirty="0" err="1">
                <a:effectLst/>
              </a:rPr>
              <a:t>l’operatore</a:t>
            </a:r>
            <a:r>
              <a:rPr lang="en-US" sz="2000" dirty="0">
                <a:effectLst/>
              </a:rPr>
              <a:t> </a:t>
            </a:r>
            <a:r>
              <a:rPr lang="en-US" sz="2000" dirty="0" err="1">
                <a:effectLst/>
              </a:rPr>
              <a:t>sanitario</a:t>
            </a:r>
            <a:r>
              <a:rPr lang="en-US" sz="2000" dirty="0">
                <a:effectLst/>
              </a:rPr>
              <a:t>, </a:t>
            </a:r>
            <a:r>
              <a:rPr lang="en-US" sz="2000" dirty="0" err="1">
                <a:effectLst/>
              </a:rPr>
              <a:t>unico</a:t>
            </a:r>
            <a:r>
              <a:rPr lang="en-US" sz="2000" dirty="0">
                <a:effectLst/>
              </a:rPr>
              <a:t> </a:t>
            </a:r>
            <a:r>
              <a:rPr lang="en-US" sz="2000" dirty="0" err="1">
                <a:effectLst/>
              </a:rPr>
              <a:t>che</a:t>
            </a:r>
            <a:r>
              <a:rPr lang="en-US" sz="2000" dirty="0">
                <a:effectLst/>
              </a:rPr>
              <a:t> ne ha la </a:t>
            </a:r>
            <a:r>
              <a:rPr lang="en-US" sz="2000" dirty="0" err="1">
                <a:effectLst/>
              </a:rPr>
              <a:t>possibilità</a:t>
            </a:r>
            <a:r>
              <a:rPr lang="en-US" sz="2000" dirty="0">
                <a:effectLst/>
              </a:rPr>
              <a:t>, </a:t>
            </a:r>
            <a:r>
              <a:rPr lang="en-US" sz="2000" dirty="0" err="1">
                <a:effectLst/>
              </a:rPr>
              <a:t>richiede</a:t>
            </a:r>
            <a:r>
              <a:rPr lang="en-US" sz="2000" dirty="0">
                <a:effectLst/>
              </a:rPr>
              <a:t> al Sistema </a:t>
            </a:r>
            <a:r>
              <a:rPr lang="en-US" sz="2000" dirty="0" err="1">
                <a:effectLst/>
              </a:rPr>
              <a:t>una</a:t>
            </a:r>
            <a:r>
              <a:rPr lang="en-US" sz="2000" dirty="0">
                <a:effectLst/>
              </a:rPr>
              <a:t> </a:t>
            </a:r>
            <a:r>
              <a:rPr lang="en-US" sz="2000" dirty="0" err="1">
                <a:effectLst/>
              </a:rPr>
              <a:t>chiamata</a:t>
            </a:r>
            <a:r>
              <a:rPr lang="en-US" sz="2000" dirty="0">
                <a:effectLst/>
              </a:rPr>
              <a:t> al SPS per un </a:t>
            </a:r>
            <a:r>
              <a:rPr lang="en-US" sz="2000" dirty="0" err="1">
                <a:effectLst/>
              </a:rPr>
              <a:t>certo</a:t>
            </a:r>
            <a:r>
              <a:rPr lang="en-US" sz="2000" dirty="0">
                <a:effectLst/>
              </a:rPr>
              <a:t> </a:t>
            </a:r>
            <a:r>
              <a:rPr lang="en-US" sz="2000" dirty="0" err="1">
                <a:effectLst/>
              </a:rPr>
              <a:t>residente</a:t>
            </a:r>
            <a:r>
              <a:rPr lang="en-US" sz="2000" dirty="0">
                <a:effectLst/>
              </a:rPr>
              <a:t>, il Sistema </a:t>
            </a:r>
            <a:r>
              <a:rPr lang="en-US" sz="2000" dirty="0" err="1">
                <a:effectLst/>
              </a:rPr>
              <a:t>recupera</a:t>
            </a:r>
            <a:r>
              <a:rPr lang="en-US" sz="2000" dirty="0">
                <a:effectLst/>
              </a:rPr>
              <a:t> </a:t>
            </a:r>
            <a:r>
              <a:rPr lang="en-US" sz="2000" dirty="0" err="1">
                <a:effectLst/>
              </a:rPr>
              <a:t>l’indirizzo</a:t>
            </a:r>
            <a:r>
              <a:rPr lang="en-US" sz="2000" dirty="0">
                <a:effectLst/>
              </a:rPr>
              <a:t> di </a:t>
            </a:r>
            <a:r>
              <a:rPr lang="en-US" sz="2000" dirty="0" err="1">
                <a:effectLst/>
              </a:rPr>
              <a:t>quel</a:t>
            </a:r>
            <a:r>
              <a:rPr lang="en-US" sz="2000" dirty="0">
                <a:effectLst/>
              </a:rPr>
              <a:t> </a:t>
            </a:r>
            <a:r>
              <a:rPr lang="en-US" sz="2000" dirty="0" err="1">
                <a:effectLst/>
              </a:rPr>
              <a:t>residente</a:t>
            </a:r>
            <a:r>
              <a:rPr lang="en-US" sz="2000" dirty="0">
                <a:effectLst/>
              </a:rPr>
              <a:t> </a:t>
            </a:r>
            <a:r>
              <a:rPr lang="en-US" sz="2000" dirty="0" err="1">
                <a:effectLst/>
              </a:rPr>
              <a:t>dalla</a:t>
            </a:r>
            <a:r>
              <a:rPr lang="en-US" sz="2000" dirty="0">
                <a:effectLst/>
              </a:rPr>
              <a:t> BDR, e lo </a:t>
            </a:r>
            <a:r>
              <a:rPr lang="en-US" sz="2000" dirty="0" err="1">
                <a:effectLst/>
              </a:rPr>
              <a:t>comunica</a:t>
            </a:r>
            <a:r>
              <a:rPr lang="en-US" sz="2000" dirty="0">
                <a:effectLst/>
              </a:rPr>
              <a:t> al SPS </a:t>
            </a:r>
            <a:r>
              <a:rPr lang="en-US" sz="2000" dirty="0" err="1">
                <a:effectLst/>
              </a:rPr>
              <a:t>insieme</a:t>
            </a:r>
            <a:r>
              <a:rPr lang="en-US" sz="2000" dirty="0">
                <a:effectLst/>
              </a:rPr>
              <a:t> </a:t>
            </a:r>
            <a:r>
              <a:rPr lang="en-US" sz="2000" dirty="0" err="1">
                <a:effectLst/>
              </a:rPr>
              <a:t>alla</a:t>
            </a:r>
            <a:r>
              <a:rPr lang="en-US" sz="2000" dirty="0">
                <a:effectLst/>
              </a:rPr>
              <a:t> </a:t>
            </a:r>
            <a:r>
              <a:rPr lang="en-US" sz="2000" dirty="0" err="1">
                <a:effectLst/>
              </a:rPr>
              <a:t>richiesta</a:t>
            </a:r>
            <a:r>
              <a:rPr lang="en-US" sz="2000" dirty="0">
                <a:effectLst/>
              </a:rPr>
              <a:t> di </a:t>
            </a:r>
            <a:r>
              <a:rPr lang="en-US" sz="2000" dirty="0" err="1">
                <a:effectLst/>
              </a:rPr>
              <a:t>soccorsi</a:t>
            </a:r>
            <a:r>
              <a:rPr lang="en-US" sz="2000" dirty="0">
                <a:effectLst/>
              </a:rPr>
              <a:t>.</a:t>
            </a:r>
          </a:p>
        </p:txBody>
      </p:sp>
    </p:spTree>
    <p:extLst>
      <p:ext uri="{BB962C8B-B14F-4D97-AF65-F5344CB8AC3E}">
        <p14:creationId xmlns:p14="http://schemas.microsoft.com/office/powerpoint/2010/main" val="37462436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52</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8" t="42905" r="34284" b="12551"/>
          <a:stretch/>
        </p:blipFill>
        <p:spPr>
          <a:xfrm>
            <a:off x="258083" y="136525"/>
            <a:ext cx="5168593"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58084" y="136525"/>
            <a:ext cx="516859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Comunicazione</a:t>
            </a:r>
            <a:r>
              <a:rPr lang="en-US" sz="3200" dirty="0"/>
              <a:t> con </a:t>
            </a:r>
            <a:r>
              <a:rPr lang="en-US" sz="3200" dirty="0" err="1"/>
              <a:t>Residente</a:t>
            </a:r>
            <a:endParaRPr lang="it-IT" sz="3200" dirty="0"/>
          </a:p>
        </p:txBody>
      </p:sp>
      <p:pic>
        <p:nvPicPr>
          <p:cNvPr id="2" name="Picture 1" descr="A picture containing graphical user interface&#10;&#10;Description automatically generated">
            <a:extLst>
              <a:ext uri="{FF2B5EF4-FFF2-40B4-BE49-F238E27FC236}">
                <a16:creationId xmlns:a16="http://schemas.microsoft.com/office/drawing/2014/main" id="{7C4FCC20-D1A0-5A4E-E331-B8C751A7E6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7221" y="396378"/>
            <a:ext cx="6406695" cy="6065244"/>
          </a:xfrm>
          <a:prstGeom prst="rect">
            <a:avLst/>
          </a:prstGeom>
        </p:spPr>
      </p:pic>
      <p:sp>
        <p:nvSpPr>
          <p:cNvPr id="3" name="CasellaDiTesto 7">
            <a:extLst>
              <a:ext uri="{FF2B5EF4-FFF2-40B4-BE49-F238E27FC236}">
                <a16:creationId xmlns:a16="http://schemas.microsoft.com/office/drawing/2014/main" id="{D9F3FFF1-A938-2A3A-81FC-9C230D392CAD}"/>
              </a:ext>
            </a:extLst>
          </p:cNvPr>
          <p:cNvSpPr txBox="1"/>
          <p:nvPr/>
        </p:nvSpPr>
        <p:spPr>
          <a:xfrm>
            <a:off x="258084" y="1074509"/>
            <a:ext cx="5269137" cy="5324535"/>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2000" dirty="0" err="1">
                <a:effectLst/>
              </a:rPr>
              <a:t>Quando</a:t>
            </a:r>
            <a:r>
              <a:rPr lang="en-US" sz="2000" dirty="0">
                <a:effectLst/>
              </a:rPr>
              <a:t> un caretaker </a:t>
            </a:r>
            <a:r>
              <a:rPr lang="en-US" sz="2000" dirty="0" err="1">
                <a:effectLst/>
              </a:rPr>
              <a:t>richiede</a:t>
            </a:r>
            <a:r>
              <a:rPr lang="en-US" sz="2000" dirty="0">
                <a:effectLst/>
              </a:rPr>
              <a:t> di </a:t>
            </a:r>
            <a:r>
              <a:rPr lang="en-US" sz="2000" dirty="0" err="1">
                <a:effectLst/>
              </a:rPr>
              <a:t>comunicare</a:t>
            </a:r>
            <a:r>
              <a:rPr lang="en-US" sz="2000" dirty="0">
                <a:effectLst/>
              </a:rPr>
              <a:t> con un </a:t>
            </a:r>
            <a:r>
              <a:rPr lang="en-US" sz="2000" dirty="0" err="1">
                <a:effectLst/>
              </a:rPr>
              <a:t>certo</a:t>
            </a:r>
            <a:r>
              <a:rPr lang="en-US" sz="2000" dirty="0">
                <a:effectLst/>
              </a:rPr>
              <a:t> </a:t>
            </a:r>
            <a:r>
              <a:rPr lang="en-US" sz="2000" dirty="0" err="1">
                <a:effectLst/>
              </a:rPr>
              <a:t>residente</a:t>
            </a:r>
            <a:r>
              <a:rPr lang="en-US" sz="2000" dirty="0">
                <a:effectLst/>
              </a:rPr>
              <a:t>, il Sistema </a:t>
            </a:r>
            <a:r>
              <a:rPr lang="en-US" sz="2000" dirty="0" err="1">
                <a:effectLst/>
              </a:rPr>
              <a:t>inizialmente</a:t>
            </a:r>
            <a:r>
              <a:rPr lang="en-US" sz="2000" dirty="0">
                <a:effectLst/>
              </a:rPr>
              <a:t> </a:t>
            </a:r>
            <a:r>
              <a:rPr lang="en-US" sz="2000" dirty="0" err="1">
                <a:effectLst/>
              </a:rPr>
              <a:t>identifica</a:t>
            </a:r>
            <a:r>
              <a:rPr lang="en-US" sz="2000" dirty="0">
                <a:effectLst/>
              </a:rPr>
              <a:t> la stanza </a:t>
            </a:r>
            <a:r>
              <a:rPr lang="en-US" sz="2000" dirty="0" err="1">
                <a:effectLst/>
              </a:rPr>
              <a:t>dell’appartamente</a:t>
            </a:r>
            <a:r>
              <a:rPr lang="en-US" sz="2000" dirty="0">
                <a:effectLst/>
              </a:rPr>
              <a:t> in cui </a:t>
            </a:r>
            <a:r>
              <a:rPr lang="en-US" sz="2000" dirty="0" err="1">
                <a:effectLst/>
              </a:rPr>
              <a:t>questo</a:t>
            </a:r>
            <a:r>
              <a:rPr lang="en-US" sz="2000" dirty="0">
                <a:effectLst/>
              </a:rPr>
              <a:t> </a:t>
            </a:r>
            <a:r>
              <a:rPr lang="en-US" sz="2000" dirty="0" err="1">
                <a:effectLst/>
              </a:rPr>
              <a:t>si</a:t>
            </a:r>
            <a:r>
              <a:rPr lang="en-US" sz="2000" dirty="0">
                <a:effectLst/>
              </a:rPr>
              <a:t> </a:t>
            </a:r>
            <a:r>
              <a:rPr lang="en-US" sz="2000" dirty="0" err="1">
                <a:effectLst/>
              </a:rPr>
              <a:t>trova</a:t>
            </a:r>
            <a:r>
              <a:rPr lang="en-US" sz="2000" dirty="0">
                <a:effectLst/>
              </a:rPr>
              <a:t>, e poi fa </a:t>
            </a:r>
            <a:r>
              <a:rPr lang="en-US" sz="2000" dirty="0" err="1">
                <a:effectLst/>
              </a:rPr>
              <a:t>partire</a:t>
            </a:r>
            <a:r>
              <a:rPr lang="en-US" sz="2000" dirty="0">
                <a:effectLst/>
              </a:rPr>
              <a:t> la </a:t>
            </a:r>
            <a:r>
              <a:rPr lang="en-US" sz="2000" dirty="0" err="1">
                <a:effectLst/>
              </a:rPr>
              <a:t>comunicazione</a:t>
            </a:r>
            <a:r>
              <a:rPr lang="en-US" sz="2000" dirty="0">
                <a:effectLst/>
              </a:rPr>
              <a:t>, </a:t>
            </a:r>
            <a:r>
              <a:rPr lang="en-US" sz="2000" dirty="0" err="1">
                <a:effectLst/>
              </a:rPr>
              <a:t>che</a:t>
            </a:r>
            <a:r>
              <a:rPr lang="en-US" sz="2000" dirty="0">
                <a:effectLst/>
              </a:rPr>
              <a:t> </a:t>
            </a:r>
            <a:r>
              <a:rPr lang="en-US" sz="2000" dirty="0" err="1">
                <a:effectLst/>
              </a:rPr>
              <a:t>avverrà</a:t>
            </a:r>
            <a:r>
              <a:rPr lang="en-US" sz="2000" dirty="0">
                <a:effectLst/>
              </a:rPr>
              <a:t> </a:t>
            </a:r>
            <a:r>
              <a:rPr lang="en-US" sz="2000" dirty="0" err="1">
                <a:effectLst/>
              </a:rPr>
              <a:t>tramite</a:t>
            </a:r>
            <a:r>
              <a:rPr lang="en-US" sz="2000" dirty="0">
                <a:effectLst/>
              </a:rPr>
              <a:t> il </a:t>
            </a:r>
            <a:r>
              <a:rPr lang="en-US" sz="2000" dirty="0" err="1">
                <a:effectLst/>
              </a:rPr>
              <a:t>sistema</a:t>
            </a:r>
            <a:r>
              <a:rPr lang="en-US" sz="2000" dirty="0">
                <a:effectLst/>
              </a:rPr>
              <a:t> audio di </a:t>
            </a:r>
            <a:r>
              <a:rPr lang="en-US" sz="2000" dirty="0" err="1">
                <a:effectLst/>
              </a:rPr>
              <a:t>quella</a:t>
            </a:r>
            <a:r>
              <a:rPr lang="en-US" sz="2000" dirty="0">
                <a:effectLst/>
              </a:rPr>
              <a:t> stanza. </a:t>
            </a:r>
            <a:r>
              <a:rPr lang="en-US" sz="2000" dirty="0" err="1">
                <a:effectLst/>
              </a:rPr>
              <a:t>Quando</a:t>
            </a:r>
            <a:r>
              <a:rPr lang="en-US" sz="2000" dirty="0">
                <a:effectLst/>
              </a:rPr>
              <a:t> il caretaker lo </a:t>
            </a:r>
            <a:r>
              <a:rPr lang="en-US" sz="2000" dirty="0" err="1">
                <a:effectLst/>
              </a:rPr>
              <a:t>vorrà</a:t>
            </a:r>
            <a:r>
              <a:rPr lang="en-US" sz="2000" dirty="0">
                <a:effectLst/>
              </a:rPr>
              <a:t>, </a:t>
            </a:r>
            <a:r>
              <a:rPr lang="en-US" sz="2000" dirty="0" err="1">
                <a:effectLst/>
              </a:rPr>
              <a:t>potrà</a:t>
            </a:r>
            <a:r>
              <a:rPr lang="en-US" sz="2000" dirty="0">
                <a:effectLst/>
              </a:rPr>
              <a:t> </a:t>
            </a:r>
            <a:r>
              <a:rPr lang="en-US" sz="2000" dirty="0" err="1">
                <a:effectLst/>
              </a:rPr>
              <a:t>chiudere</a:t>
            </a:r>
            <a:r>
              <a:rPr lang="en-US" sz="2000" dirty="0">
                <a:effectLst/>
              </a:rPr>
              <a:t> la </a:t>
            </a:r>
            <a:r>
              <a:rPr lang="en-US" sz="2000" dirty="0" err="1">
                <a:effectLst/>
              </a:rPr>
              <a:t>comunicazione</a:t>
            </a:r>
            <a:r>
              <a:rPr lang="en-US" sz="2000" dirty="0">
                <a:effectLst/>
              </a:rPr>
              <a:t>;</a:t>
            </a:r>
          </a:p>
          <a:p>
            <a:pPr marL="342900" indent="-342900" algn="just">
              <a:buFont typeface="Arial" panose="020B0604020202020204" pitchFamily="34" charset="0"/>
              <a:buChar char="•"/>
            </a:pPr>
            <a:r>
              <a:rPr lang="en-US" sz="2000" dirty="0">
                <a:effectLst/>
              </a:rPr>
              <a:t>Si </a:t>
            </a:r>
            <a:r>
              <a:rPr lang="en-US" sz="2000" dirty="0" err="1">
                <a:effectLst/>
              </a:rPr>
              <a:t>noti</a:t>
            </a:r>
            <a:r>
              <a:rPr lang="en-US" sz="2000" dirty="0">
                <a:effectLst/>
              </a:rPr>
              <a:t> </a:t>
            </a:r>
            <a:r>
              <a:rPr lang="en-US" sz="2000" dirty="0" err="1">
                <a:effectLst/>
              </a:rPr>
              <a:t>che</a:t>
            </a:r>
            <a:r>
              <a:rPr lang="en-US" sz="2000" dirty="0">
                <a:effectLst/>
              </a:rPr>
              <a:t> la </a:t>
            </a:r>
            <a:r>
              <a:rPr lang="en-US" sz="2000" dirty="0" err="1">
                <a:effectLst/>
              </a:rPr>
              <a:t>funzione</a:t>
            </a:r>
            <a:r>
              <a:rPr lang="en-US" sz="2000" dirty="0">
                <a:effectLst/>
              </a:rPr>
              <a:t> di </a:t>
            </a:r>
            <a:r>
              <a:rPr lang="en-US" sz="2000" dirty="0" err="1">
                <a:effectLst/>
              </a:rPr>
              <a:t>apertura</a:t>
            </a:r>
            <a:r>
              <a:rPr lang="en-US" sz="2000" dirty="0">
                <a:effectLst/>
              </a:rPr>
              <a:t> </a:t>
            </a:r>
            <a:r>
              <a:rPr lang="en-US" sz="2000" dirty="0" err="1">
                <a:effectLst/>
              </a:rPr>
              <a:t>della</a:t>
            </a:r>
            <a:r>
              <a:rPr lang="en-US" sz="2000" dirty="0">
                <a:effectLst/>
              </a:rPr>
              <a:t> </a:t>
            </a:r>
            <a:r>
              <a:rPr lang="en-US" sz="2000" dirty="0" err="1">
                <a:effectLst/>
              </a:rPr>
              <a:t>comunicazione</a:t>
            </a:r>
            <a:r>
              <a:rPr lang="en-US" sz="2000" dirty="0">
                <a:effectLst/>
              </a:rPr>
              <a:t> è </a:t>
            </a:r>
            <a:r>
              <a:rPr lang="en-US" sz="2000" dirty="0" err="1">
                <a:effectLst/>
              </a:rPr>
              <a:t>sincrona</a:t>
            </a:r>
            <a:r>
              <a:rPr lang="en-US" sz="2000" dirty="0">
                <a:effectLst/>
              </a:rPr>
              <a:t>, visto </a:t>
            </a:r>
            <a:r>
              <a:rPr lang="en-US" sz="2000" dirty="0" err="1">
                <a:effectLst/>
              </a:rPr>
              <a:t>che</a:t>
            </a:r>
            <a:r>
              <a:rPr lang="en-US" sz="2000" dirty="0">
                <a:effectLst/>
              </a:rPr>
              <a:t> al caretaker </a:t>
            </a:r>
            <a:r>
              <a:rPr lang="en-US" sz="2000" dirty="0" err="1">
                <a:effectLst/>
              </a:rPr>
              <a:t>interessa</a:t>
            </a:r>
            <a:r>
              <a:rPr lang="en-US" sz="2000" dirty="0">
                <a:effectLst/>
              </a:rPr>
              <a:t> </a:t>
            </a:r>
            <a:r>
              <a:rPr lang="en-US" sz="2000" dirty="0" err="1">
                <a:effectLst/>
              </a:rPr>
              <a:t>sapere</a:t>
            </a:r>
            <a:r>
              <a:rPr lang="en-US" sz="2000" dirty="0">
                <a:effectLst/>
              </a:rPr>
              <a:t> se la </a:t>
            </a:r>
            <a:r>
              <a:rPr lang="en-US" sz="2000" dirty="0" err="1">
                <a:effectLst/>
              </a:rPr>
              <a:t>comunicazione</a:t>
            </a:r>
            <a:r>
              <a:rPr lang="en-US" sz="2000" dirty="0">
                <a:effectLst/>
              </a:rPr>
              <a:t> è </a:t>
            </a:r>
            <a:r>
              <a:rPr lang="en-US" sz="2000" dirty="0" err="1">
                <a:effectLst/>
              </a:rPr>
              <a:t>iniziata</a:t>
            </a:r>
            <a:r>
              <a:rPr lang="en-US" sz="2000" dirty="0">
                <a:effectLst/>
              </a:rPr>
              <a:t> </a:t>
            </a:r>
            <a:r>
              <a:rPr lang="en-US" sz="2000" dirty="0" err="1">
                <a:effectLst/>
              </a:rPr>
              <a:t>oppure</a:t>
            </a:r>
            <a:r>
              <a:rPr lang="en-US" sz="2000" dirty="0">
                <a:effectLst/>
              </a:rPr>
              <a:t> no, </a:t>
            </a:r>
            <a:r>
              <a:rPr lang="en-US" sz="2000" dirty="0" err="1">
                <a:effectLst/>
              </a:rPr>
              <a:t>mentre</a:t>
            </a:r>
            <a:r>
              <a:rPr lang="en-US" sz="2000" dirty="0">
                <a:effectLst/>
              </a:rPr>
              <a:t>, la </a:t>
            </a:r>
            <a:r>
              <a:rPr lang="en-US" sz="2000" dirty="0" err="1">
                <a:effectLst/>
              </a:rPr>
              <a:t>funzione</a:t>
            </a:r>
            <a:r>
              <a:rPr lang="en-US" sz="2000" dirty="0">
                <a:effectLst/>
              </a:rPr>
              <a:t> di </a:t>
            </a:r>
            <a:r>
              <a:rPr lang="en-US" sz="2000" dirty="0" err="1">
                <a:effectLst/>
              </a:rPr>
              <a:t>chisura</a:t>
            </a:r>
            <a:r>
              <a:rPr lang="en-US" sz="2000" dirty="0">
                <a:effectLst/>
              </a:rPr>
              <a:t> è </a:t>
            </a:r>
            <a:r>
              <a:rPr lang="en-US" sz="2000" dirty="0" err="1">
                <a:effectLst/>
              </a:rPr>
              <a:t>asincrona</a:t>
            </a:r>
            <a:r>
              <a:rPr lang="en-US" sz="2000" dirty="0">
                <a:effectLst/>
              </a:rPr>
              <a:t> </a:t>
            </a:r>
            <a:r>
              <a:rPr lang="en-US" sz="2000" dirty="0" err="1">
                <a:effectLst/>
              </a:rPr>
              <a:t>perché</a:t>
            </a:r>
            <a:r>
              <a:rPr lang="en-US" sz="2000" dirty="0">
                <a:effectLst/>
              </a:rPr>
              <a:t>, </a:t>
            </a:r>
            <a:r>
              <a:rPr lang="en-US" sz="2000" dirty="0" err="1">
                <a:effectLst/>
              </a:rPr>
              <a:t>una</a:t>
            </a:r>
            <a:r>
              <a:rPr lang="en-US" sz="2000" dirty="0">
                <a:effectLst/>
              </a:rPr>
              <a:t> volta </a:t>
            </a:r>
            <a:r>
              <a:rPr lang="en-US" sz="2000" dirty="0" err="1">
                <a:effectLst/>
              </a:rPr>
              <a:t>chiusa</a:t>
            </a:r>
            <a:r>
              <a:rPr lang="en-US" sz="2000" dirty="0">
                <a:effectLst/>
              </a:rPr>
              <a:t> la </a:t>
            </a:r>
            <a:r>
              <a:rPr lang="en-US" sz="2000" dirty="0" err="1">
                <a:effectLst/>
              </a:rPr>
              <a:t>comunicazione</a:t>
            </a:r>
            <a:r>
              <a:rPr lang="en-US" sz="2000" dirty="0">
                <a:effectLst/>
              </a:rPr>
              <a:t>, al caretaker non </a:t>
            </a:r>
            <a:r>
              <a:rPr lang="en-US" sz="2000" dirty="0" err="1">
                <a:effectLst/>
              </a:rPr>
              <a:t>interessa</a:t>
            </a:r>
            <a:r>
              <a:rPr lang="en-US" sz="2000" dirty="0">
                <a:effectLst/>
              </a:rPr>
              <a:t> </a:t>
            </a:r>
            <a:r>
              <a:rPr lang="en-US" sz="2000" dirty="0" err="1">
                <a:effectLst/>
              </a:rPr>
              <a:t>sapere</a:t>
            </a:r>
            <a:r>
              <a:rPr lang="en-US" sz="2000" dirty="0">
                <a:effectLst/>
              </a:rPr>
              <a:t> se </a:t>
            </a:r>
            <a:r>
              <a:rPr lang="en-US" sz="2000" dirty="0" err="1">
                <a:effectLst/>
              </a:rPr>
              <a:t>effettivamente</a:t>
            </a:r>
            <a:r>
              <a:rPr lang="en-US" sz="2000" dirty="0">
                <a:effectLst/>
              </a:rPr>
              <a:t> è </a:t>
            </a:r>
            <a:r>
              <a:rPr lang="en-US" sz="2000" dirty="0" err="1">
                <a:effectLst/>
              </a:rPr>
              <a:t>terminata</a:t>
            </a:r>
            <a:r>
              <a:rPr lang="en-US" sz="2000" dirty="0">
                <a:effectLst/>
              </a:rPr>
              <a:t> o </a:t>
            </a:r>
            <a:r>
              <a:rPr lang="en-US" sz="2000" dirty="0" err="1">
                <a:effectLst/>
              </a:rPr>
              <a:t>meno</a:t>
            </a:r>
            <a:r>
              <a:rPr lang="en-US" sz="2000" dirty="0">
                <a:effectLst/>
              </a:rPr>
              <a:t>, visto </a:t>
            </a:r>
            <a:r>
              <a:rPr lang="en-US" sz="2000" dirty="0" err="1">
                <a:effectLst/>
              </a:rPr>
              <a:t>che</a:t>
            </a:r>
            <a:r>
              <a:rPr lang="en-US" sz="2000" dirty="0">
                <a:effectLst/>
              </a:rPr>
              <a:t> di </a:t>
            </a:r>
            <a:r>
              <a:rPr lang="en-US" sz="2000" dirty="0" err="1">
                <a:effectLst/>
              </a:rPr>
              <a:t>ciò</a:t>
            </a:r>
            <a:r>
              <a:rPr lang="en-US" sz="2000" dirty="0">
                <a:effectLst/>
              </a:rPr>
              <a:t> se ne </a:t>
            </a:r>
            <a:r>
              <a:rPr lang="en-US" sz="2000" dirty="0" err="1">
                <a:effectLst/>
              </a:rPr>
              <a:t>deve</a:t>
            </a:r>
            <a:r>
              <a:rPr lang="en-US" sz="2000" dirty="0">
                <a:effectLst/>
              </a:rPr>
              <a:t> </a:t>
            </a:r>
            <a:r>
              <a:rPr lang="en-US" sz="2000" dirty="0" err="1">
                <a:effectLst/>
              </a:rPr>
              <a:t>occupare</a:t>
            </a:r>
            <a:r>
              <a:rPr lang="en-US" sz="2000" dirty="0">
                <a:effectLst/>
              </a:rPr>
              <a:t> il Sistema;</a:t>
            </a:r>
          </a:p>
        </p:txBody>
      </p:sp>
    </p:spTree>
    <p:extLst>
      <p:ext uri="{BB962C8B-B14F-4D97-AF65-F5344CB8AC3E}">
        <p14:creationId xmlns:p14="http://schemas.microsoft.com/office/powerpoint/2010/main" val="12142620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53</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8" t="42905" r="32092" b="12551"/>
          <a:stretch/>
        </p:blipFill>
        <p:spPr>
          <a:xfrm>
            <a:off x="258083" y="136525"/>
            <a:ext cx="5404941"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58084" y="136525"/>
            <a:ext cx="540494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Controllo</a:t>
            </a:r>
            <a:r>
              <a:rPr lang="en-US" sz="3200" dirty="0"/>
              <a:t> </a:t>
            </a:r>
            <a:r>
              <a:rPr lang="en-US" sz="3200" dirty="0" err="1"/>
              <a:t>presenza</a:t>
            </a:r>
            <a:r>
              <a:rPr lang="en-US" sz="3200" dirty="0"/>
              <a:t> Smartwatch</a:t>
            </a:r>
            <a:endParaRPr lang="it-IT" sz="3200" dirty="0"/>
          </a:p>
        </p:txBody>
      </p:sp>
      <p:pic>
        <p:nvPicPr>
          <p:cNvPr id="7" name="Picture 6" descr="Graphical user interface&#10;&#10;Description automatically generated">
            <a:extLst>
              <a:ext uri="{FF2B5EF4-FFF2-40B4-BE49-F238E27FC236}">
                <a16:creationId xmlns:a16="http://schemas.microsoft.com/office/drawing/2014/main" id="{6EA29C5D-93ED-39FE-462D-DED08D3B9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9481" y="1014565"/>
            <a:ext cx="9206688" cy="5341785"/>
          </a:xfrm>
          <a:prstGeom prst="rect">
            <a:avLst/>
          </a:prstGeom>
        </p:spPr>
      </p:pic>
      <p:sp>
        <p:nvSpPr>
          <p:cNvPr id="9" name="CasellaDiTesto 7">
            <a:extLst>
              <a:ext uri="{FF2B5EF4-FFF2-40B4-BE49-F238E27FC236}">
                <a16:creationId xmlns:a16="http://schemas.microsoft.com/office/drawing/2014/main" id="{48358944-6EE5-A709-722D-D45190C37916}"/>
              </a:ext>
            </a:extLst>
          </p:cNvPr>
          <p:cNvSpPr txBox="1"/>
          <p:nvPr/>
        </p:nvSpPr>
        <p:spPr>
          <a:xfrm>
            <a:off x="258083" y="2328149"/>
            <a:ext cx="2976823" cy="1815882"/>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algn="just"/>
            <a:r>
              <a:rPr lang="en-US" sz="1600" dirty="0">
                <a:effectLst/>
              </a:rPr>
              <a:t>Per </a:t>
            </a:r>
            <a:r>
              <a:rPr lang="en-US" sz="1600" dirty="0" err="1">
                <a:effectLst/>
              </a:rPr>
              <a:t>verificare</a:t>
            </a:r>
            <a:r>
              <a:rPr lang="en-US" sz="1600" dirty="0">
                <a:effectLst/>
              </a:rPr>
              <a:t> la </a:t>
            </a:r>
            <a:r>
              <a:rPr lang="en-US" sz="1600" dirty="0" err="1">
                <a:effectLst/>
              </a:rPr>
              <a:t>presenza</a:t>
            </a:r>
            <a:r>
              <a:rPr lang="en-US" sz="1600" dirty="0">
                <a:effectLst/>
              </a:rPr>
              <a:t> o </a:t>
            </a:r>
            <a:r>
              <a:rPr lang="en-US" sz="1600" dirty="0" err="1">
                <a:effectLst/>
              </a:rPr>
              <a:t>meno</a:t>
            </a:r>
            <a:r>
              <a:rPr lang="en-US" sz="1600" dirty="0">
                <a:effectLst/>
              </a:rPr>
              <a:t> </a:t>
            </a:r>
            <a:r>
              <a:rPr lang="en-US" sz="1600" dirty="0" err="1">
                <a:effectLst/>
              </a:rPr>
              <a:t>dello</a:t>
            </a:r>
            <a:r>
              <a:rPr lang="en-US" sz="1600" dirty="0">
                <a:effectLst/>
              </a:rPr>
              <a:t> smartwatch, </a:t>
            </a:r>
            <a:r>
              <a:rPr lang="en-US" sz="1600" dirty="0" err="1">
                <a:effectLst/>
              </a:rPr>
              <a:t>vengono</a:t>
            </a:r>
            <a:r>
              <a:rPr lang="en-US" sz="1600" dirty="0">
                <a:effectLst/>
              </a:rPr>
              <a:t> considerate le </a:t>
            </a:r>
            <a:r>
              <a:rPr lang="en-US" sz="1600" dirty="0" err="1">
                <a:effectLst/>
              </a:rPr>
              <a:t>rilevazioni</a:t>
            </a:r>
            <a:r>
              <a:rPr lang="en-US" sz="1600" dirty="0">
                <a:effectLst/>
              </a:rPr>
              <a:t> </a:t>
            </a:r>
            <a:r>
              <a:rPr lang="en-US" sz="1600" dirty="0" err="1">
                <a:effectLst/>
              </a:rPr>
              <a:t>più</a:t>
            </a:r>
            <a:r>
              <a:rPr lang="en-US" sz="1600" dirty="0">
                <a:effectLst/>
              </a:rPr>
              <a:t> </a:t>
            </a:r>
            <a:r>
              <a:rPr lang="en-US" sz="1600" dirty="0" err="1">
                <a:effectLst/>
              </a:rPr>
              <a:t>recenti</a:t>
            </a:r>
            <a:r>
              <a:rPr lang="en-US" sz="1600" dirty="0">
                <a:effectLst/>
              </a:rPr>
              <a:t> di tutti </a:t>
            </a:r>
            <a:r>
              <a:rPr lang="en-US" sz="1600" dirty="0" err="1">
                <a:effectLst/>
              </a:rPr>
              <a:t>i</a:t>
            </a:r>
            <a:r>
              <a:rPr lang="en-US" sz="1600" dirty="0">
                <a:effectLst/>
              </a:rPr>
              <a:t> </a:t>
            </a:r>
            <a:r>
              <a:rPr lang="en-US" sz="1600" dirty="0" err="1">
                <a:effectLst/>
              </a:rPr>
              <a:t>sensori</a:t>
            </a:r>
            <a:r>
              <a:rPr lang="en-US" sz="1600" dirty="0">
                <a:effectLst/>
              </a:rPr>
              <a:t> wearable e, se </a:t>
            </a:r>
            <a:r>
              <a:rPr lang="en-US" sz="1600" dirty="0" err="1">
                <a:effectLst/>
              </a:rPr>
              <a:t>si</a:t>
            </a:r>
            <a:r>
              <a:rPr lang="en-US" sz="1600" dirty="0">
                <a:effectLst/>
              </a:rPr>
              <a:t> </a:t>
            </a:r>
            <a:r>
              <a:rPr lang="en-US" sz="1600" dirty="0" err="1">
                <a:effectLst/>
              </a:rPr>
              <a:t>identifica</a:t>
            </a:r>
            <a:r>
              <a:rPr lang="en-US" sz="1600" dirty="0">
                <a:effectLst/>
              </a:rPr>
              <a:t> </a:t>
            </a:r>
            <a:r>
              <a:rPr lang="en-US" sz="1600" dirty="0" err="1">
                <a:effectLst/>
              </a:rPr>
              <a:t>una</a:t>
            </a:r>
            <a:r>
              <a:rPr lang="en-US" sz="1600" dirty="0">
                <a:effectLst/>
              </a:rPr>
              <a:t> </a:t>
            </a:r>
            <a:r>
              <a:rPr lang="en-US" sz="1600" dirty="0" err="1">
                <a:effectLst/>
              </a:rPr>
              <a:t>anomalia</a:t>
            </a:r>
            <a:r>
              <a:rPr lang="en-US" sz="1600" dirty="0">
                <a:effectLst/>
              </a:rPr>
              <a:t>, lo </a:t>
            </a:r>
            <a:r>
              <a:rPr lang="en-US" sz="1600" dirty="0" err="1">
                <a:effectLst/>
              </a:rPr>
              <a:t>si</a:t>
            </a:r>
            <a:r>
              <a:rPr lang="en-US" sz="1600" dirty="0">
                <a:effectLst/>
              </a:rPr>
              <a:t> </a:t>
            </a:r>
            <a:r>
              <a:rPr lang="en-US" sz="1600" dirty="0" err="1">
                <a:effectLst/>
              </a:rPr>
              <a:t>comunica</a:t>
            </a:r>
            <a:r>
              <a:rPr lang="en-US" sz="1600" dirty="0">
                <a:effectLst/>
              </a:rPr>
              <a:t> a tutti </a:t>
            </a:r>
            <a:r>
              <a:rPr lang="en-US" sz="1600" dirty="0" err="1">
                <a:effectLst/>
              </a:rPr>
              <a:t>i</a:t>
            </a:r>
            <a:r>
              <a:rPr lang="en-US" sz="1600" dirty="0">
                <a:effectLst/>
              </a:rPr>
              <a:t> caretaker </a:t>
            </a:r>
            <a:r>
              <a:rPr lang="en-US" sz="1600" dirty="0" err="1">
                <a:effectLst/>
              </a:rPr>
              <a:t>associati</a:t>
            </a:r>
            <a:r>
              <a:rPr lang="en-US" sz="1600" dirty="0">
                <a:effectLst/>
              </a:rPr>
              <a:t> al </a:t>
            </a:r>
            <a:r>
              <a:rPr lang="en-US" sz="1600" dirty="0" err="1">
                <a:effectLst/>
              </a:rPr>
              <a:t>residente</a:t>
            </a:r>
            <a:r>
              <a:rPr lang="en-US" sz="1600" dirty="0">
                <a:effectLst/>
              </a:rPr>
              <a:t> </a:t>
            </a:r>
            <a:r>
              <a:rPr lang="en-US" sz="1600" dirty="0" err="1">
                <a:effectLst/>
              </a:rPr>
              <a:t>considerato</a:t>
            </a:r>
            <a:r>
              <a:rPr lang="en-US" sz="1600" dirty="0">
                <a:effectLst/>
              </a:rPr>
              <a:t>.</a:t>
            </a:r>
          </a:p>
        </p:txBody>
      </p:sp>
    </p:spTree>
    <p:extLst>
      <p:ext uri="{BB962C8B-B14F-4D97-AF65-F5344CB8AC3E}">
        <p14:creationId xmlns:p14="http://schemas.microsoft.com/office/powerpoint/2010/main" val="32080595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54</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1262366" y="4831586"/>
            <a:ext cx="10219721" cy="1015663"/>
          </a:xfrm>
          <a:prstGeom prst="rect">
            <a:avLst/>
          </a:prstGeom>
          <a:noFill/>
        </p:spPr>
        <p:txBody>
          <a:bodyPr wrap="square" rtlCol="0" anchor="ctr">
            <a:spAutoFit/>
          </a:bodyPr>
          <a:lstStyle/>
          <a:p>
            <a:pPr algn="ctr"/>
            <a:r>
              <a:rPr lang="en-US" sz="6000" i="1">
                <a:ln w="0"/>
                <a:solidFill>
                  <a:srgbClr val="002060"/>
                </a:solidFill>
                <a:effectLst>
                  <a:outerShdw blurRad="38100" dist="25400" dir="5400000" algn="ctr" rotWithShape="0">
                    <a:srgbClr val="6E747A">
                      <a:alpha val="43000"/>
                    </a:srgbClr>
                  </a:outerShdw>
                </a:effectLst>
              </a:rPr>
              <a:t>Deployment </a:t>
            </a:r>
            <a:r>
              <a:rPr lang="en-US" sz="6000" i="1" dirty="0">
                <a:ln w="0"/>
                <a:solidFill>
                  <a:srgbClr val="002060"/>
                </a:solidFill>
                <a:effectLst>
                  <a:outerShdw blurRad="38100" dist="25400" dir="5400000" algn="ctr" rotWithShape="0">
                    <a:srgbClr val="6E747A">
                      <a:alpha val="43000"/>
                    </a:srgbClr>
                  </a:outerShdw>
                </a:effectLst>
              </a:rPr>
              <a:t>Architecture</a:t>
            </a:r>
            <a:endParaRPr lang="it-IT" sz="60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engineering drawing&#10;&#10;Description automatically generated">
            <a:extLst>
              <a:ext uri="{FF2B5EF4-FFF2-40B4-BE49-F238E27FC236}">
                <a16:creationId xmlns:a16="http://schemas.microsoft.com/office/drawing/2014/main" id="{1029CF78-93B4-DEBF-B55B-F6D454B0B638}"/>
              </a:ext>
            </a:extLst>
          </p:cNvPr>
          <p:cNvPicPr>
            <a:picLocks noChangeAspect="1"/>
          </p:cNvPicPr>
          <p:nvPr/>
        </p:nvPicPr>
        <p:blipFill rotWithShape="1">
          <a:blip r:embed="rId4">
            <a:extLst>
              <a:ext uri="{28A0092B-C50C-407E-A947-70E740481C1C}">
                <a14:useLocalDpi xmlns:a14="http://schemas.microsoft.com/office/drawing/2010/main" val="0"/>
              </a:ext>
            </a:extLst>
          </a:blip>
          <a:srcRect t="4163"/>
          <a:stretch/>
        </p:blipFill>
        <p:spPr>
          <a:xfrm>
            <a:off x="4280766" y="1667508"/>
            <a:ext cx="3630465" cy="3350463"/>
          </a:xfrm>
          <a:prstGeom prst="rect">
            <a:avLst/>
          </a:prstGeom>
        </p:spPr>
      </p:pic>
    </p:spTree>
    <p:extLst>
      <p:ext uri="{BB962C8B-B14F-4D97-AF65-F5344CB8AC3E}">
        <p14:creationId xmlns:p14="http://schemas.microsoft.com/office/powerpoint/2010/main" val="38962705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55</a:t>
            </a:fld>
            <a:endParaRPr lang="it-IT" dirty="0"/>
          </a:p>
        </p:txBody>
      </p:sp>
      <p:sp>
        <p:nvSpPr>
          <p:cNvPr id="7" name="Rectangle 9">
            <a:extLst>
              <a:ext uri="{FF2B5EF4-FFF2-40B4-BE49-F238E27FC236}">
                <a16:creationId xmlns:a16="http://schemas.microsoft.com/office/drawing/2014/main" id="{CF7B5ACB-35EA-4058-827D-167D3165D90F}"/>
              </a:ext>
            </a:extLst>
          </p:cNvPr>
          <p:cNvSpPr/>
          <p:nvPr/>
        </p:nvSpPr>
        <p:spPr>
          <a:xfrm>
            <a:off x="1743075" y="1751617"/>
            <a:ext cx="8705850" cy="3354765"/>
          </a:xfrm>
          <a:prstGeom prst="rect">
            <a:avLst/>
          </a:prstGeom>
        </p:spPr>
        <p:txBody>
          <a:bodyPr wrap="square">
            <a:spAutoFit/>
          </a:bodyPr>
          <a:lstStyle/>
          <a:p>
            <a:pPr algn="ctr"/>
            <a:r>
              <a:rPr lang="it-IT" sz="9600" dirty="0">
                <a:solidFill>
                  <a:srgbClr val="002060"/>
                </a:solidFill>
              </a:rPr>
              <a:t>GRAZIE PER </a:t>
            </a:r>
          </a:p>
          <a:p>
            <a:pPr algn="ctr"/>
            <a:r>
              <a:rPr lang="it-IT" sz="9600" dirty="0">
                <a:solidFill>
                  <a:srgbClr val="002060"/>
                </a:solidFill>
              </a:rPr>
              <a:t>L’ATTENZIONE</a:t>
            </a:r>
          </a:p>
          <a:p>
            <a:pPr marL="342900" indent="-342900" algn="just">
              <a:buFont typeface="Arial" panose="020B0604020202020204" pitchFamily="34" charset="0"/>
              <a:buChar char="•"/>
            </a:pPr>
            <a:endParaRPr lang="it-IT" sz="2000" i="1" dirty="0">
              <a:solidFill>
                <a:srgbClr val="002060"/>
              </a:solidFill>
            </a:endParaRPr>
          </a:p>
        </p:txBody>
      </p:sp>
    </p:spTree>
    <p:extLst>
      <p:ext uri="{BB962C8B-B14F-4D97-AF65-F5344CB8AC3E}">
        <p14:creationId xmlns:p14="http://schemas.microsoft.com/office/powerpoint/2010/main" val="1523234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6</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1262366" y="4831586"/>
            <a:ext cx="10219721" cy="1015663"/>
          </a:xfrm>
          <a:prstGeom prst="rect">
            <a:avLst/>
          </a:prstGeom>
          <a:noFill/>
        </p:spPr>
        <p:txBody>
          <a:bodyPr wrap="square" rtlCol="0" anchor="ctr">
            <a:spAutoFit/>
          </a:bodyPr>
          <a:lstStyle/>
          <a:p>
            <a:pPr algn="ctr"/>
            <a:r>
              <a:rPr lang="en-US" sz="6000" i="1" dirty="0">
                <a:ln w="0"/>
                <a:solidFill>
                  <a:srgbClr val="002060"/>
                </a:solidFill>
                <a:effectLst>
                  <a:outerShdw blurRad="38100" dist="25400" dir="5400000" algn="ctr" rotWithShape="0">
                    <a:srgbClr val="6E747A">
                      <a:alpha val="43000"/>
                    </a:srgbClr>
                  </a:outerShdw>
                </a:effectLst>
              </a:rPr>
              <a:t>Problem Architecture</a:t>
            </a:r>
            <a:endParaRPr lang="it-IT" sz="60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cture containing engineering drawing&#10;&#10;Description automatically generated">
            <a:extLst>
              <a:ext uri="{FF2B5EF4-FFF2-40B4-BE49-F238E27FC236}">
                <a16:creationId xmlns:a16="http://schemas.microsoft.com/office/drawing/2014/main" id="{E7D078B4-6753-6EE1-3C48-9CE2285192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4659" y="1579742"/>
            <a:ext cx="3462679" cy="3334432"/>
          </a:xfrm>
          <a:prstGeom prst="rect">
            <a:avLst/>
          </a:prstGeom>
        </p:spPr>
      </p:pic>
    </p:spTree>
    <p:extLst>
      <p:ext uri="{BB962C8B-B14F-4D97-AF65-F5344CB8AC3E}">
        <p14:creationId xmlns:p14="http://schemas.microsoft.com/office/powerpoint/2010/main" val="174365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7</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40176" b="12551"/>
          <a:stretch/>
        </p:blipFill>
        <p:spPr>
          <a:xfrm>
            <a:off x="215979" y="231353"/>
            <a:ext cx="5880021"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53322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Diagramma</a:t>
            </a:r>
            <a:r>
              <a:rPr lang="en-US" sz="3200" dirty="0"/>
              <a:t> </a:t>
            </a:r>
            <a:r>
              <a:rPr lang="en-US" sz="3200" dirty="0" err="1"/>
              <a:t>dei</a:t>
            </a:r>
            <a:r>
              <a:rPr lang="en-US" sz="3200" dirty="0"/>
              <a:t> </a:t>
            </a:r>
            <a:r>
              <a:rPr lang="en-US" sz="3200" dirty="0" err="1"/>
              <a:t>Casi</a:t>
            </a:r>
            <a:r>
              <a:rPr lang="en-US" sz="3200" dirty="0"/>
              <a:t> </a:t>
            </a:r>
            <a:r>
              <a:rPr lang="en-US" sz="3200" dirty="0" err="1"/>
              <a:t>d’Uso</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iagram&#10;&#10;Description automatically generated">
            <a:extLst>
              <a:ext uri="{FF2B5EF4-FFF2-40B4-BE49-F238E27FC236}">
                <a16:creationId xmlns:a16="http://schemas.microsoft.com/office/drawing/2014/main" id="{DEA66F45-DBE1-EE60-EF4D-616BA38E42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2402" y="254984"/>
            <a:ext cx="5277853" cy="6283928"/>
          </a:xfrm>
          <a:prstGeom prst="rect">
            <a:avLst/>
          </a:prstGeom>
          <a:ln>
            <a:solidFill>
              <a:schemeClr val="tx1"/>
            </a:solidFill>
          </a:ln>
        </p:spPr>
      </p:pic>
      <p:sp>
        <p:nvSpPr>
          <p:cNvPr id="2" name="CasellaDiTesto 7">
            <a:extLst>
              <a:ext uri="{FF2B5EF4-FFF2-40B4-BE49-F238E27FC236}">
                <a16:creationId xmlns:a16="http://schemas.microsoft.com/office/drawing/2014/main" id="{5D5ED805-3E8E-4C58-C683-F1BB88EF4AEF}"/>
              </a:ext>
            </a:extLst>
          </p:cNvPr>
          <p:cNvSpPr txBox="1"/>
          <p:nvPr/>
        </p:nvSpPr>
        <p:spPr>
          <a:xfrm>
            <a:off x="889375" y="1750812"/>
            <a:ext cx="4688649" cy="4708981"/>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Il caso d’uso </a:t>
            </a:r>
            <a:r>
              <a:rPr lang="it-IT" sz="2000" i="1" dirty="0">
                <a:effectLst/>
              </a:rPr>
              <a:t>Monitoraggio</a:t>
            </a:r>
            <a:r>
              <a:rPr lang="it-IT" sz="2000" dirty="0">
                <a:effectLst/>
              </a:rPr>
              <a:t> include tutti i casi d’uso relativi alle rilevazioni dei sensori perché, prima di poter eseguire un controllo, è obbligatoriamente necessario acquisire i dati;</a:t>
            </a:r>
          </a:p>
          <a:p>
            <a:pPr marL="342900" indent="-342900" algn="just">
              <a:buFont typeface="Arial" panose="020B0604020202020204" pitchFamily="34" charset="0"/>
              <a:buChar char="•"/>
            </a:pPr>
            <a:r>
              <a:rPr lang="it-IT" sz="2000" dirty="0">
                <a:effectLst/>
              </a:rPr>
              <a:t>Il caso d’uso </a:t>
            </a:r>
            <a:r>
              <a:rPr lang="it-IT" sz="2000" i="1" dirty="0">
                <a:effectLst/>
              </a:rPr>
              <a:t>Monitoraggio</a:t>
            </a:r>
            <a:r>
              <a:rPr lang="it-IT" sz="2000" dirty="0">
                <a:effectLst/>
              </a:rPr>
              <a:t> estende il caso d’uso </a:t>
            </a:r>
            <a:r>
              <a:rPr lang="it-IT" sz="2000" i="1" dirty="0">
                <a:effectLst/>
              </a:rPr>
              <a:t>Notifica Emergenza</a:t>
            </a:r>
            <a:r>
              <a:rPr lang="it-IT" sz="2000" dirty="0">
                <a:effectLst/>
              </a:rPr>
              <a:t>, non lo include, perché non è detto che il residente sia sempre in emergenza;</a:t>
            </a:r>
          </a:p>
          <a:p>
            <a:pPr marL="342900" indent="-342900" algn="just">
              <a:buFont typeface="Arial" panose="020B0604020202020204" pitchFamily="34" charset="0"/>
              <a:buChar char="•"/>
            </a:pPr>
            <a:r>
              <a:rPr lang="it-IT" sz="2000" dirty="0">
                <a:effectLst/>
              </a:rPr>
              <a:t>Tutti i casi d’uso per la rilevazioni di dati includono il loro </a:t>
            </a:r>
            <a:r>
              <a:rPr lang="it-IT" sz="2000" i="1" dirty="0">
                <a:effectLst/>
              </a:rPr>
              <a:t>salvataggio</a:t>
            </a:r>
            <a:r>
              <a:rPr lang="it-IT" sz="2000" dirty="0">
                <a:effectLst/>
              </a:rPr>
              <a:t>, necessario per il calcolo dello </a:t>
            </a:r>
            <a:r>
              <a:rPr lang="it-IT" sz="2000" i="1" dirty="0">
                <a:effectLst/>
              </a:rPr>
              <a:t>storico</a:t>
            </a:r>
            <a:r>
              <a:rPr lang="it-IT" sz="2000" dirty="0">
                <a:effectLst/>
              </a:rPr>
              <a:t>;</a:t>
            </a:r>
          </a:p>
          <a:p>
            <a:pPr marL="342900" indent="-342900" algn="just">
              <a:buFont typeface="Arial" panose="020B0604020202020204" pitchFamily="34" charset="0"/>
              <a:buChar char="•"/>
            </a:pPr>
            <a:r>
              <a:rPr lang="it-IT" sz="2000" dirty="0">
                <a:effectLst/>
              </a:rPr>
              <a:t>Il </a:t>
            </a:r>
            <a:r>
              <a:rPr lang="it-IT" sz="2000" i="1" dirty="0">
                <a:effectLst/>
              </a:rPr>
              <a:t>Sistema Audio </a:t>
            </a:r>
            <a:r>
              <a:rPr lang="it-IT" sz="2000" dirty="0">
                <a:effectLst/>
              </a:rPr>
              <a:t>può essere attivato dai </a:t>
            </a:r>
            <a:r>
              <a:rPr lang="it-IT" sz="2000" i="1" dirty="0" err="1">
                <a:effectLst/>
              </a:rPr>
              <a:t>Caretaker</a:t>
            </a:r>
            <a:r>
              <a:rPr lang="it-IT" sz="2000" dirty="0">
                <a:effectLst/>
              </a:rPr>
              <a:t> per comunicare in modo bidirezionale con il </a:t>
            </a:r>
            <a:r>
              <a:rPr lang="it-IT" sz="2000" i="1" dirty="0">
                <a:effectLst/>
              </a:rPr>
              <a:t>Residente</a:t>
            </a:r>
            <a:r>
              <a:rPr lang="it-IT" sz="2000" dirty="0">
                <a:effectLst/>
              </a:rPr>
              <a:t>.</a:t>
            </a:r>
          </a:p>
        </p:txBody>
      </p:sp>
    </p:spTree>
    <p:extLst>
      <p:ext uri="{BB962C8B-B14F-4D97-AF65-F5344CB8AC3E}">
        <p14:creationId xmlns:p14="http://schemas.microsoft.com/office/powerpoint/2010/main" val="2748035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8</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54792" b="12551"/>
          <a:stretch/>
        </p:blipFill>
        <p:spPr>
          <a:xfrm>
            <a:off x="215980" y="231353"/>
            <a:ext cx="4304076"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295728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Modello</a:t>
            </a:r>
            <a:r>
              <a:rPr lang="en-US" sz="3200" dirty="0"/>
              <a:t> </a:t>
            </a:r>
            <a:r>
              <a:rPr lang="en-US" sz="3200" dirty="0" err="1"/>
              <a:t>dei</a:t>
            </a:r>
            <a:r>
              <a:rPr lang="en-US" sz="3200" dirty="0"/>
              <a:t> </a:t>
            </a:r>
            <a:r>
              <a:rPr lang="en-US" sz="3200" dirty="0" err="1"/>
              <a:t>Dati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Graphical user interface, Teams&#10;&#10;Description automatically generated">
            <a:extLst>
              <a:ext uri="{FF2B5EF4-FFF2-40B4-BE49-F238E27FC236}">
                <a16:creationId xmlns:a16="http://schemas.microsoft.com/office/drawing/2014/main" id="{01A71E60-53CF-4349-3528-06EC9C280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4523" y="587255"/>
            <a:ext cx="7341497" cy="5683490"/>
          </a:xfrm>
          <a:prstGeom prst="rect">
            <a:avLst/>
          </a:prstGeom>
          <a:ln>
            <a:solidFill>
              <a:schemeClr val="tx1"/>
            </a:solidFill>
          </a:ln>
        </p:spPr>
      </p:pic>
      <p:sp>
        <p:nvSpPr>
          <p:cNvPr id="10" name="CasellaDiTesto 7">
            <a:extLst>
              <a:ext uri="{FF2B5EF4-FFF2-40B4-BE49-F238E27FC236}">
                <a16:creationId xmlns:a16="http://schemas.microsoft.com/office/drawing/2014/main" id="{157E066D-F2E0-F02D-0366-73F93D6CD802}"/>
              </a:ext>
            </a:extLst>
          </p:cNvPr>
          <p:cNvSpPr txBox="1"/>
          <p:nvPr/>
        </p:nvSpPr>
        <p:spPr>
          <a:xfrm>
            <a:off x="215980" y="1724933"/>
            <a:ext cx="4304076" cy="4708981"/>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La </a:t>
            </a:r>
            <a:r>
              <a:rPr lang="it-IT" sz="2000" i="1" dirty="0" err="1">
                <a:effectLst/>
              </a:rPr>
              <a:t>precision</a:t>
            </a:r>
            <a:r>
              <a:rPr lang="it-IT" sz="2000" dirty="0">
                <a:effectLst/>
              </a:rPr>
              <a:t> è stimata </a:t>
            </a:r>
            <a:r>
              <a:rPr lang="it-IT" sz="2000" i="1" dirty="0">
                <a:effectLst/>
              </a:rPr>
              <a:t>media</a:t>
            </a:r>
            <a:r>
              <a:rPr lang="it-IT" sz="2000" dirty="0">
                <a:effectLst/>
              </a:rPr>
              <a:t> per le rilevazioni delle accelerazioni tramite </a:t>
            </a:r>
            <a:r>
              <a:rPr lang="it-IT" sz="2000" dirty="0" err="1">
                <a:effectLst/>
              </a:rPr>
              <a:t>smartwatch</a:t>
            </a:r>
            <a:r>
              <a:rPr lang="it-IT" sz="2000" dirty="0">
                <a:effectLst/>
              </a:rPr>
              <a:t>, e per le rilevazioni dei movimenti tramite sensore ambientale, perché si ha la necessità di campionarle ad alta frequenza, quindi si possono accettare anche valori più rumorosi;</a:t>
            </a:r>
          </a:p>
          <a:p>
            <a:pPr marL="342900" indent="-342900" algn="just">
              <a:buFont typeface="Arial" panose="020B0604020202020204" pitchFamily="34" charset="0"/>
              <a:buChar char="•"/>
            </a:pPr>
            <a:r>
              <a:rPr lang="it-IT" sz="2000" dirty="0">
                <a:effectLst/>
              </a:rPr>
              <a:t>La </a:t>
            </a:r>
            <a:r>
              <a:rPr lang="it-IT" sz="2000" i="1" dirty="0" err="1">
                <a:effectLst/>
              </a:rPr>
              <a:t>precision</a:t>
            </a:r>
            <a:r>
              <a:rPr lang="it-IT" sz="2000" dirty="0">
                <a:effectLst/>
              </a:rPr>
              <a:t> è stimata </a:t>
            </a:r>
            <a:r>
              <a:rPr lang="it-IT" sz="2000" i="1" dirty="0">
                <a:effectLst/>
              </a:rPr>
              <a:t>alta</a:t>
            </a:r>
            <a:r>
              <a:rPr lang="it-IT" sz="2000" dirty="0">
                <a:effectLst/>
              </a:rPr>
              <a:t> per tutte le altre rilevazioni perché, per loro natura, non ha senso campionarle ad alta frequenza, quindi, per risparmio di banda, si è deciso di acquisirle meno frequentemente, ma con precisione maggiore;</a:t>
            </a:r>
          </a:p>
        </p:txBody>
      </p:sp>
    </p:spTree>
    <p:extLst>
      <p:ext uri="{BB962C8B-B14F-4D97-AF65-F5344CB8AC3E}">
        <p14:creationId xmlns:p14="http://schemas.microsoft.com/office/powerpoint/2010/main" val="243806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9</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86138" y="3090882"/>
            <a:ext cx="10219721" cy="1754326"/>
          </a:xfrm>
          <a:prstGeom prst="rect">
            <a:avLst/>
          </a:prstGeom>
          <a:noFill/>
        </p:spPr>
        <p:txBody>
          <a:bodyPr wrap="square" rtlCol="0" anchor="ctr">
            <a:spAutoFit/>
          </a:bodyPr>
          <a:lstStyle/>
          <a:p>
            <a:pPr algn="ctr"/>
            <a:r>
              <a:rPr lang="en-US" sz="6000" i="1" dirty="0">
                <a:ln w="0"/>
                <a:solidFill>
                  <a:srgbClr val="002060"/>
                </a:solidFill>
                <a:effectLst>
                  <a:outerShdw blurRad="38100" dist="25400" dir="5400000" algn="ctr" rotWithShape="0">
                    <a:srgbClr val="6E747A">
                      <a:alpha val="43000"/>
                    </a:srgbClr>
                  </a:outerShdw>
                </a:effectLst>
              </a:rPr>
              <a:t>Problem Architecture</a:t>
            </a:r>
          </a:p>
          <a:p>
            <a:pPr algn="ctr"/>
            <a:r>
              <a:rPr lang="en-US" sz="4800" i="1" dirty="0">
                <a:ln w="0"/>
                <a:solidFill>
                  <a:srgbClr val="002060"/>
                </a:solidFill>
                <a:effectLst>
                  <a:outerShdw blurRad="38100" dist="25400" dir="5400000" algn="ctr" rotWithShape="0">
                    <a:srgbClr val="6E747A">
                      <a:alpha val="43000"/>
                    </a:srgbClr>
                  </a:outerShdw>
                </a:effectLst>
              </a:rPr>
              <a:t>Activity Diagrams</a:t>
            </a:r>
            <a:endParaRPr lang="it-IT" sz="48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24192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2881</TotalTime>
  <Words>3236</Words>
  <Application>Microsoft Office PowerPoint</Application>
  <PresentationFormat>Widescreen</PresentationFormat>
  <Paragraphs>531</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Light</vt:lpstr>
      <vt:lpstr>Cambria Math</vt:lpstr>
      <vt:lpstr>Tema di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g.savazzi1@campus.unimib.it</dc:creator>
  <cp:lastModifiedBy>g.savazzi1@campus.unimib.it</cp:lastModifiedBy>
  <cp:revision>99</cp:revision>
  <dcterms:created xsi:type="dcterms:W3CDTF">2021-06-28T08:25:19Z</dcterms:created>
  <dcterms:modified xsi:type="dcterms:W3CDTF">2023-01-08T15:50:02Z</dcterms:modified>
</cp:coreProperties>
</file>