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4" r:id="rId3"/>
    <p:sldId id="293" r:id="rId4"/>
    <p:sldId id="294" r:id="rId5"/>
    <p:sldId id="295" r:id="rId6"/>
    <p:sldId id="296" r:id="rId7"/>
    <p:sldId id="297" r:id="rId8"/>
    <p:sldId id="298" r:id="rId9"/>
    <p:sldId id="299" r:id="rId10"/>
    <p:sldId id="300" r:id="rId11"/>
    <p:sldId id="301" r:id="rId12"/>
    <p:sldId id="302" r:id="rId13"/>
    <p:sldId id="286" r:id="rId14"/>
    <p:sldId id="285" r:id="rId15"/>
    <p:sldId id="287" r:id="rId16"/>
    <p:sldId id="288" r:id="rId17"/>
    <p:sldId id="289" r:id="rId18"/>
    <p:sldId id="290" r:id="rId19"/>
    <p:sldId id="291" r:id="rId20"/>
    <p:sldId id="303" r:id="rId21"/>
    <p:sldId id="304" r:id="rId22"/>
    <p:sldId id="305" r:id="rId23"/>
    <p:sldId id="307" r:id="rId24"/>
    <p:sldId id="306" r:id="rId25"/>
    <p:sldId id="308" r:id="rId26"/>
    <p:sldId id="282"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savazzi1@campus.unimib.it" initials="g" lastIdx="13" clrIdx="0">
    <p:extLst>
      <p:ext uri="{19B8F6BF-5375-455C-9EA6-DF929625EA0E}">
        <p15:presenceInfo xmlns:p15="http://schemas.microsoft.com/office/powerpoint/2012/main" userId="g.savazzi1@campus.unimib.it" providerId="None"/>
      </p:ext>
    </p:extLst>
  </p:cmAuthor>
  <p:cmAuthor id="2" name="Giacomo Savazzi" initials="GS" lastIdx="7" clrIdx="1">
    <p:extLst>
      <p:ext uri="{19B8F6BF-5375-455C-9EA6-DF929625EA0E}">
        <p15:presenceInfo xmlns:p15="http://schemas.microsoft.com/office/powerpoint/2012/main" userId="S-1-5-21-417365229-399659180-1714775081-269543" providerId="AD"/>
      </p:ext>
    </p:extLst>
  </p:cmAuthor>
  <p:cmAuthor id="3" name="RC" initials="RC" lastIdx="1" clrIdx="2">
    <p:extLst>
      <p:ext uri="{19B8F6BF-5375-455C-9EA6-DF929625EA0E}">
        <p15:presenceInfo xmlns:p15="http://schemas.microsoft.com/office/powerpoint/2012/main" userId="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7"/>
    <a:srgbClr val="002060"/>
    <a:srgbClr val="39A9DB"/>
    <a:srgbClr val="40587E"/>
    <a:srgbClr val="9D9EA0"/>
    <a:srgbClr val="FF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11-21T14:02:34.319" idx="7">
    <p:pos x="10" y="10"/>
    <p:text>Una volta che il sistema ha identificato, e in parte resistito ad un attacco, avrà bisogna di essere rifatto partire da una situazione consona con quella precedente all'attacco. In parte sarà necessario far ripartire il servizio, sfruttando server di backup per questo scopo. Visto che un attacco terminato con successo può essere visto come failure, si possono considerare le tattiche viste per il recover da failure. In più, si ha:</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E5A98-DA83-404B-AF61-44AE5342FB50}" type="datetimeFigureOut">
              <a:rPr lang="it-IT" smtClean="0"/>
              <a:t>21/11/2022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CA133-7696-465E-9A3E-116FF29C29C2}" type="slidenum">
              <a:rPr lang="it-IT" smtClean="0"/>
              <a:t>‹#›</a:t>
            </a:fld>
            <a:endParaRPr lang="it-IT"/>
          </a:p>
        </p:txBody>
      </p:sp>
    </p:spTree>
    <p:extLst>
      <p:ext uri="{BB962C8B-B14F-4D97-AF65-F5344CB8AC3E}">
        <p14:creationId xmlns:p14="http://schemas.microsoft.com/office/powerpoint/2010/main" val="158106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5DBCC-2472-4067-8672-CC5CA591DAB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795C273-E8C6-4A7F-87E2-26F8FE22A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1A5FC52-2EA4-459A-9770-5F6DE0413F21}"/>
              </a:ext>
            </a:extLst>
          </p:cNvPr>
          <p:cNvSpPr>
            <a:spLocks noGrp="1"/>
          </p:cNvSpPr>
          <p:nvPr>
            <p:ph type="dt" sz="half" idx="10"/>
          </p:nvPr>
        </p:nvSpPr>
        <p:spPr/>
        <p:txBody>
          <a:bodyPr/>
          <a:lstStyle/>
          <a:p>
            <a:fld id="{9CD29C0B-695A-4D66-B8E9-5671F929A42B}" type="datetime1">
              <a:rPr lang="it-IT" smtClean="0"/>
              <a:t>21/11/2022</a:t>
            </a:fld>
            <a:endParaRPr lang="it-IT"/>
          </a:p>
        </p:txBody>
      </p:sp>
      <p:sp>
        <p:nvSpPr>
          <p:cNvPr id="5" name="Segnaposto piè di pagina 4">
            <a:extLst>
              <a:ext uri="{FF2B5EF4-FFF2-40B4-BE49-F238E27FC236}">
                <a16:creationId xmlns:a16="http://schemas.microsoft.com/office/drawing/2014/main" id="{591588C0-3CB2-4ECE-B351-007D2B3469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E71359F-545D-4CF5-8635-0FF5CEF73C73}"/>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89992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9B25CC-0D1E-4430-A22F-9D990B41679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BB96D55-1D11-462A-991C-A042B8BA14A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1FA90BC-5EDA-440A-8603-D03898E6A312}"/>
              </a:ext>
            </a:extLst>
          </p:cNvPr>
          <p:cNvSpPr>
            <a:spLocks noGrp="1"/>
          </p:cNvSpPr>
          <p:nvPr>
            <p:ph type="dt" sz="half" idx="10"/>
          </p:nvPr>
        </p:nvSpPr>
        <p:spPr/>
        <p:txBody>
          <a:bodyPr/>
          <a:lstStyle/>
          <a:p>
            <a:fld id="{AF0EC3E5-863F-4DFB-B3BC-1B55C7011BF9}" type="datetime1">
              <a:rPr lang="it-IT" smtClean="0"/>
              <a:t>21/11/2022</a:t>
            </a:fld>
            <a:endParaRPr lang="it-IT"/>
          </a:p>
        </p:txBody>
      </p:sp>
      <p:sp>
        <p:nvSpPr>
          <p:cNvPr id="5" name="Segnaposto piè di pagina 4">
            <a:extLst>
              <a:ext uri="{FF2B5EF4-FFF2-40B4-BE49-F238E27FC236}">
                <a16:creationId xmlns:a16="http://schemas.microsoft.com/office/drawing/2014/main" id="{4C38C6B0-AA56-4DCD-AE10-B3CCD656459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DCAC08-421B-44B8-93C6-2038EA36C511}"/>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128625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B729930-F0A8-411B-8F40-48763A2FF73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57D42A6-6316-45D7-9992-469C71DC5F4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AB344A-E52F-4985-A031-5EE88D9B2D1E}"/>
              </a:ext>
            </a:extLst>
          </p:cNvPr>
          <p:cNvSpPr>
            <a:spLocks noGrp="1"/>
          </p:cNvSpPr>
          <p:nvPr>
            <p:ph type="dt" sz="half" idx="10"/>
          </p:nvPr>
        </p:nvSpPr>
        <p:spPr/>
        <p:txBody>
          <a:bodyPr/>
          <a:lstStyle/>
          <a:p>
            <a:fld id="{DE4D602C-F8B6-42E8-BED7-016CDA0017F3}" type="datetime1">
              <a:rPr lang="it-IT" smtClean="0"/>
              <a:t>21/11/2022</a:t>
            </a:fld>
            <a:endParaRPr lang="it-IT"/>
          </a:p>
        </p:txBody>
      </p:sp>
      <p:sp>
        <p:nvSpPr>
          <p:cNvPr id="5" name="Segnaposto piè di pagina 4">
            <a:extLst>
              <a:ext uri="{FF2B5EF4-FFF2-40B4-BE49-F238E27FC236}">
                <a16:creationId xmlns:a16="http://schemas.microsoft.com/office/drawing/2014/main" id="{834E9735-45E4-45D2-B3F4-D56504FFC18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3F07E8-8891-4D17-BF56-1A21ACF13F7F}"/>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57832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2DE921-C828-46DB-84E3-C143CAA7243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3DB6DC-1545-4AB0-A943-6011392B9A0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12E966C-5EE7-4865-B80F-9F96E6F85BFC}"/>
              </a:ext>
            </a:extLst>
          </p:cNvPr>
          <p:cNvSpPr>
            <a:spLocks noGrp="1"/>
          </p:cNvSpPr>
          <p:nvPr>
            <p:ph type="dt" sz="half" idx="10"/>
          </p:nvPr>
        </p:nvSpPr>
        <p:spPr/>
        <p:txBody>
          <a:bodyPr/>
          <a:lstStyle/>
          <a:p>
            <a:fld id="{EDB10CE1-110C-4ED2-B55F-A302E1FD9F70}" type="datetime1">
              <a:rPr lang="it-IT" smtClean="0"/>
              <a:t>21/11/2022</a:t>
            </a:fld>
            <a:endParaRPr lang="it-IT"/>
          </a:p>
        </p:txBody>
      </p:sp>
      <p:sp>
        <p:nvSpPr>
          <p:cNvPr id="5" name="Segnaposto piè di pagina 4">
            <a:extLst>
              <a:ext uri="{FF2B5EF4-FFF2-40B4-BE49-F238E27FC236}">
                <a16:creationId xmlns:a16="http://schemas.microsoft.com/office/drawing/2014/main" id="{C1BE998D-5CE7-4F39-9B91-DD1FF19645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39BCE29-74B4-4F53-AD28-1AD41C0B68F5}"/>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2300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C40721-FF33-4916-9D10-A02B2074729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68D2E96-EB60-48F2-A22E-532486A46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2AA730-3777-4308-8292-218FDB4E29EB}"/>
              </a:ext>
            </a:extLst>
          </p:cNvPr>
          <p:cNvSpPr>
            <a:spLocks noGrp="1"/>
          </p:cNvSpPr>
          <p:nvPr>
            <p:ph type="dt" sz="half" idx="10"/>
          </p:nvPr>
        </p:nvSpPr>
        <p:spPr/>
        <p:txBody>
          <a:bodyPr/>
          <a:lstStyle/>
          <a:p>
            <a:fld id="{0F61B4B8-A1B7-42D4-A1E0-2645EDAC8BED}" type="datetime1">
              <a:rPr lang="it-IT" smtClean="0"/>
              <a:t>21/11/2022</a:t>
            </a:fld>
            <a:endParaRPr lang="it-IT"/>
          </a:p>
        </p:txBody>
      </p:sp>
      <p:sp>
        <p:nvSpPr>
          <p:cNvPr id="5" name="Segnaposto piè di pagina 4">
            <a:extLst>
              <a:ext uri="{FF2B5EF4-FFF2-40B4-BE49-F238E27FC236}">
                <a16:creationId xmlns:a16="http://schemas.microsoft.com/office/drawing/2014/main" id="{79F4E8DD-F5D7-4464-9600-6E626B6AF03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95724B-CD7F-46DD-958A-1D2833E0A597}"/>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425650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618A22-1622-48BC-A503-30ECF163087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C4CF99D-C02A-4B40-A90C-F59A79FA922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C427C30-951C-492B-8090-327B81421A5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A0610A3-EEF0-4901-9FCE-03ECEF8CF87C}"/>
              </a:ext>
            </a:extLst>
          </p:cNvPr>
          <p:cNvSpPr>
            <a:spLocks noGrp="1"/>
          </p:cNvSpPr>
          <p:nvPr>
            <p:ph type="dt" sz="half" idx="10"/>
          </p:nvPr>
        </p:nvSpPr>
        <p:spPr/>
        <p:txBody>
          <a:bodyPr/>
          <a:lstStyle/>
          <a:p>
            <a:fld id="{188DF4B9-859A-4780-A169-ED3A8349339B}" type="datetime1">
              <a:rPr lang="it-IT" smtClean="0"/>
              <a:t>21/11/2022</a:t>
            </a:fld>
            <a:endParaRPr lang="it-IT"/>
          </a:p>
        </p:txBody>
      </p:sp>
      <p:sp>
        <p:nvSpPr>
          <p:cNvPr id="6" name="Segnaposto piè di pagina 5">
            <a:extLst>
              <a:ext uri="{FF2B5EF4-FFF2-40B4-BE49-F238E27FC236}">
                <a16:creationId xmlns:a16="http://schemas.microsoft.com/office/drawing/2014/main" id="{B849B4D6-D963-49FA-8F69-6390BAB3D63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83DC890-B270-43F2-9531-DE386476415C}"/>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44547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B5217A-1AF3-48B0-8ED6-14CF4AAB21E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8723982-F6BF-4CA2-AE70-7C28B3FE9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71B32B5-3C34-4182-90DB-D4590100402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6D993E3-A4B5-44D4-9F0F-4C982AA79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183080E-81AF-4065-B575-87B45BBEADB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FDD1261-E5DF-4909-AAF4-AFF74CCFBD74}"/>
              </a:ext>
            </a:extLst>
          </p:cNvPr>
          <p:cNvSpPr>
            <a:spLocks noGrp="1"/>
          </p:cNvSpPr>
          <p:nvPr>
            <p:ph type="dt" sz="half" idx="10"/>
          </p:nvPr>
        </p:nvSpPr>
        <p:spPr/>
        <p:txBody>
          <a:bodyPr/>
          <a:lstStyle/>
          <a:p>
            <a:fld id="{24D45E2C-55DD-40A9-BF2D-48E7D2AB1ABA}" type="datetime1">
              <a:rPr lang="it-IT" smtClean="0"/>
              <a:t>21/11/2022</a:t>
            </a:fld>
            <a:endParaRPr lang="it-IT"/>
          </a:p>
        </p:txBody>
      </p:sp>
      <p:sp>
        <p:nvSpPr>
          <p:cNvPr id="8" name="Segnaposto piè di pagina 7">
            <a:extLst>
              <a:ext uri="{FF2B5EF4-FFF2-40B4-BE49-F238E27FC236}">
                <a16:creationId xmlns:a16="http://schemas.microsoft.com/office/drawing/2014/main" id="{1A125398-9112-4CAF-9F4C-D97C9D1288F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E8AB9CA-FC1C-43F6-9E1A-6AFAD3B1BE4A}"/>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38821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74779-1938-4471-A54D-1AA9A2E811B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BAF975D-A9FA-4DAB-B6E1-78AE1E356C6F}"/>
              </a:ext>
            </a:extLst>
          </p:cNvPr>
          <p:cNvSpPr>
            <a:spLocks noGrp="1"/>
          </p:cNvSpPr>
          <p:nvPr>
            <p:ph type="dt" sz="half" idx="10"/>
          </p:nvPr>
        </p:nvSpPr>
        <p:spPr/>
        <p:txBody>
          <a:bodyPr/>
          <a:lstStyle/>
          <a:p>
            <a:fld id="{DC20DFAC-47A9-47B0-8C05-A3316EEF3D0C}" type="datetime1">
              <a:rPr lang="it-IT" smtClean="0"/>
              <a:t>21/11/2022</a:t>
            </a:fld>
            <a:endParaRPr lang="it-IT"/>
          </a:p>
        </p:txBody>
      </p:sp>
      <p:sp>
        <p:nvSpPr>
          <p:cNvPr id="4" name="Segnaposto piè di pagina 3">
            <a:extLst>
              <a:ext uri="{FF2B5EF4-FFF2-40B4-BE49-F238E27FC236}">
                <a16:creationId xmlns:a16="http://schemas.microsoft.com/office/drawing/2014/main" id="{4BD2CEEE-538F-4DB9-AF07-428388CB20E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D0ABB3B-71E1-4ECE-AC59-AB52C4AD2FCE}"/>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95426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5422617-CD0F-4F33-B758-B4D317A87F5C}"/>
              </a:ext>
            </a:extLst>
          </p:cNvPr>
          <p:cNvSpPr>
            <a:spLocks noGrp="1"/>
          </p:cNvSpPr>
          <p:nvPr>
            <p:ph type="dt" sz="half" idx="10"/>
          </p:nvPr>
        </p:nvSpPr>
        <p:spPr/>
        <p:txBody>
          <a:bodyPr/>
          <a:lstStyle/>
          <a:p>
            <a:fld id="{B48A923B-8423-475F-9DB1-11B37109C533}" type="datetime1">
              <a:rPr lang="it-IT" smtClean="0"/>
              <a:t>21/11/2022</a:t>
            </a:fld>
            <a:endParaRPr lang="it-IT"/>
          </a:p>
        </p:txBody>
      </p:sp>
      <p:sp>
        <p:nvSpPr>
          <p:cNvPr id="3" name="Segnaposto piè di pagina 2">
            <a:extLst>
              <a:ext uri="{FF2B5EF4-FFF2-40B4-BE49-F238E27FC236}">
                <a16:creationId xmlns:a16="http://schemas.microsoft.com/office/drawing/2014/main" id="{4D6D4419-342A-4064-BB95-9439A84578C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1557FC1-F3B0-48A8-A509-03529E36A61D}"/>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13811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193F93-8462-41A2-9CC6-6287862CD29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96FAB0-CF82-4EB0-826A-0FBA07A730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A47D2E9-27B6-4ECC-9E4F-8F53BE038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6C4B549-7D94-4EAD-B510-A0518DE68214}"/>
              </a:ext>
            </a:extLst>
          </p:cNvPr>
          <p:cNvSpPr>
            <a:spLocks noGrp="1"/>
          </p:cNvSpPr>
          <p:nvPr>
            <p:ph type="dt" sz="half" idx="10"/>
          </p:nvPr>
        </p:nvSpPr>
        <p:spPr/>
        <p:txBody>
          <a:bodyPr/>
          <a:lstStyle/>
          <a:p>
            <a:fld id="{39A5E392-1A82-4114-9B1C-7507E099813A}" type="datetime1">
              <a:rPr lang="it-IT" smtClean="0"/>
              <a:t>21/11/2022</a:t>
            </a:fld>
            <a:endParaRPr lang="it-IT"/>
          </a:p>
        </p:txBody>
      </p:sp>
      <p:sp>
        <p:nvSpPr>
          <p:cNvPr id="6" name="Segnaposto piè di pagina 5">
            <a:extLst>
              <a:ext uri="{FF2B5EF4-FFF2-40B4-BE49-F238E27FC236}">
                <a16:creationId xmlns:a16="http://schemas.microsoft.com/office/drawing/2014/main" id="{E28EF159-8311-412B-A763-417F7A41FEC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13EADDD-B6D5-45BB-A17B-FBC321533783}"/>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5191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C955F3-88E1-41C2-9DFC-103F4FE06BA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CD384D3-9A9D-4C36-B784-7BC7DAAA4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6EC6F57-A036-4DA8-94DD-74F7850BA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92D469F-210B-4049-86EA-AD71ECF253A5}"/>
              </a:ext>
            </a:extLst>
          </p:cNvPr>
          <p:cNvSpPr>
            <a:spLocks noGrp="1"/>
          </p:cNvSpPr>
          <p:nvPr>
            <p:ph type="dt" sz="half" idx="10"/>
          </p:nvPr>
        </p:nvSpPr>
        <p:spPr/>
        <p:txBody>
          <a:bodyPr/>
          <a:lstStyle/>
          <a:p>
            <a:fld id="{3F1E08A9-9033-4FA7-A83A-B5FC89FF2B18}" type="datetime1">
              <a:rPr lang="it-IT" smtClean="0"/>
              <a:t>21/11/2022</a:t>
            </a:fld>
            <a:endParaRPr lang="it-IT"/>
          </a:p>
        </p:txBody>
      </p:sp>
      <p:sp>
        <p:nvSpPr>
          <p:cNvPr id="6" name="Segnaposto piè di pagina 5">
            <a:extLst>
              <a:ext uri="{FF2B5EF4-FFF2-40B4-BE49-F238E27FC236}">
                <a16:creationId xmlns:a16="http://schemas.microsoft.com/office/drawing/2014/main" id="{D92CAC2F-0EF9-4AE3-9556-8199B77880C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FFF1C3-3559-4F8B-9A02-A437C6D9EC39}"/>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452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08F3401-3E5F-4609-B5F1-B3413D8F8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C6A5809-3DBA-4AC3-9B3D-749ABAF68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A30DA4E-42CD-4045-BADE-1E7883D9C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3085-FB8A-48A6-9A18-D32F849A60AC}" type="datetime1">
              <a:rPr lang="it-IT" smtClean="0"/>
              <a:t>21/11/2022</a:t>
            </a:fld>
            <a:endParaRPr lang="it-IT"/>
          </a:p>
        </p:txBody>
      </p:sp>
      <p:sp>
        <p:nvSpPr>
          <p:cNvPr id="5" name="Segnaposto piè di pagina 4">
            <a:extLst>
              <a:ext uri="{FF2B5EF4-FFF2-40B4-BE49-F238E27FC236}">
                <a16:creationId xmlns:a16="http://schemas.microsoft.com/office/drawing/2014/main" id="{79A98259-0686-493D-B7EF-7A7F4C1C9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1A029E-3A6C-4CDF-906C-79566287D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85319-5DF8-4B17-9881-6D5B2C7AB305}" type="slidenum">
              <a:rPr lang="it-IT" smtClean="0"/>
              <a:t>‹#›</a:t>
            </a:fld>
            <a:endParaRPr lang="it-IT"/>
          </a:p>
        </p:txBody>
      </p:sp>
    </p:spTree>
    <p:extLst>
      <p:ext uri="{BB962C8B-B14F-4D97-AF65-F5344CB8AC3E}">
        <p14:creationId xmlns:p14="http://schemas.microsoft.com/office/powerpoint/2010/main" val="607400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096016"/>
            <a:ext cx="10219721" cy="1015663"/>
          </a:xfrm>
          <a:prstGeom prst="rect">
            <a:avLst/>
          </a:prstGeom>
          <a:noFill/>
        </p:spPr>
        <p:txBody>
          <a:bodyPr wrap="square" rtlCol="0">
            <a:spAutoFit/>
          </a:bodyPr>
          <a:lstStyle/>
          <a:p>
            <a:pPr algn="ctr"/>
            <a:r>
              <a:rPr lang="en-US" sz="6000" i="1" dirty="0">
                <a:ln w="0"/>
                <a:solidFill>
                  <a:srgbClr val="002060"/>
                </a:solidFill>
                <a:effectLst>
                  <a:outerShdw blurRad="38100" dist="25400" dir="5400000" algn="ctr" rotWithShape="0">
                    <a:srgbClr val="6E747A">
                      <a:alpha val="43000"/>
                    </a:srgbClr>
                  </a:outerShdw>
                </a:effectLst>
              </a:rPr>
              <a:t>Software 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43C5EDD6-A9E5-403E-B6C9-A36EE1C11C7D}"/>
              </a:ext>
            </a:extLst>
          </p:cNvPr>
          <p:cNvSpPr txBox="1"/>
          <p:nvPr/>
        </p:nvSpPr>
        <p:spPr>
          <a:xfrm>
            <a:off x="6192244" y="3556501"/>
            <a:ext cx="5748690" cy="1569660"/>
          </a:xfrm>
          <a:prstGeom prst="rect">
            <a:avLst/>
          </a:prstGeom>
          <a:noFill/>
        </p:spPr>
        <p:txBody>
          <a:bodyPr wrap="none" rtlCol="0">
            <a:spAutoFit/>
          </a:bodyPr>
          <a:lstStyle/>
          <a:p>
            <a:pPr algn="just"/>
            <a:r>
              <a:rPr lang="en-US" sz="3200" dirty="0" err="1">
                <a:solidFill>
                  <a:srgbClr val="002060"/>
                </a:solidFill>
              </a:rPr>
              <a:t>Alexandru</a:t>
            </a:r>
            <a:r>
              <a:rPr lang="en-US" sz="3200" dirty="0">
                <a:solidFill>
                  <a:srgbClr val="002060"/>
                </a:solidFill>
              </a:rPr>
              <a:t> Nicolae Andrei 829570</a:t>
            </a:r>
            <a:br>
              <a:rPr lang="en-US" sz="3200" dirty="0">
                <a:solidFill>
                  <a:srgbClr val="002060"/>
                </a:solidFill>
              </a:rPr>
            </a:br>
            <a:r>
              <a:rPr lang="en-US" sz="3200" dirty="0">
                <a:solidFill>
                  <a:srgbClr val="002060"/>
                </a:solidFill>
              </a:rPr>
              <a:t>Giacomo Savazzi 845372</a:t>
            </a:r>
            <a:br>
              <a:rPr lang="en-US" sz="3200" dirty="0">
                <a:solidFill>
                  <a:srgbClr val="002060"/>
                </a:solidFill>
              </a:rPr>
            </a:br>
            <a:r>
              <a:rPr lang="en-US" sz="3200" dirty="0">
                <a:solidFill>
                  <a:srgbClr val="002060"/>
                </a:solidFill>
              </a:rPr>
              <a:t>Andrea </a:t>
            </a:r>
            <a:r>
              <a:rPr lang="en-US" sz="3200" dirty="0" err="1">
                <a:solidFill>
                  <a:srgbClr val="002060"/>
                </a:solidFill>
              </a:rPr>
              <a:t>Assirelli</a:t>
            </a:r>
            <a:r>
              <a:rPr lang="en-US" sz="3200" dirty="0">
                <a:solidFill>
                  <a:srgbClr val="002060"/>
                </a:solidFill>
              </a:rPr>
              <a:t> 820149</a:t>
            </a:r>
          </a:p>
        </p:txBody>
      </p:sp>
      <p:sp>
        <p:nvSpPr>
          <p:cNvPr id="9" name="CasellaDiTesto 12">
            <a:extLst>
              <a:ext uri="{FF2B5EF4-FFF2-40B4-BE49-F238E27FC236}">
                <a16:creationId xmlns:a16="http://schemas.microsoft.com/office/drawing/2014/main" id="{91AA6B3F-B658-4070-9BA6-6F22C02032BB}"/>
              </a:ext>
            </a:extLst>
          </p:cNvPr>
          <p:cNvSpPr txBox="1"/>
          <p:nvPr/>
        </p:nvSpPr>
        <p:spPr>
          <a:xfrm>
            <a:off x="4781248" y="5570983"/>
            <a:ext cx="2629502" cy="461665"/>
          </a:xfrm>
          <a:prstGeom prst="rect">
            <a:avLst/>
          </a:prstGeom>
          <a:noFill/>
        </p:spPr>
        <p:txBody>
          <a:bodyPr wrap="none" rtlCol="0">
            <a:spAutoFit/>
          </a:bodyPr>
          <a:lstStyle/>
          <a:p>
            <a:pPr algn="ctr"/>
            <a:r>
              <a:rPr lang="en-US" sz="2400" i="1" dirty="0">
                <a:solidFill>
                  <a:srgbClr val="002060"/>
                </a:solidFill>
              </a:rPr>
              <a:t>November 29, 2022</a:t>
            </a:r>
          </a:p>
        </p:txBody>
      </p:sp>
    </p:spTree>
    <p:extLst>
      <p:ext uri="{BB962C8B-B14F-4D97-AF65-F5344CB8AC3E}">
        <p14:creationId xmlns:p14="http://schemas.microsoft.com/office/powerpoint/2010/main" val="281418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63865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General Scenario (1/2)</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ella 8">
            <a:extLst>
              <a:ext uri="{FF2B5EF4-FFF2-40B4-BE49-F238E27FC236}">
                <a16:creationId xmlns:a16="http://schemas.microsoft.com/office/drawing/2014/main" id="{9F97FA04-EEA8-49C5-8CC2-6AF747B8531A}"/>
              </a:ext>
            </a:extLst>
          </p:cNvPr>
          <p:cNvGraphicFramePr>
            <a:graphicFrameLocks noGrp="1"/>
          </p:cNvGraphicFramePr>
          <p:nvPr>
            <p:extLst>
              <p:ext uri="{D42A27DB-BD31-4B8C-83A1-F6EECF244321}">
                <p14:modId xmlns:p14="http://schemas.microsoft.com/office/powerpoint/2010/main" val="652606163"/>
              </p:ext>
            </p:extLst>
          </p:nvPr>
        </p:nvGraphicFramePr>
        <p:xfrm>
          <a:off x="474688" y="1579017"/>
          <a:ext cx="11242623" cy="4942840"/>
        </p:xfrm>
        <a:graphic>
          <a:graphicData uri="http://schemas.openxmlformats.org/drawingml/2006/table">
            <a:tbl>
              <a:tblPr firstRow="1" bandRow="1">
                <a:tableStyleId>{5C22544A-7EE6-4342-B048-85BDC9FD1C3A}</a:tableStyleId>
              </a:tblPr>
              <a:tblGrid>
                <a:gridCol w="2041172">
                  <a:extLst>
                    <a:ext uri="{9D8B030D-6E8A-4147-A177-3AD203B41FA5}">
                      <a16:colId xmlns:a16="http://schemas.microsoft.com/office/drawing/2014/main" val="4045539667"/>
                    </a:ext>
                  </a:extLst>
                </a:gridCol>
                <a:gridCol w="3303449">
                  <a:extLst>
                    <a:ext uri="{9D8B030D-6E8A-4147-A177-3AD203B41FA5}">
                      <a16:colId xmlns:a16="http://schemas.microsoft.com/office/drawing/2014/main" val="1341065407"/>
                    </a:ext>
                  </a:extLst>
                </a:gridCol>
                <a:gridCol w="5898002">
                  <a:extLst>
                    <a:ext uri="{9D8B030D-6E8A-4147-A177-3AD203B41FA5}">
                      <a16:colId xmlns:a16="http://schemas.microsoft.com/office/drawing/2014/main" val="3950407479"/>
                    </a:ext>
                  </a:extLst>
                </a:gridCol>
              </a:tblGrid>
              <a:tr h="370840">
                <a:tc>
                  <a:txBody>
                    <a:bodyPr/>
                    <a:lstStyle/>
                    <a:p>
                      <a:r>
                        <a:rPr lang="it-IT" sz="1800" b="1" i="1" kern="1200" dirty="0" err="1">
                          <a:solidFill>
                            <a:schemeClr val="lt1"/>
                          </a:solidFill>
                          <a:latin typeface="+mn-lt"/>
                          <a:ea typeface="+mn-ea"/>
                          <a:cs typeface="+mn-cs"/>
                        </a:rPr>
                        <a:t>Portion</a:t>
                      </a:r>
                      <a:r>
                        <a:rPr lang="it-IT" sz="1800" b="1" i="1" kern="1200" dirty="0">
                          <a:solidFill>
                            <a:schemeClr val="lt1"/>
                          </a:solidFill>
                          <a:latin typeface="+mn-lt"/>
                          <a:ea typeface="+mn-ea"/>
                          <a:cs typeface="+mn-cs"/>
                        </a:rPr>
                        <a:t> of Scenario</a:t>
                      </a:r>
                    </a:p>
                  </a:txBody>
                  <a:tcPr/>
                </a:tc>
                <a:tc>
                  <a:txBody>
                    <a:bodyPr/>
                    <a:lstStyle/>
                    <a:p>
                      <a:r>
                        <a:rPr lang="it-IT" sz="1800" b="1" i="1" kern="1200" dirty="0" err="1">
                          <a:solidFill>
                            <a:schemeClr val="lt1"/>
                          </a:solidFill>
                          <a:latin typeface="+mn-lt"/>
                          <a:ea typeface="+mn-ea"/>
                          <a:cs typeface="+mn-cs"/>
                        </a:rPr>
                        <a:t>Description</a:t>
                      </a:r>
                      <a:endParaRPr lang="it-IT" sz="1800" b="1" i="1" kern="1200" dirty="0">
                        <a:solidFill>
                          <a:schemeClr val="lt1"/>
                        </a:solidFill>
                        <a:latin typeface="+mn-lt"/>
                        <a:ea typeface="+mn-ea"/>
                        <a:cs typeface="+mn-cs"/>
                      </a:endParaRPr>
                    </a:p>
                  </a:txBody>
                  <a:tcPr/>
                </a:tc>
                <a:tc>
                  <a:txBody>
                    <a:bodyPr/>
                    <a:lstStyle/>
                    <a:p>
                      <a:pPr marL="0" algn="l" defTabSz="914400" rtl="0" eaLnBrk="1" latinLnBrk="0" hangingPunct="1"/>
                      <a:r>
                        <a:rPr lang="it-IT" sz="1800" b="1" i="1" kern="1200" dirty="0" err="1">
                          <a:solidFill>
                            <a:schemeClr val="lt1"/>
                          </a:solidFill>
                          <a:latin typeface="+mn-lt"/>
                          <a:ea typeface="+mn-ea"/>
                          <a:cs typeface="+mn-cs"/>
                        </a:rPr>
                        <a:t>Possible</a:t>
                      </a:r>
                      <a:r>
                        <a:rPr lang="it-IT" sz="1800" b="1" i="1" kern="1200" dirty="0">
                          <a:solidFill>
                            <a:schemeClr val="lt1"/>
                          </a:solidFill>
                          <a:latin typeface="+mn-lt"/>
                          <a:ea typeface="+mn-ea"/>
                          <a:cs typeface="+mn-cs"/>
                        </a:rPr>
                        <a:t> </a:t>
                      </a:r>
                      <a:r>
                        <a:rPr lang="it-IT" sz="1800" b="1" i="1" kern="1200" dirty="0" err="1">
                          <a:solidFill>
                            <a:schemeClr val="lt1"/>
                          </a:solidFill>
                          <a:latin typeface="+mn-lt"/>
                          <a:ea typeface="+mn-ea"/>
                          <a:cs typeface="+mn-cs"/>
                        </a:rPr>
                        <a:t>Values</a:t>
                      </a:r>
                      <a:endParaRPr lang="it-IT" sz="1800" b="1" i="1" kern="1200" dirty="0">
                        <a:solidFill>
                          <a:schemeClr val="lt1"/>
                        </a:solidFill>
                        <a:latin typeface="+mn-lt"/>
                        <a:ea typeface="+mn-ea"/>
                        <a:cs typeface="+mn-cs"/>
                      </a:endParaRPr>
                    </a:p>
                  </a:txBody>
                  <a:tcPr/>
                </a:tc>
                <a:extLst>
                  <a:ext uri="{0D108BD9-81ED-4DB2-BD59-A6C34878D82A}">
                    <a16:rowId xmlns:a16="http://schemas.microsoft.com/office/drawing/2014/main" val="1450105799"/>
                  </a:ext>
                </a:extLst>
              </a:tr>
              <a:tr h="307267">
                <a:tc>
                  <a:txBody>
                    <a:bodyPr/>
                    <a:lstStyle/>
                    <a:p>
                      <a:r>
                        <a:rPr lang="it-IT" sz="1400" dirty="0">
                          <a:effectLst/>
                        </a:rPr>
                        <a:t>Source</a:t>
                      </a:r>
                      <a:endParaRPr lang="it-IT" sz="1200" dirty="0">
                        <a:effectLst/>
                      </a:endParaRPr>
                    </a:p>
                  </a:txBody>
                  <a:tcPr/>
                </a:tc>
                <a:tc>
                  <a:txBody>
                    <a:bodyPr/>
                    <a:lstStyle/>
                    <a:p>
                      <a:r>
                        <a:rPr lang="en-US" sz="1400" dirty="0">
                          <a:effectLst/>
                        </a:rPr>
                        <a:t>The attack may be from outside the organization or from inside the organization. The source of the attack may be either a human or another system. </a:t>
                      </a:r>
                      <a:endParaRPr lang="it-IT" sz="1400" dirty="0">
                        <a:effectLst/>
                      </a:endParaRPr>
                    </a:p>
                  </a:txBody>
                  <a:tcPr/>
                </a:tc>
                <a:tc>
                  <a:txBody>
                    <a:bodyPr/>
                    <a:lstStyle/>
                    <a:p>
                      <a:r>
                        <a:rPr lang="it-IT" sz="1200" dirty="0">
                          <a:effectLst/>
                        </a:rPr>
                        <a:t>- Human</a:t>
                      </a:r>
                    </a:p>
                    <a:p>
                      <a:pPr marL="0" indent="0">
                        <a:buFontTx/>
                        <a:buNone/>
                      </a:pPr>
                      <a:r>
                        <a:rPr lang="it-IT" sz="1200" dirty="0">
                          <a:effectLst/>
                        </a:rPr>
                        <a:t>- </a:t>
                      </a:r>
                      <a:r>
                        <a:rPr lang="it-IT" sz="1200" dirty="0" err="1">
                          <a:effectLst/>
                        </a:rPr>
                        <a:t>Another</a:t>
                      </a:r>
                      <a:r>
                        <a:rPr lang="it-IT" sz="1200" dirty="0">
                          <a:effectLst/>
                        </a:rPr>
                        <a:t> system</a:t>
                      </a:r>
                    </a:p>
                    <a:p>
                      <a:pPr marL="0" indent="0">
                        <a:buFontTx/>
                        <a:buNone/>
                      </a:pPr>
                      <a:r>
                        <a:rPr lang="it-IT" sz="1200" dirty="0" err="1">
                          <a:effectLst/>
                        </a:rPr>
                        <a:t>Which</a:t>
                      </a:r>
                      <a:r>
                        <a:rPr lang="it-IT" sz="1200" dirty="0">
                          <a:effectLst/>
                        </a:rPr>
                        <a:t> </a:t>
                      </a:r>
                      <a:r>
                        <a:rPr lang="it-IT" sz="1200" dirty="0" err="1">
                          <a:effectLst/>
                        </a:rPr>
                        <a:t>is</a:t>
                      </a:r>
                      <a:r>
                        <a:rPr lang="it-IT" sz="1200" dirty="0">
                          <a:effectLst/>
                        </a:rPr>
                        <a:t>:</a:t>
                      </a:r>
                    </a:p>
                    <a:p>
                      <a:pPr marL="0" indent="0">
                        <a:buFontTx/>
                        <a:buNone/>
                      </a:pPr>
                      <a:r>
                        <a:rPr lang="en-US" sz="1200" dirty="0">
                          <a:effectLst/>
                        </a:rPr>
                        <a:t>- </a:t>
                      </a:r>
                      <a:r>
                        <a:rPr lang="en-US" sz="1200" dirty="0" err="1">
                          <a:effectLst/>
                        </a:rPr>
                        <a:t>lnside</a:t>
                      </a:r>
                      <a:r>
                        <a:rPr lang="en-US" sz="1200" dirty="0">
                          <a:effectLst/>
                        </a:rPr>
                        <a:t> the organization</a:t>
                      </a:r>
                    </a:p>
                    <a:p>
                      <a:pPr marL="0" indent="0">
                        <a:buFontTx/>
                        <a:buNone/>
                      </a:pPr>
                      <a:r>
                        <a:rPr lang="en-US" sz="1200" dirty="0">
                          <a:effectLst/>
                        </a:rPr>
                        <a:t>- Out ide the organization</a:t>
                      </a:r>
                    </a:p>
                    <a:p>
                      <a:pPr marL="0" indent="0">
                        <a:buFontTx/>
                        <a:buNone/>
                      </a:pPr>
                      <a:r>
                        <a:rPr lang="en-US" sz="1200" dirty="0">
                          <a:effectLst/>
                        </a:rPr>
                        <a:t>- Previously identified</a:t>
                      </a:r>
                    </a:p>
                    <a:p>
                      <a:pPr marL="0" indent="0">
                        <a:buFontTx/>
                        <a:buNone/>
                      </a:pPr>
                      <a:r>
                        <a:rPr lang="en-US" sz="1200" dirty="0">
                          <a:effectLst/>
                        </a:rPr>
                        <a:t>- Unknown</a:t>
                      </a:r>
                      <a:endParaRPr lang="it-IT" sz="1200" dirty="0">
                        <a:effectLst/>
                      </a:endParaRPr>
                    </a:p>
                  </a:txBody>
                  <a:tcPr/>
                </a:tc>
                <a:extLst>
                  <a:ext uri="{0D108BD9-81ED-4DB2-BD59-A6C34878D82A}">
                    <a16:rowId xmlns:a16="http://schemas.microsoft.com/office/drawing/2014/main" val="140941035"/>
                  </a:ext>
                </a:extLst>
              </a:tr>
              <a:tr h="357103">
                <a:tc>
                  <a:txBody>
                    <a:bodyPr/>
                    <a:lstStyle/>
                    <a:p>
                      <a:r>
                        <a:rPr lang="it-IT" sz="1400" dirty="0" err="1">
                          <a:effectLst/>
                        </a:rPr>
                        <a:t>Stimulus</a:t>
                      </a:r>
                      <a:endParaRPr lang="it-IT" sz="1200" dirty="0">
                        <a:effectLst/>
                      </a:endParaRPr>
                    </a:p>
                  </a:txBody>
                  <a:tcPr/>
                </a:tc>
                <a:tc>
                  <a:txBody>
                    <a:bodyPr/>
                    <a:lstStyle/>
                    <a:p>
                      <a:r>
                        <a:rPr lang="en-US" sz="1400" dirty="0">
                          <a:effectLst/>
                        </a:rPr>
                        <a:t>The stimulus is an attack. </a:t>
                      </a:r>
                      <a:endParaRPr lang="it-IT" sz="1400" dirty="0">
                        <a:effectLst/>
                      </a:endParaRPr>
                    </a:p>
                  </a:txBody>
                  <a:tcPr/>
                </a:tc>
                <a:tc>
                  <a:txBody>
                    <a:bodyPr/>
                    <a:lstStyle/>
                    <a:p>
                      <a:r>
                        <a:rPr lang="it-IT" sz="1200" dirty="0">
                          <a:effectLst/>
                        </a:rPr>
                        <a:t>An </a:t>
                      </a:r>
                      <a:r>
                        <a:rPr lang="it-IT" sz="1200" dirty="0" err="1">
                          <a:effectLst/>
                        </a:rPr>
                        <a:t>unauthorized</a:t>
                      </a:r>
                      <a:r>
                        <a:rPr lang="it-IT" sz="1200" dirty="0">
                          <a:effectLst/>
                        </a:rPr>
                        <a:t> </a:t>
                      </a:r>
                      <a:r>
                        <a:rPr lang="it-IT" sz="1200" dirty="0" err="1">
                          <a:effectLst/>
                        </a:rPr>
                        <a:t>attempt</a:t>
                      </a:r>
                      <a:r>
                        <a:rPr lang="it-IT" sz="1200" dirty="0">
                          <a:effectLst/>
                        </a:rPr>
                        <a:t> to: </a:t>
                      </a:r>
                    </a:p>
                    <a:p>
                      <a:r>
                        <a:rPr lang="en-US" sz="1200" dirty="0">
                          <a:effectLst/>
                        </a:rPr>
                        <a:t>- Display, Capture or Change data</a:t>
                      </a:r>
                    </a:p>
                    <a:p>
                      <a:r>
                        <a:rPr lang="en-US" sz="1200" dirty="0">
                          <a:effectLst/>
                        </a:rPr>
                        <a:t>- Access system services</a:t>
                      </a:r>
                    </a:p>
                    <a:p>
                      <a:r>
                        <a:rPr lang="en-US" sz="1200" dirty="0">
                          <a:effectLst/>
                        </a:rPr>
                        <a:t>- Change the system’s behavior</a:t>
                      </a:r>
                    </a:p>
                    <a:p>
                      <a:r>
                        <a:rPr lang="en-US" sz="1200" dirty="0">
                          <a:effectLst/>
                        </a:rPr>
                        <a:t>- Reduce availability</a:t>
                      </a:r>
                    </a:p>
                  </a:txBody>
                  <a:tcPr/>
                </a:tc>
                <a:extLst>
                  <a:ext uri="{0D108BD9-81ED-4DB2-BD59-A6C34878D82A}">
                    <a16:rowId xmlns:a16="http://schemas.microsoft.com/office/drawing/2014/main" val="352534701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err="1">
                          <a:effectLst/>
                        </a:rPr>
                        <a:t>Artifact</a:t>
                      </a:r>
                      <a:r>
                        <a:rPr lang="it-IT" sz="1200" dirty="0">
                          <a:effectLst/>
                        </a:rPr>
                        <a:t> </a:t>
                      </a:r>
                    </a:p>
                    <a:p>
                      <a:endParaRPr lang="it-IT" sz="1200" dirty="0">
                        <a:effectLst/>
                      </a:endParaRPr>
                    </a:p>
                  </a:txBody>
                  <a:tcPr/>
                </a:tc>
                <a:tc>
                  <a:txBody>
                    <a:bodyPr/>
                    <a:lstStyle/>
                    <a:p>
                      <a:r>
                        <a:rPr lang="en-US" sz="1400" dirty="0">
                          <a:effectLst/>
                        </a:rPr>
                        <a:t>What is the target of the attack? </a:t>
                      </a:r>
                      <a:endParaRPr lang="it-IT" sz="1400" dirty="0">
                        <a:effectLst/>
                      </a:endParaRPr>
                    </a:p>
                    <a:p>
                      <a:endParaRPr lang="it-IT" sz="1400" dirty="0">
                        <a:effectLst/>
                      </a:endParaRPr>
                    </a:p>
                  </a:txBody>
                  <a:tcPr/>
                </a:tc>
                <a:tc>
                  <a:txBody>
                    <a:bodyPr/>
                    <a:lstStyle/>
                    <a:p>
                      <a:r>
                        <a:rPr lang="it-IT" sz="1200" dirty="0">
                          <a:effectLst/>
                        </a:rPr>
                        <a:t>- </a:t>
                      </a:r>
                      <a:r>
                        <a:rPr lang="en-US" sz="1200" dirty="0">
                          <a:effectLst/>
                        </a:rPr>
                        <a:t>System services</a:t>
                      </a:r>
                    </a:p>
                    <a:p>
                      <a:r>
                        <a:rPr lang="en-US" sz="1200" dirty="0">
                          <a:effectLst/>
                        </a:rPr>
                        <a:t>- Data within the system</a:t>
                      </a:r>
                    </a:p>
                    <a:p>
                      <a:r>
                        <a:rPr lang="en-US" sz="1200" dirty="0">
                          <a:effectLst/>
                        </a:rPr>
                        <a:t>- A component or resource of the system</a:t>
                      </a:r>
                    </a:p>
                    <a:p>
                      <a:r>
                        <a:rPr lang="en-US" sz="1200" dirty="0">
                          <a:effectLst/>
                        </a:rPr>
                        <a:t>- Data produced or consumed by the system</a:t>
                      </a:r>
                      <a:endParaRPr lang="it-IT" sz="1200" dirty="0">
                        <a:effectLst/>
                      </a:endParaRPr>
                    </a:p>
                  </a:txBody>
                  <a:tcPr/>
                </a:tc>
                <a:extLst>
                  <a:ext uri="{0D108BD9-81ED-4DB2-BD59-A6C34878D82A}">
                    <a16:rowId xmlns:a16="http://schemas.microsoft.com/office/drawing/2014/main" val="1518020367"/>
                  </a:ext>
                </a:extLst>
              </a:tr>
              <a:tr h="370840">
                <a:tc>
                  <a:txBody>
                    <a:bodyPr/>
                    <a:lstStyle/>
                    <a:p>
                      <a:r>
                        <a:rPr lang="it-IT" sz="1400" dirty="0">
                          <a:effectLst/>
                        </a:rPr>
                        <a:t>Environment</a:t>
                      </a:r>
                      <a:endParaRPr lang="it-IT" sz="1200" dirty="0">
                        <a:effectLst/>
                      </a:endParaRPr>
                    </a:p>
                  </a:txBody>
                  <a:tcPr/>
                </a:tc>
                <a:tc>
                  <a:txBody>
                    <a:bodyPr/>
                    <a:lstStyle/>
                    <a:p>
                      <a:r>
                        <a:rPr lang="en-US" sz="1400" dirty="0">
                          <a:effectLst/>
                        </a:rPr>
                        <a:t>What is the state of the system when the attack occurs? </a:t>
                      </a:r>
                      <a:endParaRPr lang="it-IT" sz="1400" dirty="0">
                        <a:effectLst/>
                      </a:endParaRPr>
                    </a:p>
                  </a:txBody>
                  <a:tcPr/>
                </a:tc>
                <a:tc>
                  <a:txBody>
                    <a:bodyPr/>
                    <a:lstStyle/>
                    <a:p>
                      <a:r>
                        <a:rPr lang="it-IT" sz="1200" dirty="0">
                          <a:effectLst/>
                        </a:rPr>
                        <a:t>The system </a:t>
                      </a:r>
                      <a:r>
                        <a:rPr lang="it-IT" sz="1200" dirty="0" err="1">
                          <a:effectLst/>
                        </a:rPr>
                        <a:t>is</a:t>
                      </a:r>
                      <a:r>
                        <a:rPr lang="it-IT" sz="1200" dirty="0">
                          <a:effectLst/>
                        </a:rPr>
                        <a:t>:</a:t>
                      </a:r>
                    </a:p>
                    <a:p>
                      <a:r>
                        <a:rPr lang="it-IT" sz="1200" dirty="0">
                          <a:effectLst/>
                        </a:rPr>
                        <a:t> </a:t>
                      </a:r>
                      <a:r>
                        <a:rPr lang="en-US" sz="1200" dirty="0">
                          <a:effectLst/>
                        </a:rPr>
                        <a:t>-Online or offline</a:t>
                      </a:r>
                    </a:p>
                    <a:p>
                      <a:r>
                        <a:rPr lang="en-US" sz="1200" dirty="0">
                          <a:effectLst/>
                        </a:rPr>
                        <a:t>- Connected to or disconnected from a network</a:t>
                      </a:r>
                    </a:p>
                    <a:p>
                      <a:r>
                        <a:rPr lang="en-US" sz="1200" dirty="0">
                          <a:effectLst/>
                        </a:rPr>
                        <a:t>- Behind a firewall or open to a network</a:t>
                      </a:r>
                    </a:p>
                    <a:p>
                      <a:r>
                        <a:rPr lang="en-US" sz="1200" dirty="0">
                          <a:effectLst/>
                        </a:rPr>
                        <a:t>- Fully operational</a:t>
                      </a:r>
                    </a:p>
                    <a:p>
                      <a:r>
                        <a:rPr lang="en-US" sz="1200" dirty="0">
                          <a:effectLst/>
                        </a:rPr>
                        <a:t>- Partially operational</a:t>
                      </a:r>
                    </a:p>
                    <a:p>
                      <a:r>
                        <a:rPr lang="en-US" sz="1200" dirty="0">
                          <a:effectLst/>
                        </a:rPr>
                        <a:t>- Not operational</a:t>
                      </a:r>
                      <a:endParaRPr lang="it-IT" sz="1200" dirty="0">
                        <a:effectLst/>
                      </a:endParaRPr>
                    </a:p>
                  </a:txBody>
                  <a:tcPr/>
                </a:tc>
                <a:extLst>
                  <a:ext uri="{0D108BD9-81ED-4DB2-BD59-A6C34878D82A}">
                    <a16:rowId xmlns:a16="http://schemas.microsoft.com/office/drawing/2014/main" val="2024254814"/>
                  </a:ext>
                </a:extLst>
              </a:tr>
            </a:tbl>
          </a:graphicData>
        </a:graphic>
      </p:graphicFrame>
    </p:spTree>
    <p:extLst>
      <p:ext uri="{BB962C8B-B14F-4D97-AF65-F5344CB8AC3E}">
        <p14:creationId xmlns:p14="http://schemas.microsoft.com/office/powerpoint/2010/main" val="69312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63865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General Scenario (2/2)</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a 8">
            <a:extLst>
              <a:ext uri="{FF2B5EF4-FFF2-40B4-BE49-F238E27FC236}">
                <a16:creationId xmlns:a16="http://schemas.microsoft.com/office/drawing/2014/main" id="{C17728ED-B902-4D79-836F-691F0BB7E8F2}"/>
              </a:ext>
            </a:extLst>
          </p:cNvPr>
          <p:cNvGraphicFramePr>
            <a:graphicFrameLocks noGrp="1"/>
          </p:cNvGraphicFramePr>
          <p:nvPr>
            <p:extLst>
              <p:ext uri="{D42A27DB-BD31-4B8C-83A1-F6EECF244321}">
                <p14:modId xmlns:p14="http://schemas.microsoft.com/office/powerpoint/2010/main" val="2130579777"/>
              </p:ext>
            </p:extLst>
          </p:nvPr>
        </p:nvGraphicFramePr>
        <p:xfrm>
          <a:off x="354721" y="1803036"/>
          <a:ext cx="11482557" cy="4419600"/>
        </p:xfrm>
        <a:graphic>
          <a:graphicData uri="http://schemas.openxmlformats.org/drawingml/2006/table">
            <a:tbl>
              <a:tblPr firstRow="1" bandRow="1">
                <a:tableStyleId>{5C22544A-7EE6-4342-B048-85BDC9FD1C3A}</a:tableStyleId>
              </a:tblPr>
              <a:tblGrid>
                <a:gridCol w="2284784">
                  <a:extLst>
                    <a:ext uri="{9D8B030D-6E8A-4147-A177-3AD203B41FA5}">
                      <a16:colId xmlns:a16="http://schemas.microsoft.com/office/drawing/2014/main" val="4045539667"/>
                    </a:ext>
                  </a:extLst>
                </a:gridCol>
                <a:gridCol w="2677213">
                  <a:extLst>
                    <a:ext uri="{9D8B030D-6E8A-4147-A177-3AD203B41FA5}">
                      <a16:colId xmlns:a16="http://schemas.microsoft.com/office/drawing/2014/main" val="1341065407"/>
                    </a:ext>
                  </a:extLst>
                </a:gridCol>
                <a:gridCol w="6520560">
                  <a:extLst>
                    <a:ext uri="{9D8B030D-6E8A-4147-A177-3AD203B41FA5}">
                      <a16:colId xmlns:a16="http://schemas.microsoft.com/office/drawing/2014/main" val="3950407479"/>
                    </a:ext>
                  </a:extLst>
                </a:gridCol>
              </a:tblGrid>
              <a:tr h="347018">
                <a:tc>
                  <a:txBody>
                    <a:bodyPr/>
                    <a:lstStyle/>
                    <a:p>
                      <a:r>
                        <a:rPr lang="it-IT" sz="1800" i="1" dirty="0" err="1"/>
                        <a:t>Portion</a:t>
                      </a:r>
                      <a:r>
                        <a:rPr lang="it-IT" sz="1800" i="1" dirty="0"/>
                        <a:t> of Scenario</a:t>
                      </a:r>
                    </a:p>
                  </a:txBody>
                  <a:tcPr/>
                </a:tc>
                <a:tc>
                  <a:txBody>
                    <a:bodyPr/>
                    <a:lstStyle/>
                    <a:p>
                      <a:r>
                        <a:rPr lang="it-IT" sz="2000" i="1" dirty="0"/>
                        <a:t>Description</a:t>
                      </a:r>
                      <a:endParaRPr lang="it-IT" sz="1400" i="1" dirty="0"/>
                    </a:p>
                  </a:txBody>
                  <a:tcPr/>
                </a:tc>
                <a:tc>
                  <a:txBody>
                    <a:bodyPr/>
                    <a:lstStyle/>
                    <a:p>
                      <a:r>
                        <a:rPr lang="it-IT" sz="2000" i="1" dirty="0" err="1"/>
                        <a:t>Possible</a:t>
                      </a:r>
                      <a:r>
                        <a:rPr lang="it-IT" sz="2000" i="1" dirty="0"/>
                        <a:t> </a:t>
                      </a:r>
                      <a:r>
                        <a:rPr lang="it-IT" sz="2000" i="1" dirty="0" err="1"/>
                        <a:t>Values</a:t>
                      </a:r>
                      <a:endParaRPr lang="it-IT" sz="2000" i="1" dirty="0"/>
                    </a:p>
                  </a:txBody>
                  <a:tcPr/>
                </a:tc>
                <a:extLst>
                  <a:ext uri="{0D108BD9-81ED-4DB2-BD59-A6C34878D82A}">
                    <a16:rowId xmlns:a16="http://schemas.microsoft.com/office/drawing/2014/main" val="1450105799"/>
                  </a:ext>
                </a:extLst>
              </a:tr>
              <a:tr h="1112359">
                <a:tc>
                  <a:txBody>
                    <a:bodyPr/>
                    <a:lstStyle/>
                    <a:p>
                      <a:r>
                        <a:rPr lang="it-IT" sz="1400" dirty="0" err="1"/>
                        <a:t>Response</a:t>
                      </a:r>
                      <a:r>
                        <a:rPr lang="it-IT" sz="1200" dirty="0"/>
                        <a:t> </a:t>
                      </a:r>
                    </a:p>
                  </a:txBody>
                  <a:tcPr/>
                </a:tc>
                <a:tc>
                  <a:txBody>
                    <a:bodyPr/>
                    <a:lstStyle/>
                    <a:p>
                      <a:pPr algn="l"/>
                      <a:r>
                        <a:rPr lang="en-US" sz="1400" dirty="0"/>
                        <a:t>The system ensures that confidentiality, integrity, and availability are maintained</a:t>
                      </a:r>
                      <a:endParaRPr lang="it-IT" sz="1400" dirty="0"/>
                    </a:p>
                  </a:txBody>
                  <a:tcPr/>
                </a:tc>
                <a:tc>
                  <a:txBody>
                    <a:bodyPr/>
                    <a:lstStyle/>
                    <a:p>
                      <a:r>
                        <a:rPr lang="en-US" sz="1400" dirty="0"/>
                        <a:t>Transactions are carried out in a fashion such that</a:t>
                      </a:r>
                    </a:p>
                    <a:p>
                      <a:r>
                        <a:rPr lang="en-US" sz="1400" dirty="0"/>
                        <a:t>- Data or services are protected from unauthorized access</a:t>
                      </a:r>
                    </a:p>
                    <a:p>
                      <a:r>
                        <a:rPr lang="en-US" sz="1400" dirty="0"/>
                        <a:t>- Data or services are not being manipulated without authorization</a:t>
                      </a:r>
                    </a:p>
                    <a:p>
                      <a:r>
                        <a:rPr lang="en-US" sz="1400" dirty="0"/>
                        <a:t>- Parties to a transaction are identified with assurance</a:t>
                      </a:r>
                    </a:p>
                    <a:p>
                      <a:r>
                        <a:rPr lang="en-US" sz="1400" dirty="0"/>
                        <a:t>- The parties to the transaction cannot repudiate their involvements</a:t>
                      </a:r>
                    </a:p>
                    <a:p>
                      <a:pPr marL="0" indent="0">
                        <a:buFontTx/>
                        <a:buNone/>
                      </a:pPr>
                      <a:r>
                        <a:rPr lang="en-US" sz="1400" dirty="0"/>
                        <a:t>- The data, resources, and system services will be available for legitimate use</a:t>
                      </a:r>
                    </a:p>
                    <a:p>
                      <a:pPr marL="0" indent="0">
                        <a:buFontTx/>
                        <a:buNone/>
                      </a:pPr>
                      <a:r>
                        <a:rPr lang="en-US" sz="1400" dirty="0"/>
                        <a:t>The system tracks activities within it by</a:t>
                      </a:r>
                    </a:p>
                    <a:p>
                      <a:pPr marL="0" indent="0">
                        <a:buFontTx/>
                        <a:buNone/>
                      </a:pPr>
                      <a:r>
                        <a:rPr lang="en-US" sz="1400" dirty="0"/>
                        <a:t>- Recording access or modification</a:t>
                      </a:r>
                    </a:p>
                    <a:p>
                      <a:pPr marL="0" indent="0">
                        <a:buFontTx/>
                        <a:buNone/>
                      </a:pPr>
                      <a:r>
                        <a:rPr lang="en-US" sz="1400" dirty="0"/>
                        <a:t>- Recording attempts to access data, resources, or services </a:t>
                      </a:r>
                    </a:p>
                    <a:p>
                      <a:pPr marL="0" indent="0">
                        <a:buFontTx/>
                        <a:buNone/>
                      </a:pPr>
                      <a:r>
                        <a:rPr lang="en-US" sz="1400" dirty="0"/>
                        <a:t>- Notifying appropriate entities(people or systems) when an apparent attacks is occurring</a:t>
                      </a:r>
                      <a:endParaRPr lang="it-IT" sz="1200" dirty="0"/>
                    </a:p>
                  </a:txBody>
                  <a:tcPr/>
                </a:tc>
                <a:extLst>
                  <a:ext uri="{0D108BD9-81ED-4DB2-BD59-A6C34878D82A}">
                    <a16:rowId xmlns:a16="http://schemas.microsoft.com/office/drawing/2014/main" val="140941035"/>
                  </a:ext>
                </a:extLst>
              </a:tr>
              <a:tr h="1112359">
                <a:tc>
                  <a:txBody>
                    <a:bodyPr/>
                    <a:lstStyle/>
                    <a:p>
                      <a:r>
                        <a:rPr lang="it-IT" sz="1400" dirty="0" err="1"/>
                        <a:t>Response</a:t>
                      </a:r>
                      <a:r>
                        <a:rPr lang="it-IT" sz="1400" dirty="0"/>
                        <a:t> </a:t>
                      </a:r>
                      <a:r>
                        <a:rPr lang="it-IT" sz="1400" dirty="0" err="1"/>
                        <a:t>measure</a:t>
                      </a:r>
                      <a:endParaRPr lang="it-IT" sz="1400" dirty="0"/>
                    </a:p>
                  </a:txBody>
                  <a:tcPr/>
                </a:tc>
                <a:tc>
                  <a:txBody>
                    <a:bodyPr/>
                    <a:lstStyle/>
                    <a:p>
                      <a:r>
                        <a:rPr lang="en-US" sz="1400" dirty="0"/>
                        <a:t>Measures of a system’s response are related to the frequency of successful attacks, the time and cost to resist and repaid attacks, and the consequential damage of those attacks. </a:t>
                      </a:r>
                      <a:endParaRPr lang="it-IT" sz="1400" dirty="0"/>
                    </a:p>
                  </a:txBody>
                  <a:tcPr/>
                </a:tc>
                <a:tc>
                  <a:txBody>
                    <a:bodyPr/>
                    <a:lstStyle/>
                    <a:p>
                      <a:r>
                        <a:rPr lang="en-US" sz="1400" dirty="0"/>
                        <a:t>One or more of the following:</a:t>
                      </a:r>
                    </a:p>
                    <a:p>
                      <a:r>
                        <a:rPr lang="en-US" sz="1400" dirty="0"/>
                        <a:t>- How much of a resource is compromised or ensured</a:t>
                      </a:r>
                    </a:p>
                    <a:p>
                      <a:r>
                        <a:rPr lang="en-US" sz="1400" dirty="0"/>
                        <a:t>- Accuracy of attacks detection</a:t>
                      </a:r>
                    </a:p>
                    <a:p>
                      <a:r>
                        <a:rPr lang="en-US" sz="1400" dirty="0"/>
                        <a:t>- How much time passed before an attacks was detected</a:t>
                      </a:r>
                    </a:p>
                    <a:p>
                      <a:r>
                        <a:rPr lang="en-US" sz="1400" dirty="0"/>
                        <a:t>- How many attacks were resisted</a:t>
                      </a:r>
                    </a:p>
                    <a:p>
                      <a:r>
                        <a:rPr lang="en-US" sz="1400" dirty="0"/>
                        <a:t>- How long it takes to recover from a successful attacks</a:t>
                      </a:r>
                    </a:p>
                    <a:p>
                      <a:r>
                        <a:rPr lang="en-US" sz="1400" dirty="0"/>
                        <a:t>- How much data is vulnerable to a particular attacks</a:t>
                      </a:r>
                      <a:endParaRPr lang="it-IT" sz="1400" dirty="0"/>
                    </a:p>
                  </a:txBody>
                  <a:tcPr/>
                </a:tc>
                <a:extLst>
                  <a:ext uri="{0D108BD9-81ED-4DB2-BD59-A6C34878D82A}">
                    <a16:rowId xmlns:a16="http://schemas.microsoft.com/office/drawing/2014/main" val="2653989613"/>
                  </a:ext>
                </a:extLst>
              </a:tr>
            </a:tbl>
          </a:graphicData>
        </a:graphic>
      </p:graphicFrame>
    </p:spTree>
    <p:extLst>
      <p:ext uri="{BB962C8B-B14F-4D97-AF65-F5344CB8AC3E}">
        <p14:creationId xmlns:p14="http://schemas.microsoft.com/office/powerpoint/2010/main" val="31357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63518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Sample Scenario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Immagine 26">
            <a:extLst>
              <a:ext uri="{FF2B5EF4-FFF2-40B4-BE49-F238E27FC236}">
                <a16:creationId xmlns:a16="http://schemas.microsoft.com/office/drawing/2014/main" id="{541ABB7D-185C-476E-AFDC-EB7AD34F08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49" y="1880276"/>
            <a:ext cx="11239502" cy="4300331"/>
          </a:xfrm>
          <a:prstGeom prst="rect">
            <a:avLst/>
          </a:prstGeom>
        </p:spPr>
      </p:pic>
    </p:spTree>
    <p:extLst>
      <p:ext uri="{BB962C8B-B14F-4D97-AF65-F5344CB8AC3E}">
        <p14:creationId xmlns:p14="http://schemas.microsoft.com/office/powerpoint/2010/main" val="3728668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13</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269971"/>
            <a:ext cx="10219721" cy="769441"/>
          </a:xfrm>
          <a:prstGeom prst="rect">
            <a:avLst/>
          </a:prstGeom>
          <a:noFill/>
        </p:spPr>
        <p:txBody>
          <a:bodyPr wrap="square" rtlCol="0">
            <a:spAutoFit/>
          </a:bodyPr>
          <a:lstStyle/>
          <a:p>
            <a:pPr algn="ctr"/>
            <a:r>
              <a:rPr lang="en-US" sz="4400" dirty="0">
                <a:ln w="0"/>
                <a:solidFill>
                  <a:srgbClr val="002060"/>
                </a:solidFill>
                <a:effectLst>
                  <a:outerShdw blurRad="38100" dist="25400" dir="5400000" algn="ctr" rotWithShape="0">
                    <a:srgbClr val="6E747A">
                      <a:alpha val="43000"/>
                    </a:srgbClr>
                  </a:outerShdw>
                </a:effectLst>
              </a:rPr>
              <a:t>Tactics for Security</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1FBC7D2-3FFB-4B72-BD8A-8D66374E4159}"/>
              </a:ext>
            </a:extLst>
          </p:cNvPr>
          <p:cNvPicPr>
            <a:picLocks noChangeAspect="1"/>
          </p:cNvPicPr>
          <p:nvPr/>
        </p:nvPicPr>
        <p:blipFill rotWithShape="1">
          <a:blip r:embed="rId4">
            <a:extLst>
              <a:ext uri="{28A0092B-C50C-407E-A947-70E740481C1C}">
                <a14:useLocalDpi xmlns:a14="http://schemas.microsoft.com/office/drawing/2010/main" val="0"/>
              </a:ext>
            </a:extLst>
          </a:blip>
          <a:srcRect l="6130" t="14074" r="7958" b="19954"/>
          <a:stretch/>
        </p:blipFill>
        <p:spPr>
          <a:xfrm>
            <a:off x="2720120" y="3415427"/>
            <a:ext cx="6751756" cy="2556594"/>
          </a:xfrm>
          <a:prstGeom prst="rect">
            <a:avLst/>
          </a:prstGeom>
        </p:spPr>
      </p:pic>
    </p:spTree>
    <p:extLst>
      <p:ext uri="{BB962C8B-B14F-4D97-AF65-F5344CB8AC3E}">
        <p14:creationId xmlns:p14="http://schemas.microsoft.com/office/powerpoint/2010/main" val="209142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85915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First Step – Physical Security</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A99026B-8060-47AB-9362-3A48529349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7822" y="3945964"/>
            <a:ext cx="6196355" cy="2795736"/>
          </a:xfrm>
          <a:prstGeom prst="rect">
            <a:avLst/>
          </a:prstGeom>
        </p:spPr>
      </p:pic>
      <p:sp>
        <p:nvSpPr>
          <p:cNvPr id="11" name="CasellaDiTesto 11">
            <a:extLst>
              <a:ext uri="{FF2B5EF4-FFF2-40B4-BE49-F238E27FC236}">
                <a16:creationId xmlns:a16="http://schemas.microsoft.com/office/drawing/2014/main" id="{E672B9D5-690F-4D1F-B32C-BDA99DAA25E6}"/>
              </a:ext>
            </a:extLst>
          </p:cNvPr>
          <p:cNvSpPr txBox="1"/>
          <p:nvPr/>
        </p:nvSpPr>
        <p:spPr>
          <a:xfrm>
            <a:off x="1066800" y="1779405"/>
            <a:ext cx="10219721" cy="2246769"/>
          </a:xfrm>
          <a:prstGeom prst="rect">
            <a:avLst/>
          </a:prstGeom>
          <a:noFill/>
        </p:spPr>
        <p:txBody>
          <a:bodyPr wrap="square" rtlCol="0">
            <a:spAutoFit/>
          </a:bodyPr>
          <a:lstStyle/>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Limited access </a:t>
            </a:r>
            <a:r>
              <a:rPr lang="en-US" sz="2800" i="1" dirty="0">
                <a:ln w="0"/>
                <a:solidFill>
                  <a:srgbClr val="002060"/>
                </a:solidFill>
                <a:effectLst>
                  <a:outerShdw blurRad="38100" dist="25400" dir="5400000" algn="ctr" rotWithShape="0">
                    <a:srgbClr val="6E747A">
                      <a:alpha val="43000"/>
                    </a:srgbClr>
                  </a:outerShdw>
                </a:effectLst>
              </a:rPr>
              <a:t>(e.g., fences and security checkpoint);</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Detecting intruders </a:t>
            </a:r>
            <a:r>
              <a:rPr lang="en-US" sz="2800" i="1" dirty="0">
                <a:ln w="0"/>
                <a:solidFill>
                  <a:srgbClr val="002060"/>
                </a:solidFill>
                <a:effectLst>
                  <a:outerShdw blurRad="38100" dist="25400" dir="5400000" algn="ctr" rotWithShape="0">
                    <a:srgbClr val="6E747A">
                      <a:alpha val="43000"/>
                    </a:srgbClr>
                  </a:outerShdw>
                </a:effectLst>
              </a:rPr>
              <a:t>(e.g., visitors with badges);</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Deterrence mechanisms </a:t>
            </a:r>
            <a:r>
              <a:rPr lang="en-US" sz="2800" i="1" dirty="0">
                <a:ln w="0"/>
                <a:solidFill>
                  <a:srgbClr val="002060"/>
                </a:solidFill>
                <a:effectLst>
                  <a:outerShdw blurRad="38100" dist="25400" dir="5400000" algn="ctr" rotWithShape="0">
                    <a:srgbClr val="6E747A">
                      <a:alpha val="43000"/>
                    </a:srgbClr>
                  </a:outerShdw>
                </a:effectLst>
              </a:rPr>
              <a:t>(e.g., armed guards);</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Reaction mechanisms </a:t>
            </a:r>
            <a:r>
              <a:rPr lang="en-US" sz="2800" i="1" dirty="0">
                <a:ln w="0"/>
                <a:solidFill>
                  <a:srgbClr val="002060"/>
                </a:solidFill>
                <a:effectLst>
                  <a:outerShdw blurRad="38100" dist="25400" dir="5400000" algn="ctr" rotWithShape="0">
                    <a:srgbClr val="6E747A">
                      <a:alpha val="43000"/>
                    </a:srgbClr>
                  </a:outerShdw>
                </a:effectLst>
              </a:rPr>
              <a:t>(e.g., doors automatic lock, acoustic alarm);</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Recovery mechanisms </a:t>
            </a:r>
            <a:r>
              <a:rPr lang="en-US" sz="2800" i="1" dirty="0">
                <a:ln w="0"/>
                <a:solidFill>
                  <a:srgbClr val="002060"/>
                </a:solidFill>
                <a:effectLst>
                  <a:outerShdw blurRad="38100" dist="25400" dir="5400000" algn="ctr" rotWithShape="0">
                    <a:srgbClr val="6E747A">
                      <a:alpha val="43000"/>
                    </a:srgbClr>
                  </a:outerShdw>
                </a:effectLst>
              </a:rPr>
              <a:t>(e.g., off-site backup);</a:t>
            </a:r>
          </a:p>
        </p:txBody>
      </p:sp>
    </p:spTree>
    <p:extLst>
      <p:ext uri="{BB962C8B-B14F-4D97-AF65-F5344CB8AC3E}">
        <p14:creationId xmlns:p14="http://schemas.microsoft.com/office/powerpoint/2010/main" val="2748035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5870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571AD994-D4E1-4A5F-AC61-FAE189DB693F}"/>
              </a:ext>
            </a:extLst>
          </p:cNvPr>
          <p:cNvSpPr txBox="1"/>
          <p:nvPr/>
        </p:nvSpPr>
        <p:spPr>
          <a:xfrm>
            <a:off x="214721" y="5109349"/>
            <a:ext cx="5673890" cy="1015663"/>
          </a:xfrm>
          <a:prstGeom prst="rect">
            <a:avLst/>
          </a:prstGeom>
          <a:noFill/>
        </p:spPr>
        <p:txBody>
          <a:bodyPr wrap="square" rtlCol="0">
            <a:spAutoFit/>
          </a:bodyPr>
          <a:lstStyle/>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Detect Attacks</a:t>
            </a:r>
            <a:r>
              <a:rPr lang="en-US" sz="2000" i="1" dirty="0">
                <a:ln w="0"/>
                <a:solidFill>
                  <a:srgbClr val="002060"/>
                </a:solidFill>
                <a:effectLst>
                  <a:outerShdw blurRad="38100" dist="25400" dir="5400000" algn="ctr" rotWithShape="0">
                    <a:srgbClr val="6E747A">
                      <a:alpha val="43000"/>
                    </a:srgbClr>
                  </a:outerShdw>
                </a:effectLst>
              </a:rPr>
              <a:t>: identify attacks before it takes effect;</a:t>
            </a:r>
          </a:p>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Resist Attacks</a:t>
            </a:r>
            <a:r>
              <a:rPr lang="en-US" sz="2000" i="1" dirty="0">
                <a:ln w="0"/>
                <a:solidFill>
                  <a:srgbClr val="002060"/>
                </a:solidFill>
                <a:effectLst>
                  <a:outerShdw blurRad="38100" dist="25400" dir="5400000" algn="ctr" rotWithShape="0">
                    <a:srgbClr val="6E747A">
                      <a:alpha val="43000"/>
                    </a:srgbClr>
                  </a:outerShdw>
                </a:effectLst>
              </a:rPr>
              <a:t>: prevent possible attack;</a:t>
            </a:r>
          </a:p>
        </p:txBody>
      </p:sp>
      <p:pic>
        <p:nvPicPr>
          <p:cNvPr id="5" name="Picture 4">
            <a:extLst>
              <a:ext uri="{FF2B5EF4-FFF2-40B4-BE49-F238E27FC236}">
                <a16:creationId xmlns:a16="http://schemas.microsoft.com/office/drawing/2014/main" id="{907A6155-6D93-480B-8D9F-132A0B663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2091" y="1663129"/>
            <a:ext cx="7833040" cy="3295036"/>
          </a:xfrm>
          <a:prstGeom prst="rect">
            <a:avLst/>
          </a:prstGeom>
        </p:spPr>
      </p:pic>
      <p:sp>
        <p:nvSpPr>
          <p:cNvPr id="7" name="Rectangle 6">
            <a:extLst>
              <a:ext uri="{FF2B5EF4-FFF2-40B4-BE49-F238E27FC236}">
                <a16:creationId xmlns:a16="http://schemas.microsoft.com/office/drawing/2014/main" id="{FAA8C0C9-7D7D-49EC-B03B-5079723AC9D0}"/>
              </a:ext>
            </a:extLst>
          </p:cNvPr>
          <p:cNvSpPr/>
          <p:nvPr/>
        </p:nvSpPr>
        <p:spPr>
          <a:xfrm>
            <a:off x="6000599" y="5109349"/>
            <a:ext cx="6096000" cy="1015663"/>
          </a:xfrm>
          <a:prstGeom prst="rect">
            <a:avLst/>
          </a:prstGeom>
        </p:spPr>
        <p:txBody>
          <a:bodyPr>
            <a:spAutoFit/>
          </a:bodyPr>
          <a:lstStyle/>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React to Attacks</a:t>
            </a:r>
            <a:r>
              <a:rPr lang="en-US" sz="2000" i="1" dirty="0">
                <a:ln w="0"/>
                <a:solidFill>
                  <a:srgbClr val="002060"/>
                </a:solidFill>
                <a:effectLst>
                  <a:outerShdw blurRad="38100" dist="25400" dir="5400000" algn="ctr" rotWithShape="0">
                    <a:srgbClr val="6E747A">
                      <a:alpha val="43000"/>
                    </a:srgbClr>
                  </a:outerShdw>
                </a:effectLst>
              </a:rPr>
              <a:t>: resist to ongoing attacks;</a:t>
            </a:r>
          </a:p>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Recover from Attacks</a:t>
            </a:r>
            <a:r>
              <a:rPr lang="en-US" sz="2000" i="1" dirty="0">
                <a:ln w="0"/>
                <a:solidFill>
                  <a:srgbClr val="002060"/>
                </a:solidFill>
                <a:effectLst>
                  <a:outerShdw blurRad="38100" dist="25400" dir="5400000" algn="ctr" rotWithShape="0">
                    <a:srgbClr val="6E747A">
                      <a:alpha val="43000"/>
                    </a:srgbClr>
                  </a:outerShdw>
                </a:effectLst>
              </a:rPr>
              <a:t>: restore system successful attacks;</a:t>
            </a:r>
          </a:p>
        </p:txBody>
      </p:sp>
    </p:spTree>
    <p:extLst>
      <p:ext uri="{BB962C8B-B14F-4D97-AF65-F5344CB8AC3E}">
        <p14:creationId xmlns:p14="http://schemas.microsoft.com/office/powerpoint/2010/main" val="125545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37424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Detect Attacks</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pic>
        <p:nvPicPr>
          <p:cNvPr id="2" name="Picture 1">
            <a:extLst>
              <a:ext uri="{FF2B5EF4-FFF2-40B4-BE49-F238E27FC236}">
                <a16:creationId xmlns:a16="http://schemas.microsoft.com/office/drawing/2014/main" id="{74BEF96F-585D-4DC2-964A-7A8544861823}"/>
              </a:ext>
            </a:extLst>
          </p:cNvPr>
          <p:cNvPicPr>
            <a:picLocks noChangeAspect="1"/>
          </p:cNvPicPr>
          <p:nvPr/>
        </p:nvPicPr>
        <p:blipFill>
          <a:blip r:embed="rId4"/>
          <a:stretch>
            <a:fillRect/>
          </a:stretch>
        </p:blipFill>
        <p:spPr>
          <a:xfrm>
            <a:off x="5074722" y="4678919"/>
            <a:ext cx="2042556" cy="2042556"/>
          </a:xfrm>
          <a:prstGeom prst="rect">
            <a:avLst/>
          </a:prstGeom>
        </p:spPr>
      </p:pic>
      <p:sp>
        <p:nvSpPr>
          <p:cNvPr id="10" name="CasellaDiTesto 11">
            <a:extLst>
              <a:ext uri="{FF2B5EF4-FFF2-40B4-BE49-F238E27FC236}">
                <a16:creationId xmlns:a16="http://schemas.microsoft.com/office/drawing/2014/main" id="{3C86721B-FE1B-4CA9-ADAF-445A69630E19}"/>
              </a:ext>
            </a:extLst>
          </p:cNvPr>
          <p:cNvSpPr txBox="1"/>
          <p:nvPr/>
        </p:nvSpPr>
        <p:spPr>
          <a:xfrm>
            <a:off x="1066801" y="1663134"/>
            <a:ext cx="10058399" cy="3046988"/>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Detect Intrusion</a:t>
            </a:r>
            <a:r>
              <a:rPr lang="en-US" sz="2400" i="1" dirty="0">
                <a:ln w="0"/>
                <a:solidFill>
                  <a:srgbClr val="002060"/>
                </a:solidFill>
                <a:effectLst>
                  <a:outerShdw blurRad="38100" dist="25400" dir="5400000" algn="ctr" rotWithShape="0">
                    <a:srgbClr val="6E747A">
                      <a:alpha val="43000"/>
                    </a:srgbClr>
                  </a:outerShdw>
                </a:effectLst>
              </a:rPr>
              <a:t>: compares network traffic with a set of known malicious patterns, based on payload size, port number, source or destination address etc.;</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Verify message Integrity</a:t>
            </a:r>
            <a:r>
              <a:rPr lang="en-US" sz="2400" i="1" dirty="0">
                <a:ln w="0"/>
                <a:solidFill>
                  <a:srgbClr val="002060"/>
                </a:solidFill>
                <a:effectLst>
                  <a:outerShdw blurRad="38100" dist="25400" dir="5400000" algn="ctr" rotWithShape="0">
                    <a:srgbClr val="6E747A">
                      <a:alpha val="43000"/>
                    </a:srgbClr>
                  </a:outerShdw>
                </a:effectLst>
              </a:rPr>
              <a:t>: using of techniques, like checksum or hash value, to verify the integrity of messages, resource file, configuration files etc.;</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Detect message delivery anomalies</a:t>
            </a:r>
            <a:r>
              <a:rPr lang="en-US" sz="2400" i="1" dirty="0">
                <a:ln w="0"/>
                <a:solidFill>
                  <a:srgbClr val="002060"/>
                </a:solidFill>
                <a:effectLst>
                  <a:outerShdw blurRad="38100" dist="25400" dir="5400000" algn="ctr" rotWithShape="0">
                    <a:srgbClr val="6E747A">
                      <a:alpha val="43000"/>
                    </a:srgbClr>
                  </a:outerShdw>
                </a:effectLst>
              </a:rPr>
              <a:t>: detect potential man-in-the-middle attack. Can be indicated by too long time for sending or receiving, or abnormal number of connection and disconnecting during communication;</a:t>
            </a:r>
          </a:p>
        </p:txBody>
      </p:sp>
    </p:spTree>
    <p:extLst>
      <p:ext uri="{BB962C8B-B14F-4D97-AF65-F5344CB8AC3E}">
        <p14:creationId xmlns:p14="http://schemas.microsoft.com/office/powerpoint/2010/main" val="1854815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24876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Resist Attacks</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823556"/>
            <a:ext cx="10058399" cy="2308324"/>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Authenticate Actors</a:t>
            </a:r>
            <a:r>
              <a:rPr lang="en-US" sz="2400" i="1" dirty="0">
                <a:ln w="0"/>
                <a:solidFill>
                  <a:srgbClr val="002060"/>
                </a:solidFill>
                <a:effectLst>
                  <a:outerShdw blurRad="38100" dist="25400" dir="5400000" algn="ctr" rotWithShape="0">
                    <a:srgbClr val="6E747A">
                      <a:alpha val="43000"/>
                    </a:srgbClr>
                  </a:outerShdw>
                </a:effectLst>
              </a:rPr>
              <a:t>: ensuring that an actor is actually who (or what) it purports to be. Techniques to do that are password, OTP, biometric identification etc. Another example is CAPTCHA, a challenge-response test, used to verify if the user is human or not;</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Encrypt Data</a:t>
            </a:r>
            <a:r>
              <a:rPr lang="en-US" sz="2400" i="1" dirty="0">
                <a:ln w="0"/>
                <a:solidFill>
                  <a:srgbClr val="002060"/>
                </a:solidFill>
                <a:effectLst>
                  <a:outerShdw blurRad="38100" dist="25400" dir="5400000" algn="ctr" rotWithShape="0">
                    <a:srgbClr val="6E747A">
                      <a:alpha val="43000"/>
                    </a:srgbClr>
                  </a:outerShdw>
                </a:effectLst>
              </a:rPr>
              <a:t>: provide extra protection on confidential data. This is the only useful protection for passing data over public access network;</a:t>
            </a:r>
          </a:p>
        </p:txBody>
      </p:sp>
      <p:pic>
        <p:nvPicPr>
          <p:cNvPr id="5" name="Picture 4">
            <a:extLst>
              <a:ext uri="{FF2B5EF4-FFF2-40B4-BE49-F238E27FC236}">
                <a16:creationId xmlns:a16="http://schemas.microsoft.com/office/drawing/2014/main" id="{9C7656A2-764A-410F-B2F5-3307B90358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6215" y="3978275"/>
            <a:ext cx="2743200" cy="2743200"/>
          </a:xfrm>
          <a:prstGeom prst="rect">
            <a:avLst/>
          </a:prstGeom>
        </p:spPr>
      </p:pic>
    </p:spTree>
    <p:extLst>
      <p:ext uri="{BB962C8B-B14F-4D97-AF65-F5344CB8AC3E}">
        <p14:creationId xmlns:p14="http://schemas.microsoft.com/office/powerpoint/2010/main" val="1610669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65714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React to Attacks</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53933"/>
            <a:ext cx="10058399"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Revoke Access</a:t>
            </a:r>
            <a:r>
              <a:rPr lang="en-US" sz="2400" i="1" dirty="0">
                <a:ln w="0"/>
                <a:solidFill>
                  <a:srgbClr val="002060"/>
                </a:solidFill>
                <a:effectLst>
                  <a:outerShdw blurRad="38100" dist="25400" dir="5400000" algn="ctr" rotWithShape="0">
                    <a:srgbClr val="6E747A">
                      <a:alpha val="43000"/>
                    </a:srgbClr>
                  </a:outerShdw>
                </a:effectLst>
              </a:rPr>
              <a:t>: if the system notice that an attack is under way, access can be limited for sensitive resources, even for legitimate users, until the attack was not interrupted;</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Restrict Login</a:t>
            </a:r>
            <a:r>
              <a:rPr lang="en-US" sz="2400" i="1" dirty="0">
                <a:ln w="0"/>
                <a:solidFill>
                  <a:srgbClr val="002060"/>
                </a:solidFill>
                <a:effectLst>
                  <a:outerShdw blurRad="38100" dist="25400" dir="5400000" algn="ctr" rotWithShape="0">
                    <a:srgbClr val="6E747A">
                      <a:alpha val="43000"/>
                    </a:srgbClr>
                  </a:outerShdw>
                </a:effectLst>
              </a:rPr>
              <a:t>: repeated failed login may indicate an attack, so we can limit access to a particular system after several failed login attempt. The lock-out period must be considered only for a certain period of time, because also legitimate users can make mistakes;</a:t>
            </a:r>
          </a:p>
        </p:txBody>
      </p:sp>
      <p:pic>
        <p:nvPicPr>
          <p:cNvPr id="3" name="Picture 2">
            <a:extLst>
              <a:ext uri="{FF2B5EF4-FFF2-40B4-BE49-F238E27FC236}">
                <a16:creationId xmlns:a16="http://schemas.microsoft.com/office/drawing/2014/main" id="{CD720C64-1E7F-47F6-8BC3-E2DA197B1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0614" y="4348009"/>
            <a:ext cx="1990771" cy="2214061"/>
          </a:xfrm>
          <a:prstGeom prst="rect">
            <a:avLst/>
          </a:prstGeom>
        </p:spPr>
      </p:pic>
    </p:spTree>
    <p:extLst>
      <p:ext uri="{BB962C8B-B14F-4D97-AF65-F5344CB8AC3E}">
        <p14:creationId xmlns:p14="http://schemas.microsoft.com/office/powerpoint/2010/main" val="3162977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749051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Recover from Attacks</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53933"/>
            <a:ext cx="10058399" cy="2308324"/>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Audit</a:t>
            </a:r>
            <a:r>
              <a:rPr lang="en-US" sz="2400" i="1" dirty="0">
                <a:ln w="0"/>
                <a:solidFill>
                  <a:srgbClr val="002060"/>
                </a:solidFill>
                <a:effectLst>
                  <a:outerShdw blurRad="38100" dist="25400" dir="5400000" algn="ctr" rotWithShape="0">
                    <a:srgbClr val="6E747A">
                      <a:alpha val="43000"/>
                    </a:srgbClr>
                  </a:outerShdw>
                </a:effectLst>
              </a:rPr>
              <a:t>: keep a record of user, system actions and their effects, to help trace all actions, and in case, identify an attacker. We can also analyze audit to see attack pattern, and create better defenses for future;</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Non Repudiation</a:t>
            </a:r>
            <a:r>
              <a:rPr lang="en-US" sz="2400" i="1" dirty="0">
                <a:ln w="0"/>
                <a:solidFill>
                  <a:srgbClr val="002060"/>
                </a:solidFill>
                <a:effectLst>
                  <a:outerShdw blurRad="38100" dist="25400" dir="5400000" algn="ctr" rotWithShape="0">
                    <a:srgbClr val="6E747A">
                      <a:alpha val="43000"/>
                    </a:srgbClr>
                  </a:outerShdw>
                </a:effectLst>
              </a:rPr>
              <a:t>: guarantees that the sender of a message cannot deny the send of that message, and same of the receiver. This could be achieved with combination of digital signature and authentication by trusted parties;</a:t>
            </a:r>
          </a:p>
        </p:txBody>
      </p:sp>
      <p:pic>
        <p:nvPicPr>
          <p:cNvPr id="5" name="Picture 4">
            <a:extLst>
              <a:ext uri="{FF2B5EF4-FFF2-40B4-BE49-F238E27FC236}">
                <a16:creationId xmlns:a16="http://schemas.microsoft.com/office/drawing/2014/main" id="{C147262A-1DFA-4781-930A-FA2D283EA1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3962257"/>
            <a:ext cx="2743200" cy="2743200"/>
          </a:xfrm>
          <a:prstGeom prst="rect">
            <a:avLst/>
          </a:prstGeom>
        </p:spPr>
      </p:pic>
    </p:spTree>
    <p:extLst>
      <p:ext uri="{BB962C8B-B14F-4D97-AF65-F5344CB8AC3E}">
        <p14:creationId xmlns:p14="http://schemas.microsoft.com/office/powerpoint/2010/main" val="214992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2</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269971"/>
            <a:ext cx="10219721" cy="769441"/>
          </a:xfrm>
          <a:prstGeom prst="rect">
            <a:avLst/>
          </a:prstGeom>
          <a:noFill/>
        </p:spPr>
        <p:txBody>
          <a:bodyPr wrap="square" rtlCol="0">
            <a:spAutoFit/>
          </a:bodyPr>
          <a:lstStyle/>
          <a:p>
            <a:pPr algn="ctr"/>
            <a:r>
              <a:rPr lang="en-US" sz="4400" dirty="0">
                <a:ln w="0"/>
                <a:solidFill>
                  <a:srgbClr val="002060"/>
                </a:solidFill>
                <a:effectLst>
                  <a:outerShdw blurRad="38100" dist="25400" dir="5400000" algn="ctr" rotWithShape="0">
                    <a:srgbClr val="6E747A">
                      <a:alpha val="43000"/>
                    </a:srgbClr>
                  </a:outerShdw>
                </a:effectLst>
              </a:rPr>
              <a:t>In Depth Study - </a:t>
            </a:r>
            <a:r>
              <a:rPr lang="en-US" sz="4400" i="1" dirty="0">
                <a:ln w="0"/>
                <a:solidFill>
                  <a:srgbClr val="002060"/>
                </a:solidFill>
                <a:effectLst>
                  <a:outerShdw blurRad="38100" dist="25400" dir="5400000" algn="ctr" rotWithShape="0">
                    <a:srgbClr val="6E747A">
                      <a:alpha val="43000"/>
                    </a:srgbClr>
                  </a:outerShdw>
                </a:effectLst>
              </a:rPr>
              <a:t>Security</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1">
            <a:extLst>
              <a:ext uri="{FF2B5EF4-FFF2-40B4-BE49-F238E27FC236}">
                <a16:creationId xmlns:a16="http://schemas.microsoft.com/office/drawing/2014/main" id="{224D6546-FDFB-49C2-9070-448E1BA60F85}"/>
              </a:ext>
            </a:extLst>
          </p:cNvPr>
          <p:cNvSpPr txBox="1"/>
          <p:nvPr/>
        </p:nvSpPr>
        <p:spPr>
          <a:xfrm>
            <a:off x="905479" y="3913051"/>
            <a:ext cx="10219721" cy="1569660"/>
          </a:xfrm>
          <a:prstGeom prst="rect">
            <a:avLst/>
          </a:prstGeom>
          <a:noFill/>
        </p:spPr>
        <p:txBody>
          <a:bodyPr wrap="square" rtlCol="0">
            <a:spAutoFit/>
          </a:bodyPr>
          <a:lstStyle/>
          <a:p>
            <a:pPr algn="ctr"/>
            <a:r>
              <a:rPr lang="en-US" sz="3200" i="1" dirty="0">
                <a:ln w="0"/>
                <a:solidFill>
                  <a:srgbClr val="002060"/>
                </a:solidFill>
                <a:effectLst>
                  <a:outerShdw blurRad="38100" dist="25400" dir="5400000" algn="ctr" rotWithShape="0">
                    <a:srgbClr val="6E747A">
                      <a:alpha val="43000"/>
                    </a:srgbClr>
                  </a:outerShdw>
                </a:effectLst>
              </a:rPr>
              <a:t>If you reveal your secrets to the winds, you should not blame the wind for revealing them to the trees.</a:t>
            </a:r>
          </a:p>
          <a:p>
            <a:pPr algn="r"/>
            <a:r>
              <a:rPr lang="en-US" sz="3200" i="1" dirty="0">
                <a:ln w="0"/>
                <a:solidFill>
                  <a:srgbClr val="002060"/>
                </a:solidFill>
                <a:effectLst>
                  <a:outerShdw blurRad="38100" dist="25400" dir="5400000" algn="ctr" rotWithShape="0">
                    <a:srgbClr val="6E747A">
                      <a:alpha val="43000"/>
                    </a:srgbClr>
                  </a:outerShdw>
                </a:effectLst>
              </a:rPr>
              <a:t>- Kahlil Gibran</a:t>
            </a:r>
            <a:endParaRPr lang="it-IT" sz="3200" i="1" dirty="0">
              <a:ln w="0"/>
              <a:solidFill>
                <a:srgbClr val="00206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87358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86120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Tactics-Based Questionnaire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E626E81B-B328-E534-ED4C-701DDE97DC1B}"/>
              </a:ext>
            </a:extLst>
          </p:cNvPr>
          <p:cNvGraphicFramePr>
            <a:graphicFrameLocks noGrp="1"/>
          </p:cNvGraphicFramePr>
          <p:nvPr>
            <p:extLst>
              <p:ext uri="{D42A27DB-BD31-4B8C-83A1-F6EECF244321}">
                <p14:modId xmlns:p14="http://schemas.microsoft.com/office/powerpoint/2010/main" val="870317000"/>
              </p:ext>
            </p:extLst>
          </p:nvPr>
        </p:nvGraphicFramePr>
        <p:xfrm>
          <a:off x="1066800" y="1949028"/>
          <a:ext cx="10058400" cy="9144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3614846756"/>
                    </a:ext>
                  </a:extLst>
                </a:gridCol>
                <a:gridCol w="1676400">
                  <a:extLst>
                    <a:ext uri="{9D8B030D-6E8A-4147-A177-3AD203B41FA5}">
                      <a16:colId xmlns:a16="http://schemas.microsoft.com/office/drawing/2014/main" val="2872777633"/>
                    </a:ext>
                  </a:extLst>
                </a:gridCol>
                <a:gridCol w="1676400">
                  <a:extLst>
                    <a:ext uri="{9D8B030D-6E8A-4147-A177-3AD203B41FA5}">
                      <a16:colId xmlns:a16="http://schemas.microsoft.com/office/drawing/2014/main" val="1068827838"/>
                    </a:ext>
                  </a:extLst>
                </a:gridCol>
                <a:gridCol w="1676400">
                  <a:extLst>
                    <a:ext uri="{9D8B030D-6E8A-4147-A177-3AD203B41FA5}">
                      <a16:colId xmlns:a16="http://schemas.microsoft.com/office/drawing/2014/main" val="3203405006"/>
                    </a:ext>
                  </a:extLst>
                </a:gridCol>
                <a:gridCol w="1676400">
                  <a:extLst>
                    <a:ext uri="{9D8B030D-6E8A-4147-A177-3AD203B41FA5}">
                      <a16:colId xmlns:a16="http://schemas.microsoft.com/office/drawing/2014/main" val="3107383996"/>
                    </a:ext>
                  </a:extLst>
                </a:gridCol>
                <a:gridCol w="1676400">
                  <a:extLst>
                    <a:ext uri="{9D8B030D-6E8A-4147-A177-3AD203B41FA5}">
                      <a16:colId xmlns:a16="http://schemas.microsoft.com/office/drawing/2014/main" val="3918612122"/>
                    </a:ext>
                  </a:extLst>
                </a:gridCol>
              </a:tblGrid>
              <a:tr h="370840">
                <a:tc>
                  <a:txBody>
                    <a:bodyPr/>
                    <a:lstStyle/>
                    <a:p>
                      <a:pPr algn="ctr"/>
                      <a:r>
                        <a:rPr lang="en-US" dirty="0"/>
                        <a:t>Tactics Group</a:t>
                      </a:r>
                      <a:endParaRPr lang="it-IT" dirty="0"/>
                    </a:p>
                  </a:txBody>
                  <a:tcPr/>
                </a:tc>
                <a:tc>
                  <a:txBody>
                    <a:bodyPr/>
                    <a:lstStyle/>
                    <a:p>
                      <a:pPr algn="ctr"/>
                      <a:r>
                        <a:rPr lang="en-US" dirty="0"/>
                        <a:t>Tactic Question</a:t>
                      </a:r>
                      <a:endParaRPr lang="it-IT" dirty="0"/>
                    </a:p>
                  </a:txBody>
                  <a:tcPr/>
                </a:tc>
                <a:tc>
                  <a:txBody>
                    <a:bodyPr/>
                    <a:lstStyle/>
                    <a:p>
                      <a:pPr algn="ctr"/>
                      <a:r>
                        <a:rPr lang="en-US" dirty="0"/>
                        <a:t>Supported? (Y/N)</a:t>
                      </a:r>
                      <a:endParaRPr lang="it-IT" dirty="0"/>
                    </a:p>
                  </a:txBody>
                  <a:tcPr/>
                </a:tc>
                <a:tc>
                  <a:txBody>
                    <a:bodyPr/>
                    <a:lstStyle/>
                    <a:p>
                      <a:pPr algn="ctr"/>
                      <a:r>
                        <a:rPr lang="en-US" dirty="0"/>
                        <a:t>Risk</a:t>
                      </a:r>
                      <a:endParaRPr lang="it-IT" dirty="0"/>
                    </a:p>
                  </a:txBody>
                  <a:tcPr/>
                </a:tc>
                <a:tc>
                  <a:txBody>
                    <a:bodyPr/>
                    <a:lstStyle/>
                    <a:p>
                      <a:pPr algn="ctr"/>
                      <a:r>
                        <a:rPr lang="en-US" dirty="0"/>
                        <a:t>Design Decisions &amp; Location</a:t>
                      </a:r>
                      <a:endParaRPr lang="it-IT" dirty="0"/>
                    </a:p>
                  </a:txBody>
                  <a:tcPr/>
                </a:tc>
                <a:tc>
                  <a:txBody>
                    <a:bodyPr/>
                    <a:lstStyle/>
                    <a:p>
                      <a:pPr algn="ctr"/>
                      <a:r>
                        <a:rPr lang="en-US" dirty="0"/>
                        <a:t>Rationale &amp; Assumptions</a:t>
                      </a:r>
                      <a:endParaRPr lang="it-IT" dirty="0"/>
                    </a:p>
                  </a:txBody>
                  <a:tcPr/>
                </a:tc>
                <a:extLst>
                  <a:ext uri="{0D108BD9-81ED-4DB2-BD59-A6C34878D82A}">
                    <a16:rowId xmlns:a16="http://schemas.microsoft.com/office/drawing/2014/main" val="1229993468"/>
                  </a:ext>
                </a:extLst>
              </a:tr>
            </a:tbl>
          </a:graphicData>
        </a:graphic>
      </p:graphicFrame>
    </p:spTree>
    <p:extLst>
      <p:ext uri="{BB962C8B-B14F-4D97-AF65-F5344CB8AC3E}">
        <p14:creationId xmlns:p14="http://schemas.microsoft.com/office/powerpoint/2010/main" val="2803256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157684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Patterns</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11">
            <a:extLst>
              <a:ext uri="{FF2B5EF4-FFF2-40B4-BE49-F238E27FC236}">
                <a16:creationId xmlns:a16="http://schemas.microsoft.com/office/drawing/2014/main" id="{7B82A944-736D-C6D7-9A3E-DB1EB1EDA80F}"/>
              </a:ext>
            </a:extLst>
          </p:cNvPr>
          <p:cNvSpPr txBox="1"/>
          <p:nvPr/>
        </p:nvSpPr>
        <p:spPr>
          <a:xfrm>
            <a:off x="2556164" y="1972659"/>
            <a:ext cx="7079672" cy="1200329"/>
          </a:xfrm>
          <a:prstGeom prst="rect">
            <a:avLst/>
          </a:prstGeom>
          <a:noFill/>
        </p:spPr>
        <p:txBody>
          <a:bodyPr wrap="square" rtlCol="0">
            <a:spAutoFit/>
          </a:bodyPr>
          <a:lstStyle/>
          <a:p>
            <a:pPr algn="just"/>
            <a:r>
              <a:rPr lang="en-US" sz="2400" i="1" dirty="0">
                <a:ln w="0"/>
                <a:solidFill>
                  <a:srgbClr val="002060"/>
                </a:solidFill>
                <a:effectLst>
                  <a:outerShdw blurRad="38100" dist="25400" dir="5400000" algn="ctr" rotWithShape="0">
                    <a:srgbClr val="6E747A">
                      <a:alpha val="43000"/>
                    </a:srgbClr>
                  </a:outerShdw>
                </a:effectLst>
              </a:rPr>
              <a:t>Two of the more well-known patterns for security are:</a:t>
            </a:r>
          </a:p>
          <a:p>
            <a:pPr marL="342900" indent="-342900" algn="just">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intercepting validator.</a:t>
            </a:r>
          </a:p>
          <a:p>
            <a:pPr marL="342900" indent="-342900" algn="just">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intrusion prevention system.</a:t>
            </a:r>
          </a:p>
        </p:txBody>
      </p:sp>
    </p:spTree>
    <p:extLst>
      <p:ext uri="{BB962C8B-B14F-4D97-AF65-F5344CB8AC3E}">
        <p14:creationId xmlns:p14="http://schemas.microsoft.com/office/powerpoint/2010/main" val="767935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1344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Intercepting Validator Pattern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1">
            <a:extLst>
              <a:ext uri="{FF2B5EF4-FFF2-40B4-BE49-F238E27FC236}">
                <a16:creationId xmlns:a16="http://schemas.microsoft.com/office/drawing/2014/main" id="{57079300-6174-C255-DB2B-4A828194E74A}"/>
              </a:ext>
            </a:extLst>
          </p:cNvPr>
          <p:cNvSpPr txBox="1"/>
          <p:nvPr/>
        </p:nvSpPr>
        <p:spPr>
          <a:xfrm>
            <a:off x="1066799" y="1972659"/>
            <a:ext cx="10058399" cy="378565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This pattern inserts a software element—a wrapper—between the source and the destination of messages. </a:t>
            </a:r>
            <a:br>
              <a:rPr lang="en-US" sz="2400" i="1" dirty="0">
                <a:ln w="0"/>
                <a:solidFill>
                  <a:srgbClr val="002060"/>
                </a:solidFill>
                <a:effectLst>
                  <a:outerShdw blurRad="38100" dist="25400" dir="5400000" algn="ctr" rotWithShape="0">
                    <a:srgbClr val="6E747A">
                      <a:alpha val="43000"/>
                    </a:srgbClr>
                  </a:outerShdw>
                </a:effectLst>
              </a:rPr>
            </a:br>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The most common responsibility of this pattern is to implement the verify message integrity tactic.</a:t>
            </a:r>
            <a:br>
              <a:rPr lang="en-US" sz="2400" i="1" dirty="0">
                <a:ln w="0"/>
                <a:solidFill>
                  <a:srgbClr val="002060"/>
                </a:solidFill>
                <a:effectLst>
                  <a:outerShdw blurRad="38100" dist="25400" dir="5400000" algn="ctr" rotWithShape="0">
                    <a:srgbClr val="6E747A">
                      <a:alpha val="43000"/>
                    </a:srgbClr>
                  </a:outerShdw>
                </a:effectLst>
              </a:rPr>
            </a:br>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Also, can incorporate tactics such as:</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detect intrusion.</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detect service denial (by comparing messages to known intrusion patterns). </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detect message delivery anomalies.</a:t>
            </a:r>
          </a:p>
        </p:txBody>
      </p:sp>
    </p:spTree>
    <p:extLst>
      <p:ext uri="{BB962C8B-B14F-4D97-AF65-F5344CB8AC3E}">
        <p14:creationId xmlns:p14="http://schemas.microsoft.com/office/powerpoint/2010/main" val="123350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1344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Intercepting Validator Pattern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1">
            <a:extLst>
              <a:ext uri="{FF2B5EF4-FFF2-40B4-BE49-F238E27FC236}">
                <a16:creationId xmlns:a16="http://schemas.microsoft.com/office/drawing/2014/main" id="{57079300-6174-C255-DB2B-4A828194E74A}"/>
              </a:ext>
            </a:extLst>
          </p:cNvPr>
          <p:cNvSpPr txBox="1"/>
          <p:nvPr/>
        </p:nvSpPr>
        <p:spPr>
          <a:xfrm>
            <a:off x="1066799" y="1972659"/>
            <a:ext cx="10058399" cy="4154984"/>
          </a:xfrm>
          <a:prstGeom prst="rect">
            <a:avLst/>
          </a:prstGeom>
          <a:noFill/>
        </p:spPr>
        <p:txBody>
          <a:bodyPr wrap="square" rtlCol="0">
            <a:spAutoFit/>
          </a:bodyPr>
          <a:lstStyle/>
          <a:p>
            <a:r>
              <a:rPr lang="en-US" sz="2400" i="1" dirty="0">
                <a:ln w="0"/>
                <a:solidFill>
                  <a:srgbClr val="009E47"/>
                </a:solidFill>
                <a:effectLst>
                  <a:outerShdw blurRad="38100" dist="25400" dir="5400000" algn="ctr" rotWithShape="0">
                    <a:srgbClr val="6E747A">
                      <a:alpha val="43000"/>
                    </a:srgbClr>
                  </a:outerShdw>
                </a:effectLst>
              </a:rPr>
              <a:t>Benefits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Depending on the specific validator that you can create and deploy, this pattern can cover most of the waterfront of the “detect attack” category of tactics all in one package.</a:t>
            </a:r>
          </a:p>
          <a:p>
            <a:pPr marL="342900" indent="-342900">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a:p>
            <a:r>
              <a:rPr lang="en-US" sz="2400" i="1" dirty="0">
                <a:ln w="0"/>
                <a:solidFill>
                  <a:srgbClr val="FF0000"/>
                </a:solidFill>
                <a:effectLst>
                  <a:outerShdw blurRad="38100" dist="25400" dir="5400000" algn="ctr" rotWithShape="0">
                    <a:srgbClr val="6E747A">
                      <a:alpha val="43000"/>
                    </a:srgbClr>
                  </a:outerShdw>
                </a:effectLst>
              </a:rPr>
              <a:t>Tradeoffs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As always, introducing an intermediary exacts a performance price.</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Intrusion patterns change and evolve over time, so this component must be kept up-to-date so that it maintains its effectiveness. This imposes a maintenance obligation on the organization responsible for the system.</a:t>
            </a:r>
          </a:p>
          <a:p>
            <a:endParaRPr lang="en-US" sz="2400" i="1" dirty="0">
              <a:ln w="0"/>
              <a:solidFill>
                <a:srgbClr val="00206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74659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1350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Intrusion Prevention System Pattern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1">
            <a:extLst>
              <a:ext uri="{FF2B5EF4-FFF2-40B4-BE49-F238E27FC236}">
                <a16:creationId xmlns:a16="http://schemas.microsoft.com/office/drawing/2014/main" id="{95C0BD3D-D193-773E-5AB9-53E9B933C6E6}"/>
              </a:ext>
            </a:extLst>
          </p:cNvPr>
          <p:cNvSpPr txBox="1"/>
          <p:nvPr/>
        </p:nvSpPr>
        <p:spPr>
          <a:xfrm>
            <a:off x="1066799" y="1972659"/>
            <a:ext cx="10058399" cy="3416320"/>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An intrusion prevention system (IPS) is a standalone element whose main</a:t>
            </a:r>
          </a:p>
          <a:p>
            <a:r>
              <a:rPr lang="en-US" sz="2400" i="1" dirty="0">
                <a:ln w="0"/>
                <a:solidFill>
                  <a:srgbClr val="002060"/>
                </a:solidFill>
                <a:effectLst>
                  <a:outerShdw blurRad="38100" dist="25400" dir="5400000" algn="ctr" rotWithShape="0">
                    <a:srgbClr val="6E747A">
                      <a:alpha val="43000"/>
                    </a:srgbClr>
                  </a:outerShdw>
                </a:effectLst>
              </a:rPr>
              <a:t>purpose is to identify and analyze any suspicious activity. </a:t>
            </a:r>
            <a:br>
              <a:rPr lang="en-US" sz="2400" i="1" dirty="0">
                <a:ln w="0"/>
                <a:solidFill>
                  <a:srgbClr val="002060"/>
                </a:solidFill>
                <a:effectLst>
                  <a:outerShdw blurRad="38100" dist="25400" dir="5400000" algn="ctr" rotWithShape="0">
                    <a:srgbClr val="6E747A">
                      <a:alpha val="43000"/>
                    </a:srgbClr>
                  </a:outerShdw>
                </a:effectLst>
              </a:rPr>
            </a:br>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If the activity is deemed acceptable, it is allowed. Conversely, if it is suspicious, the activity is prevented and reported. </a:t>
            </a:r>
          </a:p>
          <a:p>
            <a:endParaRPr lang="en-US" sz="2400" i="1" dirty="0">
              <a:ln w="0"/>
              <a:solidFill>
                <a:srgbClr val="002060"/>
              </a:solidFill>
              <a:effectLst>
                <a:outerShdw blurRad="38100" dist="25400" dir="5400000" algn="ctr" rotWithShape="0">
                  <a:srgbClr val="6E747A">
                    <a:alpha val="43000"/>
                  </a:srgbClr>
                </a:outerShdw>
              </a:effectLst>
            </a:endParaRPr>
          </a:p>
          <a:p>
            <a:r>
              <a:rPr lang="en-US" sz="2400" i="1" dirty="0">
                <a:ln w="0"/>
                <a:solidFill>
                  <a:srgbClr val="002060"/>
                </a:solidFill>
                <a:effectLst>
                  <a:outerShdw blurRad="38100" dist="25400" dir="5400000" algn="ctr" rotWithShape="0">
                    <a:srgbClr val="6E747A">
                      <a:alpha val="43000"/>
                    </a:srgbClr>
                  </a:outerShdw>
                </a:effectLst>
              </a:rPr>
              <a:t>These systems look for suspicious patterns of overall usage, not just anomalous messages</a:t>
            </a:r>
          </a:p>
          <a:p>
            <a:endParaRPr lang="en-US" sz="2400" i="1" dirty="0">
              <a:ln w="0"/>
              <a:solidFill>
                <a:srgbClr val="00206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59939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1350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Intrusion Prevention System Pattern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1">
            <a:extLst>
              <a:ext uri="{FF2B5EF4-FFF2-40B4-BE49-F238E27FC236}">
                <a16:creationId xmlns:a16="http://schemas.microsoft.com/office/drawing/2014/main" id="{57079300-6174-C255-DB2B-4A828194E74A}"/>
              </a:ext>
            </a:extLst>
          </p:cNvPr>
          <p:cNvSpPr txBox="1"/>
          <p:nvPr/>
        </p:nvSpPr>
        <p:spPr>
          <a:xfrm>
            <a:off x="1066799" y="1972659"/>
            <a:ext cx="10058399" cy="3046988"/>
          </a:xfrm>
          <a:prstGeom prst="rect">
            <a:avLst/>
          </a:prstGeom>
          <a:noFill/>
        </p:spPr>
        <p:txBody>
          <a:bodyPr wrap="square" rtlCol="0">
            <a:spAutoFit/>
          </a:bodyPr>
          <a:lstStyle/>
          <a:p>
            <a:r>
              <a:rPr lang="en-US" sz="2400" i="1" dirty="0">
                <a:ln w="0"/>
                <a:solidFill>
                  <a:srgbClr val="009E47"/>
                </a:solidFill>
                <a:effectLst>
                  <a:outerShdw blurRad="38100" dist="25400" dir="5400000" algn="ctr" rotWithShape="0">
                    <a:srgbClr val="6E747A">
                      <a:alpha val="43000"/>
                    </a:srgbClr>
                  </a:outerShdw>
                </a:effectLst>
              </a:rPr>
              <a:t>Benefits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These systems can encompass most of the “detected attacks” and “react to attacks” tactics.</a:t>
            </a:r>
          </a:p>
          <a:p>
            <a:pPr marL="342900" indent="-342900">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a:p>
            <a:r>
              <a:rPr lang="en-US" sz="2400" i="1" dirty="0">
                <a:ln w="0"/>
                <a:solidFill>
                  <a:srgbClr val="FF0000"/>
                </a:solidFill>
                <a:effectLst>
                  <a:outerShdw blurRad="38100" dist="25400" dir="5400000" algn="ctr" rotWithShape="0">
                    <a:srgbClr val="6E747A">
                      <a:alpha val="43000"/>
                    </a:srgbClr>
                  </a:outerShdw>
                </a:effectLst>
              </a:rPr>
              <a:t>Tradeoffs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The patterns of activity that an IPS looks for, change and evolve over time, so the patterns database must be constantly updated.</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Systems employing an IPS incur a performance cost.</a:t>
            </a:r>
          </a:p>
        </p:txBody>
      </p:sp>
    </p:spTree>
    <p:extLst>
      <p:ext uri="{BB962C8B-B14F-4D97-AF65-F5344CB8AC3E}">
        <p14:creationId xmlns:p14="http://schemas.microsoft.com/office/powerpoint/2010/main" val="2183724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26</a:t>
            </a:fld>
            <a:endParaRPr lang="it-IT" dirty="0"/>
          </a:p>
        </p:txBody>
      </p:sp>
      <p:sp>
        <p:nvSpPr>
          <p:cNvPr id="7" name="Rectangle 9">
            <a:extLst>
              <a:ext uri="{FF2B5EF4-FFF2-40B4-BE49-F238E27FC236}">
                <a16:creationId xmlns:a16="http://schemas.microsoft.com/office/drawing/2014/main" id="{CF7B5ACB-35EA-4058-827D-167D3165D90F}"/>
              </a:ext>
            </a:extLst>
          </p:cNvPr>
          <p:cNvSpPr/>
          <p:nvPr/>
        </p:nvSpPr>
        <p:spPr>
          <a:xfrm>
            <a:off x="1743075" y="1751617"/>
            <a:ext cx="8705850" cy="3354765"/>
          </a:xfrm>
          <a:prstGeom prst="rect">
            <a:avLst/>
          </a:prstGeom>
        </p:spPr>
        <p:txBody>
          <a:bodyPr wrap="square">
            <a:spAutoFit/>
          </a:bodyPr>
          <a:lstStyle/>
          <a:p>
            <a:pPr algn="ctr"/>
            <a:r>
              <a:rPr lang="it-IT" sz="9600" dirty="0">
                <a:solidFill>
                  <a:srgbClr val="002060"/>
                </a:solidFill>
              </a:rPr>
              <a:t>Thanks for Your </a:t>
            </a:r>
            <a:r>
              <a:rPr lang="it-IT" sz="9600" dirty="0" err="1">
                <a:solidFill>
                  <a:srgbClr val="002060"/>
                </a:solidFill>
              </a:rPr>
              <a:t>Attention</a:t>
            </a:r>
            <a:endParaRPr lang="it-IT" sz="9600" dirty="0">
              <a:solidFill>
                <a:srgbClr val="002060"/>
              </a:solidFill>
            </a:endParaRPr>
          </a:p>
          <a:p>
            <a:pPr marL="342900" indent="-342900" algn="just">
              <a:buFont typeface="Arial" panose="020B0604020202020204" pitchFamily="34" charset="0"/>
              <a:buChar char="•"/>
            </a:pPr>
            <a:endParaRPr lang="it-IT" sz="2000" i="1" dirty="0">
              <a:solidFill>
                <a:srgbClr val="002060"/>
              </a:solidFill>
            </a:endParaRPr>
          </a:p>
        </p:txBody>
      </p:sp>
    </p:spTree>
    <p:extLst>
      <p:ext uri="{BB962C8B-B14F-4D97-AF65-F5344CB8AC3E}">
        <p14:creationId xmlns:p14="http://schemas.microsoft.com/office/powerpoint/2010/main" val="60334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94768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Introduction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2" name="Immagine 18">
            <a:extLst>
              <a:ext uri="{FF2B5EF4-FFF2-40B4-BE49-F238E27FC236}">
                <a16:creationId xmlns:a16="http://schemas.microsoft.com/office/drawing/2014/main" id="{09BADFEA-F7D3-4527-A8A8-E52CFA682AE0}"/>
              </a:ext>
            </a:extLst>
          </p:cNvPr>
          <p:cNvPicPr>
            <a:picLocks noChangeAspect="1"/>
          </p:cNvPicPr>
          <p:nvPr/>
        </p:nvPicPr>
        <p:blipFill rotWithShape="1">
          <a:blip r:embed="rId4">
            <a:extLst>
              <a:ext uri="{28A0092B-C50C-407E-A947-70E740481C1C}">
                <a14:useLocalDpi xmlns:a14="http://schemas.microsoft.com/office/drawing/2010/main" val="0"/>
              </a:ext>
            </a:extLst>
          </a:blip>
          <a:srcRect t="21170" b="12081"/>
          <a:stretch/>
        </p:blipFill>
        <p:spPr>
          <a:xfrm>
            <a:off x="6096000" y="1735911"/>
            <a:ext cx="5731068" cy="3819290"/>
          </a:xfrm>
          <a:prstGeom prst="rect">
            <a:avLst/>
          </a:prstGeom>
        </p:spPr>
      </p:pic>
      <p:sp>
        <p:nvSpPr>
          <p:cNvPr id="13" name="CasellaDiTesto 1">
            <a:extLst>
              <a:ext uri="{FF2B5EF4-FFF2-40B4-BE49-F238E27FC236}">
                <a16:creationId xmlns:a16="http://schemas.microsoft.com/office/drawing/2014/main" id="{3D741CAC-1CF2-47B2-B204-4FEC4BC359FC}"/>
              </a:ext>
            </a:extLst>
          </p:cNvPr>
          <p:cNvSpPr txBox="1"/>
          <p:nvPr/>
        </p:nvSpPr>
        <p:spPr>
          <a:xfrm>
            <a:off x="598798" y="2073669"/>
            <a:ext cx="6042634" cy="378565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Security is a measure of the system’s ability to protect data and information from unauthorized access while still providing access to people and systems that are authorized.</a:t>
            </a:r>
          </a:p>
          <a:p>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An attack could be:</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an unauthorized attempt to access data/services;</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an unauthorized modification of the data;</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deny services to legitimate users.</a:t>
            </a:r>
            <a:endParaRPr lang="it-IT" sz="2400" i="1" dirty="0">
              <a:ln w="0"/>
              <a:solidFill>
                <a:srgbClr val="00206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6651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245451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Immagine 29">
            <a:extLst>
              <a:ext uri="{FF2B5EF4-FFF2-40B4-BE49-F238E27FC236}">
                <a16:creationId xmlns:a16="http://schemas.microsoft.com/office/drawing/2014/main" id="{24D3EB99-1178-47EC-AF6F-11525CB765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217" y="1491234"/>
            <a:ext cx="5848210" cy="5320033"/>
          </a:xfrm>
          <a:prstGeom prst="rect">
            <a:avLst/>
          </a:prstGeom>
        </p:spPr>
      </p:pic>
      <p:sp>
        <p:nvSpPr>
          <p:cNvPr id="11" name="CasellaDiTesto 1">
            <a:extLst>
              <a:ext uri="{FF2B5EF4-FFF2-40B4-BE49-F238E27FC236}">
                <a16:creationId xmlns:a16="http://schemas.microsoft.com/office/drawing/2014/main" id="{972A9344-C5CA-4208-B22A-871AC8FDEA1C}"/>
              </a:ext>
            </a:extLst>
          </p:cNvPr>
          <p:cNvSpPr txBox="1"/>
          <p:nvPr/>
        </p:nvSpPr>
        <p:spPr>
          <a:xfrm>
            <a:off x="441573" y="2521059"/>
            <a:ext cx="6812721" cy="1815882"/>
          </a:xfrm>
          <a:prstGeom prst="rect">
            <a:avLst/>
          </a:prstGeom>
          <a:noFill/>
        </p:spPr>
        <p:txBody>
          <a:bodyPr wrap="square" rtlCol="0">
            <a:spAutoFit/>
          </a:bodyPr>
          <a:lstStyle/>
          <a:p>
            <a:r>
              <a:rPr lang="en-US" sz="2800" i="1" dirty="0">
                <a:ln w="0"/>
                <a:solidFill>
                  <a:srgbClr val="002060"/>
                </a:solidFill>
                <a:effectLst>
                  <a:outerShdw blurRad="38100" dist="25400" dir="5400000" algn="ctr" rotWithShape="0">
                    <a:srgbClr val="6E747A">
                      <a:alpha val="43000"/>
                    </a:srgbClr>
                  </a:outerShdw>
                </a:effectLst>
              </a:rPr>
              <a:t>Confidentiality, integrity and availability, also known as the CIA triad, is a model designed to guide policies for information security within an organization.</a:t>
            </a:r>
            <a:endParaRPr lang="it-IT" sz="2800" i="1" dirty="0">
              <a:ln w="0"/>
              <a:solidFill>
                <a:srgbClr val="00206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15510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77425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Availability</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2" name="Immagine 12">
            <a:extLst>
              <a:ext uri="{FF2B5EF4-FFF2-40B4-BE49-F238E27FC236}">
                <a16:creationId xmlns:a16="http://schemas.microsoft.com/office/drawing/2014/main" id="{61DA5D4A-50C6-4617-B4C6-5208D8A770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217" y="1537968"/>
            <a:ext cx="5848210" cy="5320032"/>
          </a:xfrm>
          <a:prstGeom prst="rect">
            <a:avLst/>
          </a:prstGeom>
        </p:spPr>
      </p:pic>
      <p:sp>
        <p:nvSpPr>
          <p:cNvPr id="13" name="CasellaDiTesto 1">
            <a:extLst>
              <a:ext uri="{FF2B5EF4-FFF2-40B4-BE49-F238E27FC236}">
                <a16:creationId xmlns:a16="http://schemas.microsoft.com/office/drawing/2014/main" id="{947891F0-2451-4986-8632-AC8CAB7F21AF}"/>
              </a:ext>
            </a:extLst>
          </p:cNvPr>
          <p:cNvSpPr txBox="1"/>
          <p:nvPr/>
        </p:nvSpPr>
        <p:spPr>
          <a:xfrm>
            <a:off x="441573" y="2494338"/>
            <a:ext cx="6296218" cy="2677656"/>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Availability</a:t>
            </a:r>
            <a:r>
              <a:rPr lang="en-US" sz="2800" i="1" dirty="0">
                <a:ln w="0"/>
                <a:solidFill>
                  <a:srgbClr val="002060"/>
                </a:solidFill>
                <a:effectLst>
                  <a:outerShdw blurRad="38100" dist="25400" dir="5400000" algn="ctr" rotWithShape="0">
                    <a:srgbClr val="6E747A">
                      <a:alpha val="43000"/>
                    </a:srgbClr>
                  </a:outerShdw>
                </a:effectLst>
              </a:rPr>
              <a:t> is the property that the system will be available for legitimate use.</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a denial-of-service attack won’t prevent you from ordering this book from an online bookstore.</a:t>
            </a:r>
            <a:endParaRPr lang="it-IT" sz="2800" i="1" dirty="0">
              <a:ln w="0"/>
              <a:solidFill>
                <a:srgbClr val="00206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891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25584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Integrity</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Immagine 13">
            <a:extLst>
              <a:ext uri="{FF2B5EF4-FFF2-40B4-BE49-F238E27FC236}">
                <a16:creationId xmlns:a16="http://schemas.microsoft.com/office/drawing/2014/main" id="{22979993-D050-450B-8257-0551D45685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219" y="1545796"/>
            <a:ext cx="5848208" cy="5320031"/>
          </a:xfrm>
          <a:prstGeom prst="rect">
            <a:avLst/>
          </a:prstGeom>
        </p:spPr>
      </p:pic>
      <p:sp>
        <p:nvSpPr>
          <p:cNvPr id="11" name="CasellaDiTesto 11">
            <a:extLst>
              <a:ext uri="{FF2B5EF4-FFF2-40B4-BE49-F238E27FC236}">
                <a16:creationId xmlns:a16="http://schemas.microsoft.com/office/drawing/2014/main" id="{466CCB04-0485-4232-98EF-3E00A43B8AB3}"/>
              </a:ext>
            </a:extLst>
          </p:cNvPr>
          <p:cNvSpPr txBox="1"/>
          <p:nvPr/>
        </p:nvSpPr>
        <p:spPr>
          <a:xfrm>
            <a:off x="373219" y="2419832"/>
            <a:ext cx="6296218" cy="2677656"/>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Integrity</a:t>
            </a:r>
            <a:r>
              <a:rPr lang="en-US" sz="2800" i="1" dirty="0">
                <a:ln w="0"/>
                <a:solidFill>
                  <a:srgbClr val="002060"/>
                </a:solidFill>
                <a:effectLst>
                  <a:outerShdw blurRad="38100" dist="25400" dir="5400000" algn="ctr" rotWithShape="0">
                    <a:srgbClr val="6E747A">
                      <a:alpha val="43000"/>
                    </a:srgbClr>
                  </a:outerShdw>
                </a:effectLst>
              </a:rPr>
              <a:t> is the property that data or services are not subject to unauthorized manipulation. </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your grade has not been changed since your </a:t>
            </a:r>
            <a:r>
              <a:rPr lang="it-IT" sz="2800" i="1" dirty="0" err="1">
                <a:ln w="0"/>
                <a:solidFill>
                  <a:srgbClr val="002060"/>
                </a:solidFill>
                <a:effectLst>
                  <a:outerShdw blurRad="38100" dist="25400" dir="5400000" algn="ctr" rotWithShape="0">
                    <a:srgbClr val="6E747A">
                      <a:alpha val="43000"/>
                    </a:srgbClr>
                  </a:outerShdw>
                </a:effectLst>
              </a:rPr>
              <a:t>instructor</a:t>
            </a:r>
            <a:r>
              <a:rPr lang="it-IT" sz="2800" i="1" dirty="0">
                <a:ln w="0"/>
                <a:solidFill>
                  <a:srgbClr val="002060"/>
                </a:solidFill>
                <a:effectLst>
                  <a:outerShdw blurRad="38100" dist="25400" dir="5400000" algn="ctr" rotWithShape="0">
                    <a:srgbClr val="6E747A">
                      <a:alpha val="43000"/>
                    </a:srgbClr>
                  </a:outerShdw>
                </a:effectLst>
              </a:rPr>
              <a:t> </a:t>
            </a:r>
            <a:r>
              <a:rPr lang="it-IT" sz="2800" i="1" dirty="0" err="1">
                <a:ln w="0"/>
                <a:solidFill>
                  <a:srgbClr val="002060"/>
                </a:solidFill>
                <a:effectLst>
                  <a:outerShdw blurRad="38100" dist="25400" dir="5400000" algn="ctr" rotWithShape="0">
                    <a:srgbClr val="6E747A">
                      <a:alpha val="43000"/>
                    </a:srgbClr>
                  </a:outerShdw>
                </a:effectLst>
              </a:rPr>
              <a:t>assigned</a:t>
            </a:r>
            <a:r>
              <a:rPr lang="it-IT" sz="2800" i="1" dirty="0">
                <a:ln w="0"/>
                <a:solidFill>
                  <a:srgbClr val="002060"/>
                </a:solidFill>
                <a:effectLst>
                  <a:outerShdw blurRad="38100" dist="25400" dir="5400000" algn="ctr" rotWithShape="0">
                    <a:srgbClr val="6E747A">
                      <a:alpha val="43000"/>
                    </a:srgbClr>
                  </a:outerShdw>
                </a:effectLst>
              </a:rPr>
              <a:t> </a:t>
            </a:r>
            <a:r>
              <a:rPr lang="it-IT" sz="2800" i="1" dirty="0" err="1">
                <a:ln w="0"/>
                <a:solidFill>
                  <a:srgbClr val="002060"/>
                </a:solidFill>
                <a:effectLst>
                  <a:outerShdw blurRad="38100" dist="25400" dir="5400000" algn="ctr" rotWithShape="0">
                    <a:srgbClr val="6E747A">
                      <a:alpha val="43000"/>
                    </a:srgbClr>
                  </a:outerShdw>
                </a:effectLst>
              </a:rPr>
              <a:t>it</a:t>
            </a:r>
            <a:r>
              <a:rPr lang="it-IT" sz="2800" i="1" dirty="0">
                <a:ln w="0"/>
                <a:solidFill>
                  <a:srgbClr val="002060"/>
                </a:solidFill>
                <a:effectLst>
                  <a:outerShdw blurRad="38100" dist="25400" dir="5400000" algn="ctr" rotWithShape="0">
                    <a:srgbClr val="6E747A">
                      <a:alpha val="43000"/>
                    </a:srgbClr>
                  </a:outerShdw>
                </a:effectLst>
              </a:rPr>
              <a:t>.</a:t>
            </a:r>
          </a:p>
        </p:txBody>
      </p:sp>
    </p:spTree>
    <p:extLst>
      <p:ext uri="{BB962C8B-B14F-4D97-AF65-F5344CB8AC3E}">
        <p14:creationId xmlns:p14="http://schemas.microsoft.com/office/powerpoint/2010/main" val="2456642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27176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Confidentiality</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2" name="Immagine 13">
            <a:extLst>
              <a:ext uri="{FF2B5EF4-FFF2-40B4-BE49-F238E27FC236}">
                <a16:creationId xmlns:a16="http://schemas.microsoft.com/office/drawing/2014/main" id="{81D9D410-02AC-4454-82AF-A17076370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0571" y="1537967"/>
            <a:ext cx="5848210" cy="5320033"/>
          </a:xfrm>
          <a:prstGeom prst="rect">
            <a:avLst/>
          </a:prstGeom>
        </p:spPr>
      </p:pic>
      <p:sp>
        <p:nvSpPr>
          <p:cNvPr id="13" name="CasellaDiTesto 11">
            <a:extLst>
              <a:ext uri="{FF2B5EF4-FFF2-40B4-BE49-F238E27FC236}">
                <a16:creationId xmlns:a16="http://schemas.microsoft.com/office/drawing/2014/main" id="{5B5E50AC-EBE2-4582-9156-76FE9D5AB3B6}"/>
              </a:ext>
            </a:extLst>
          </p:cNvPr>
          <p:cNvSpPr txBox="1"/>
          <p:nvPr/>
        </p:nvSpPr>
        <p:spPr>
          <a:xfrm>
            <a:off x="685920" y="2469077"/>
            <a:ext cx="6296218" cy="3108543"/>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Confidentiality</a:t>
            </a:r>
            <a:r>
              <a:rPr lang="en-US" sz="2800" i="1" dirty="0">
                <a:ln w="0"/>
                <a:solidFill>
                  <a:srgbClr val="002060"/>
                </a:solidFill>
                <a:effectLst>
                  <a:outerShdw blurRad="38100" dist="25400" dir="5400000" algn="ctr" rotWithShape="0">
                    <a:srgbClr val="6E747A">
                      <a:alpha val="43000"/>
                    </a:srgbClr>
                  </a:outerShdw>
                </a:effectLst>
              </a:rPr>
              <a:t> is the property that data or services are protected from unauthorized access. </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a hacker cannot access your income tax returns on a government computer.</a:t>
            </a:r>
          </a:p>
        </p:txBody>
      </p:sp>
    </p:spTree>
    <p:extLst>
      <p:ext uri="{BB962C8B-B14F-4D97-AF65-F5344CB8AC3E}">
        <p14:creationId xmlns:p14="http://schemas.microsoft.com/office/powerpoint/2010/main" val="331997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0957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Privacy</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0" name="CasellaDiTesto 10">
            <a:extLst>
              <a:ext uri="{FF2B5EF4-FFF2-40B4-BE49-F238E27FC236}">
                <a16:creationId xmlns:a16="http://schemas.microsoft.com/office/drawing/2014/main" id="{95FB2876-C694-4FE2-BDAB-39713FCACFFB}"/>
              </a:ext>
            </a:extLst>
          </p:cNvPr>
          <p:cNvSpPr txBox="1"/>
          <p:nvPr/>
        </p:nvSpPr>
        <p:spPr>
          <a:xfrm>
            <a:off x="509752" y="1972659"/>
            <a:ext cx="11172496" cy="193899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An issue closely related to security is the quality of privacy. Privacy concerns have become more important in recent years and are enshrined into law in the European Union through the General Data Protection Regulation (</a:t>
            </a:r>
            <a:r>
              <a:rPr lang="en-US" sz="2400" b="1" i="1" dirty="0">
                <a:ln w="0"/>
                <a:solidFill>
                  <a:srgbClr val="002060"/>
                </a:solidFill>
                <a:effectLst>
                  <a:outerShdw blurRad="38100" dist="25400" dir="5400000" algn="ctr" rotWithShape="0">
                    <a:srgbClr val="6E747A">
                      <a:alpha val="43000"/>
                    </a:srgbClr>
                  </a:outerShdw>
                </a:effectLst>
              </a:rPr>
              <a:t>GDPR</a:t>
            </a:r>
            <a:r>
              <a:rPr lang="en-US" sz="2400" i="1" dirty="0">
                <a:ln w="0"/>
                <a:solidFill>
                  <a:srgbClr val="002060"/>
                </a:solidFill>
                <a:effectLst>
                  <a:outerShdw blurRad="38100" dist="25400" dir="5400000" algn="ctr" rotWithShape="0">
                    <a:srgbClr val="6E747A">
                      <a:alpha val="43000"/>
                    </a:srgbClr>
                  </a:outerShdw>
                </a:effectLst>
              </a:rPr>
              <a:t>). </a:t>
            </a:r>
          </a:p>
          <a:p>
            <a:r>
              <a:rPr lang="en-US" sz="2400" i="1" dirty="0">
                <a:ln w="0"/>
                <a:solidFill>
                  <a:srgbClr val="002060"/>
                </a:solidFill>
                <a:effectLst>
                  <a:outerShdw blurRad="38100" dist="25400" dir="5400000" algn="ctr" rotWithShape="0">
                    <a:srgbClr val="6E747A">
                      <a:alpha val="43000"/>
                    </a:srgbClr>
                  </a:outerShdw>
                </a:effectLst>
              </a:rPr>
              <a:t>Achieving privacy is about limiting access to information, which in turn is about which information should be access-limited and to whom access should be allowed. </a:t>
            </a:r>
          </a:p>
        </p:txBody>
      </p:sp>
      <p:pic>
        <p:nvPicPr>
          <p:cNvPr id="11" name="Immagine 15">
            <a:extLst>
              <a:ext uri="{FF2B5EF4-FFF2-40B4-BE49-F238E27FC236}">
                <a16:creationId xmlns:a16="http://schemas.microsoft.com/office/drawing/2014/main" id="{D317D6CD-70A5-498E-882B-9000F5CC35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3592" y="4117833"/>
            <a:ext cx="7160576" cy="2421079"/>
          </a:xfrm>
          <a:prstGeom prst="rect">
            <a:avLst/>
          </a:prstGeom>
        </p:spPr>
      </p:pic>
    </p:spTree>
    <p:extLst>
      <p:ext uri="{BB962C8B-B14F-4D97-AF65-F5344CB8AC3E}">
        <p14:creationId xmlns:p14="http://schemas.microsoft.com/office/powerpoint/2010/main" val="15795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99981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Privacy – PII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hat is Personally Identifiable Information | PII Data Security | Imperva">
            <a:extLst>
              <a:ext uri="{FF2B5EF4-FFF2-40B4-BE49-F238E27FC236}">
                <a16:creationId xmlns:a16="http://schemas.microsoft.com/office/drawing/2014/main" id="{D20A0315-7757-4ED7-A050-6625307077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875" y="1660812"/>
            <a:ext cx="4352925" cy="4619625"/>
          </a:xfrm>
          <a:prstGeom prst="rect">
            <a:avLst/>
          </a:prstGeom>
          <a:noFill/>
          <a:extLst>
            <a:ext uri="{909E8E84-426E-40DD-AFC4-6F175D3DCCD1}">
              <a14:hiddenFill xmlns:a14="http://schemas.microsoft.com/office/drawing/2010/main">
                <a:solidFill>
                  <a:srgbClr val="FFFFFF"/>
                </a:solidFill>
              </a14:hiddenFill>
            </a:ext>
          </a:extLst>
        </p:spPr>
      </p:pic>
      <p:sp>
        <p:nvSpPr>
          <p:cNvPr id="13" name="CasellaDiTesto 1">
            <a:extLst>
              <a:ext uri="{FF2B5EF4-FFF2-40B4-BE49-F238E27FC236}">
                <a16:creationId xmlns:a16="http://schemas.microsoft.com/office/drawing/2014/main" id="{1131177F-91AE-4134-9ADE-7BED973532A6}"/>
              </a:ext>
            </a:extLst>
          </p:cNvPr>
          <p:cNvSpPr txBox="1"/>
          <p:nvPr/>
        </p:nvSpPr>
        <p:spPr>
          <a:xfrm>
            <a:off x="465242" y="1660812"/>
            <a:ext cx="6359050" cy="4893647"/>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The general term for information that should be kept private is personally identifiable information (PII). The National Institute of Standards and Technology (NIST) defines PII as “any information about an individual maintained by an agency, </a:t>
            </a:r>
            <a:r>
              <a:rPr lang="en-US" sz="2400" b="1" i="1" dirty="0">
                <a:ln w="0"/>
                <a:solidFill>
                  <a:srgbClr val="002060"/>
                </a:solidFill>
                <a:effectLst>
                  <a:outerShdw blurRad="38100" dist="25400" dir="5400000" algn="ctr" rotWithShape="0">
                    <a:srgbClr val="6E747A">
                      <a:alpha val="43000"/>
                    </a:srgbClr>
                  </a:outerShdw>
                </a:effectLst>
              </a:rPr>
              <a:t>including any information that can be used to distinguish or trace an individual’s identity</a:t>
            </a:r>
            <a:r>
              <a:rPr lang="en-US" sz="2400" i="1" dirty="0">
                <a:ln w="0"/>
                <a:solidFill>
                  <a:srgbClr val="002060"/>
                </a:solidFill>
                <a:effectLst>
                  <a:outerShdw blurRad="38100" dist="25400" dir="5400000" algn="ctr" rotWithShape="0">
                    <a:srgbClr val="6E747A">
                      <a:alpha val="43000"/>
                    </a:srgbClr>
                  </a:outerShdw>
                </a:effectLst>
              </a:rPr>
              <a:t>, such as name, social security number, date and place of birth, mother’s maiden name, or biometric records; and  any other information that is linked or linkable to an individual, such as medical, educational, financial, and employment information.”</a:t>
            </a:r>
          </a:p>
        </p:txBody>
      </p:sp>
    </p:spTree>
    <p:extLst>
      <p:ext uri="{BB962C8B-B14F-4D97-AF65-F5344CB8AC3E}">
        <p14:creationId xmlns:p14="http://schemas.microsoft.com/office/powerpoint/2010/main" val="345944313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2315</TotalTime>
  <Words>1652</Words>
  <Application>Microsoft Office PowerPoint</Application>
  <PresentationFormat>Widescreen</PresentationFormat>
  <Paragraphs>182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g.savazzi1@campus.unimib.it</dc:creator>
  <cp:lastModifiedBy>a.assirelli1@campus.unimib.it</cp:lastModifiedBy>
  <cp:revision>88</cp:revision>
  <dcterms:created xsi:type="dcterms:W3CDTF">2021-06-28T08:25:19Z</dcterms:created>
  <dcterms:modified xsi:type="dcterms:W3CDTF">2022-11-21T16:22:15Z</dcterms:modified>
</cp:coreProperties>
</file>