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8"/>
  </p:notesMasterIdLst>
  <p:sldIdLst>
    <p:sldId id="256" r:id="rId2"/>
    <p:sldId id="293" r:id="rId3"/>
    <p:sldId id="294" r:id="rId4"/>
    <p:sldId id="295" r:id="rId5"/>
    <p:sldId id="296" r:id="rId6"/>
    <p:sldId id="297" r:id="rId7"/>
    <p:sldId id="298" r:id="rId8"/>
    <p:sldId id="299" r:id="rId9"/>
    <p:sldId id="300" r:id="rId10"/>
    <p:sldId id="301" r:id="rId11"/>
    <p:sldId id="302" r:id="rId12"/>
    <p:sldId id="286" r:id="rId13"/>
    <p:sldId id="285" r:id="rId14"/>
    <p:sldId id="287" r:id="rId15"/>
    <p:sldId id="288" r:id="rId16"/>
    <p:sldId id="289" r:id="rId17"/>
    <p:sldId id="290" r:id="rId18"/>
    <p:sldId id="291" r:id="rId19"/>
    <p:sldId id="303" r:id="rId20"/>
    <p:sldId id="309" r:id="rId21"/>
    <p:sldId id="304" r:id="rId22"/>
    <p:sldId id="305" r:id="rId23"/>
    <p:sldId id="307" r:id="rId24"/>
    <p:sldId id="306" r:id="rId25"/>
    <p:sldId id="308" r:id="rId26"/>
    <p:sldId id="28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a:srgbClr val="009E47"/>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23/11/2022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1B7-3423-41E3-9094-B83BFC2EE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8153B80-B909-4272-908C-468278F82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5D4AB65-0F6F-4A04-B19D-5E256025A56E}"/>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E869C95B-D0A0-4968-B873-4BAFEB463C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49B96FF-AFE7-494D-9398-0FA08309C4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875419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C58D-F719-4DE4-BFE6-232AC016402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E468034-316F-4400-AFFA-3065E2E0C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85B8B64-97B0-4291-A322-F4AF180C1636}"/>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25120F39-3A89-4DA9-B6F7-91552F2AC79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A1EC9C-0710-4B33-B887-034B75F494D6}"/>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355481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D9176-1EE6-4288-B4BF-BE1A2DD90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93AC7A1-B3CB-44A8-8365-00493C1FF8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4BC9E80-A214-4835-8633-BDD6FCB0706D}"/>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8DCBBFDA-03EF-4343-A7B4-83A21E21475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C28EF7-8847-4483-9829-75444DC5804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1288061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34A-72EF-4F44-A6F2-8FFB9B63BA2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8D47F7F-72BE-47C2-B53D-321948BD45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071E4C6-A38F-40A1-80A0-252E97DCA28D}"/>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188B28B9-5B08-4B71-83D6-E1A4866466B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B169A23-76F9-4230-B047-B379025F73F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629066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8C0F-7AC3-4640-A604-27A1A55F8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5326444-E877-43A8-9C2E-FF44EE96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92C5E3-EF9B-49FF-AA9B-A81116F949D4}"/>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C5134DB4-049A-4732-94BE-28ADDD11887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3217F2C-CEDB-440C-A010-F554EC4985B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767570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308-DB84-4E36-9E84-B07B18D721D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02CEA-8387-4046-95ED-4845CE2499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A25CAEC-BD59-4ED8-914A-32841E8F32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DC1BF718-2835-4B3D-B406-E3E4657779B2}"/>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DFBD10FD-7C85-4E9B-8A78-B143469206D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51217B5-2FA0-4ADD-BF37-A1B76C43AFE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79180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1B1A-C953-41C7-AFB9-F0A3367C6F8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72368AA-66D8-4619-99B4-321ED4B4C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4C9412-0186-4A32-870F-AEE358A91D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39A174C2-C1DF-4894-9108-76F972D43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AB84C8-78E3-4083-BDF5-02225A0BA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184F44A-D42A-470B-92FD-24F7F145825A}"/>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8" name="Footer Placeholder 7">
            <a:extLst>
              <a:ext uri="{FF2B5EF4-FFF2-40B4-BE49-F238E27FC236}">
                <a16:creationId xmlns:a16="http://schemas.microsoft.com/office/drawing/2014/main" id="{3938C0D1-DFEB-44AA-B243-CD6DA9327A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69D31A9-7DF8-4E19-BF9D-D1BE1533ECC0}"/>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3403993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0A94-9BCB-44A3-A7DA-D059303414D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F1EBEF7E-2432-42FC-ACFD-F26D78A72EBF}"/>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4" name="Footer Placeholder 3">
            <a:extLst>
              <a:ext uri="{FF2B5EF4-FFF2-40B4-BE49-F238E27FC236}">
                <a16:creationId xmlns:a16="http://schemas.microsoft.com/office/drawing/2014/main" id="{1E0A8D2E-0294-4F92-978A-4B0054A5AA1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40949BB-3A7C-469D-B016-8F37A2EDFE3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6502177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FABE6-BE56-4C54-8FD1-98369FED11B5}"/>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3" name="Footer Placeholder 2">
            <a:extLst>
              <a:ext uri="{FF2B5EF4-FFF2-40B4-BE49-F238E27FC236}">
                <a16:creationId xmlns:a16="http://schemas.microsoft.com/office/drawing/2014/main" id="{D6536406-5B68-4B29-A052-A9B5AD139CA5}"/>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DD23BF9-F866-4679-81B9-76326575653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992394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945E-7676-460A-9C2B-473480DEF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C886AF8-9072-473E-B105-7F2C498AD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56C82C7-4779-43ED-A206-76E091EE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D264E-E879-4951-A172-D578C9B9AF68}"/>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2FA2168D-6C9B-4F4B-95CF-6CDC54F5B74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D7F6D39-797C-43C1-A506-56AB09323ED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9247045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7E8E-5389-4984-ADAC-1E42CEC52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51B9C64-EDF8-4BB3-A87F-B7B3EA334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54A5D66-6BB4-4C80-B547-B773CD98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8B5A7-44AE-49FE-814C-EA099A6D7A62}"/>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64E9EEC4-7DD0-4CDF-8D10-4C63E3F48C0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028B8AB-5113-4742-B817-F0E4481EF792}"/>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7443041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819BD-58A9-4D39-9656-B3D5275A2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AA7022F-10CA-43AB-9065-C665756C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8392DD-B1FC-403E-9C33-F7EE538E3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36A240E3-9954-40B4-B5B4-B267CC99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94C51E-265A-45A7-AC4F-DD98E5EED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70356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6" y="1463538"/>
            <a:ext cx="10219721" cy="1015663"/>
          </a:xfrm>
          <a:prstGeom prst="rect">
            <a:avLst/>
          </a:prstGeom>
          <a:noFill/>
        </p:spPr>
        <p:txBody>
          <a:bodyPr wrap="square" rtlCol="0">
            <a:spAutoFit/>
          </a:bodyPr>
          <a:lstStyle/>
          <a:p>
            <a:pPr algn="ctr"/>
            <a:r>
              <a:rPr lang="en-US" sz="6000" dirty="0">
                <a:ln w="0"/>
                <a:solidFill>
                  <a:srgbClr val="002060"/>
                </a:solidFill>
                <a:effectLst>
                  <a:outerShdw blurRad="38100" dist="25400" dir="5400000" algn="ctr" rotWithShape="0">
                    <a:srgbClr val="6E747A">
                      <a:alpha val="43000"/>
                    </a:srgbClr>
                  </a:outerShdw>
                </a:effectLst>
              </a:rPr>
              <a:t>Software Architecture</a:t>
            </a:r>
            <a:endParaRPr lang="it-IT" sz="6000"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7857697" y="5156020"/>
            <a:ext cx="3348161" cy="1200329"/>
          </a:xfrm>
          <a:prstGeom prst="rect">
            <a:avLst/>
          </a:prstGeom>
          <a:noFill/>
        </p:spPr>
        <p:txBody>
          <a:bodyPr wrap="none" rtlCol="0">
            <a:spAutoFit/>
          </a:bodyPr>
          <a:lstStyle/>
          <a:p>
            <a:pPr algn="r"/>
            <a:r>
              <a:rPr lang="en-US" sz="2400" dirty="0" err="1">
                <a:solidFill>
                  <a:srgbClr val="002060"/>
                </a:solidFill>
              </a:rPr>
              <a:t>Alexandru</a:t>
            </a:r>
            <a:r>
              <a:rPr lang="en-US" sz="2400" dirty="0">
                <a:solidFill>
                  <a:srgbClr val="002060"/>
                </a:solidFill>
              </a:rPr>
              <a:t> Nicolae Andrei</a:t>
            </a:r>
            <a:br>
              <a:rPr lang="en-US" sz="2400" dirty="0">
                <a:solidFill>
                  <a:srgbClr val="002060"/>
                </a:solidFill>
              </a:rPr>
            </a:br>
            <a:r>
              <a:rPr lang="en-US" sz="2400" dirty="0">
                <a:solidFill>
                  <a:srgbClr val="002060"/>
                </a:solidFill>
              </a:rPr>
              <a:t>Giacomo Savazzi</a:t>
            </a:r>
            <a:br>
              <a:rPr lang="en-US" sz="2400" dirty="0">
                <a:solidFill>
                  <a:srgbClr val="002060"/>
                </a:solidFill>
              </a:rPr>
            </a:br>
            <a:r>
              <a:rPr lang="en-US" sz="2400" dirty="0">
                <a:solidFill>
                  <a:srgbClr val="002060"/>
                </a:solidFill>
              </a:rPr>
              <a:t>Andrea </a:t>
            </a:r>
            <a:r>
              <a:rPr lang="en-US" sz="2400" dirty="0" err="1">
                <a:solidFill>
                  <a:srgbClr val="002060"/>
                </a:solidFill>
              </a:rPr>
              <a:t>Assirelli</a:t>
            </a:r>
            <a:endParaRPr lang="en-US" sz="2400" dirty="0">
              <a:solidFill>
                <a:srgbClr val="002060"/>
              </a:solidFill>
            </a:endParaRP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6" y="6125517"/>
            <a:ext cx="2629502" cy="461665"/>
          </a:xfrm>
          <a:prstGeom prst="rect">
            <a:avLst/>
          </a:prstGeom>
          <a:noFill/>
        </p:spPr>
        <p:txBody>
          <a:bodyPr wrap="none" rtlCol="0">
            <a:spAutoFit/>
          </a:bodyPr>
          <a:lstStyle/>
          <a:p>
            <a:pPr algn="ctr"/>
            <a:r>
              <a:rPr lang="en-US" sz="2400" i="1" dirty="0">
                <a:solidFill>
                  <a:srgbClr val="002060"/>
                </a:solidFill>
              </a:rPr>
              <a:t>November 29, 2022</a:t>
            </a:r>
          </a:p>
        </p:txBody>
      </p:sp>
      <p:pic>
        <p:nvPicPr>
          <p:cNvPr id="16" name="Immagine 14">
            <a:extLst>
              <a:ext uri="{FF2B5EF4-FFF2-40B4-BE49-F238E27FC236}">
                <a16:creationId xmlns:a16="http://schemas.microsoft.com/office/drawing/2014/main" id="{C7B6E0D1-216C-4213-9721-5670E6CFEE5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7" name="Immagine 16">
            <a:extLst>
              <a:ext uri="{FF2B5EF4-FFF2-40B4-BE49-F238E27FC236}">
                <a16:creationId xmlns:a16="http://schemas.microsoft.com/office/drawing/2014/main" id="{D3F984B0-DD6B-4838-A2A3-081064A1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sp>
        <p:nvSpPr>
          <p:cNvPr id="18" name="CasellaDiTesto 11">
            <a:extLst>
              <a:ext uri="{FF2B5EF4-FFF2-40B4-BE49-F238E27FC236}">
                <a16:creationId xmlns:a16="http://schemas.microsoft.com/office/drawing/2014/main" id="{F98B901B-AD33-419D-A384-E27682EDC8D3}"/>
              </a:ext>
            </a:extLst>
          </p:cNvPr>
          <p:cNvSpPr txBox="1"/>
          <p:nvPr/>
        </p:nvSpPr>
        <p:spPr>
          <a:xfrm>
            <a:off x="2952022" y="2292609"/>
            <a:ext cx="6287948" cy="769441"/>
          </a:xfrm>
          <a:prstGeom prst="rect">
            <a:avLst/>
          </a:prstGeom>
          <a:noFill/>
        </p:spPr>
        <p:txBody>
          <a:bodyPr wrap="square" rtlCol="0">
            <a:spAutoFit/>
          </a:bodyPr>
          <a:lstStyle/>
          <a:p>
            <a:pPr algn="ctr"/>
            <a:r>
              <a:rPr lang="en-US" sz="4400" i="1" dirty="0">
                <a:ln w="0"/>
                <a:solidFill>
                  <a:srgbClr val="002060"/>
                </a:solidFill>
                <a:effectLst>
                  <a:outerShdw blurRad="38100" dist="25400" dir="5400000" algn="ctr" rotWithShape="0">
                    <a:srgbClr val="6E747A">
                      <a:alpha val="43000"/>
                    </a:srgbClr>
                  </a:outerShdw>
                </a:effectLst>
              </a:rPr>
              <a:t>In Depth Study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9" name="CasellaDiTesto 11">
            <a:extLst>
              <a:ext uri="{FF2B5EF4-FFF2-40B4-BE49-F238E27FC236}">
                <a16:creationId xmlns:a16="http://schemas.microsoft.com/office/drawing/2014/main" id="{07B3BD15-C16A-4C4A-9ED5-9EB54265ECF1}"/>
              </a:ext>
            </a:extLst>
          </p:cNvPr>
          <p:cNvSpPr txBox="1"/>
          <p:nvPr/>
        </p:nvSpPr>
        <p:spPr>
          <a:xfrm>
            <a:off x="373539" y="3429000"/>
            <a:ext cx="6505269" cy="1569660"/>
          </a:xfrm>
          <a:prstGeom prst="rect">
            <a:avLst/>
          </a:prstGeom>
          <a:noFill/>
        </p:spPr>
        <p:txBody>
          <a:bodyPr wrap="square" rtlCol="0">
            <a:spAutoFit/>
          </a:bodyPr>
          <a:lstStyle/>
          <a:p>
            <a:pPr algn="ctr"/>
            <a:r>
              <a:rPr lang="en-US" sz="24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2400" i="1" dirty="0">
                <a:ln w="0"/>
                <a:solidFill>
                  <a:srgbClr val="002060"/>
                </a:solidFill>
                <a:effectLst>
                  <a:outerShdw blurRad="38100" dist="25400" dir="5400000" algn="ctr" rotWithShape="0">
                    <a:srgbClr val="6E747A">
                      <a:alpha val="43000"/>
                    </a:srgbClr>
                  </a:outerShdw>
                </a:effectLst>
              </a:rPr>
              <a:t>- Kahlil Gibran</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20" name="Picture 19">
            <a:extLst>
              <a:ext uri="{FF2B5EF4-FFF2-40B4-BE49-F238E27FC236}">
                <a16:creationId xmlns:a16="http://schemas.microsoft.com/office/drawing/2014/main" id="{EC0A478E-5046-4B6A-8922-7D89375597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444645042"/>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dirty="0" err="1"/>
                        <a:t>Portion</a:t>
                      </a:r>
                      <a:r>
                        <a:rPr lang="it-IT" sz="1800" dirty="0"/>
                        <a:t> of Scenario</a:t>
                      </a:r>
                      <a:endParaRPr lang="it-IT" sz="1800" i="1" dirty="0"/>
                    </a:p>
                  </a:txBody>
                  <a:tcPr/>
                </a:tc>
                <a:tc>
                  <a:txBody>
                    <a:bodyPr/>
                    <a:lstStyle/>
                    <a:p>
                      <a:r>
                        <a:rPr lang="it-IT" sz="2000" dirty="0"/>
                        <a:t>Description</a:t>
                      </a:r>
                      <a:endParaRPr lang="it-IT" sz="1400" i="1" dirty="0"/>
                    </a:p>
                  </a:txBody>
                  <a:tcPr>
                    <a:solidFill>
                      <a:srgbClr val="4472C4"/>
                    </a:solidFill>
                  </a:tcPr>
                </a:tc>
                <a:tc>
                  <a:txBody>
                    <a:bodyPr/>
                    <a:lstStyle/>
                    <a:p>
                      <a:r>
                        <a:rPr lang="it-IT" sz="2000" dirty="0" err="1"/>
                        <a:t>Possible</a:t>
                      </a:r>
                      <a:r>
                        <a:rPr lang="it-IT" sz="2000" dirty="0"/>
                        <a:t> </a:t>
                      </a:r>
                      <a:r>
                        <a:rPr lang="it-IT" sz="2000"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solidFill>
                      <a:srgbClr val="CFD5EA"/>
                    </a:solidFill>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solidFill>
                      <a:srgbClr val="E9EBF5"/>
                    </a:solidFill>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pic>
        <p:nvPicPr>
          <p:cNvPr id="11" name="Immagine 14">
            <a:extLst>
              <a:ext uri="{FF2B5EF4-FFF2-40B4-BE49-F238E27FC236}">
                <a16:creationId xmlns:a16="http://schemas.microsoft.com/office/drawing/2014/main" id="{ACAED4DB-CB39-4C73-8FD0-1DB83EC5152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91D6466-BC84-453A-B208-EF19A2336E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1357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pic>
        <p:nvPicPr>
          <p:cNvPr id="11" name="Immagine 14">
            <a:extLst>
              <a:ext uri="{FF2B5EF4-FFF2-40B4-BE49-F238E27FC236}">
                <a16:creationId xmlns:a16="http://schemas.microsoft.com/office/drawing/2014/main" id="{46A318A4-C1F4-4E30-9EDD-B0C30A18FAE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8E49FBF-C66B-41CC-A271-8FF25842BD7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12</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2">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pic>
        <p:nvPicPr>
          <p:cNvPr id="9" name="Immagine 14">
            <a:extLst>
              <a:ext uri="{FF2B5EF4-FFF2-40B4-BE49-F238E27FC236}">
                <a16:creationId xmlns:a16="http://schemas.microsoft.com/office/drawing/2014/main" id="{1156B313-2AAC-43DD-AD7F-DDE59B0BBBE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Immagine 16">
            <a:extLst>
              <a:ext uri="{FF2B5EF4-FFF2-40B4-BE49-F238E27FC236}">
                <a16:creationId xmlns:a16="http://schemas.microsoft.com/office/drawing/2014/main" id="{E2611DFC-09F1-4AE8-AFA0-8C841C5A9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pic>
        <p:nvPicPr>
          <p:cNvPr id="13" name="Picture 12">
            <a:extLst>
              <a:ext uri="{FF2B5EF4-FFF2-40B4-BE49-F238E27FC236}">
                <a16:creationId xmlns:a16="http://schemas.microsoft.com/office/drawing/2014/main" id="{0EAAB3EC-1523-4EF6-AAEC-DEF7CF52D82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pic>
        <p:nvPicPr>
          <p:cNvPr id="13" name="Immagine 14">
            <a:extLst>
              <a:ext uri="{FF2B5EF4-FFF2-40B4-BE49-F238E27FC236}">
                <a16:creationId xmlns:a16="http://schemas.microsoft.com/office/drawing/2014/main" id="{672D4FAD-9815-4A99-9879-D05C9C590C6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2903AFFD-B5B4-4461-B7AB-2D19381AC67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748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pic>
        <p:nvPicPr>
          <p:cNvPr id="11" name="Immagine 14">
            <a:extLst>
              <a:ext uri="{FF2B5EF4-FFF2-40B4-BE49-F238E27FC236}">
                <a16:creationId xmlns:a16="http://schemas.microsoft.com/office/drawing/2014/main" id="{2B605EE7-3C37-443A-863B-C2E86E03DE1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ABB4A58A-E0A2-4439-8E8B-E61B23F3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941" y="1501588"/>
            <a:ext cx="8423340" cy="3547554"/>
          </a:xfrm>
          <a:prstGeom prst="rect">
            <a:avLst/>
          </a:prstGeom>
        </p:spPr>
      </p:pic>
      <p:pic>
        <p:nvPicPr>
          <p:cNvPr id="15" name="Picture 14">
            <a:extLst>
              <a:ext uri="{FF2B5EF4-FFF2-40B4-BE49-F238E27FC236}">
                <a16:creationId xmlns:a16="http://schemas.microsoft.com/office/drawing/2014/main" id="{88DB6070-4F83-4B81-B1A1-31226EA46D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2554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pic>
        <p:nvPicPr>
          <p:cNvPr id="13" name="Immagine 14">
            <a:extLst>
              <a:ext uri="{FF2B5EF4-FFF2-40B4-BE49-F238E27FC236}">
                <a16:creationId xmlns:a16="http://schemas.microsoft.com/office/drawing/2014/main" id="{5A261A63-B441-49F3-A836-25044830B69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0F4E870C-AFDF-48C0-B75D-746519FFE8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pic>
        <p:nvPicPr>
          <p:cNvPr id="5" name="Picture 4">
            <a:extLst>
              <a:ext uri="{FF2B5EF4-FFF2-40B4-BE49-F238E27FC236}">
                <a16:creationId xmlns:a16="http://schemas.microsoft.com/office/drawing/2014/main" id="{7C021F5E-2E51-4F72-9817-C12AC5B9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688" y="4581244"/>
            <a:ext cx="2146620" cy="2140231"/>
          </a:xfrm>
          <a:prstGeom prst="rect">
            <a:avLst/>
          </a:prstGeom>
        </p:spPr>
      </p:pic>
    </p:spTree>
    <p:extLst>
      <p:ext uri="{BB962C8B-B14F-4D97-AF65-F5344CB8AC3E}">
        <p14:creationId xmlns:p14="http://schemas.microsoft.com/office/powerpoint/2010/main" val="185481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pic>
        <p:nvPicPr>
          <p:cNvPr id="13" name="Immagine 14">
            <a:extLst>
              <a:ext uri="{FF2B5EF4-FFF2-40B4-BE49-F238E27FC236}">
                <a16:creationId xmlns:a16="http://schemas.microsoft.com/office/drawing/2014/main" id="{B7ED4857-9DDC-446E-8386-1A3C22E39FF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5" name="Picture 14">
            <a:extLst>
              <a:ext uri="{FF2B5EF4-FFF2-40B4-BE49-F238E27FC236}">
                <a16:creationId xmlns:a16="http://schemas.microsoft.com/office/drawing/2014/main" id="{D30E3BA5-2FE8-415B-BCA3-E07AC52482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pic>
        <p:nvPicPr>
          <p:cNvPr id="13" name="Immagine 14">
            <a:extLst>
              <a:ext uri="{FF2B5EF4-FFF2-40B4-BE49-F238E27FC236}">
                <a16:creationId xmlns:a16="http://schemas.microsoft.com/office/drawing/2014/main" id="{01C6B806-0E4E-43CC-967B-1836E314F64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2DC4175-147E-41DA-89BF-C9A7C2A769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pic>
        <p:nvPicPr>
          <p:cNvPr id="13" name="Immagine 14">
            <a:extLst>
              <a:ext uri="{FF2B5EF4-FFF2-40B4-BE49-F238E27FC236}">
                <a16:creationId xmlns:a16="http://schemas.microsoft.com/office/drawing/2014/main" id="{05272683-00C4-4E48-B287-4543EECC026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38C38B7-5D90-4033-B69C-980728AA23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(1/2)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1E6B63A-914F-4BF7-8B0D-27771D3704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graphicFrame>
        <p:nvGraphicFramePr>
          <p:cNvPr id="13" name="Table 12">
            <a:extLst>
              <a:ext uri="{FF2B5EF4-FFF2-40B4-BE49-F238E27FC236}">
                <a16:creationId xmlns:a16="http://schemas.microsoft.com/office/drawing/2014/main" id="{7F4DA59A-5D03-96BB-8289-A785256761A5}"/>
              </a:ext>
            </a:extLst>
          </p:cNvPr>
          <p:cNvGraphicFramePr>
            <a:graphicFrameLocks noGrp="1"/>
          </p:cNvGraphicFramePr>
          <p:nvPr>
            <p:extLst>
              <p:ext uri="{D42A27DB-BD31-4B8C-83A1-F6EECF244321}">
                <p14:modId xmlns:p14="http://schemas.microsoft.com/office/powerpoint/2010/main" val="1720793956"/>
              </p:ext>
            </p:extLst>
          </p:nvPr>
        </p:nvGraphicFramePr>
        <p:xfrm>
          <a:off x="598798" y="1583085"/>
          <a:ext cx="10996024" cy="4955827"/>
        </p:xfrm>
        <a:graphic>
          <a:graphicData uri="http://schemas.openxmlformats.org/drawingml/2006/table">
            <a:tbl>
              <a:tblPr/>
              <a:tblGrid>
                <a:gridCol w="796910">
                  <a:extLst>
                    <a:ext uri="{9D8B030D-6E8A-4147-A177-3AD203B41FA5}">
                      <a16:colId xmlns:a16="http://schemas.microsoft.com/office/drawing/2014/main" val="1508981638"/>
                    </a:ext>
                  </a:extLst>
                </a:gridCol>
                <a:gridCol w="6833892">
                  <a:extLst>
                    <a:ext uri="{9D8B030D-6E8A-4147-A177-3AD203B41FA5}">
                      <a16:colId xmlns:a16="http://schemas.microsoft.com/office/drawing/2014/main" val="346283382"/>
                    </a:ext>
                  </a:extLst>
                </a:gridCol>
                <a:gridCol w="900545">
                  <a:extLst>
                    <a:ext uri="{9D8B030D-6E8A-4147-A177-3AD203B41FA5}">
                      <a16:colId xmlns:a16="http://schemas.microsoft.com/office/drawing/2014/main" val="4175135294"/>
                    </a:ext>
                  </a:extLst>
                </a:gridCol>
                <a:gridCol w="581891">
                  <a:extLst>
                    <a:ext uri="{9D8B030D-6E8A-4147-A177-3AD203B41FA5}">
                      <a16:colId xmlns:a16="http://schemas.microsoft.com/office/drawing/2014/main" val="3409004932"/>
                    </a:ext>
                  </a:extLst>
                </a:gridCol>
                <a:gridCol w="900546">
                  <a:extLst>
                    <a:ext uri="{9D8B030D-6E8A-4147-A177-3AD203B41FA5}">
                      <a16:colId xmlns:a16="http://schemas.microsoft.com/office/drawing/2014/main" val="2476715105"/>
                    </a:ext>
                  </a:extLst>
                </a:gridCol>
                <a:gridCol w="982240">
                  <a:extLst>
                    <a:ext uri="{9D8B030D-6E8A-4147-A177-3AD203B41FA5}">
                      <a16:colId xmlns:a16="http://schemas.microsoft.com/office/drawing/2014/main" val="3160807212"/>
                    </a:ext>
                  </a:extLst>
                </a:gridCol>
              </a:tblGrid>
              <a:tr h="428141">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95793184"/>
                  </a:ext>
                </a:extLst>
              </a:tr>
              <a:tr h="383900">
                <a:tc rowSpan="4">
                  <a:txBody>
                    <a:bodyPr/>
                    <a:lstStyle/>
                    <a:p>
                      <a:pPr algn="ctr" fontAlgn="ctr"/>
                      <a:r>
                        <a:rPr lang="it-IT" sz="1100" b="0" i="0" u="none" strike="noStrike" dirty="0">
                          <a:solidFill>
                            <a:srgbClr val="000000"/>
                          </a:solidFill>
                          <a:effectLst/>
                          <a:latin typeface="Calibri" panose="020F0502020204030204" pitchFamily="34" charset="0"/>
                        </a:rPr>
                        <a:t>Detecting </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intrusions </a:t>
                      </a:r>
                      <a:r>
                        <a:rPr lang="en-US" sz="1100" b="0" i="0" u="none" strike="noStrike" dirty="0">
                          <a:solidFill>
                            <a:srgbClr val="000000"/>
                          </a:solidFill>
                          <a:effectLst/>
                          <a:latin typeface="Calibri" panose="020F0502020204030204" pitchFamily="34" charset="0"/>
                        </a:rPr>
                        <a:t>by, for example, comparing network traffic or service request patterns within a system to a set of signatures or known patterns of malicious behavior stored in a database?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96705905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denial-of-service attacks</a:t>
                      </a:r>
                      <a:r>
                        <a:rPr lang="en-US" sz="1100" b="0" i="0" u="none" strike="noStrike" dirty="0">
                          <a:solidFill>
                            <a:srgbClr val="000000"/>
                          </a:solidFill>
                          <a:effectLst/>
                          <a:latin typeface="Calibri" panose="020F0502020204030204" pitchFamily="34" charset="0"/>
                        </a:rPr>
                        <a:t> by, for example, comparing the pattern or signature of network traffic coming into a system to historical profiles of known DoS 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89894867"/>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verification of message integrity</a:t>
                      </a:r>
                      <a:r>
                        <a:rPr lang="en-US" sz="1100" b="0" i="0" u="none" strike="noStrike" dirty="0">
                          <a:solidFill>
                            <a:srgbClr val="000000"/>
                          </a:solidFill>
                          <a:effectLst/>
                          <a:latin typeface="Calibri" panose="020F0502020204030204" pitchFamily="34" charset="0"/>
                        </a:rPr>
                        <a:t> via techniques such as checksums or hash values?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420203679"/>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message delays</a:t>
                      </a:r>
                      <a:r>
                        <a:rPr lang="en-US" sz="1100" b="0" i="0" u="none" strike="noStrike" dirty="0">
                          <a:solidFill>
                            <a:srgbClr val="000000"/>
                          </a:solidFill>
                          <a:effectLst/>
                          <a:latin typeface="Calibri" panose="020F0502020204030204" pitchFamily="34" charset="0"/>
                        </a:rPr>
                        <a:t> by, for example, checking the time that it takes to deliver a message?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263460664"/>
                  </a:ext>
                </a:extLst>
              </a:tr>
              <a:tr h="285427">
                <a:tc rowSpan="9">
                  <a:txBody>
                    <a:bodyPr/>
                    <a:lstStyle/>
                    <a:p>
                      <a:pPr algn="ctr" fontAlgn="ctr"/>
                      <a:r>
                        <a:rPr lang="it-IT" sz="1100" b="0" i="0" u="none" strike="noStrike" dirty="0">
                          <a:solidFill>
                            <a:srgbClr val="000000"/>
                          </a:solidFill>
                          <a:effectLst/>
                          <a:latin typeface="Calibri" panose="020F0502020204030204" pitchFamily="34" charset="0"/>
                        </a:rPr>
                        <a:t>Resisting</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identification of actors</a:t>
                      </a:r>
                      <a:r>
                        <a:rPr lang="en-US" sz="1100" b="0" i="0" u="none" strike="noStrike" dirty="0">
                          <a:solidFill>
                            <a:srgbClr val="000000"/>
                          </a:solidFill>
                          <a:effectLst/>
                          <a:latin typeface="Calibri" panose="020F0502020204030204" pitchFamily="34" charset="0"/>
                        </a:rPr>
                        <a:t> through user IDs, access codes, IP addresses, protocols, port, etc.?</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244195996"/>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authentication of actors</a:t>
                      </a:r>
                      <a:r>
                        <a:rPr lang="en-US" sz="1100" b="0" i="0" u="none" strike="noStrike" dirty="0">
                          <a:solidFill>
                            <a:srgbClr val="000000"/>
                          </a:solidFill>
                          <a:effectLst/>
                          <a:latin typeface="Calibri" panose="020F0502020204030204" pitchFamily="34" charset="0"/>
                        </a:rPr>
                        <a:t> via, for example, passwords, digital certificates, 2FA, or biometrics?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761101105"/>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authorization of actors</a:t>
                      </a:r>
                      <a:r>
                        <a:rPr lang="en-US" sz="1100" b="0" i="0" u="none" strike="noStrike" dirty="0">
                          <a:solidFill>
                            <a:srgbClr val="000000"/>
                          </a:solidFill>
                          <a:effectLst/>
                          <a:latin typeface="Calibri" panose="020F0502020204030204" pitchFamily="34" charset="0"/>
                        </a:rPr>
                        <a:t>, ensuring, that an authenticated actor has the right access and modify either data or services?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88435475"/>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a:t>
                      </a:r>
                      <a:r>
                        <a:rPr lang="en-US" sz="1100" b="1" i="0" u="none" strike="noStrike" dirty="0">
                          <a:solidFill>
                            <a:srgbClr val="000000"/>
                          </a:solidFill>
                          <a:effectLst/>
                          <a:latin typeface="Calibri" panose="020F0502020204030204" pitchFamily="34" charset="0"/>
                        </a:rPr>
                        <a:t> limiting access</a:t>
                      </a:r>
                      <a:r>
                        <a:rPr lang="en-US" sz="1100" b="0" i="0" u="none" strike="noStrike" dirty="0">
                          <a:solidFill>
                            <a:srgbClr val="000000"/>
                          </a:solidFill>
                          <a:effectLst/>
                          <a:latin typeface="Calibri" panose="020F0502020204030204" pitchFamily="34" charset="0"/>
                        </a:rPr>
                        <a:t> to computer resources via restricting the number of access points to the resources, or restricting the type of traffic that can go through the access points?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901359095"/>
                  </a:ext>
                </a:extLst>
              </a:tr>
              <a:tr h="299699">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limiting exposure</a:t>
                      </a:r>
                      <a:r>
                        <a:rPr lang="en-US" sz="1100" b="0" i="0" u="none" strike="noStrike" dirty="0">
                          <a:solidFill>
                            <a:srgbClr val="000000"/>
                          </a:solidFill>
                          <a:effectLst/>
                          <a:latin typeface="Calibri" panose="020F0502020204030204" pitchFamily="34" charset="0"/>
                        </a:rPr>
                        <a:t> by reducing the amount of data or services that can be accessed through a single access point?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145619450"/>
                  </a:ext>
                </a:extLst>
              </a:tr>
              <a:tr h="142714">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data encryption</a:t>
                      </a:r>
                      <a:r>
                        <a:rPr lang="en-US" sz="1100" b="0" i="0" u="none" strike="noStrike" dirty="0">
                          <a:solidFill>
                            <a:srgbClr val="000000"/>
                          </a:solidFill>
                          <a:effectLst/>
                          <a:latin typeface="Calibri" panose="020F0502020204030204" pitchFamily="34" charset="0"/>
                        </a:rPr>
                        <a:t>, for data in transit or data at rest?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3818674058"/>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design consider the </a:t>
                      </a:r>
                      <a:r>
                        <a:rPr lang="en-US" sz="1100" b="1" i="0" u="none" strike="noStrike" dirty="0">
                          <a:solidFill>
                            <a:srgbClr val="000000"/>
                          </a:solidFill>
                          <a:effectLst/>
                          <a:latin typeface="Calibri" panose="020F0502020204030204" pitchFamily="34" charset="0"/>
                        </a:rPr>
                        <a:t>separation of entities</a:t>
                      </a:r>
                      <a:r>
                        <a:rPr lang="en-US" sz="1100" b="0" i="0" u="none" strike="noStrike" dirty="0">
                          <a:solidFill>
                            <a:srgbClr val="000000"/>
                          </a:solidFill>
                          <a:effectLst/>
                          <a:latin typeface="Calibri" panose="020F0502020204030204" pitchFamily="34" charset="0"/>
                        </a:rPr>
                        <a:t> via physical separation on different servers attached to different networks, virtual machines, or an "air gap"?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97282521"/>
                  </a:ext>
                </a:extLst>
              </a:tr>
              <a:tr h="31397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changing credential settings</a:t>
                      </a:r>
                      <a:r>
                        <a:rPr lang="en-US" sz="1100" b="0" i="0" u="none" strike="noStrike" dirty="0">
                          <a:solidFill>
                            <a:srgbClr val="000000"/>
                          </a:solidFill>
                          <a:effectLst/>
                          <a:latin typeface="Calibri" panose="020F0502020204030204" pitchFamily="34" charset="0"/>
                        </a:rPr>
                        <a:t>, forcing the user to change those settings periodically or at critical events?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071500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a:t>
                      </a:r>
                      <a:r>
                        <a:rPr lang="en-US" sz="1100" b="1" i="0" u="none" strike="noStrike" dirty="0">
                          <a:solidFill>
                            <a:srgbClr val="000000"/>
                          </a:solidFill>
                          <a:effectLst/>
                          <a:latin typeface="Calibri" panose="020F0502020204030204" pitchFamily="34" charset="0"/>
                        </a:rPr>
                        <a:t> validate input</a:t>
                      </a:r>
                      <a:r>
                        <a:rPr lang="en-US" sz="1100" b="0" i="0" u="none" strike="noStrike" dirty="0">
                          <a:solidFill>
                            <a:srgbClr val="000000"/>
                          </a:solidFill>
                          <a:effectLst/>
                          <a:latin typeface="Calibri" panose="020F0502020204030204" pitchFamily="34" charset="0"/>
                        </a:rPr>
                        <a:t> in a consistent, system-wide way-for example, using a security framework or validation class to perform actions such as filtering, canonicalization, and sanitization of external input?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2173407661"/>
                  </a:ext>
                </a:extLst>
              </a:tr>
            </a:tbl>
          </a:graphicData>
        </a:graphic>
      </p:graphicFrame>
    </p:spTree>
    <p:extLst>
      <p:ext uri="{BB962C8B-B14F-4D97-AF65-F5344CB8AC3E}">
        <p14:creationId xmlns:p14="http://schemas.microsoft.com/office/powerpoint/2010/main" val="28032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2">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596779A8-05D3-4923-BAA8-26BD962CF96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BC1BAAD8-DA7A-48FE-B051-F57E380C867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76651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(2/2)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9" name="Picture 8">
            <a:extLst>
              <a:ext uri="{FF2B5EF4-FFF2-40B4-BE49-F238E27FC236}">
                <a16:creationId xmlns:a16="http://schemas.microsoft.com/office/drawing/2014/main" id="{3611AF70-FE8C-4785-9FF4-75D80F31EC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graphicFrame>
        <p:nvGraphicFramePr>
          <p:cNvPr id="7" name="Table 6">
            <a:extLst>
              <a:ext uri="{FF2B5EF4-FFF2-40B4-BE49-F238E27FC236}">
                <a16:creationId xmlns:a16="http://schemas.microsoft.com/office/drawing/2014/main" id="{0E87379E-1BCA-71A8-41F9-4850F8006F07}"/>
              </a:ext>
            </a:extLst>
          </p:cNvPr>
          <p:cNvGraphicFramePr>
            <a:graphicFrameLocks noGrp="1"/>
          </p:cNvGraphicFramePr>
          <p:nvPr>
            <p:extLst>
              <p:ext uri="{D42A27DB-BD31-4B8C-83A1-F6EECF244321}">
                <p14:modId xmlns:p14="http://schemas.microsoft.com/office/powerpoint/2010/main" val="1230367574"/>
              </p:ext>
            </p:extLst>
          </p:nvPr>
        </p:nvGraphicFramePr>
        <p:xfrm>
          <a:off x="598798" y="1918741"/>
          <a:ext cx="10994400" cy="4094626"/>
        </p:xfrm>
        <a:graphic>
          <a:graphicData uri="http://schemas.openxmlformats.org/drawingml/2006/table">
            <a:tbl>
              <a:tblPr/>
              <a:tblGrid>
                <a:gridCol w="1125071">
                  <a:extLst>
                    <a:ext uri="{9D8B030D-6E8A-4147-A177-3AD203B41FA5}">
                      <a16:colId xmlns:a16="http://schemas.microsoft.com/office/drawing/2014/main" val="4184209808"/>
                    </a:ext>
                  </a:extLst>
                </a:gridCol>
                <a:gridCol w="6205928">
                  <a:extLst>
                    <a:ext uri="{9D8B030D-6E8A-4147-A177-3AD203B41FA5}">
                      <a16:colId xmlns:a16="http://schemas.microsoft.com/office/drawing/2014/main" val="2642225745"/>
                    </a:ext>
                  </a:extLst>
                </a:gridCol>
                <a:gridCol w="1004341">
                  <a:extLst>
                    <a:ext uri="{9D8B030D-6E8A-4147-A177-3AD203B41FA5}">
                      <a16:colId xmlns:a16="http://schemas.microsoft.com/office/drawing/2014/main" val="3008104222"/>
                    </a:ext>
                  </a:extLst>
                </a:gridCol>
                <a:gridCol w="524655">
                  <a:extLst>
                    <a:ext uri="{9D8B030D-6E8A-4147-A177-3AD203B41FA5}">
                      <a16:colId xmlns:a16="http://schemas.microsoft.com/office/drawing/2014/main" val="3439380961"/>
                    </a:ext>
                  </a:extLst>
                </a:gridCol>
                <a:gridCol w="1109273">
                  <a:extLst>
                    <a:ext uri="{9D8B030D-6E8A-4147-A177-3AD203B41FA5}">
                      <a16:colId xmlns:a16="http://schemas.microsoft.com/office/drawing/2014/main" val="1644331455"/>
                    </a:ext>
                  </a:extLst>
                </a:gridCol>
                <a:gridCol w="1025132">
                  <a:extLst>
                    <a:ext uri="{9D8B030D-6E8A-4147-A177-3AD203B41FA5}">
                      <a16:colId xmlns:a16="http://schemas.microsoft.com/office/drawing/2014/main" val="400116365"/>
                    </a:ext>
                  </a:extLst>
                </a:gridCol>
              </a:tblGrid>
              <a:tr h="584616">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675702763"/>
                  </a:ext>
                </a:extLst>
              </a:tr>
              <a:tr h="660465">
                <a:tc rowSpan="3">
                  <a:txBody>
                    <a:bodyPr/>
                    <a:lstStyle/>
                    <a:p>
                      <a:pPr algn="ctr" fontAlgn="ctr"/>
                      <a:r>
                        <a:rPr lang="it-IT" sz="1400" b="0" i="0" u="none" strike="noStrike" dirty="0">
                          <a:solidFill>
                            <a:srgbClr val="000000"/>
                          </a:solidFill>
                          <a:effectLst/>
                          <a:latin typeface="Calibri" panose="020F0502020204030204" pitchFamily="34" charset="0"/>
                        </a:rPr>
                        <a:t>Reacting to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revoking access</a:t>
                      </a:r>
                      <a:r>
                        <a:rPr lang="en-US" sz="1400" b="0" i="0" u="none" strike="noStrike" dirty="0">
                          <a:solidFill>
                            <a:srgbClr val="000000"/>
                          </a:solidFill>
                          <a:effectLst/>
                          <a:latin typeface="Calibri" panose="020F0502020204030204" pitchFamily="34" charset="0"/>
                        </a:rPr>
                        <a:t> by limiting access to sensitive resources, even for normally legitimate users and uses if an attack is under way?</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549228145"/>
                  </a:ext>
                </a:extLst>
              </a:tr>
              <a:tr h="609782">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restricting login</a:t>
                      </a:r>
                      <a:r>
                        <a:rPr lang="en-US" sz="1400" b="0" i="0" u="none" strike="noStrike" dirty="0">
                          <a:solidFill>
                            <a:srgbClr val="000000"/>
                          </a:solidFill>
                          <a:effectLst/>
                          <a:latin typeface="Calibri" panose="020F0502020204030204" pitchFamily="34" charset="0"/>
                        </a:rPr>
                        <a:t> in instances such as multiple failed login attempts?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36595177"/>
                  </a:ext>
                </a:extLst>
              </a:tr>
              <a:tr h="660465">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a:t>
                      </a:r>
                      <a:r>
                        <a:rPr lang="en-US" sz="1400" b="1" i="0" u="none" strike="noStrike" dirty="0">
                          <a:solidFill>
                            <a:srgbClr val="000000"/>
                          </a:solidFill>
                          <a:effectLst/>
                          <a:latin typeface="Calibri" panose="020F0502020204030204" pitchFamily="34" charset="0"/>
                        </a:rPr>
                        <a:t>support informing actors</a:t>
                      </a:r>
                      <a:r>
                        <a:rPr lang="en-US" sz="1400" b="0" i="0" u="none" strike="noStrike" dirty="0">
                          <a:solidFill>
                            <a:srgbClr val="000000"/>
                          </a:solidFill>
                          <a:effectLst/>
                          <a:latin typeface="Calibri" panose="020F0502020204030204" pitchFamily="34" charset="0"/>
                        </a:rPr>
                        <a:t> such as operators, other personnel, or cooperating systems when the system has detected an attack?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7874117"/>
                  </a:ext>
                </a:extLst>
              </a:tr>
              <a:tr h="609782">
                <a:tc rowSpan="2">
                  <a:txBody>
                    <a:bodyPr/>
                    <a:lstStyle/>
                    <a:p>
                      <a:pPr algn="ctr" fontAlgn="ctr"/>
                      <a:r>
                        <a:rPr lang="it-IT" sz="1400" b="0" i="0" u="none" strike="noStrike" dirty="0">
                          <a:solidFill>
                            <a:srgbClr val="000000"/>
                          </a:solidFill>
                          <a:effectLst/>
                          <a:latin typeface="Calibri" panose="020F0502020204030204" pitchFamily="34" charset="0"/>
                        </a:rPr>
                        <a:t>Recovering from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maintaining an </a:t>
                      </a:r>
                      <a:r>
                        <a:rPr lang="en-US" sz="1400" b="1" i="0" u="none" strike="noStrike" dirty="0">
                          <a:solidFill>
                            <a:srgbClr val="000000"/>
                          </a:solidFill>
                          <a:effectLst/>
                          <a:latin typeface="Calibri" panose="020F0502020204030204" pitchFamily="34" charset="0"/>
                        </a:rPr>
                        <a:t>audit</a:t>
                      </a:r>
                      <a:r>
                        <a:rPr lang="en-US" sz="1400" b="0" i="0" u="none" strike="noStrike" dirty="0">
                          <a:solidFill>
                            <a:srgbClr val="000000"/>
                          </a:solidFill>
                          <a:effectLst/>
                          <a:latin typeface="Calibri" panose="020F0502020204030204" pitchFamily="34" charset="0"/>
                        </a:rPr>
                        <a:t> trail to help trace the actions of, and to identify, an attacker?</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492784215"/>
                  </a:ext>
                </a:extLst>
              </a:tr>
              <a:tr h="906417">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guarantee the property of </a:t>
                      </a:r>
                      <a:r>
                        <a:rPr lang="en-US" sz="1400" b="1" i="0" u="none" strike="noStrike" dirty="0">
                          <a:solidFill>
                            <a:srgbClr val="000000"/>
                          </a:solidFill>
                          <a:effectLst/>
                          <a:latin typeface="Calibri" panose="020F0502020204030204" pitchFamily="34" charset="0"/>
                        </a:rPr>
                        <a:t>nonrepudiation</a:t>
                      </a:r>
                      <a:r>
                        <a:rPr lang="en-US" sz="1400" b="0" i="0" u="none" strike="noStrike" dirty="0">
                          <a:solidFill>
                            <a:srgbClr val="000000"/>
                          </a:solidFill>
                          <a:effectLst/>
                          <a:latin typeface="Calibri" panose="020F0502020204030204" pitchFamily="34" charset="0"/>
                        </a:rPr>
                        <a:t>, which guarantees that the sender of a message cannot later deny having sent the message and that the recipient cannot deny having received the message?</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809844833"/>
                  </a:ext>
                </a:extLst>
              </a:tr>
            </a:tbl>
          </a:graphicData>
        </a:graphic>
      </p:graphicFrame>
    </p:spTree>
    <p:extLst>
      <p:ext uri="{BB962C8B-B14F-4D97-AF65-F5344CB8AC3E}">
        <p14:creationId xmlns:p14="http://schemas.microsoft.com/office/powerpoint/2010/main" val="212697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157684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Patterns</a:t>
            </a:r>
            <a:endParaRPr lang="it-IT" sz="3200" i="1" dirty="0"/>
          </a:p>
        </p:txBody>
      </p:sp>
      <p:sp>
        <p:nvSpPr>
          <p:cNvPr id="7" name="CasellaDiTesto 11">
            <a:extLst>
              <a:ext uri="{FF2B5EF4-FFF2-40B4-BE49-F238E27FC236}">
                <a16:creationId xmlns:a16="http://schemas.microsoft.com/office/drawing/2014/main" id="{7B82A944-736D-C6D7-9A3E-DB1EB1EDA80F}"/>
              </a:ext>
            </a:extLst>
          </p:cNvPr>
          <p:cNvSpPr txBox="1"/>
          <p:nvPr/>
        </p:nvSpPr>
        <p:spPr>
          <a:xfrm>
            <a:off x="2556160" y="1656060"/>
            <a:ext cx="7079672" cy="1200329"/>
          </a:xfrm>
          <a:prstGeom prst="rect">
            <a:avLst/>
          </a:prstGeom>
          <a:noFill/>
        </p:spPr>
        <p:txBody>
          <a:bodyPr wrap="square" rtlCol="0">
            <a:spAutoFit/>
          </a:bodyPr>
          <a:lstStyle/>
          <a:p>
            <a:pPr algn="just"/>
            <a:r>
              <a:rPr lang="en-US" sz="2400" i="1" dirty="0">
                <a:ln w="0"/>
                <a:solidFill>
                  <a:srgbClr val="002060"/>
                </a:solidFill>
                <a:effectLst>
                  <a:outerShdw blurRad="38100" dist="25400" dir="5400000" algn="ctr" rotWithShape="0">
                    <a:srgbClr val="6E747A">
                      <a:alpha val="43000"/>
                    </a:srgbClr>
                  </a:outerShdw>
                </a:effectLst>
              </a:rPr>
              <a:t>Two of the more well-known patterns for security are:</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intercepting validator.</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prevention system.</a:t>
            </a:r>
          </a:p>
        </p:txBody>
      </p:sp>
      <p:pic>
        <p:nvPicPr>
          <p:cNvPr id="11" name="Immagine 14">
            <a:extLst>
              <a:ext uri="{FF2B5EF4-FFF2-40B4-BE49-F238E27FC236}">
                <a16:creationId xmlns:a16="http://schemas.microsoft.com/office/drawing/2014/main" id="{12C142F2-4D0F-4537-B9CE-242AC261EA0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632E1C9E-DC68-4130-A076-1F7CCE7D5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pic>
        <p:nvPicPr>
          <p:cNvPr id="6" name="Picture 5">
            <a:extLst>
              <a:ext uri="{FF2B5EF4-FFF2-40B4-BE49-F238E27FC236}">
                <a16:creationId xmlns:a16="http://schemas.microsoft.com/office/drawing/2014/main" id="{6265C49A-5121-507D-CF92-EE23485C8C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8141" y="3312186"/>
            <a:ext cx="3075709" cy="3044164"/>
          </a:xfrm>
          <a:prstGeom prst="rect">
            <a:avLst/>
          </a:prstGeom>
        </p:spPr>
      </p:pic>
    </p:spTree>
    <p:extLst>
      <p:ext uri="{BB962C8B-B14F-4D97-AF65-F5344CB8AC3E}">
        <p14:creationId xmlns:p14="http://schemas.microsoft.com/office/powerpoint/2010/main" val="7679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This pattern inserts a software element—a wrapper—between the source and the destination of messages.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The most common responsibility of this pattern is to implement the verify message integrity tactic.</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Also, can incorporate tactics such as:</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intrusion.</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service denial (by comparing messages to known intrusion patterns). </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message delivery anomalies.</a:t>
            </a:r>
          </a:p>
        </p:txBody>
      </p:sp>
      <p:pic>
        <p:nvPicPr>
          <p:cNvPr id="10" name="Immagine 14">
            <a:extLst>
              <a:ext uri="{FF2B5EF4-FFF2-40B4-BE49-F238E27FC236}">
                <a16:creationId xmlns:a16="http://schemas.microsoft.com/office/drawing/2014/main" id="{0218048C-68E9-4A49-9E58-6FDBAA9BAC4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9ABE8E23-14B6-4C94-ADCE-6D0130AD78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23350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Depending on the specific validator that you can create and deploy, this pattern can cover most of the waterfront of the “detect attack” category of tactics all in one package.</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As always, introducing an intermediary exacts a performance price.</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patterns change and evolve over time, so this component must be kept up-to-date so that it maintains its effectiveness. This imposes a maintenance obligation on the organization responsible for the system.</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7260B792-81D0-4A3B-87EA-7ADC92ABD24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049668E-8887-4AAD-B538-5FBFC98E76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474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95C0BD3D-D193-773E-5AB9-53E9B933C6E6}"/>
              </a:ext>
            </a:extLst>
          </p:cNvPr>
          <p:cNvSpPr txBox="1"/>
          <p:nvPr/>
        </p:nvSpPr>
        <p:spPr>
          <a:xfrm>
            <a:off x="1066799" y="1972659"/>
            <a:ext cx="10058399" cy="3416320"/>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intrusion prevention system (IPS) is a standalone element whose main</a:t>
            </a:r>
          </a:p>
          <a:p>
            <a:r>
              <a:rPr lang="en-US" sz="2400" i="1" dirty="0">
                <a:ln w="0"/>
                <a:solidFill>
                  <a:srgbClr val="002060"/>
                </a:solidFill>
                <a:effectLst>
                  <a:outerShdw blurRad="38100" dist="25400" dir="5400000" algn="ctr" rotWithShape="0">
                    <a:srgbClr val="6E747A">
                      <a:alpha val="43000"/>
                    </a:srgbClr>
                  </a:outerShdw>
                </a:effectLst>
              </a:rPr>
              <a:t>purpose is to identify and analyze any suspicious activity.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If the activity is deemed acceptable, it is allowed. Conversely, if it is suspicious, the activity is prevented and reported. </a:t>
            </a:r>
          </a:p>
          <a:p>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002060"/>
                </a:solidFill>
                <a:effectLst>
                  <a:outerShdw blurRad="38100" dist="25400" dir="5400000" algn="ctr" rotWithShape="0">
                    <a:srgbClr val="6E747A">
                      <a:alpha val="43000"/>
                    </a:srgbClr>
                  </a:outerShdw>
                </a:effectLst>
              </a:rPr>
              <a:t>These systems look for suspicious patterns of overall usage, not just anomalous messages</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555F61D9-8EC3-4421-A207-4F7638414FC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1D069664-FEA1-4B45-B8F3-2285972D9C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405993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046988"/>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These systems can encompass most of the “detected attacks” and “react to attacks” tactics.</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 patterns of activity that an IPS looks for, change and evolve over time, so the patterns database must be constantly updated.</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Systems employing an IPS incur a performance cost.</a:t>
            </a:r>
          </a:p>
        </p:txBody>
      </p:sp>
      <p:pic>
        <p:nvPicPr>
          <p:cNvPr id="10" name="Immagine 14">
            <a:extLst>
              <a:ext uri="{FF2B5EF4-FFF2-40B4-BE49-F238E27FC236}">
                <a16:creationId xmlns:a16="http://schemas.microsoft.com/office/drawing/2014/main" id="{16CDE44B-65EA-4EA0-84FA-E107103C2A9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56B025B7-04AF-4D78-A97F-A0B7D5E4F01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1837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3" name="Immagine 14">
            <a:extLst>
              <a:ext uri="{FF2B5EF4-FFF2-40B4-BE49-F238E27FC236}">
                <a16:creationId xmlns:a16="http://schemas.microsoft.com/office/drawing/2014/main" id="{D46A73C6-F4B9-4BB4-A2CE-3C88195AA75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F0A45D9-0DDD-465B-BD72-9A93FA65FC5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9155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300F4391-DE71-42CA-8BF8-14932A88392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3" name="Picture 2">
            <a:extLst>
              <a:ext uri="{FF2B5EF4-FFF2-40B4-BE49-F238E27FC236}">
                <a16:creationId xmlns:a16="http://schemas.microsoft.com/office/drawing/2014/main" id="{099275C6-EDCE-46FB-8AAC-C22EF50AFC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2891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pic>
        <p:nvPicPr>
          <p:cNvPr id="13" name="Immagine 14">
            <a:extLst>
              <a:ext uri="{FF2B5EF4-FFF2-40B4-BE49-F238E27FC236}">
                <a16:creationId xmlns:a16="http://schemas.microsoft.com/office/drawing/2014/main" id="{F92CA421-1DE6-48BB-BE8D-44E9F7E9EEC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2055AC8-8FA1-4EFF-BEA0-4804DDA804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45664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pic>
        <p:nvPicPr>
          <p:cNvPr id="11" name="Immagine 14">
            <a:extLst>
              <a:ext uri="{FF2B5EF4-FFF2-40B4-BE49-F238E27FC236}">
                <a16:creationId xmlns:a16="http://schemas.microsoft.com/office/drawing/2014/main" id="{2A1DF9CD-0B94-4C73-A24A-9A9FCA6E6CE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E1CF9D3-99DA-497E-A238-58A02A91E1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31997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pic>
        <p:nvPicPr>
          <p:cNvPr id="13" name="Immagine 14">
            <a:extLst>
              <a:ext uri="{FF2B5EF4-FFF2-40B4-BE49-F238E27FC236}">
                <a16:creationId xmlns:a16="http://schemas.microsoft.com/office/drawing/2014/main" id="{F3B3A887-8E74-4325-8D5D-5D5E08720B2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DCF84DBD-9E9A-4040-9FFA-912EBBB677C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pic>
        <p:nvPicPr>
          <p:cNvPr id="11" name="Immagine 14">
            <a:extLst>
              <a:ext uri="{FF2B5EF4-FFF2-40B4-BE49-F238E27FC236}">
                <a16:creationId xmlns:a16="http://schemas.microsoft.com/office/drawing/2014/main" id="{14D6B128-CCDE-4470-83DA-B083DE1C1EE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2AE827A-34C3-48F9-B227-26B960F0513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45944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3874443248"/>
              </p:ext>
            </p:extLst>
          </p:nvPr>
        </p:nvGraphicFramePr>
        <p:xfrm>
          <a:off x="474686" y="1501588"/>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pic>
        <p:nvPicPr>
          <p:cNvPr id="11" name="Immagine 14">
            <a:extLst>
              <a:ext uri="{FF2B5EF4-FFF2-40B4-BE49-F238E27FC236}">
                <a16:creationId xmlns:a16="http://schemas.microsoft.com/office/drawing/2014/main" id="{38521D2D-F18D-47FC-AEA6-F7FDF251707B}"/>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1120F400-9725-4836-BD3C-36CB0AE5E5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69312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2488</TotalTime>
  <Words>2217</Words>
  <Application>Microsoft Office PowerPoint</Application>
  <PresentationFormat>Widescreen</PresentationFormat>
  <Paragraphs>280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a.assirelli1@campus.unimib.it</cp:lastModifiedBy>
  <cp:revision>102</cp:revision>
  <dcterms:created xsi:type="dcterms:W3CDTF">2021-06-28T08:25:19Z</dcterms:created>
  <dcterms:modified xsi:type="dcterms:W3CDTF">2022-11-23T17:53:32Z</dcterms:modified>
</cp:coreProperties>
</file>