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87" r:id="rId3"/>
    <p:sldId id="284" r:id="rId4"/>
    <p:sldId id="289" r:id="rId5"/>
    <p:sldId id="288" r:id="rId6"/>
    <p:sldId id="290" r:id="rId7"/>
    <p:sldId id="285" r:id="rId8"/>
    <p:sldId id="291" r:id="rId9"/>
    <p:sldId id="293" r:id="rId10"/>
    <p:sldId id="292" r:id="rId11"/>
    <p:sldId id="294" r:id="rId12"/>
    <p:sldId id="295" r:id="rId13"/>
    <p:sldId id="296" r:id="rId14"/>
    <p:sldId id="297" r:id="rId15"/>
    <p:sldId id="298" r:id="rId16"/>
    <p:sldId id="329" r:id="rId17"/>
    <p:sldId id="330" r:id="rId18"/>
    <p:sldId id="331" r:id="rId19"/>
    <p:sldId id="332" r:id="rId20"/>
    <p:sldId id="333" r:id="rId21"/>
    <p:sldId id="334" r:id="rId22"/>
    <p:sldId id="335" r:id="rId23"/>
    <p:sldId id="336" r:id="rId24"/>
    <p:sldId id="341" r:id="rId25"/>
    <p:sldId id="342" r:id="rId26"/>
    <p:sldId id="339" r:id="rId27"/>
    <p:sldId id="340" r:id="rId28"/>
    <p:sldId id="343" r:id="rId29"/>
    <p:sldId id="345" r:id="rId30"/>
    <p:sldId id="344" r:id="rId31"/>
    <p:sldId id="301" r:id="rId32"/>
    <p:sldId id="302" r:id="rId33"/>
    <p:sldId id="304" r:id="rId34"/>
    <p:sldId id="303" r:id="rId35"/>
    <p:sldId id="305" r:id="rId36"/>
    <p:sldId id="306" r:id="rId37"/>
    <p:sldId id="307" r:id="rId38"/>
    <p:sldId id="312" r:id="rId39"/>
    <p:sldId id="313" r:id="rId40"/>
    <p:sldId id="314" r:id="rId41"/>
    <p:sldId id="315" r:id="rId42"/>
    <p:sldId id="346" r:id="rId43"/>
    <p:sldId id="347" r:id="rId44"/>
    <p:sldId id="317" r:id="rId45"/>
    <p:sldId id="318" r:id="rId46"/>
    <p:sldId id="319" r:id="rId47"/>
    <p:sldId id="320" r:id="rId48"/>
    <p:sldId id="321" r:id="rId49"/>
    <p:sldId id="322" r:id="rId50"/>
    <p:sldId id="323" r:id="rId51"/>
    <p:sldId id="326" r:id="rId52"/>
    <p:sldId id="328" r:id="rId53"/>
    <p:sldId id="348" r:id="rId54"/>
    <p:sldId id="349" r:id="rId55"/>
    <p:sldId id="350" r:id="rId56"/>
    <p:sldId id="351" r:id="rId57"/>
    <p:sldId id="352" r:id="rId58"/>
    <p:sldId id="299" r:id="rId5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9DB"/>
    <a:srgbClr val="800000"/>
    <a:srgbClr val="002060"/>
    <a:srgbClr val="40587E"/>
    <a:srgbClr val="9D9E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iacomo\IdeaProjects\unimib-software-architecture\Progetto\ArchLogi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Data-Type Driven</c:v>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Sheet1!$J$3:$J$11</c:f>
              <c:strCache>
                <c:ptCount val="9"/>
                <c:pt idx="0">
                  <c:v>Complessità</c:v>
                </c:pt>
                <c:pt idx="1">
                  <c:v>Frequenza</c:v>
                </c:pt>
                <c:pt idx="2">
                  <c:v>Delay</c:v>
                </c:pt>
                <c:pt idx="3">
                  <c:v>Astrazione</c:v>
                </c:pt>
                <c:pt idx="4">
                  <c:v>Location</c:v>
                </c:pt>
                <c:pt idx="5">
                  <c:v>Intra Flow</c:v>
                </c:pt>
                <c:pt idx="6">
                  <c:v>Extra Flow</c:v>
                </c:pt>
                <c:pt idx="7">
                  <c:v>Sharing</c:v>
                </c:pt>
                <c:pt idx="8">
                  <c:v>Control Flow</c:v>
                </c:pt>
              </c:strCache>
            </c:strRef>
          </c:cat>
          <c:val>
            <c:numRef>
              <c:f>Sheet1!$K$3:$K$11</c:f>
              <c:numCache>
                <c:formatCode>General</c:formatCode>
                <c:ptCount val="9"/>
                <c:pt idx="0">
                  <c:v>30</c:v>
                </c:pt>
                <c:pt idx="1">
                  <c:v>50</c:v>
                </c:pt>
                <c:pt idx="2">
                  <c:v>40</c:v>
                </c:pt>
                <c:pt idx="3">
                  <c:v>30</c:v>
                </c:pt>
                <c:pt idx="4">
                  <c:v>30</c:v>
                </c:pt>
                <c:pt idx="5">
                  <c:v>20</c:v>
                </c:pt>
                <c:pt idx="6">
                  <c:v>60</c:v>
                </c:pt>
                <c:pt idx="7">
                  <c:v>80</c:v>
                </c:pt>
                <c:pt idx="8">
                  <c:v>20</c:v>
                </c:pt>
              </c:numCache>
            </c:numRef>
          </c:val>
          <c:extLst>
            <c:ext xmlns:c16="http://schemas.microsoft.com/office/drawing/2014/chart" uri="{C3380CC4-5D6E-409C-BE32-E72D297353CC}">
              <c16:uniqueId val="{00000000-223B-4C1F-A4FB-56900E332EB6}"/>
            </c:ext>
          </c:extLst>
        </c:ser>
        <c:ser>
          <c:idx val="1"/>
          <c:order val="1"/>
          <c:tx>
            <c:v>Functionality Driven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Sheet1!$K$25:$K$33</c:f>
              <c:numCache>
                <c:formatCode>General</c:formatCode>
                <c:ptCount val="9"/>
                <c:pt idx="0">
                  <c:v>30</c:v>
                </c:pt>
                <c:pt idx="1">
                  <c:v>50</c:v>
                </c:pt>
                <c:pt idx="2">
                  <c:v>40</c:v>
                </c:pt>
                <c:pt idx="3">
                  <c:v>70</c:v>
                </c:pt>
                <c:pt idx="4">
                  <c:v>50</c:v>
                </c:pt>
                <c:pt idx="5">
                  <c:v>60</c:v>
                </c:pt>
                <c:pt idx="6">
                  <c:v>60</c:v>
                </c:pt>
                <c:pt idx="7">
                  <c:v>60</c:v>
                </c:pt>
                <c:pt idx="8">
                  <c:v>20</c:v>
                </c:pt>
              </c:numCache>
            </c:numRef>
          </c:val>
          <c:extLst>
            <c:ext xmlns:c16="http://schemas.microsoft.com/office/drawing/2014/chart" uri="{C3380CC4-5D6E-409C-BE32-E72D297353CC}">
              <c16:uniqueId val="{00000001-223B-4C1F-A4FB-56900E332EB6}"/>
            </c:ext>
          </c:extLst>
        </c:ser>
        <c:dLbls>
          <c:showLegendKey val="0"/>
          <c:showVal val="0"/>
          <c:showCatName val="0"/>
          <c:showSerName val="0"/>
          <c:showPercent val="0"/>
          <c:showBubbleSize val="0"/>
        </c:dLbls>
        <c:axId val="1426155567"/>
        <c:axId val="1426149327"/>
      </c:radarChart>
      <c:catAx>
        <c:axId val="14261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49327"/>
        <c:crosses val="autoZero"/>
        <c:auto val="1"/>
        <c:lblAlgn val="ctr"/>
        <c:lblOffset val="100"/>
        <c:noMultiLvlLbl val="0"/>
      </c:catAx>
      <c:valAx>
        <c:axId val="14261493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555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09/01/2023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09/01/2023</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09/01/2023</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09/01/2023</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09/01/2023</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09/01/2023</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09/01/2023</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09/01/2023</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09/01/2023</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09/01/2023</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09/01/2023</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09/01/2023</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09/01/2023</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9" y="1869759"/>
            <a:ext cx="10219721" cy="1846659"/>
          </a:xfrm>
          <a:prstGeom prst="rect">
            <a:avLst/>
          </a:prstGeom>
          <a:noFill/>
        </p:spPr>
        <p:txBody>
          <a:bodyPr wrap="square" rtlCol="0" anchor="ctr">
            <a:spAutoFit/>
          </a:bodyPr>
          <a:lstStyle/>
          <a:p>
            <a:pPr algn="ctr"/>
            <a:r>
              <a:rPr lang="en-US" sz="6000" dirty="0">
                <a:ln w="0"/>
                <a:solidFill>
                  <a:srgbClr val="002060"/>
                </a:solidFill>
                <a:effectLst>
                  <a:outerShdw blurRad="38100" dist="25400" dir="5400000" algn="ctr" rotWithShape="0">
                    <a:srgbClr val="6E747A">
                      <a:alpha val="43000"/>
                    </a:srgbClr>
                  </a:outerShdw>
                </a:effectLst>
              </a:rPr>
              <a:t>Progetto ODA</a:t>
            </a:r>
          </a:p>
          <a:p>
            <a:pPr algn="ctr"/>
            <a:r>
              <a:rPr lang="en-US" sz="5400" i="1" dirty="0" err="1">
                <a:ln w="0"/>
                <a:solidFill>
                  <a:srgbClr val="002060"/>
                </a:solidFill>
                <a:effectLst>
                  <a:outerShdw blurRad="38100" dist="25400" dir="5400000" algn="ctr" rotWithShape="0">
                    <a:srgbClr val="6E747A">
                      <a:alpha val="43000"/>
                    </a:srgbClr>
                  </a:outerShdw>
                </a:effectLst>
              </a:rPr>
              <a:t>Architettura</a:t>
            </a:r>
            <a:r>
              <a:rPr lang="en-US" sz="5400" i="1" dirty="0">
                <a:ln w="0"/>
                <a:solidFill>
                  <a:srgbClr val="002060"/>
                </a:solidFill>
                <a:effectLst>
                  <a:outerShdw blurRad="38100" dist="25400" dir="5400000" algn="ctr" rotWithShape="0">
                    <a:srgbClr val="6E747A">
                      <a:alpha val="43000"/>
                    </a:srgbClr>
                  </a:outerShdw>
                </a:effectLst>
              </a:rPr>
              <a:t> del Software</a:t>
            </a:r>
            <a:endParaRPr lang="it-IT" sz="5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095999" y="4021533"/>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44883" y="5894685"/>
            <a:ext cx="2302233" cy="461665"/>
          </a:xfrm>
          <a:prstGeom prst="rect">
            <a:avLst/>
          </a:prstGeom>
          <a:noFill/>
        </p:spPr>
        <p:txBody>
          <a:bodyPr wrap="none" rtlCol="0">
            <a:spAutoFit/>
          </a:bodyPr>
          <a:lstStyle/>
          <a:p>
            <a:pPr algn="ctr"/>
            <a:r>
              <a:rPr lang="en-US" sz="2400" i="1" dirty="0">
                <a:solidFill>
                  <a:srgbClr val="002060"/>
                </a:solidFill>
              </a:rPr>
              <a:t>19 </a:t>
            </a:r>
            <a:r>
              <a:rPr lang="en-US" sz="2400" i="1" dirty="0" err="1">
                <a:solidFill>
                  <a:srgbClr val="002060"/>
                </a:solidFill>
              </a:rPr>
              <a:t>Gennaio</a:t>
            </a:r>
            <a:r>
              <a:rPr lang="en-US" sz="2400" i="1" dirty="0">
                <a:solidFill>
                  <a:srgbClr val="002060"/>
                </a:solidFill>
              </a:rPr>
              <a:t> 2023</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8310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 – </a:t>
            </a:r>
            <a:r>
              <a:rPr lang="en-US" sz="3200" dirty="0" err="1"/>
              <a:t>Acquisizione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743E987-573A-909D-5B67-F48694C7FD88}"/>
              </a:ext>
            </a:extLst>
          </p:cNvPr>
          <p:cNvPicPr>
            <a:picLocks noChangeAspect="1"/>
          </p:cNvPicPr>
          <p:nvPr/>
        </p:nvPicPr>
        <p:blipFill rotWithShape="1">
          <a:blip r:embed="rId4"/>
          <a:srcRect l="3086" t="12997" r="4529" b="9330"/>
          <a:stretch/>
        </p:blipFill>
        <p:spPr>
          <a:xfrm>
            <a:off x="2549236" y="1754516"/>
            <a:ext cx="7093528" cy="2641601"/>
          </a:xfrm>
          <a:prstGeom prst="rect">
            <a:avLst/>
          </a:prstGeom>
        </p:spPr>
      </p:pic>
      <p:sp>
        <p:nvSpPr>
          <p:cNvPr id="2" name="CasellaDiTesto 7">
            <a:extLst>
              <a:ext uri="{FF2B5EF4-FFF2-40B4-BE49-F238E27FC236}">
                <a16:creationId xmlns:a16="http://schemas.microsoft.com/office/drawing/2014/main" id="{83341AFF-1B70-2494-B914-4D74CEF65BF4}"/>
              </a:ext>
            </a:extLst>
          </p:cNvPr>
          <p:cNvSpPr txBox="1"/>
          <p:nvPr/>
        </p:nvSpPr>
        <p:spPr>
          <a:xfrm>
            <a:off x="1562771" y="4624014"/>
            <a:ext cx="9791029"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l’acquisizione della singola rilevazione;</a:t>
            </a:r>
          </a:p>
          <a:p>
            <a:pPr marL="342900" indent="-342900" algn="just">
              <a:buFont typeface="Arial" panose="020B0604020202020204" pitchFamily="34" charset="0"/>
              <a:buChar char="•"/>
            </a:pPr>
            <a:r>
              <a:rPr lang="it-IT" sz="2000" dirty="0">
                <a:effectLst/>
              </a:rPr>
              <a:t>Ogni diagramma presenta una frequenza di attivazione diversa, dipendente dal tipo di dato acquisito;</a:t>
            </a:r>
          </a:p>
          <a:p>
            <a:pPr marL="342900" indent="-342900" algn="just">
              <a:buFont typeface="Arial" panose="020B0604020202020204" pitchFamily="34" charset="0"/>
              <a:buChar char="•"/>
            </a:pPr>
            <a:r>
              <a:rPr lang="it-IT" sz="2000" dirty="0">
                <a:effectLst/>
              </a:rPr>
              <a:t>Ogni rilevazione viene inserita su due buffer, uno utilizzato per la trasmissione dei dati allo storico, e uno per il controllo di eventuali anomalie;</a:t>
            </a:r>
          </a:p>
        </p:txBody>
      </p:sp>
    </p:spTree>
    <p:extLst>
      <p:ext uri="{BB962C8B-B14F-4D97-AF65-F5344CB8AC3E}">
        <p14:creationId xmlns:p14="http://schemas.microsoft.com/office/powerpoint/2010/main" val="353751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9961" b="12551"/>
          <a:stretch/>
        </p:blipFill>
        <p:spPr>
          <a:xfrm>
            <a:off x="215980" y="231353"/>
            <a:ext cx="59031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563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 – </a:t>
            </a:r>
            <a:r>
              <a:rPr lang="en-US" sz="3200" dirty="0" err="1"/>
              <a:t>Invio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0EE36B-6EB4-3F21-AD95-7D5A1E4F0D3E}"/>
              </a:ext>
            </a:extLst>
          </p:cNvPr>
          <p:cNvPicPr>
            <a:picLocks noChangeAspect="1"/>
          </p:cNvPicPr>
          <p:nvPr/>
        </p:nvPicPr>
        <p:blipFill rotWithShape="1">
          <a:blip r:embed="rId4"/>
          <a:srcRect l="9251" t="2213" r="37213" b="54490"/>
          <a:stretch/>
        </p:blipFill>
        <p:spPr>
          <a:xfrm>
            <a:off x="3528283" y="1685367"/>
            <a:ext cx="5181600" cy="2586182"/>
          </a:xfrm>
          <a:prstGeom prst="rect">
            <a:avLst/>
          </a:prstGeom>
        </p:spPr>
      </p:pic>
      <p:sp>
        <p:nvSpPr>
          <p:cNvPr id="2" name="CasellaDiTesto 7">
            <a:extLst>
              <a:ext uri="{FF2B5EF4-FFF2-40B4-BE49-F238E27FC236}">
                <a16:creationId xmlns:a16="http://schemas.microsoft.com/office/drawing/2014/main" id="{22D9644B-CF0F-79A2-BBE2-65694D547B3A}"/>
              </a:ext>
            </a:extLst>
          </p:cNvPr>
          <p:cNvSpPr txBox="1"/>
          <p:nvPr/>
        </p:nvSpPr>
        <p:spPr>
          <a:xfrm>
            <a:off x="889375" y="4599920"/>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 trasmissione periodica allo storico del </a:t>
            </a:r>
            <a:r>
              <a:rPr lang="it-IT" sz="2000" dirty="0" err="1">
                <a:effectLst/>
              </a:rPr>
              <a:t>chunk</a:t>
            </a:r>
            <a:r>
              <a:rPr lang="it-IT" sz="2000" dirty="0">
                <a:effectLst/>
              </a:rPr>
              <a:t> corrente di rilevazioni;</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a:t>
            </a:r>
            <a:r>
              <a:rPr lang="it-IT" sz="2000" dirty="0" err="1">
                <a:effectLst/>
              </a:rPr>
              <a:t>chunck</a:t>
            </a:r>
            <a:r>
              <a:rPr lang="it-IT" sz="2000" dirty="0">
                <a:effectLst/>
              </a:rPr>
              <a:t> da inviare;</a:t>
            </a:r>
          </a:p>
          <a:p>
            <a:pPr marL="342900" indent="-342900" algn="just">
              <a:buFont typeface="Arial" panose="020B0604020202020204" pitchFamily="34" charset="0"/>
              <a:buChar char="•"/>
            </a:pPr>
            <a:r>
              <a:rPr lang="it-IT" sz="2000" dirty="0">
                <a:effectLst/>
              </a:rPr>
              <a:t>Si è deciso di agire in questo modo per evitare una costante scrittura su </a:t>
            </a:r>
            <a:r>
              <a:rPr lang="it-IT" sz="2000" dirty="0" err="1">
                <a:effectLst/>
              </a:rPr>
              <a:t>datastore</a:t>
            </a:r>
            <a:r>
              <a:rPr lang="it-IT" sz="2000" dirty="0">
                <a:effectLst/>
              </a:rPr>
              <a:t>.</a:t>
            </a:r>
          </a:p>
        </p:txBody>
      </p:sp>
    </p:spTree>
    <p:extLst>
      <p:ext uri="{BB962C8B-B14F-4D97-AF65-F5344CB8AC3E}">
        <p14:creationId xmlns:p14="http://schemas.microsoft.com/office/powerpoint/2010/main" val="4145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3156" b="12551"/>
          <a:stretch/>
        </p:blipFill>
        <p:spPr>
          <a:xfrm>
            <a:off x="215980" y="231353"/>
            <a:ext cx="663689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29010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Diag3 – </a:t>
            </a:r>
            <a:r>
              <a:rPr lang="en-US" sz="3200" dirty="0" err="1"/>
              <a:t>Controllo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8D1E2804-B87C-A58D-42B7-38F98BAC0312}"/>
              </a:ext>
            </a:extLst>
          </p:cNvPr>
          <p:cNvPicPr>
            <a:picLocks noChangeAspect="1"/>
          </p:cNvPicPr>
          <p:nvPr/>
        </p:nvPicPr>
        <p:blipFill rotWithShape="1">
          <a:blip r:embed="rId4">
            <a:extLst>
              <a:ext uri="{28A0092B-C50C-407E-A947-70E740481C1C}">
                <a14:useLocalDpi xmlns:a14="http://schemas.microsoft.com/office/drawing/2010/main" val="0"/>
              </a:ext>
            </a:extLst>
          </a:blip>
          <a:srcRect l="1830" t="62491" r="891" b="1072"/>
          <a:stretch/>
        </p:blipFill>
        <p:spPr>
          <a:xfrm>
            <a:off x="2747818" y="1780182"/>
            <a:ext cx="6696364" cy="2498850"/>
          </a:xfrm>
          <a:prstGeom prst="rect">
            <a:avLst/>
          </a:prstGeom>
        </p:spPr>
      </p:pic>
      <p:sp>
        <p:nvSpPr>
          <p:cNvPr id="2" name="CasellaDiTesto 7">
            <a:extLst>
              <a:ext uri="{FF2B5EF4-FFF2-40B4-BE49-F238E27FC236}">
                <a16:creationId xmlns:a16="http://schemas.microsoft.com/office/drawing/2014/main" id="{3D8BC0FD-8514-9408-E435-6E6F8CAF120A}"/>
              </a:ext>
            </a:extLst>
          </p:cNvPr>
          <p:cNvSpPr txBox="1"/>
          <p:nvPr/>
        </p:nvSpPr>
        <p:spPr>
          <a:xfrm>
            <a:off x="889375" y="4702218"/>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il controllo delle ultime rilevazioni campionate, e la verifica della presenza o meno di una anomalia;</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buffer di rilevazioni da controllare.</a:t>
            </a:r>
          </a:p>
        </p:txBody>
      </p:sp>
    </p:spTree>
    <p:extLst>
      <p:ext uri="{BB962C8B-B14F-4D97-AF65-F5344CB8AC3E}">
        <p14:creationId xmlns:p14="http://schemas.microsoft.com/office/powerpoint/2010/main" val="334816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6468" b="12551"/>
          <a:stretch/>
        </p:blipFill>
        <p:spPr>
          <a:xfrm>
            <a:off x="215980" y="231353"/>
            <a:ext cx="735798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01119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Diag4 – </a:t>
            </a:r>
            <a:r>
              <a:rPr lang="en-US" sz="3200" dirty="0" err="1"/>
              <a:t>Acquisizione</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39C4639-04F0-D473-1546-6A0FC3439BC9}"/>
              </a:ext>
            </a:extLst>
          </p:cNvPr>
          <p:cNvPicPr>
            <a:picLocks noChangeAspect="1"/>
          </p:cNvPicPr>
          <p:nvPr/>
        </p:nvPicPr>
        <p:blipFill rotWithShape="1">
          <a:blip r:embed="rId4"/>
          <a:srcRect l="10468" r="5971" b="13234"/>
          <a:stretch/>
        </p:blipFill>
        <p:spPr>
          <a:xfrm>
            <a:off x="1976582" y="2204491"/>
            <a:ext cx="8238836" cy="3198781"/>
          </a:xfrm>
          <a:prstGeom prst="rect">
            <a:avLst/>
          </a:prstGeom>
        </p:spPr>
      </p:pic>
    </p:spTree>
    <p:extLst>
      <p:ext uri="{BB962C8B-B14F-4D97-AF65-F5344CB8AC3E}">
        <p14:creationId xmlns:p14="http://schemas.microsoft.com/office/powerpoint/2010/main" val="119998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8290" b="12551"/>
          <a:stretch/>
        </p:blipFill>
        <p:spPr>
          <a:xfrm>
            <a:off x="215980" y="231353"/>
            <a:ext cx="60832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7364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Diag5 – </a:t>
            </a:r>
            <a:r>
              <a:rPr lang="en-US" sz="3200" dirty="0" err="1"/>
              <a:t>Invio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75965B-7A25-B7AF-32C1-218414B3F16A}"/>
              </a:ext>
            </a:extLst>
          </p:cNvPr>
          <p:cNvPicPr>
            <a:picLocks noChangeAspect="1"/>
          </p:cNvPicPr>
          <p:nvPr/>
        </p:nvPicPr>
        <p:blipFill rotWithShape="1">
          <a:blip r:embed="rId4"/>
          <a:srcRect l="14678" t="1162" r="31368" b="50000"/>
          <a:stretch/>
        </p:blipFill>
        <p:spPr>
          <a:xfrm>
            <a:off x="3477487" y="2410691"/>
            <a:ext cx="5643418" cy="2819400"/>
          </a:xfrm>
          <a:prstGeom prst="rect">
            <a:avLst/>
          </a:prstGeom>
        </p:spPr>
      </p:pic>
    </p:spTree>
    <p:extLst>
      <p:ext uri="{BB962C8B-B14F-4D97-AF65-F5344CB8AC3E}">
        <p14:creationId xmlns:p14="http://schemas.microsoft.com/office/powerpoint/2010/main" val="285704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1485" b="12551"/>
          <a:stretch/>
        </p:blipFill>
        <p:spPr>
          <a:xfrm>
            <a:off x="215980" y="231353"/>
            <a:ext cx="681700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47021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Diag6 – </a:t>
            </a:r>
            <a:r>
              <a:rPr lang="en-US" sz="3200" dirty="0" err="1"/>
              <a:t>Controllo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Diagram&#10;&#10;Description automatically generated">
            <a:extLst>
              <a:ext uri="{FF2B5EF4-FFF2-40B4-BE49-F238E27FC236}">
                <a16:creationId xmlns:a16="http://schemas.microsoft.com/office/drawing/2014/main" id="{D964F4BC-594E-60CC-F7F6-2FE9079AB067}"/>
              </a:ext>
            </a:extLst>
          </p:cNvPr>
          <p:cNvPicPr>
            <a:picLocks noChangeAspect="1"/>
          </p:cNvPicPr>
          <p:nvPr/>
        </p:nvPicPr>
        <p:blipFill rotWithShape="1">
          <a:blip r:embed="rId4">
            <a:extLst>
              <a:ext uri="{28A0092B-C50C-407E-A947-70E740481C1C}">
                <a14:useLocalDpi xmlns:a14="http://schemas.microsoft.com/office/drawing/2010/main" val="0"/>
              </a:ext>
            </a:extLst>
          </a:blip>
          <a:srcRect l="833" t="64781" r="961" b="714"/>
          <a:stretch/>
        </p:blipFill>
        <p:spPr>
          <a:xfrm>
            <a:off x="2553854" y="2613890"/>
            <a:ext cx="7084292" cy="2366324"/>
          </a:xfrm>
          <a:prstGeom prst="rect">
            <a:avLst/>
          </a:prstGeom>
        </p:spPr>
      </p:pic>
    </p:spTree>
    <p:extLst>
      <p:ext uri="{BB962C8B-B14F-4D97-AF65-F5344CB8AC3E}">
        <p14:creationId xmlns:p14="http://schemas.microsoft.com/office/powerpoint/2010/main" val="255270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346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Diag7 - </a:t>
            </a:r>
            <a:r>
              <a:rPr lang="en-US" sz="3200" dirty="0" err="1"/>
              <a:t>Acquisizione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D7E0CAC-7CA7-C04E-C933-396BFB53F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630" y="2505754"/>
            <a:ext cx="7439025" cy="2695575"/>
          </a:xfrm>
          <a:prstGeom prst="rect">
            <a:avLst/>
          </a:prstGeom>
        </p:spPr>
      </p:pic>
    </p:spTree>
    <p:extLst>
      <p:ext uri="{BB962C8B-B14F-4D97-AF65-F5344CB8AC3E}">
        <p14:creationId xmlns:p14="http://schemas.microsoft.com/office/powerpoint/2010/main" val="307407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3598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Diag8 - </a:t>
            </a:r>
            <a:r>
              <a:rPr lang="en-US" sz="3200" dirty="0" err="1"/>
              <a:t>Invio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044514E5-902E-3E24-66B7-504121C03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098" y="2762250"/>
            <a:ext cx="3000375" cy="2400300"/>
          </a:xfrm>
          <a:prstGeom prst="rect">
            <a:avLst/>
          </a:prstGeom>
        </p:spPr>
      </p:pic>
    </p:spTree>
    <p:extLst>
      <p:ext uri="{BB962C8B-B14F-4D97-AF65-F5344CB8AC3E}">
        <p14:creationId xmlns:p14="http://schemas.microsoft.com/office/powerpoint/2010/main" val="346510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936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Diag9 - </a:t>
            </a:r>
            <a:r>
              <a:rPr lang="en-US" sz="3200" dirty="0" err="1"/>
              <a:t>Controllo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68E57F2D-4462-E50D-1254-56ABA81EF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058" y="2767012"/>
            <a:ext cx="7439025" cy="2543175"/>
          </a:xfrm>
          <a:prstGeom prst="rect">
            <a:avLst/>
          </a:prstGeom>
        </p:spPr>
      </p:pic>
    </p:spTree>
    <p:extLst>
      <p:ext uri="{BB962C8B-B14F-4D97-AF65-F5344CB8AC3E}">
        <p14:creationId xmlns:p14="http://schemas.microsoft.com/office/powerpoint/2010/main" val="161560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55895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Diag10 - </a:t>
            </a:r>
            <a:r>
              <a:rPr lang="en-US" sz="3200" dirty="0" err="1"/>
              <a:t>Acquisizione</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30E36A7-7EAF-0ABB-1AF9-60C138DBF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6040" y="2388053"/>
            <a:ext cx="7448550" cy="2647950"/>
          </a:xfrm>
          <a:prstGeom prst="rect">
            <a:avLst/>
          </a:prstGeom>
        </p:spPr>
      </p:pic>
    </p:spTree>
    <p:extLst>
      <p:ext uri="{BB962C8B-B14F-4D97-AF65-F5344CB8AC3E}">
        <p14:creationId xmlns:p14="http://schemas.microsoft.com/office/powerpoint/2010/main" val="274129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835516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Caretakers &amp; </a:t>
            </a:r>
            <a:r>
              <a:rPr lang="en-US" sz="4400" dirty="0" err="1">
                <a:ln w="0"/>
                <a:solidFill>
                  <a:srgbClr val="002060"/>
                </a:solidFill>
                <a:effectLst>
                  <a:outerShdw blurRad="38100" dist="25400" dir="5400000" algn="ctr" rotWithShape="0">
                    <a:srgbClr val="6E747A">
                      <a:alpha val="43000"/>
                    </a:srgbClr>
                  </a:outerShdw>
                </a:effectLst>
              </a:rPr>
              <a:t>Residenti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42872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Gli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sono</a:t>
            </a:r>
            <a:r>
              <a:rPr lang="en-US" sz="2400" dirty="0">
                <a:solidFill>
                  <a:srgbClr val="002060"/>
                </a:solidFill>
              </a:rPr>
              <a:t> </a:t>
            </a:r>
            <a:r>
              <a:rPr lang="en-US" sz="2400" dirty="0" err="1">
                <a:solidFill>
                  <a:srgbClr val="002060"/>
                </a:solidFill>
              </a:rPr>
              <a:t>residenze</a:t>
            </a:r>
            <a:r>
              <a:rPr lang="en-US" sz="2400" dirty="0">
                <a:solidFill>
                  <a:srgbClr val="002060"/>
                </a:solidFill>
              </a:rPr>
              <a:t> private, </a:t>
            </a:r>
            <a:r>
              <a:rPr lang="en-US" sz="2400" dirty="0" err="1">
                <a:solidFill>
                  <a:srgbClr val="002060"/>
                </a:solidFill>
              </a:rPr>
              <a:t>identificate</a:t>
            </a:r>
            <a:r>
              <a:rPr lang="en-US" sz="2400" dirty="0">
                <a:solidFill>
                  <a:srgbClr val="002060"/>
                </a:solidFill>
              </a:rPr>
              <a:t> </a:t>
            </a:r>
            <a:r>
              <a:rPr lang="en-US" sz="2400" dirty="0" err="1">
                <a:solidFill>
                  <a:srgbClr val="002060"/>
                </a:solidFill>
              </a:rPr>
              <a:t>univocamente</a:t>
            </a:r>
            <a:r>
              <a:rPr lang="en-US" sz="2400" dirty="0">
                <a:solidFill>
                  <a:srgbClr val="002060"/>
                </a:solidFill>
              </a:rPr>
              <a:t> da un </a:t>
            </a:r>
            <a:r>
              <a:rPr lang="en-US" sz="2400" dirty="0" err="1">
                <a:solidFill>
                  <a:srgbClr val="002060"/>
                </a:solidFill>
              </a:rPr>
              <a:t>indirizzo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In </a:t>
            </a: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alloggia</a:t>
            </a:r>
            <a:r>
              <a:rPr lang="en-US" sz="2400" dirty="0">
                <a:solidFill>
                  <a:srgbClr val="002060"/>
                </a:solidFill>
              </a:rPr>
              <a:t> un solo </a:t>
            </a:r>
            <a:r>
              <a:rPr lang="en-US" sz="2400" dirty="0" err="1">
                <a:solidFill>
                  <a:srgbClr val="002060"/>
                </a:solidFill>
              </a:rPr>
              <a:t>residente</a:t>
            </a:r>
            <a:r>
              <a:rPr lang="en-US" sz="2400" dirty="0">
                <a:solidFill>
                  <a:srgbClr val="002060"/>
                </a:solidFill>
              </a:rPr>
              <a:t>, </a:t>
            </a:r>
            <a:r>
              <a:rPr lang="en-US" sz="2400" dirty="0" err="1">
                <a:solidFill>
                  <a:srgbClr val="002060"/>
                </a:solidFill>
              </a:rPr>
              <a:t>quindi</a:t>
            </a:r>
            <a:r>
              <a:rPr lang="en-US" sz="2400" dirty="0">
                <a:solidFill>
                  <a:srgbClr val="002060"/>
                </a:solidFill>
              </a:rPr>
              <a:t> </a:t>
            </a:r>
            <a:r>
              <a:rPr lang="en-US" sz="2400" dirty="0" err="1">
                <a:solidFill>
                  <a:srgbClr val="002060"/>
                </a:solidFill>
              </a:rPr>
              <a:t>esiste</a:t>
            </a:r>
            <a:r>
              <a:rPr lang="en-US" sz="2400" dirty="0">
                <a:solidFill>
                  <a:srgbClr val="002060"/>
                </a:solidFill>
              </a:rPr>
              <a:t> una </a:t>
            </a:r>
            <a:r>
              <a:rPr lang="en-US" sz="2400" dirty="0" err="1">
                <a:solidFill>
                  <a:srgbClr val="002060"/>
                </a:solidFill>
              </a:rPr>
              <a:t>corrispondenza</a:t>
            </a:r>
            <a:r>
              <a:rPr lang="en-US" sz="2400" dirty="0">
                <a:solidFill>
                  <a:srgbClr val="002060"/>
                </a:solidFill>
              </a:rPr>
              <a:t> uno ad uno </a:t>
            </a:r>
            <a:r>
              <a:rPr lang="en-US" sz="2400" dirty="0" err="1">
                <a:solidFill>
                  <a:srgbClr val="002060"/>
                </a:solidFill>
              </a:rPr>
              <a:t>tra</a:t>
            </a:r>
            <a:r>
              <a:rPr lang="en-US" sz="2400" dirty="0">
                <a:solidFill>
                  <a:srgbClr val="002060"/>
                </a:solidFill>
              </a:rPr>
              <a:t> </a:t>
            </a:r>
            <a:r>
              <a:rPr lang="en-US" sz="2400" dirty="0" err="1">
                <a:solidFill>
                  <a:srgbClr val="002060"/>
                </a:solidFill>
              </a:rPr>
              <a:t>residente</a:t>
            </a:r>
            <a:r>
              <a:rPr lang="en-US" sz="2400" dirty="0">
                <a:solidFill>
                  <a:srgbClr val="002060"/>
                </a:solidFill>
              </a:rPr>
              <a:t> e </a:t>
            </a:r>
            <a:r>
              <a:rPr lang="en-US" sz="2400" dirty="0" err="1">
                <a:solidFill>
                  <a:srgbClr val="002060"/>
                </a:solidFill>
              </a:rPr>
              <a:t>appartamento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ipotizza</a:t>
            </a:r>
            <a:r>
              <a:rPr lang="en-US" sz="2400" dirty="0">
                <a:solidFill>
                  <a:srgbClr val="002060"/>
                </a:solidFill>
              </a:rPr>
              <a:t> la </a:t>
            </a:r>
            <a:r>
              <a:rPr lang="en-US" sz="2400" dirty="0" err="1">
                <a:solidFill>
                  <a:srgbClr val="002060"/>
                </a:solidFill>
              </a:rPr>
              <a:t>gestione</a:t>
            </a:r>
            <a:r>
              <a:rPr lang="en-US" sz="2400" dirty="0">
                <a:solidFill>
                  <a:srgbClr val="002060"/>
                </a:solidFill>
              </a:rPr>
              <a:t> di 1000 </a:t>
            </a:r>
            <a:r>
              <a:rPr lang="en-US" sz="2400" dirty="0" err="1">
                <a:solidFill>
                  <a:srgbClr val="002060"/>
                </a:solidFill>
              </a:rPr>
              <a:t>residenti</a:t>
            </a:r>
            <a:r>
              <a:rPr lang="en-US" sz="2400" dirty="0">
                <a:solidFill>
                  <a:srgbClr val="002060"/>
                </a:solidFill>
              </a:rPr>
              <a:t> </a:t>
            </a:r>
            <a:r>
              <a:rPr lang="en-US" sz="2400" dirty="0" err="1">
                <a:solidFill>
                  <a:srgbClr val="002060"/>
                </a:solidFill>
              </a:rPr>
              <a:t>diversi</a:t>
            </a:r>
            <a:r>
              <a:rPr lang="en-US" sz="2400" dirty="0">
                <a:solidFill>
                  <a:srgbClr val="002060"/>
                </a:solidFill>
              </a:rPr>
              <a:t>, </a:t>
            </a:r>
            <a:r>
              <a:rPr lang="en-US" sz="2400" dirty="0" err="1">
                <a:solidFill>
                  <a:srgbClr val="002060"/>
                </a:solidFill>
              </a:rPr>
              <a:t>quindi</a:t>
            </a:r>
            <a:r>
              <a:rPr lang="en-US" sz="2400" dirty="0">
                <a:solidFill>
                  <a:srgbClr val="002060"/>
                </a:solidFill>
              </a:rPr>
              <a:t> 1000 </a:t>
            </a:r>
            <a:r>
              <a:rPr lang="en-US" sz="2400" dirty="0" err="1">
                <a:solidFill>
                  <a:srgbClr val="002060"/>
                </a:solidFill>
              </a:rPr>
              <a:t>diversi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ognuno</a:t>
            </a:r>
            <a:r>
              <a:rPr lang="en-US" sz="2400" dirty="0">
                <a:solidFill>
                  <a:srgbClr val="002060"/>
                </a:solidFill>
              </a:rPr>
              <a:t> </a:t>
            </a:r>
            <a:r>
              <a:rPr lang="en-US" sz="2400" dirty="0" err="1">
                <a:solidFill>
                  <a:srgbClr val="002060"/>
                </a:solidFill>
              </a:rPr>
              <a:t>contenente</a:t>
            </a:r>
            <a:r>
              <a:rPr lang="en-US" sz="2400" dirty="0">
                <a:solidFill>
                  <a:srgbClr val="002060"/>
                </a:solidFill>
              </a:rPr>
              <a:t> al </a:t>
            </a:r>
            <a:r>
              <a:rPr lang="en-US" sz="2400" dirty="0" err="1">
                <a:solidFill>
                  <a:srgbClr val="002060"/>
                </a:solidFill>
              </a:rPr>
              <a:t>più</a:t>
            </a:r>
            <a:r>
              <a:rPr lang="en-US" sz="2400" dirty="0">
                <a:solidFill>
                  <a:srgbClr val="002060"/>
                </a:solidFill>
              </a:rPr>
              <a:t> 5 </a:t>
            </a:r>
            <a:r>
              <a:rPr lang="en-US" sz="2400" dirty="0" err="1">
                <a:solidFill>
                  <a:srgbClr val="002060"/>
                </a:solidFill>
              </a:rPr>
              <a:t>stanze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caretakers </a:t>
            </a:r>
            <a:r>
              <a:rPr lang="en-US" sz="2400" dirty="0" err="1">
                <a:solidFill>
                  <a:srgbClr val="002060"/>
                </a:solidFill>
              </a:rPr>
              <a:t>vengono</a:t>
            </a:r>
            <a:r>
              <a:rPr lang="en-US" sz="2400" dirty="0">
                <a:solidFill>
                  <a:srgbClr val="002060"/>
                </a:solidFill>
              </a:rPr>
              <a:t> </a:t>
            </a:r>
            <a:r>
              <a:rPr lang="en-US" sz="2400" dirty="0" err="1">
                <a:solidFill>
                  <a:srgbClr val="002060"/>
                </a:solidFill>
              </a:rPr>
              <a:t>informati</a:t>
            </a:r>
            <a:r>
              <a:rPr lang="en-US" sz="2400" dirty="0">
                <a:solidFill>
                  <a:srgbClr val="002060"/>
                </a:solidFill>
              </a:rPr>
              <a:t>, </a:t>
            </a:r>
            <a:r>
              <a:rPr lang="en-US" sz="2400" dirty="0" err="1">
                <a:solidFill>
                  <a:srgbClr val="002060"/>
                </a:solidFill>
              </a:rPr>
              <a:t>tramite</a:t>
            </a:r>
            <a:r>
              <a:rPr lang="en-US" sz="2400" dirty="0">
                <a:solidFill>
                  <a:srgbClr val="002060"/>
                </a:solidFill>
              </a:rPr>
              <a:t> </a:t>
            </a:r>
            <a:r>
              <a:rPr lang="en-US" sz="2400" dirty="0" err="1">
                <a:solidFill>
                  <a:srgbClr val="002060"/>
                </a:solidFill>
              </a:rPr>
              <a:t>notifica</a:t>
            </a:r>
            <a:r>
              <a:rPr lang="en-US" sz="2400" dirty="0">
                <a:solidFill>
                  <a:srgbClr val="002060"/>
                </a:solidFill>
              </a:rPr>
              <a:t>, di </a:t>
            </a:r>
            <a:r>
              <a:rPr lang="en-US" sz="2400" dirty="0" err="1">
                <a:solidFill>
                  <a:srgbClr val="002060"/>
                </a:solidFill>
              </a:rPr>
              <a:t>una</a:t>
            </a:r>
            <a:r>
              <a:rPr lang="en-US" sz="2400" dirty="0">
                <a:solidFill>
                  <a:srgbClr val="002060"/>
                </a:solidFill>
              </a:rPr>
              <a:t> </a:t>
            </a:r>
            <a:r>
              <a:rPr lang="en-US" sz="2400" dirty="0" err="1">
                <a:solidFill>
                  <a:srgbClr val="002060"/>
                </a:solidFill>
              </a:rPr>
              <a:t>eventuale</a:t>
            </a:r>
            <a:r>
              <a:rPr lang="en-US" sz="2400" dirty="0">
                <a:solidFill>
                  <a:srgbClr val="002060"/>
                </a:solidFill>
              </a:rPr>
              <a:t> </a:t>
            </a:r>
            <a:r>
              <a:rPr lang="en-US" sz="2400" dirty="0" err="1">
                <a:solidFill>
                  <a:srgbClr val="002060"/>
                </a:solidFill>
              </a:rPr>
              <a:t>anomalia</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possono</a:t>
            </a:r>
            <a:r>
              <a:rPr lang="en-US" sz="2400" dirty="0">
                <a:solidFill>
                  <a:srgbClr val="002060"/>
                </a:solidFill>
              </a:rPr>
              <a:t> </a:t>
            </a:r>
            <a:r>
              <a:rPr lang="en-US" sz="2400" dirty="0" err="1">
                <a:solidFill>
                  <a:srgbClr val="002060"/>
                </a:solidFill>
              </a:rPr>
              <a:t>visionare</a:t>
            </a:r>
            <a:r>
              <a:rPr lang="en-US" sz="2400" dirty="0">
                <a:solidFill>
                  <a:srgbClr val="002060"/>
                </a:solidFill>
              </a:rPr>
              <a:t> in </a:t>
            </a:r>
            <a:r>
              <a:rPr lang="en-US" sz="2400" dirty="0" err="1">
                <a:solidFill>
                  <a:srgbClr val="002060"/>
                </a:solidFill>
              </a:rPr>
              <a:t>ogni</a:t>
            </a:r>
            <a:r>
              <a:rPr lang="en-US" sz="2400" dirty="0">
                <a:solidFill>
                  <a:srgbClr val="002060"/>
                </a:solidFill>
              </a:rPr>
              <a:t> </a:t>
            </a:r>
            <a:r>
              <a:rPr lang="en-US" sz="2400" dirty="0" err="1">
                <a:solidFill>
                  <a:srgbClr val="002060"/>
                </a:solidFill>
              </a:rPr>
              <a:t>momento</a:t>
            </a:r>
            <a:r>
              <a:rPr lang="en-US" sz="2400" dirty="0">
                <a:solidFill>
                  <a:srgbClr val="002060"/>
                </a:solidFill>
              </a:rPr>
              <a:t> le diverse </a:t>
            </a:r>
            <a:r>
              <a:rPr lang="en-US" sz="2400" dirty="0" err="1">
                <a:solidFill>
                  <a:srgbClr val="002060"/>
                </a:solidFill>
              </a:rPr>
              <a:t>misurazioni</a:t>
            </a:r>
            <a:r>
              <a:rPr lang="en-US" sz="2400" dirty="0">
                <a:solidFill>
                  <a:srgbClr val="002060"/>
                </a:solidFill>
              </a:rPr>
              <a:t> relative al </a:t>
            </a:r>
            <a:r>
              <a:rPr lang="en-US" sz="2400" dirty="0" err="1">
                <a:solidFill>
                  <a:srgbClr val="002060"/>
                </a:solidFill>
              </a:rPr>
              <a:t>residente</a:t>
            </a:r>
            <a:r>
              <a:rPr lang="en-US" sz="2400" dirty="0">
                <a:solidFill>
                  <a:srgbClr val="002060"/>
                </a:solidFill>
              </a:rPr>
              <a:t> di interesse;</a:t>
            </a:r>
          </a:p>
          <a:p>
            <a:pPr marL="342900" indent="-342900" algn="just">
              <a:buFont typeface="Arial" panose="020B0604020202020204" pitchFamily="34" charset="0"/>
              <a:buChar char="•"/>
            </a:pPr>
            <a:r>
              <a:rPr lang="en-US" sz="2400" dirty="0">
                <a:solidFill>
                  <a:srgbClr val="002060"/>
                </a:solidFill>
              </a:rPr>
              <a:t>I </a:t>
            </a:r>
            <a:r>
              <a:rPr lang="en-US" sz="2400" dirty="0" err="1">
                <a:solidFill>
                  <a:srgbClr val="002060"/>
                </a:solidFill>
              </a:rPr>
              <a:t>famigliari</a:t>
            </a:r>
            <a:r>
              <a:rPr lang="en-US" sz="2400" dirty="0">
                <a:solidFill>
                  <a:srgbClr val="002060"/>
                </a:solidFill>
              </a:rPr>
              <a:t> </a:t>
            </a:r>
            <a:r>
              <a:rPr lang="en-US" sz="2400" dirty="0" err="1">
                <a:solidFill>
                  <a:srgbClr val="002060"/>
                </a:solidFill>
              </a:rPr>
              <a:t>hanno</a:t>
            </a:r>
            <a:r>
              <a:rPr lang="en-US" sz="2400" dirty="0">
                <a:solidFill>
                  <a:srgbClr val="002060"/>
                </a:solidFill>
              </a:rPr>
              <a:t> accesso solo ai </a:t>
            </a:r>
            <a:r>
              <a:rPr lang="en-US" sz="2400" dirty="0" err="1">
                <a:solidFill>
                  <a:srgbClr val="002060"/>
                </a:solidFill>
              </a:rPr>
              <a:t>dati</a:t>
            </a:r>
            <a:r>
              <a:rPr lang="en-US" sz="2400" dirty="0">
                <a:solidFill>
                  <a:srgbClr val="002060"/>
                </a:solidFill>
              </a:rPr>
              <a:t> </a:t>
            </a:r>
            <a:r>
              <a:rPr lang="en-US" sz="2400" dirty="0" err="1">
                <a:solidFill>
                  <a:srgbClr val="002060"/>
                </a:solidFill>
              </a:rPr>
              <a:t>recenti</a:t>
            </a:r>
            <a:r>
              <a:rPr lang="en-US" sz="2400" dirty="0">
                <a:solidFill>
                  <a:srgbClr val="002060"/>
                </a:solidFill>
              </a:rPr>
              <a:t>, </a:t>
            </a:r>
            <a:r>
              <a:rPr lang="en-US" sz="2400" dirty="0" err="1">
                <a:solidFill>
                  <a:srgbClr val="002060"/>
                </a:solidFill>
              </a:rPr>
              <a:t>mentre</a:t>
            </a:r>
            <a:r>
              <a:rPr lang="en-US" sz="2400" dirty="0">
                <a:solidFill>
                  <a:srgbClr val="002060"/>
                </a:solidFill>
              </a:rPr>
              <a:t>, il </a:t>
            </a:r>
            <a:r>
              <a:rPr lang="en-US" sz="2400" dirty="0" err="1">
                <a:solidFill>
                  <a:srgbClr val="002060"/>
                </a:solidFill>
              </a:rPr>
              <a:t>personale</a:t>
            </a:r>
            <a:r>
              <a:rPr lang="en-US" sz="2400" dirty="0">
                <a:solidFill>
                  <a:srgbClr val="002060"/>
                </a:solidFill>
              </a:rPr>
              <a:t> </a:t>
            </a:r>
            <a:r>
              <a:rPr lang="en-US" sz="2400" dirty="0" err="1">
                <a:solidFill>
                  <a:srgbClr val="002060"/>
                </a:solidFill>
              </a:rPr>
              <a:t>sanitario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vedere</a:t>
            </a:r>
            <a:r>
              <a:rPr lang="en-US" sz="2400" dirty="0">
                <a:solidFill>
                  <a:srgbClr val="002060"/>
                </a:solidFill>
              </a:rPr>
              <a:t> </a:t>
            </a:r>
            <a:r>
              <a:rPr lang="en-US" sz="2400" dirty="0" err="1">
                <a:solidFill>
                  <a:srgbClr val="002060"/>
                </a:solidFill>
              </a:rPr>
              <a:t>l’intero</a:t>
            </a:r>
            <a:r>
              <a:rPr lang="en-US" sz="2400" dirty="0">
                <a:solidFill>
                  <a:srgbClr val="002060"/>
                </a:solidFill>
              </a:rPr>
              <a:t> </a:t>
            </a:r>
            <a:r>
              <a:rPr lang="en-US" sz="2400" dirty="0" err="1">
                <a:solidFill>
                  <a:srgbClr val="002060"/>
                </a:solidFill>
              </a:rPr>
              <a:t>storico</a:t>
            </a:r>
            <a:r>
              <a:rPr lang="en-US" sz="2400" dirty="0">
                <a:solidFill>
                  <a:srgbClr val="002060"/>
                </a:solidFill>
              </a:rPr>
              <a:t>;</a:t>
            </a:r>
          </a:p>
        </p:txBody>
      </p:sp>
    </p:spTree>
    <p:extLst>
      <p:ext uri="{BB962C8B-B14F-4D97-AF65-F5344CB8AC3E}">
        <p14:creationId xmlns:p14="http://schemas.microsoft.com/office/powerpoint/2010/main" val="41431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841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Diag11 - </a:t>
            </a:r>
            <a:r>
              <a:rPr lang="en-US" sz="3200" dirty="0" err="1"/>
              <a:t>Invio</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1756CB6A-6471-2D2F-9394-1572F7FB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767" y="2598965"/>
            <a:ext cx="3562350" cy="2400300"/>
          </a:xfrm>
          <a:prstGeom prst="rect">
            <a:avLst/>
          </a:prstGeom>
        </p:spPr>
      </p:pic>
    </p:spTree>
    <p:extLst>
      <p:ext uri="{BB962C8B-B14F-4D97-AF65-F5344CB8AC3E}">
        <p14:creationId xmlns:p14="http://schemas.microsoft.com/office/powerpoint/2010/main" val="151559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77113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Diag12 - </a:t>
            </a:r>
            <a:r>
              <a:rPr lang="en-US" sz="3200" dirty="0" err="1"/>
              <a:t>Acquisizione</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D4D46A1A-F41E-B5A0-F52F-C8DB7ADE7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268" y="2564947"/>
            <a:ext cx="7448550" cy="2686050"/>
          </a:xfrm>
          <a:prstGeom prst="rect">
            <a:avLst/>
          </a:prstGeom>
        </p:spPr>
      </p:pic>
    </p:spTree>
    <p:extLst>
      <p:ext uri="{BB962C8B-B14F-4D97-AF65-F5344CB8AC3E}">
        <p14:creationId xmlns:p14="http://schemas.microsoft.com/office/powerpoint/2010/main" val="204952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2139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Diag13 - </a:t>
            </a:r>
            <a:r>
              <a:rPr lang="en-US" sz="3200" dirty="0" err="1"/>
              <a:t>Invio</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4541FAB-6F4B-E78C-3557-B3D35AD22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412" y="2432276"/>
            <a:ext cx="3305175" cy="2581275"/>
          </a:xfrm>
          <a:prstGeom prst="rect">
            <a:avLst/>
          </a:prstGeom>
        </p:spPr>
      </p:pic>
    </p:spTree>
    <p:extLst>
      <p:ext uri="{BB962C8B-B14F-4D97-AF65-F5344CB8AC3E}">
        <p14:creationId xmlns:p14="http://schemas.microsoft.com/office/powerpoint/2010/main" val="300519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04401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Diag14 - </a:t>
            </a:r>
            <a:r>
              <a:rPr lang="en-US" sz="3200" dirty="0" err="1"/>
              <a:t>Controllo</a:t>
            </a:r>
            <a:r>
              <a:rPr lang="en-US" sz="3200" dirty="0"/>
              <a:t> </a:t>
            </a:r>
            <a:r>
              <a:rPr lang="en-US" sz="3200" dirty="0" err="1"/>
              <a:t>Ambiente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52F8B6-75DE-6B35-1142-03D6EEB35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2166937"/>
            <a:ext cx="7448550" cy="2524125"/>
          </a:xfrm>
          <a:prstGeom prst="rect">
            <a:avLst/>
          </a:prstGeom>
        </p:spPr>
      </p:pic>
    </p:spTree>
    <p:extLst>
      <p:ext uri="{BB962C8B-B14F-4D97-AF65-F5344CB8AC3E}">
        <p14:creationId xmlns:p14="http://schemas.microsoft.com/office/powerpoint/2010/main" val="174086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5916" b="12551"/>
          <a:stretch/>
        </p:blipFill>
        <p:spPr>
          <a:xfrm>
            <a:off x="85034" y="0"/>
            <a:ext cx="391421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9142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Diag15 - </a:t>
            </a:r>
            <a:r>
              <a:rPr lang="en-US" sz="3200" dirty="0" err="1"/>
              <a:t>Monitoraggio</a:t>
            </a:r>
            <a:endParaRPr lang="it-IT" sz="3200" i="1" dirty="0"/>
          </a:p>
        </p:txBody>
      </p:sp>
      <p:pic>
        <p:nvPicPr>
          <p:cNvPr id="2" name="Picture 1" descr="A picture containing letter&#10;&#10;Description automatically generated">
            <a:extLst>
              <a:ext uri="{FF2B5EF4-FFF2-40B4-BE49-F238E27FC236}">
                <a16:creationId xmlns:a16="http://schemas.microsoft.com/office/drawing/2014/main" id="{B901726F-1A44-D0B7-B7FB-583F89ED1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427" y="209631"/>
            <a:ext cx="7654185" cy="6146719"/>
          </a:xfrm>
          <a:prstGeom prst="rect">
            <a:avLst/>
          </a:prstGeom>
          <a:ln>
            <a:solidFill>
              <a:schemeClr val="tx1"/>
            </a:solidFill>
          </a:ln>
        </p:spPr>
      </p:pic>
      <p:sp>
        <p:nvSpPr>
          <p:cNvPr id="5" name="CasellaDiTesto 7">
            <a:extLst>
              <a:ext uri="{FF2B5EF4-FFF2-40B4-BE49-F238E27FC236}">
                <a16:creationId xmlns:a16="http://schemas.microsoft.com/office/drawing/2014/main" id="{90B9366E-6800-597C-F1C1-89DFBF1180CF}"/>
              </a:ext>
            </a:extLst>
          </p:cNvPr>
          <p:cNvSpPr txBox="1"/>
          <p:nvPr/>
        </p:nvSpPr>
        <p:spPr>
          <a:xfrm>
            <a:off x="85034" y="928499"/>
            <a:ext cx="391421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il monitoraggio in tempo reale del residente, vengono recuperati (in parallelo) dai diversi </a:t>
            </a:r>
            <a:r>
              <a:rPr lang="it-IT" sz="2000" dirty="0" err="1">
                <a:effectLst/>
              </a:rPr>
              <a:t>datastore</a:t>
            </a:r>
            <a:r>
              <a:rPr lang="it-IT" sz="2000" dirty="0">
                <a:effectLst/>
              </a:rPr>
              <a:t> solamente gli ultimi valori acquisiti;</a:t>
            </a:r>
          </a:p>
        </p:txBody>
      </p:sp>
    </p:spTree>
    <p:extLst>
      <p:ext uri="{BB962C8B-B14F-4D97-AF65-F5344CB8AC3E}">
        <p14:creationId xmlns:p14="http://schemas.microsoft.com/office/powerpoint/2010/main" val="256409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6119" b="12551"/>
          <a:stretch/>
        </p:blipFill>
        <p:spPr>
          <a:xfrm>
            <a:off x="85034" y="0"/>
            <a:ext cx="281416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81416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Diag16 - </a:t>
            </a:r>
            <a:r>
              <a:rPr lang="en-US" sz="3200" dirty="0" err="1"/>
              <a:t>Storico</a:t>
            </a:r>
            <a:endParaRPr lang="it-IT" sz="3200" i="1" dirty="0"/>
          </a:p>
        </p:txBody>
      </p:sp>
      <p:sp>
        <p:nvSpPr>
          <p:cNvPr id="5" name="CasellaDiTesto 7">
            <a:extLst>
              <a:ext uri="{FF2B5EF4-FFF2-40B4-BE49-F238E27FC236}">
                <a16:creationId xmlns:a16="http://schemas.microsoft.com/office/drawing/2014/main" id="{90B9366E-6800-597C-F1C1-89DFBF1180CF}"/>
              </a:ext>
            </a:extLst>
          </p:cNvPr>
          <p:cNvSpPr txBox="1"/>
          <p:nvPr/>
        </p:nvSpPr>
        <p:spPr>
          <a:xfrm>
            <a:off x="85034" y="928499"/>
            <a:ext cx="3677341"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Nel caso sia richiesto lo storico, vengono recuperati (in parallelo) dai diversi </a:t>
            </a:r>
            <a:r>
              <a:rPr lang="it-IT" sz="2000" dirty="0" err="1">
                <a:effectLst/>
              </a:rPr>
              <a:t>datastore</a:t>
            </a:r>
            <a:r>
              <a:rPr lang="it-IT" sz="2000" dirty="0">
                <a:effectLst/>
              </a:rPr>
              <a:t> TUTTI i valori acquisiti;</a:t>
            </a:r>
          </a:p>
        </p:txBody>
      </p:sp>
      <p:pic>
        <p:nvPicPr>
          <p:cNvPr id="3" name="Picture 2" descr="Graphical user interface&#10;&#10;Description automatically generated">
            <a:extLst>
              <a:ext uri="{FF2B5EF4-FFF2-40B4-BE49-F238E27FC236}">
                <a16:creationId xmlns:a16="http://schemas.microsoft.com/office/drawing/2014/main" id="{3B7DEE98-14B0-4231-2694-2CFFDFF11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247" y="211582"/>
            <a:ext cx="7575986" cy="6144768"/>
          </a:xfrm>
          <a:prstGeom prst="rect">
            <a:avLst/>
          </a:prstGeom>
          <a:ln>
            <a:solidFill>
              <a:schemeClr val="tx1"/>
            </a:solidFill>
          </a:ln>
        </p:spPr>
      </p:pic>
    </p:spTree>
    <p:extLst>
      <p:ext uri="{BB962C8B-B14F-4D97-AF65-F5344CB8AC3E}">
        <p14:creationId xmlns:p14="http://schemas.microsoft.com/office/powerpoint/2010/main" val="216961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90" t="10969" r="52510" b="12551"/>
          <a:stretch/>
        </p:blipFill>
        <p:spPr>
          <a:xfrm>
            <a:off x="215981" y="231353"/>
            <a:ext cx="454998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00678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Diag17 -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10;&#10;Description automatically generated">
            <a:extLst>
              <a:ext uri="{FF2B5EF4-FFF2-40B4-BE49-F238E27FC236}">
                <a16:creationId xmlns:a16="http://schemas.microsoft.com/office/drawing/2014/main" id="{E9F997E0-7974-1264-56D1-9E04A6D19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286590"/>
            <a:ext cx="11439525" cy="1466850"/>
          </a:xfrm>
          <a:prstGeom prst="rect">
            <a:avLst/>
          </a:prstGeom>
        </p:spPr>
      </p:pic>
      <p:sp>
        <p:nvSpPr>
          <p:cNvPr id="2" name="CasellaDiTesto 7">
            <a:extLst>
              <a:ext uri="{FF2B5EF4-FFF2-40B4-BE49-F238E27FC236}">
                <a16:creationId xmlns:a16="http://schemas.microsoft.com/office/drawing/2014/main" id="{ECECDEA2-C90C-67B6-555E-741D15C767FA}"/>
              </a:ext>
            </a:extLst>
          </p:cNvPr>
          <p:cNvSpPr txBox="1"/>
          <p:nvPr/>
        </p:nvSpPr>
        <p:spPr>
          <a:xfrm>
            <a:off x="376237" y="4513412"/>
            <a:ext cx="10977563" cy="70788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soccorsi per un certo residente, si ottiene, interpellando la BDR, l’indirizzo del suo appartamento, in modo da comunicarlo al SPS per una azione tempestiva;</a:t>
            </a:r>
          </a:p>
        </p:txBody>
      </p:sp>
    </p:spTree>
    <p:extLst>
      <p:ext uri="{BB962C8B-B14F-4D97-AF65-F5344CB8AC3E}">
        <p14:creationId xmlns:p14="http://schemas.microsoft.com/office/powerpoint/2010/main" val="381700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2103" b="12551"/>
          <a:stretch/>
        </p:blipFill>
        <p:spPr>
          <a:xfrm>
            <a:off x="215980" y="231353"/>
            <a:ext cx="567220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032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Diag18 - </a:t>
            </a:r>
            <a:r>
              <a:rPr lang="en-US" sz="3200" dirty="0" err="1"/>
              <a:t>Comunicazione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F80D3B-E78F-ECC4-C139-6BC5508C4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514242"/>
            <a:ext cx="11439525" cy="1381125"/>
          </a:xfrm>
          <a:prstGeom prst="rect">
            <a:avLst/>
          </a:prstGeom>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015663"/>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comunicazione con il residente, viene identificata, tramite sensore di movimento, la stanza in cui questo si trova in quel determinato istante, e viene quindi istaurata una comunicazione con il Sistema audio di quella stanza;</a:t>
            </a:r>
          </a:p>
        </p:txBody>
      </p:sp>
    </p:spTree>
    <p:extLst>
      <p:ext uri="{BB962C8B-B14F-4D97-AF65-F5344CB8AC3E}">
        <p14:creationId xmlns:p14="http://schemas.microsoft.com/office/powerpoint/2010/main" val="303731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2424" b="12551"/>
          <a:stretch/>
        </p:blipFill>
        <p:spPr>
          <a:xfrm>
            <a:off x="215979" y="231353"/>
            <a:ext cx="671582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36903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Diag19 – </a:t>
            </a:r>
            <a:r>
              <a:rPr lang="en-US" sz="3200" dirty="0" err="1"/>
              <a:t>Controllo</a:t>
            </a:r>
            <a:r>
              <a:rPr lang="en-US" sz="3200" dirty="0"/>
              <a:t> Smartwatch</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Ogni 30 minuti viene controllato, per ogni residente, se il suo </a:t>
                </a:r>
                <a:r>
                  <a:rPr lang="it-IT" sz="2000" dirty="0" err="1">
                    <a:effectLst/>
                  </a:rPr>
                  <a:t>smartwatch</a:t>
                </a:r>
                <a:r>
                  <a:rPr lang="it-IT" sz="2000" dirty="0">
                    <a:effectLst/>
                  </a:rPr>
                  <a:t> è al polso oppure no. Per fare ciò vengono considerate le rilevazioni più recenti provenienti dai sensori </a:t>
                </a:r>
                <a:r>
                  <a:rPr lang="it-IT" sz="2000" dirty="0" err="1">
                    <a:effectLst/>
                  </a:rPr>
                  <a:t>wearable</a:t>
                </a:r>
                <a:r>
                  <a:rPr lang="it-IT" sz="2000" dirty="0">
                    <a:effectLst/>
                  </a:rPr>
                  <a:t>;</a:t>
                </a:r>
              </a:p>
              <a:p>
                <a:pPr marL="342900" indent="-342900" algn="just">
                  <a:buFont typeface="Arial" panose="020B0604020202020204" pitchFamily="34" charset="0"/>
                  <a:buChar char="•"/>
                </a:pPr>
                <a:r>
                  <a:rPr lang="it-IT" sz="2000" dirty="0">
                    <a:effectLst/>
                  </a:rPr>
                  <a:t>Ogni controllo richiede al più 1 secondo, quindi un totale di 1000 secondi per controllare tutti i residenti. Si noti che la frequenza di attivazione (30 minuti) è stata scelta in modo da essere maggiore rispetto a </a:t>
                </a:r>
                <a14:m>
                  <m:oMath xmlns:m="http://schemas.openxmlformats.org/officeDocument/2006/math">
                    <m:r>
                      <a:rPr lang="en-US" sz="2000">
                        <a:effectLst/>
                        <a:latin typeface="Cambria Math" panose="02040503050406030204" pitchFamily="18" charset="0"/>
                      </a:rPr>
                      <m:t>1000 </m:t>
                    </m:r>
                    <m:r>
                      <a:rPr lang="en-US" sz="2000">
                        <a:effectLst/>
                        <a:latin typeface="Cambria Math" panose="02040503050406030204" pitchFamily="18" charset="0"/>
                      </a:rPr>
                      <m:t>𝑠𝑒𝑐</m:t>
                    </m:r>
                    <m:r>
                      <a:rPr lang="en-US" sz="2000">
                        <a:effectLst/>
                        <a:latin typeface="Cambria Math" panose="02040503050406030204" pitchFamily="18" charset="0"/>
                      </a:rPr>
                      <m:t> ≅16,6 </m:t>
                    </m:r>
                    <m:r>
                      <a:rPr lang="en-US" sz="2000">
                        <a:effectLst/>
                        <a:latin typeface="Cambria Math" panose="02040503050406030204" pitchFamily="18" charset="0"/>
                      </a:rPr>
                      <m:t>𝑚𝑖𝑛𝑢𝑡𝑖</m:t>
                    </m:r>
                  </m:oMath>
                </a14:m>
                <a:r>
                  <a:rPr lang="it-IT" sz="2000" dirty="0">
                    <a:effectLst/>
                  </a:rPr>
                  <a:t>;</a:t>
                </a:r>
              </a:p>
            </p:txBody>
          </p:sp>
        </mc:Choice>
        <mc:Fallback>
          <p:sp>
            <p:nvSpPr>
              <p:cNvPr id="2" name="CasellaDiTesto 7">
                <a:extLst>
                  <a:ext uri="{FF2B5EF4-FFF2-40B4-BE49-F238E27FC236}">
                    <a16:creationId xmlns:a16="http://schemas.microsoft.com/office/drawing/2014/main" id="{64BEF417-CAEE-022E-F627-F44AAC9A3AC1}"/>
                  </a:ext>
                </a:extLst>
              </p:cNvPr>
              <p:cNvSpPr txBox="1">
                <a:spLocks noRot="1" noChangeAspect="1" noMove="1" noResize="1" noEditPoints="1" noAdjustHandles="1" noChangeArrowheads="1" noChangeShapeType="1" noTextEdit="1"/>
              </p:cNvSpPr>
              <p:nvPr/>
            </p:nvSpPr>
            <p:spPr>
              <a:xfrm>
                <a:off x="399400" y="4823548"/>
                <a:ext cx="10977563" cy="1631216"/>
              </a:xfrm>
              <a:prstGeom prst="rect">
                <a:avLst/>
              </a:prstGeom>
              <a:blipFill>
                <a:blip r:embed="rId4"/>
                <a:stretch>
                  <a:fillRect l="-500" t="-1866" r="-611" b="-5597"/>
                </a:stretch>
              </a:blipFill>
            </p:spPr>
            <p:txBody>
              <a:bodyPr/>
              <a:lstStyle/>
              <a:p>
                <a:r>
                  <a:rPr lang="it-IT">
                    <a:noFill/>
                  </a:rPr>
                  <a:t> </a:t>
                </a:r>
              </a:p>
            </p:txBody>
          </p:sp>
        </mc:Fallback>
      </mc:AlternateContent>
      <p:pic>
        <p:nvPicPr>
          <p:cNvPr id="11" name="Picture 10" descr="Graphical user interface&#10;&#10;Description automatically generated">
            <a:extLst>
              <a:ext uri="{FF2B5EF4-FFF2-40B4-BE49-F238E27FC236}">
                <a16:creationId xmlns:a16="http://schemas.microsoft.com/office/drawing/2014/main" id="{41E8DAF8-4E64-6D90-9927-D374F05C7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918" y="1807099"/>
            <a:ext cx="10296525" cy="2676525"/>
          </a:xfrm>
          <a:prstGeom prst="rect">
            <a:avLst/>
          </a:prstGeom>
        </p:spPr>
      </p:pic>
    </p:spTree>
    <p:extLst>
      <p:ext uri="{BB962C8B-B14F-4D97-AF65-F5344CB8AC3E}">
        <p14:creationId xmlns:p14="http://schemas.microsoft.com/office/powerpoint/2010/main" val="2044523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6342" b="12551"/>
          <a:stretch/>
        </p:blipFill>
        <p:spPr>
          <a:xfrm>
            <a:off x="215979" y="231353"/>
            <a:ext cx="62934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94661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Diag20 – </a:t>
            </a:r>
            <a:r>
              <a:rPr lang="en-US" sz="3200" dirty="0" err="1"/>
              <a:t>Calcolo</a:t>
            </a:r>
            <a:r>
              <a:rPr lang="en-US" sz="3200" dirty="0"/>
              <a:t> </a:t>
            </a:r>
            <a:r>
              <a:rPr lang="en-US" sz="3200" dirty="0" err="1"/>
              <a:t>Valori</a:t>
            </a:r>
            <a:r>
              <a:rPr lang="en-US" sz="3200" dirty="0"/>
              <a:t> Medi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32343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Su</a:t>
            </a:r>
            <a:r>
              <a:rPr lang="en-US" sz="2000" dirty="0">
                <a:effectLst/>
              </a:rPr>
              <a:t> base </a:t>
            </a:r>
            <a:r>
              <a:rPr lang="en-US" sz="2000" dirty="0" err="1">
                <a:effectLst/>
              </a:rPr>
              <a:t>settimanale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calcolati</a:t>
            </a:r>
            <a:r>
              <a:rPr lang="en-US" sz="2000" dirty="0">
                <a:effectLst/>
              </a:rPr>
              <a:t>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per le </a:t>
            </a:r>
            <a:r>
              <a:rPr lang="en-US" sz="2000" dirty="0" err="1">
                <a:effectLst/>
              </a:rPr>
              <a:t>rilevazioni</a:t>
            </a:r>
            <a:r>
              <a:rPr lang="en-US" sz="2000" dirty="0">
                <a:effectLst/>
              </a:rPr>
              <a:t> </a:t>
            </a:r>
            <a:r>
              <a:rPr lang="en-US" sz="2000" dirty="0" err="1">
                <a:effectLst/>
              </a:rPr>
              <a:t>ottenute</a:t>
            </a:r>
            <a:r>
              <a:rPr lang="en-US" sz="2000" dirty="0">
                <a:effectLst/>
              </a:rPr>
              <a:t> </a:t>
            </a:r>
            <a:r>
              <a:rPr lang="en-US" sz="2000" dirty="0" err="1">
                <a:effectLst/>
              </a:rPr>
              <a:t>dai</a:t>
            </a:r>
            <a:r>
              <a:rPr lang="en-US" sz="2000" dirty="0">
                <a:effectLst/>
              </a:rPr>
              <a:t> </a:t>
            </a:r>
            <a:r>
              <a:rPr lang="en-US" sz="2000" dirty="0" err="1">
                <a:effectLst/>
              </a:rPr>
              <a:t>sensori</a:t>
            </a:r>
            <a:r>
              <a:rPr lang="en-US" sz="2000" dirty="0">
                <a:effectLst/>
              </a:rPr>
              <a:t> wearable</a:t>
            </a:r>
            <a:r>
              <a:rPr lang="it-IT" sz="2000" dirty="0">
                <a:effectLst/>
              </a:rPr>
              <a:t>;</a:t>
            </a:r>
          </a:p>
          <a:p>
            <a:pPr marL="342900" indent="-342900" algn="just">
              <a:buFont typeface="Arial" panose="020B0604020202020204" pitchFamily="34" charset="0"/>
              <a:buChar char="•"/>
            </a:pPr>
            <a:r>
              <a:rPr lang="it-IT" sz="2000" dirty="0">
                <a:effectLst/>
              </a:rPr>
              <a:t>Come delay per il calcolo di queste misurazioni si è scelto un valore abbastanza alto, visto che vengono eseguite molto di rado;</a:t>
            </a:r>
          </a:p>
        </p:txBody>
      </p:sp>
      <p:pic>
        <p:nvPicPr>
          <p:cNvPr id="11" name="Picture 10">
            <a:extLst>
              <a:ext uri="{FF2B5EF4-FFF2-40B4-BE49-F238E27FC236}">
                <a16:creationId xmlns:a16="http://schemas.microsoft.com/office/drawing/2014/main" id="{41E8DAF8-4E64-6D90-9927-D374F05C75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24412" y="1807099"/>
            <a:ext cx="7927537" cy="2676525"/>
          </a:xfrm>
          <a:prstGeom prst="rect">
            <a:avLst/>
          </a:prstGeom>
        </p:spPr>
      </p:pic>
    </p:spTree>
    <p:extLst>
      <p:ext uri="{BB962C8B-B14F-4D97-AF65-F5344CB8AC3E}">
        <p14:creationId xmlns:p14="http://schemas.microsoft.com/office/powerpoint/2010/main" val="362449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7823505"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Sensori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Ambientali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presenta</a:t>
            </a:r>
            <a:r>
              <a:rPr lang="en-US" sz="2400" dirty="0">
                <a:solidFill>
                  <a:srgbClr val="002060"/>
                </a:solidFill>
              </a:rPr>
              <a:t> un solo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per stanza, </a:t>
            </a:r>
            <a:r>
              <a:rPr lang="en-US" sz="2400" dirty="0" err="1">
                <a:solidFill>
                  <a:srgbClr val="002060"/>
                </a:solidFill>
              </a:rPr>
              <a:t>posizionato</a:t>
            </a:r>
            <a:r>
              <a:rPr lang="en-US" sz="2400" dirty="0">
                <a:solidFill>
                  <a:srgbClr val="002060"/>
                </a:solidFill>
              </a:rPr>
              <a:t> </a:t>
            </a:r>
            <a:r>
              <a:rPr lang="en-US" sz="2400" dirty="0" err="1">
                <a:solidFill>
                  <a:srgbClr val="002060"/>
                </a:solidFill>
              </a:rPr>
              <a:t>sul</a:t>
            </a:r>
            <a:r>
              <a:rPr lang="en-US" sz="2400" dirty="0">
                <a:solidFill>
                  <a:srgbClr val="002060"/>
                </a:solidFill>
              </a:rPr>
              <a:t> </a:t>
            </a:r>
            <a:r>
              <a:rPr lang="en-US" sz="2400" dirty="0" err="1">
                <a:solidFill>
                  <a:srgbClr val="002060"/>
                </a:solidFill>
              </a:rPr>
              <a:t>soffitto</a:t>
            </a:r>
            <a:r>
              <a:rPr lang="en-US" sz="2400" dirty="0">
                <a:solidFill>
                  <a:srgbClr val="002060"/>
                </a:solidFill>
              </a:rPr>
              <a:t>, in modo da </a:t>
            </a:r>
            <a:r>
              <a:rPr lang="en-US" sz="2400" dirty="0" err="1">
                <a:solidFill>
                  <a:srgbClr val="002060"/>
                </a:solidFill>
              </a:rPr>
              <a:t>coprire</a:t>
            </a:r>
            <a:r>
              <a:rPr lang="en-US" sz="2400" dirty="0">
                <a:solidFill>
                  <a:srgbClr val="002060"/>
                </a:solidFill>
              </a:rPr>
              <a:t> </a:t>
            </a:r>
            <a:r>
              <a:rPr lang="en-US" sz="2400" dirty="0" err="1">
                <a:solidFill>
                  <a:srgbClr val="002060"/>
                </a:solidFill>
              </a:rPr>
              <a:t>tutta</a:t>
            </a:r>
            <a:r>
              <a:rPr lang="en-US" sz="2400" dirty="0">
                <a:solidFill>
                  <a:srgbClr val="002060"/>
                </a:solidFill>
              </a:rPr>
              <a:t> </a:t>
            </a:r>
            <a:r>
              <a:rPr lang="en-US" sz="2400" dirty="0" err="1">
                <a:solidFill>
                  <a:srgbClr val="002060"/>
                </a:solidFill>
              </a:rPr>
              <a:t>l’area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a:t>
            </a:r>
            <a:r>
              <a:rPr lang="en-US" sz="2400" dirty="0" err="1">
                <a:solidFill>
                  <a:srgbClr val="002060"/>
                </a:solidFill>
              </a:rPr>
              <a:t>effettua</a:t>
            </a:r>
            <a:r>
              <a:rPr lang="en-US" sz="2400" dirty="0">
                <a:solidFill>
                  <a:srgbClr val="002060"/>
                </a:solidFill>
              </a:rPr>
              <a:t> 1 </a:t>
            </a:r>
            <a:r>
              <a:rPr lang="en-US" sz="2400" dirty="0" err="1">
                <a:solidFill>
                  <a:srgbClr val="002060"/>
                </a:solidFill>
              </a:rPr>
              <a:t>controllo</a:t>
            </a:r>
            <a:r>
              <a:rPr lang="en-US" sz="2400" dirty="0">
                <a:solidFill>
                  <a:srgbClr val="002060"/>
                </a:solidFill>
              </a:rPr>
              <a:t> al secondo (60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contiene</a:t>
            </a:r>
            <a:r>
              <a:rPr lang="en-US" sz="2400" dirty="0">
                <a:solidFill>
                  <a:srgbClr val="002060"/>
                </a:solidFill>
              </a:rPr>
              <a:t> un solo </a:t>
            </a:r>
            <a:r>
              <a:rPr lang="en-US" sz="2400" dirty="0" err="1">
                <a:solidFill>
                  <a:srgbClr val="002060"/>
                </a:solidFill>
              </a:rPr>
              <a:t>letto</a:t>
            </a:r>
            <a:r>
              <a:rPr lang="en-US" sz="2400" dirty="0">
                <a:solidFill>
                  <a:srgbClr val="002060"/>
                </a:solidFill>
              </a:rPr>
              <a:t>, sotto il quale </a:t>
            </a:r>
            <a:r>
              <a:rPr lang="en-US" sz="2400" dirty="0" err="1">
                <a:solidFill>
                  <a:srgbClr val="002060"/>
                </a:solidFill>
              </a:rPr>
              <a:t>viene</a:t>
            </a:r>
            <a:r>
              <a:rPr lang="en-US" sz="2400" dirty="0">
                <a:solidFill>
                  <a:srgbClr val="002060"/>
                </a:solidFill>
              </a:rPr>
              <a:t> </a:t>
            </a:r>
            <a:r>
              <a:rPr lang="en-US" sz="2400" dirty="0" err="1">
                <a:solidFill>
                  <a:srgbClr val="002060"/>
                </a:solidFill>
              </a:rPr>
              <a:t>installato</a:t>
            </a:r>
            <a:r>
              <a:rPr lang="en-US" sz="2400" dirty="0">
                <a:solidFill>
                  <a:srgbClr val="002060"/>
                </a:solidFill>
              </a:rPr>
              <a:t> </a:t>
            </a:r>
            <a:r>
              <a:rPr lang="en-US" sz="2400" dirty="0" err="1">
                <a:solidFill>
                  <a:srgbClr val="002060"/>
                </a:solidFill>
              </a:rPr>
              <a:t>il</a:t>
            </a:r>
            <a:r>
              <a:rPr lang="en-US" sz="2400" dirty="0">
                <a:solidFill>
                  <a:srgbClr val="002060"/>
                </a:solidFill>
              </a:rPr>
              <a:t>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 </a:t>
            </a:r>
            <a:r>
              <a:rPr lang="en-US" sz="2400" dirty="0" err="1">
                <a:solidFill>
                  <a:srgbClr val="002060"/>
                </a:solidFill>
              </a:rPr>
              <a:t>nel</a:t>
            </a:r>
            <a:r>
              <a:rPr lang="en-US" sz="2400" dirty="0">
                <a:solidFill>
                  <a:srgbClr val="002060"/>
                </a:solidFill>
              </a:rPr>
              <a:t> </a:t>
            </a:r>
            <a:r>
              <a:rPr lang="en-US" sz="2400" dirty="0" err="1">
                <a:solidFill>
                  <a:srgbClr val="002060"/>
                </a:solidFill>
              </a:rPr>
              <a:t>letto</a:t>
            </a:r>
            <a:r>
              <a:rPr lang="en-US" sz="2400" dirty="0">
                <a:solidFill>
                  <a:srgbClr val="002060"/>
                </a:solidFill>
              </a:rPr>
              <a:t> </a:t>
            </a:r>
            <a:r>
              <a:rPr lang="en-US" sz="2400" dirty="0" err="1">
                <a:solidFill>
                  <a:srgbClr val="002060"/>
                </a:solidFill>
              </a:rPr>
              <a:t>effettua</a:t>
            </a:r>
            <a:r>
              <a:rPr lang="en-US" sz="2400" dirty="0">
                <a:solidFill>
                  <a:srgbClr val="002060"/>
                </a:solidFill>
              </a:rPr>
              <a:t> un </a:t>
            </a:r>
            <a:r>
              <a:rPr lang="en-US" sz="2400" dirty="0" err="1">
                <a:solidFill>
                  <a:srgbClr val="002060"/>
                </a:solidFill>
              </a:rPr>
              <a:t>controllo</a:t>
            </a:r>
            <a:r>
              <a:rPr lang="en-US" sz="2400" dirty="0">
                <a:solidFill>
                  <a:srgbClr val="002060"/>
                </a:solidFill>
              </a:rPr>
              <a:t> </a:t>
            </a:r>
            <a:r>
              <a:rPr lang="en-US" sz="2400" dirty="0" err="1">
                <a:solidFill>
                  <a:srgbClr val="002060"/>
                </a:solidFill>
              </a:rPr>
              <a:t>ogni</a:t>
            </a:r>
            <a:r>
              <a:rPr lang="en-US" sz="2400" dirty="0">
                <a:solidFill>
                  <a:srgbClr val="002060"/>
                </a:solidFill>
              </a:rPr>
              <a:t> 15 secondi;</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58735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30</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Logical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pe&#10;&#10;Description automatically generated">
            <a:extLst>
              <a:ext uri="{FF2B5EF4-FFF2-40B4-BE49-F238E27FC236}">
                <a16:creationId xmlns:a16="http://schemas.microsoft.com/office/drawing/2014/main" id="{813BDC51-0633-0D55-D552-E40FBA176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991" y="1617843"/>
            <a:ext cx="3520470" cy="3390082"/>
          </a:xfrm>
          <a:prstGeom prst="rect">
            <a:avLst/>
          </a:prstGeom>
        </p:spPr>
      </p:pic>
    </p:spTree>
    <p:extLst>
      <p:ext uri="{BB962C8B-B14F-4D97-AF65-F5344CB8AC3E}">
        <p14:creationId xmlns:p14="http://schemas.microsoft.com/office/powerpoint/2010/main" val="197110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62383" b="12551"/>
          <a:stretch/>
        </p:blipFill>
        <p:spPr>
          <a:xfrm>
            <a:off x="215980" y="231353"/>
            <a:ext cx="34857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1389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Panoramica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3899729760"/>
              </p:ext>
            </p:extLst>
          </p:nvPr>
        </p:nvGraphicFramePr>
        <p:xfrm>
          <a:off x="3944625" y="233743"/>
          <a:ext cx="7926620" cy="6466494"/>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334568">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309785">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309785">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309785">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309785">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309785">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309785">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309785">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309785">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309785">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309785">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309785">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77898">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77898">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309785">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309785">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309785">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309785">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309785">
                <a:tc>
                  <a:txBody>
                    <a:bodyPr/>
                    <a:lstStyle/>
                    <a:p>
                      <a:pPr algn="ctr" fontAlgn="ctr"/>
                      <a:r>
                        <a:rPr lang="it-IT" sz="1200" b="0"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883879149"/>
                  </a:ext>
                </a:extLst>
              </a:tr>
              <a:tr h="309785">
                <a:tc>
                  <a:txBody>
                    <a:bodyPr/>
                    <a:lstStyle/>
                    <a:p>
                      <a:pPr algn="ctr" fontAlgn="ctr"/>
                      <a:r>
                        <a:rPr lang="it-IT" sz="1200" b="0" i="1" u="none" strike="noStrike" dirty="0">
                          <a:effectLst/>
                        </a:rPr>
                        <a:t>Diag19 – Controllo </a:t>
                      </a:r>
                      <a:r>
                        <a:rPr lang="it-IT" sz="1200" b="0" i="1" u="none" strike="noStrike" dirty="0" err="1">
                          <a:effectLst/>
                        </a:rPr>
                        <a:t>Smartwatch</a:t>
                      </a:r>
                      <a:endParaRPr lang="it-IT" sz="1200" b="0"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786284993"/>
                  </a:ext>
                </a:extLst>
              </a:tr>
              <a:tr h="309785">
                <a:tc>
                  <a:txBody>
                    <a:bodyPr/>
                    <a:lstStyle/>
                    <a:p>
                      <a:pPr algn="ctr" fontAlgn="ctr"/>
                      <a:r>
                        <a:rPr lang="it-IT" sz="1200" b="0"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79241882"/>
                  </a:ext>
                </a:extLst>
              </a:tr>
            </a:tbl>
          </a:graphicData>
        </a:graphic>
      </p:graphicFrame>
      <p:sp>
        <p:nvSpPr>
          <p:cNvPr id="2" name="CasellaDiTesto 7">
            <a:extLst>
              <a:ext uri="{FF2B5EF4-FFF2-40B4-BE49-F238E27FC236}">
                <a16:creationId xmlns:a16="http://schemas.microsoft.com/office/drawing/2014/main" id="{7F8F8C73-7436-4101-0FCD-B6FB198CFD98}"/>
              </a:ext>
            </a:extLst>
          </p:cNvPr>
          <p:cNvSpPr txBox="1"/>
          <p:nvPr/>
        </p:nvSpPr>
        <p:spPr>
          <a:xfrm>
            <a:off x="215979" y="1874233"/>
            <a:ext cx="3485711" cy="317009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Per </a:t>
            </a:r>
            <a:r>
              <a:rPr lang="en-US" sz="2000" dirty="0" err="1">
                <a:effectLst/>
              </a:rPr>
              <a:t>ogni</a:t>
            </a:r>
            <a:r>
              <a:rPr lang="en-US" sz="2000" dirty="0">
                <a:effectLst/>
              </a:rPr>
              <a:t> </a:t>
            </a:r>
            <a:r>
              <a:rPr lang="en-US" sz="2000" dirty="0" err="1">
                <a:effectLst/>
              </a:rPr>
              <a:t>diagramma</a:t>
            </a:r>
            <a:r>
              <a:rPr lang="en-US" sz="2000" dirty="0">
                <a:effectLst/>
              </a:rPr>
              <a:t> di </a:t>
            </a:r>
            <a:r>
              <a:rPr lang="en-US" sz="2000" dirty="0" err="1">
                <a:effectLst/>
              </a:rPr>
              <a:t>attività</a:t>
            </a:r>
            <a:r>
              <a:rPr lang="en-US" sz="2000" dirty="0">
                <a:effectLst/>
              </a:rPr>
              <a:t> è </a:t>
            </a:r>
            <a:r>
              <a:rPr lang="en-US" sz="2000" dirty="0" err="1">
                <a:effectLst/>
              </a:rPr>
              <a:t>stata</a:t>
            </a:r>
            <a:r>
              <a:rPr lang="en-US" sz="2000" dirty="0">
                <a:effectLst/>
              </a:rPr>
              <a:t> </a:t>
            </a:r>
            <a:r>
              <a:rPr lang="en-US" sz="2000" dirty="0" err="1">
                <a:effectLst/>
              </a:rPr>
              <a:t>stimata</a:t>
            </a:r>
            <a:r>
              <a:rPr lang="en-US" sz="2000" dirty="0">
                <a:effectLst/>
              </a:rPr>
              <a:t> la </a:t>
            </a:r>
            <a:r>
              <a:rPr lang="en-US" sz="2000" dirty="0" err="1">
                <a:effectLst/>
              </a:rPr>
              <a:t>sua</a:t>
            </a:r>
            <a:r>
              <a:rPr lang="en-US" sz="2000" dirty="0">
                <a:effectLst/>
              </a:rPr>
              <a:t> </a:t>
            </a:r>
            <a:r>
              <a:rPr lang="en-US" sz="2000" dirty="0" err="1">
                <a:effectLst/>
              </a:rPr>
              <a:t>complessità</a:t>
            </a:r>
            <a:r>
              <a:rPr lang="en-US" sz="2000" dirty="0">
                <a:effectLst/>
              </a:rPr>
              <a:t> (</a:t>
            </a:r>
            <a:r>
              <a:rPr lang="en-US" sz="2000" dirty="0" err="1">
                <a:effectLst/>
              </a:rPr>
              <a:t>alta</a:t>
            </a:r>
            <a:r>
              <a:rPr lang="en-US" sz="2000" dirty="0">
                <a:effectLst/>
              </a:rPr>
              <a:t>, media o </a:t>
            </a:r>
            <a:r>
              <a:rPr lang="en-US" sz="2000" dirty="0" err="1">
                <a:effectLst/>
              </a:rPr>
              <a:t>bassa</a:t>
            </a:r>
            <a:r>
              <a:rPr lang="en-US" sz="2000" dirty="0">
                <a:effectLst/>
              </a:rPr>
              <a:t>), la </a:t>
            </a:r>
            <a:r>
              <a:rPr lang="en-US" sz="2000" dirty="0" err="1">
                <a:effectLst/>
              </a:rPr>
              <a:t>sua</a:t>
            </a:r>
            <a:r>
              <a:rPr lang="en-US" sz="2000" dirty="0">
                <a:effectLst/>
              </a:rPr>
              <a:t> </a:t>
            </a:r>
            <a:r>
              <a:rPr lang="en-US" sz="2000" dirty="0" err="1">
                <a:effectLst/>
              </a:rPr>
              <a:t>frequenza</a:t>
            </a:r>
            <a:r>
              <a:rPr lang="en-US" sz="2000" dirty="0">
                <a:effectLst/>
              </a:rPr>
              <a:t> di </a:t>
            </a:r>
            <a:r>
              <a:rPr lang="en-US" sz="2000" dirty="0" err="1">
                <a:effectLst/>
              </a:rPr>
              <a:t>attivazione</a:t>
            </a:r>
            <a:r>
              <a:rPr lang="en-US" sz="2000" dirty="0">
                <a:effectLst/>
              </a:rPr>
              <a:t> </a:t>
            </a:r>
            <a:r>
              <a:rPr lang="en-US" sz="2000" dirty="0" err="1">
                <a:effectLst/>
              </a:rPr>
              <a:t>su</a:t>
            </a:r>
            <a:r>
              <a:rPr lang="en-US" sz="2000" dirty="0">
                <a:effectLst/>
              </a:rPr>
              <a:t> base </a:t>
            </a:r>
            <a:r>
              <a:rPr lang="en-US" sz="2000" dirty="0" err="1">
                <a:effectLst/>
              </a:rPr>
              <a:t>oraria</a:t>
            </a:r>
            <a:r>
              <a:rPr lang="en-US" sz="2000" dirty="0">
                <a:effectLst/>
              </a:rPr>
              <a:t>, e il </a:t>
            </a:r>
            <a:r>
              <a:rPr lang="en-US" sz="2000" dirty="0" err="1">
                <a:effectLst/>
              </a:rPr>
              <a:t>suo</a:t>
            </a:r>
            <a:r>
              <a:rPr lang="en-US" sz="2000" dirty="0">
                <a:effectLst/>
              </a:rPr>
              <a:t> tempo di </a:t>
            </a:r>
            <a:r>
              <a:rPr lang="en-US" sz="2000" dirty="0" err="1">
                <a:effectLst/>
              </a:rPr>
              <a:t>esecuzione</a:t>
            </a:r>
            <a:r>
              <a:rPr lang="en-US" sz="2000" dirty="0">
                <a:effectLst/>
              </a:rPr>
              <a:t>, in modo da </a:t>
            </a:r>
            <a:r>
              <a:rPr lang="en-US" sz="2000" dirty="0" err="1">
                <a:effectLst/>
              </a:rPr>
              <a:t>avere</a:t>
            </a:r>
            <a:r>
              <a:rPr lang="en-US" sz="2000" dirty="0">
                <a:effectLst/>
              </a:rPr>
              <a:t> a </a:t>
            </a:r>
            <a:r>
              <a:rPr lang="en-US" sz="2000" dirty="0" err="1">
                <a:effectLst/>
              </a:rPr>
              <a:t>portata</a:t>
            </a:r>
            <a:r>
              <a:rPr lang="en-US" sz="2000" dirty="0">
                <a:effectLst/>
              </a:rPr>
              <a:t> di mano </a:t>
            </a:r>
            <a:r>
              <a:rPr lang="en-US" sz="2000" dirty="0" err="1">
                <a:effectLst/>
              </a:rPr>
              <a:t>una</a:t>
            </a:r>
            <a:r>
              <a:rPr lang="en-US" sz="2000" dirty="0">
                <a:effectLst/>
              </a:rPr>
              <a:t> </a:t>
            </a:r>
            <a:r>
              <a:rPr lang="en-US" sz="2000" dirty="0" err="1">
                <a:effectLst/>
              </a:rPr>
              <a:t>loro</a:t>
            </a:r>
            <a:r>
              <a:rPr lang="en-US" sz="2000" dirty="0">
                <a:effectLst/>
              </a:rPr>
              <a:t> </a:t>
            </a:r>
            <a:r>
              <a:rPr lang="en-US" sz="2000" dirty="0" err="1">
                <a:effectLst/>
              </a:rPr>
              <a:t>panoramica</a:t>
            </a:r>
            <a:r>
              <a:rPr lang="en-US" sz="2000" dirty="0">
                <a:effectLst/>
              </a:rPr>
              <a:t>, e </a:t>
            </a:r>
            <a:r>
              <a:rPr lang="en-US" sz="2000" dirty="0" err="1">
                <a:effectLst/>
              </a:rPr>
              <a:t>semplificarne</a:t>
            </a:r>
            <a:r>
              <a:rPr lang="en-US" sz="2000" dirty="0">
                <a:effectLst/>
              </a:rPr>
              <a:t> la </a:t>
            </a:r>
            <a:r>
              <a:rPr lang="en-US" sz="2000" dirty="0" err="1">
                <a:effectLst/>
              </a:rPr>
              <a:t>divisione</a:t>
            </a:r>
            <a:r>
              <a:rPr lang="en-US" sz="2000" dirty="0">
                <a:effectLst/>
              </a:rPr>
              <a:t> in </a:t>
            </a:r>
            <a:r>
              <a:rPr lang="en-US" sz="2000" dirty="0" err="1">
                <a:effectLst/>
              </a:rPr>
              <a:t>componenti</a:t>
            </a:r>
            <a:r>
              <a:rPr lang="en-US" sz="2000" dirty="0">
                <a:effectLst/>
              </a:rPr>
              <a:t>;</a:t>
            </a:r>
            <a:endParaRPr lang="it-IT" sz="2000" dirty="0">
              <a:effectLst/>
            </a:endParaRPr>
          </a:p>
        </p:txBody>
      </p:sp>
    </p:spTree>
    <p:extLst>
      <p:ext uri="{BB962C8B-B14F-4D97-AF65-F5344CB8AC3E}">
        <p14:creationId xmlns:p14="http://schemas.microsoft.com/office/powerpoint/2010/main" val="1392086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7417" b="12551"/>
          <a:stretch/>
        </p:blipFill>
        <p:spPr>
          <a:xfrm>
            <a:off x="215980" y="231353"/>
            <a:ext cx="72557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9089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887CC8-D1D5-5403-75DC-E746344DCA18}"/>
              </a:ext>
            </a:extLst>
          </p:cNvPr>
          <p:cNvGraphicFramePr>
            <a:graphicFrameLocks noGrp="1"/>
          </p:cNvGraphicFramePr>
          <p:nvPr>
            <p:extLst>
              <p:ext uri="{D42A27DB-BD31-4B8C-83A1-F6EECF244321}">
                <p14:modId xmlns:p14="http://schemas.microsoft.com/office/powerpoint/2010/main" val="2922940359"/>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DFB28F05-F3D6-289B-4D66-C8319342806A}"/>
              </a:ext>
            </a:extLst>
          </p:cNvPr>
          <p:cNvSpPr txBox="1"/>
          <p:nvPr/>
        </p:nvSpPr>
        <p:spPr>
          <a:xfrm>
            <a:off x="7471696" y="1356996"/>
            <a:ext cx="4504324" cy="6247864"/>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Temperatura</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temperatura</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Accelerazione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dell’accelerazione</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Battiti</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battiti</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Ambientale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pressione</a:t>
            </a:r>
            <a:r>
              <a:rPr lang="en-US" sz="2000" dirty="0">
                <a:effectLst/>
              </a:rPr>
              <a:t> </a:t>
            </a:r>
            <a:r>
              <a:rPr lang="en-US" sz="2000" dirty="0" err="1">
                <a:effectLst/>
              </a:rPr>
              <a:t>nel</a:t>
            </a:r>
            <a:r>
              <a:rPr lang="en-US" sz="2000" dirty="0">
                <a:effectLst/>
              </a:rPr>
              <a:t> </a:t>
            </a:r>
            <a:r>
              <a:rPr lang="en-US" sz="2000" dirty="0" err="1">
                <a:effectLst/>
              </a:rPr>
              <a:t>letto</a:t>
            </a:r>
            <a:r>
              <a:rPr lang="en-US" sz="2000" dirty="0">
                <a:effectLst/>
              </a:rPr>
              <a:t>, e del </a:t>
            </a:r>
            <a:r>
              <a:rPr lang="en-US" sz="2000" dirty="0" err="1">
                <a:effectLst/>
              </a:rPr>
              <a:t>movimento</a:t>
            </a:r>
            <a:r>
              <a:rPr lang="en-US" sz="2000" dirty="0">
                <a:effectLst/>
              </a:rPr>
              <a:t> </a:t>
            </a:r>
            <a:r>
              <a:rPr lang="en-US" sz="2000" dirty="0" err="1">
                <a:effectLst/>
              </a:rPr>
              <a:t>nella</a:t>
            </a:r>
            <a:r>
              <a:rPr lang="en-US" sz="2000" dirty="0">
                <a:effectLst/>
              </a:rPr>
              <a:t> stanza;</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210879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3827" b="12551"/>
          <a:stretch/>
        </p:blipFill>
        <p:spPr>
          <a:xfrm>
            <a:off x="215979" y="231353"/>
            <a:ext cx="764268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29589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5D8B892-5FEB-843D-9CBF-DA2D14FDF098}"/>
              </a:ext>
            </a:extLst>
          </p:cNvPr>
          <p:cNvGraphicFramePr>
            <a:graphicFrameLocks noGrp="1"/>
          </p:cNvGraphicFramePr>
          <p:nvPr>
            <p:extLst>
              <p:ext uri="{D42A27DB-BD31-4B8C-83A1-F6EECF244321}">
                <p14:modId xmlns:p14="http://schemas.microsoft.com/office/powerpoint/2010/main" val="732880936"/>
              </p:ext>
            </p:extLst>
          </p:nvPr>
        </p:nvGraphicFramePr>
        <p:xfrm>
          <a:off x="215978" y="1609693"/>
          <a:ext cx="11728371" cy="4807437"/>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astrazione stimato è abbastanza basso perché i componenti definiti si mappano bene sugli elementi del dominio applicativo, infatti abbiamo un componente per la gestione di ogni aspetto considerato della vita del residente.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location stimato è abbastanza basso perché si ipotizza la vicinanza fisica dei componenti di gestione dei dati  con il residente, mentre il componente di gestione dell'interazione con gli utenti lo si ipotizza più dislocato.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intra flow stimato è molto basso perché i diversi componenti non comunicano direttamente tra loro, ma si scambiano solo dati tramite 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80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t>
                      </a:r>
                      <a:r>
                        <a:rPr lang="it-IT" sz="1100" u="none" strike="noStrike" dirty="0" err="1">
                          <a:effectLst/>
                        </a:rPr>
                        <a:t>Sharing</a:t>
                      </a:r>
                      <a:r>
                        <a:rPr lang="it-IT" sz="1100" u="none" strike="noStrike" dirty="0">
                          <a:effectLst/>
                        </a:rPr>
                        <a:t> è molto alto perché i componenti utilizzano per l'interazione solo ed unicamente i dati presenti nei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275630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2955" b="12551"/>
          <a:stretch/>
        </p:blipFill>
        <p:spPr>
          <a:xfrm>
            <a:off x="215980" y="231353"/>
            <a:ext cx="77368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3900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85F0E38F-E73B-A92B-10B2-7BD0993F9565}"/>
              </a:ext>
            </a:extLst>
          </p:cNvPr>
          <p:cNvGraphicFramePr>
            <a:graphicFrameLocks noGrp="1"/>
          </p:cNvGraphicFramePr>
          <p:nvPr>
            <p:extLst>
              <p:ext uri="{D42A27DB-BD31-4B8C-83A1-F6EECF244321}">
                <p14:modId xmlns:p14="http://schemas.microsoft.com/office/powerpoint/2010/main" val="657559155"/>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552119F6-CE4C-EF06-ED9B-CF781F0EC7FD}"/>
              </a:ext>
            </a:extLst>
          </p:cNvPr>
          <p:cNvSpPr txBox="1"/>
          <p:nvPr/>
        </p:nvSpPr>
        <p:spPr>
          <a:xfrm>
            <a:off x="7471697" y="1588419"/>
            <a:ext cx="4504324"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Acquisizioni</a:t>
            </a:r>
            <a:r>
              <a:rPr lang="en-US" sz="2000" dirty="0">
                <a:effectLst/>
              </a:rPr>
              <a:t>: </a:t>
            </a:r>
            <a:r>
              <a:rPr lang="en-US" sz="2000" dirty="0" err="1">
                <a:effectLst/>
              </a:rPr>
              <a:t>gestione</a:t>
            </a:r>
            <a:r>
              <a:rPr lang="en-US" sz="2000" dirty="0">
                <a:effectLst/>
              </a:rPr>
              <a:t> </a:t>
            </a:r>
            <a:r>
              <a:rPr lang="en-US" sz="2000" dirty="0" err="1">
                <a:effectLst/>
              </a:rPr>
              <a:t>dell’acquisizione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Trasmissione</a:t>
            </a:r>
            <a:r>
              <a:rPr lang="en-US" sz="2000" dirty="0">
                <a:effectLst/>
              </a:rPr>
              <a:t>: </a:t>
            </a:r>
            <a:r>
              <a:rPr lang="en-US" sz="2000" dirty="0" err="1">
                <a:effectLst/>
              </a:rPr>
              <a:t>gestione</a:t>
            </a:r>
            <a:r>
              <a:rPr lang="en-US" sz="2000" dirty="0">
                <a:effectLst/>
              </a:rPr>
              <a:t> </a:t>
            </a:r>
            <a:r>
              <a:rPr lang="en-US" sz="2000" dirty="0" err="1">
                <a:effectLst/>
              </a:rPr>
              <a:t>trasmissione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il </a:t>
            </a:r>
            <a:r>
              <a:rPr lang="en-US" sz="2000" dirty="0" err="1">
                <a:effectLst/>
              </a:rPr>
              <a:t>calcolo</a:t>
            </a:r>
            <a:r>
              <a:rPr lang="en-US" sz="2000" dirty="0">
                <a:effectLst/>
              </a:rPr>
              <a:t> </a:t>
            </a:r>
            <a:r>
              <a:rPr lang="en-US" sz="2000" dirty="0" err="1">
                <a:effectLst/>
              </a:rPr>
              <a:t>dello</a:t>
            </a:r>
            <a:r>
              <a:rPr lang="en-US" sz="2000" dirty="0">
                <a:effectLst/>
              </a:rPr>
              <a:t> </a:t>
            </a:r>
            <a:r>
              <a:rPr lang="en-US" sz="2000" dirty="0" err="1">
                <a:effectLst/>
              </a:rPr>
              <a:t>storico</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Controllo</a:t>
            </a:r>
            <a:r>
              <a:rPr lang="en-US" sz="2000" dirty="0">
                <a:effectLst/>
              </a:rPr>
              <a:t>: </a:t>
            </a:r>
            <a:r>
              <a:rPr lang="en-US" sz="2000" dirty="0" err="1">
                <a:effectLst/>
              </a:rPr>
              <a:t>gestione</a:t>
            </a:r>
            <a:r>
              <a:rPr lang="en-US" sz="2000" dirty="0">
                <a:effectLst/>
              </a:rPr>
              <a:t>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a:t>
            </a:r>
            <a:r>
              <a:rPr lang="en-US" sz="2000" dirty="0" err="1">
                <a:effectLst/>
              </a:rPr>
              <a:t>l’identificazione</a:t>
            </a:r>
            <a:r>
              <a:rPr lang="en-US" sz="2000" dirty="0">
                <a:effectLst/>
              </a:rPr>
              <a:t> di </a:t>
            </a:r>
            <a:r>
              <a:rPr lang="en-US" sz="2000" dirty="0" err="1">
                <a:effectLst/>
              </a:rPr>
              <a:t>anomalie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3867490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19366" b="12551"/>
          <a:stretch/>
        </p:blipFill>
        <p:spPr>
          <a:xfrm>
            <a:off x="215979" y="231353"/>
            <a:ext cx="812377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7769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9D6D812-B803-A34C-F058-618D82B8A984}"/>
              </a:ext>
            </a:extLst>
          </p:cNvPr>
          <p:cNvGraphicFramePr>
            <a:graphicFrameLocks noGrp="1"/>
          </p:cNvGraphicFramePr>
          <p:nvPr>
            <p:extLst>
              <p:ext uri="{D42A27DB-BD31-4B8C-83A1-F6EECF244321}">
                <p14:modId xmlns:p14="http://schemas.microsoft.com/office/powerpoint/2010/main" val="1882315220"/>
              </p:ext>
            </p:extLst>
          </p:nvPr>
        </p:nvGraphicFramePr>
        <p:xfrm>
          <a:off x="215978" y="1609693"/>
          <a:ext cx="11728371" cy="4867398"/>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70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astrazione stimato è abbastanza alto perché i componenti definiti non si mappano direttamente sugli aspetti considerati della vita dell'utente.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location è medio perché si ipotizza la disposizione dei componenti per la gestione di tutti i dati non direttamente sul residente (cioè sullo </a:t>
                      </a:r>
                      <a:r>
                        <a:rPr lang="it-IT" sz="1100" b="0" i="0" u="none" strike="noStrike" dirty="0" err="1">
                          <a:solidFill>
                            <a:srgbClr val="000000"/>
                          </a:solidFill>
                          <a:effectLst/>
                          <a:latin typeface="Calibri" panose="020F0502020204030204" pitchFamily="34" charset="0"/>
                        </a:rPr>
                        <a:t>smartwatch</a:t>
                      </a:r>
                      <a:r>
                        <a:rPr lang="it-IT" sz="1100" b="0" i="0" u="none" strike="noStrike" dirty="0">
                          <a:solidFill>
                            <a:srgbClr val="000000"/>
                          </a:solidFill>
                          <a:effectLst/>
                          <a:latin typeface="Calibri" panose="020F0502020204030204" pitchFamily="34" charset="0"/>
                        </a:rPr>
                        <a:t>), ma su un </a:t>
                      </a:r>
                      <a:r>
                        <a:rPr lang="it-IT" sz="1100" b="0" i="0" u="none" strike="noStrike" dirty="0" err="1">
                          <a:solidFill>
                            <a:srgbClr val="000000"/>
                          </a:solidFill>
                          <a:effectLst/>
                          <a:latin typeface="Calibri" panose="020F0502020204030204" pitchFamily="34" charset="0"/>
                        </a:rPr>
                        <a:t>hub</a:t>
                      </a:r>
                      <a:r>
                        <a:rPr lang="it-IT" sz="1100" b="0" i="0" u="none" strike="noStrike" dirty="0">
                          <a:solidFill>
                            <a:srgbClr val="000000"/>
                          </a:solidFill>
                          <a:effectLst/>
                          <a:latin typeface="Calibri" panose="020F0502020204030204" pitchFamily="34" charset="0"/>
                        </a:rPr>
                        <a:t> associato alla residenza, mentre, il componente di gestione dell'interazione, come per l'altra divisione, lo si ipotizza più dislocato.</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intra flow è abbastanza alto perché i componenti interagiscono tra loro non solo tramite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condividendo anche i buffer.</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t>
                      </a:r>
                      <a:r>
                        <a:rPr lang="it-IT" sz="1100" b="0" i="0" u="none" strike="noStrike" dirty="0" err="1">
                          <a:solidFill>
                            <a:srgbClr val="000000"/>
                          </a:solidFill>
                          <a:effectLst/>
                          <a:latin typeface="Calibri" panose="020F0502020204030204" pitchFamily="34" charset="0"/>
                        </a:rPr>
                        <a:t>Sharing</a:t>
                      </a:r>
                      <a:r>
                        <a:rPr lang="it-IT" sz="1100" b="0" i="0" u="none" strike="noStrike" dirty="0">
                          <a:solidFill>
                            <a:srgbClr val="000000"/>
                          </a:solidFill>
                          <a:effectLst/>
                          <a:latin typeface="Calibri" panose="020F0502020204030204" pitchFamily="34" charset="0"/>
                        </a:rPr>
                        <a:t> è relativamente alto perché i componenti utilizzano per l'interazione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non solo, infatti vengono considerati anche I buffer, quindi il valore finale è minore rispetto a quello visto per l'altro tipo di divisione.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131164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9515" b="12551"/>
          <a:stretch/>
        </p:blipFill>
        <p:spPr>
          <a:xfrm>
            <a:off x="215980" y="231353"/>
            <a:ext cx="4873077"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5262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Footprint</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DCA09202-209F-74B4-50C7-7FAFDB91A51D}"/>
              </a:ext>
            </a:extLst>
          </p:cNvPr>
          <p:cNvGraphicFramePr>
            <a:graphicFrameLocks/>
          </p:cNvGraphicFramePr>
          <p:nvPr>
            <p:extLst>
              <p:ext uri="{D42A27DB-BD31-4B8C-83A1-F6EECF244321}">
                <p14:modId xmlns:p14="http://schemas.microsoft.com/office/powerpoint/2010/main" val="4068160559"/>
              </p:ext>
            </p:extLst>
          </p:nvPr>
        </p:nvGraphicFramePr>
        <p:xfrm>
          <a:off x="4257674" y="1302337"/>
          <a:ext cx="7934326" cy="4752975"/>
        </p:xfrm>
        <a:graphic>
          <a:graphicData uri="http://schemas.openxmlformats.org/drawingml/2006/chart">
            <c:chart xmlns:c="http://schemas.openxmlformats.org/drawingml/2006/chart" xmlns:r="http://schemas.openxmlformats.org/officeDocument/2006/relationships" r:id="rId4"/>
          </a:graphicData>
        </a:graphic>
      </p:graphicFrame>
      <p:sp>
        <p:nvSpPr>
          <p:cNvPr id="3" name="CasellaDiTesto 7">
            <a:extLst>
              <a:ext uri="{FF2B5EF4-FFF2-40B4-BE49-F238E27FC236}">
                <a16:creationId xmlns:a16="http://schemas.microsoft.com/office/drawing/2014/main" id="{A23F47FF-717A-3E41-5D8F-01033CAFBF2B}"/>
              </a:ext>
            </a:extLst>
          </p:cNvPr>
          <p:cNvSpPr txBox="1"/>
          <p:nvPr/>
        </p:nvSpPr>
        <p:spPr>
          <a:xfrm>
            <a:off x="506663" y="2043856"/>
            <a:ext cx="4504324" cy="286232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Analizzando</a:t>
            </a:r>
            <a:r>
              <a:rPr lang="en-US" sz="2000" dirty="0">
                <a:effectLst/>
              </a:rPr>
              <a:t> </a:t>
            </a:r>
            <a:r>
              <a:rPr lang="en-US" sz="2000" dirty="0" err="1">
                <a:effectLst/>
              </a:rPr>
              <a:t>i</a:t>
            </a:r>
            <a:r>
              <a:rPr lang="en-US" sz="2000" dirty="0">
                <a:effectLst/>
              </a:rPr>
              <a:t> footprints </a:t>
            </a:r>
            <a:r>
              <a:rPr lang="en-US" sz="2000" dirty="0" err="1">
                <a:effectLst/>
              </a:rPr>
              <a:t>associati</a:t>
            </a:r>
            <a:r>
              <a:rPr lang="en-US" sz="2000" dirty="0">
                <a:effectLst/>
              </a:rPr>
              <a:t> alle due diverse </a:t>
            </a:r>
            <a:r>
              <a:rPr lang="en-US" sz="2000" dirty="0" err="1">
                <a:effectLst/>
              </a:rPr>
              <a:t>partizioni</a:t>
            </a:r>
            <a:r>
              <a:rPr lang="en-US" sz="2000" dirty="0">
                <a:effectLst/>
              </a:rPr>
              <a:t>, </a:t>
            </a:r>
            <a:r>
              <a:rPr lang="en-US" sz="2000" dirty="0" err="1">
                <a:effectLst/>
              </a:rPr>
              <a:t>possiamo</a:t>
            </a:r>
            <a:r>
              <a:rPr lang="en-US" sz="2000" dirty="0">
                <a:effectLst/>
              </a:rPr>
              <a:t> </a:t>
            </a:r>
            <a:r>
              <a:rPr lang="en-US" sz="2000" dirty="0" err="1">
                <a:effectLst/>
              </a:rPr>
              <a:t>notare</a:t>
            </a:r>
            <a:r>
              <a:rPr lang="en-US" sz="2000" dirty="0">
                <a:effectLst/>
              </a:rPr>
              <a:t> come </a:t>
            </a:r>
            <a:r>
              <a:rPr lang="en-US" sz="2000" dirty="0" err="1">
                <a:effectLst/>
              </a:rPr>
              <a:t>quella</a:t>
            </a:r>
            <a:r>
              <a:rPr lang="en-US" sz="2000" dirty="0">
                <a:effectLst/>
              </a:rPr>
              <a:t> </a:t>
            </a:r>
            <a:r>
              <a:rPr lang="en-US" sz="2000" i="1" dirty="0">
                <a:effectLst/>
              </a:rPr>
              <a:t>Data-Type Driven </a:t>
            </a:r>
            <a:r>
              <a:rPr lang="en-US" sz="2000" dirty="0" err="1">
                <a:effectLst/>
              </a:rPr>
              <a:t>presenti</a:t>
            </a:r>
            <a:r>
              <a:rPr lang="en-US" sz="2000" dirty="0">
                <a:effectLst/>
              </a:rPr>
              <a:t> </a:t>
            </a:r>
            <a:r>
              <a:rPr lang="en-US" sz="2000" dirty="0" err="1">
                <a:effectLst/>
              </a:rPr>
              <a:t>un’area</a:t>
            </a:r>
            <a:r>
              <a:rPr lang="en-US" sz="2000" dirty="0">
                <a:effectLst/>
              </a:rPr>
              <a:t> di </a:t>
            </a:r>
            <a:r>
              <a:rPr lang="en-US" sz="2000" dirty="0" err="1">
                <a:effectLst/>
              </a:rPr>
              <a:t>dimensioni</a:t>
            </a:r>
            <a:r>
              <a:rPr lang="en-US" sz="2000" dirty="0">
                <a:effectLst/>
              </a:rPr>
              <a:t> </a:t>
            </a:r>
            <a:r>
              <a:rPr lang="en-US" sz="2000" dirty="0" err="1">
                <a:effectLst/>
              </a:rPr>
              <a:t>minori</a:t>
            </a:r>
            <a:r>
              <a:rPr lang="en-US" sz="2000" dirty="0">
                <a:effectLst/>
              </a:rPr>
              <a:t> rispetto a </a:t>
            </a:r>
            <a:r>
              <a:rPr lang="en-US" sz="2000" dirty="0" err="1">
                <a:effectLst/>
              </a:rPr>
              <a:t>quella</a:t>
            </a:r>
            <a:r>
              <a:rPr lang="en-US" sz="2000" dirty="0">
                <a:effectLst/>
              </a:rPr>
              <a:t> </a:t>
            </a:r>
            <a:r>
              <a:rPr lang="en-US" sz="2000" i="1" dirty="0">
                <a:effectLst/>
              </a:rPr>
              <a:t>Functionality Driven</a:t>
            </a:r>
            <a:r>
              <a:rPr lang="en-US" sz="2000" dirty="0">
                <a:effectLst/>
              </a:rPr>
              <a:t>. Per tale </a:t>
            </a:r>
            <a:r>
              <a:rPr lang="en-US" sz="2000" dirty="0" err="1">
                <a:effectLst/>
              </a:rPr>
              <a:t>motivo</a:t>
            </a:r>
            <a:r>
              <a:rPr lang="en-US" sz="2000" dirty="0">
                <a:effectLst/>
              </a:rPr>
              <a:t> </a:t>
            </a:r>
            <a:r>
              <a:rPr lang="en-US" sz="2000" dirty="0" err="1">
                <a:effectLst/>
              </a:rPr>
              <a:t>si</a:t>
            </a:r>
            <a:r>
              <a:rPr lang="en-US" sz="2000" dirty="0">
                <a:effectLst/>
              </a:rPr>
              <a:t> è </a:t>
            </a:r>
            <a:r>
              <a:rPr lang="en-US" sz="2000" dirty="0" err="1">
                <a:effectLst/>
              </a:rPr>
              <a:t>optato</a:t>
            </a:r>
            <a:r>
              <a:rPr lang="en-US" sz="2000" dirty="0">
                <a:effectLst/>
              </a:rPr>
              <a:t> per il </a:t>
            </a:r>
            <a:r>
              <a:rPr lang="en-US" sz="2000" dirty="0" err="1">
                <a:effectLst/>
              </a:rPr>
              <a:t>partizionamento</a:t>
            </a:r>
            <a:r>
              <a:rPr lang="en-US" sz="2000" dirty="0">
                <a:effectLst/>
              </a:rPr>
              <a:t> </a:t>
            </a:r>
            <a:r>
              <a:rPr lang="en-US" sz="2000" i="1" dirty="0">
                <a:effectLst/>
              </a:rPr>
              <a:t>Data-Type Driven</a:t>
            </a:r>
            <a:r>
              <a:rPr lang="en-US" sz="2000" dirty="0">
                <a:effectLst/>
              </a:rPr>
              <a:t>;</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616845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7745" b="12551"/>
          <a:stretch/>
        </p:blipFill>
        <p:spPr>
          <a:xfrm>
            <a:off x="85035" y="0"/>
            <a:ext cx="3717108"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5" name="Picture 4" descr="Diagram&#10;&#10;Description automatically generated">
            <a:extLst>
              <a:ext uri="{FF2B5EF4-FFF2-40B4-BE49-F238E27FC236}">
                <a16:creationId xmlns:a16="http://schemas.microsoft.com/office/drawing/2014/main" id="{919FDBDE-5C04-A737-525E-DB8CA5F2A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089" y="377199"/>
            <a:ext cx="8037876" cy="6238701"/>
          </a:xfrm>
          <a:prstGeom prst="rect">
            <a:avLst/>
          </a:prstGeom>
        </p:spPr>
      </p:pic>
      <p:sp>
        <p:nvSpPr>
          <p:cNvPr id="7" name="TextBox 6">
            <a:extLst>
              <a:ext uri="{FF2B5EF4-FFF2-40B4-BE49-F238E27FC236}">
                <a16:creationId xmlns:a16="http://schemas.microsoft.com/office/drawing/2014/main" id="{DFD4CD0C-C06D-BE1D-6C0F-D2853137A2E8}"/>
              </a:ext>
            </a:extLst>
          </p:cNvPr>
          <p:cNvSpPr txBox="1"/>
          <p:nvPr/>
        </p:nvSpPr>
        <p:spPr>
          <a:xfrm>
            <a:off x="8945641" y="607724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
        <p:nvSpPr>
          <p:cNvPr id="2" name="CasellaDiTesto 7">
            <a:extLst>
              <a:ext uri="{FF2B5EF4-FFF2-40B4-BE49-F238E27FC236}">
                <a16:creationId xmlns:a16="http://schemas.microsoft.com/office/drawing/2014/main" id="{0D899BAC-63B0-5E74-C75C-4D3AE76A05BD}"/>
              </a:ext>
            </a:extLst>
          </p:cNvPr>
          <p:cNvSpPr txBox="1"/>
          <p:nvPr/>
        </p:nvSpPr>
        <p:spPr>
          <a:xfrm>
            <a:off x="85035" y="1250225"/>
            <a:ext cx="3717108" cy="563231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Il datastore </a:t>
            </a:r>
            <a:r>
              <a:rPr lang="en-US" sz="2000" i="1" dirty="0">
                <a:effectLst/>
              </a:rPr>
              <a:t>Ds1</a:t>
            </a:r>
            <a:r>
              <a:rPr lang="en-US" sz="2000" dirty="0">
                <a:effectLst/>
              </a:rPr>
              <a:t>, </a:t>
            </a:r>
            <a:r>
              <a:rPr lang="en-US" sz="2000" dirty="0" err="1">
                <a:effectLst/>
              </a:rPr>
              <a:t>su</a:t>
            </a:r>
            <a:r>
              <a:rPr lang="en-US" sz="2000" dirty="0">
                <a:effectLst/>
              </a:rPr>
              <a:t> cui </a:t>
            </a:r>
            <a:r>
              <a:rPr lang="en-US" sz="2000" dirty="0" err="1">
                <a:effectLst/>
              </a:rPr>
              <a:t>vengono</a:t>
            </a:r>
            <a:r>
              <a:rPr lang="en-US" sz="2000" dirty="0">
                <a:effectLst/>
              </a:rPr>
              <a:t> </a:t>
            </a:r>
            <a:r>
              <a:rPr lang="en-US" sz="2000" dirty="0" err="1">
                <a:effectLst/>
              </a:rPr>
              <a:t>salvate</a:t>
            </a:r>
            <a:r>
              <a:rPr lang="en-US" sz="2000" dirty="0">
                <a:effectLst/>
              </a:rPr>
              <a:t> </a:t>
            </a:r>
            <a:r>
              <a:rPr lang="en-US" sz="2000" dirty="0" err="1">
                <a:effectLst/>
              </a:rPr>
              <a:t>tutte</a:t>
            </a:r>
            <a:r>
              <a:rPr lang="en-US" sz="2000" dirty="0">
                <a:effectLst/>
              </a:rPr>
              <a:t> le </a:t>
            </a:r>
            <a:r>
              <a:rPr lang="en-US" sz="2000" dirty="0" err="1">
                <a:effectLst/>
              </a:rPr>
              <a:t>rilevazioni</a:t>
            </a:r>
            <a:r>
              <a:rPr lang="en-US" sz="2000" dirty="0">
                <a:effectLst/>
              </a:rPr>
              <a:t> di </a:t>
            </a:r>
            <a:r>
              <a:rPr lang="en-US" sz="2000" dirty="0" err="1">
                <a:effectLst/>
              </a:rPr>
              <a:t>temperatura</a:t>
            </a:r>
            <a:r>
              <a:rPr lang="en-US" sz="2000" dirty="0">
                <a:effectLst/>
              </a:rPr>
              <a:t>, è </a:t>
            </a:r>
            <a:r>
              <a:rPr lang="en-US" sz="2000" dirty="0" err="1">
                <a:effectLst/>
              </a:rPr>
              <a:t>stato</a:t>
            </a:r>
            <a:r>
              <a:rPr lang="en-US" sz="2000" dirty="0">
                <a:effectLst/>
              </a:rPr>
              <a:t> </a:t>
            </a:r>
            <a:r>
              <a:rPr lang="en-US" sz="2000" dirty="0" err="1">
                <a:effectLst/>
              </a:rPr>
              <a:t>posto</a:t>
            </a:r>
            <a:r>
              <a:rPr lang="en-US" sz="2000" dirty="0">
                <a:effectLst/>
              </a:rPr>
              <a:t> </a:t>
            </a:r>
            <a:r>
              <a:rPr lang="en-US" sz="2000" dirty="0" err="1">
                <a:effectLst/>
              </a:rPr>
              <a:t>all’esterno</a:t>
            </a:r>
            <a:r>
              <a:rPr lang="en-US" sz="2000" dirty="0">
                <a:effectLst/>
              </a:rPr>
              <a:t> del </a:t>
            </a:r>
            <a:r>
              <a:rPr lang="en-US" sz="2000" dirty="0" err="1">
                <a:effectLst/>
              </a:rPr>
              <a:t>componente</a:t>
            </a:r>
            <a:r>
              <a:rPr lang="en-US" sz="2000" dirty="0">
                <a:effectLst/>
              </a:rPr>
              <a:t>, </a:t>
            </a:r>
            <a:r>
              <a:rPr lang="en-US" sz="2000" dirty="0" err="1">
                <a:effectLst/>
              </a:rPr>
              <a:t>perché</a:t>
            </a:r>
            <a:r>
              <a:rPr lang="en-US" sz="2000" dirty="0">
                <a:effectLst/>
              </a:rPr>
              <a:t> </a:t>
            </a:r>
            <a:r>
              <a:rPr lang="en-US" sz="2000" dirty="0" err="1">
                <a:effectLst/>
              </a:rPr>
              <a:t>sarà</a:t>
            </a:r>
            <a:r>
              <a:rPr lang="en-US" sz="2000" dirty="0">
                <a:effectLst/>
              </a:rPr>
              <a:t> </a:t>
            </a:r>
            <a:r>
              <a:rPr lang="en-US" sz="2000" dirty="0" err="1">
                <a:effectLst/>
              </a:rPr>
              <a:t>utilizzato</a:t>
            </a:r>
            <a:r>
              <a:rPr lang="en-US" sz="2000" dirty="0">
                <a:effectLst/>
              </a:rPr>
              <a:t> </a:t>
            </a:r>
            <a:r>
              <a:rPr lang="en-US" sz="2000" dirty="0" err="1">
                <a:effectLst/>
              </a:rPr>
              <a:t>anche</a:t>
            </a:r>
            <a:r>
              <a:rPr lang="en-US" sz="2000" dirty="0">
                <a:effectLst/>
              </a:rPr>
              <a:t> da </a:t>
            </a:r>
            <a:r>
              <a:rPr lang="en-US" sz="2000" dirty="0" err="1">
                <a:effectLst/>
              </a:rPr>
              <a:t>altri</a:t>
            </a:r>
            <a:r>
              <a:rPr lang="en-US" sz="2000" dirty="0">
                <a:effectLst/>
              </a:rPr>
              <a:t>, come </a:t>
            </a:r>
            <a:r>
              <a:rPr lang="en-US" sz="2000" dirty="0" err="1">
                <a:effectLst/>
              </a:rPr>
              <a:t>Gestore</a:t>
            </a:r>
            <a:r>
              <a:rPr lang="en-US" sz="2000" dirty="0">
                <a:effectLst/>
              </a:rPr>
              <a:t> Smartwatch e </a:t>
            </a:r>
            <a:r>
              <a:rPr lang="en-US" sz="2000" dirty="0" err="1">
                <a:effectLst/>
              </a:rPr>
              <a:t>Gestore</a:t>
            </a:r>
            <a:r>
              <a:rPr lang="en-US" sz="2000" dirty="0">
                <a:effectLst/>
              </a:rPr>
              <a:t> </a:t>
            </a:r>
            <a:r>
              <a:rPr lang="en-US" sz="2000" dirty="0" err="1">
                <a:effectLst/>
              </a:rPr>
              <a:t>Interazione</a:t>
            </a:r>
            <a:r>
              <a:rPr lang="en-US" sz="2000" dirty="0">
                <a:effectLst/>
              </a:rPr>
              <a:t> </a:t>
            </a:r>
            <a:r>
              <a:rPr lang="en-US" sz="2000" dirty="0" err="1">
                <a:effectLst/>
              </a:rPr>
              <a:t>Utente</a:t>
            </a:r>
            <a:r>
              <a:rPr lang="en-US" sz="2000" dirty="0">
                <a:effectLst/>
              </a:rPr>
              <a:t>;</a:t>
            </a:r>
          </a:p>
          <a:p>
            <a:pPr marL="342900" indent="-342900" algn="just">
              <a:buFont typeface="Arial" panose="020B0604020202020204" pitchFamily="34" charset="0"/>
              <a:buChar char="•"/>
            </a:pPr>
            <a:r>
              <a:rPr lang="en-US" sz="2000" dirty="0">
                <a:effectLst/>
              </a:rPr>
              <a:t>Si </a:t>
            </a:r>
            <a:r>
              <a:rPr lang="en-US" sz="2000" dirty="0" err="1">
                <a:effectLst/>
              </a:rPr>
              <a:t>prevede</a:t>
            </a:r>
            <a:r>
              <a:rPr lang="en-US" sz="2000" dirty="0">
                <a:effectLst/>
              </a:rPr>
              <a:t> </a:t>
            </a:r>
            <a:r>
              <a:rPr lang="en-US" sz="2000" dirty="0" err="1">
                <a:effectLst/>
              </a:rPr>
              <a:t>una</a:t>
            </a:r>
            <a:r>
              <a:rPr lang="en-US" sz="2000" dirty="0">
                <a:effectLst/>
              </a:rPr>
              <a:t> </a:t>
            </a:r>
            <a:r>
              <a:rPr lang="en-US" sz="2000" dirty="0" err="1">
                <a:effectLst/>
              </a:rPr>
              <a:t>istanza</a:t>
            </a:r>
            <a:r>
              <a:rPr lang="en-US" sz="2000" dirty="0">
                <a:effectLst/>
              </a:rPr>
              <a:t> di </a:t>
            </a:r>
            <a:r>
              <a:rPr lang="en-US" sz="2000" dirty="0" err="1">
                <a:effectLst/>
              </a:rPr>
              <a:t>questo</a:t>
            </a:r>
            <a:r>
              <a:rPr lang="en-US" sz="2000" dirty="0">
                <a:effectLst/>
              </a:rPr>
              <a:t> </a:t>
            </a:r>
            <a:r>
              <a:rPr lang="en-US" sz="2000" dirty="0" err="1">
                <a:effectLst/>
              </a:rPr>
              <a:t>componente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probabilmente</a:t>
            </a:r>
            <a:r>
              <a:rPr lang="en-US" sz="2000" dirty="0">
                <a:effectLst/>
              </a:rPr>
              <a:t> in </a:t>
            </a:r>
            <a:r>
              <a:rPr lang="en-US" sz="2000" dirty="0" err="1">
                <a:effectLst/>
              </a:rPr>
              <a:t>esecuzione</a:t>
            </a:r>
            <a:r>
              <a:rPr lang="en-US" sz="2000" dirty="0">
                <a:effectLst/>
              </a:rPr>
              <a:t> proprio </a:t>
            </a:r>
            <a:r>
              <a:rPr lang="en-US" sz="2000" dirty="0" err="1">
                <a:effectLst/>
              </a:rPr>
              <a:t>sullo</a:t>
            </a:r>
            <a:r>
              <a:rPr lang="en-US" sz="2000" dirty="0">
                <a:effectLst/>
              </a:rPr>
              <a:t> smartwatch;</a:t>
            </a:r>
          </a:p>
          <a:p>
            <a:pPr marL="342900" indent="-342900" algn="just">
              <a:buFont typeface="Arial" panose="020B0604020202020204" pitchFamily="34" charset="0"/>
              <a:buChar char="•"/>
            </a:pPr>
            <a:r>
              <a:rPr lang="en-US" sz="2000" dirty="0" err="1">
                <a:effectLst/>
              </a:rPr>
              <a:t>Quanto</a:t>
            </a:r>
            <a:r>
              <a:rPr lang="en-US" sz="2000" dirty="0">
                <a:effectLst/>
              </a:rPr>
              <a:t> </a:t>
            </a:r>
            <a:r>
              <a:rPr lang="en-US" sz="2000" dirty="0" err="1">
                <a:effectLst/>
              </a:rPr>
              <a:t>detto</a:t>
            </a:r>
            <a:r>
              <a:rPr lang="en-US" sz="2000" dirty="0">
                <a:effectLst/>
              </a:rPr>
              <a:t> sopra, vale </a:t>
            </a:r>
            <a:r>
              <a:rPr lang="en-US" sz="2000" dirty="0" err="1">
                <a:effectLst/>
              </a:rPr>
              <a:t>anche</a:t>
            </a:r>
            <a:r>
              <a:rPr lang="en-US" sz="2000" dirty="0">
                <a:effectLst/>
              </a:rPr>
              <a:t> per </a:t>
            </a:r>
            <a:r>
              <a:rPr lang="en-US" sz="2000" dirty="0" err="1">
                <a:effectLst/>
              </a:rPr>
              <a:t>i</a:t>
            </a:r>
            <a:r>
              <a:rPr lang="en-US" sz="2000" dirty="0">
                <a:effectLst/>
              </a:rPr>
              <a:t> </a:t>
            </a:r>
            <a:r>
              <a:rPr lang="en-US" sz="2000" dirty="0" err="1">
                <a:effectLst/>
              </a:rPr>
              <a:t>prossimi</a:t>
            </a:r>
            <a:r>
              <a:rPr lang="en-US" sz="2000" dirty="0">
                <a:effectLst/>
              </a:rPr>
              <a:t> due </a:t>
            </a:r>
            <a:r>
              <a:rPr lang="en-US" sz="2000" dirty="0" err="1">
                <a:effectLst/>
              </a:rPr>
              <a:t>componenti</a:t>
            </a:r>
            <a:r>
              <a:rPr lang="en-US" sz="2000" dirty="0">
                <a:effectLst/>
              </a:rPr>
              <a:t>;</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42060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6074" b="12551"/>
          <a:stretch/>
        </p:blipFill>
        <p:spPr>
          <a:xfrm>
            <a:off x="85034" y="0"/>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Accelerazione</a:t>
            </a:r>
            <a:endParaRPr lang="it-IT" sz="3200" i="1" dirty="0"/>
          </a:p>
        </p:txBody>
      </p:sp>
      <p:pic>
        <p:nvPicPr>
          <p:cNvPr id="3" name="Picture 2" descr="Graphical user interface, diagram&#10;&#10;Description automatically generated">
            <a:extLst>
              <a:ext uri="{FF2B5EF4-FFF2-40B4-BE49-F238E27FC236}">
                <a16:creationId xmlns:a16="http://schemas.microsoft.com/office/drawing/2014/main" id="{7A56895E-BECD-33BC-9B11-31B311B75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536" y="433253"/>
            <a:ext cx="7996429" cy="5991494"/>
          </a:xfrm>
          <a:prstGeom prst="rect">
            <a:avLst/>
          </a:prstGeom>
        </p:spPr>
      </p:pic>
      <p:sp>
        <p:nvSpPr>
          <p:cNvPr id="7" name="TextBox 6">
            <a:extLst>
              <a:ext uri="{FF2B5EF4-FFF2-40B4-BE49-F238E27FC236}">
                <a16:creationId xmlns:a16="http://schemas.microsoft.com/office/drawing/2014/main" id="{CB29362A-C4E9-5EA8-128A-8855E4887EAF}"/>
              </a:ext>
            </a:extLst>
          </p:cNvPr>
          <p:cNvSpPr txBox="1"/>
          <p:nvPr/>
        </p:nvSpPr>
        <p:spPr>
          <a:xfrm>
            <a:off x="9043613" y="5880614"/>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362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58099" b="12551"/>
          <a:stretch/>
        </p:blipFill>
        <p:spPr>
          <a:xfrm>
            <a:off x="85034" y="0"/>
            <a:ext cx="2600777"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5" name="Picture 4" descr="Graphical user interface&#10;&#10;Description automatically generated with medium confidence">
            <a:extLst>
              <a:ext uri="{FF2B5EF4-FFF2-40B4-BE49-F238E27FC236}">
                <a16:creationId xmlns:a16="http://schemas.microsoft.com/office/drawing/2014/main" id="{F3BB82A5-A181-0349-2F9D-249A923B4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97" y="136525"/>
            <a:ext cx="8124826" cy="6518461"/>
          </a:xfrm>
          <a:prstGeom prst="rect">
            <a:avLst/>
          </a:prstGeom>
        </p:spPr>
      </p:pic>
      <p:sp>
        <p:nvSpPr>
          <p:cNvPr id="7" name="TextBox 6">
            <a:extLst>
              <a:ext uri="{FF2B5EF4-FFF2-40B4-BE49-F238E27FC236}">
                <a16:creationId xmlns:a16="http://schemas.microsoft.com/office/drawing/2014/main" id="{C311A7F5-0991-4B10-A7F1-DABF2DCAF253}"/>
              </a:ext>
            </a:extLst>
          </p:cNvPr>
          <p:cNvSpPr txBox="1"/>
          <p:nvPr/>
        </p:nvSpPr>
        <p:spPr>
          <a:xfrm>
            <a:off x="9166077" y="612551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6478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66800" y="1619513"/>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Servizi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Esterni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il Sistema audio come un </a:t>
            </a:r>
            <a:r>
              <a:rPr lang="en-US" sz="2400" dirty="0" err="1">
                <a:solidFill>
                  <a:srgbClr val="002060"/>
                </a:solidFill>
              </a:rPr>
              <a:t>componente</a:t>
            </a:r>
            <a:r>
              <a:rPr lang="en-US" sz="2400" dirty="0">
                <a:solidFill>
                  <a:srgbClr val="002060"/>
                </a:solidFill>
              </a:rPr>
              <a:t> </a:t>
            </a:r>
            <a:r>
              <a:rPr lang="en-US" sz="2400" dirty="0" err="1">
                <a:solidFill>
                  <a:srgbClr val="002060"/>
                </a:solidFill>
              </a:rPr>
              <a:t>esterno</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espone</a:t>
            </a:r>
            <a:r>
              <a:rPr lang="en-US" sz="2400" dirty="0">
                <a:solidFill>
                  <a:srgbClr val="002060"/>
                </a:solidFill>
              </a:rPr>
              <a:t> API per la </a:t>
            </a:r>
            <a:r>
              <a:rPr lang="en-US" sz="2400" dirty="0" err="1">
                <a:solidFill>
                  <a:srgbClr val="002060"/>
                </a:solidFill>
              </a:rPr>
              <a:t>sua</a:t>
            </a:r>
            <a:r>
              <a:rPr lang="en-US" sz="2400" dirty="0">
                <a:solidFill>
                  <a:srgbClr val="002060"/>
                </a:solidFill>
              </a:rPr>
              <a:t> </a:t>
            </a:r>
            <a:r>
              <a:rPr lang="en-US" sz="2400" dirty="0" err="1">
                <a:solidFill>
                  <a:srgbClr val="002060"/>
                </a:solidFill>
              </a:rPr>
              <a:t>attivazione</a:t>
            </a:r>
            <a:r>
              <a:rPr lang="en-US" sz="2400" dirty="0">
                <a:solidFill>
                  <a:srgbClr val="002060"/>
                </a:solidFill>
              </a:rPr>
              <a:t> e </a:t>
            </a:r>
            <a:r>
              <a:rPr lang="en-US" sz="2400" dirty="0" err="1">
                <a:solidFill>
                  <a:srgbClr val="002060"/>
                </a:solidFill>
              </a:rPr>
              <a:t>disattivazione</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sarà</a:t>
            </a:r>
            <a:r>
              <a:rPr lang="en-US" sz="2400" dirty="0">
                <a:solidFill>
                  <a:srgbClr val="002060"/>
                </a:solidFill>
              </a:rPr>
              <a:t> </a:t>
            </a:r>
            <a:r>
              <a:rPr lang="en-US" sz="2400" dirty="0" err="1">
                <a:solidFill>
                  <a:srgbClr val="002060"/>
                </a:solidFill>
              </a:rPr>
              <a:t>lui</a:t>
            </a:r>
            <a:r>
              <a:rPr lang="en-US" sz="2400" dirty="0">
                <a:solidFill>
                  <a:srgbClr val="002060"/>
                </a:solidFill>
              </a:rPr>
              <a:t> ad </a:t>
            </a:r>
            <a:r>
              <a:rPr lang="en-US" sz="2400" dirty="0" err="1">
                <a:solidFill>
                  <a:srgbClr val="002060"/>
                </a:solidFill>
              </a:rPr>
              <a:t>occuparsi</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gestione</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sistema</a:t>
            </a:r>
            <a:r>
              <a:rPr lang="en-US" sz="2400" dirty="0">
                <a:solidFill>
                  <a:srgbClr val="002060"/>
                </a:solidFill>
              </a:rPr>
              <a:t> audio </a:t>
            </a:r>
            <a:r>
              <a:rPr lang="en-US" sz="2400" dirty="0" err="1">
                <a:solidFill>
                  <a:srgbClr val="002060"/>
                </a:solidFill>
              </a:rPr>
              <a:t>può</a:t>
            </a:r>
            <a:r>
              <a:rPr lang="en-US" sz="2400" dirty="0">
                <a:solidFill>
                  <a:srgbClr val="002060"/>
                </a:solidFill>
              </a:rPr>
              <a:t> </a:t>
            </a:r>
            <a:r>
              <a:rPr lang="en-US" sz="2400" dirty="0" err="1">
                <a:solidFill>
                  <a:srgbClr val="002060"/>
                </a:solidFill>
              </a:rPr>
              <a:t>essere</a:t>
            </a:r>
            <a:r>
              <a:rPr lang="en-US" sz="2400" dirty="0">
                <a:solidFill>
                  <a:srgbClr val="002060"/>
                </a:solidFill>
              </a:rPr>
              <a:t> </a:t>
            </a:r>
            <a:r>
              <a:rPr lang="en-US" sz="2400" dirty="0" err="1">
                <a:solidFill>
                  <a:srgbClr val="002060"/>
                </a:solidFill>
              </a:rPr>
              <a:t>utilizzato</a:t>
            </a:r>
            <a:r>
              <a:rPr lang="en-US" sz="2400" dirty="0">
                <a:solidFill>
                  <a:srgbClr val="002060"/>
                </a:solidFill>
              </a:rPr>
              <a:t>, previa </a:t>
            </a:r>
            <a:r>
              <a:rPr lang="en-US" sz="2400" dirty="0" err="1">
                <a:solidFill>
                  <a:srgbClr val="002060"/>
                </a:solidFill>
              </a:rPr>
              <a:t>attivazione</a:t>
            </a:r>
            <a:r>
              <a:rPr lang="en-US" sz="2400" dirty="0">
                <a:solidFill>
                  <a:srgbClr val="002060"/>
                </a:solidFill>
              </a:rPr>
              <a:t> da </a:t>
            </a:r>
            <a:r>
              <a:rPr lang="en-US" sz="2400" dirty="0" err="1">
                <a:solidFill>
                  <a:srgbClr val="002060"/>
                </a:solidFill>
              </a:rPr>
              <a:t>parte</a:t>
            </a:r>
            <a:r>
              <a:rPr lang="en-US" sz="2400" dirty="0">
                <a:solidFill>
                  <a:srgbClr val="002060"/>
                </a:solidFill>
              </a:rPr>
              <a:t> di un caretaker, per </a:t>
            </a:r>
            <a:r>
              <a:rPr lang="en-US" sz="2400" dirty="0" err="1">
                <a:solidFill>
                  <a:srgbClr val="002060"/>
                </a:solidFill>
              </a:rPr>
              <a:t>comunicare</a:t>
            </a:r>
            <a:r>
              <a:rPr lang="en-US" sz="2400" dirty="0">
                <a:solidFill>
                  <a:srgbClr val="002060"/>
                </a:solidFill>
              </a:rPr>
              <a:t> con </a:t>
            </a:r>
            <a:r>
              <a:rPr lang="it-IT" sz="2400" dirty="0">
                <a:solidFill>
                  <a:srgbClr val="002060"/>
                </a:solidFill>
              </a:rPr>
              <a:t>il residente</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microfono</a:t>
            </a:r>
            <a:r>
              <a:rPr lang="en-US" sz="2400" dirty="0">
                <a:solidFill>
                  <a:srgbClr val="002060"/>
                </a:solidFill>
              </a:rPr>
              <a:t> per </a:t>
            </a:r>
            <a:r>
              <a:rPr lang="en-US" sz="2400" dirty="0" err="1">
                <a:solidFill>
                  <a:srgbClr val="002060"/>
                </a:solidFill>
              </a:rPr>
              <a:t>rispondere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residente</a:t>
            </a:r>
            <a:r>
              <a:rPr lang="en-US" sz="2400" dirty="0">
                <a:solidFill>
                  <a:srgbClr val="002060"/>
                </a:solidFill>
              </a:rPr>
              <a:t> non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sistema</a:t>
            </a:r>
            <a:r>
              <a:rPr lang="en-US" sz="2400" dirty="0">
                <a:solidFill>
                  <a:srgbClr val="002060"/>
                </a:solidFill>
              </a:rPr>
              <a:t> audio se </a:t>
            </a:r>
            <a:r>
              <a:rPr lang="en-US" sz="2400" dirty="0" err="1">
                <a:solidFill>
                  <a:srgbClr val="002060"/>
                </a:solidFill>
              </a:rPr>
              <a:t>questo</a:t>
            </a:r>
            <a:r>
              <a:rPr lang="en-US" sz="2400" dirty="0">
                <a:solidFill>
                  <a:srgbClr val="002060"/>
                </a:solidFill>
              </a:rPr>
              <a:t> prima non </a:t>
            </a:r>
            <a:r>
              <a:rPr lang="en-US" sz="2400" dirty="0" err="1">
                <a:solidFill>
                  <a:srgbClr val="002060"/>
                </a:solidFill>
              </a:rPr>
              <a:t>viene</a:t>
            </a:r>
            <a:r>
              <a:rPr lang="en-US" sz="2400" dirty="0">
                <a:solidFill>
                  <a:srgbClr val="002060"/>
                </a:solidFill>
              </a:rPr>
              <a:t> </a:t>
            </a:r>
            <a:r>
              <a:rPr lang="en-US" sz="2400" dirty="0" err="1">
                <a:solidFill>
                  <a:srgbClr val="002060"/>
                </a:solidFill>
              </a:rPr>
              <a:t>attivato</a:t>
            </a:r>
            <a:r>
              <a:rPr lang="en-US" sz="2400" dirty="0">
                <a:solidFill>
                  <a:srgbClr val="002060"/>
                </a:solidFill>
              </a:rPr>
              <a:t> da un caretaker;</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la </a:t>
            </a:r>
            <a:r>
              <a:rPr lang="en-US" sz="2400" dirty="0" err="1">
                <a:solidFill>
                  <a:srgbClr val="002060"/>
                </a:solidFill>
              </a:rPr>
              <a:t>presenza</a:t>
            </a:r>
            <a:r>
              <a:rPr lang="en-US" sz="2400" dirty="0">
                <a:solidFill>
                  <a:srgbClr val="002060"/>
                </a:solidFill>
              </a:rPr>
              <a:t> di un solo Sistema audio per stanza;</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98998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9676" b="12551"/>
          <a:stretch/>
        </p:blipFill>
        <p:spPr>
          <a:xfrm>
            <a:off x="85034" y="0"/>
            <a:ext cx="350890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3" name="Picture 2" descr="Diagram&#10;&#10;Description automatically generated">
            <a:extLst>
              <a:ext uri="{FF2B5EF4-FFF2-40B4-BE49-F238E27FC236}">
                <a16:creationId xmlns:a16="http://schemas.microsoft.com/office/drawing/2014/main" id="{EF3CB353-3210-367C-3B35-E587F6D6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875" y="1020561"/>
            <a:ext cx="8294091" cy="5110986"/>
          </a:xfrm>
          <a:prstGeom prst="rect">
            <a:avLst/>
          </a:prstGeom>
        </p:spPr>
      </p:pic>
      <p:sp>
        <p:nvSpPr>
          <p:cNvPr id="7" name="TextBox 6">
            <a:extLst>
              <a:ext uri="{FF2B5EF4-FFF2-40B4-BE49-F238E27FC236}">
                <a16:creationId xmlns:a16="http://schemas.microsoft.com/office/drawing/2014/main" id="{93516B53-DFEB-DCBE-D40A-2B80E5FAF262}"/>
              </a:ext>
            </a:extLst>
          </p:cNvPr>
          <p:cNvSpPr txBox="1"/>
          <p:nvPr/>
        </p:nvSpPr>
        <p:spPr>
          <a:xfrm>
            <a:off x="9621144" y="5606606"/>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#appartamenti</a:t>
            </a:r>
          </a:p>
        </p:txBody>
      </p:sp>
      <p:sp>
        <p:nvSpPr>
          <p:cNvPr id="2" name="CasellaDiTesto 7">
            <a:extLst>
              <a:ext uri="{FF2B5EF4-FFF2-40B4-BE49-F238E27FC236}">
                <a16:creationId xmlns:a16="http://schemas.microsoft.com/office/drawing/2014/main" id="{27298019-A2B6-77D1-662B-8D468FDDF06A}"/>
              </a:ext>
            </a:extLst>
          </p:cNvPr>
          <p:cNvSpPr txBox="1"/>
          <p:nvPr/>
        </p:nvSpPr>
        <p:spPr>
          <a:xfrm>
            <a:off x="85034" y="1020561"/>
            <a:ext cx="3508909" cy="532453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i="1" dirty="0" err="1">
                <a:effectLst/>
              </a:rPr>
              <a:t>Movimento</a:t>
            </a:r>
            <a:r>
              <a:rPr lang="en-US" sz="1600" dirty="0">
                <a:effectLst/>
              </a:rPr>
              <a:t> e </a:t>
            </a:r>
            <a:r>
              <a:rPr lang="en-US" sz="1600" i="1" dirty="0" err="1">
                <a:effectLst/>
              </a:rPr>
              <a:t>Pressione</a:t>
            </a:r>
            <a:r>
              <a:rPr lang="en-US" sz="1600" dirty="0">
                <a:effectLst/>
              </a:rPr>
              <a:t> </a:t>
            </a:r>
            <a:r>
              <a:rPr lang="en-US" sz="1600" dirty="0" err="1">
                <a:effectLst/>
              </a:rPr>
              <a:t>vengono</a:t>
            </a:r>
            <a:r>
              <a:rPr lang="en-US" sz="1600" dirty="0">
                <a:effectLst/>
              </a:rPr>
              <a:t> </a:t>
            </a:r>
            <a:r>
              <a:rPr lang="en-US" sz="1600" dirty="0" err="1">
                <a:effectLst/>
              </a:rPr>
              <a:t>gestiti</a:t>
            </a:r>
            <a:r>
              <a:rPr lang="en-US" sz="1600" dirty="0">
                <a:effectLst/>
              </a:rPr>
              <a:t> </a:t>
            </a:r>
            <a:r>
              <a:rPr lang="en-US" sz="1600" dirty="0" err="1">
                <a:effectLst/>
              </a:rPr>
              <a:t>dallo</a:t>
            </a:r>
            <a:r>
              <a:rPr lang="en-US" sz="1600" dirty="0">
                <a:effectLst/>
              </a:rPr>
              <a:t> </a:t>
            </a:r>
            <a:r>
              <a:rPr lang="en-US" sz="1600" dirty="0" err="1">
                <a:effectLst/>
              </a:rPr>
              <a:t>stesso</a:t>
            </a:r>
            <a:r>
              <a:rPr lang="en-US" sz="1600" dirty="0">
                <a:effectLst/>
              </a:rPr>
              <a:t> </a:t>
            </a:r>
            <a:r>
              <a:rPr lang="en-US" sz="1600" dirty="0" err="1">
                <a:effectLst/>
              </a:rPr>
              <a:t>componente</a:t>
            </a:r>
            <a:r>
              <a:rPr lang="en-US" sz="1600" dirty="0">
                <a:effectLst/>
              </a:rPr>
              <a:t> </a:t>
            </a:r>
            <a:r>
              <a:rPr lang="en-US" sz="1600" dirty="0" err="1">
                <a:effectLst/>
              </a:rPr>
              <a:t>perché</a:t>
            </a:r>
            <a:r>
              <a:rPr lang="en-US" sz="1600" dirty="0">
                <a:effectLst/>
              </a:rPr>
              <a:t>, </a:t>
            </a:r>
            <a:r>
              <a:rPr lang="en-US" sz="1600" dirty="0" err="1">
                <a:effectLst/>
              </a:rPr>
              <a:t>nel</a:t>
            </a:r>
            <a:r>
              <a:rPr lang="en-US" sz="1600" dirty="0">
                <a:effectLst/>
              </a:rPr>
              <a:t> </a:t>
            </a:r>
            <a:r>
              <a:rPr lang="en-US" sz="1600" dirty="0" err="1">
                <a:effectLst/>
              </a:rPr>
              <a:t>caso</a:t>
            </a:r>
            <a:r>
              <a:rPr lang="en-US" sz="1600" dirty="0">
                <a:effectLst/>
              </a:rPr>
              <a:t> di </a:t>
            </a:r>
            <a:r>
              <a:rPr lang="en-US" sz="1600" dirty="0" err="1">
                <a:effectLst/>
              </a:rPr>
              <a:t>rilevazione</a:t>
            </a:r>
            <a:r>
              <a:rPr lang="en-US" sz="1600" dirty="0">
                <a:effectLst/>
              </a:rPr>
              <a:t> di </a:t>
            </a:r>
            <a:r>
              <a:rPr lang="en-US" sz="1600" dirty="0" err="1">
                <a:effectLst/>
              </a:rPr>
              <a:t>movimento</a:t>
            </a:r>
            <a:r>
              <a:rPr lang="en-US" sz="1600" dirty="0">
                <a:effectLst/>
              </a:rPr>
              <a:t> in </a:t>
            </a:r>
            <a:r>
              <a:rPr lang="en-US" sz="1600" dirty="0" err="1">
                <a:effectLst/>
              </a:rPr>
              <a:t>una</a:t>
            </a:r>
            <a:r>
              <a:rPr lang="en-US" sz="1600" dirty="0">
                <a:effectLst/>
              </a:rPr>
              <a:t> stanza, </a:t>
            </a:r>
            <a:r>
              <a:rPr lang="en-US" sz="1600" dirty="0" err="1">
                <a:effectLst/>
              </a:rPr>
              <a:t>bisogna</a:t>
            </a:r>
            <a:r>
              <a:rPr lang="en-US" sz="1600" dirty="0">
                <a:effectLst/>
              </a:rPr>
              <a:t> </a:t>
            </a:r>
            <a:r>
              <a:rPr lang="en-US" sz="1600" dirty="0" err="1">
                <a:effectLst/>
              </a:rPr>
              <a:t>verificare</a:t>
            </a:r>
            <a:r>
              <a:rPr lang="en-US" sz="1600" dirty="0">
                <a:effectLst/>
              </a:rPr>
              <a:t> se il </a:t>
            </a:r>
            <a:r>
              <a:rPr lang="en-US" sz="1600" dirty="0" err="1">
                <a:effectLst/>
              </a:rPr>
              <a:t>residente</a:t>
            </a:r>
            <a:r>
              <a:rPr lang="en-US" sz="1600" dirty="0">
                <a:effectLst/>
              </a:rPr>
              <a:t> è </a:t>
            </a:r>
            <a:r>
              <a:rPr lang="en-US" sz="1600" dirty="0" err="1">
                <a:effectLst/>
              </a:rPr>
              <a:t>nel</a:t>
            </a:r>
            <a:r>
              <a:rPr lang="en-US" sz="1600" dirty="0">
                <a:effectLst/>
              </a:rPr>
              <a:t> </a:t>
            </a:r>
            <a:r>
              <a:rPr lang="en-US" sz="1600" dirty="0" err="1">
                <a:effectLst/>
              </a:rPr>
              <a:t>letto</a:t>
            </a:r>
            <a:r>
              <a:rPr lang="en-US" sz="1600" dirty="0">
                <a:effectLst/>
              </a:rPr>
              <a:t> per </a:t>
            </a:r>
            <a:r>
              <a:rPr lang="en-US" sz="1600" dirty="0" err="1">
                <a:effectLst/>
              </a:rPr>
              <a:t>capire</a:t>
            </a:r>
            <a:r>
              <a:rPr lang="en-US" sz="1600" dirty="0">
                <a:effectLst/>
              </a:rPr>
              <a:t> come </a:t>
            </a:r>
            <a:r>
              <a:rPr lang="en-US" sz="1600" dirty="0" err="1">
                <a:effectLst/>
              </a:rPr>
              <a:t>agire</a:t>
            </a:r>
            <a:r>
              <a:rPr lang="en-US" sz="1600" dirty="0">
                <a:effectLst/>
              </a:rPr>
              <a:t>: se </a:t>
            </a:r>
            <a:r>
              <a:rPr lang="en-US" sz="1600" dirty="0" err="1">
                <a:effectLst/>
              </a:rPr>
              <a:t>si</a:t>
            </a:r>
            <a:r>
              <a:rPr lang="en-US" sz="1600" dirty="0">
                <a:effectLst/>
              </a:rPr>
              <a:t> </a:t>
            </a:r>
            <a:r>
              <a:rPr lang="en-US" sz="1600" dirty="0" err="1">
                <a:effectLst/>
              </a:rPr>
              <a:t>rileva</a:t>
            </a:r>
            <a:r>
              <a:rPr lang="en-US" sz="1600" dirty="0">
                <a:effectLst/>
              </a:rPr>
              <a:t> </a:t>
            </a:r>
            <a:r>
              <a:rPr lang="en-US" sz="1600" dirty="0" err="1">
                <a:effectLst/>
              </a:rPr>
              <a:t>movimento</a:t>
            </a:r>
            <a:r>
              <a:rPr lang="en-US" sz="1600" dirty="0">
                <a:effectLst/>
              </a:rPr>
              <a:t> in </a:t>
            </a:r>
            <a:r>
              <a:rPr lang="en-US" sz="1600" dirty="0" err="1">
                <a:effectLst/>
              </a:rPr>
              <a:t>una</a:t>
            </a:r>
            <a:r>
              <a:rPr lang="en-US" sz="1600" dirty="0">
                <a:effectLst/>
              </a:rPr>
              <a:t> stanza, ma il </a:t>
            </a:r>
            <a:r>
              <a:rPr lang="en-US" sz="1600" dirty="0" err="1">
                <a:effectLst/>
              </a:rPr>
              <a:t>residente</a:t>
            </a:r>
            <a:r>
              <a:rPr lang="en-US" sz="1600" dirty="0">
                <a:effectLst/>
              </a:rPr>
              <a:t> è </a:t>
            </a:r>
            <a:r>
              <a:rPr lang="en-US" sz="1600" dirty="0" err="1">
                <a:effectLst/>
              </a:rPr>
              <a:t>nel</a:t>
            </a:r>
            <a:r>
              <a:rPr lang="en-US" sz="1600" dirty="0">
                <a:effectLst/>
              </a:rPr>
              <a:t> </a:t>
            </a:r>
            <a:r>
              <a:rPr lang="en-US" sz="1600" dirty="0" err="1">
                <a:effectLst/>
              </a:rPr>
              <a:t>letto</a:t>
            </a:r>
            <a:r>
              <a:rPr lang="en-US" sz="1600" dirty="0">
                <a:effectLst/>
              </a:rPr>
              <a:t>, </a:t>
            </a:r>
            <a:r>
              <a:rPr lang="en-US" sz="1600" dirty="0" err="1">
                <a:effectLst/>
              </a:rPr>
              <a:t>allora</a:t>
            </a:r>
            <a:r>
              <a:rPr lang="en-US" sz="1600" dirty="0">
                <a:effectLst/>
              </a:rPr>
              <a:t> </a:t>
            </a:r>
            <a:r>
              <a:rPr lang="en-US" sz="1600" dirty="0" err="1">
                <a:effectLst/>
              </a:rPr>
              <a:t>si</a:t>
            </a:r>
            <a:r>
              <a:rPr lang="en-US" sz="1600" dirty="0">
                <a:effectLst/>
              </a:rPr>
              <a:t> </a:t>
            </a:r>
            <a:r>
              <a:rPr lang="en-US" sz="1600" dirty="0" err="1">
                <a:effectLst/>
              </a:rPr>
              <a:t>ipotizza</a:t>
            </a:r>
            <a:r>
              <a:rPr lang="en-US" sz="1600" dirty="0">
                <a:effectLst/>
              </a:rPr>
              <a:t> </a:t>
            </a:r>
            <a:r>
              <a:rPr lang="en-US" sz="1600" dirty="0" err="1">
                <a:effectLst/>
              </a:rPr>
              <a:t>una</a:t>
            </a:r>
            <a:r>
              <a:rPr lang="en-US" sz="1600" dirty="0">
                <a:effectLst/>
              </a:rPr>
              <a:t> </a:t>
            </a:r>
            <a:r>
              <a:rPr lang="en-US" sz="1600" dirty="0" err="1">
                <a:effectLst/>
              </a:rPr>
              <a:t>incursione</a:t>
            </a:r>
            <a:r>
              <a:rPr lang="en-US" sz="1600" dirty="0">
                <a:effectLst/>
              </a:rPr>
              <a:t> in casa, </a:t>
            </a:r>
            <a:r>
              <a:rPr lang="en-US" sz="1600" dirty="0" err="1">
                <a:effectLst/>
              </a:rPr>
              <a:t>mentre</a:t>
            </a:r>
            <a:r>
              <a:rPr lang="en-US" sz="1600" dirty="0">
                <a:effectLst/>
              </a:rPr>
              <a:t>, se non </a:t>
            </a:r>
            <a:r>
              <a:rPr lang="en-US" sz="1600" dirty="0" err="1">
                <a:effectLst/>
              </a:rPr>
              <a:t>si</a:t>
            </a:r>
            <a:r>
              <a:rPr lang="en-US" sz="1600" dirty="0">
                <a:effectLst/>
              </a:rPr>
              <a:t> </a:t>
            </a:r>
            <a:r>
              <a:rPr lang="en-US" sz="1600" dirty="0" err="1">
                <a:effectLst/>
              </a:rPr>
              <a:t>rileva</a:t>
            </a:r>
            <a:r>
              <a:rPr lang="en-US" sz="1600" dirty="0">
                <a:effectLst/>
              </a:rPr>
              <a:t> </a:t>
            </a:r>
            <a:r>
              <a:rPr lang="en-US" sz="1600" dirty="0" err="1">
                <a:effectLst/>
              </a:rPr>
              <a:t>alcun</a:t>
            </a:r>
            <a:r>
              <a:rPr lang="en-US" sz="1600" dirty="0">
                <a:effectLst/>
              </a:rPr>
              <a:t> </a:t>
            </a:r>
            <a:r>
              <a:rPr lang="en-US" sz="1600" dirty="0" err="1">
                <a:effectLst/>
              </a:rPr>
              <a:t>movimento</a:t>
            </a:r>
            <a:r>
              <a:rPr lang="en-US" sz="1600" dirty="0">
                <a:effectLst/>
              </a:rPr>
              <a:t>, e il </a:t>
            </a:r>
            <a:r>
              <a:rPr lang="en-US" sz="1600" dirty="0" err="1">
                <a:effectLst/>
              </a:rPr>
              <a:t>residente</a:t>
            </a:r>
            <a:r>
              <a:rPr lang="en-US" sz="1600" dirty="0">
                <a:effectLst/>
              </a:rPr>
              <a:t> non è </a:t>
            </a:r>
            <a:r>
              <a:rPr lang="en-US" sz="1600" dirty="0" err="1">
                <a:effectLst/>
              </a:rPr>
              <a:t>nel</a:t>
            </a:r>
            <a:r>
              <a:rPr lang="en-US" sz="1600" dirty="0">
                <a:effectLst/>
              </a:rPr>
              <a:t> </a:t>
            </a:r>
            <a:r>
              <a:rPr lang="en-US" sz="1600" dirty="0" err="1">
                <a:effectLst/>
              </a:rPr>
              <a:t>letto</a:t>
            </a:r>
            <a:r>
              <a:rPr lang="en-US" sz="1600" dirty="0">
                <a:effectLst/>
              </a:rPr>
              <a:t>, </a:t>
            </a:r>
            <a:r>
              <a:rPr lang="en-US" sz="1600" dirty="0" err="1">
                <a:effectLst/>
              </a:rPr>
              <a:t>allora</a:t>
            </a:r>
            <a:r>
              <a:rPr lang="en-US" sz="1600" dirty="0">
                <a:effectLst/>
              </a:rPr>
              <a:t> </a:t>
            </a:r>
            <a:r>
              <a:rPr lang="en-US" sz="1600" dirty="0" err="1">
                <a:effectLst/>
              </a:rPr>
              <a:t>si</a:t>
            </a:r>
            <a:r>
              <a:rPr lang="en-US" sz="1600" dirty="0">
                <a:effectLst/>
              </a:rPr>
              <a:t> </a:t>
            </a:r>
            <a:r>
              <a:rPr lang="en-US" sz="1600" dirty="0" err="1">
                <a:effectLst/>
              </a:rPr>
              <a:t>ipotizza</a:t>
            </a:r>
            <a:r>
              <a:rPr lang="en-US" sz="1600" dirty="0">
                <a:effectLst/>
              </a:rPr>
              <a:t> </a:t>
            </a:r>
            <a:r>
              <a:rPr lang="en-US" sz="1600" dirty="0" err="1">
                <a:effectLst/>
              </a:rPr>
              <a:t>una</a:t>
            </a:r>
            <a:r>
              <a:rPr lang="en-US" sz="1600" dirty="0">
                <a:effectLst/>
              </a:rPr>
              <a:t> </a:t>
            </a:r>
            <a:r>
              <a:rPr lang="en-US" sz="1600" dirty="0" err="1">
                <a:effectLst/>
              </a:rPr>
              <a:t>sua</a:t>
            </a:r>
            <a:r>
              <a:rPr lang="en-US" sz="1600" dirty="0">
                <a:effectLst/>
              </a:rPr>
              <a:t> </a:t>
            </a:r>
            <a:r>
              <a:rPr lang="en-US" sz="1600" dirty="0" err="1">
                <a:effectLst/>
              </a:rPr>
              <a:t>caduta</a:t>
            </a:r>
            <a:r>
              <a:rPr lang="en-US" sz="1600" dirty="0">
                <a:effectLst/>
              </a:rPr>
              <a:t> o </a:t>
            </a:r>
            <a:r>
              <a:rPr lang="en-US" sz="1600" dirty="0" err="1">
                <a:effectLst/>
              </a:rPr>
              <a:t>malanno</a:t>
            </a:r>
            <a:r>
              <a:rPr lang="en-US" sz="1600" dirty="0">
                <a:effectLst/>
              </a:rPr>
              <a:t>;</a:t>
            </a:r>
          </a:p>
          <a:p>
            <a:pPr marL="342900" indent="-342900" algn="just">
              <a:buFont typeface="Arial" panose="020B0604020202020204" pitchFamily="34" charset="0"/>
              <a:buChar char="•"/>
            </a:pPr>
            <a:r>
              <a:rPr lang="en-US" sz="1600" dirty="0">
                <a:effectLst/>
              </a:rPr>
              <a:t>La </a:t>
            </a:r>
            <a:r>
              <a:rPr lang="en-US" sz="1600" dirty="0" err="1">
                <a:effectLst/>
              </a:rPr>
              <a:t>molteplicità</a:t>
            </a:r>
            <a:r>
              <a:rPr lang="en-US" sz="1600" dirty="0">
                <a:effectLst/>
              </a:rPr>
              <a:t> del </a:t>
            </a:r>
            <a:r>
              <a:rPr lang="en-US" sz="1600" dirty="0" err="1">
                <a:effectLst/>
              </a:rPr>
              <a:t>componente</a:t>
            </a:r>
            <a:r>
              <a:rPr lang="en-US" sz="1600" dirty="0">
                <a:effectLst/>
              </a:rPr>
              <a:t> è </a:t>
            </a:r>
            <a:r>
              <a:rPr lang="en-US" sz="1600" dirty="0" err="1">
                <a:effectLst/>
              </a:rPr>
              <a:t>pari</a:t>
            </a:r>
            <a:r>
              <a:rPr lang="en-US" sz="1600" dirty="0">
                <a:effectLst/>
              </a:rPr>
              <a:t> al </a:t>
            </a:r>
            <a:r>
              <a:rPr lang="en-US" sz="1600" dirty="0" err="1">
                <a:effectLst/>
              </a:rPr>
              <a:t>numero</a:t>
            </a:r>
            <a:r>
              <a:rPr lang="en-US" sz="1600" dirty="0">
                <a:effectLst/>
              </a:rPr>
              <a:t> di </a:t>
            </a:r>
            <a:r>
              <a:rPr lang="en-US" sz="1600" dirty="0" err="1">
                <a:effectLst/>
              </a:rPr>
              <a:t>appartamenti</a:t>
            </a:r>
            <a:r>
              <a:rPr lang="en-US" sz="1600" dirty="0">
                <a:effectLst/>
              </a:rPr>
              <a:t> </a:t>
            </a:r>
            <a:r>
              <a:rPr lang="en-US" sz="1600" dirty="0" err="1">
                <a:effectLst/>
              </a:rPr>
              <a:t>perché</a:t>
            </a:r>
            <a:r>
              <a:rPr lang="en-US" sz="1600" dirty="0">
                <a:effectLst/>
              </a:rPr>
              <a:t> il </a:t>
            </a:r>
            <a:r>
              <a:rPr lang="en-US" sz="1600" i="1" dirty="0" err="1">
                <a:effectLst/>
              </a:rPr>
              <a:t>Gestore</a:t>
            </a:r>
            <a:r>
              <a:rPr lang="en-US" sz="1600" i="1" dirty="0">
                <a:effectLst/>
              </a:rPr>
              <a:t> </a:t>
            </a:r>
            <a:r>
              <a:rPr lang="en-US" sz="1600" i="1" dirty="0" err="1">
                <a:effectLst/>
              </a:rPr>
              <a:t>Ambientale</a:t>
            </a:r>
            <a:r>
              <a:rPr lang="en-US" sz="1600" i="1" dirty="0">
                <a:effectLst/>
              </a:rPr>
              <a:t> </a:t>
            </a:r>
            <a:r>
              <a:rPr lang="en-US" sz="1600" dirty="0" err="1">
                <a:effectLst/>
              </a:rPr>
              <a:t>controlla</a:t>
            </a:r>
            <a:r>
              <a:rPr lang="en-US" sz="1600" dirty="0">
                <a:effectLst/>
              </a:rPr>
              <a:t> </a:t>
            </a:r>
            <a:r>
              <a:rPr lang="en-US" sz="1600" dirty="0" err="1">
                <a:effectLst/>
              </a:rPr>
              <a:t>sia</a:t>
            </a:r>
            <a:r>
              <a:rPr lang="en-US" sz="1600" dirty="0">
                <a:effectLst/>
              </a:rPr>
              <a:t> il </a:t>
            </a:r>
            <a:r>
              <a:rPr lang="en-US" sz="1600" dirty="0" err="1">
                <a:effectLst/>
              </a:rPr>
              <a:t>singolo</a:t>
            </a:r>
            <a:r>
              <a:rPr lang="en-US" sz="1600" dirty="0">
                <a:effectLst/>
              </a:rPr>
              <a:t> </a:t>
            </a:r>
            <a:r>
              <a:rPr lang="en-US" sz="1600" dirty="0" err="1">
                <a:effectLst/>
              </a:rPr>
              <a:t>sensore</a:t>
            </a:r>
            <a:r>
              <a:rPr lang="en-US" sz="1600" dirty="0">
                <a:effectLst/>
              </a:rPr>
              <a:t> di </a:t>
            </a:r>
            <a:r>
              <a:rPr lang="en-US" sz="1600" dirty="0" err="1">
                <a:effectLst/>
              </a:rPr>
              <a:t>pressione</a:t>
            </a:r>
            <a:r>
              <a:rPr lang="en-US" sz="1600" dirty="0">
                <a:effectLst/>
              </a:rPr>
              <a:t>, </a:t>
            </a:r>
            <a:r>
              <a:rPr lang="en-US" sz="1600" dirty="0" err="1">
                <a:effectLst/>
              </a:rPr>
              <a:t>che</a:t>
            </a:r>
            <a:r>
              <a:rPr lang="en-US" sz="1600" dirty="0">
                <a:effectLst/>
              </a:rPr>
              <a:t> tutti </a:t>
            </a:r>
            <a:r>
              <a:rPr lang="en-US" sz="1600" dirty="0" err="1">
                <a:effectLst/>
              </a:rPr>
              <a:t>i</a:t>
            </a:r>
            <a:r>
              <a:rPr lang="en-US" sz="1600" dirty="0">
                <a:effectLst/>
              </a:rPr>
              <a:t> </a:t>
            </a:r>
            <a:r>
              <a:rPr lang="en-US" sz="1600" dirty="0" err="1">
                <a:effectLst/>
              </a:rPr>
              <a:t>sensori</a:t>
            </a:r>
            <a:r>
              <a:rPr lang="en-US" sz="1600" dirty="0">
                <a:effectLst/>
              </a:rPr>
              <a:t> di </a:t>
            </a:r>
            <a:r>
              <a:rPr lang="en-US" sz="1600" dirty="0" err="1">
                <a:effectLst/>
              </a:rPr>
              <a:t>movimento</a:t>
            </a:r>
            <a:r>
              <a:rPr lang="en-US" sz="1600" dirty="0">
                <a:effectLst/>
              </a:rPr>
              <a:t> </a:t>
            </a:r>
            <a:r>
              <a:rPr lang="en-US" sz="1600" dirty="0" err="1">
                <a:effectLst/>
              </a:rPr>
              <a:t>presenti</a:t>
            </a:r>
            <a:r>
              <a:rPr lang="en-US" sz="1600" dirty="0">
                <a:effectLst/>
              </a:rPr>
              <a:t> </a:t>
            </a:r>
            <a:r>
              <a:rPr lang="en-US" sz="1600" dirty="0" err="1">
                <a:effectLst/>
              </a:rPr>
              <a:t>nelle</a:t>
            </a:r>
            <a:r>
              <a:rPr lang="en-US" sz="1600" dirty="0">
                <a:effectLst/>
              </a:rPr>
              <a:t> </a:t>
            </a:r>
            <a:r>
              <a:rPr lang="en-US" sz="1600" dirty="0" err="1">
                <a:effectLst/>
              </a:rPr>
              <a:t>varie</a:t>
            </a:r>
            <a:r>
              <a:rPr lang="en-US" sz="1600" dirty="0">
                <a:effectLst/>
              </a:rPr>
              <a:t> </a:t>
            </a:r>
            <a:r>
              <a:rPr lang="en-US" sz="1600" dirty="0" err="1">
                <a:effectLst/>
              </a:rPr>
              <a:t>stanze</a:t>
            </a:r>
            <a:r>
              <a:rPr lang="en-US" sz="1600" dirty="0">
                <a:effectLst/>
              </a:rPr>
              <a:t>;</a:t>
            </a: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28294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38552" b="12551"/>
          <a:stretch/>
        </p:blipFill>
        <p:spPr>
          <a:xfrm>
            <a:off x="85034" y="0"/>
            <a:ext cx="470834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470834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Interazione</a:t>
            </a:r>
            <a:r>
              <a:rPr lang="en-US" sz="3200" dirty="0"/>
              <a:t> </a:t>
            </a:r>
            <a:r>
              <a:rPr lang="en-US" sz="3200" dirty="0" err="1"/>
              <a:t>Utente</a:t>
            </a:r>
            <a:endParaRPr lang="it-IT" sz="3200" i="1" dirty="0"/>
          </a:p>
        </p:txBody>
      </p:sp>
      <p:pic>
        <p:nvPicPr>
          <p:cNvPr id="5" name="Picture 4" descr="Graphical user interface&#10;&#10;Description automatically generated">
            <a:extLst>
              <a:ext uri="{FF2B5EF4-FFF2-40B4-BE49-F238E27FC236}">
                <a16:creationId xmlns:a16="http://schemas.microsoft.com/office/drawing/2014/main" id="{2FD82F79-21BD-55C8-9C55-139A77DA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02" y="923329"/>
            <a:ext cx="11591925" cy="4867275"/>
          </a:xfrm>
          <a:prstGeom prst="rect">
            <a:avLst/>
          </a:prstGeom>
        </p:spPr>
      </p:pic>
      <p:sp>
        <p:nvSpPr>
          <p:cNvPr id="7" name="TextBox 6">
            <a:extLst>
              <a:ext uri="{FF2B5EF4-FFF2-40B4-BE49-F238E27FC236}">
                <a16:creationId xmlns:a16="http://schemas.microsoft.com/office/drawing/2014/main" id="{B1B5105D-CD00-6FC2-1E72-8B7CA8AC2DB4}"/>
              </a:ext>
            </a:extLst>
          </p:cNvPr>
          <p:cNvSpPr txBox="1"/>
          <p:nvPr/>
        </p:nvSpPr>
        <p:spPr>
          <a:xfrm>
            <a:off x="10495892" y="5226581"/>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1</a:t>
            </a:r>
          </a:p>
        </p:txBody>
      </p:sp>
      <p:sp>
        <p:nvSpPr>
          <p:cNvPr id="2" name="CasellaDiTesto 7">
            <a:extLst>
              <a:ext uri="{FF2B5EF4-FFF2-40B4-BE49-F238E27FC236}">
                <a16:creationId xmlns:a16="http://schemas.microsoft.com/office/drawing/2014/main" id="{CC5C049A-51B4-9689-608A-C3069CEADE87}"/>
              </a:ext>
            </a:extLst>
          </p:cNvPr>
          <p:cNvSpPr txBox="1"/>
          <p:nvPr/>
        </p:nvSpPr>
        <p:spPr>
          <a:xfrm>
            <a:off x="315402" y="6017796"/>
            <a:ext cx="11591925" cy="338554"/>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dirty="0">
                <a:effectLst/>
              </a:rPr>
              <a:t>Si </a:t>
            </a:r>
            <a:r>
              <a:rPr lang="en-US" sz="1600" dirty="0" err="1">
                <a:effectLst/>
              </a:rPr>
              <a:t>prevede</a:t>
            </a:r>
            <a:r>
              <a:rPr lang="en-US" sz="1600" dirty="0">
                <a:effectLst/>
              </a:rPr>
              <a:t> un solo </a:t>
            </a:r>
            <a:r>
              <a:rPr lang="en-US" sz="1600" dirty="0" err="1">
                <a:effectLst/>
              </a:rPr>
              <a:t>Gestore</a:t>
            </a:r>
            <a:r>
              <a:rPr lang="en-US" sz="1600" dirty="0">
                <a:effectLst/>
              </a:rPr>
              <a:t> </a:t>
            </a:r>
            <a:r>
              <a:rPr lang="en-US" sz="1600" dirty="0" err="1">
                <a:effectLst/>
              </a:rPr>
              <a:t>dell’Interazione</a:t>
            </a:r>
            <a:r>
              <a:rPr lang="en-US" sz="1600" dirty="0">
                <a:effectLst/>
              </a:rPr>
              <a:t> con </a:t>
            </a:r>
            <a:r>
              <a:rPr lang="en-US" sz="1600" dirty="0" err="1">
                <a:effectLst/>
              </a:rPr>
              <a:t>l’Utente</a:t>
            </a:r>
            <a:r>
              <a:rPr lang="en-US" sz="1600" dirty="0">
                <a:effectLst/>
              </a:rPr>
              <a:t>, </a:t>
            </a:r>
            <a:r>
              <a:rPr lang="en-US" sz="1600" dirty="0" err="1">
                <a:effectLst/>
              </a:rPr>
              <a:t>che</a:t>
            </a:r>
            <a:r>
              <a:rPr lang="en-US" sz="1600" dirty="0">
                <a:effectLst/>
              </a:rPr>
              <a:t> </a:t>
            </a:r>
            <a:r>
              <a:rPr lang="en-US" sz="1600" dirty="0" err="1">
                <a:effectLst/>
              </a:rPr>
              <a:t>si</a:t>
            </a:r>
            <a:r>
              <a:rPr lang="en-US" sz="1600" dirty="0">
                <a:effectLst/>
              </a:rPr>
              <a:t> </a:t>
            </a:r>
            <a:r>
              <a:rPr lang="en-US" sz="1600" dirty="0" err="1">
                <a:effectLst/>
              </a:rPr>
              <a:t>occuperà</a:t>
            </a:r>
            <a:r>
              <a:rPr lang="en-US" sz="1600" dirty="0">
                <a:effectLst/>
              </a:rPr>
              <a:t> di </a:t>
            </a:r>
            <a:r>
              <a:rPr lang="en-US" sz="1600" dirty="0" err="1">
                <a:effectLst/>
              </a:rPr>
              <a:t>tutte</a:t>
            </a:r>
            <a:r>
              <a:rPr lang="en-US" sz="1600" dirty="0">
                <a:effectLst/>
              </a:rPr>
              <a:t> le </a:t>
            </a:r>
            <a:r>
              <a:rPr lang="en-US" sz="1600" dirty="0" err="1">
                <a:effectLst/>
              </a:rPr>
              <a:t>possibili</a:t>
            </a:r>
            <a:r>
              <a:rPr lang="en-US" sz="1600" dirty="0">
                <a:effectLst/>
              </a:rPr>
              <a:t> </a:t>
            </a:r>
            <a:r>
              <a:rPr lang="en-US" sz="1600" dirty="0" err="1">
                <a:effectLst/>
              </a:rPr>
              <a:t>richieste</a:t>
            </a:r>
            <a:r>
              <a:rPr lang="en-US" sz="1600" dirty="0">
                <a:effectLst/>
              </a:rPr>
              <a:t>;</a:t>
            </a:r>
            <a:endParaRPr lang="en-US" sz="2000" dirty="0">
              <a:effectLst/>
            </a:endParaRPr>
          </a:p>
        </p:txBody>
      </p:sp>
    </p:spTree>
    <p:extLst>
      <p:ext uri="{BB962C8B-B14F-4D97-AF65-F5344CB8AC3E}">
        <p14:creationId xmlns:p14="http://schemas.microsoft.com/office/powerpoint/2010/main" val="17373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8946" b="12551"/>
          <a:stretch/>
        </p:blipFill>
        <p:spPr>
          <a:xfrm>
            <a:off x="85034" y="0"/>
            <a:ext cx="358764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8764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Smartwatch</a:t>
            </a:r>
            <a:endParaRPr lang="it-IT" sz="3200" i="1" dirty="0"/>
          </a:p>
        </p:txBody>
      </p:sp>
      <p:sp>
        <p:nvSpPr>
          <p:cNvPr id="7" name="TextBox 6">
            <a:extLst>
              <a:ext uri="{FF2B5EF4-FFF2-40B4-BE49-F238E27FC236}">
                <a16:creationId xmlns:a16="http://schemas.microsoft.com/office/drawing/2014/main" id="{B1B5105D-CD00-6FC2-1E72-8B7CA8AC2DB4}"/>
              </a:ext>
            </a:extLst>
          </p:cNvPr>
          <p:cNvSpPr txBox="1"/>
          <p:nvPr/>
        </p:nvSpPr>
        <p:spPr>
          <a:xfrm>
            <a:off x="9840285" y="2924432"/>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
        <p:nvSpPr>
          <p:cNvPr id="2" name="CasellaDiTesto 7">
            <a:extLst>
              <a:ext uri="{FF2B5EF4-FFF2-40B4-BE49-F238E27FC236}">
                <a16:creationId xmlns:a16="http://schemas.microsoft.com/office/drawing/2014/main" id="{CC5C049A-51B4-9689-608A-C3069CEADE87}"/>
              </a:ext>
            </a:extLst>
          </p:cNvPr>
          <p:cNvSpPr txBox="1"/>
          <p:nvPr/>
        </p:nvSpPr>
        <p:spPr>
          <a:xfrm>
            <a:off x="315402" y="5461694"/>
            <a:ext cx="9328930" cy="830997"/>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dirty="0">
                <a:effectLst/>
              </a:rPr>
              <a:t>Il </a:t>
            </a:r>
            <a:r>
              <a:rPr lang="en-US" sz="1600" dirty="0" err="1">
                <a:effectLst/>
              </a:rPr>
              <a:t>controllo</a:t>
            </a:r>
            <a:r>
              <a:rPr lang="en-US" sz="1600" dirty="0">
                <a:effectLst/>
              </a:rPr>
              <a:t> </a:t>
            </a:r>
            <a:r>
              <a:rPr lang="en-US" sz="1600" dirty="0" err="1">
                <a:effectLst/>
              </a:rPr>
              <a:t>della</a:t>
            </a:r>
            <a:r>
              <a:rPr lang="en-US" sz="1600" dirty="0">
                <a:effectLst/>
              </a:rPr>
              <a:t> </a:t>
            </a:r>
            <a:r>
              <a:rPr lang="en-US" sz="1600" dirty="0" err="1">
                <a:effectLst/>
              </a:rPr>
              <a:t>presenza</a:t>
            </a:r>
            <a:r>
              <a:rPr lang="en-US" sz="1600" dirty="0">
                <a:effectLst/>
              </a:rPr>
              <a:t> </a:t>
            </a:r>
            <a:r>
              <a:rPr lang="en-US" sz="1600" dirty="0" err="1">
                <a:effectLst/>
              </a:rPr>
              <a:t>dello</a:t>
            </a:r>
            <a:r>
              <a:rPr lang="en-US" sz="1600" dirty="0">
                <a:effectLst/>
              </a:rPr>
              <a:t> Smartwatch </a:t>
            </a:r>
            <a:r>
              <a:rPr lang="en-US" sz="1600" dirty="0" err="1">
                <a:effectLst/>
              </a:rPr>
              <a:t>viene</a:t>
            </a:r>
            <a:r>
              <a:rPr lang="en-US" sz="1600" dirty="0">
                <a:effectLst/>
              </a:rPr>
              <a:t> </a:t>
            </a:r>
            <a:r>
              <a:rPr lang="en-US" sz="1600" dirty="0" err="1">
                <a:effectLst/>
              </a:rPr>
              <a:t>fatto</a:t>
            </a:r>
            <a:r>
              <a:rPr lang="en-US" sz="1600" dirty="0">
                <a:effectLst/>
              </a:rPr>
              <a:t> </a:t>
            </a:r>
            <a:r>
              <a:rPr lang="en-US" sz="1600" dirty="0" err="1">
                <a:effectLst/>
              </a:rPr>
              <a:t>considerando</a:t>
            </a:r>
            <a:r>
              <a:rPr lang="en-US" sz="1600" dirty="0">
                <a:effectLst/>
              </a:rPr>
              <a:t> </a:t>
            </a:r>
            <a:r>
              <a:rPr lang="en-US" sz="1600" dirty="0" err="1">
                <a:effectLst/>
              </a:rPr>
              <a:t>solamente</a:t>
            </a:r>
            <a:r>
              <a:rPr lang="en-US" sz="1600" dirty="0">
                <a:effectLst/>
              </a:rPr>
              <a:t> le </a:t>
            </a:r>
            <a:r>
              <a:rPr lang="en-US" sz="1600" dirty="0" err="1">
                <a:effectLst/>
              </a:rPr>
              <a:t>ultime</a:t>
            </a:r>
            <a:r>
              <a:rPr lang="en-US" sz="1600" dirty="0">
                <a:effectLst/>
              </a:rPr>
              <a:t> </a:t>
            </a:r>
            <a:r>
              <a:rPr lang="en-US" sz="1600" dirty="0" err="1">
                <a:effectLst/>
              </a:rPr>
              <a:t>rilevazioni</a:t>
            </a:r>
            <a:r>
              <a:rPr lang="en-US" sz="1600" dirty="0">
                <a:effectLst/>
              </a:rPr>
              <a:t> </a:t>
            </a:r>
            <a:r>
              <a:rPr lang="en-US" sz="1600" dirty="0" err="1">
                <a:effectLst/>
              </a:rPr>
              <a:t>raccolte</a:t>
            </a:r>
            <a:r>
              <a:rPr lang="en-US" sz="1600" dirty="0">
                <a:effectLst/>
              </a:rPr>
              <a:t> </a:t>
            </a:r>
            <a:r>
              <a:rPr lang="en-US" sz="1600" dirty="0" err="1">
                <a:effectLst/>
              </a:rPr>
              <a:t>dai</a:t>
            </a:r>
            <a:r>
              <a:rPr lang="en-US" sz="1600" dirty="0">
                <a:effectLst/>
              </a:rPr>
              <a:t> </a:t>
            </a:r>
            <a:r>
              <a:rPr lang="en-US" sz="1600" dirty="0" err="1">
                <a:effectLst/>
              </a:rPr>
              <a:t>sensori</a:t>
            </a:r>
            <a:r>
              <a:rPr lang="en-US" sz="1600" dirty="0">
                <a:effectLst/>
              </a:rPr>
              <a:t>;</a:t>
            </a:r>
          </a:p>
          <a:p>
            <a:pPr marL="342900" indent="-342900" algn="just">
              <a:buFont typeface="Arial" panose="020B0604020202020204" pitchFamily="34" charset="0"/>
              <a:buChar char="•"/>
            </a:pPr>
            <a:r>
              <a:rPr lang="en-US" sz="1600" dirty="0">
                <a:effectLst/>
              </a:rPr>
              <a:t>La </a:t>
            </a:r>
            <a:r>
              <a:rPr lang="en-US" sz="1600" dirty="0" err="1">
                <a:effectLst/>
              </a:rPr>
              <a:t>molteplicità</a:t>
            </a:r>
            <a:r>
              <a:rPr lang="en-US" sz="1600" dirty="0">
                <a:effectLst/>
              </a:rPr>
              <a:t> di </a:t>
            </a:r>
            <a:r>
              <a:rPr lang="en-US" sz="1600" dirty="0" err="1">
                <a:effectLst/>
              </a:rPr>
              <a:t>questo</a:t>
            </a:r>
            <a:r>
              <a:rPr lang="en-US" sz="1600" dirty="0">
                <a:effectLst/>
              </a:rPr>
              <a:t> </a:t>
            </a:r>
            <a:r>
              <a:rPr lang="en-US" sz="1600" dirty="0" err="1">
                <a:effectLst/>
              </a:rPr>
              <a:t>componente</a:t>
            </a:r>
            <a:r>
              <a:rPr lang="en-US" sz="1600" dirty="0">
                <a:effectLst/>
              </a:rPr>
              <a:t> è </a:t>
            </a:r>
            <a:r>
              <a:rPr lang="en-US" sz="1600" dirty="0" err="1">
                <a:effectLst/>
              </a:rPr>
              <a:t>pari</a:t>
            </a:r>
            <a:r>
              <a:rPr lang="en-US" sz="1600" dirty="0">
                <a:effectLst/>
              </a:rPr>
              <a:t> al </a:t>
            </a:r>
            <a:r>
              <a:rPr lang="en-US" sz="1600" dirty="0" err="1">
                <a:effectLst/>
              </a:rPr>
              <a:t>numero</a:t>
            </a:r>
            <a:r>
              <a:rPr lang="en-US" sz="1600" dirty="0">
                <a:effectLst/>
              </a:rPr>
              <a:t> di </a:t>
            </a:r>
            <a:r>
              <a:rPr lang="en-US" sz="1600" dirty="0" err="1">
                <a:effectLst/>
              </a:rPr>
              <a:t>residenti</a:t>
            </a:r>
            <a:r>
              <a:rPr lang="en-US" sz="1600" dirty="0">
                <a:effectLst/>
              </a:rPr>
              <a:t>.</a:t>
            </a:r>
            <a:endParaRPr lang="en-US" sz="2000" dirty="0">
              <a:effectLst/>
            </a:endParaRPr>
          </a:p>
        </p:txBody>
      </p:sp>
      <p:pic>
        <p:nvPicPr>
          <p:cNvPr id="9" name="Picture 8" descr="A picture containing diagram&#10;&#10;Description automatically generated">
            <a:extLst>
              <a:ext uri="{FF2B5EF4-FFF2-40B4-BE49-F238E27FC236}">
                <a16:creationId xmlns:a16="http://schemas.microsoft.com/office/drawing/2014/main" id="{7C0F6784-8523-8A13-21DE-FEE86CC55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02" y="754398"/>
            <a:ext cx="10934700" cy="5534025"/>
          </a:xfrm>
          <a:prstGeom prst="rect">
            <a:avLst/>
          </a:prstGeom>
        </p:spPr>
      </p:pic>
    </p:spTree>
    <p:extLst>
      <p:ext uri="{BB962C8B-B14F-4D97-AF65-F5344CB8AC3E}">
        <p14:creationId xmlns:p14="http://schemas.microsoft.com/office/powerpoint/2010/main" val="464333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Concrete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engineering drawing&#10;&#10;Description automatically generated">
            <a:extLst>
              <a:ext uri="{FF2B5EF4-FFF2-40B4-BE49-F238E27FC236}">
                <a16:creationId xmlns:a16="http://schemas.microsoft.com/office/drawing/2014/main" id="{1029CF78-93B4-DEBF-B55B-F6D454B0B638}"/>
              </a:ext>
            </a:extLst>
          </p:cNvPr>
          <p:cNvPicPr>
            <a:picLocks noChangeAspect="1"/>
          </p:cNvPicPr>
          <p:nvPr/>
        </p:nvPicPr>
        <p:blipFill rotWithShape="1">
          <a:blip r:embed="rId4">
            <a:extLst>
              <a:ext uri="{28A0092B-C50C-407E-A947-70E740481C1C}">
                <a14:useLocalDpi xmlns:a14="http://schemas.microsoft.com/office/drawing/2010/main" val="0"/>
              </a:ext>
            </a:extLst>
          </a:blip>
          <a:srcRect t="4163"/>
          <a:stretch/>
        </p:blipFill>
        <p:spPr>
          <a:xfrm>
            <a:off x="4280766" y="1667508"/>
            <a:ext cx="3630465" cy="3350463"/>
          </a:xfrm>
          <a:prstGeom prst="rect">
            <a:avLst/>
          </a:prstGeom>
        </p:spPr>
      </p:pic>
    </p:spTree>
    <p:extLst>
      <p:ext uri="{BB962C8B-B14F-4D97-AF65-F5344CB8AC3E}">
        <p14:creationId xmlns:p14="http://schemas.microsoft.com/office/powerpoint/2010/main" val="2563873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4800" b="12551"/>
          <a:stretch/>
        </p:blipFill>
        <p:spPr>
          <a:xfrm>
            <a:off x="166778" y="59404"/>
            <a:ext cx="4034694"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66778" y="59404"/>
            <a:ext cx="40346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delle</a:t>
            </a:r>
            <a:r>
              <a:rPr lang="en-US" sz="3200" dirty="0"/>
              <a:t> </a:t>
            </a:r>
            <a:r>
              <a:rPr lang="en-US" sz="3200" dirty="0" err="1"/>
              <a:t>Classi</a:t>
            </a:r>
            <a:endParaRPr lang="it-IT" sz="3200" i="1" dirty="0"/>
          </a:p>
        </p:txBody>
      </p:sp>
      <p:pic>
        <p:nvPicPr>
          <p:cNvPr id="7" name="Picture 6" descr="Text&#10;&#10;Description automatically generated with low confidence">
            <a:extLst>
              <a:ext uri="{FF2B5EF4-FFF2-40B4-BE49-F238E27FC236}">
                <a16:creationId xmlns:a16="http://schemas.microsoft.com/office/drawing/2014/main" id="{1825E8E4-F59D-47C1-21AD-FE846030A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117" y="240494"/>
            <a:ext cx="9114105" cy="6298418"/>
          </a:xfrm>
          <a:prstGeom prst="rect">
            <a:avLst/>
          </a:prstGeom>
        </p:spPr>
      </p:pic>
      <p:sp>
        <p:nvSpPr>
          <p:cNvPr id="10" name="CasellaDiTesto 7">
            <a:extLst>
              <a:ext uri="{FF2B5EF4-FFF2-40B4-BE49-F238E27FC236}">
                <a16:creationId xmlns:a16="http://schemas.microsoft.com/office/drawing/2014/main" id="{50ACA1E7-63D6-0B67-214E-B63E56C94B81}"/>
              </a:ext>
            </a:extLst>
          </p:cNvPr>
          <p:cNvSpPr txBox="1"/>
          <p:nvPr/>
        </p:nvSpPr>
        <p:spPr>
          <a:xfrm>
            <a:off x="166778" y="1614253"/>
            <a:ext cx="2662686" cy="2062103"/>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1600" dirty="0">
                <a:effectLst/>
              </a:rPr>
              <a:t>I </a:t>
            </a:r>
            <a:r>
              <a:rPr lang="en-US" sz="1600" dirty="0" err="1">
                <a:effectLst/>
              </a:rPr>
              <a:t>gestori</a:t>
            </a:r>
            <a:r>
              <a:rPr lang="en-US" sz="1600" dirty="0">
                <a:effectLst/>
              </a:rPr>
              <a:t> </a:t>
            </a:r>
            <a:r>
              <a:rPr lang="en-US" sz="1600" dirty="0" err="1">
                <a:effectLst/>
              </a:rPr>
              <a:t>dei</a:t>
            </a:r>
            <a:r>
              <a:rPr lang="en-US" sz="1600" dirty="0">
                <a:effectLst/>
              </a:rPr>
              <a:t> </a:t>
            </a:r>
            <a:r>
              <a:rPr lang="en-US" sz="1600" dirty="0" err="1">
                <a:effectLst/>
              </a:rPr>
              <a:t>diversi</a:t>
            </a:r>
            <a:r>
              <a:rPr lang="en-US" sz="1600" dirty="0">
                <a:effectLst/>
              </a:rPr>
              <a:t> </a:t>
            </a:r>
            <a:r>
              <a:rPr lang="en-US" sz="1600" dirty="0" err="1">
                <a:effectLst/>
              </a:rPr>
              <a:t>sensori</a:t>
            </a:r>
            <a:r>
              <a:rPr lang="en-US" sz="1600" dirty="0">
                <a:effectLst/>
              </a:rPr>
              <a:t> </a:t>
            </a:r>
            <a:r>
              <a:rPr lang="en-US" sz="1600" dirty="0" err="1">
                <a:effectLst/>
              </a:rPr>
              <a:t>sono</a:t>
            </a:r>
            <a:r>
              <a:rPr lang="en-US" sz="1600" dirty="0">
                <a:effectLst/>
              </a:rPr>
              <a:t> tutti </a:t>
            </a:r>
            <a:r>
              <a:rPr lang="en-US" sz="1600" dirty="0" err="1">
                <a:effectLst/>
              </a:rPr>
              <a:t>componenti</a:t>
            </a:r>
            <a:r>
              <a:rPr lang="en-US" sz="1600" dirty="0">
                <a:effectLst/>
              </a:rPr>
              <a:t> </a:t>
            </a:r>
            <a:r>
              <a:rPr lang="en-US" sz="1600" i="1" dirty="0" err="1">
                <a:effectLst/>
              </a:rPr>
              <a:t>Sequenziali</a:t>
            </a:r>
            <a:r>
              <a:rPr lang="en-US" sz="1600" dirty="0">
                <a:effectLst/>
              </a:rPr>
              <a:t> </a:t>
            </a:r>
            <a:r>
              <a:rPr lang="en-US" sz="1600" dirty="0" err="1">
                <a:effectLst/>
              </a:rPr>
              <a:t>perché</a:t>
            </a:r>
            <a:r>
              <a:rPr lang="en-US" sz="1600" dirty="0">
                <a:effectLst/>
              </a:rPr>
              <a:t> </a:t>
            </a:r>
            <a:r>
              <a:rPr lang="en-US" sz="1600" dirty="0" err="1">
                <a:effectLst/>
              </a:rPr>
              <a:t>ricevono</a:t>
            </a:r>
            <a:r>
              <a:rPr lang="en-US" sz="1600" dirty="0">
                <a:effectLst/>
              </a:rPr>
              <a:t> </a:t>
            </a:r>
            <a:r>
              <a:rPr lang="en-US" sz="1600" dirty="0" err="1">
                <a:effectLst/>
              </a:rPr>
              <a:t>molte</a:t>
            </a:r>
            <a:r>
              <a:rPr lang="en-US" sz="1600" dirty="0">
                <a:effectLst/>
              </a:rPr>
              <a:t> </a:t>
            </a:r>
            <a:r>
              <a:rPr lang="en-US" sz="1600" dirty="0" err="1">
                <a:effectLst/>
              </a:rPr>
              <a:t>richieste</a:t>
            </a:r>
            <a:r>
              <a:rPr lang="en-US" sz="1600" dirty="0">
                <a:effectLst/>
              </a:rPr>
              <a:t> di </a:t>
            </a:r>
            <a:r>
              <a:rPr lang="en-US" sz="1600" dirty="0" err="1">
                <a:effectLst/>
              </a:rPr>
              <a:t>frequente</a:t>
            </a:r>
            <a:r>
              <a:rPr lang="en-US" sz="1600" dirty="0">
                <a:effectLst/>
              </a:rPr>
              <a:t>, e </a:t>
            </a:r>
            <a:r>
              <a:rPr lang="en-US" sz="1600" dirty="0" err="1">
                <a:effectLst/>
              </a:rPr>
              <a:t>hanno</a:t>
            </a:r>
            <a:r>
              <a:rPr lang="en-US" sz="1600" dirty="0">
                <a:effectLst/>
              </a:rPr>
              <a:t> un delay basso, </a:t>
            </a:r>
            <a:r>
              <a:rPr lang="en-US" sz="1600" dirty="0" err="1">
                <a:effectLst/>
              </a:rPr>
              <a:t>quindi</a:t>
            </a:r>
            <a:r>
              <a:rPr lang="en-US" sz="1600" dirty="0">
                <a:effectLst/>
              </a:rPr>
              <a:t> </a:t>
            </a:r>
            <a:r>
              <a:rPr lang="en-US" sz="1600" dirty="0" err="1">
                <a:effectLst/>
              </a:rPr>
              <a:t>vengono</a:t>
            </a:r>
            <a:r>
              <a:rPr lang="en-US" sz="1600" dirty="0">
                <a:effectLst/>
              </a:rPr>
              <a:t> </a:t>
            </a:r>
            <a:r>
              <a:rPr lang="en-US" sz="1600" dirty="0" err="1">
                <a:effectLst/>
              </a:rPr>
              <a:t>bufferizzate</a:t>
            </a:r>
            <a:r>
              <a:rPr lang="en-US" sz="1600" dirty="0">
                <a:effectLst/>
              </a:rPr>
              <a:t> e </a:t>
            </a:r>
            <a:r>
              <a:rPr lang="en-US" sz="1600" dirty="0" err="1">
                <a:effectLst/>
              </a:rPr>
              <a:t>servite</a:t>
            </a:r>
            <a:r>
              <a:rPr lang="en-US" sz="1600" dirty="0">
                <a:effectLst/>
              </a:rPr>
              <a:t> secondo </a:t>
            </a:r>
            <a:r>
              <a:rPr lang="en-US" sz="1600" dirty="0" err="1">
                <a:effectLst/>
              </a:rPr>
              <a:t>l’ordine</a:t>
            </a:r>
            <a:r>
              <a:rPr lang="en-US" sz="1600" dirty="0">
                <a:effectLst/>
              </a:rPr>
              <a:t> di </a:t>
            </a:r>
            <a:r>
              <a:rPr lang="en-US" sz="1600" dirty="0" err="1">
                <a:effectLst/>
              </a:rPr>
              <a:t>arrivo</a:t>
            </a:r>
            <a:r>
              <a:rPr lang="en-US" sz="1600" dirty="0">
                <a:effectLst/>
              </a:rPr>
              <a:t>;</a:t>
            </a:r>
            <a:endParaRPr lang="en-US" sz="2000" dirty="0">
              <a:effectLst/>
            </a:endParaRPr>
          </a:p>
        </p:txBody>
      </p:sp>
    </p:spTree>
    <p:extLst>
      <p:ext uri="{BB962C8B-B14F-4D97-AF65-F5344CB8AC3E}">
        <p14:creationId xmlns:p14="http://schemas.microsoft.com/office/powerpoint/2010/main" val="48041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7745" b="12551"/>
          <a:stretch/>
        </p:blipFill>
        <p:spPr>
          <a:xfrm>
            <a:off x="215980" y="231353"/>
            <a:ext cx="5063899"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9469444F-3A7E-A21D-209E-60A043532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656" y="1586062"/>
            <a:ext cx="8916761" cy="4796020"/>
          </a:xfrm>
          <a:prstGeom prst="rect">
            <a:avLst/>
          </a:prstGeom>
        </p:spPr>
      </p:pic>
      <p:sp>
        <p:nvSpPr>
          <p:cNvPr id="2" name="CasellaDiTesto 7">
            <a:extLst>
              <a:ext uri="{FF2B5EF4-FFF2-40B4-BE49-F238E27FC236}">
                <a16:creationId xmlns:a16="http://schemas.microsoft.com/office/drawing/2014/main" id="{18055004-94FE-BF68-AE2E-D65C5C53A391}"/>
              </a:ext>
            </a:extLst>
          </p:cNvPr>
          <p:cNvSpPr txBox="1"/>
          <p:nvPr/>
        </p:nvSpPr>
        <p:spPr>
          <a:xfrm>
            <a:off x="215979" y="1829931"/>
            <a:ext cx="2843281"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Alla</a:t>
            </a:r>
            <a:r>
              <a:rPr lang="en-US" sz="2000" dirty="0">
                <a:effectLst/>
              </a:rPr>
              <a:t> </a:t>
            </a:r>
            <a:r>
              <a:rPr lang="en-US" sz="2000" dirty="0" err="1">
                <a:effectLst/>
              </a:rPr>
              <a:t>ricezione</a:t>
            </a:r>
            <a:r>
              <a:rPr lang="en-US" sz="2000" dirty="0">
                <a:effectLst/>
              </a:rPr>
              <a:t> di </a:t>
            </a:r>
            <a:r>
              <a:rPr lang="en-US" sz="2000" dirty="0" err="1">
                <a:effectLst/>
              </a:rPr>
              <a:t>ogni</a:t>
            </a:r>
            <a:r>
              <a:rPr lang="en-US" sz="2000" dirty="0">
                <a:effectLst/>
              </a:rPr>
              <a:t> </a:t>
            </a:r>
            <a:r>
              <a:rPr lang="en-US" sz="2000" dirty="0" err="1">
                <a:effectLst/>
              </a:rPr>
              <a:t>rilevazione</a:t>
            </a:r>
            <a:r>
              <a:rPr lang="en-US" sz="2000" dirty="0">
                <a:effectLst/>
              </a:rPr>
              <a:t>, </a:t>
            </a:r>
            <a:r>
              <a:rPr lang="en-US" sz="2000" dirty="0" err="1">
                <a:effectLst/>
              </a:rPr>
              <a:t>questa</a:t>
            </a:r>
            <a:r>
              <a:rPr lang="en-US" sz="2000" dirty="0">
                <a:effectLst/>
              </a:rPr>
              <a:t> </a:t>
            </a:r>
            <a:r>
              <a:rPr lang="en-US" sz="2000" dirty="0" err="1">
                <a:effectLst/>
              </a:rPr>
              <a:t>viene</a:t>
            </a:r>
            <a:r>
              <a:rPr lang="en-US" sz="2000" dirty="0">
                <a:effectLst/>
              </a:rPr>
              <a:t> </a:t>
            </a:r>
            <a:r>
              <a:rPr lang="en-US" sz="2000" dirty="0" err="1">
                <a:effectLst/>
              </a:rPr>
              <a:t>inserita</a:t>
            </a:r>
            <a:r>
              <a:rPr lang="en-US" sz="2000" dirty="0">
                <a:effectLst/>
              </a:rPr>
              <a:t> </a:t>
            </a:r>
            <a:r>
              <a:rPr lang="en-US" sz="2000" dirty="0" err="1">
                <a:effectLst/>
              </a:rPr>
              <a:t>su</a:t>
            </a:r>
            <a:r>
              <a:rPr lang="en-US" sz="2000" dirty="0">
                <a:effectLst/>
              </a:rPr>
              <a:t> due buffer, uno </a:t>
            </a:r>
            <a:r>
              <a:rPr lang="en-US" sz="2000" dirty="0" err="1">
                <a:effectLst/>
              </a:rPr>
              <a:t>utilizzato</a:t>
            </a:r>
            <a:r>
              <a:rPr lang="en-US" sz="2000" dirty="0">
                <a:effectLst/>
              </a:rPr>
              <a:t> per </a:t>
            </a:r>
            <a:r>
              <a:rPr lang="en-US" sz="2000" dirty="0" err="1">
                <a:effectLst/>
              </a:rPr>
              <a:t>verificare</a:t>
            </a:r>
            <a:r>
              <a:rPr lang="en-US" sz="2000" dirty="0">
                <a:effectLst/>
              </a:rPr>
              <a:t> la </a:t>
            </a:r>
            <a:r>
              <a:rPr lang="en-US" sz="2000" dirty="0" err="1">
                <a:effectLst/>
              </a:rPr>
              <a:t>presenza</a:t>
            </a:r>
            <a:r>
              <a:rPr lang="en-US" sz="2000" dirty="0">
                <a:effectLst/>
              </a:rPr>
              <a:t> di </a:t>
            </a:r>
            <a:r>
              <a:rPr lang="en-US" sz="2000" dirty="0" err="1">
                <a:effectLst/>
              </a:rPr>
              <a:t>anomalie</a:t>
            </a:r>
            <a:r>
              <a:rPr lang="en-US" sz="2000" dirty="0">
                <a:effectLst/>
              </a:rPr>
              <a:t> in tempo </a:t>
            </a:r>
            <a:r>
              <a:rPr lang="en-US" sz="2000" dirty="0" err="1">
                <a:effectLst/>
              </a:rPr>
              <a:t>reale</a:t>
            </a:r>
            <a:r>
              <a:rPr lang="en-US" sz="2000" dirty="0">
                <a:effectLst/>
              </a:rPr>
              <a:t>, e uno </a:t>
            </a:r>
            <a:r>
              <a:rPr lang="en-US" sz="2000" dirty="0" err="1">
                <a:effectLst/>
              </a:rPr>
              <a:t>utilizzato</a:t>
            </a:r>
            <a:r>
              <a:rPr lang="en-US" sz="2000" dirty="0">
                <a:effectLst/>
              </a:rPr>
              <a:t> per la </a:t>
            </a:r>
            <a:r>
              <a:rPr lang="en-US" sz="2000" dirty="0" err="1">
                <a:effectLst/>
              </a:rPr>
              <a:t>trasmissione</a:t>
            </a:r>
            <a:r>
              <a:rPr lang="en-US" sz="2000" dirty="0">
                <a:effectLst/>
              </a:rPr>
              <a:t> </a:t>
            </a:r>
            <a:r>
              <a:rPr lang="en-US" sz="2000" dirty="0" err="1">
                <a:effectLst/>
              </a:rPr>
              <a:t>allo</a:t>
            </a:r>
            <a:r>
              <a:rPr lang="en-US" sz="2000" dirty="0">
                <a:effectLst/>
              </a:rPr>
              <a:t> </a:t>
            </a:r>
            <a:r>
              <a:rPr lang="en-US" sz="2000" dirty="0" err="1">
                <a:effectLst/>
              </a:rPr>
              <a:t>storico</a:t>
            </a:r>
            <a:r>
              <a:rPr lang="en-US" sz="2000" dirty="0">
                <a:effectLst/>
              </a:rPr>
              <a:t>. Nel </a:t>
            </a:r>
            <a:r>
              <a:rPr lang="en-US" sz="2000" dirty="0" err="1">
                <a:effectLst/>
              </a:rPr>
              <a:t>caso</a:t>
            </a:r>
            <a:r>
              <a:rPr lang="en-US" sz="2000" dirty="0">
                <a:effectLst/>
              </a:rPr>
              <a:t> </a:t>
            </a:r>
            <a:r>
              <a:rPr lang="en-US" sz="2000" dirty="0" err="1">
                <a:effectLst/>
              </a:rPr>
              <a:t>venga</a:t>
            </a:r>
            <a:r>
              <a:rPr lang="en-US" sz="2000" dirty="0">
                <a:effectLst/>
              </a:rPr>
              <a:t> </a:t>
            </a:r>
            <a:r>
              <a:rPr lang="en-US" sz="2000" dirty="0" err="1">
                <a:effectLst/>
              </a:rPr>
              <a:t>rilevata</a:t>
            </a:r>
            <a:r>
              <a:rPr lang="en-US" sz="2000" dirty="0">
                <a:effectLst/>
              </a:rPr>
              <a:t> </a:t>
            </a:r>
            <a:r>
              <a:rPr lang="en-US" sz="2000" dirty="0" err="1">
                <a:effectLst/>
              </a:rPr>
              <a:t>una</a:t>
            </a:r>
            <a:r>
              <a:rPr lang="en-US" sz="2000" dirty="0">
                <a:effectLst/>
              </a:rPr>
              <a:t> </a:t>
            </a:r>
            <a:r>
              <a:rPr lang="en-US" sz="2000" dirty="0" err="1">
                <a:effectLst/>
              </a:rPr>
              <a:t>anomalia</a:t>
            </a:r>
            <a:r>
              <a:rPr lang="en-US" sz="2000" dirty="0">
                <a:effectLst/>
              </a:rPr>
              <a:t>, </a:t>
            </a:r>
            <a:r>
              <a:rPr lang="en-US" sz="2000" dirty="0" err="1">
                <a:effectLst/>
              </a:rPr>
              <a:t>si</a:t>
            </a:r>
            <a:r>
              <a:rPr lang="en-US" sz="2000" dirty="0">
                <a:effectLst/>
              </a:rPr>
              <a:t> </a:t>
            </a:r>
            <a:r>
              <a:rPr lang="en-US" sz="2000" dirty="0" err="1">
                <a:effectLst/>
              </a:rPr>
              <a:t>richiede</a:t>
            </a:r>
            <a:r>
              <a:rPr lang="en-US" sz="2000" dirty="0">
                <a:effectLst/>
              </a:rPr>
              <a:t> </a:t>
            </a:r>
            <a:r>
              <a:rPr lang="en-US" sz="2000" dirty="0" err="1">
                <a:effectLst/>
              </a:rPr>
              <a:t>alla</a:t>
            </a:r>
            <a:r>
              <a:rPr lang="en-US" sz="2000" dirty="0">
                <a:effectLst/>
              </a:rPr>
              <a:t> BDR la </a:t>
            </a:r>
            <a:r>
              <a:rPr lang="en-US" sz="2000" dirty="0" err="1">
                <a:effectLst/>
              </a:rPr>
              <a:t>lista</a:t>
            </a:r>
            <a:r>
              <a:rPr lang="en-US" sz="2000" dirty="0">
                <a:effectLst/>
              </a:rPr>
              <a:t> di tutti </a:t>
            </a:r>
            <a:r>
              <a:rPr lang="en-US" sz="2000" dirty="0" err="1">
                <a:effectLst/>
              </a:rPr>
              <a:t>i</a:t>
            </a:r>
            <a:r>
              <a:rPr lang="en-US" sz="2000" dirty="0">
                <a:effectLst/>
              </a:rPr>
              <a:t> caretakers </a:t>
            </a:r>
            <a:r>
              <a:rPr lang="en-US" sz="2000" dirty="0" err="1">
                <a:effectLst/>
              </a:rPr>
              <a:t>associati</a:t>
            </a:r>
            <a:r>
              <a:rPr lang="en-US" sz="2000" dirty="0">
                <a:effectLst/>
              </a:rPr>
              <a:t> al </a:t>
            </a:r>
            <a:r>
              <a:rPr lang="en-US" sz="2000" dirty="0" err="1">
                <a:effectLst/>
              </a:rPr>
              <a:t>residente</a:t>
            </a:r>
            <a:r>
              <a:rPr lang="en-US" sz="2000" dirty="0">
                <a:effectLst/>
              </a:rPr>
              <a:t> </a:t>
            </a:r>
            <a:r>
              <a:rPr lang="en-US" sz="2000" dirty="0" err="1">
                <a:effectLst/>
              </a:rPr>
              <a:t>considerato</a:t>
            </a:r>
            <a:r>
              <a:rPr lang="en-US" sz="2000" dirty="0">
                <a:effectLst/>
              </a:rPr>
              <a:t>, e </a:t>
            </a:r>
            <a:r>
              <a:rPr lang="en-US" sz="2000" dirty="0" err="1">
                <a:effectLst/>
              </a:rPr>
              <a:t>questi</a:t>
            </a:r>
            <a:r>
              <a:rPr lang="en-US" sz="2000" dirty="0">
                <a:effectLst/>
              </a:rPr>
              <a:t> </a:t>
            </a:r>
            <a:r>
              <a:rPr lang="en-US" sz="2000" dirty="0" err="1">
                <a:effectLst/>
              </a:rPr>
              <a:t>vengono</a:t>
            </a:r>
            <a:r>
              <a:rPr lang="en-US" sz="2000" dirty="0">
                <a:effectLst/>
              </a:rPr>
              <a:t> </a:t>
            </a:r>
            <a:r>
              <a:rPr lang="en-US" sz="2000" dirty="0" err="1">
                <a:effectLst/>
              </a:rPr>
              <a:t>informati</a:t>
            </a:r>
            <a:r>
              <a:rPr lang="en-US" sz="2000" dirty="0">
                <a:effectLst/>
              </a:rPr>
              <a:t> </a:t>
            </a:r>
            <a:r>
              <a:rPr lang="en-US" sz="2000" dirty="0" err="1">
                <a:effectLst/>
              </a:rPr>
              <a:t>dell’accaduto</a:t>
            </a:r>
            <a:r>
              <a:rPr lang="en-US" sz="2000" dirty="0">
                <a:effectLst/>
              </a:rPr>
              <a:t>.</a:t>
            </a:r>
          </a:p>
        </p:txBody>
      </p:sp>
    </p:spTree>
    <p:extLst>
      <p:ext uri="{BB962C8B-B14F-4D97-AF65-F5344CB8AC3E}">
        <p14:creationId xmlns:p14="http://schemas.microsoft.com/office/powerpoint/2010/main" val="2832973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6074" b="12551"/>
          <a:stretch/>
        </p:blipFill>
        <p:spPr>
          <a:xfrm>
            <a:off x="215980" y="231353"/>
            <a:ext cx="524401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a:t>Gestore 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0D96B2D8-63D8-2915-E4F1-E68B12A8D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455" y="1551547"/>
            <a:ext cx="8933089" cy="4804803"/>
          </a:xfrm>
          <a:prstGeom prst="rect">
            <a:avLst/>
          </a:prstGeom>
        </p:spPr>
      </p:pic>
    </p:spTree>
    <p:extLst>
      <p:ext uri="{BB962C8B-B14F-4D97-AF65-F5344CB8AC3E}">
        <p14:creationId xmlns:p14="http://schemas.microsoft.com/office/powerpoint/2010/main" val="76487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8099" b="12551"/>
          <a:stretch/>
        </p:blipFill>
        <p:spPr>
          <a:xfrm>
            <a:off x="215980" y="231353"/>
            <a:ext cx="394756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88C7911F-9C44-4F6D-FBF2-9CCCB3BE9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019" y="1526619"/>
            <a:ext cx="9325962" cy="5016116"/>
          </a:xfrm>
          <a:prstGeom prst="rect">
            <a:avLst/>
          </a:prstGeom>
        </p:spPr>
      </p:pic>
    </p:spTree>
    <p:extLst>
      <p:ext uri="{BB962C8B-B14F-4D97-AF65-F5344CB8AC3E}">
        <p14:creationId xmlns:p14="http://schemas.microsoft.com/office/powerpoint/2010/main" val="3048617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6074" b="12551"/>
          <a:stretch/>
        </p:blipFill>
        <p:spPr>
          <a:xfrm>
            <a:off x="258083" y="136525"/>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5" name="Picture 4" descr="A screenshot of a computer&#10;&#10;Description automatically generated with medium confidence">
            <a:extLst>
              <a:ext uri="{FF2B5EF4-FFF2-40B4-BE49-F238E27FC236}">
                <a16:creationId xmlns:a16="http://schemas.microsoft.com/office/drawing/2014/main" id="{3DFC0E16-822F-5BDB-C0C5-A6B1BCF02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052" y="919204"/>
            <a:ext cx="8387895" cy="5708588"/>
          </a:xfrm>
          <a:prstGeom prst="rect">
            <a:avLst/>
          </a:prstGeom>
        </p:spPr>
      </p:pic>
    </p:spTree>
    <p:extLst>
      <p:ext uri="{BB962C8B-B14F-4D97-AF65-F5344CB8AC3E}">
        <p14:creationId xmlns:p14="http://schemas.microsoft.com/office/powerpoint/2010/main" val="1183687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9521" b="12551"/>
          <a:stretch/>
        </p:blipFill>
        <p:spPr>
          <a:xfrm>
            <a:off x="258084" y="136525"/>
            <a:ext cx="2447466"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244746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Monitoraggio</a:t>
            </a:r>
            <a:endParaRPr lang="it-IT" sz="3200" i="1" dirty="0"/>
          </a:p>
        </p:txBody>
      </p:sp>
      <p:pic>
        <p:nvPicPr>
          <p:cNvPr id="3" name="Picture 2" descr="Text&#10;&#10;Description automatically generated with medium confidence">
            <a:extLst>
              <a:ext uri="{FF2B5EF4-FFF2-40B4-BE49-F238E27FC236}">
                <a16:creationId xmlns:a16="http://schemas.microsoft.com/office/drawing/2014/main" id="{F979AA2C-D9D3-CBBE-EBA1-5B06C4D5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762" y="401825"/>
            <a:ext cx="9149803" cy="5954525"/>
          </a:xfrm>
          <a:prstGeom prst="rect">
            <a:avLst/>
          </a:prstGeom>
        </p:spPr>
      </p:pic>
      <p:sp>
        <p:nvSpPr>
          <p:cNvPr id="2" name="CasellaDiTesto 7">
            <a:extLst>
              <a:ext uri="{FF2B5EF4-FFF2-40B4-BE49-F238E27FC236}">
                <a16:creationId xmlns:a16="http://schemas.microsoft.com/office/drawing/2014/main" id="{8CC54F55-66F7-D584-CE41-FB90B3512A05}"/>
              </a:ext>
            </a:extLst>
          </p:cNvPr>
          <p:cNvSpPr txBox="1"/>
          <p:nvPr/>
        </p:nvSpPr>
        <p:spPr>
          <a:xfrm>
            <a:off x="258084" y="917912"/>
            <a:ext cx="2843281" cy="5940088"/>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Quando</a:t>
            </a:r>
            <a:r>
              <a:rPr lang="en-US" sz="2000" dirty="0">
                <a:effectLst/>
              </a:rPr>
              <a:t> un caretaker </a:t>
            </a:r>
            <a:r>
              <a:rPr lang="en-US" sz="2000" dirty="0" err="1">
                <a:effectLst/>
              </a:rPr>
              <a:t>richiede</a:t>
            </a:r>
            <a:r>
              <a:rPr lang="en-US" sz="2000" dirty="0">
                <a:effectLst/>
              </a:rPr>
              <a:t> le </a:t>
            </a:r>
            <a:r>
              <a:rPr lang="en-US" sz="2000" dirty="0" err="1">
                <a:effectLst/>
              </a:rPr>
              <a:t>misurazioni</a:t>
            </a:r>
            <a:r>
              <a:rPr lang="en-US" sz="2000" dirty="0">
                <a:effectLst/>
              </a:rPr>
              <a:t> in tempo </a:t>
            </a:r>
            <a:r>
              <a:rPr lang="en-US" sz="2000" dirty="0" err="1">
                <a:effectLst/>
              </a:rPr>
              <a:t>reale</a:t>
            </a:r>
            <a:r>
              <a:rPr lang="en-US" sz="2000" dirty="0">
                <a:effectLst/>
              </a:rPr>
              <a:t> per un </a:t>
            </a:r>
            <a:r>
              <a:rPr lang="en-US" sz="2000" dirty="0" err="1">
                <a:effectLst/>
              </a:rPr>
              <a:t>certo</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prelevati</a:t>
            </a:r>
            <a:r>
              <a:rPr lang="en-US" sz="2000" dirty="0">
                <a:effectLst/>
              </a:rPr>
              <a:t> </a:t>
            </a:r>
            <a:r>
              <a:rPr lang="en-US" sz="2000" dirty="0" err="1">
                <a:effectLst/>
              </a:rPr>
              <a:t>dai</a:t>
            </a:r>
            <a:r>
              <a:rPr lang="en-US" sz="2000" dirty="0">
                <a:effectLst/>
              </a:rPr>
              <a:t> </a:t>
            </a:r>
            <a:r>
              <a:rPr lang="en-US" sz="2000" dirty="0" err="1">
                <a:effectLst/>
              </a:rPr>
              <a:t>diversi</a:t>
            </a:r>
            <a:r>
              <a:rPr lang="en-US" sz="2000" dirty="0">
                <a:effectLst/>
              </a:rPr>
              <a:t> datastore le </a:t>
            </a:r>
            <a:r>
              <a:rPr lang="en-US" sz="2000" dirty="0" err="1">
                <a:effectLst/>
              </a:rPr>
              <a:t>rilevazioni</a:t>
            </a:r>
            <a:r>
              <a:rPr lang="en-US" sz="2000" dirty="0">
                <a:effectLst/>
              </a:rPr>
              <a:t> </a:t>
            </a:r>
            <a:r>
              <a:rPr lang="en-US" sz="2000" dirty="0" err="1">
                <a:effectLst/>
              </a:rPr>
              <a:t>più</a:t>
            </a:r>
            <a:r>
              <a:rPr lang="en-US" sz="2000" dirty="0">
                <a:effectLst/>
              </a:rPr>
              <a:t> </a:t>
            </a:r>
            <a:r>
              <a:rPr lang="en-US" sz="2000" dirty="0" err="1">
                <a:effectLst/>
              </a:rPr>
              <a:t>recenti</a:t>
            </a:r>
            <a:r>
              <a:rPr lang="en-US" sz="2000" dirty="0">
                <a:effectLst/>
              </a:rPr>
              <a:t>, </a:t>
            </a:r>
            <a:r>
              <a:rPr lang="en-US" sz="2000" dirty="0" err="1">
                <a:effectLst/>
              </a:rPr>
              <a:t>sulla</a:t>
            </a:r>
            <a:r>
              <a:rPr lang="en-US" sz="2000" dirty="0">
                <a:effectLst/>
              </a:rPr>
              <a:t> base di </a:t>
            </a:r>
            <a:r>
              <a:rPr lang="en-US" sz="2000" dirty="0" err="1">
                <a:effectLst/>
              </a:rPr>
              <a:t>queste</a:t>
            </a:r>
            <a:r>
              <a:rPr lang="en-US" sz="2000" dirty="0">
                <a:effectLst/>
              </a:rPr>
              <a:t> </a:t>
            </a:r>
            <a:r>
              <a:rPr lang="en-US" sz="2000" dirty="0" err="1">
                <a:effectLst/>
              </a:rPr>
              <a:t>viene</a:t>
            </a:r>
            <a:r>
              <a:rPr lang="en-US" sz="2000" dirty="0">
                <a:effectLst/>
              </a:rPr>
              <a:t> </a:t>
            </a:r>
            <a:r>
              <a:rPr lang="en-US" sz="2000" dirty="0" err="1">
                <a:effectLst/>
              </a:rPr>
              <a:t>calcolato</a:t>
            </a:r>
            <a:r>
              <a:rPr lang="en-US" sz="2000" dirty="0">
                <a:effectLst/>
              </a:rPr>
              <a:t> il </a:t>
            </a:r>
            <a:r>
              <a:rPr lang="en-US" sz="2000" dirty="0" err="1">
                <a:effectLst/>
              </a:rPr>
              <a:t>fattore</a:t>
            </a:r>
            <a:r>
              <a:rPr lang="en-US" sz="2000" dirty="0">
                <a:effectLst/>
              </a:rPr>
              <a:t> di </a:t>
            </a:r>
            <a:r>
              <a:rPr lang="en-US" sz="2000" dirty="0" err="1">
                <a:effectLst/>
              </a:rPr>
              <a:t>rischio</a:t>
            </a:r>
            <a:r>
              <a:rPr lang="en-US" sz="2000" dirty="0">
                <a:effectLst/>
              </a:rPr>
              <a:t> e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di </a:t>
            </a:r>
            <a:r>
              <a:rPr lang="en-US" sz="2000" dirty="0" err="1">
                <a:effectLst/>
              </a:rPr>
              <a:t>battito</a:t>
            </a:r>
            <a:r>
              <a:rPr lang="en-US" sz="2000" dirty="0">
                <a:effectLst/>
              </a:rPr>
              <a:t> </a:t>
            </a:r>
            <a:r>
              <a:rPr lang="en-US" sz="2000" dirty="0" err="1">
                <a:effectLst/>
              </a:rPr>
              <a:t>cardiaco</a:t>
            </a:r>
            <a:r>
              <a:rPr lang="en-US" sz="2000" dirty="0">
                <a:effectLst/>
              </a:rPr>
              <a:t>, </a:t>
            </a:r>
            <a:r>
              <a:rPr lang="en-US" sz="2000" dirty="0" err="1">
                <a:effectLst/>
              </a:rPr>
              <a:t>temperatura</a:t>
            </a:r>
            <a:r>
              <a:rPr lang="en-US" sz="2000" dirty="0">
                <a:effectLst/>
              </a:rPr>
              <a:t> e </a:t>
            </a:r>
            <a:r>
              <a:rPr lang="en-US" sz="2000" dirty="0" err="1">
                <a:effectLst/>
              </a:rPr>
              <a:t>accelerazione</a:t>
            </a:r>
            <a:r>
              <a:rPr lang="en-US" sz="2000" dirty="0">
                <a:effectLst/>
              </a:rPr>
              <a:t>, e poi il </a:t>
            </a:r>
            <a:r>
              <a:rPr lang="en-US" sz="2000" dirty="0" err="1">
                <a:effectLst/>
              </a:rPr>
              <a:t>tutto</a:t>
            </a:r>
            <a:r>
              <a:rPr lang="en-US" sz="2000" dirty="0">
                <a:effectLst/>
              </a:rPr>
              <a:t> </a:t>
            </a:r>
            <a:r>
              <a:rPr lang="en-US" sz="2000" dirty="0" err="1">
                <a:effectLst/>
              </a:rPr>
              <a:t>viene</a:t>
            </a:r>
            <a:r>
              <a:rPr lang="en-US" sz="2000" dirty="0">
                <a:effectLst/>
              </a:rPr>
              <a:t> </a:t>
            </a:r>
            <a:r>
              <a:rPr lang="en-US" sz="2000" dirty="0" err="1">
                <a:effectLst/>
              </a:rPr>
              <a:t>inviato</a:t>
            </a:r>
            <a:r>
              <a:rPr lang="en-US" sz="2000" dirty="0">
                <a:effectLst/>
              </a:rPr>
              <a:t> al caretaker. </a:t>
            </a:r>
            <a:r>
              <a:rPr lang="en-US" sz="2000" dirty="0" err="1">
                <a:effectLst/>
              </a:rPr>
              <a:t>Invece</a:t>
            </a:r>
            <a:r>
              <a:rPr lang="en-US" sz="2000" dirty="0">
                <a:effectLst/>
              </a:rPr>
              <a:t>, se </a:t>
            </a:r>
            <a:r>
              <a:rPr lang="en-US" sz="2000" dirty="0" err="1">
                <a:effectLst/>
              </a:rPr>
              <a:t>si</a:t>
            </a:r>
            <a:r>
              <a:rPr lang="en-US" sz="2000" dirty="0">
                <a:effectLst/>
              </a:rPr>
              <a:t> </a:t>
            </a:r>
            <a:r>
              <a:rPr lang="en-US" sz="2000" dirty="0" err="1">
                <a:effectLst/>
              </a:rPr>
              <a:t>richiede</a:t>
            </a:r>
            <a:r>
              <a:rPr lang="en-US" sz="2000" dirty="0">
                <a:effectLst/>
              </a:rPr>
              <a:t> lo </a:t>
            </a:r>
            <a:r>
              <a:rPr lang="en-US" sz="2000" i="1" dirty="0" err="1">
                <a:effectLst/>
              </a:rPr>
              <a:t>Storico</a:t>
            </a:r>
            <a:r>
              <a:rPr lang="en-US" sz="2000" dirty="0">
                <a:effectLst/>
              </a:rPr>
              <a:t> (</a:t>
            </a:r>
            <a:r>
              <a:rPr lang="en-US" sz="2000" dirty="0" err="1">
                <a:effectLst/>
              </a:rPr>
              <a:t>possibile</a:t>
            </a:r>
            <a:r>
              <a:rPr lang="en-US" sz="2000" dirty="0">
                <a:effectLst/>
              </a:rPr>
              <a:t> solo per </a:t>
            </a:r>
            <a:r>
              <a:rPr lang="en-US" sz="2000" dirty="0" err="1">
                <a:effectLst/>
              </a:rPr>
              <a:t>l’operatore</a:t>
            </a:r>
            <a:r>
              <a:rPr lang="en-US" sz="2000" dirty="0">
                <a:effectLst/>
              </a:rPr>
              <a:t> </a:t>
            </a:r>
            <a:r>
              <a:rPr lang="en-US" sz="2000" dirty="0" err="1">
                <a:effectLst/>
              </a:rPr>
              <a:t>sanitario</a:t>
            </a:r>
            <a:r>
              <a:rPr lang="en-US" sz="2000" dirty="0">
                <a:effectLst/>
              </a:rPr>
              <a:t>), </a:t>
            </a:r>
            <a:r>
              <a:rPr lang="en-US" sz="2000" dirty="0" err="1">
                <a:effectLst/>
              </a:rPr>
              <a:t>vengono</a:t>
            </a:r>
            <a:r>
              <a:rPr lang="en-US" sz="2000" dirty="0">
                <a:effectLst/>
              </a:rPr>
              <a:t> </a:t>
            </a:r>
            <a:r>
              <a:rPr lang="en-US" sz="2000" dirty="0" err="1">
                <a:effectLst/>
              </a:rPr>
              <a:t>inviati</a:t>
            </a:r>
            <a:r>
              <a:rPr lang="en-US" sz="2000" dirty="0">
                <a:effectLst/>
              </a:rPr>
              <a:t> tutti </a:t>
            </a:r>
            <a:r>
              <a:rPr lang="en-US" sz="2000" dirty="0" err="1">
                <a:effectLst/>
              </a:rPr>
              <a:t>i</a:t>
            </a:r>
            <a:r>
              <a:rPr lang="en-US" sz="2000" dirty="0">
                <a:effectLst/>
              </a:rPr>
              <a:t> </a:t>
            </a:r>
            <a:r>
              <a:rPr lang="en-US" sz="2000" dirty="0" err="1">
                <a:effectLst/>
              </a:rPr>
              <a:t>dati</a:t>
            </a:r>
            <a:r>
              <a:rPr lang="en-US" sz="2000" dirty="0">
                <a:effectLst/>
              </a:rPr>
              <a:t> </a:t>
            </a:r>
            <a:r>
              <a:rPr lang="en-US" sz="2000" dirty="0" err="1">
                <a:effectLst/>
              </a:rPr>
              <a:t>presenti</a:t>
            </a:r>
            <a:r>
              <a:rPr lang="en-US" sz="2000" dirty="0">
                <a:effectLst/>
              </a:rPr>
              <a:t>.</a:t>
            </a:r>
          </a:p>
        </p:txBody>
      </p:sp>
    </p:spTree>
    <p:extLst>
      <p:ext uri="{BB962C8B-B14F-4D97-AF65-F5344CB8AC3E}">
        <p14:creationId xmlns:p14="http://schemas.microsoft.com/office/powerpoint/2010/main" val="381619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91639" y="1659285"/>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Smartwatch</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452431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rimozione</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verificato</a:t>
            </a:r>
            <a:r>
              <a:rPr lang="en-US" sz="2400" dirty="0">
                <a:solidFill>
                  <a:srgbClr val="002060"/>
                </a:solidFill>
              </a:rPr>
              <a:t> </a:t>
            </a:r>
            <a:r>
              <a:rPr lang="en-US" sz="2400" dirty="0" err="1">
                <a:solidFill>
                  <a:srgbClr val="002060"/>
                </a:solidFill>
              </a:rPr>
              <a:t>ogni</a:t>
            </a:r>
            <a:r>
              <a:rPr lang="en-US" sz="2400" dirty="0">
                <a:solidFill>
                  <a:srgbClr val="002060"/>
                </a:solidFill>
              </a:rPr>
              <a:t> 30 </a:t>
            </a:r>
            <a:r>
              <a:rPr lang="en-US" sz="2400" dirty="0" err="1">
                <a:solidFill>
                  <a:srgbClr val="002060"/>
                </a:solidFill>
              </a:rPr>
              <a:t>minuti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scaricamento</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gestito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stesso</a:t>
            </a:r>
            <a:r>
              <a:rPr lang="en-US" sz="2400" dirty="0">
                <a:solidFill>
                  <a:srgbClr val="002060"/>
                </a:solidFill>
              </a:rPr>
              <a:t> modo </a:t>
            </a:r>
            <a:r>
              <a:rPr lang="en-US" sz="2400" dirty="0" err="1">
                <a:solidFill>
                  <a:srgbClr val="002060"/>
                </a:solidFill>
              </a:rPr>
              <a:t>dell’evento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sua</a:t>
            </a:r>
            <a:r>
              <a:rPr lang="en-US" sz="2400" dirty="0">
                <a:solidFill>
                  <a:srgbClr val="002060"/>
                </a:solidFill>
              </a:rPr>
              <a:t> </a:t>
            </a:r>
            <a:r>
              <a:rPr lang="en-US" sz="2400" dirty="0" err="1">
                <a:solidFill>
                  <a:srgbClr val="002060"/>
                </a:solidFill>
              </a:rPr>
              <a:t>rimozione</a:t>
            </a:r>
            <a:r>
              <a:rPr lang="en-US" sz="2400" dirty="0">
                <a:solidFill>
                  <a:srgbClr val="002060"/>
                </a:solidFill>
              </a:rPr>
              <a:t> dal </a:t>
            </a:r>
            <a:r>
              <a:rPr lang="en-US" sz="2400" dirty="0" err="1">
                <a:solidFill>
                  <a:srgbClr val="002060"/>
                </a:solidFill>
              </a:rPr>
              <a:t>polso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accelerazione</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rileva</a:t>
            </a:r>
            <a:r>
              <a:rPr lang="en-US" sz="2400" dirty="0">
                <a:solidFill>
                  <a:srgbClr val="002060"/>
                </a:solidFill>
              </a:rPr>
              <a:t> la </a:t>
            </a:r>
            <a:r>
              <a:rPr lang="en-US" sz="2400" dirty="0" err="1">
                <a:solidFill>
                  <a:srgbClr val="002060"/>
                </a:solidFill>
              </a:rPr>
              <a:t>posizione</a:t>
            </a:r>
            <a:r>
              <a:rPr lang="en-US" sz="2400" dirty="0">
                <a:solidFill>
                  <a:srgbClr val="002060"/>
                </a:solidFill>
              </a:rPr>
              <a:t> del </a:t>
            </a:r>
            <a:r>
              <a:rPr lang="en-US" sz="2400" dirty="0" err="1">
                <a:solidFill>
                  <a:srgbClr val="002060"/>
                </a:solidFill>
              </a:rPr>
              <a:t>residente</a:t>
            </a:r>
            <a:r>
              <a:rPr lang="en-US" sz="2400" dirty="0">
                <a:solidFill>
                  <a:srgbClr val="002060"/>
                </a:solidFill>
              </a:rPr>
              <a:t> 50 volte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battiti</a:t>
            </a:r>
            <a:r>
              <a:rPr lang="en-US" sz="2400" dirty="0">
                <a:solidFill>
                  <a:srgbClr val="002060"/>
                </a:solidFill>
              </a:rPr>
              <a:t> </a:t>
            </a:r>
            <a:r>
              <a:rPr lang="en-US" sz="2400" dirty="0" err="1">
                <a:solidFill>
                  <a:srgbClr val="002060"/>
                </a:solidFill>
              </a:rPr>
              <a:t>cardiaci</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10 </a:t>
            </a:r>
            <a:r>
              <a:rPr lang="en-US" sz="2400" dirty="0" err="1">
                <a:solidFill>
                  <a:srgbClr val="002060"/>
                </a:solidFill>
              </a:rPr>
              <a:t>rilevazioni</a:t>
            </a:r>
            <a:r>
              <a:rPr lang="en-US" sz="2400" dirty="0">
                <a:solidFill>
                  <a:srgbClr val="002060"/>
                </a:solidFill>
              </a:rPr>
              <a:t>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temperatura</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 </a:t>
            </a:r>
            <a:r>
              <a:rPr lang="en-US" sz="2400" dirty="0" err="1">
                <a:solidFill>
                  <a:srgbClr val="002060"/>
                </a:solidFill>
              </a:rPr>
              <a:t>rilevazione</a:t>
            </a:r>
            <a:r>
              <a:rPr lang="en-US" sz="2400" dirty="0">
                <a:solidFill>
                  <a:srgbClr val="002060"/>
                </a:solidFill>
              </a:rPr>
              <a:t>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806286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69723" b="12551"/>
          <a:stretch/>
        </p:blipFill>
        <p:spPr>
          <a:xfrm>
            <a:off x="258084" y="136525"/>
            <a:ext cx="134742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134742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Storico</a:t>
            </a:r>
            <a:endParaRPr lang="it-IT" sz="3200" dirty="0"/>
          </a:p>
        </p:txBody>
      </p:sp>
      <p:pic>
        <p:nvPicPr>
          <p:cNvPr id="3" name="Picture 2" descr="Text&#10;&#10;Description automatically generated with low confidence">
            <a:extLst>
              <a:ext uri="{FF2B5EF4-FFF2-40B4-BE49-F238E27FC236}">
                <a16:creationId xmlns:a16="http://schemas.microsoft.com/office/drawing/2014/main" id="{A078A0A9-AD9C-4297-89E6-52D38E812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68" y="136525"/>
            <a:ext cx="9666947" cy="6429917"/>
          </a:xfrm>
          <a:prstGeom prst="rect">
            <a:avLst/>
          </a:prstGeom>
        </p:spPr>
      </p:pic>
    </p:spTree>
    <p:extLst>
      <p:ext uri="{BB962C8B-B14F-4D97-AF65-F5344CB8AC3E}">
        <p14:creationId xmlns:p14="http://schemas.microsoft.com/office/powerpoint/2010/main" val="2073415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2644" b="12551"/>
          <a:stretch/>
        </p:blipFill>
        <p:spPr>
          <a:xfrm>
            <a:off x="215980" y="231353"/>
            <a:ext cx="453563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12380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Richiesta</a:t>
            </a:r>
            <a:r>
              <a:rPr lang="en-US" sz="3200" dirty="0"/>
              <a:t>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with medium confidence">
            <a:extLst>
              <a:ext uri="{FF2B5EF4-FFF2-40B4-BE49-F238E27FC236}">
                <a16:creationId xmlns:a16="http://schemas.microsoft.com/office/drawing/2014/main" id="{D290B169-AFE9-3BF9-DDBB-E24E272E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739" y="1894959"/>
            <a:ext cx="4124325" cy="3371850"/>
          </a:xfrm>
          <a:prstGeom prst="rect">
            <a:avLst/>
          </a:prstGeom>
        </p:spPr>
      </p:pic>
      <p:sp>
        <p:nvSpPr>
          <p:cNvPr id="2" name="CasellaDiTesto 7">
            <a:extLst>
              <a:ext uri="{FF2B5EF4-FFF2-40B4-BE49-F238E27FC236}">
                <a16:creationId xmlns:a16="http://schemas.microsoft.com/office/drawing/2014/main" id="{4D89626A-4590-E73B-1799-ADFFAD12EF20}"/>
              </a:ext>
            </a:extLst>
          </p:cNvPr>
          <p:cNvSpPr txBox="1"/>
          <p:nvPr/>
        </p:nvSpPr>
        <p:spPr>
          <a:xfrm>
            <a:off x="1040517" y="2766313"/>
            <a:ext cx="4535634"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Quando</a:t>
            </a:r>
            <a:r>
              <a:rPr lang="en-US" sz="2000" dirty="0">
                <a:effectLst/>
              </a:rPr>
              <a:t> </a:t>
            </a:r>
            <a:r>
              <a:rPr lang="en-US" sz="2000" dirty="0" err="1">
                <a:effectLst/>
              </a:rPr>
              <a:t>l’operatore</a:t>
            </a:r>
            <a:r>
              <a:rPr lang="en-US" sz="2000" dirty="0">
                <a:effectLst/>
              </a:rPr>
              <a:t> </a:t>
            </a:r>
            <a:r>
              <a:rPr lang="en-US" sz="2000" dirty="0" err="1">
                <a:effectLst/>
              </a:rPr>
              <a:t>sanitario</a:t>
            </a:r>
            <a:r>
              <a:rPr lang="en-US" sz="2000" dirty="0">
                <a:effectLst/>
              </a:rPr>
              <a:t>, </a:t>
            </a:r>
            <a:r>
              <a:rPr lang="en-US" sz="2000" dirty="0" err="1">
                <a:effectLst/>
              </a:rPr>
              <a:t>unico</a:t>
            </a:r>
            <a:r>
              <a:rPr lang="en-US" sz="2000" dirty="0">
                <a:effectLst/>
              </a:rPr>
              <a:t> </a:t>
            </a:r>
            <a:r>
              <a:rPr lang="en-US" sz="2000" dirty="0" err="1">
                <a:effectLst/>
              </a:rPr>
              <a:t>che</a:t>
            </a:r>
            <a:r>
              <a:rPr lang="en-US" sz="2000" dirty="0">
                <a:effectLst/>
              </a:rPr>
              <a:t> ne ha la </a:t>
            </a:r>
            <a:r>
              <a:rPr lang="en-US" sz="2000" dirty="0" err="1">
                <a:effectLst/>
              </a:rPr>
              <a:t>possibilità</a:t>
            </a:r>
            <a:r>
              <a:rPr lang="en-US" sz="2000" dirty="0">
                <a:effectLst/>
              </a:rPr>
              <a:t>, </a:t>
            </a:r>
            <a:r>
              <a:rPr lang="en-US" sz="2000" dirty="0" err="1">
                <a:effectLst/>
              </a:rPr>
              <a:t>richiede</a:t>
            </a:r>
            <a:r>
              <a:rPr lang="en-US" sz="2000" dirty="0">
                <a:effectLst/>
              </a:rPr>
              <a:t> al Sistema </a:t>
            </a:r>
            <a:r>
              <a:rPr lang="en-US" sz="2000" dirty="0" err="1">
                <a:effectLst/>
              </a:rPr>
              <a:t>una</a:t>
            </a:r>
            <a:r>
              <a:rPr lang="en-US" sz="2000" dirty="0">
                <a:effectLst/>
              </a:rPr>
              <a:t> </a:t>
            </a:r>
            <a:r>
              <a:rPr lang="en-US" sz="2000" dirty="0" err="1">
                <a:effectLst/>
              </a:rPr>
              <a:t>chiamata</a:t>
            </a:r>
            <a:r>
              <a:rPr lang="en-US" sz="2000" dirty="0">
                <a:effectLst/>
              </a:rPr>
              <a:t> al SPS per un </a:t>
            </a:r>
            <a:r>
              <a:rPr lang="en-US" sz="2000" dirty="0" err="1">
                <a:effectLst/>
              </a:rPr>
              <a:t>certo</a:t>
            </a:r>
            <a:r>
              <a:rPr lang="en-US" sz="2000" dirty="0">
                <a:effectLst/>
              </a:rPr>
              <a:t> </a:t>
            </a:r>
            <a:r>
              <a:rPr lang="en-US" sz="2000" dirty="0" err="1">
                <a:effectLst/>
              </a:rPr>
              <a:t>residente</a:t>
            </a:r>
            <a:r>
              <a:rPr lang="en-US" sz="2000" dirty="0">
                <a:effectLst/>
              </a:rPr>
              <a:t>, il Sistema </a:t>
            </a:r>
            <a:r>
              <a:rPr lang="en-US" sz="2000" dirty="0" err="1">
                <a:effectLst/>
              </a:rPr>
              <a:t>recupera</a:t>
            </a:r>
            <a:r>
              <a:rPr lang="en-US" sz="2000" dirty="0">
                <a:effectLst/>
              </a:rPr>
              <a:t> </a:t>
            </a:r>
            <a:r>
              <a:rPr lang="en-US" sz="2000" dirty="0" err="1">
                <a:effectLst/>
              </a:rPr>
              <a:t>l’indirizzo</a:t>
            </a:r>
            <a:r>
              <a:rPr lang="en-US" sz="2000" dirty="0">
                <a:effectLst/>
              </a:rPr>
              <a:t> di </a:t>
            </a:r>
            <a:r>
              <a:rPr lang="en-US" sz="2000" dirty="0" err="1">
                <a:effectLst/>
              </a:rPr>
              <a:t>quel</a:t>
            </a:r>
            <a:r>
              <a:rPr lang="en-US" sz="2000" dirty="0">
                <a:effectLst/>
              </a:rPr>
              <a:t> </a:t>
            </a:r>
            <a:r>
              <a:rPr lang="en-US" sz="2000" dirty="0" err="1">
                <a:effectLst/>
              </a:rPr>
              <a:t>residente</a:t>
            </a:r>
            <a:r>
              <a:rPr lang="en-US" sz="2000" dirty="0">
                <a:effectLst/>
              </a:rPr>
              <a:t> </a:t>
            </a:r>
            <a:r>
              <a:rPr lang="en-US" sz="2000" dirty="0" err="1">
                <a:effectLst/>
              </a:rPr>
              <a:t>dalla</a:t>
            </a:r>
            <a:r>
              <a:rPr lang="en-US" sz="2000" dirty="0">
                <a:effectLst/>
              </a:rPr>
              <a:t> BDR, e lo </a:t>
            </a:r>
            <a:r>
              <a:rPr lang="en-US" sz="2000" dirty="0" err="1">
                <a:effectLst/>
              </a:rPr>
              <a:t>comunica</a:t>
            </a:r>
            <a:r>
              <a:rPr lang="en-US" sz="2000" dirty="0">
                <a:effectLst/>
              </a:rPr>
              <a:t> al SPS </a:t>
            </a:r>
            <a:r>
              <a:rPr lang="en-US" sz="2000" dirty="0" err="1">
                <a:effectLst/>
              </a:rPr>
              <a:t>insieme</a:t>
            </a:r>
            <a:r>
              <a:rPr lang="en-US" sz="2000" dirty="0">
                <a:effectLst/>
              </a:rPr>
              <a:t> </a:t>
            </a:r>
            <a:r>
              <a:rPr lang="en-US" sz="2000" dirty="0" err="1">
                <a:effectLst/>
              </a:rPr>
              <a:t>alla</a:t>
            </a:r>
            <a:r>
              <a:rPr lang="en-US" sz="2000" dirty="0">
                <a:effectLst/>
              </a:rPr>
              <a:t> </a:t>
            </a:r>
            <a:r>
              <a:rPr lang="en-US" sz="2000" dirty="0" err="1">
                <a:effectLst/>
              </a:rPr>
              <a:t>richiesta</a:t>
            </a:r>
            <a:r>
              <a:rPr lang="en-US" sz="2000" dirty="0">
                <a:effectLst/>
              </a:rPr>
              <a:t> di </a:t>
            </a:r>
            <a:r>
              <a:rPr lang="en-US" sz="2000" dirty="0" err="1">
                <a:effectLst/>
              </a:rPr>
              <a:t>soccorsi</a:t>
            </a:r>
            <a:r>
              <a:rPr lang="en-US" sz="2000" dirty="0">
                <a:effectLst/>
              </a:rPr>
              <a:t>.</a:t>
            </a:r>
          </a:p>
        </p:txBody>
      </p:sp>
    </p:spTree>
    <p:extLst>
      <p:ext uri="{BB962C8B-B14F-4D97-AF65-F5344CB8AC3E}">
        <p14:creationId xmlns:p14="http://schemas.microsoft.com/office/powerpoint/2010/main" val="3746243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4284" b="12551"/>
          <a:stretch/>
        </p:blipFill>
        <p:spPr>
          <a:xfrm>
            <a:off x="258083" y="136525"/>
            <a:ext cx="516859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1685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Comunicazione</a:t>
            </a:r>
            <a:r>
              <a:rPr lang="en-US" sz="3200" dirty="0"/>
              <a:t> con </a:t>
            </a:r>
            <a:r>
              <a:rPr lang="en-US" sz="3200" dirty="0" err="1"/>
              <a:t>Residente</a:t>
            </a:r>
            <a:endParaRPr lang="it-IT" sz="3200" dirty="0"/>
          </a:p>
        </p:txBody>
      </p:sp>
      <p:pic>
        <p:nvPicPr>
          <p:cNvPr id="2" name="Picture 1" descr="A picture containing graphical user interface&#10;&#10;Description automatically generated">
            <a:extLst>
              <a:ext uri="{FF2B5EF4-FFF2-40B4-BE49-F238E27FC236}">
                <a16:creationId xmlns:a16="http://schemas.microsoft.com/office/drawing/2014/main" id="{7C4FCC20-D1A0-5A4E-E331-B8C751A7E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221" y="396378"/>
            <a:ext cx="6406695" cy="6065244"/>
          </a:xfrm>
          <a:prstGeom prst="rect">
            <a:avLst/>
          </a:prstGeom>
        </p:spPr>
      </p:pic>
      <p:sp>
        <p:nvSpPr>
          <p:cNvPr id="3" name="CasellaDiTesto 7">
            <a:extLst>
              <a:ext uri="{FF2B5EF4-FFF2-40B4-BE49-F238E27FC236}">
                <a16:creationId xmlns:a16="http://schemas.microsoft.com/office/drawing/2014/main" id="{D9F3FFF1-A938-2A3A-81FC-9C230D392CAD}"/>
              </a:ext>
            </a:extLst>
          </p:cNvPr>
          <p:cNvSpPr txBox="1"/>
          <p:nvPr/>
        </p:nvSpPr>
        <p:spPr>
          <a:xfrm>
            <a:off x="258084" y="1074509"/>
            <a:ext cx="5269137" cy="532453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Quando</a:t>
            </a:r>
            <a:r>
              <a:rPr lang="en-US" sz="2000" dirty="0">
                <a:effectLst/>
              </a:rPr>
              <a:t> un caretaker </a:t>
            </a:r>
            <a:r>
              <a:rPr lang="en-US" sz="2000" dirty="0" err="1">
                <a:effectLst/>
              </a:rPr>
              <a:t>richiede</a:t>
            </a:r>
            <a:r>
              <a:rPr lang="en-US" sz="2000" dirty="0">
                <a:effectLst/>
              </a:rPr>
              <a:t> di </a:t>
            </a:r>
            <a:r>
              <a:rPr lang="en-US" sz="2000" dirty="0" err="1">
                <a:effectLst/>
              </a:rPr>
              <a:t>comunicare</a:t>
            </a:r>
            <a:r>
              <a:rPr lang="en-US" sz="2000" dirty="0">
                <a:effectLst/>
              </a:rPr>
              <a:t> con un </a:t>
            </a:r>
            <a:r>
              <a:rPr lang="en-US" sz="2000" dirty="0" err="1">
                <a:effectLst/>
              </a:rPr>
              <a:t>certo</a:t>
            </a:r>
            <a:r>
              <a:rPr lang="en-US" sz="2000" dirty="0">
                <a:effectLst/>
              </a:rPr>
              <a:t> </a:t>
            </a:r>
            <a:r>
              <a:rPr lang="en-US" sz="2000" dirty="0" err="1">
                <a:effectLst/>
              </a:rPr>
              <a:t>residente</a:t>
            </a:r>
            <a:r>
              <a:rPr lang="en-US" sz="2000" dirty="0">
                <a:effectLst/>
              </a:rPr>
              <a:t>, il Sistema </a:t>
            </a:r>
            <a:r>
              <a:rPr lang="en-US" sz="2000" dirty="0" err="1">
                <a:effectLst/>
              </a:rPr>
              <a:t>inizialmente</a:t>
            </a:r>
            <a:r>
              <a:rPr lang="en-US" sz="2000" dirty="0">
                <a:effectLst/>
              </a:rPr>
              <a:t> </a:t>
            </a:r>
            <a:r>
              <a:rPr lang="en-US" sz="2000" dirty="0" err="1">
                <a:effectLst/>
              </a:rPr>
              <a:t>identifica</a:t>
            </a:r>
            <a:r>
              <a:rPr lang="en-US" sz="2000" dirty="0">
                <a:effectLst/>
              </a:rPr>
              <a:t> la stanza </a:t>
            </a:r>
            <a:r>
              <a:rPr lang="en-US" sz="2000" dirty="0" err="1">
                <a:effectLst/>
              </a:rPr>
              <a:t>dell’appartamento</a:t>
            </a:r>
            <a:r>
              <a:rPr lang="en-US" sz="2000" dirty="0">
                <a:effectLst/>
              </a:rPr>
              <a:t> in cui </a:t>
            </a:r>
            <a:r>
              <a:rPr lang="en-US" sz="2000" dirty="0" err="1">
                <a:effectLst/>
              </a:rPr>
              <a:t>questo</a:t>
            </a:r>
            <a:r>
              <a:rPr lang="en-US" sz="2000" dirty="0">
                <a:effectLst/>
              </a:rPr>
              <a:t> </a:t>
            </a:r>
            <a:r>
              <a:rPr lang="en-US" sz="2000" dirty="0" err="1">
                <a:effectLst/>
              </a:rPr>
              <a:t>si</a:t>
            </a:r>
            <a:r>
              <a:rPr lang="en-US" sz="2000" dirty="0">
                <a:effectLst/>
              </a:rPr>
              <a:t> </a:t>
            </a:r>
            <a:r>
              <a:rPr lang="en-US" sz="2000" dirty="0" err="1">
                <a:effectLst/>
              </a:rPr>
              <a:t>trova</a:t>
            </a:r>
            <a:r>
              <a:rPr lang="en-US" sz="2000" dirty="0">
                <a:effectLst/>
              </a:rPr>
              <a:t>, e poi fa </a:t>
            </a:r>
            <a:r>
              <a:rPr lang="en-US" sz="2000" dirty="0" err="1">
                <a:effectLst/>
              </a:rPr>
              <a:t>partire</a:t>
            </a:r>
            <a:r>
              <a:rPr lang="en-US" sz="2000" dirty="0">
                <a:effectLst/>
              </a:rPr>
              <a:t> la </a:t>
            </a:r>
            <a:r>
              <a:rPr lang="en-US" sz="2000" dirty="0" err="1">
                <a:effectLst/>
              </a:rPr>
              <a:t>comunicazione</a:t>
            </a:r>
            <a:r>
              <a:rPr lang="en-US" sz="2000" dirty="0">
                <a:effectLst/>
              </a:rPr>
              <a:t>, </a:t>
            </a:r>
            <a:r>
              <a:rPr lang="en-US" sz="2000" dirty="0" err="1">
                <a:effectLst/>
              </a:rPr>
              <a:t>che</a:t>
            </a:r>
            <a:r>
              <a:rPr lang="en-US" sz="2000" dirty="0">
                <a:effectLst/>
              </a:rPr>
              <a:t> </a:t>
            </a:r>
            <a:r>
              <a:rPr lang="en-US" sz="2000" dirty="0" err="1">
                <a:effectLst/>
              </a:rPr>
              <a:t>avverrà</a:t>
            </a:r>
            <a:r>
              <a:rPr lang="en-US" sz="2000" dirty="0">
                <a:effectLst/>
              </a:rPr>
              <a:t> </a:t>
            </a:r>
            <a:r>
              <a:rPr lang="en-US" sz="2000" dirty="0" err="1">
                <a:effectLst/>
              </a:rPr>
              <a:t>tramite</a:t>
            </a:r>
            <a:r>
              <a:rPr lang="en-US" sz="2000" dirty="0">
                <a:effectLst/>
              </a:rPr>
              <a:t> il </a:t>
            </a:r>
            <a:r>
              <a:rPr lang="en-US" sz="2000" dirty="0" err="1">
                <a:effectLst/>
              </a:rPr>
              <a:t>sistema</a:t>
            </a:r>
            <a:r>
              <a:rPr lang="en-US" sz="2000" dirty="0">
                <a:effectLst/>
              </a:rPr>
              <a:t> audio di </a:t>
            </a:r>
            <a:r>
              <a:rPr lang="en-US" sz="2000" dirty="0" err="1">
                <a:effectLst/>
              </a:rPr>
              <a:t>quella</a:t>
            </a:r>
            <a:r>
              <a:rPr lang="en-US" sz="2000" dirty="0">
                <a:effectLst/>
              </a:rPr>
              <a:t> stanza. </a:t>
            </a:r>
            <a:r>
              <a:rPr lang="en-US" sz="2000" dirty="0" err="1">
                <a:effectLst/>
              </a:rPr>
              <a:t>Quando</a:t>
            </a:r>
            <a:r>
              <a:rPr lang="en-US" sz="2000" dirty="0">
                <a:effectLst/>
              </a:rPr>
              <a:t> il caretaker lo </a:t>
            </a:r>
            <a:r>
              <a:rPr lang="en-US" sz="2000" dirty="0" err="1">
                <a:effectLst/>
              </a:rPr>
              <a:t>vorrà</a:t>
            </a:r>
            <a:r>
              <a:rPr lang="en-US" sz="2000" dirty="0">
                <a:effectLst/>
              </a:rPr>
              <a:t>, </a:t>
            </a:r>
            <a:r>
              <a:rPr lang="en-US" sz="2000" dirty="0" err="1">
                <a:effectLst/>
              </a:rPr>
              <a:t>potrà</a:t>
            </a:r>
            <a:r>
              <a:rPr lang="en-US" sz="2000" dirty="0">
                <a:effectLst/>
              </a:rPr>
              <a:t> </a:t>
            </a:r>
            <a:r>
              <a:rPr lang="en-US" sz="2000" dirty="0" err="1">
                <a:effectLst/>
              </a:rPr>
              <a:t>chiudere</a:t>
            </a:r>
            <a:r>
              <a:rPr lang="en-US" sz="2000" dirty="0">
                <a:effectLst/>
              </a:rPr>
              <a:t> la </a:t>
            </a:r>
            <a:r>
              <a:rPr lang="en-US" sz="2000" dirty="0" err="1">
                <a:effectLst/>
              </a:rPr>
              <a:t>comunicazione</a:t>
            </a:r>
            <a:r>
              <a:rPr lang="en-US" sz="2000" dirty="0">
                <a:effectLst/>
              </a:rPr>
              <a:t>;</a:t>
            </a:r>
          </a:p>
          <a:p>
            <a:pPr marL="342900" indent="-342900" algn="just">
              <a:buFont typeface="Arial" panose="020B0604020202020204" pitchFamily="34" charset="0"/>
              <a:buChar char="•"/>
            </a:pPr>
            <a:r>
              <a:rPr lang="en-US" sz="2000" dirty="0">
                <a:effectLst/>
              </a:rPr>
              <a:t>Si </a:t>
            </a:r>
            <a:r>
              <a:rPr lang="en-US" sz="2000" dirty="0" err="1">
                <a:effectLst/>
              </a:rPr>
              <a:t>noti</a:t>
            </a:r>
            <a:r>
              <a:rPr lang="en-US" sz="2000" dirty="0">
                <a:effectLst/>
              </a:rPr>
              <a:t> </a:t>
            </a:r>
            <a:r>
              <a:rPr lang="en-US" sz="2000" dirty="0" err="1">
                <a:effectLst/>
              </a:rPr>
              <a:t>che</a:t>
            </a:r>
            <a:r>
              <a:rPr lang="en-US" sz="2000" dirty="0">
                <a:effectLst/>
              </a:rPr>
              <a:t> la </a:t>
            </a:r>
            <a:r>
              <a:rPr lang="en-US" sz="2000" dirty="0" err="1">
                <a:effectLst/>
              </a:rPr>
              <a:t>funzione</a:t>
            </a:r>
            <a:r>
              <a:rPr lang="en-US" sz="2000" dirty="0">
                <a:effectLst/>
              </a:rPr>
              <a:t> di </a:t>
            </a:r>
            <a:r>
              <a:rPr lang="en-US" sz="2000" dirty="0" err="1">
                <a:effectLst/>
              </a:rPr>
              <a:t>apertura</a:t>
            </a:r>
            <a:r>
              <a:rPr lang="en-US" sz="2000" dirty="0">
                <a:effectLst/>
              </a:rPr>
              <a:t> </a:t>
            </a:r>
            <a:r>
              <a:rPr lang="en-US" sz="2000" dirty="0" err="1">
                <a:effectLst/>
              </a:rPr>
              <a:t>della</a:t>
            </a:r>
            <a:r>
              <a:rPr lang="en-US" sz="2000" dirty="0">
                <a:effectLst/>
              </a:rPr>
              <a:t> </a:t>
            </a:r>
            <a:r>
              <a:rPr lang="en-US" sz="2000" dirty="0" err="1">
                <a:effectLst/>
              </a:rPr>
              <a:t>comunicazione</a:t>
            </a:r>
            <a:r>
              <a:rPr lang="en-US" sz="2000" dirty="0">
                <a:effectLst/>
              </a:rPr>
              <a:t> è </a:t>
            </a:r>
            <a:r>
              <a:rPr lang="en-US" sz="2000" dirty="0" err="1">
                <a:effectLst/>
              </a:rPr>
              <a:t>sincrona</a:t>
            </a:r>
            <a:r>
              <a:rPr lang="en-US" sz="2000" dirty="0">
                <a:effectLst/>
              </a:rPr>
              <a:t>, visto </a:t>
            </a:r>
            <a:r>
              <a:rPr lang="en-US" sz="2000" dirty="0" err="1">
                <a:effectLst/>
              </a:rPr>
              <a:t>che</a:t>
            </a:r>
            <a:r>
              <a:rPr lang="en-US" sz="2000" dirty="0">
                <a:effectLst/>
              </a:rPr>
              <a:t> al caretaker </a:t>
            </a:r>
            <a:r>
              <a:rPr lang="en-US" sz="2000" dirty="0" err="1">
                <a:effectLst/>
              </a:rPr>
              <a:t>interessa</a:t>
            </a:r>
            <a:r>
              <a:rPr lang="en-US" sz="2000" dirty="0">
                <a:effectLst/>
              </a:rPr>
              <a:t> </a:t>
            </a:r>
            <a:r>
              <a:rPr lang="en-US" sz="2000" dirty="0" err="1">
                <a:effectLst/>
              </a:rPr>
              <a:t>sapere</a:t>
            </a:r>
            <a:r>
              <a:rPr lang="en-US" sz="2000" dirty="0">
                <a:effectLst/>
              </a:rPr>
              <a:t> se la </a:t>
            </a:r>
            <a:r>
              <a:rPr lang="en-US" sz="2000" dirty="0" err="1">
                <a:effectLst/>
              </a:rPr>
              <a:t>comunicazione</a:t>
            </a:r>
            <a:r>
              <a:rPr lang="en-US" sz="2000" dirty="0">
                <a:effectLst/>
              </a:rPr>
              <a:t> è </a:t>
            </a:r>
            <a:r>
              <a:rPr lang="en-US" sz="2000" dirty="0" err="1">
                <a:effectLst/>
              </a:rPr>
              <a:t>iniziata</a:t>
            </a:r>
            <a:r>
              <a:rPr lang="en-US" sz="2000" dirty="0">
                <a:effectLst/>
              </a:rPr>
              <a:t> </a:t>
            </a:r>
            <a:r>
              <a:rPr lang="en-US" sz="2000" dirty="0" err="1">
                <a:effectLst/>
              </a:rPr>
              <a:t>oppure</a:t>
            </a:r>
            <a:r>
              <a:rPr lang="en-US" sz="2000" dirty="0">
                <a:effectLst/>
              </a:rPr>
              <a:t> no, </a:t>
            </a:r>
            <a:r>
              <a:rPr lang="en-US" sz="2000" dirty="0" err="1">
                <a:effectLst/>
              </a:rPr>
              <a:t>mentre</a:t>
            </a:r>
            <a:r>
              <a:rPr lang="en-US" sz="2000" dirty="0">
                <a:effectLst/>
              </a:rPr>
              <a:t>, la </a:t>
            </a:r>
            <a:r>
              <a:rPr lang="en-US" sz="2000" dirty="0" err="1">
                <a:effectLst/>
              </a:rPr>
              <a:t>funzione</a:t>
            </a:r>
            <a:r>
              <a:rPr lang="en-US" sz="2000" dirty="0">
                <a:effectLst/>
              </a:rPr>
              <a:t> di </a:t>
            </a:r>
            <a:r>
              <a:rPr lang="en-US" sz="2000" dirty="0" err="1">
                <a:effectLst/>
              </a:rPr>
              <a:t>chisura</a:t>
            </a:r>
            <a:r>
              <a:rPr lang="en-US" sz="2000" dirty="0">
                <a:effectLst/>
              </a:rPr>
              <a:t> è </a:t>
            </a:r>
            <a:r>
              <a:rPr lang="en-US" sz="2000" dirty="0" err="1">
                <a:effectLst/>
              </a:rPr>
              <a:t>asincrona</a:t>
            </a:r>
            <a:r>
              <a:rPr lang="en-US" sz="2000" dirty="0">
                <a:effectLst/>
              </a:rPr>
              <a:t> </a:t>
            </a:r>
            <a:r>
              <a:rPr lang="en-US" sz="2000" dirty="0" err="1">
                <a:effectLst/>
              </a:rPr>
              <a:t>perché</a:t>
            </a:r>
            <a:r>
              <a:rPr lang="en-US" sz="2000" dirty="0">
                <a:effectLst/>
              </a:rPr>
              <a:t>, </a:t>
            </a:r>
            <a:r>
              <a:rPr lang="en-US" sz="2000" dirty="0" err="1">
                <a:effectLst/>
              </a:rPr>
              <a:t>una</a:t>
            </a:r>
            <a:r>
              <a:rPr lang="en-US" sz="2000" dirty="0">
                <a:effectLst/>
              </a:rPr>
              <a:t> volta </a:t>
            </a:r>
            <a:r>
              <a:rPr lang="en-US" sz="2000" dirty="0" err="1">
                <a:effectLst/>
              </a:rPr>
              <a:t>chiusa</a:t>
            </a:r>
            <a:r>
              <a:rPr lang="en-US" sz="2000" dirty="0">
                <a:effectLst/>
              </a:rPr>
              <a:t> la </a:t>
            </a:r>
            <a:r>
              <a:rPr lang="en-US" sz="2000" dirty="0" err="1">
                <a:effectLst/>
              </a:rPr>
              <a:t>comunicazione</a:t>
            </a:r>
            <a:r>
              <a:rPr lang="en-US" sz="2000" dirty="0">
                <a:effectLst/>
              </a:rPr>
              <a:t>, al caretaker non </a:t>
            </a:r>
            <a:r>
              <a:rPr lang="en-US" sz="2000" dirty="0" err="1">
                <a:effectLst/>
              </a:rPr>
              <a:t>interessa</a:t>
            </a:r>
            <a:r>
              <a:rPr lang="en-US" sz="2000" dirty="0">
                <a:effectLst/>
              </a:rPr>
              <a:t> </a:t>
            </a:r>
            <a:r>
              <a:rPr lang="en-US" sz="2000" dirty="0" err="1">
                <a:effectLst/>
              </a:rPr>
              <a:t>sapere</a:t>
            </a:r>
            <a:r>
              <a:rPr lang="en-US" sz="2000" dirty="0">
                <a:effectLst/>
              </a:rPr>
              <a:t> se </a:t>
            </a:r>
            <a:r>
              <a:rPr lang="en-US" sz="2000" dirty="0" err="1">
                <a:effectLst/>
              </a:rPr>
              <a:t>effettivamente</a:t>
            </a:r>
            <a:r>
              <a:rPr lang="en-US" sz="2000" dirty="0">
                <a:effectLst/>
              </a:rPr>
              <a:t> è </a:t>
            </a:r>
            <a:r>
              <a:rPr lang="en-US" sz="2000" dirty="0" err="1">
                <a:effectLst/>
              </a:rPr>
              <a:t>terminata</a:t>
            </a:r>
            <a:r>
              <a:rPr lang="en-US" sz="2000" dirty="0">
                <a:effectLst/>
              </a:rPr>
              <a:t> o </a:t>
            </a:r>
            <a:r>
              <a:rPr lang="en-US" sz="2000" dirty="0" err="1">
                <a:effectLst/>
              </a:rPr>
              <a:t>meno</a:t>
            </a:r>
            <a:r>
              <a:rPr lang="en-US" sz="2000" dirty="0">
                <a:effectLst/>
              </a:rPr>
              <a:t>, visto </a:t>
            </a:r>
            <a:r>
              <a:rPr lang="en-US" sz="2000" dirty="0" err="1">
                <a:effectLst/>
              </a:rPr>
              <a:t>che</a:t>
            </a:r>
            <a:r>
              <a:rPr lang="en-US" sz="2000" dirty="0">
                <a:effectLst/>
              </a:rPr>
              <a:t> di </a:t>
            </a:r>
            <a:r>
              <a:rPr lang="en-US" sz="2000" dirty="0" err="1">
                <a:effectLst/>
              </a:rPr>
              <a:t>ciò</a:t>
            </a:r>
            <a:r>
              <a:rPr lang="en-US" sz="2000" dirty="0">
                <a:effectLst/>
              </a:rPr>
              <a:t> se ne </a:t>
            </a:r>
            <a:r>
              <a:rPr lang="en-US" sz="2000" dirty="0" err="1">
                <a:effectLst/>
              </a:rPr>
              <a:t>deve</a:t>
            </a:r>
            <a:r>
              <a:rPr lang="en-US" sz="2000" dirty="0">
                <a:effectLst/>
              </a:rPr>
              <a:t> </a:t>
            </a:r>
            <a:r>
              <a:rPr lang="en-US" sz="2000" dirty="0" err="1">
                <a:effectLst/>
              </a:rPr>
              <a:t>occupare</a:t>
            </a:r>
            <a:r>
              <a:rPr lang="en-US" sz="2000" dirty="0">
                <a:effectLst/>
              </a:rPr>
              <a:t> il Sistema;</a:t>
            </a:r>
          </a:p>
        </p:txBody>
      </p:sp>
    </p:spTree>
    <p:extLst>
      <p:ext uri="{BB962C8B-B14F-4D97-AF65-F5344CB8AC3E}">
        <p14:creationId xmlns:p14="http://schemas.microsoft.com/office/powerpoint/2010/main" val="1214262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2092" b="12551"/>
          <a:stretch/>
        </p:blipFill>
        <p:spPr>
          <a:xfrm>
            <a:off x="258083" y="136525"/>
            <a:ext cx="540494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40494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Controllo</a:t>
            </a:r>
            <a:r>
              <a:rPr lang="en-US" sz="3200" dirty="0"/>
              <a:t> </a:t>
            </a:r>
            <a:r>
              <a:rPr lang="en-US" sz="3200" dirty="0" err="1"/>
              <a:t>presenza</a:t>
            </a:r>
            <a:r>
              <a:rPr lang="en-US" sz="3200" dirty="0"/>
              <a:t> Smartwatch</a:t>
            </a:r>
            <a:endParaRPr lang="it-IT" sz="3200" dirty="0"/>
          </a:p>
        </p:txBody>
      </p:sp>
      <p:pic>
        <p:nvPicPr>
          <p:cNvPr id="7" name="Picture 6" descr="Graphical user interface&#10;&#10;Description automatically generated">
            <a:extLst>
              <a:ext uri="{FF2B5EF4-FFF2-40B4-BE49-F238E27FC236}">
                <a16:creationId xmlns:a16="http://schemas.microsoft.com/office/drawing/2014/main" id="{6EA29C5D-93ED-39FE-462D-DED08D3B9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481" y="1014565"/>
            <a:ext cx="9206688" cy="5341785"/>
          </a:xfrm>
          <a:prstGeom prst="rect">
            <a:avLst/>
          </a:prstGeom>
        </p:spPr>
      </p:pic>
      <p:sp>
        <p:nvSpPr>
          <p:cNvPr id="9" name="CasellaDiTesto 7">
            <a:extLst>
              <a:ext uri="{FF2B5EF4-FFF2-40B4-BE49-F238E27FC236}">
                <a16:creationId xmlns:a16="http://schemas.microsoft.com/office/drawing/2014/main" id="{48358944-6EE5-A709-722D-D45190C37916}"/>
              </a:ext>
            </a:extLst>
          </p:cNvPr>
          <p:cNvSpPr txBox="1"/>
          <p:nvPr/>
        </p:nvSpPr>
        <p:spPr>
          <a:xfrm>
            <a:off x="258083" y="2328149"/>
            <a:ext cx="2976823" cy="181588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1600" dirty="0">
                <a:effectLst/>
              </a:rPr>
              <a:t>Per </a:t>
            </a:r>
            <a:r>
              <a:rPr lang="en-US" sz="1600" dirty="0" err="1">
                <a:effectLst/>
              </a:rPr>
              <a:t>verificare</a:t>
            </a:r>
            <a:r>
              <a:rPr lang="en-US" sz="1600" dirty="0">
                <a:effectLst/>
              </a:rPr>
              <a:t> la </a:t>
            </a:r>
            <a:r>
              <a:rPr lang="en-US" sz="1600" dirty="0" err="1">
                <a:effectLst/>
              </a:rPr>
              <a:t>presenza</a:t>
            </a:r>
            <a:r>
              <a:rPr lang="en-US" sz="1600" dirty="0">
                <a:effectLst/>
              </a:rPr>
              <a:t> o </a:t>
            </a:r>
            <a:r>
              <a:rPr lang="en-US" sz="1600" dirty="0" err="1">
                <a:effectLst/>
              </a:rPr>
              <a:t>meno</a:t>
            </a:r>
            <a:r>
              <a:rPr lang="en-US" sz="1600" dirty="0">
                <a:effectLst/>
              </a:rPr>
              <a:t> </a:t>
            </a:r>
            <a:r>
              <a:rPr lang="en-US" sz="1600" dirty="0" err="1">
                <a:effectLst/>
              </a:rPr>
              <a:t>dello</a:t>
            </a:r>
            <a:r>
              <a:rPr lang="en-US" sz="1600" dirty="0">
                <a:effectLst/>
              </a:rPr>
              <a:t> smartwatch, </a:t>
            </a:r>
            <a:r>
              <a:rPr lang="en-US" sz="1600" dirty="0" err="1">
                <a:effectLst/>
              </a:rPr>
              <a:t>vengono</a:t>
            </a:r>
            <a:r>
              <a:rPr lang="en-US" sz="1600" dirty="0">
                <a:effectLst/>
              </a:rPr>
              <a:t> considerate le </a:t>
            </a:r>
            <a:r>
              <a:rPr lang="en-US" sz="1600" dirty="0" err="1">
                <a:effectLst/>
              </a:rPr>
              <a:t>rilevazioni</a:t>
            </a:r>
            <a:r>
              <a:rPr lang="en-US" sz="1600" dirty="0">
                <a:effectLst/>
              </a:rPr>
              <a:t> </a:t>
            </a:r>
            <a:r>
              <a:rPr lang="en-US" sz="1600" dirty="0" err="1">
                <a:effectLst/>
              </a:rPr>
              <a:t>più</a:t>
            </a:r>
            <a:r>
              <a:rPr lang="en-US" sz="1600" dirty="0">
                <a:effectLst/>
              </a:rPr>
              <a:t> </a:t>
            </a:r>
            <a:r>
              <a:rPr lang="en-US" sz="1600" dirty="0" err="1">
                <a:effectLst/>
              </a:rPr>
              <a:t>recenti</a:t>
            </a:r>
            <a:r>
              <a:rPr lang="en-US" sz="1600" dirty="0">
                <a:effectLst/>
              </a:rPr>
              <a:t> di tutti </a:t>
            </a:r>
            <a:r>
              <a:rPr lang="en-US" sz="1600" dirty="0" err="1">
                <a:effectLst/>
              </a:rPr>
              <a:t>i</a:t>
            </a:r>
            <a:r>
              <a:rPr lang="en-US" sz="1600" dirty="0">
                <a:effectLst/>
              </a:rPr>
              <a:t> </a:t>
            </a:r>
            <a:r>
              <a:rPr lang="en-US" sz="1600" dirty="0" err="1">
                <a:effectLst/>
              </a:rPr>
              <a:t>sensori</a:t>
            </a:r>
            <a:r>
              <a:rPr lang="en-US" sz="1600" dirty="0">
                <a:effectLst/>
              </a:rPr>
              <a:t> wearable e, se </a:t>
            </a:r>
            <a:r>
              <a:rPr lang="en-US" sz="1600" dirty="0" err="1">
                <a:effectLst/>
              </a:rPr>
              <a:t>si</a:t>
            </a:r>
            <a:r>
              <a:rPr lang="en-US" sz="1600" dirty="0">
                <a:effectLst/>
              </a:rPr>
              <a:t> </a:t>
            </a:r>
            <a:r>
              <a:rPr lang="en-US" sz="1600" dirty="0" err="1">
                <a:effectLst/>
              </a:rPr>
              <a:t>identifica</a:t>
            </a:r>
            <a:r>
              <a:rPr lang="en-US" sz="1600" dirty="0">
                <a:effectLst/>
              </a:rPr>
              <a:t> </a:t>
            </a:r>
            <a:r>
              <a:rPr lang="en-US" sz="1600" dirty="0" err="1">
                <a:effectLst/>
              </a:rPr>
              <a:t>una</a:t>
            </a:r>
            <a:r>
              <a:rPr lang="en-US" sz="1600" dirty="0">
                <a:effectLst/>
              </a:rPr>
              <a:t> </a:t>
            </a:r>
            <a:r>
              <a:rPr lang="en-US" sz="1600" dirty="0" err="1">
                <a:effectLst/>
              </a:rPr>
              <a:t>anomalia</a:t>
            </a:r>
            <a:r>
              <a:rPr lang="en-US" sz="1600" dirty="0">
                <a:effectLst/>
              </a:rPr>
              <a:t>, lo </a:t>
            </a:r>
            <a:r>
              <a:rPr lang="en-US" sz="1600" dirty="0" err="1">
                <a:effectLst/>
              </a:rPr>
              <a:t>si</a:t>
            </a:r>
            <a:r>
              <a:rPr lang="en-US" sz="1600" dirty="0">
                <a:effectLst/>
              </a:rPr>
              <a:t> </a:t>
            </a:r>
            <a:r>
              <a:rPr lang="en-US" sz="1600" dirty="0" err="1">
                <a:effectLst/>
              </a:rPr>
              <a:t>comunica</a:t>
            </a:r>
            <a:r>
              <a:rPr lang="en-US" sz="1600" dirty="0">
                <a:effectLst/>
              </a:rPr>
              <a:t> a tutti </a:t>
            </a:r>
            <a:r>
              <a:rPr lang="en-US" sz="1600" dirty="0" err="1">
                <a:effectLst/>
              </a:rPr>
              <a:t>i</a:t>
            </a:r>
            <a:r>
              <a:rPr lang="en-US" sz="1600" dirty="0">
                <a:effectLst/>
              </a:rPr>
              <a:t> caretaker </a:t>
            </a:r>
            <a:r>
              <a:rPr lang="en-US" sz="1600" dirty="0" err="1">
                <a:effectLst/>
              </a:rPr>
              <a:t>associati</a:t>
            </a:r>
            <a:r>
              <a:rPr lang="en-US" sz="1600" dirty="0">
                <a:effectLst/>
              </a:rPr>
              <a:t> al </a:t>
            </a:r>
            <a:r>
              <a:rPr lang="en-US" sz="1600" dirty="0" err="1">
                <a:effectLst/>
              </a:rPr>
              <a:t>residente</a:t>
            </a:r>
            <a:r>
              <a:rPr lang="en-US" sz="1600" dirty="0">
                <a:effectLst/>
              </a:rPr>
              <a:t> </a:t>
            </a:r>
            <a:r>
              <a:rPr lang="en-US" sz="1600" dirty="0" err="1">
                <a:effectLst/>
              </a:rPr>
              <a:t>considerato</a:t>
            </a:r>
            <a:r>
              <a:rPr lang="en-US" sz="1600" dirty="0">
                <a:effectLst/>
              </a:rPr>
              <a:t>.</a:t>
            </a:r>
          </a:p>
        </p:txBody>
      </p:sp>
    </p:spTree>
    <p:extLst>
      <p:ext uri="{BB962C8B-B14F-4D97-AF65-F5344CB8AC3E}">
        <p14:creationId xmlns:p14="http://schemas.microsoft.com/office/powerpoint/2010/main" val="3208059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a:ln w="0"/>
                <a:solidFill>
                  <a:srgbClr val="002060"/>
                </a:solidFill>
                <a:effectLst>
                  <a:outerShdw blurRad="38100" dist="25400" dir="5400000" algn="ctr" rotWithShape="0">
                    <a:srgbClr val="6E747A">
                      <a:alpha val="43000"/>
                    </a:srgbClr>
                  </a:outerShdw>
                </a:effectLst>
              </a:rPr>
              <a:t>Deployment </a:t>
            </a: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clock&#10;&#10;Description automatically generated">
            <a:extLst>
              <a:ext uri="{FF2B5EF4-FFF2-40B4-BE49-F238E27FC236}">
                <a16:creationId xmlns:a16="http://schemas.microsoft.com/office/drawing/2014/main" id="{7E37F16C-E528-D7E6-07F0-C6BDD6F0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526" y="1534090"/>
            <a:ext cx="3610946" cy="3477207"/>
          </a:xfrm>
          <a:prstGeom prst="rect">
            <a:avLst/>
          </a:prstGeom>
        </p:spPr>
      </p:pic>
    </p:spTree>
    <p:extLst>
      <p:ext uri="{BB962C8B-B14F-4D97-AF65-F5344CB8AC3E}">
        <p14:creationId xmlns:p14="http://schemas.microsoft.com/office/powerpoint/2010/main" val="3896270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7212" b="12551"/>
          <a:stretch/>
        </p:blipFill>
        <p:spPr>
          <a:xfrm>
            <a:off x="215980" y="231353"/>
            <a:ext cx="512122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7744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di Deploy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7">
            <a:extLst>
              <a:ext uri="{FF2B5EF4-FFF2-40B4-BE49-F238E27FC236}">
                <a16:creationId xmlns:a16="http://schemas.microsoft.com/office/drawing/2014/main" id="{4D89626A-4590-E73B-1799-ADFFAD12EF20}"/>
              </a:ext>
            </a:extLst>
          </p:cNvPr>
          <p:cNvSpPr txBox="1"/>
          <p:nvPr/>
        </p:nvSpPr>
        <p:spPr>
          <a:xfrm>
            <a:off x="240744" y="2103299"/>
            <a:ext cx="5096458" cy="4093428"/>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Su un nodo centrale, comune a tutto il Sistema, si prevede l’</a:t>
            </a:r>
            <a:r>
              <a:rPr lang="it-IT" sz="2000" dirty="0" err="1">
                <a:effectLst/>
              </a:rPr>
              <a:t>istanziazione</a:t>
            </a:r>
            <a:r>
              <a:rPr lang="it-IT" sz="2000" dirty="0">
                <a:effectLst/>
              </a:rPr>
              <a:t> del componente di </a:t>
            </a:r>
            <a:r>
              <a:rPr lang="it-IT" sz="2000" i="1" dirty="0">
                <a:effectLst/>
              </a:rPr>
              <a:t>Gestione dell’Interazione con l’Utente</a:t>
            </a:r>
            <a:r>
              <a:rPr lang="it-IT" sz="2000" dirty="0">
                <a:effectLst/>
              </a:rPr>
              <a:t>. Questo componente riceverà tutte le richieste dei </a:t>
            </a:r>
            <a:r>
              <a:rPr lang="it-IT" sz="2000" dirty="0" err="1">
                <a:effectLst/>
              </a:rPr>
              <a:t>caretakers</a:t>
            </a:r>
            <a:r>
              <a:rPr lang="it-IT" sz="2000" dirty="0">
                <a:effectLst/>
              </a:rPr>
              <a:t>, e le gestirà sulla base dell’ordine di arrivo;</a:t>
            </a:r>
          </a:p>
          <a:p>
            <a:pPr marL="342900" indent="-342900" algn="just">
              <a:buFont typeface="Arial" panose="020B0604020202020204" pitchFamily="34" charset="0"/>
              <a:buChar char="•"/>
            </a:pPr>
            <a:r>
              <a:rPr lang="it-IT" sz="2000" dirty="0">
                <a:effectLst/>
              </a:rPr>
              <a:t>In ogni appartamento saranno istanziati i componenti di </a:t>
            </a:r>
            <a:r>
              <a:rPr lang="it-IT" sz="2000" i="1" dirty="0">
                <a:effectLst/>
              </a:rPr>
              <a:t>Gestione Ambientale </a:t>
            </a:r>
            <a:r>
              <a:rPr lang="it-IT" sz="2000" dirty="0">
                <a:effectLst/>
              </a:rPr>
              <a:t>e </a:t>
            </a:r>
            <a:r>
              <a:rPr lang="it-IT" sz="2000" i="1" dirty="0">
                <a:effectLst/>
              </a:rPr>
              <a:t>Gestione </a:t>
            </a:r>
            <a:r>
              <a:rPr lang="it-IT" sz="2000" i="1" dirty="0" err="1">
                <a:effectLst/>
              </a:rPr>
              <a:t>Smartwatch</a:t>
            </a:r>
            <a:r>
              <a:rPr lang="it-IT" sz="2000" dirty="0">
                <a:effectLst/>
              </a:rPr>
              <a:t>. Questi componenti interagiranno con lo </a:t>
            </a:r>
            <a:r>
              <a:rPr lang="it-IT" sz="2000" dirty="0" err="1">
                <a:effectLst/>
              </a:rPr>
              <a:t>Smartwatch</a:t>
            </a:r>
            <a:r>
              <a:rPr lang="it-IT" sz="2000" dirty="0">
                <a:effectLst/>
              </a:rPr>
              <a:t> del residente, e utilizzeranno per il salvataggio uno </a:t>
            </a:r>
            <a:r>
              <a:rPr lang="it-IT" sz="2000" dirty="0" err="1">
                <a:effectLst/>
              </a:rPr>
              <a:t>storage</a:t>
            </a:r>
            <a:r>
              <a:rPr lang="it-IT" sz="2000" dirty="0">
                <a:effectLst/>
              </a:rPr>
              <a:t> assegnato all’appartamento, presente in </a:t>
            </a:r>
            <a:r>
              <a:rPr lang="it-IT" sz="2000" dirty="0" err="1">
                <a:effectLst/>
              </a:rPr>
              <a:t>Cloud</a:t>
            </a:r>
            <a:r>
              <a:rPr lang="it-IT" sz="2000" dirty="0">
                <a:effectLst/>
              </a:rPr>
              <a:t>;</a:t>
            </a:r>
          </a:p>
        </p:txBody>
      </p:sp>
      <p:pic>
        <p:nvPicPr>
          <p:cNvPr id="7" name="Picture 6" descr="Graphical user interface&#10;&#10;Description automatically generated with low confidence">
            <a:extLst>
              <a:ext uri="{FF2B5EF4-FFF2-40B4-BE49-F238E27FC236}">
                <a16:creationId xmlns:a16="http://schemas.microsoft.com/office/drawing/2014/main" id="{398407F4-8B49-35AC-ED13-EE3F5BE3D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3461" y="1489492"/>
            <a:ext cx="6362052" cy="4866858"/>
          </a:xfrm>
          <a:prstGeom prst="rect">
            <a:avLst/>
          </a:prstGeom>
        </p:spPr>
      </p:pic>
    </p:spTree>
    <p:extLst>
      <p:ext uri="{BB962C8B-B14F-4D97-AF65-F5344CB8AC3E}">
        <p14:creationId xmlns:p14="http://schemas.microsoft.com/office/powerpoint/2010/main" val="621367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5" y="1603373"/>
            <a:ext cx="6457354" cy="769441"/>
          </a:xfrm>
          <a:prstGeom prst="rect">
            <a:avLst/>
          </a:prstGeom>
          <a:noFill/>
        </p:spPr>
        <p:txBody>
          <a:bodyPr wrap="square" rtlCol="0">
            <a:spAutoFit/>
          </a:bodyPr>
          <a:lstStyle/>
          <a:p>
            <a:pPr algn="just"/>
            <a:r>
              <a:rPr lang="en-US" sz="4400" dirty="0">
                <a:ln w="0"/>
                <a:solidFill>
                  <a:srgbClr val="002060"/>
                </a:solidFill>
                <a:effectLst>
                  <a:outerShdw blurRad="38100" dist="25400" dir="5400000" algn="ctr" rotWithShape="0">
                    <a:srgbClr val="6E747A">
                      <a:alpha val="43000"/>
                    </a:srgbClr>
                  </a:outerShdw>
                </a:effectLst>
              </a:rPr>
              <a:t>Software Quality –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42872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Essendo</a:t>
            </a:r>
            <a:r>
              <a:rPr lang="en-US" sz="2400" dirty="0">
                <a:solidFill>
                  <a:srgbClr val="002060"/>
                </a:solidFill>
              </a:rPr>
              <a:t> le </a:t>
            </a:r>
            <a:r>
              <a:rPr lang="en-US" sz="2400" dirty="0" err="1">
                <a:solidFill>
                  <a:srgbClr val="002060"/>
                </a:solidFill>
              </a:rPr>
              <a:t>misurazioni</a:t>
            </a:r>
            <a:r>
              <a:rPr lang="en-US" sz="2400" dirty="0">
                <a:solidFill>
                  <a:srgbClr val="002060"/>
                </a:solidFill>
              </a:rPr>
              <a:t> </a:t>
            </a:r>
            <a:r>
              <a:rPr lang="it-IT" sz="2400" dirty="0">
                <a:solidFill>
                  <a:srgbClr val="002060"/>
                </a:solidFill>
              </a:rPr>
              <a:t>del residente dati sensibili, si ipotizza l’applicazione della </a:t>
            </a:r>
            <a:r>
              <a:rPr lang="it-IT" sz="2400" i="1" dirty="0">
                <a:solidFill>
                  <a:srgbClr val="002060"/>
                </a:solidFill>
              </a:rPr>
              <a:t>crittografia asimmetrica </a:t>
            </a:r>
            <a:r>
              <a:rPr lang="it-IT" sz="2400" dirty="0">
                <a:solidFill>
                  <a:srgbClr val="002060"/>
                </a:solidFill>
              </a:rPr>
              <a:t>per la trasmissione delle informazioni;</a:t>
            </a:r>
          </a:p>
          <a:p>
            <a:pPr marL="342900" indent="-342900" algn="just">
              <a:buFont typeface="Arial" panose="020B0604020202020204" pitchFamily="34" charset="0"/>
              <a:buChar char="•"/>
            </a:pPr>
            <a:r>
              <a:rPr lang="en-US" sz="2400" dirty="0">
                <a:solidFill>
                  <a:srgbClr val="002060"/>
                </a:solidFill>
              </a:rPr>
              <a:t>Per </a:t>
            </a:r>
            <a:r>
              <a:rPr lang="en-US" sz="2400" dirty="0" err="1">
                <a:solidFill>
                  <a:srgbClr val="002060"/>
                </a:solidFill>
              </a:rPr>
              <a:t>garantire</a:t>
            </a:r>
            <a:r>
              <a:rPr lang="en-US" sz="2400" dirty="0">
                <a:solidFill>
                  <a:srgbClr val="002060"/>
                </a:solidFill>
              </a:rPr>
              <a:t> </a:t>
            </a:r>
            <a:r>
              <a:rPr lang="en-US" sz="2400" dirty="0" err="1">
                <a:solidFill>
                  <a:srgbClr val="002060"/>
                </a:solidFill>
              </a:rPr>
              <a:t>l’integrita</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 </a:t>
            </a:r>
            <a:r>
              <a:rPr lang="en-US" sz="2400" dirty="0" err="1">
                <a:solidFill>
                  <a:srgbClr val="002060"/>
                </a:solidFill>
              </a:rPr>
              <a:t>evitando</a:t>
            </a:r>
            <a:r>
              <a:rPr lang="en-US" sz="2400" dirty="0">
                <a:solidFill>
                  <a:srgbClr val="002060"/>
                </a:solidFill>
              </a:rPr>
              <a:t> </a:t>
            </a:r>
            <a:r>
              <a:rPr lang="en-US" sz="2400" dirty="0" err="1">
                <a:solidFill>
                  <a:srgbClr val="002060"/>
                </a:solidFill>
              </a:rPr>
              <a:t>eventuali</a:t>
            </a:r>
            <a:r>
              <a:rPr lang="en-US" sz="2400" dirty="0">
                <a:solidFill>
                  <a:srgbClr val="002060"/>
                </a:solidFill>
              </a:rPr>
              <a:t> </a:t>
            </a:r>
            <a:r>
              <a:rPr lang="en-US" sz="2400" dirty="0" err="1">
                <a:solidFill>
                  <a:srgbClr val="002060"/>
                </a:solidFill>
              </a:rPr>
              <a:t>attacchi</a:t>
            </a:r>
            <a:r>
              <a:rPr lang="en-US" sz="2400" dirty="0">
                <a:solidFill>
                  <a:srgbClr val="002060"/>
                </a:solidFill>
              </a:rPr>
              <a:t> del </a:t>
            </a:r>
            <a:r>
              <a:rPr lang="en-US" sz="2400" dirty="0" err="1">
                <a:solidFill>
                  <a:srgbClr val="002060"/>
                </a:solidFill>
              </a:rPr>
              <a:t>tipo</a:t>
            </a:r>
            <a:r>
              <a:rPr lang="en-US" sz="2400" dirty="0">
                <a:solidFill>
                  <a:srgbClr val="002060"/>
                </a:solidFill>
              </a:rPr>
              <a:t> </a:t>
            </a:r>
            <a:r>
              <a:rPr lang="en-US" sz="2400" i="1" dirty="0">
                <a:solidFill>
                  <a:srgbClr val="002060"/>
                </a:solidFill>
              </a:rPr>
              <a:t>man-in-the-middle</a:t>
            </a:r>
            <a:r>
              <a:rPr lang="en-US" sz="2400" dirty="0">
                <a:solidFill>
                  <a:srgbClr val="002060"/>
                </a:solidFill>
              </a:rPr>
              <a:t>, </a:t>
            </a:r>
            <a:r>
              <a:rPr lang="en-US" sz="2400" dirty="0" err="1">
                <a:solidFill>
                  <a:srgbClr val="002060"/>
                </a:solidFill>
              </a:rPr>
              <a:t>si</a:t>
            </a:r>
            <a:r>
              <a:rPr lang="en-US" sz="2400" dirty="0">
                <a:solidFill>
                  <a:srgbClr val="002060"/>
                </a:solidFill>
              </a:rPr>
              <a:t> </a:t>
            </a:r>
            <a:r>
              <a:rPr lang="en-US" sz="2400" dirty="0" err="1">
                <a:solidFill>
                  <a:srgbClr val="002060"/>
                </a:solidFill>
              </a:rPr>
              <a:t>opta</a:t>
            </a:r>
            <a:r>
              <a:rPr lang="en-US" sz="2400" dirty="0">
                <a:solidFill>
                  <a:srgbClr val="002060"/>
                </a:solidFill>
              </a:rPr>
              <a:t> per </a:t>
            </a:r>
            <a:r>
              <a:rPr lang="en-US" sz="2400" dirty="0" err="1">
                <a:solidFill>
                  <a:srgbClr val="002060"/>
                </a:solidFill>
              </a:rPr>
              <a:t>l’utilizzo</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i="1" dirty="0" err="1">
                <a:solidFill>
                  <a:srgbClr val="002060"/>
                </a:solidFill>
              </a:rPr>
              <a:t>firma</a:t>
            </a:r>
            <a:r>
              <a:rPr lang="en-US" sz="2400" i="1" dirty="0">
                <a:solidFill>
                  <a:srgbClr val="002060"/>
                </a:solidFill>
              </a:rPr>
              <a:t> </a:t>
            </a:r>
            <a:r>
              <a:rPr lang="en-US" sz="2400" i="1" dirty="0" err="1">
                <a:solidFill>
                  <a:srgbClr val="002060"/>
                </a:solidFill>
              </a:rPr>
              <a:t>digitale</a:t>
            </a:r>
            <a:r>
              <a:rPr lang="en-US" sz="2400" dirty="0">
                <a:solidFill>
                  <a:srgbClr val="002060"/>
                </a:solidFill>
              </a:rPr>
              <a:t>, </a:t>
            </a:r>
            <a:r>
              <a:rPr lang="en-US" sz="2400" dirty="0" err="1">
                <a:solidFill>
                  <a:srgbClr val="002060"/>
                </a:solidFill>
              </a:rPr>
              <a:t>applicata</a:t>
            </a:r>
            <a:r>
              <a:rPr lang="en-US" sz="2400" dirty="0">
                <a:solidFill>
                  <a:srgbClr val="002060"/>
                </a:solidFill>
              </a:rPr>
              <a:t> </a:t>
            </a:r>
            <a:r>
              <a:rPr lang="en-US" sz="2400" dirty="0" err="1">
                <a:solidFill>
                  <a:srgbClr val="002060"/>
                </a:solidFill>
              </a:rPr>
              <a:t>solamente</a:t>
            </a:r>
            <a:r>
              <a:rPr lang="en-US" sz="2400" dirty="0">
                <a:solidFill>
                  <a:srgbClr val="002060"/>
                </a:solidFill>
              </a:rPr>
              <a:t> </a:t>
            </a:r>
            <a:r>
              <a:rPr lang="en-US" sz="2400" dirty="0" err="1">
                <a:solidFill>
                  <a:srgbClr val="002060"/>
                </a:solidFill>
              </a:rPr>
              <a:t>nella</a:t>
            </a:r>
            <a:r>
              <a:rPr lang="en-US" sz="2400" dirty="0">
                <a:solidFill>
                  <a:srgbClr val="002060"/>
                </a:solidFill>
              </a:rPr>
              <a:t> </a:t>
            </a:r>
            <a:r>
              <a:rPr lang="en-US" sz="2400" dirty="0" err="1">
                <a:solidFill>
                  <a:srgbClr val="002060"/>
                </a:solidFill>
              </a:rPr>
              <a:t>comunicazione</a:t>
            </a:r>
            <a:r>
              <a:rPr lang="en-US" sz="2400" dirty="0">
                <a:solidFill>
                  <a:srgbClr val="002060"/>
                </a:solidFill>
              </a:rPr>
              <a:t> </a:t>
            </a:r>
            <a:r>
              <a:rPr lang="en-US" sz="2400" dirty="0" err="1">
                <a:solidFill>
                  <a:srgbClr val="002060"/>
                </a:solidFill>
              </a:rPr>
              <a:t>tra</a:t>
            </a:r>
            <a:r>
              <a:rPr lang="en-US" sz="2400" dirty="0">
                <a:solidFill>
                  <a:srgbClr val="002060"/>
                </a:solidFill>
              </a:rPr>
              <a:t> </a:t>
            </a:r>
            <a:r>
              <a:rPr lang="en-US" sz="2400" dirty="0" err="1">
                <a:solidFill>
                  <a:srgbClr val="002060"/>
                </a:solidFill>
              </a:rPr>
              <a:t>nodo</a:t>
            </a:r>
            <a:r>
              <a:rPr lang="en-US" sz="2400" dirty="0">
                <a:solidFill>
                  <a:srgbClr val="002060"/>
                </a:solidFill>
              </a:rPr>
              <a:t> centrale e caretaker, in modo da </a:t>
            </a:r>
            <a:r>
              <a:rPr lang="en-US" sz="2400" dirty="0" err="1">
                <a:solidFill>
                  <a:srgbClr val="002060"/>
                </a:solidFill>
              </a:rPr>
              <a:t>evitare</a:t>
            </a:r>
            <a:r>
              <a:rPr lang="en-US" sz="2400" dirty="0">
                <a:solidFill>
                  <a:srgbClr val="002060"/>
                </a:solidFill>
              </a:rPr>
              <a:t> un overhead </a:t>
            </a:r>
            <a:r>
              <a:rPr lang="en-US" sz="2400" dirty="0" err="1">
                <a:solidFill>
                  <a:srgbClr val="002060"/>
                </a:solidFill>
              </a:rPr>
              <a:t>troppo</a:t>
            </a:r>
            <a:r>
              <a:rPr lang="en-US" sz="2400" dirty="0">
                <a:solidFill>
                  <a:srgbClr val="002060"/>
                </a:solidFill>
              </a:rPr>
              <a:t> </a:t>
            </a:r>
            <a:r>
              <a:rPr lang="en-US" sz="2400" dirty="0" err="1">
                <a:solidFill>
                  <a:srgbClr val="002060"/>
                </a:solidFill>
              </a:rPr>
              <a:t>elevato</a:t>
            </a:r>
            <a:r>
              <a:rPr lang="en-US" sz="2400" dirty="0">
                <a:solidFill>
                  <a:srgbClr val="002060"/>
                </a:solidFill>
              </a:rPr>
              <a:t> per le </a:t>
            </a:r>
            <a:r>
              <a:rPr lang="en-US" sz="2400" dirty="0" err="1">
                <a:solidFill>
                  <a:srgbClr val="002060"/>
                </a:solidFill>
              </a:rPr>
              <a:t>trasmissioni</a:t>
            </a:r>
            <a:r>
              <a:rPr lang="en-US" sz="2400" dirty="0">
                <a:solidFill>
                  <a:srgbClr val="002060"/>
                </a:solidFill>
              </a:rPr>
              <a:t> ad </a:t>
            </a:r>
            <a:r>
              <a:rPr lang="en-US" sz="2400" dirty="0" err="1">
                <a:solidFill>
                  <a:srgbClr val="002060"/>
                </a:solidFill>
              </a:rPr>
              <a:t>alta</a:t>
            </a:r>
            <a:r>
              <a:rPr lang="en-US" sz="2400" dirty="0">
                <a:solidFill>
                  <a:srgbClr val="002060"/>
                </a:solidFill>
              </a:rPr>
              <a:t> </a:t>
            </a:r>
            <a:r>
              <a:rPr lang="en-US" sz="2400" dirty="0" err="1">
                <a:solidFill>
                  <a:srgbClr val="002060"/>
                </a:solidFill>
              </a:rPr>
              <a:t>frequenza</a:t>
            </a:r>
            <a:r>
              <a:rPr lang="en-US" sz="2400" dirty="0">
                <a:solidFill>
                  <a:srgbClr val="002060"/>
                </a:solidFill>
              </a:rPr>
              <a:t>, come quelle </a:t>
            </a:r>
            <a:r>
              <a:rPr lang="en-US" sz="2400" dirty="0" err="1">
                <a:solidFill>
                  <a:srgbClr val="002060"/>
                </a:solidFill>
              </a:rPr>
              <a:t>fatte</a:t>
            </a:r>
            <a:r>
              <a:rPr lang="en-US" sz="2400" dirty="0">
                <a:solidFill>
                  <a:srgbClr val="002060"/>
                </a:solidFill>
              </a:rPr>
              <a:t> </a:t>
            </a:r>
            <a:r>
              <a:rPr lang="en-US" sz="2400" dirty="0" err="1">
                <a:solidFill>
                  <a:srgbClr val="002060"/>
                </a:solidFill>
              </a:rPr>
              <a:t>dai</a:t>
            </a:r>
            <a:r>
              <a:rPr lang="en-US" sz="2400" dirty="0">
                <a:solidFill>
                  <a:srgbClr val="002060"/>
                </a:solidFill>
              </a:rPr>
              <a:t> </a:t>
            </a:r>
            <a:r>
              <a:rPr lang="en-US" sz="2400" dirty="0" err="1">
                <a:solidFill>
                  <a:srgbClr val="002060"/>
                </a:solidFill>
              </a:rPr>
              <a:t>gestori</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sensori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Ipotizzando</a:t>
            </a:r>
            <a:r>
              <a:rPr lang="en-US" sz="2400" dirty="0">
                <a:solidFill>
                  <a:srgbClr val="002060"/>
                </a:solidFill>
              </a:rPr>
              <a:t> </a:t>
            </a:r>
            <a:r>
              <a:rPr lang="en-US" sz="2400" dirty="0" err="1">
                <a:solidFill>
                  <a:srgbClr val="002060"/>
                </a:solidFill>
              </a:rPr>
              <a:t>l’utilizzo</a:t>
            </a:r>
            <a:r>
              <a:rPr lang="en-US" sz="2400" dirty="0">
                <a:solidFill>
                  <a:srgbClr val="002060"/>
                </a:solidFill>
              </a:rPr>
              <a:t> di un Sistema cloud per lo storage </a:t>
            </a:r>
            <a:r>
              <a:rPr lang="en-US" sz="2400" dirty="0" err="1">
                <a:solidFill>
                  <a:srgbClr val="002060"/>
                </a:solidFill>
              </a:rPr>
              <a:t>dei</a:t>
            </a:r>
            <a:r>
              <a:rPr lang="en-US" sz="2400" dirty="0">
                <a:solidFill>
                  <a:srgbClr val="002060"/>
                </a:solidFill>
              </a:rPr>
              <a:t> </a:t>
            </a:r>
            <a:r>
              <a:rPr lang="en-US" sz="2400" dirty="0" err="1">
                <a:solidFill>
                  <a:srgbClr val="002060"/>
                </a:solidFill>
              </a:rPr>
              <a:t>dati</a:t>
            </a:r>
            <a:r>
              <a:rPr lang="en-US" sz="2400" dirty="0">
                <a:solidFill>
                  <a:srgbClr val="002060"/>
                </a:solidFill>
              </a:rPr>
              <a:t>, ha senso </a:t>
            </a:r>
            <a:r>
              <a:rPr lang="en-US" sz="2400" dirty="0" err="1">
                <a:solidFill>
                  <a:srgbClr val="002060"/>
                </a:solidFill>
              </a:rPr>
              <a:t>applicare</a:t>
            </a:r>
            <a:r>
              <a:rPr lang="en-US" sz="2400" dirty="0">
                <a:solidFill>
                  <a:srgbClr val="002060"/>
                </a:solidFill>
              </a:rPr>
              <a:t> la </a:t>
            </a:r>
            <a:r>
              <a:rPr lang="en-US" sz="2400" dirty="0" err="1">
                <a:solidFill>
                  <a:srgbClr val="002060"/>
                </a:solidFill>
              </a:rPr>
              <a:t>tattica</a:t>
            </a:r>
            <a:r>
              <a:rPr lang="en-US" sz="2400" dirty="0">
                <a:solidFill>
                  <a:srgbClr val="002060"/>
                </a:solidFill>
              </a:rPr>
              <a:t> di Audit, in modo da </a:t>
            </a:r>
            <a:r>
              <a:rPr lang="en-US" sz="2400" dirty="0" err="1">
                <a:solidFill>
                  <a:srgbClr val="002060"/>
                </a:solidFill>
              </a:rPr>
              <a:t>tenere</a:t>
            </a:r>
            <a:r>
              <a:rPr lang="en-US" sz="2400" dirty="0">
                <a:solidFill>
                  <a:srgbClr val="002060"/>
                </a:solidFill>
              </a:rPr>
              <a:t> </a:t>
            </a:r>
            <a:r>
              <a:rPr lang="en-US" sz="2400" dirty="0" err="1">
                <a:solidFill>
                  <a:srgbClr val="002060"/>
                </a:solidFill>
              </a:rPr>
              <a:t>traccia</a:t>
            </a:r>
            <a:r>
              <a:rPr lang="en-US" sz="2400" dirty="0">
                <a:solidFill>
                  <a:srgbClr val="002060"/>
                </a:solidFill>
              </a:rPr>
              <a:t> di </a:t>
            </a:r>
            <a:r>
              <a:rPr lang="en-US" sz="2400" dirty="0" err="1">
                <a:solidFill>
                  <a:srgbClr val="002060"/>
                </a:solidFill>
              </a:rPr>
              <a:t>tutte</a:t>
            </a:r>
            <a:r>
              <a:rPr lang="en-US" sz="2400" dirty="0">
                <a:solidFill>
                  <a:srgbClr val="002060"/>
                </a:solidFill>
              </a:rPr>
              <a:t> le </a:t>
            </a:r>
            <a:r>
              <a:rPr lang="en-US" sz="2400" dirty="0" err="1">
                <a:solidFill>
                  <a:srgbClr val="002060"/>
                </a:solidFill>
              </a:rPr>
              <a:t>modifiche</a:t>
            </a:r>
            <a:r>
              <a:rPr lang="en-US" sz="2400" dirty="0">
                <a:solidFill>
                  <a:srgbClr val="002060"/>
                </a:solidFill>
              </a:rPr>
              <a:t> </a:t>
            </a:r>
            <a:r>
              <a:rPr lang="en-US" sz="2400" dirty="0" err="1">
                <a:solidFill>
                  <a:srgbClr val="002060"/>
                </a:solidFill>
              </a:rPr>
              <a:t>fatte</a:t>
            </a:r>
            <a:r>
              <a:rPr lang="en-US" sz="2400" dirty="0">
                <a:solidFill>
                  <a:srgbClr val="002060"/>
                </a:solidFill>
              </a:rPr>
              <a:t>, e </a:t>
            </a:r>
            <a:r>
              <a:rPr lang="en-US" sz="2400" dirty="0" err="1">
                <a:solidFill>
                  <a:srgbClr val="002060"/>
                </a:solidFill>
              </a:rPr>
              <a:t>poter</a:t>
            </a:r>
            <a:r>
              <a:rPr lang="en-US" sz="2400" dirty="0">
                <a:solidFill>
                  <a:srgbClr val="002060"/>
                </a:solidFill>
              </a:rPr>
              <a:t> </a:t>
            </a:r>
            <a:r>
              <a:rPr lang="en-US" sz="2400" dirty="0" err="1">
                <a:solidFill>
                  <a:srgbClr val="002060"/>
                </a:solidFill>
              </a:rPr>
              <a:t>eseguire</a:t>
            </a:r>
            <a:r>
              <a:rPr lang="en-US" sz="2400" dirty="0">
                <a:solidFill>
                  <a:srgbClr val="002060"/>
                </a:solidFill>
              </a:rPr>
              <a:t> la recover del Sistema, </a:t>
            </a:r>
            <a:r>
              <a:rPr lang="en-US" sz="2400" dirty="0" err="1">
                <a:solidFill>
                  <a:srgbClr val="002060"/>
                </a:solidFill>
              </a:rPr>
              <a:t>nel</a:t>
            </a:r>
            <a:r>
              <a:rPr lang="en-US" sz="2400" dirty="0">
                <a:solidFill>
                  <a:srgbClr val="002060"/>
                </a:solidFill>
              </a:rPr>
              <a:t> </a:t>
            </a:r>
            <a:r>
              <a:rPr lang="en-US" sz="2400" dirty="0" err="1">
                <a:solidFill>
                  <a:srgbClr val="002060"/>
                </a:solidFill>
              </a:rPr>
              <a:t>caso</a:t>
            </a:r>
            <a:r>
              <a:rPr lang="en-US" sz="2400" dirty="0">
                <a:solidFill>
                  <a:srgbClr val="002060"/>
                </a:solidFill>
              </a:rPr>
              <a:t> di </a:t>
            </a:r>
            <a:r>
              <a:rPr lang="en-US" sz="2400" dirty="0" err="1">
                <a:solidFill>
                  <a:srgbClr val="002060"/>
                </a:solidFill>
              </a:rPr>
              <a:t>guasti</a:t>
            </a:r>
            <a:r>
              <a:rPr lang="en-US" sz="2400" dirty="0">
                <a:solidFill>
                  <a:srgbClr val="002060"/>
                </a:solidFill>
              </a:rPr>
              <a:t>, in </a:t>
            </a:r>
            <a:r>
              <a:rPr lang="en-US" sz="2400" dirty="0" err="1">
                <a:solidFill>
                  <a:srgbClr val="002060"/>
                </a:solidFill>
              </a:rPr>
              <a:t>maniera</a:t>
            </a:r>
            <a:r>
              <a:rPr lang="en-US" sz="2400" dirty="0">
                <a:solidFill>
                  <a:srgbClr val="002060"/>
                </a:solidFill>
              </a:rPr>
              <a:t> </a:t>
            </a:r>
            <a:r>
              <a:rPr lang="en-US" sz="2400" dirty="0" err="1">
                <a:solidFill>
                  <a:srgbClr val="002060"/>
                </a:solidFill>
              </a:rPr>
              <a:t>più</a:t>
            </a:r>
            <a:r>
              <a:rPr lang="en-US" sz="2400" dirty="0">
                <a:solidFill>
                  <a:srgbClr val="002060"/>
                </a:solidFill>
              </a:rPr>
              <a:t> </a:t>
            </a:r>
            <a:r>
              <a:rPr lang="en-US" sz="2400" dirty="0" err="1">
                <a:solidFill>
                  <a:srgbClr val="002060"/>
                </a:solidFill>
              </a:rPr>
              <a:t>immediata</a:t>
            </a:r>
            <a:r>
              <a:rPr lang="en-US" sz="2400" dirty="0">
                <a:solidFill>
                  <a:srgbClr val="002060"/>
                </a:solidFill>
              </a:rPr>
              <a:t>;</a:t>
            </a:r>
          </a:p>
        </p:txBody>
      </p:sp>
    </p:spTree>
    <p:extLst>
      <p:ext uri="{BB962C8B-B14F-4D97-AF65-F5344CB8AC3E}">
        <p14:creationId xmlns:p14="http://schemas.microsoft.com/office/powerpoint/2010/main" val="1660483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57</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5" y="1603373"/>
            <a:ext cx="8398296" cy="769441"/>
          </a:xfrm>
          <a:prstGeom prst="rect">
            <a:avLst/>
          </a:prstGeom>
          <a:noFill/>
        </p:spPr>
        <p:txBody>
          <a:bodyPr wrap="square" rtlCol="0">
            <a:spAutoFit/>
          </a:bodyPr>
          <a:lstStyle/>
          <a:p>
            <a:pPr algn="just"/>
            <a:r>
              <a:rPr lang="en-US" sz="4400" dirty="0">
                <a:ln w="0"/>
                <a:solidFill>
                  <a:srgbClr val="002060"/>
                </a:solidFill>
                <a:effectLst>
                  <a:outerShdw blurRad="38100" dist="25400" dir="5400000" algn="ctr" rotWithShape="0">
                    <a:srgbClr val="6E747A">
                      <a:alpha val="43000"/>
                    </a:srgbClr>
                  </a:outerShdw>
                </a:effectLst>
              </a:rPr>
              <a:t>Software Quality – Energy Efficiency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519489"/>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002060"/>
                </a:solidFill>
              </a:rPr>
              <a:t>Per </a:t>
            </a:r>
            <a:r>
              <a:rPr lang="en-US" sz="2000" dirty="0" err="1">
                <a:solidFill>
                  <a:srgbClr val="002060"/>
                </a:solidFill>
              </a:rPr>
              <a:t>ridurre</a:t>
            </a:r>
            <a:r>
              <a:rPr lang="en-US" sz="2000" dirty="0">
                <a:solidFill>
                  <a:srgbClr val="002060"/>
                </a:solidFill>
              </a:rPr>
              <a:t> il </a:t>
            </a:r>
            <a:r>
              <a:rPr lang="en-US" sz="2000" dirty="0" err="1">
                <a:solidFill>
                  <a:srgbClr val="002060"/>
                </a:solidFill>
              </a:rPr>
              <a:t>consumo</a:t>
            </a:r>
            <a:r>
              <a:rPr lang="en-US" sz="2000" dirty="0">
                <a:solidFill>
                  <a:srgbClr val="002060"/>
                </a:solidFill>
              </a:rPr>
              <a:t> </a:t>
            </a:r>
            <a:r>
              <a:rPr lang="en-US" sz="2000" dirty="0" err="1">
                <a:solidFill>
                  <a:srgbClr val="002060"/>
                </a:solidFill>
              </a:rPr>
              <a:t>energetico</a:t>
            </a:r>
            <a:r>
              <a:rPr lang="en-US" sz="2000" dirty="0">
                <a:solidFill>
                  <a:srgbClr val="002060"/>
                </a:solidFill>
              </a:rPr>
              <a:t> </a:t>
            </a:r>
            <a:r>
              <a:rPr lang="en-US" sz="2000" dirty="0" err="1">
                <a:solidFill>
                  <a:srgbClr val="002060"/>
                </a:solidFill>
              </a:rPr>
              <a:t>prodotto</a:t>
            </a:r>
            <a:r>
              <a:rPr lang="en-US" sz="2000" dirty="0">
                <a:solidFill>
                  <a:srgbClr val="002060"/>
                </a:solidFill>
              </a:rPr>
              <a:t> </a:t>
            </a:r>
            <a:r>
              <a:rPr lang="en-US" sz="2000" dirty="0" err="1">
                <a:solidFill>
                  <a:srgbClr val="002060"/>
                </a:solidFill>
              </a:rPr>
              <a:t>dai</a:t>
            </a:r>
            <a:r>
              <a:rPr lang="en-US" sz="2000" dirty="0">
                <a:solidFill>
                  <a:srgbClr val="002060"/>
                </a:solidFill>
              </a:rPr>
              <a:t> </a:t>
            </a:r>
            <a:r>
              <a:rPr lang="en-US" sz="2000" dirty="0" err="1">
                <a:solidFill>
                  <a:srgbClr val="002060"/>
                </a:solidFill>
              </a:rPr>
              <a:t>sensori</a:t>
            </a:r>
            <a:r>
              <a:rPr lang="en-US" sz="2000" dirty="0">
                <a:solidFill>
                  <a:srgbClr val="002060"/>
                </a:solidFill>
              </a:rPr>
              <a:t>, </a:t>
            </a:r>
            <a:r>
              <a:rPr lang="en-US" sz="2000" dirty="0" err="1">
                <a:solidFill>
                  <a:srgbClr val="002060"/>
                </a:solidFill>
              </a:rPr>
              <a:t>sia</a:t>
            </a:r>
            <a:r>
              <a:rPr lang="en-US" sz="2000" dirty="0">
                <a:solidFill>
                  <a:srgbClr val="002060"/>
                </a:solidFill>
              </a:rPr>
              <a:t> </a:t>
            </a:r>
            <a:r>
              <a:rPr lang="en-US" sz="2000" dirty="0" err="1">
                <a:solidFill>
                  <a:srgbClr val="002060"/>
                </a:solidFill>
              </a:rPr>
              <a:t>ambientali</a:t>
            </a:r>
            <a:r>
              <a:rPr lang="en-US" sz="2000" dirty="0">
                <a:solidFill>
                  <a:srgbClr val="002060"/>
                </a:solidFill>
              </a:rPr>
              <a:t> </a:t>
            </a:r>
            <a:r>
              <a:rPr lang="en-US" sz="2000" dirty="0" err="1">
                <a:solidFill>
                  <a:srgbClr val="002060"/>
                </a:solidFill>
              </a:rPr>
              <a:t>che</a:t>
            </a:r>
            <a:r>
              <a:rPr lang="en-US" sz="2000" dirty="0">
                <a:solidFill>
                  <a:srgbClr val="002060"/>
                </a:solidFill>
              </a:rPr>
              <a:t> wearable, </a:t>
            </a:r>
            <a:r>
              <a:rPr lang="en-US" sz="2000" dirty="0" err="1">
                <a:solidFill>
                  <a:srgbClr val="002060"/>
                </a:solidFill>
              </a:rPr>
              <a:t>può</a:t>
            </a:r>
            <a:r>
              <a:rPr lang="en-US" sz="2000" dirty="0">
                <a:solidFill>
                  <a:srgbClr val="002060"/>
                </a:solidFill>
              </a:rPr>
              <a:t> </a:t>
            </a:r>
            <a:r>
              <a:rPr lang="en-US" sz="2000" dirty="0" err="1">
                <a:solidFill>
                  <a:srgbClr val="002060"/>
                </a:solidFill>
              </a:rPr>
              <a:t>avere</a:t>
            </a:r>
            <a:r>
              <a:rPr lang="en-US" sz="2000" dirty="0">
                <a:solidFill>
                  <a:srgbClr val="002060"/>
                </a:solidFill>
              </a:rPr>
              <a:t> senso </a:t>
            </a:r>
            <a:r>
              <a:rPr lang="en-US" sz="2000" dirty="0" err="1">
                <a:solidFill>
                  <a:srgbClr val="002060"/>
                </a:solidFill>
              </a:rPr>
              <a:t>ridurre</a:t>
            </a:r>
            <a:r>
              <a:rPr lang="en-US" sz="2000" dirty="0">
                <a:solidFill>
                  <a:srgbClr val="002060"/>
                </a:solidFill>
              </a:rPr>
              <a:t> la </a:t>
            </a:r>
            <a:r>
              <a:rPr lang="en-US" sz="2000" dirty="0" err="1">
                <a:solidFill>
                  <a:srgbClr val="002060"/>
                </a:solidFill>
              </a:rPr>
              <a:t>loro</a:t>
            </a:r>
            <a:r>
              <a:rPr lang="en-US" sz="2000" dirty="0">
                <a:solidFill>
                  <a:srgbClr val="002060"/>
                </a:solidFill>
              </a:rPr>
              <a:t> </a:t>
            </a:r>
            <a:r>
              <a:rPr lang="en-US" sz="2000" dirty="0" err="1">
                <a:solidFill>
                  <a:srgbClr val="002060"/>
                </a:solidFill>
              </a:rPr>
              <a:t>frequenza</a:t>
            </a:r>
            <a:r>
              <a:rPr lang="en-US" sz="2000" dirty="0">
                <a:solidFill>
                  <a:srgbClr val="002060"/>
                </a:solidFill>
              </a:rPr>
              <a:t> di </a:t>
            </a:r>
            <a:r>
              <a:rPr lang="en-US" sz="2000" dirty="0" err="1">
                <a:solidFill>
                  <a:srgbClr val="002060"/>
                </a:solidFill>
              </a:rPr>
              <a:t>campionamento</a:t>
            </a:r>
            <a:r>
              <a:rPr lang="en-US" sz="2000" dirty="0">
                <a:solidFill>
                  <a:srgbClr val="002060"/>
                </a:solidFill>
              </a:rPr>
              <a:t> </a:t>
            </a:r>
            <a:r>
              <a:rPr lang="en-US" sz="2000" dirty="0" err="1">
                <a:solidFill>
                  <a:srgbClr val="002060"/>
                </a:solidFill>
              </a:rPr>
              <a:t>mentre</a:t>
            </a:r>
            <a:r>
              <a:rPr lang="en-US" sz="2000" dirty="0">
                <a:solidFill>
                  <a:srgbClr val="002060"/>
                </a:solidFill>
              </a:rPr>
              <a:t> il </a:t>
            </a:r>
            <a:r>
              <a:rPr lang="en-US" sz="2000" dirty="0" err="1">
                <a:solidFill>
                  <a:srgbClr val="002060"/>
                </a:solidFill>
              </a:rPr>
              <a:t>residente</a:t>
            </a:r>
            <a:r>
              <a:rPr lang="en-US" sz="2000" dirty="0">
                <a:solidFill>
                  <a:srgbClr val="002060"/>
                </a:solidFill>
              </a:rPr>
              <a:t> </a:t>
            </a:r>
            <a:r>
              <a:rPr lang="en-US" sz="2000" dirty="0" err="1">
                <a:solidFill>
                  <a:srgbClr val="002060"/>
                </a:solidFill>
              </a:rPr>
              <a:t>dorme</a:t>
            </a:r>
            <a:r>
              <a:rPr lang="en-US" sz="2000" dirty="0">
                <a:solidFill>
                  <a:srgbClr val="002060"/>
                </a:solidFill>
              </a:rPr>
              <a:t>. Per </a:t>
            </a:r>
            <a:r>
              <a:rPr lang="en-US" sz="2000" dirty="0" err="1">
                <a:solidFill>
                  <a:srgbClr val="002060"/>
                </a:solidFill>
              </a:rPr>
              <a:t>capire</a:t>
            </a:r>
            <a:r>
              <a:rPr lang="en-US" sz="2000" dirty="0">
                <a:solidFill>
                  <a:srgbClr val="002060"/>
                </a:solidFill>
              </a:rPr>
              <a:t> </a:t>
            </a:r>
            <a:r>
              <a:rPr lang="en-US" sz="2000" dirty="0" err="1">
                <a:solidFill>
                  <a:srgbClr val="002060"/>
                </a:solidFill>
              </a:rPr>
              <a:t>quando</a:t>
            </a:r>
            <a:r>
              <a:rPr lang="en-US" sz="2000" dirty="0">
                <a:solidFill>
                  <a:srgbClr val="002060"/>
                </a:solidFill>
              </a:rPr>
              <a:t> </a:t>
            </a:r>
            <a:r>
              <a:rPr lang="en-US" sz="2000" dirty="0" err="1">
                <a:solidFill>
                  <a:srgbClr val="002060"/>
                </a:solidFill>
              </a:rPr>
              <a:t>sta</a:t>
            </a:r>
            <a:r>
              <a:rPr lang="en-US" sz="2000" dirty="0">
                <a:solidFill>
                  <a:srgbClr val="002060"/>
                </a:solidFill>
              </a:rPr>
              <a:t> </a:t>
            </a:r>
            <a:r>
              <a:rPr lang="en-US" sz="2000" dirty="0" err="1">
                <a:solidFill>
                  <a:srgbClr val="002060"/>
                </a:solidFill>
              </a:rPr>
              <a:t>dormendo</a:t>
            </a:r>
            <a:r>
              <a:rPr lang="en-US" sz="2000" dirty="0">
                <a:solidFill>
                  <a:srgbClr val="002060"/>
                </a:solidFill>
              </a:rPr>
              <a:t>, </a:t>
            </a:r>
            <a:r>
              <a:rPr lang="en-US" sz="2000" dirty="0" err="1">
                <a:solidFill>
                  <a:srgbClr val="002060"/>
                </a:solidFill>
              </a:rPr>
              <a:t>si</a:t>
            </a:r>
            <a:r>
              <a:rPr lang="en-US" sz="2000" dirty="0">
                <a:solidFill>
                  <a:srgbClr val="002060"/>
                </a:solidFill>
              </a:rPr>
              <a:t> </a:t>
            </a:r>
            <a:r>
              <a:rPr lang="en-US" sz="2000" dirty="0" err="1">
                <a:solidFill>
                  <a:srgbClr val="002060"/>
                </a:solidFill>
              </a:rPr>
              <a:t>utilizzano</a:t>
            </a:r>
            <a:r>
              <a:rPr lang="en-US" sz="2000" dirty="0">
                <a:solidFill>
                  <a:srgbClr val="002060"/>
                </a:solidFill>
              </a:rPr>
              <a:t> </a:t>
            </a:r>
            <a:r>
              <a:rPr lang="en-US" sz="2000" dirty="0" err="1">
                <a:solidFill>
                  <a:srgbClr val="002060"/>
                </a:solidFill>
              </a:rPr>
              <a:t>sia</a:t>
            </a:r>
            <a:r>
              <a:rPr lang="en-US" sz="2000" dirty="0">
                <a:solidFill>
                  <a:srgbClr val="002060"/>
                </a:solidFill>
              </a:rPr>
              <a:t> il </a:t>
            </a:r>
            <a:r>
              <a:rPr lang="en-US" sz="2000" dirty="0" err="1">
                <a:solidFill>
                  <a:srgbClr val="002060"/>
                </a:solidFill>
              </a:rPr>
              <a:t>sensore</a:t>
            </a:r>
            <a:r>
              <a:rPr lang="en-US" sz="2000" dirty="0">
                <a:solidFill>
                  <a:srgbClr val="002060"/>
                </a:solidFill>
              </a:rPr>
              <a:t> di </a:t>
            </a:r>
            <a:r>
              <a:rPr lang="en-US" sz="2000" dirty="0" err="1">
                <a:solidFill>
                  <a:srgbClr val="002060"/>
                </a:solidFill>
              </a:rPr>
              <a:t>battiti</a:t>
            </a:r>
            <a:r>
              <a:rPr lang="en-US" sz="2000" dirty="0">
                <a:solidFill>
                  <a:srgbClr val="002060"/>
                </a:solidFill>
              </a:rPr>
              <a:t> </a:t>
            </a:r>
            <a:r>
              <a:rPr lang="en-US" sz="2000" dirty="0" err="1">
                <a:solidFill>
                  <a:srgbClr val="002060"/>
                </a:solidFill>
              </a:rPr>
              <a:t>cardiaci</a:t>
            </a:r>
            <a:r>
              <a:rPr lang="en-US" sz="2000" dirty="0">
                <a:solidFill>
                  <a:srgbClr val="002060"/>
                </a:solidFill>
              </a:rPr>
              <a:t> </a:t>
            </a:r>
            <a:r>
              <a:rPr lang="en-US" sz="2000" dirty="0" err="1">
                <a:solidFill>
                  <a:srgbClr val="002060"/>
                </a:solidFill>
              </a:rPr>
              <a:t>che</a:t>
            </a:r>
            <a:r>
              <a:rPr lang="en-US" sz="2000" dirty="0">
                <a:solidFill>
                  <a:srgbClr val="002060"/>
                </a:solidFill>
              </a:rPr>
              <a:t> </a:t>
            </a:r>
            <a:r>
              <a:rPr lang="en-US" sz="2000" dirty="0" err="1">
                <a:solidFill>
                  <a:srgbClr val="002060"/>
                </a:solidFill>
              </a:rPr>
              <a:t>quello</a:t>
            </a:r>
            <a:r>
              <a:rPr lang="en-US" sz="2000" dirty="0">
                <a:solidFill>
                  <a:srgbClr val="002060"/>
                </a:solidFill>
              </a:rPr>
              <a:t> di </a:t>
            </a:r>
            <a:r>
              <a:rPr lang="en-US" sz="2000" dirty="0" err="1">
                <a:solidFill>
                  <a:srgbClr val="002060"/>
                </a:solidFill>
              </a:rPr>
              <a:t>pressione</a:t>
            </a:r>
            <a:r>
              <a:rPr lang="en-US" sz="2000" dirty="0">
                <a:solidFill>
                  <a:srgbClr val="002060"/>
                </a:solidFill>
              </a:rPr>
              <a:t> </a:t>
            </a:r>
            <a:r>
              <a:rPr lang="en-US" sz="2000" dirty="0" err="1">
                <a:solidFill>
                  <a:srgbClr val="002060"/>
                </a:solidFill>
              </a:rPr>
              <a:t>nel</a:t>
            </a:r>
            <a:r>
              <a:rPr lang="en-US" sz="2000" dirty="0">
                <a:solidFill>
                  <a:srgbClr val="002060"/>
                </a:solidFill>
              </a:rPr>
              <a:t> </a:t>
            </a:r>
            <a:r>
              <a:rPr lang="en-US" sz="2000" dirty="0" err="1">
                <a:solidFill>
                  <a:srgbClr val="002060"/>
                </a:solidFill>
              </a:rPr>
              <a:t>letto</a:t>
            </a:r>
            <a:r>
              <a:rPr lang="en-US" sz="2000" dirty="0">
                <a:solidFill>
                  <a:srgbClr val="002060"/>
                </a:solidFill>
              </a:rPr>
              <a:t>;</a:t>
            </a:r>
          </a:p>
          <a:p>
            <a:pPr marL="342900" indent="-342900" algn="just">
              <a:buFont typeface="Arial" panose="020B0604020202020204" pitchFamily="34" charset="0"/>
              <a:buChar char="•"/>
            </a:pPr>
            <a:r>
              <a:rPr lang="en-US" sz="2000" dirty="0">
                <a:solidFill>
                  <a:srgbClr val="002060"/>
                </a:solidFill>
              </a:rPr>
              <a:t>Al fine di </a:t>
            </a:r>
            <a:r>
              <a:rPr lang="en-US" sz="2000" dirty="0" err="1">
                <a:solidFill>
                  <a:srgbClr val="002060"/>
                </a:solidFill>
              </a:rPr>
              <a:t>avere</a:t>
            </a:r>
            <a:r>
              <a:rPr lang="en-US" sz="2000" dirty="0">
                <a:solidFill>
                  <a:srgbClr val="002060"/>
                </a:solidFill>
              </a:rPr>
              <a:t> </a:t>
            </a:r>
            <a:r>
              <a:rPr lang="en-US" sz="2000" dirty="0" err="1">
                <a:solidFill>
                  <a:srgbClr val="002060"/>
                </a:solidFill>
              </a:rPr>
              <a:t>una</a:t>
            </a:r>
            <a:r>
              <a:rPr lang="en-US" sz="2000" dirty="0">
                <a:solidFill>
                  <a:srgbClr val="002060"/>
                </a:solidFill>
              </a:rPr>
              <a:t> </a:t>
            </a:r>
            <a:r>
              <a:rPr lang="en-US" sz="2000" dirty="0" err="1">
                <a:solidFill>
                  <a:srgbClr val="002060"/>
                </a:solidFill>
              </a:rPr>
              <a:t>visione</a:t>
            </a:r>
            <a:r>
              <a:rPr lang="en-US" sz="2000" dirty="0">
                <a:solidFill>
                  <a:srgbClr val="002060"/>
                </a:solidFill>
              </a:rPr>
              <a:t> del </a:t>
            </a:r>
            <a:r>
              <a:rPr lang="en-US" sz="2000" dirty="0" err="1">
                <a:solidFill>
                  <a:srgbClr val="002060"/>
                </a:solidFill>
              </a:rPr>
              <a:t>consumo</a:t>
            </a:r>
            <a:r>
              <a:rPr lang="en-US" sz="2000" dirty="0">
                <a:solidFill>
                  <a:srgbClr val="002060"/>
                </a:solidFill>
              </a:rPr>
              <a:t> </a:t>
            </a:r>
            <a:r>
              <a:rPr lang="en-US" sz="2000" dirty="0" err="1">
                <a:solidFill>
                  <a:srgbClr val="002060"/>
                </a:solidFill>
              </a:rPr>
              <a:t>energetico</a:t>
            </a:r>
            <a:r>
              <a:rPr lang="en-US" sz="2000" dirty="0">
                <a:solidFill>
                  <a:srgbClr val="002060"/>
                </a:solidFill>
              </a:rPr>
              <a:t> </a:t>
            </a:r>
            <a:r>
              <a:rPr lang="en-US" sz="2000" dirty="0" err="1">
                <a:solidFill>
                  <a:srgbClr val="002060"/>
                </a:solidFill>
              </a:rPr>
              <a:t>prodotto</a:t>
            </a:r>
            <a:r>
              <a:rPr lang="en-US" sz="2000" dirty="0">
                <a:solidFill>
                  <a:srgbClr val="002060"/>
                </a:solidFill>
              </a:rPr>
              <a:t> </a:t>
            </a:r>
            <a:r>
              <a:rPr lang="en-US" sz="2000" dirty="0" err="1">
                <a:solidFill>
                  <a:srgbClr val="002060"/>
                </a:solidFill>
              </a:rPr>
              <a:t>dai</a:t>
            </a:r>
            <a:r>
              <a:rPr lang="en-US" sz="2000" dirty="0">
                <a:solidFill>
                  <a:srgbClr val="002060"/>
                </a:solidFill>
              </a:rPr>
              <a:t> </a:t>
            </a:r>
            <a:r>
              <a:rPr lang="en-US" sz="2000" dirty="0" err="1">
                <a:solidFill>
                  <a:srgbClr val="002060"/>
                </a:solidFill>
              </a:rPr>
              <a:t>diversi</a:t>
            </a:r>
            <a:r>
              <a:rPr lang="en-US" sz="2000" dirty="0">
                <a:solidFill>
                  <a:srgbClr val="002060"/>
                </a:solidFill>
              </a:rPr>
              <a:t> </a:t>
            </a:r>
            <a:r>
              <a:rPr lang="en-US" sz="2000" dirty="0" err="1">
                <a:solidFill>
                  <a:srgbClr val="002060"/>
                </a:solidFill>
              </a:rPr>
              <a:t>sensori</a:t>
            </a:r>
            <a:r>
              <a:rPr lang="en-US" sz="2000" dirty="0">
                <a:solidFill>
                  <a:srgbClr val="002060"/>
                </a:solidFill>
              </a:rPr>
              <a:t>, </a:t>
            </a:r>
            <a:r>
              <a:rPr lang="en-US" sz="2000" dirty="0" err="1">
                <a:solidFill>
                  <a:srgbClr val="002060"/>
                </a:solidFill>
              </a:rPr>
              <a:t>si</a:t>
            </a:r>
            <a:r>
              <a:rPr lang="en-US" sz="2000" dirty="0">
                <a:solidFill>
                  <a:srgbClr val="002060"/>
                </a:solidFill>
              </a:rPr>
              <a:t> </a:t>
            </a:r>
            <a:r>
              <a:rPr lang="en-US" sz="2000" dirty="0" err="1">
                <a:solidFill>
                  <a:srgbClr val="002060"/>
                </a:solidFill>
              </a:rPr>
              <a:t>ipotizza</a:t>
            </a:r>
            <a:r>
              <a:rPr lang="en-US" sz="2000" dirty="0">
                <a:solidFill>
                  <a:srgbClr val="002060"/>
                </a:solidFill>
              </a:rPr>
              <a:t> </a:t>
            </a:r>
            <a:r>
              <a:rPr lang="en-US" sz="2000" dirty="0" err="1">
                <a:solidFill>
                  <a:srgbClr val="002060"/>
                </a:solidFill>
              </a:rPr>
              <a:t>l’utilizzo</a:t>
            </a:r>
            <a:r>
              <a:rPr lang="en-US" sz="2000" dirty="0">
                <a:solidFill>
                  <a:srgbClr val="002060"/>
                </a:solidFill>
              </a:rPr>
              <a:t> di </a:t>
            </a:r>
            <a:r>
              <a:rPr lang="en-US" sz="2000" dirty="0" err="1">
                <a:solidFill>
                  <a:srgbClr val="002060"/>
                </a:solidFill>
              </a:rPr>
              <a:t>sistemi</a:t>
            </a:r>
            <a:r>
              <a:rPr lang="en-US" sz="2000" dirty="0">
                <a:solidFill>
                  <a:srgbClr val="002060"/>
                </a:solidFill>
              </a:rPr>
              <a:t> di metering, </a:t>
            </a:r>
            <a:r>
              <a:rPr lang="en-US" sz="2000" dirty="0" err="1">
                <a:solidFill>
                  <a:srgbClr val="002060"/>
                </a:solidFill>
              </a:rPr>
              <a:t>sia</a:t>
            </a:r>
            <a:r>
              <a:rPr lang="en-US" sz="2000" dirty="0">
                <a:solidFill>
                  <a:srgbClr val="002060"/>
                </a:solidFill>
              </a:rPr>
              <a:t> per lo Smartwatch </a:t>
            </a:r>
            <a:r>
              <a:rPr lang="en-US" sz="2000" dirty="0" err="1">
                <a:solidFill>
                  <a:srgbClr val="002060"/>
                </a:solidFill>
              </a:rPr>
              <a:t>che</a:t>
            </a:r>
            <a:r>
              <a:rPr lang="en-US" sz="2000" dirty="0">
                <a:solidFill>
                  <a:srgbClr val="002060"/>
                </a:solidFill>
              </a:rPr>
              <a:t> per </a:t>
            </a:r>
            <a:r>
              <a:rPr lang="en-US" sz="2000" dirty="0" err="1">
                <a:solidFill>
                  <a:srgbClr val="002060"/>
                </a:solidFill>
              </a:rPr>
              <a:t>i</a:t>
            </a:r>
            <a:r>
              <a:rPr lang="en-US" sz="2000" dirty="0">
                <a:solidFill>
                  <a:srgbClr val="002060"/>
                </a:solidFill>
              </a:rPr>
              <a:t> </a:t>
            </a:r>
            <a:r>
              <a:rPr lang="en-US" sz="2000" dirty="0" err="1">
                <a:solidFill>
                  <a:srgbClr val="002060"/>
                </a:solidFill>
              </a:rPr>
              <a:t>sensori</a:t>
            </a:r>
            <a:r>
              <a:rPr lang="en-US" sz="2000" dirty="0">
                <a:solidFill>
                  <a:srgbClr val="002060"/>
                </a:solidFill>
              </a:rPr>
              <a:t> </a:t>
            </a:r>
            <a:r>
              <a:rPr lang="en-US" sz="2000" dirty="0" err="1">
                <a:solidFill>
                  <a:srgbClr val="002060"/>
                </a:solidFill>
              </a:rPr>
              <a:t>ambientali</a:t>
            </a:r>
            <a:r>
              <a:rPr lang="en-US" sz="2000" dirty="0">
                <a:solidFill>
                  <a:srgbClr val="002060"/>
                </a:solidFill>
              </a:rPr>
              <a:t>, in modo da </a:t>
            </a:r>
            <a:r>
              <a:rPr lang="en-US" sz="2000" dirty="0" err="1">
                <a:solidFill>
                  <a:srgbClr val="002060"/>
                </a:solidFill>
              </a:rPr>
              <a:t>poter</a:t>
            </a:r>
            <a:r>
              <a:rPr lang="en-US" sz="2000" dirty="0">
                <a:solidFill>
                  <a:srgbClr val="002060"/>
                </a:solidFill>
              </a:rPr>
              <a:t> </a:t>
            </a:r>
            <a:r>
              <a:rPr lang="en-US" sz="2000" dirty="0" err="1">
                <a:solidFill>
                  <a:srgbClr val="002060"/>
                </a:solidFill>
              </a:rPr>
              <a:t>valutare</a:t>
            </a:r>
            <a:r>
              <a:rPr lang="en-US" sz="2000" dirty="0">
                <a:solidFill>
                  <a:srgbClr val="002060"/>
                </a:solidFill>
              </a:rPr>
              <a:t> il </a:t>
            </a:r>
            <a:r>
              <a:rPr lang="en-US" sz="2000" dirty="0" err="1">
                <a:solidFill>
                  <a:srgbClr val="002060"/>
                </a:solidFill>
              </a:rPr>
              <a:t>consumo</a:t>
            </a:r>
            <a:r>
              <a:rPr lang="en-US" sz="2000" dirty="0">
                <a:solidFill>
                  <a:srgbClr val="002060"/>
                </a:solidFill>
              </a:rPr>
              <a:t> </a:t>
            </a:r>
            <a:r>
              <a:rPr lang="en-US" sz="2000" dirty="0" err="1">
                <a:solidFill>
                  <a:srgbClr val="002060"/>
                </a:solidFill>
              </a:rPr>
              <a:t>energetico</a:t>
            </a:r>
            <a:r>
              <a:rPr lang="en-US" sz="2000" dirty="0">
                <a:solidFill>
                  <a:srgbClr val="002060"/>
                </a:solidFill>
              </a:rPr>
              <a:t>, </a:t>
            </a:r>
            <a:r>
              <a:rPr lang="en-US" sz="2000" dirty="0" err="1">
                <a:solidFill>
                  <a:srgbClr val="002060"/>
                </a:solidFill>
              </a:rPr>
              <a:t>perché</a:t>
            </a:r>
            <a:r>
              <a:rPr lang="en-US" sz="2000" dirty="0">
                <a:solidFill>
                  <a:srgbClr val="002060"/>
                </a:solidFill>
              </a:rPr>
              <a:t> senza </a:t>
            </a:r>
            <a:r>
              <a:rPr lang="en-US" sz="2000" dirty="0" err="1">
                <a:solidFill>
                  <a:srgbClr val="002060"/>
                </a:solidFill>
              </a:rPr>
              <a:t>valutazione</a:t>
            </a:r>
            <a:r>
              <a:rPr lang="en-US" sz="2000" dirty="0">
                <a:solidFill>
                  <a:srgbClr val="002060"/>
                </a:solidFill>
              </a:rPr>
              <a:t> non </a:t>
            </a:r>
            <a:r>
              <a:rPr lang="en-US" sz="2000" dirty="0" err="1">
                <a:solidFill>
                  <a:srgbClr val="002060"/>
                </a:solidFill>
              </a:rPr>
              <a:t>può</a:t>
            </a:r>
            <a:r>
              <a:rPr lang="en-US" sz="2000" dirty="0">
                <a:solidFill>
                  <a:srgbClr val="002060"/>
                </a:solidFill>
              </a:rPr>
              <a:t> </a:t>
            </a:r>
            <a:r>
              <a:rPr lang="en-US" sz="2000" dirty="0" err="1">
                <a:solidFill>
                  <a:srgbClr val="002060"/>
                </a:solidFill>
              </a:rPr>
              <a:t>esserci</a:t>
            </a:r>
            <a:r>
              <a:rPr lang="en-US" sz="2000" dirty="0">
                <a:solidFill>
                  <a:srgbClr val="002060"/>
                </a:solidFill>
              </a:rPr>
              <a:t> un </a:t>
            </a:r>
            <a:r>
              <a:rPr lang="en-US" sz="2000" dirty="0" err="1">
                <a:solidFill>
                  <a:srgbClr val="002060"/>
                </a:solidFill>
              </a:rPr>
              <a:t>controllo</a:t>
            </a:r>
            <a:r>
              <a:rPr lang="en-US" sz="2000" dirty="0">
                <a:solidFill>
                  <a:srgbClr val="002060"/>
                </a:solidFill>
              </a:rPr>
              <a:t>;</a:t>
            </a:r>
          </a:p>
          <a:p>
            <a:pPr marL="342900" indent="-342900" algn="just">
              <a:buFont typeface="Arial" panose="020B0604020202020204" pitchFamily="34" charset="0"/>
              <a:buChar char="•"/>
            </a:pPr>
            <a:r>
              <a:rPr lang="it-IT" sz="2000" dirty="0">
                <a:solidFill>
                  <a:srgbClr val="002060"/>
                </a:solidFill>
              </a:rPr>
              <a:t>Si ipotizza una modalità di risparmio energetico, che consenta allo </a:t>
            </a:r>
            <a:r>
              <a:rPr lang="it-IT" sz="2000" dirty="0" err="1">
                <a:solidFill>
                  <a:srgbClr val="002060"/>
                </a:solidFill>
              </a:rPr>
              <a:t>Smartwatch</a:t>
            </a:r>
            <a:r>
              <a:rPr lang="it-IT" sz="2000" dirty="0">
                <a:solidFill>
                  <a:srgbClr val="002060"/>
                </a:solidFill>
              </a:rPr>
              <a:t> di ridurre il consumo energetico, mentre rimane connesso al punto di accesso. La modalità di risparmio energetico riduce il consumo di energia al costo di una maggiore latenza di trasferimento dei dati, e una maggiore frequenza di campionamento;</a:t>
            </a:r>
            <a:endParaRPr lang="en-US" sz="2000" dirty="0">
              <a:solidFill>
                <a:srgbClr val="002060"/>
              </a:solidFill>
            </a:endParaRPr>
          </a:p>
        </p:txBody>
      </p:sp>
    </p:spTree>
    <p:extLst>
      <p:ext uri="{BB962C8B-B14F-4D97-AF65-F5344CB8AC3E}">
        <p14:creationId xmlns:p14="http://schemas.microsoft.com/office/powerpoint/2010/main" val="4248546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58</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152323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engineering drawing&#10;&#10;Description automatically generated">
            <a:extLst>
              <a:ext uri="{FF2B5EF4-FFF2-40B4-BE49-F238E27FC236}">
                <a16:creationId xmlns:a16="http://schemas.microsoft.com/office/drawing/2014/main" id="{E7D078B4-6753-6EE1-3C48-9CE228519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4659" y="1579742"/>
            <a:ext cx="3462679" cy="3334432"/>
          </a:xfrm>
          <a:prstGeom prst="rect">
            <a:avLst/>
          </a:prstGeom>
        </p:spPr>
      </p:pic>
    </p:spTree>
    <p:extLst>
      <p:ext uri="{BB962C8B-B14F-4D97-AF65-F5344CB8AC3E}">
        <p14:creationId xmlns:p14="http://schemas.microsoft.com/office/powerpoint/2010/main" val="17436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0176" b="12551"/>
          <a:stretch/>
        </p:blipFill>
        <p:spPr>
          <a:xfrm>
            <a:off x="215979" y="231353"/>
            <a:ext cx="5880021"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3322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dei</a:t>
            </a:r>
            <a:r>
              <a:rPr lang="en-US" sz="3200" dirty="0"/>
              <a:t> </a:t>
            </a:r>
            <a:r>
              <a:rPr lang="en-US" sz="3200" dirty="0" err="1"/>
              <a:t>Casi</a:t>
            </a:r>
            <a:r>
              <a:rPr lang="en-US" sz="3200" dirty="0"/>
              <a:t> </a:t>
            </a:r>
            <a:r>
              <a:rPr lang="en-US" sz="3200" dirty="0" err="1"/>
              <a:t>d’Uso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DEA66F45-DBE1-EE60-EF4D-616BA38E4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402" y="254984"/>
            <a:ext cx="5277853" cy="6283928"/>
          </a:xfrm>
          <a:prstGeom prst="rect">
            <a:avLst/>
          </a:prstGeom>
          <a:ln>
            <a:solidFill>
              <a:schemeClr val="tx1"/>
            </a:solidFill>
          </a:ln>
        </p:spPr>
      </p:pic>
      <p:sp>
        <p:nvSpPr>
          <p:cNvPr id="2" name="CasellaDiTesto 7">
            <a:extLst>
              <a:ext uri="{FF2B5EF4-FFF2-40B4-BE49-F238E27FC236}">
                <a16:creationId xmlns:a16="http://schemas.microsoft.com/office/drawing/2014/main" id="{5D5ED805-3E8E-4C58-C683-F1BB88EF4AEF}"/>
              </a:ext>
            </a:extLst>
          </p:cNvPr>
          <p:cNvSpPr txBox="1"/>
          <p:nvPr/>
        </p:nvSpPr>
        <p:spPr>
          <a:xfrm>
            <a:off x="889375" y="1750812"/>
            <a:ext cx="4688649"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include tutti i casi d’uso relativi alle rilevazioni dei sensori perché, prima di poter eseguire un controllo, è obbligatoriamente necessario acquisire i dati;</a:t>
            </a:r>
          </a:p>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estende il caso d’uso </a:t>
            </a:r>
            <a:r>
              <a:rPr lang="it-IT" sz="2000" i="1" dirty="0">
                <a:effectLst/>
              </a:rPr>
              <a:t>Notifica Emergenza</a:t>
            </a:r>
            <a:r>
              <a:rPr lang="it-IT" sz="2000" dirty="0">
                <a:effectLst/>
              </a:rPr>
              <a:t>, non lo include, perché non è detto che il residente sia sempre in emergenza;</a:t>
            </a:r>
          </a:p>
          <a:p>
            <a:pPr marL="342900" indent="-342900" algn="just">
              <a:buFont typeface="Arial" panose="020B0604020202020204" pitchFamily="34" charset="0"/>
              <a:buChar char="•"/>
            </a:pPr>
            <a:r>
              <a:rPr lang="it-IT" sz="2000" dirty="0">
                <a:effectLst/>
              </a:rPr>
              <a:t>Tutti i casi d’uso per la rilevazioni di dati includono il loro </a:t>
            </a:r>
            <a:r>
              <a:rPr lang="it-IT" sz="2000" i="1" dirty="0">
                <a:effectLst/>
              </a:rPr>
              <a:t>salvataggio</a:t>
            </a:r>
            <a:r>
              <a:rPr lang="it-IT" sz="2000" dirty="0">
                <a:effectLst/>
              </a:rPr>
              <a:t>, necessario per il calcolo dello </a:t>
            </a:r>
            <a:r>
              <a:rPr lang="it-IT" sz="2000" i="1" dirty="0">
                <a:effectLst/>
              </a:rPr>
              <a:t>storico</a:t>
            </a:r>
            <a:r>
              <a:rPr lang="it-IT" sz="2000" dirty="0">
                <a:effectLst/>
              </a:rPr>
              <a:t>;</a:t>
            </a:r>
          </a:p>
          <a:p>
            <a:pPr marL="342900" indent="-342900" algn="just">
              <a:buFont typeface="Arial" panose="020B0604020202020204" pitchFamily="34" charset="0"/>
              <a:buChar char="•"/>
            </a:pPr>
            <a:r>
              <a:rPr lang="it-IT" sz="2000" dirty="0">
                <a:effectLst/>
              </a:rPr>
              <a:t>Il </a:t>
            </a:r>
            <a:r>
              <a:rPr lang="it-IT" sz="2000" i="1" dirty="0">
                <a:effectLst/>
              </a:rPr>
              <a:t>Sistema Audio </a:t>
            </a:r>
            <a:r>
              <a:rPr lang="it-IT" sz="2000" dirty="0">
                <a:effectLst/>
              </a:rPr>
              <a:t>può essere attivato dai </a:t>
            </a:r>
            <a:r>
              <a:rPr lang="it-IT" sz="2000" i="1" dirty="0" err="1">
                <a:effectLst/>
              </a:rPr>
              <a:t>Caretaker</a:t>
            </a:r>
            <a:r>
              <a:rPr lang="it-IT" sz="2000" dirty="0">
                <a:effectLst/>
              </a:rPr>
              <a:t> per comunicare in modo bidirezionale con il </a:t>
            </a:r>
            <a:r>
              <a:rPr lang="it-IT" sz="2000" i="1" dirty="0">
                <a:effectLst/>
              </a:rPr>
              <a:t>Residente</a:t>
            </a:r>
            <a:r>
              <a:rPr lang="it-IT" sz="2000" dirty="0">
                <a:effectLst/>
              </a:rPr>
              <a:t>.</a:t>
            </a:r>
          </a:p>
        </p:txBody>
      </p:sp>
    </p:spTree>
    <p:extLst>
      <p:ext uri="{BB962C8B-B14F-4D97-AF65-F5344CB8AC3E}">
        <p14:creationId xmlns:p14="http://schemas.microsoft.com/office/powerpoint/2010/main" val="27480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54792" b="12551"/>
          <a:stretch/>
        </p:blipFill>
        <p:spPr>
          <a:xfrm>
            <a:off x="215980" y="231353"/>
            <a:ext cx="430407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9572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Modello</a:t>
            </a:r>
            <a:r>
              <a:rPr lang="en-US" sz="3200" dirty="0"/>
              <a:t> </a:t>
            </a:r>
            <a:r>
              <a:rPr lang="en-US" sz="3200" dirty="0" err="1"/>
              <a:t>dei</a:t>
            </a:r>
            <a:r>
              <a:rPr lang="en-US" sz="3200" dirty="0"/>
              <a:t> </a:t>
            </a:r>
            <a:r>
              <a:rPr lang="en-US" sz="3200" dirty="0" err="1"/>
              <a:t>Dati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Teams&#10;&#10;Description automatically generated">
            <a:extLst>
              <a:ext uri="{FF2B5EF4-FFF2-40B4-BE49-F238E27FC236}">
                <a16:creationId xmlns:a16="http://schemas.microsoft.com/office/drawing/2014/main" id="{01A71E60-53CF-4349-3528-06EC9C28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523" y="587255"/>
            <a:ext cx="7341497" cy="5683490"/>
          </a:xfrm>
          <a:prstGeom prst="rect">
            <a:avLst/>
          </a:prstGeom>
          <a:ln>
            <a:solidFill>
              <a:schemeClr val="tx1"/>
            </a:solidFill>
          </a:ln>
        </p:spPr>
      </p:pic>
      <p:sp>
        <p:nvSpPr>
          <p:cNvPr id="10" name="CasellaDiTesto 7">
            <a:extLst>
              <a:ext uri="{FF2B5EF4-FFF2-40B4-BE49-F238E27FC236}">
                <a16:creationId xmlns:a16="http://schemas.microsoft.com/office/drawing/2014/main" id="{157E066D-F2E0-F02D-0366-73F93D6CD802}"/>
              </a:ext>
            </a:extLst>
          </p:cNvPr>
          <p:cNvSpPr txBox="1"/>
          <p:nvPr/>
        </p:nvSpPr>
        <p:spPr>
          <a:xfrm>
            <a:off x="215980" y="1724933"/>
            <a:ext cx="4304076"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media</a:t>
            </a:r>
            <a:r>
              <a:rPr lang="it-IT" sz="2000" dirty="0">
                <a:effectLst/>
              </a:rPr>
              <a:t> per le rilevazioni delle accelerazioni tramite </a:t>
            </a:r>
            <a:r>
              <a:rPr lang="it-IT" sz="2000" dirty="0" err="1">
                <a:effectLst/>
              </a:rPr>
              <a:t>smartwatch</a:t>
            </a:r>
            <a:r>
              <a:rPr lang="it-IT" sz="2000" dirty="0">
                <a:effectLst/>
              </a:rPr>
              <a:t>, e per le rilevazioni dei movimenti tramite sensore ambientale, perché si ha la necessità di campionarle ad alta frequenza, quindi si possono accettare anche valori più rumorosi;</a:t>
            </a:r>
          </a:p>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alta</a:t>
            </a:r>
            <a:r>
              <a:rPr lang="it-IT" sz="2000" dirty="0">
                <a:effectLst/>
              </a:rPr>
              <a:t> per tutte le altre rilevazioni perché, per loro natura, non ha senso campionarle ad alta frequenza, quindi, per risparmio di banda, si è deciso di acquisirle meno frequentemente, ma con precisione maggiore;</a:t>
            </a:r>
          </a:p>
        </p:txBody>
      </p:sp>
    </p:spTree>
    <p:extLst>
      <p:ext uri="{BB962C8B-B14F-4D97-AF65-F5344CB8AC3E}">
        <p14:creationId xmlns:p14="http://schemas.microsoft.com/office/powerpoint/2010/main" val="24380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9</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3090882"/>
            <a:ext cx="10219721" cy="1754326"/>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p>
          <a:p>
            <a:pPr algn="ctr"/>
            <a:r>
              <a:rPr lang="en-US" sz="4800" i="1" dirty="0">
                <a:ln w="0"/>
                <a:solidFill>
                  <a:srgbClr val="002060"/>
                </a:solidFill>
                <a:effectLst>
                  <a:outerShdw blurRad="38100" dist="25400" dir="5400000" algn="ctr" rotWithShape="0">
                    <a:srgbClr val="6E747A">
                      <a:alpha val="43000"/>
                    </a:srgbClr>
                  </a:outerShdw>
                </a:effectLst>
              </a:rPr>
              <a:t>Activity Diagrams</a:t>
            </a:r>
            <a:endParaRPr lang="it-IT" sz="48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241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2955</TotalTime>
  <Words>3606</Words>
  <Application>Microsoft Office PowerPoint</Application>
  <PresentationFormat>Widescreen</PresentationFormat>
  <Paragraphs>547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g.savazzi1@campus.unimib.it</cp:lastModifiedBy>
  <cp:revision>100</cp:revision>
  <dcterms:created xsi:type="dcterms:W3CDTF">2021-06-28T08:25:19Z</dcterms:created>
  <dcterms:modified xsi:type="dcterms:W3CDTF">2023-01-09T10:18:54Z</dcterms:modified>
</cp:coreProperties>
</file>