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86" r:id="rId1"/>
  </p:sldMasterIdLst>
  <p:notesMasterIdLst>
    <p:notesMasterId r:id="rId5"/>
  </p:notesMasterIdLst>
  <p:handoutMasterIdLst>
    <p:handoutMasterId r:id="rId6"/>
  </p:handoutMasterIdLst>
  <p:sldIdLst>
    <p:sldId id="1218" r:id="rId2"/>
    <p:sldId id="1219" r:id="rId3"/>
    <p:sldId id="1220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F34583BB-AB0C-D041-90A0-497A64A317C3}">
          <p14:sldIdLst/>
        </p14:section>
        <p14:section name="imt-2030" id="{6EC73C15-0CA1-4A3D-8035-F0C2D87847FD}">
          <p14:sldIdLst>
            <p14:sldId id="1218"/>
            <p14:sldId id="1219"/>
            <p14:sldId id="1220"/>
          </p14:sldIdLst>
        </p14:section>
        <p14:section name="附录" id="{51949164-F4E5-4099-8D0B-7268A18346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47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敬植" initials="胡" lastIdx="1" clrIdx="0">
    <p:extLst>
      <p:ext uri="{19B8F6BF-5375-455C-9EA6-DF929625EA0E}">
        <p15:presenceInfo xmlns:p15="http://schemas.microsoft.com/office/powerpoint/2012/main" userId="60d15a2a592b9f96" providerId="Windows Live"/>
      </p:ext>
    </p:extLst>
  </p:cmAuthor>
  <p:cmAuthor id="2" name="张浩波" initials="张浩波" lastIdx="26" clrIdx="1">
    <p:extLst>
      <p:ext uri="{19B8F6BF-5375-455C-9EA6-DF929625EA0E}">
        <p15:presenceInfo xmlns:p15="http://schemas.microsoft.com/office/powerpoint/2012/main" userId="59d03389a15c210f" providerId="Windows Live"/>
      </p:ext>
    </p:extLst>
  </p:cmAuthor>
  <p:cmAuthor id="3" name="meheeae" initials="m" lastIdx="2" clrIdx="2">
    <p:extLst>
      <p:ext uri="{19B8F6BF-5375-455C-9EA6-DF929625EA0E}">
        <p15:presenceInfo xmlns:p15="http://schemas.microsoft.com/office/powerpoint/2012/main" userId="b129c1ba40c8d8a2" providerId="Windows Live"/>
      </p:ext>
    </p:extLst>
  </p:cmAuthor>
  <p:cmAuthor id="4" name="A" initials="A" lastIdx="3" clrIdx="3">
    <p:extLst>
      <p:ext uri="{19B8F6BF-5375-455C-9EA6-DF929625EA0E}">
        <p15:presenceInfo xmlns:p15="http://schemas.microsoft.com/office/powerpoint/2012/main" userId="A" providerId="None"/>
      </p:ext>
    </p:extLst>
  </p:cmAuthor>
  <p:cmAuthor id="5" name="曾书豪" initials="8a8081037" lastIdx="50" clrIdx="4">
    <p:extLst>
      <p:ext uri="{19B8F6BF-5375-455C-9EA6-DF929625EA0E}">
        <p15:presenceInfo xmlns:p15="http://schemas.microsoft.com/office/powerpoint/2012/main" userId="ad11dfae026b08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472C4"/>
    <a:srgbClr val="562C12"/>
    <a:srgbClr val="001C78"/>
    <a:srgbClr val="016359"/>
    <a:srgbClr val="B5A519"/>
    <a:srgbClr val="D72805"/>
    <a:srgbClr val="D40841"/>
    <a:srgbClr val="FBB8A2"/>
    <a:srgbClr val="E3B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5074" autoAdjust="0"/>
  </p:normalViewPr>
  <p:slideViewPr>
    <p:cSldViewPr snapToObjects="1">
      <p:cViewPr varScale="1">
        <p:scale>
          <a:sx n="109" d="100"/>
          <a:sy n="109" d="100"/>
        </p:scale>
        <p:origin x="510" y="138"/>
      </p:cViewPr>
      <p:guideLst>
        <p:guide orient="horz" pos="1162"/>
        <p:guide pos="4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9E116A1-28C6-4717-AD97-D7CC9FEE760B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EBF684F7-0FE0-443F-8FB7-2CA8472605B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984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5253F11-DE08-4D41-9BD1-BCFC45290B63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Textmasterformate durch Klicken bearbeiten</a:t>
            </a:r>
          </a:p>
          <a:p>
            <a:pPr lvl="1"/>
            <a:r>
              <a:rPr lang="en-US" altLang="zh-CN" noProof="0"/>
              <a:t>Zweite Ebene</a:t>
            </a:r>
          </a:p>
          <a:p>
            <a:pPr lvl="2"/>
            <a:r>
              <a:rPr lang="en-US" altLang="zh-CN" noProof="0"/>
              <a:t>Dritte Ebene</a:t>
            </a:r>
          </a:p>
          <a:p>
            <a:pPr lvl="3"/>
            <a:r>
              <a:rPr lang="en-US" altLang="zh-CN" noProof="0"/>
              <a:t>Vierte Ebene</a:t>
            </a:r>
          </a:p>
          <a:p>
            <a:pPr lvl="4"/>
            <a:r>
              <a:rPr lang="en-US" altLang="zh-CN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B35E1F3D-ED9E-405E-AF1C-9F2937595A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12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8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5C2D98-B543-43B5-8955-81A5A57812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6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ECFA43-B719-44B6-8F6F-8840D369F93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6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C46DB-C0E0-4C52-B871-641D47EB73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01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1B620-E58C-49B6-B83B-18D696EB3E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18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ED360-B90D-4395-8853-03A3D7874E1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2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0D5D1-9938-409C-BF17-D02D7CC4E1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43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B1106-8ADD-4653-8EE1-10E24B400D6F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8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C65DB-7166-4B12-981A-6E119CD91C1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00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6E2949-AFE2-447D-B765-D9F490EF0E6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55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CD3D6-6C51-40C2-B5D6-0BF3BA22D02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9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79832-A94C-4536-89B0-AE2DE7EC9D9C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72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B1A477-2200-41FA-BC0A-0C6DD07ABEC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328" y="63695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5E4A-1FF7-5446-9BF7-57824CD54030}" type="slidenum">
              <a:rPr kumimoji="1" lang="zh-CN" altLang="en-US" b="1" smtClean="0">
                <a:solidFill>
                  <a:srgbClr val="C00000"/>
                </a:solidFill>
              </a:rPr>
              <a:pPr/>
              <a:t>‹#›</a:t>
            </a:fld>
            <a:r>
              <a:rPr kumimoji="1" lang="en-US" altLang="zh-CN" dirty="0" smtClean="0"/>
              <a:t>/</a:t>
            </a:r>
            <a:r>
              <a:rPr kumimoji="1" lang="en-US" altLang="zh-CN" dirty="0" smtClean="0">
                <a:solidFill>
                  <a:srgbClr val="0070C0"/>
                </a:solidFill>
              </a:rPr>
              <a:t>23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/>
          <p:nvPr/>
        </p:nvSpPr>
        <p:spPr>
          <a:xfrm>
            <a:off x="4223792" y="-102382"/>
            <a:ext cx="5184576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relay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2460" y="620688"/>
                <a:ext cx="10513784" cy="5202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Performance indicator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received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signal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power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using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RIS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received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signal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power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without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RIS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Communication Prototype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One Transmitter</a:t>
                </a:r>
              </a:p>
              <a:p>
                <a:pPr marL="1257300" lvl="2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Vector signal generator (SMW200A):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generat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signal</a:t>
                </a:r>
              </a:p>
              <a:p>
                <a:pPr marL="1257300" lvl="2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Horn antenna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One RIS: 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work</a:t>
                </a:r>
                <a:r>
                  <a:rPr lang="en-US" altLang="zh-CN" sz="24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as relay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One Receiver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</a:p>
              <a:p>
                <a:pPr marL="1257300" lvl="2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Horn antenna</a:t>
                </a:r>
              </a:p>
              <a:p>
                <a:pPr marL="1257300" lvl="2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Spectrum 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analyzer (FSW):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measure ACLR and EVM</a:t>
                </a:r>
                <a:endParaRPr lang="en-US" altLang="zh-CN" sz="28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0" y="620688"/>
                <a:ext cx="10513784" cy="5202130"/>
              </a:xfrm>
              <a:prstGeom prst="rect">
                <a:avLst/>
              </a:prstGeom>
              <a:blipFill>
                <a:blip r:embed="rId3"/>
                <a:stretch>
                  <a:fillRect l="-1043" t="-586" b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0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8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2000" t="10165" r="7999" b="884"/>
          <a:stretch/>
        </p:blipFill>
        <p:spPr>
          <a:xfrm>
            <a:off x="1357224" y="1441404"/>
            <a:ext cx="4666768" cy="2722793"/>
          </a:xfrm>
          <a:prstGeom prst="rect">
            <a:avLst/>
          </a:prstGeom>
        </p:spPr>
      </p:pic>
      <p:sp>
        <p:nvSpPr>
          <p:cNvPr id="6" name="矩形 3"/>
          <p:cNvSpPr/>
          <p:nvPr/>
        </p:nvSpPr>
        <p:spPr>
          <a:xfrm>
            <a:off x="4223792" y="-102382"/>
            <a:ext cx="5184576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relay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460" y="620688"/>
            <a:ext cx="10513784" cy="39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Experimental setup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L-shape corridor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180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Other parameters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279497"/>
            <a:ext cx="3958300" cy="29687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98349"/>
              </p:ext>
            </p:extLst>
          </p:nvPr>
        </p:nvGraphicFramePr>
        <p:xfrm>
          <a:off x="2789631" y="4522666"/>
          <a:ext cx="7056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76069096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3357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4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Transmission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frequency band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single-tone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signal@26GHz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antenna gain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dBi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power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-RIS distance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antenna gain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dBi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7931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863752" y="231840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形状 47">
            <a:extLst>
              <a:ext uri="{FF2B5EF4-FFF2-40B4-BE49-F238E27FC236}">
                <a16:creationId xmlns:a16="http://schemas.microsoft.com/office/drawing/2014/main" id="{29238B27-5FAC-A848-AA2F-5C4C4E99FB8C}"/>
              </a:ext>
            </a:extLst>
          </p:cNvPr>
          <p:cNvSpPr/>
          <p:nvPr/>
        </p:nvSpPr>
        <p:spPr>
          <a:xfrm rot="482591" flipH="1" flipV="1">
            <a:off x="3944196" y="2187305"/>
            <a:ext cx="45719" cy="123813"/>
          </a:xfrm>
          <a:custGeom>
            <a:avLst/>
            <a:gdLst>
              <a:gd name="connsiteX0" fmla="*/ 8313 w 157942"/>
              <a:gd name="connsiteY0" fmla="*/ 0 h 349134"/>
              <a:gd name="connsiteX1" fmla="*/ 16625 w 157942"/>
              <a:gd name="connsiteY1" fmla="*/ 191192 h 349134"/>
              <a:gd name="connsiteX2" fmla="*/ 157942 w 157942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42" h="349134">
                <a:moveTo>
                  <a:pt x="8313" y="0"/>
                </a:moveTo>
                <a:cubicBezTo>
                  <a:pt x="0" y="66501"/>
                  <a:pt x="-8313" y="133003"/>
                  <a:pt x="16625" y="191192"/>
                </a:cubicBezTo>
                <a:cubicBezTo>
                  <a:pt x="41563" y="249381"/>
                  <a:pt x="99752" y="299257"/>
                  <a:pt x="157942" y="3491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3"/>
          </a:p>
        </p:txBody>
      </p:sp>
      <p:sp>
        <p:nvSpPr>
          <p:cNvPr id="10" name="任意形状 49">
            <a:extLst>
              <a:ext uri="{FF2B5EF4-FFF2-40B4-BE49-F238E27FC236}">
                <a16:creationId xmlns:a16="http://schemas.microsoft.com/office/drawing/2014/main" id="{372E7EA7-5A18-D84E-B17F-1C666409C359}"/>
              </a:ext>
            </a:extLst>
          </p:cNvPr>
          <p:cNvSpPr/>
          <p:nvPr/>
        </p:nvSpPr>
        <p:spPr>
          <a:xfrm rot="8400226">
            <a:off x="3785585" y="1920719"/>
            <a:ext cx="62324" cy="276279"/>
          </a:xfrm>
          <a:custGeom>
            <a:avLst/>
            <a:gdLst>
              <a:gd name="connsiteX0" fmla="*/ 28224 w 55656"/>
              <a:gd name="connsiteY0" fmla="*/ 0 h 192024"/>
              <a:gd name="connsiteX1" fmla="*/ 792 w 55656"/>
              <a:gd name="connsiteY1" fmla="*/ 128016 h 192024"/>
              <a:gd name="connsiteX2" fmla="*/ 55656 w 55656"/>
              <a:gd name="connsiteY2" fmla="*/ 192024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6" h="192024">
                <a:moveTo>
                  <a:pt x="28224" y="0"/>
                </a:moveTo>
                <a:cubicBezTo>
                  <a:pt x="12222" y="48006"/>
                  <a:pt x="-3780" y="96012"/>
                  <a:pt x="792" y="128016"/>
                </a:cubicBezTo>
                <a:cubicBezTo>
                  <a:pt x="5364" y="160020"/>
                  <a:pt x="30510" y="176022"/>
                  <a:pt x="55656" y="19202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77" tIns="50288" rIns="100577" bIns="50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284811" y="1770189"/>
                <a:ext cx="578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30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11" y="1770189"/>
                <a:ext cx="5789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36924" y="2000249"/>
                <a:ext cx="532546" cy="369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6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24" y="2000249"/>
                <a:ext cx="532546" cy="369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1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9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0688"/>
            <a:ext cx="1051378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Experimental results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391072"/>
            <a:ext cx="5544616" cy="35707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00" y="1391072"/>
            <a:ext cx="5576774" cy="359141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72416" y="4961777"/>
            <a:ext cx="4284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signal power gain vs. RIS-Rx distance, with Rx located at </a:t>
            </a:r>
            <a:r>
              <a:rPr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81149" y="4982486"/>
            <a:ext cx="4284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signal power gain vs. RIS-Rx distance, with Rx located at </a:t>
            </a:r>
            <a:r>
              <a:rPr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9336" y="5285435"/>
            <a:ext cx="1123324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20000"/>
              </a:lnSpc>
              <a:spcBef>
                <a:spcPts val="180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Conclusion: the RIS-enabled relay can always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improve the received signal strength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despite the location of the receiver.</a:t>
            </a:r>
          </a:p>
        </p:txBody>
      </p:sp>
      <p:sp>
        <p:nvSpPr>
          <p:cNvPr id="26" name="矩形 3"/>
          <p:cNvSpPr/>
          <p:nvPr/>
        </p:nvSpPr>
        <p:spPr>
          <a:xfrm>
            <a:off x="4223792" y="-102382"/>
            <a:ext cx="5184576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relay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2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42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Default"/>
  <p:tag name="CFG.CUSTOMERVERSION" val="3"/>
  <p:tag name="CONFIG" val="Default"/>
  <p:tag name="CFG.VERSION" val="1"/>
  <p:tag name="MAPNAME" val="Map1"/>
  <p:tag name="LICENSEKEY" val="6c64627f-c5d4-423c-8804-6e663357a7fe"/>
  <p:tag name="FIELD.ADDINFO.COMBOINDEX" val="0"/>
  <p:tag name="FIELDS.INITIALIZED" val="1"/>
  <p:tag name="FIELD.AUTHOR.COMBOINDEX" val="-2"/>
  <p:tag name="FIELD.DIVISION.COMBOINDEX" val="-2"/>
  <p:tag name="FIELD.DATE.COMBOINDEX" val="-2"/>
  <p:tag name="FIELD.ISONUMBER.COMBOINDEX" val="-2"/>
  <p:tag name="TITLEMASTERMASTERNAME" val="TitleSlide"/>
  <p:tag name="TITLEMASTERSHAPESETGROUPCLASSNAME" val="ShapeSetGroup2"/>
  <p:tag name="TITLEMASTERCOLORSETGROUPCLASSNAME" val="ColorSetGroupLight"/>
  <p:tag name="TITLEMASTERFONTSETGROUPCLASSNAME" val="FontSetGroup2"/>
  <p:tag name="TITLEMASTERSTYLESETGROUPCLASSNAME" val="StyleSetGroup1"/>
  <p:tag name="TITLEMASTERMODIFIED" val="1"/>
  <p:tag name="SLIDEMASTERMASTERNAME" val="Slide"/>
  <p:tag name="SLIDEMASTERSHAPESETGROUPCLASSNAME" val="ShapeSetGroup2"/>
  <p:tag name="SLIDEMASTERCOLORSETGROUPCLASSNAME" val="ColorSetGroupLight"/>
  <p:tag name="SLIDEMASTERFONTSETGROUPCLASSNAME" val="FontSetGroup2"/>
  <p:tag name="SLIDEMASTERSTYLESETGROUPCLASSNAME" val="StyleSetGroup1"/>
  <p:tag name="SLIDEMASTERMODIFIED" val="1"/>
  <p:tag name="FIELD.ISONUMBER.CONTENT" val="Reference"/>
  <p:tag name="FIELD.ISONUMBER.VALUE" val="Reference"/>
  <p:tag name="ML_1" val="$Default"/>
  <p:tag name="FIELD.AUTHOR.CONTENT" val="Lingyang Song"/>
  <p:tag name="FIELD.AUTHOR.VALUE" val="Lingyang Song"/>
  <p:tag name="FIELD.DIVISION.CONTENT" val="Wireless Group"/>
  <p:tag name="FIELD.DIVISION.VALUE" val="Wireless Group"/>
  <p:tag name="FIELD.PROJECT.COMBOINDEX" val="-2"/>
  <p:tag name="FIELD.DATE.CONTENT" val="08,01, 2008"/>
  <p:tag name="FIELD.DATE.VALUE" val="08,01, 2008"/>
  <p:tag name="FIELD.CONTENTOWNER.COMBOINDEX" val="-2"/>
  <p:tag name="FIELD.ADDINFO.CONTENT" val="CONFIDENTIAL"/>
  <p:tag name="FIELD.ADDINFO.VALUE" val="CONFIDENTIAL"/>
  <p:tag name="ML_UFSOK" val="de4de2de8de7de5de6de9e10e11e12e13e14e15e16e17e18e19e20e21de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5133</TotalTime>
  <Words>101</Words>
  <Application>Microsoft Office PowerPoint</Application>
  <PresentationFormat>宽屏</PresentationFormat>
  <Paragraphs>46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gbr04372</dc:creator>
  <cp:lastModifiedBy>曾书豪</cp:lastModifiedBy>
  <cp:revision>11521</cp:revision>
  <dcterms:created xsi:type="dcterms:W3CDTF">2008-07-31T14:25:44Z</dcterms:created>
  <dcterms:modified xsi:type="dcterms:W3CDTF">2022-12-28T03:13:15Z</dcterms:modified>
</cp:coreProperties>
</file>