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86" r:id="rId1"/>
  </p:sldMasterIdLst>
  <p:notesMasterIdLst>
    <p:notesMasterId r:id="rId6"/>
  </p:notesMasterIdLst>
  <p:handoutMasterIdLst>
    <p:handoutMasterId r:id="rId7"/>
  </p:handoutMasterIdLst>
  <p:sldIdLst>
    <p:sldId id="1202" r:id="rId2"/>
    <p:sldId id="1203" r:id="rId3"/>
    <p:sldId id="1204" r:id="rId4"/>
    <p:sldId id="1205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F34583BB-AB0C-D041-90A0-497A64A317C3}">
          <p14:sldIdLst/>
        </p14:section>
        <p14:section name="imt-2030" id="{6EC73C15-0CA1-4A3D-8035-F0C2D87847FD}">
          <p14:sldIdLst>
            <p14:sldId id="1202"/>
            <p14:sldId id="1203"/>
            <p14:sldId id="1204"/>
            <p14:sldId id="1205"/>
          </p14:sldIdLst>
        </p14:section>
        <p14:section name="附录" id="{51949164-F4E5-4099-8D0B-7268A18346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47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敬植" initials="胡" lastIdx="1" clrIdx="0">
    <p:extLst>
      <p:ext uri="{19B8F6BF-5375-455C-9EA6-DF929625EA0E}">
        <p15:presenceInfo xmlns:p15="http://schemas.microsoft.com/office/powerpoint/2012/main" userId="60d15a2a592b9f96" providerId="Windows Live"/>
      </p:ext>
    </p:extLst>
  </p:cmAuthor>
  <p:cmAuthor id="2" name="张浩波" initials="张浩波" lastIdx="26" clrIdx="1">
    <p:extLst>
      <p:ext uri="{19B8F6BF-5375-455C-9EA6-DF929625EA0E}">
        <p15:presenceInfo xmlns:p15="http://schemas.microsoft.com/office/powerpoint/2012/main" userId="59d03389a15c210f" providerId="Windows Live"/>
      </p:ext>
    </p:extLst>
  </p:cmAuthor>
  <p:cmAuthor id="3" name="meheeae" initials="m" lastIdx="2" clrIdx="2">
    <p:extLst>
      <p:ext uri="{19B8F6BF-5375-455C-9EA6-DF929625EA0E}">
        <p15:presenceInfo xmlns:p15="http://schemas.microsoft.com/office/powerpoint/2012/main" userId="b129c1ba40c8d8a2" providerId="Windows Live"/>
      </p:ext>
    </p:extLst>
  </p:cmAuthor>
  <p:cmAuthor id="4" name="A" initials="A" lastIdx="3" clrIdx="3">
    <p:extLst>
      <p:ext uri="{19B8F6BF-5375-455C-9EA6-DF929625EA0E}">
        <p15:presenceInfo xmlns:p15="http://schemas.microsoft.com/office/powerpoint/2012/main" userId="A" providerId="None"/>
      </p:ext>
    </p:extLst>
  </p:cmAuthor>
  <p:cmAuthor id="5" name="曾书豪" initials="8a8081037" lastIdx="50" clrIdx="4">
    <p:extLst>
      <p:ext uri="{19B8F6BF-5375-455C-9EA6-DF929625EA0E}">
        <p15:presenceInfo xmlns:p15="http://schemas.microsoft.com/office/powerpoint/2012/main" userId="ad11dfae026b08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472C4"/>
    <a:srgbClr val="562C12"/>
    <a:srgbClr val="001C78"/>
    <a:srgbClr val="016359"/>
    <a:srgbClr val="B5A519"/>
    <a:srgbClr val="D72805"/>
    <a:srgbClr val="D40841"/>
    <a:srgbClr val="FBB8A2"/>
    <a:srgbClr val="E3B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5074" autoAdjust="0"/>
  </p:normalViewPr>
  <p:slideViewPr>
    <p:cSldViewPr snapToObjects="1">
      <p:cViewPr varScale="1">
        <p:scale>
          <a:sx n="109" d="100"/>
          <a:sy n="109" d="100"/>
        </p:scale>
        <p:origin x="510" y="138"/>
      </p:cViewPr>
      <p:guideLst>
        <p:guide orient="horz" pos="1162"/>
        <p:guide pos="4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9E116A1-28C6-4717-AD97-D7CC9FEE760B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EBF684F7-0FE0-443F-8FB7-2CA8472605B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984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5253F11-DE08-4D41-9BD1-BCFC45290B63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Textmasterformate durch Klicken bearbeiten</a:t>
            </a:r>
          </a:p>
          <a:p>
            <a:pPr lvl="1"/>
            <a:r>
              <a:rPr lang="en-US" altLang="zh-CN" noProof="0"/>
              <a:t>Zweite Ebene</a:t>
            </a:r>
          </a:p>
          <a:p>
            <a:pPr lvl="2"/>
            <a:r>
              <a:rPr lang="en-US" altLang="zh-CN" noProof="0"/>
              <a:t>Dritte Ebene</a:t>
            </a:r>
          </a:p>
          <a:p>
            <a:pPr lvl="3"/>
            <a:r>
              <a:rPr lang="en-US" altLang="zh-CN" noProof="0"/>
              <a:t>Vierte Ebene</a:t>
            </a:r>
          </a:p>
          <a:p>
            <a:pPr lvl="4"/>
            <a:r>
              <a:rPr lang="en-US" altLang="zh-CN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B35E1F3D-ED9E-405E-AF1C-9F2937595A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12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5C2D98-B543-43B5-8955-81A5A57812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6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ECFA43-B719-44B6-8F6F-8840D369F93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6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C46DB-C0E0-4C52-B871-641D47EB73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01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1B620-E58C-49B6-B83B-18D696EB3E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18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ED360-B90D-4395-8853-03A3D7874E1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2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0D5D1-9938-409C-BF17-D02D7CC4E1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43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B1106-8ADD-4653-8EE1-10E24B400D6F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8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C65DB-7166-4B12-981A-6E119CD91C1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00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6E2949-AFE2-447D-B765-D9F490EF0E6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55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CD3D6-6C51-40C2-B5D6-0BF3BA22D02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9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79832-A94C-4536-89B0-AE2DE7EC9D9C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72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B1A477-2200-41FA-BC0A-0C6DD07ABEC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328" y="63695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5E4A-1FF7-5446-9BF7-57824CD54030}" type="slidenum">
              <a:rPr kumimoji="1" lang="zh-CN" altLang="en-US" b="1" smtClean="0">
                <a:solidFill>
                  <a:srgbClr val="C00000"/>
                </a:solidFill>
              </a:rPr>
              <a:pPr/>
              <a:t>‹#›</a:t>
            </a:fld>
            <a:r>
              <a:rPr kumimoji="1" lang="en-US" altLang="zh-CN" dirty="0" smtClean="0"/>
              <a:t>/</a:t>
            </a:r>
            <a:r>
              <a:rPr kumimoji="1" lang="en-US" altLang="zh-CN" dirty="0" smtClean="0">
                <a:solidFill>
                  <a:srgbClr val="0070C0"/>
                </a:solidFill>
              </a:rPr>
              <a:t>23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/>
          <p:nvPr/>
        </p:nvSpPr>
        <p:spPr>
          <a:xfrm>
            <a:off x="767408" y="-102382"/>
            <a:ext cx="1065718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Antenna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460" y="620688"/>
            <a:ext cx="11629540" cy="445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RIS-based antenna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RIS + feed (horn antenna)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Capable of beam sweeping, just like the phased array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More energy and cost efficient than conventional phased array</a:t>
            </a: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Performance indicator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Sidelobe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level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difference between the strongest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sidelobe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and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main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lobe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Beam steering precision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the deviation of the main lobe from the desired direction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7" r="28147" b="49542"/>
          <a:stretch/>
        </p:blipFill>
        <p:spPr>
          <a:xfrm>
            <a:off x="2639616" y="4781543"/>
            <a:ext cx="7189272" cy="177281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591944" y="5213591"/>
            <a:ext cx="11521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96811" y="5573631"/>
            <a:ext cx="126734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456040" y="5229354"/>
            <a:ext cx="0" cy="344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53100" y="5195826"/>
            <a:ext cx="18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Sidelobe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0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/>
          <p:nvPr/>
        </p:nvSpPr>
        <p:spPr>
          <a:xfrm>
            <a:off x="767408" y="-102382"/>
            <a:ext cx="1065718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Antenna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460" y="620688"/>
            <a:ext cx="10513784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Implemented RIS-based antenna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RIS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32*32 elements, 1bit, 25~27GHz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Feed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horn antenna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LB-34-10-C-KF, 10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dBi</a:t>
            </a:r>
            <a:endParaRPr lang="en-US" altLang="zh-CN" sz="28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t="14300" r="26375" b="18500"/>
          <a:stretch/>
        </p:blipFill>
        <p:spPr>
          <a:xfrm>
            <a:off x="3935760" y="2390831"/>
            <a:ext cx="4360243" cy="3986506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503712" y="4725144"/>
            <a:ext cx="115212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98128" y="443275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19352" y="3212976"/>
            <a:ext cx="708696" cy="7200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528048" y="3555856"/>
            <a:ext cx="21602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40940" y="3311406"/>
            <a:ext cx="124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1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6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/>
          <p:nvPr/>
        </p:nvSpPr>
        <p:spPr>
          <a:xfrm>
            <a:off x="767408" y="-102382"/>
            <a:ext cx="1065718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Antenna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360" y="765173"/>
            <a:ext cx="10513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Experimental setup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Test the antenna within an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anechoic chamber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 order to measure the performance metrics accurately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 descr="8c49dd54dc3bc602ad836c2c2a6eb6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340744"/>
            <a:ext cx="4763912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微信图片_2022072014112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0" r="1" b="50588"/>
          <a:stretch/>
        </p:blipFill>
        <p:spPr bwMode="auto">
          <a:xfrm>
            <a:off x="6281756" y="2312185"/>
            <a:ext cx="4824536" cy="312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00168" y="558626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 table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supporting RIS-based antenna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65832" y="558626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Spherical-to-plane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wave transformation plate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2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/>
          <p:nvPr/>
        </p:nvSpPr>
        <p:spPr>
          <a:xfrm>
            <a:off x="767408" y="-102382"/>
            <a:ext cx="1065718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Antenna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368" y="819600"/>
            <a:ext cx="1051378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Experimental results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Sidelobe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level</a:t>
            </a:r>
          </a:p>
          <a:p>
            <a:pPr lvl="1" algn="just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lvl="1" algn="just">
              <a:spcBef>
                <a:spcPts val="1200"/>
              </a:spcBef>
              <a:defRPr/>
            </a:pPr>
            <a:endParaRPr lang="en-US" altLang="zh-CN" sz="2400" b="1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Beam steering precision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52784" y="1906419"/>
          <a:ext cx="8733136" cy="79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448">
                  <a:extLst>
                    <a:ext uri="{9D8B030D-6E8A-4147-A177-3AD203B41FA5}">
                      <a16:colId xmlns:a16="http://schemas.microsoft.com/office/drawing/2014/main" val="2516419247"/>
                    </a:ext>
                  </a:extLst>
                </a:gridCol>
                <a:gridCol w="1826120">
                  <a:extLst>
                    <a:ext uri="{9D8B030D-6E8A-4147-A177-3AD203B41FA5}">
                      <a16:colId xmlns:a16="http://schemas.microsoft.com/office/drawing/2014/main" val="2420290229"/>
                    </a:ext>
                  </a:extLst>
                </a:gridCol>
                <a:gridCol w="2183284">
                  <a:extLst>
                    <a:ext uri="{9D8B030D-6E8A-4147-A177-3AD203B41FA5}">
                      <a16:colId xmlns:a16="http://schemas.microsoft.com/office/drawing/2014/main" val="1312924834"/>
                    </a:ext>
                  </a:extLst>
                </a:gridCol>
                <a:gridCol w="2183284">
                  <a:extLst>
                    <a:ext uri="{9D8B030D-6E8A-4147-A177-3AD203B41FA5}">
                      <a16:colId xmlns:a16="http://schemas.microsoft.com/office/drawing/2014/main" val="267884861"/>
                    </a:ext>
                  </a:extLst>
                </a:gridCol>
              </a:tblGrid>
              <a:tr h="420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Beam direction (degree)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SLL 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-14.2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-12.2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63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03114" y="3220405"/>
          <a:ext cx="92755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225">
                  <a:extLst>
                    <a:ext uri="{9D8B030D-6E8A-4147-A177-3AD203B41FA5}">
                      <a16:colId xmlns:a16="http://schemas.microsoft.com/office/drawing/2014/main" val="25164192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2029022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12924834"/>
                    </a:ext>
                  </a:extLst>
                </a:gridCol>
                <a:gridCol w="2027915">
                  <a:extLst>
                    <a:ext uri="{9D8B030D-6E8A-4147-A177-3AD203B41FA5}">
                      <a16:colId xmlns:a16="http://schemas.microsoft.com/office/drawing/2014/main" val="26788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Target Beam direction (degree)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Deviation (degree)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6349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4173665"/>
            <a:ext cx="3953294" cy="259256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3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6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Default"/>
  <p:tag name="CFG.CUSTOMERVERSION" val="3"/>
  <p:tag name="CONFIG" val="Default"/>
  <p:tag name="CFG.VERSION" val="1"/>
  <p:tag name="MAPNAME" val="Map1"/>
  <p:tag name="LICENSEKEY" val="6c64627f-c5d4-423c-8804-6e663357a7fe"/>
  <p:tag name="FIELD.ADDINFO.COMBOINDEX" val="0"/>
  <p:tag name="FIELDS.INITIALIZED" val="1"/>
  <p:tag name="FIELD.AUTHOR.COMBOINDEX" val="-2"/>
  <p:tag name="FIELD.DIVISION.COMBOINDEX" val="-2"/>
  <p:tag name="FIELD.DATE.COMBOINDEX" val="-2"/>
  <p:tag name="FIELD.ISONUMBER.COMBOINDEX" val="-2"/>
  <p:tag name="TITLEMASTERMASTERNAME" val="TitleSlide"/>
  <p:tag name="TITLEMASTERSHAPESETGROUPCLASSNAME" val="ShapeSetGroup2"/>
  <p:tag name="TITLEMASTERCOLORSETGROUPCLASSNAME" val="ColorSetGroupLight"/>
  <p:tag name="TITLEMASTERFONTSETGROUPCLASSNAME" val="FontSetGroup2"/>
  <p:tag name="TITLEMASTERSTYLESETGROUPCLASSNAME" val="StyleSetGroup1"/>
  <p:tag name="TITLEMASTERMODIFIED" val="1"/>
  <p:tag name="SLIDEMASTERMASTERNAME" val="Slide"/>
  <p:tag name="SLIDEMASTERSHAPESETGROUPCLASSNAME" val="ShapeSetGroup2"/>
  <p:tag name="SLIDEMASTERCOLORSETGROUPCLASSNAME" val="ColorSetGroupLight"/>
  <p:tag name="SLIDEMASTERFONTSETGROUPCLASSNAME" val="FontSetGroup2"/>
  <p:tag name="SLIDEMASTERSTYLESETGROUPCLASSNAME" val="StyleSetGroup1"/>
  <p:tag name="SLIDEMASTERMODIFIED" val="1"/>
  <p:tag name="FIELD.ISONUMBER.CONTENT" val="Reference"/>
  <p:tag name="FIELD.ISONUMBER.VALUE" val="Reference"/>
  <p:tag name="ML_1" val="$Default"/>
  <p:tag name="FIELD.AUTHOR.CONTENT" val="Lingyang Song"/>
  <p:tag name="FIELD.AUTHOR.VALUE" val="Lingyang Song"/>
  <p:tag name="FIELD.DIVISION.CONTENT" val="Wireless Group"/>
  <p:tag name="FIELD.DIVISION.VALUE" val="Wireless Group"/>
  <p:tag name="FIELD.PROJECT.COMBOINDEX" val="-2"/>
  <p:tag name="FIELD.DATE.CONTENT" val="08,01, 2008"/>
  <p:tag name="FIELD.DATE.VALUE" val="08,01, 2008"/>
  <p:tag name="FIELD.CONTENTOWNER.COMBOINDEX" val="-2"/>
  <p:tag name="FIELD.ADDINFO.CONTENT" val="CONFIDENTIAL"/>
  <p:tag name="FIELD.ADDINFO.VALUE" val="CONFIDENTIAL"/>
  <p:tag name="ML_UFSOK" val="de4de2de8de7de5de6de9e10e11e12e13e14e15e16e17e18e19e20e21de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5133</TotalTime>
  <Words>179</Words>
  <Application>Microsoft Office PowerPoint</Application>
  <PresentationFormat>宽屏</PresentationFormat>
  <Paragraphs>50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gbr04372</dc:creator>
  <cp:lastModifiedBy>曾书豪</cp:lastModifiedBy>
  <cp:revision>11521</cp:revision>
  <dcterms:created xsi:type="dcterms:W3CDTF">2008-07-31T14:25:44Z</dcterms:created>
  <dcterms:modified xsi:type="dcterms:W3CDTF">2022-12-28T03:12:19Z</dcterms:modified>
</cp:coreProperties>
</file>