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86" r:id="rId1"/>
  </p:sldMasterIdLst>
  <p:notesMasterIdLst>
    <p:notesMasterId r:id="rId6"/>
  </p:notesMasterIdLst>
  <p:handoutMasterIdLst>
    <p:handoutMasterId r:id="rId7"/>
  </p:handoutMasterIdLst>
  <p:sldIdLst>
    <p:sldId id="1213" r:id="rId2"/>
    <p:sldId id="1214" r:id="rId3"/>
    <p:sldId id="1215" r:id="rId4"/>
    <p:sldId id="1216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F34583BB-AB0C-D041-90A0-497A64A317C3}">
          <p14:sldIdLst/>
        </p14:section>
        <p14:section name="imt-2030" id="{6EC73C15-0CA1-4A3D-8035-F0C2D87847FD}">
          <p14:sldIdLst>
            <p14:sldId id="1213"/>
            <p14:sldId id="1214"/>
            <p14:sldId id="1215"/>
            <p14:sldId id="1216"/>
          </p14:sldIdLst>
        </p14:section>
        <p14:section name="附录" id="{51949164-F4E5-4099-8D0B-7268A183464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47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敬植" initials="胡" lastIdx="1" clrIdx="0">
    <p:extLst>
      <p:ext uri="{19B8F6BF-5375-455C-9EA6-DF929625EA0E}">
        <p15:presenceInfo xmlns:p15="http://schemas.microsoft.com/office/powerpoint/2012/main" userId="60d15a2a592b9f96" providerId="Windows Live"/>
      </p:ext>
    </p:extLst>
  </p:cmAuthor>
  <p:cmAuthor id="2" name="张浩波" initials="张浩波" lastIdx="26" clrIdx="1">
    <p:extLst>
      <p:ext uri="{19B8F6BF-5375-455C-9EA6-DF929625EA0E}">
        <p15:presenceInfo xmlns:p15="http://schemas.microsoft.com/office/powerpoint/2012/main" userId="59d03389a15c210f" providerId="Windows Live"/>
      </p:ext>
    </p:extLst>
  </p:cmAuthor>
  <p:cmAuthor id="3" name="meheeae" initials="m" lastIdx="2" clrIdx="2">
    <p:extLst>
      <p:ext uri="{19B8F6BF-5375-455C-9EA6-DF929625EA0E}">
        <p15:presenceInfo xmlns:p15="http://schemas.microsoft.com/office/powerpoint/2012/main" userId="b129c1ba40c8d8a2" providerId="Windows Live"/>
      </p:ext>
    </p:extLst>
  </p:cmAuthor>
  <p:cmAuthor id="4" name="A" initials="A" lastIdx="3" clrIdx="3">
    <p:extLst>
      <p:ext uri="{19B8F6BF-5375-455C-9EA6-DF929625EA0E}">
        <p15:presenceInfo xmlns:p15="http://schemas.microsoft.com/office/powerpoint/2012/main" userId="A" providerId="None"/>
      </p:ext>
    </p:extLst>
  </p:cmAuthor>
  <p:cmAuthor id="5" name="曾书豪" initials="8a8081037" lastIdx="50" clrIdx="4">
    <p:extLst>
      <p:ext uri="{19B8F6BF-5375-455C-9EA6-DF929625EA0E}">
        <p15:presenceInfo xmlns:p15="http://schemas.microsoft.com/office/powerpoint/2012/main" userId="ad11dfae026b08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472C4"/>
    <a:srgbClr val="562C12"/>
    <a:srgbClr val="001C78"/>
    <a:srgbClr val="016359"/>
    <a:srgbClr val="B5A519"/>
    <a:srgbClr val="D72805"/>
    <a:srgbClr val="D40841"/>
    <a:srgbClr val="FBB8A2"/>
    <a:srgbClr val="E3B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5074" autoAdjust="0"/>
  </p:normalViewPr>
  <p:slideViewPr>
    <p:cSldViewPr snapToObjects="1">
      <p:cViewPr varScale="1">
        <p:scale>
          <a:sx n="109" d="100"/>
          <a:sy n="109" d="100"/>
        </p:scale>
        <p:origin x="510" y="138"/>
      </p:cViewPr>
      <p:guideLst>
        <p:guide orient="horz" pos="1162"/>
        <p:guide pos="47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9E116A1-28C6-4717-AD97-D7CC9FEE760B}" type="datetime1">
              <a:rPr lang="zh-CN" altLang="en-US"/>
              <a:pPr>
                <a:defRPr/>
              </a:pPr>
              <a:t>2022/12/28</a:t>
            </a:fld>
            <a:endParaRPr lang="en-US" altLang="zh-CN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EBF684F7-0FE0-443F-8FB7-2CA8472605B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6984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5253F11-DE08-4D41-9BD1-BCFC45290B63}" type="datetime1">
              <a:rPr lang="zh-CN" altLang="en-US"/>
              <a:pPr>
                <a:defRPr/>
              </a:pPr>
              <a:t>2022/12/28</a:t>
            </a:fld>
            <a:endParaRPr lang="en-US" altLang="zh-CN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Textmasterformate durch Klicken bearbeiten</a:t>
            </a:r>
          </a:p>
          <a:p>
            <a:pPr lvl="1"/>
            <a:r>
              <a:rPr lang="en-US" altLang="zh-CN" noProof="0"/>
              <a:t>Zweite Ebene</a:t>
            </a:r>
          </a:p>
          <a:p>
            <a:pPr lvl="2"/>
            <a:r>
              <a:rPr lang="en-US" altLang="zh-CN" noProof="0"/>
              <a:t>Dritte Ebene</a:t>
            </a:r>
          </a:p>
          <a:p>
            <a:pPr lvl="3"/>
            <a:r>
              <a:rPr lang="en-US" altLang="zh-CN" noProof="0"/>
              <a:t>Vierte Ebene</a:t>
            </a:r>
          </a:p>
          <a:p>
            <a:pPr lvl="4"/>
            <a:r>
              <a:rPr lang="en-US" altLang="zh-CN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B35E1F3D-ED9E-405E-AF1C-9F2937595A1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9124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6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5C2D98-B543-43B5-8955-81A5A57812B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7D5E4A-1FF7-5446-9BF7-57824CD54030}" type="slidenum">
              <a:rPr kumimoji="1" lang="zh-CN" altLang="en-US" b="1" smtClean="0"/>
              <a:pPr/>
              <a:t>‹#›</a:t>
            </a:fld>
            <a:r>
              <a:rPr kumimoji="1" lang="en-US" altLang="zh-CN" dirty="0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96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ECFA43-B719-44B6-8F6F-8840D369F931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61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C46DB-C0E0-4C52-B871-641D47EB735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01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E1B620-E58C-49B6-B83B-18D696EB3E5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7D5E4A-1FF7-5446-9BF7-57824CD54030}" type="slidenum">
              <a:rPr kumimoji="1" lang="zh-CN" altLang="en-US" b="1" smtClean="0"/>
              <a:pPr/>
              <a:t>‹#›</a:t>
            </a:fld>
            <a:r>
              <a:rPr kumimoji="1" lang="en-US" altLang="zh-CN" dirty="0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18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AED360-B90D-4395-8853-03A3D7874E11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2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0D5D1-9938-409C-BF17-D02D7CC4E1B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43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B1106-8ADD-4653-8EE1-10E24B400D6F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98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C65DB-7166-4B12-981A-6E119CD91C18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00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6E2949-AFE2-447D-B765-D9F490EF0E60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55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CD3D6-6C51-40C2-B5D6-0BF3BA22D025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93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479832-A94C-4536-89B0-AE2DE7EC9D9C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72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B1A477-2200-41FA-BC0A-0C6DD07ABEC5}" type="datetime1">
              <a:rPr lang="zh-CN" altLang="en-US" smtClean="0"/>
              <a:t>2022/12/28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328" y="63695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D5E4A-1FF7-5446-9BF7-57824CD54030}" type="slidenum">
              <a:rPr kumimoji="1" lang="zh-CN" altLang="en-US" b="1" smtClean="0">
                <a:solidFill>
                  <a:srgbClr val="C00000"/>
                </a:solidFill>
              </a:rPr>
              <a:pPr/>
              <a:t>‹#›</a:t>
            </a:fld>
            <a:r>
              <a:rPr kumimoji="1" lang="en-US" altLang="zh-CN" dirty="0" smtClean="0"/>
              <a:t>/</a:t>
            </a:r>
            <a:r>
              <a:rPr kumimoji="1" lang="en-US" altLang="zh-CN" dirty="0" smtClean="0">
                <a:solidFill>
                  <a:srgbClr val="0070C0"/>
                </a:solidFill>
              </a:rPr>
              <a:t>23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79376" y="1181534"/>
                <a:ext cx="11568648" cy="3120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800" b="1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Principle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The RIS-based antenna radiates out two EM waves with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orthogonal polarizations 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towards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two users 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and each EM wave carries one data stream</a:t>
                </a: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800" b="1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Performance indicator and requirement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EVM: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&lt;8%</m:t>
                    </m:r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for 64QAM modulation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ACLR: &lt;-30 </a:t>
                </a:r>
                <a:r>
                  <a:rPr lang="en-US" altLang="zh-CN" sz="2400" dirty="0" err="1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dBc</a:t>
                </a: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800" b="1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Communication Prototype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181534"/>
                <a:ext cx="11568648" cy="3120854"/>
              </a:xfrm>
              <a:prstGeom prst="rect">
                <a:avLst/>
              </a:prstGeom>
              <a:blipFill>
                <a:blip r:embed="rId3"/>
                <a:stretch>
                  <a:fillRect l="-949" t="-977" r="-843" b="-2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76962" y="193996"/>
            <a:ext cx="1027246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</a:t>
            </a:r>
            <a:r>
              <a:rPr lang="en-US" altLang="zh-CN" sz="4000" b="1" dirty="0" smtClean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Dual </a:t>
            </a:r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stream transmission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092" y="4149080"/>
            <a:ext cx="7343318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One transmitter+ two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eceivers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Transmitter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Utilize 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two signal generators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to output two data streams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 two data streams are radiated out through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wo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linearly polarized RIS-based 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antennas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respectively.</a:t>
            </a:r>
            <a:endParaRPr lang="en-US" altLang="zh-CN" sz="2000" dirty="0" smtClean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 smtClean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t="6928" r="26375" b="2725"/>
          <a:stretch/>
        </p:blipFill>
        <p:spPr>
          <a:xfrm>
            <a:off x="8112224" y="3356992"/>
            <a:ext cx="3240360" cy="290282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0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9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5642" y="1196752"/>
                <a:ext cx="10513784" cy="2012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800" b="1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Experimental setup</a:t>
                </a: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In a meeting roo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m</a:t>
                </a:r>
                <a:endPara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eflection 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angles for t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wo receivers: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∘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 err="1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Tx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-Rx distances: 4m</a:t>
                </a:r>
                <a:r>
                  <a:rPr lang="en-US" altLang="zh-CN" sz="2800" b="1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42" y="1196752"/>
                <a:ext cx="10513784" cy="2012859"/>
              </a:xfrm>
              <a:prstGeom prst="rect">
                <a:avLst/>
              </a:prstGeom>
              <a:blipFill>
                <a:blip r:embed="rId3"/>
                <a:stretch>
                  <a:fillRect l="-1043" t="-1208" b="-3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76962" y="193996"/>
            <a:ext cx="1027246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</a:t>
            </a:r>
            <a:r>
              <a:rPr lang="en-US" altLang="zh-CN" sz="4000" b="1" dirty="0" smtClean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Dual </a:t>
            </a:r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stream transmission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74B530-A56D-3140-BB59-629D9B101721}"/>
              </a:ext>
            </a:extLst>
          </p:cNvPr>
          <p:cNvSpPr/>
          <p:nvPr/>
        </p:nvSpPr>
        <p:spPr>
          <a:xfrm>
            <a:off x="4655840" y="2976224"/>
            <a:ext cx="4878165" cy="3584611"/>
          </a:xfrm>
          <a:prstGeom prst="rect">
            <a:avLst/>
          </a:prstGeom>
          <a:noFill/>
          <a:ln w="444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933" tIns="30966" rIns="61933" bIns="309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11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972D45-8BF9-564C-927F-778A85C39D68}"/>
              </a:ext>
            </a:extLst>
          </p:cNvPr>
          <p:cNvSpPr txBox="1"/>
          <p:nvPr/>
        </p:nvSpPr>
        <p:spPr>
          <a:xfrm>
            <a:off x="7544077" y="3515912"/>
            <a:ext cx="11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 2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任意形状 47">
            <a:extLst>
              <a:ext uri="{FF2B5EF4-FFF2-40B4-BE49-F238E27FC236}">
                <a16:creationId xmlns:a16="http://schemas.microsoft.com/office/drawing/2014/main" id="{29238B27-5FAC-A848-AA2F-5C4C4E99FB8C}"/>
              </a:ext>
            </a:extLst>
          </p:cNvPr>
          <p:cNvSpPr/>
          <p:nvPr/>
        </p:nvSpPr>
        <p:spPr>
          <a:xfrm rot="5400000" flipH="1" flipV="1">
            <a:off x="6934280" y="3843566"/>
            <a:ext cx="87223" cy="142121"/>
          </a:xfrm>
          <a:custGeom>
            <a:avLst/>
            <a:gdLst>
              <a:gd name="connsiteX0" fmla="*/ 8313 w 157942"/>
              <a:gd name="connsiteY0" fmla="*/ 0 h 349134"/>
              <a:gd name="connsiteX1" fmla="*/ 16625 w 157942"/>
              <a:gd name="connsiteY1" fmla="*/ 191192 h 349134"/>
              <a:gd name="connsiteX2" fmla="*/ 157942 w 157942"/>
              <a:gd name="connsiteY2" fmla="*/ 349134 h 3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42" h="349134">
                <a:moveTo>
                  <a:pt x="8313" y="0"/>
                </a:moveTo>
                <a:cubicBezTo>
                  <a:pt x="0" y="66501"/>
                  <a:pt x="-8313" y="133003"/>
                  <a:pt x="16625" y="191192"/>
                </a:cubicBezTo>
                <a:cubicBezTo>
                  <a:pt x="41563" y="249381"/>
                  <a:pt x="99752" y="299257"/>
                  <a:pt x="157942" y="3491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3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1AE3FD-D500-9148-B4F6-9F3AA0A3CEAA}"/>
              </a:ext>
            </a:extLst>
          </p:cNvPr>
          <p:cNvSpPr/>
          <p:nvPr/>
        </p:nvSpPr>
        <p:spPr>
          <a:xfrm>
            <a:off x="6058142" y="3687781"/>
            <a:ext cx="757938" cy="8092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5000">
                <a:schemeClr val="accent4">
                  <a:lumMod val="90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10"/>
          </a:p>
        </p:txBody>
      </p:sp>
      <p:sp>
        <p:nvSpPr>
          <p:cNvPr id="17" name="矩形 16"/>
          <p:cNvSpPr/>
          <p:nvPr/>
        </p:nvSpPr>
        <p:spPr>
          <a:xfrm>
            <a:off x="5325188" y="3493171"/>
            <a:ext cx="3139929" cy="12864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972D45-8BF9-564C-927F-778A85C39D68}"/>
              </a:ext>
            </a:extLst>
          </p:cNvPr>
          <p:cNvSpPr txBox="1"/>
          <p:nvPr/>
        </p:nvSpPr>
        <p:spPr>
          <a:xfrm>
            <a:off x="5416812" y="4275684"/>
            <a:ext cx="102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Feed 1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6899075" y="3707065"/>
            <a:ext cx="1671386" cy="16756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7685539" y="5252712"/>
            <a:ext cx="1848466" cy="737195"/>
            <a:chOff x="2544113" y="5178106"/>
            <a:chExt cx="1848466" cy="73719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704DD55-7066-4B48-94C0-12771145E8A0}"/>
                </a:ext>
              </a:extLst>
            </p:cNvPr>
            <p:cNvGrpSpPr/>
            <p:nvPr/>
          </p:nvGrpSpPr>
          <p:grpSpPr>
            <a:xfrm rot="8005373">
              <a:off x="3436073" y="5251032"/>
              <a:ext cx="251318" cy="293553"/>
              <a:chOff x="7593361" y="3297769"/>
              <a:chExt cx="726849" cy="848998"/>
            </a:xfrm>
          </p:grpSpPr>
          <p:sp>
            <p:nvSpPr>
              <p:cNvPr id="24" name="三角形 5">
                <a:extLst>
                  <a:ext uri="{FF2B5EF4-FFF2-40B4-BE49-F238E27FC236}">
                    <a16:creationId xmlns:a16="http://schemas.microsoft.com/office/drawing/2014/main" id="{72EF6497-C534-BC4F-9859-9F18BAEFAD44}"/>
                  </a:ext>
                </a:extLst>
              </p:cNvPr>
              <p:cNvSpPr/>
              <p:nvPr/>
            </p:nvSpPr>
            <p:spPr>
              <a:xfrm>
                <a:off x="7593361" y="3308094"/>
                <a:ext cx="726849" cy="838673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1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43DC8F1-9047-2B44-999C-0427B7101BA0}"/>
                  </a:ext>
                </a:extLst>
              </p:cNvPr>
              <p:cNvSpPr/>
              <p:nvPr/>
            </p:nvSpPr>
            <p:spPr>
              <a:xfrm>
                <a:off x="7725237" y="3297769"/>
                <a:ext cx="463098" cy="216988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10"/>
              </a:p>
            </p:txBody>
          </p:sp>
        </p:grpSp>
        <p:sp>
          <p:nvSpPr>
            <p:cNvPr id="22" name="矩形 21"/>
            <p:cNvSpPr/>
            <p:nvPr/>
          </p:nvSpPr>
          <p:spPr>
            <a:xfrm rot="18910702">
              <a:off x="3392386" y="5178106"/>
              <a:ext cx="95601" cy="106753"/>
            </a:xfrm>
            <a:prstGeom prst="rect">
              <a:avLst/>
            </a:prstGeom>
            <a:noFill/>
            <a:ln w="15875">
              <a:solidFill>
                <a:srgbClr val="7F7F7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B972D45-8BF9-564C-927F-778A85C39D68}"/>
                </a:ext>
              </a:extLst>
            </p:cNvPr>
            <p:cNvSpPr txBox="1"/>
            <p:nvPr/>
          </p:nvSpPr>
          <p:spPr>
            <a:xfrm>
              <a:off x="2544113" y="5453636"/>
              <a:ext cx="1848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Rx antenna 2</a:t>
              </a:r>
              <a:endPara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B972D45-8BF9-564C-927F-778A85C39D68}"/>
              </a:ext>
            </a:extLst>
          </p:cNvPr>
          <p:cNvSpPr txBox="1"/>
          <p:nvPr/>
        </p:nvSpPr>
        <p:spPr>
          <a:xfrm>
            <a:off x="6145670" y="2976224"/>
            <a:ext cx="192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kumimoji="1"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antenna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704DD55-7066-4B48-94C0-12771145E8A0}"/>
              </a:ext>
            </a:extLst>
          </p:cNvPr>
          <p:cNvGrpSpPr/>
          <p:nvPr/>
        </p:nvGrpSpPr>
        <p:grpSpPr>
          <a:xfrm rot="10800000">
            <a:off x="6789403" y="5880644"/>
            <a:ext cx="251318" cy="293553"/>
            <a:chOff x="7593361" y="3297769"/>
            <a:chExt cx="726849" cy="848998"/>
          </a:xfrm>
        </p:grpSpPr>
        <p:sp>
          <p:nvSpPr>
            <p:cNvPr id="33" name="三角形 5">
              <a:extLst>
                <a:ext uri="{FF2B5EF4-FFF2-40B4-BE49-F238E27FC236}">
                  <a16:creationId xmlns:a16="http://schemas.microsoft.com/office/drawing/2014/main" id="{72EF6497-C534-BC4F-9859-9F18BAEFAD44}"/>
                </a:ext>
              </a:extLst>
            </p:cNvPr>
            <p:cNvSpPr/>
            <p:nvPr/>
          </p:nvSpPr>
          <p:spPr>
            <a:xfrm>
              <a:off x="7593361" y="3308094"/>
              <a:ext cx="726849" cy="838673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1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43DC8F1-9047-2B44-999C-0427B7101BA0}"/>
                </a:ext>
              </a:extLst>
            </p:cNvPr>
            <p:cNvSpPr/>
            <p:nvPr/>
          </p:nvSpPr>
          <p:spPr>
            <a:xfrm>
              <a:off x="7725237" y="3297769"/>
              <a:ext cx="463098" cy="216988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10"/>
            </a:p>
          </p:txBody>
        </p:sp>
      </p:grpSp>
      <p:sp>
        <p:nvSpPr>
          <p:cNvPr id="31" name="矩形 30"/>
          <p:cNvSpPr/>
          <p:nvPr/>
        </p:nvSpPr>
        <p:spPr>
          <a:xfrm>
            <a:off x="6915377" y="5764658"/>
            <a:ext cx="95601" cy="106753"/>
          </a:xfrm>
          <a:prstGeom prst="rect">
            <a:avLst/>
          </a:prstGeom>
          <a:noFill/>
          <a:ln w="15875">
            <a:solidFill>
              <a:srgbClr val="7F7F7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B972D45-8BF9-564C-927F-778A85C39D68}"/>
              </a:ext>
            </a:extLst>
          </p:cNvPr>
          <p:cNvSpPr txBox="1"/>
          <p:nvPr/>
        </p:nvSpPr>
        <p:spPr>
          <a:xfrm>
            <a:off x="6144584" y="6099170"/>
            <a:ext cx="18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 antenna 1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 flipV="1">
            <a:off x="6875004" y="3706294"/>
            <a:ext cx="40058" cy="217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704DD55-7066-4B48-94C0-12771145E8A0}"/>
              </a:ext>
            </a:extLst>
          </p:cNvPr>
          <p:cNvGrpSpPr/>
          <p:nvPr/>
        </p:nvGrpSpPr>
        <p:grpSpPr>
          <a:xfrm rot="10800000">
            <a:off x="6262045" y="4025656"/>
            <a:ext cx="251318" cy="293553"/>
            <a:chOff x="7593361" y="3297769"/>
            <a:chExt cx="726849" cy="848998"/>
          </a:xfrm>
        </p:grpSpPr>
        <p:sp>
          <p:nvSpPr>
            <p:cNvPr id="11" name="三角形 5">
              <a:extLst>
                <a:ext uri="{FF2B5EF4-FFF2-40B4-BE49-F238E27FC236}">
                  <a16:creationId xmlns:a16="http://schemas.microsoft.com/office/drawing/2014/main" id="{72EF6497-C534-BC4F-9859-9F18BAEFAD44}"/>
                </a:ext>
              </a:extLst>
            </p:cNvPr>
            <p:cNvSpPr/>
            <p:nvPr/>
          </p:nvSpPr>
          <p:spPr>
            <a:xfrm>
              <a:off x="7593361" y="3308094"/>
              <a:ext cx="726849" cy="838673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1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43DC8F1-9047-2B44-999C-0427B7101BA0}"/>
                </a:ext>
              </a:extLst>
            </p:cNvPr>
            <p:cNvSpPr/>
            <p:nvPr/>
          </p:nvSpPr>
          <p:spPr>
            <a:xfrm>
              <a:off x="7725237" y="3297769"/>
              <a:ext cx="463098" cy="216988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1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71AE3FD-D500-9148-B4F6-9F3AA0A3CEAA}"/>
              </a:ext>
            </a:extLst>
          </p:cNvPr>
          <p:cNvSpPr/>
          <p:nvPr/>
        </p:nvSpPr>
        <p:spPr>
          <a:xfrm>
            <a:off x="7018749" y="3687781"/>
            <a:ext cx="757938" cy="8092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5000">
                <a:schemeClr val="accent4">
                  <a:lumMod val="90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1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B972D45-8BF9-564C-927F-778A85C39D68}"/>
              </a:ext>
            </a:extLst>
          </p:cNvPr>
          <p:cNvSpPr txBox="1"/>
          <p:nvPr/>
        </p:nvSpPr>
        <p:spPr>
          <a:xfrm>
            <a:off x="5117814" y="3544339"/>
            <a:ext cx="11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 1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B972D45-8BF9-564C-927F-778A85C39D68}"/>
              </a:ext>
            </a:extLst>
          </p:cNvPr>
          <p:cNvSpPr txBox="1"/>
          <p:nvPr/>
        </p:nvSpPr>
        <p:spPr>
          <a:xfrm>
            <a:off x="7390693" y="4293229"/>
            <a:ext cx="1214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Feed 2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704DD55-7066-4B48-94C0-12771145E8A0}"/>
              </a:ext>
            </a:extLst>
          </p:cNvPr>
          <p:cNvGrpSpPr/>
          <p:nvPr/>
        </p:nvGrpSpPr>
        <p:grpSpPr>
          <a:xfrm rot="10800000">
            <a:off x="7302032" y="4003245"/>
            <a:ext cx="251318" cy="293553"/>
            <a:chOff x="7593361" y="3297769"/>
            <a:chExt cx="726849" cy="848998"/>
          </a:xfrm>
        </p:grpSpPr>
        <p:sp>
          <p:nvSpPr>
            <p:cNvPr id="42" name="三角形 5">
              <a:extLst>
                <a:ext uri="{FF2B5EF4-FFF2-40B4-BE49-F238E27FC236}">
                  <a16:creationId xmlns:a16="http://schemas.microsoft.com/office/drawing/2014/main" id="{72EF6497-C534-BC4F-9859-9F18BAEFAD44}"/>
                </a:ext>
              </a:extLst>
            </p:cNvPr>
            <p:cNvSpPr/>
            <p:nvPr/>
          </p:nvSpPr>
          <p:spPr>
            <a:xfrm>
              <a:off x="7593361" y="3308094"/>
              <a:ext cx="726849" cy="838673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1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43DC8F1-9047-2B44-999C-0427B7101BA0}"/>
                </a:ext>
              </a:extLst>
            </p:cNvPr>
            <p:cNvSpPr/>
            <p:nvPr/>
          </p:nvSpPr>
          <p:spPr>
            <a:xfrm>
              <a:off x="7725237" y="3297769"/>
              <a:ext cx="463098" cy="216988"/>
            </a:xfrm>
            <a:prstGeom prst="rect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1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800165" y="3954836"/>
                <a:ext cx="578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30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65" y="3954836"/>
                <a:ext cx="5789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1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65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2" b="7469"/>
          <a:stretch/>
        </p:blipFill>
        <p:spPr>
          <a:xfrm>
            <a:off x="6299766" y="2713426"/>
            <a:ext cx="5578388" cy="29444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5642" y="1196752"/>
            <a:ext cx="1051378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800" b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Experimental results</a:t>
            </a:r>
            <a:endParaRPr lang="en-US" alt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962" y="193996"/>
            <a:ext cx="1027246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</a:t>
            </a:r>
            <a:r>
              <a:rPr lang="en-US" altLang="zh-CN" sz="4000" b="1" dirty="0" smtClean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Dual </a:t>
            </a:r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stream transmission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61141" y="5764462"/>
            <a:ext cx="3070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ACLR=-33.59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40216" y="5793985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EVM=3.04%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431483" y="4008888"/>
            <a:ext cx="1486846" cy="14583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1384" y="1908895"/>
            <a:ext cx="11449272" cy="454444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729625" y="1908896"/>
            <a:ext cx="163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 1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6" b="8156"/>
          <a:stretch/>
        </p:blipFill>
        <p:spPr>
          <a:xfrm>
            <a:off x="776962" y="2701582"/>
            <a:ext cx="5338508" cy="276563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2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91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5642" y="1196752"/>
            <a:ext cx="1051378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Experimental results</a:t>
            </a:r>
            <a:endParaRPr lang="en-US" alt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7" b="7900"/>
          <a:stretch/>
        </p:blipFill>
        <p:spPr>
          <a:xfrm>
            <a:off x="737058" y="2392898"/>
            <a:ext cx="5504365" cy="27565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3" b="8969"/>
          <a:stretch/>
        </p:blipFill>
        <p:spPr>
          <a:xfrm>
            <a:off x="6385630" y="2392898"/>
            <a:ext cx="5543209" cy="283657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76962" y="193996"/>
            <a:ext cx="10272464" cy="9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RIS-based antenna: </a:t>
            </a:r>
            <a:r>
              <a:rPr lang="en-US" altLang="zh-CN" sz="4000" b="1" dirty="0" smtClean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Dual </a:t>
            </a:r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stream transmission performance 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96973" y="5263481"/>
            <a:ext cx="3070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ACLR=-29.66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76048" y="529300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EVM=3.80%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524320" y="3694102"/>
            <a:ext cx="1486846" cy="14583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44221" y="1783501"/>
            <a:ext cx="11449272" cy="416578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822462" y="1783501"/>
            <a:ext cx="163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 2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4314" y="5879752"/>
            <a:ext cx="113603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Conclusion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 the RIS-based antenna can support </a:t>
            </a:r>
            <a:r>
              <a:rPr lang="en-US" altLang="zh-CN" sz="28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dual stream communication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with satisfying EVM and ACLR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5E4A-1FF7-5446-9BF7-57824CD54030}" type="slidenum">
              <a:rPr kumimoji="1" lang="zh-CN" altLang="en-US" b="1" smtClean="0"/>
              <a:pPr/>
              <a:t>3</a:t>
            </a:fld>
            <a:r>
              <a:rPr kumimoji="1" lang="en-US" altLang="zh-CN" smtClean="0"/>
              <a:t>/23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6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Default"/>
  <p:tag name="CFG.CUSTOMERVERSION" val="3"/>
  <p:tag name="CONFIG" val="Default"/>
  <p:tag name="CFG.VERSION" val="1"/>
  <p:tag name="MAPNAME" val="Map1"/>
  <p:tag name="LICENSEKEY" val="6c64627f-c5d4-423c-8804-6e663357a7fe"/>
  <p:tag name="FIELD.ADDINFO.COMBOINDEX" val="0"/>
  <p:tag name="FIELDS.INITIALIZED" val="1"/>
  <p:tag name="FIELD.AUTHOR.COMBOINDEX" val="-2"/>
  <p:tag name="FIELD.DIVISION.COMBOINDEX" val="-2"/>
  <p:tag name="FIELD.DATE.COMBOINDEX" val="-2"/>
  <p:tag name="FIELD.ISONUMBER.COMBOINDEX" val="-2"/>
  <p:tag name="TITLEMASTERMASTERNAME" val="TitleSlide"/>
  <p:tag name="TITLEMASTERSHAPESETGROUPCLASSNAME" val="ShapeSetGroup2"/>
  <p:tag name="TITLEMASTERCOLORSETGROUPCLASSNAME" val="ColorSetGroupLight"/>
  <p:tag name="TITLEMASTERFONTSETGROUPCLASSNAME" val="FontSetGroup2"/>
  <p:tag name="TITLEMASTERSTYLESETGROUPCLASSNAME" val="StyleSetGroup1"/>
  <p:tag name="TITLEMASTERMODIFIED" val="1"/>
  <p:tag name="SLIDEMASTERMASTERNAME" val="Slide"/>
  <p:tag name="SLIDEMASTERSHAPESETGROUPCLASSNAME" val="ShapeSetGroup2"/>
  <p:tag name="SLIDEMASTERCOLORSETGROUPCLASSNAME" val="ColorSetGroupLight"/>
  <p:tag name="SLIDEMASTERFONTSETGROUPCLASSNAME" val="FontSetGroup2"/>
  <p:tag name="SLIDEMASTERSTYLESETGROUPCLASSNAME" val="StyleSetGroup1"/>
  <p:tag name="SLIDEMASTERMODIFIED" val="1"/>
  <p:tag name="FIELD.ISONUMBER.CONTENT" val="Reference"/>
  <p:tag name="FIELD.ISONUMBER.VALUE" val="Reference"/>
  <p:tag name="ML_1" val="$Default"/>
  <p:tag name="FIELD.AUTHOR.CONTENT" val="Lingyang Song"/>
  <p:tag name="FIELD.AUTHOR.VALUE" val="Lingyang Song"/>
  <p:tag name="FIELD.DIVISION.CONTENT" val="Wireless Group"/>
  <p:tag name="FIELD.DIVISION.VALUE" val="Wireless Group"/>
  <p:tag name="FIELD.PROJECT.COMBOINDEX" val="-2"/>
  <p:tag name="FIELD.DATE.CONTENT" val="08,01, 2008"/>
  <p:tag name="FIELD.DATE.VALUE" val="08,01, 2008"/>
  <p:tag name="FIELD.CONTENTOWNER.COMBOINDEX" val="-2"/>
  <p:tag name="FIELD.ADDINFO.CONTENT" val="CONFIDENTIAL"/>
  <p:tag name="FIELD.ADDINFO.VALUE" val="CONFIDENTIAL"/>
  <p:tag name="ML_UFSOK" val="de4de2de8de7de5de6de9e10e11e12e13e14e15e16e17e18e19e20e21de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5133</TotalTime>
  <Words>176</Words>
  <Application>Microsoft Office PowerPoint</Application>
  <PresentationFormat>宽屏</PresentationFormat>
  <Paragraphs>43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gbr04372</dc:creator>
  <cp:lastModifiedBy>曾书豪</cp:lastModifiedBy>
  <cp:revision>11521</cp:revision>
  <dcterms:created xsi:type="dcterms:W3CDTF">2008-07-31T14:25:44Z</dcterms:created>
  <dcterms:modified xsi:type="dcterms:W3CDTF">2022-12-28T03:12:55Z</dcterms:modified>
</cp:coreProperties>
</file>