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86" r:id="rId1"/>
  </p:sldMasterIdLst>
  <p:notesMasterIdLst>
    <p:notesMasterId r:id="rId7"/>
  </p:notesMasterIdLst>
  <p:handoutMasterIdLst>
    <p:handoutMasterId r:id="rId8"/>
  </p:handoutMasterIdLst>
  <p:sldIdLst>
    <p:sldId id="1207" r:id="rId2"/>
    <p:sldId id="1208" r:id="rId3"/>
    <p:sldId id="1209" r:id="rId4"/>
    <p:sldId id="1210" r:id="rId5"/>
    <p:sldId id="1211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F34583BB-AB0C-D041-90A0-497A64A317C3}">
          <p14:sldIdLst/>
        </p14:section>
        <p14:section name="imt-2030" id="{6EC73C15-0CA1-4A3D-8035-F0C2D87847FD}">
          <p14:sldIdLst>
            <p14:sldId id="1207"/>
            <p14:sldId id="1208"/>
            <p14:sldId id="1209"/>
            <p14:sldId id="1210"/>
            <p14:sldId id="1211"/>
          </p14:sldIdLst>
        </p14:section>
        <p14:section name="附录" id="{51949164-F4E5-4099-8D0B-7268A18346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47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敬植" initials="胡" lastIdx="1" clrIdx="0">
    <p:extLst>
      <p:ext uri="{19B8F6BF-5375-455C-9EA6-DF929625EA0E}">
        <p15:presenceInfo xmlns:p15="http://schemas.microsoft.com/office/powerpoint/2012/main" userId="60d15a2a592b9f96" providerId="Windows Live"/>
      </p:ext>
    </p:extLst>
  </p:cmAuthor>
  <p:cmAuthor id="2" name="张浩波" initials="张浩波" lastIdx="26" clrIdx="1">
    <p:extLst>
      <p:ext uri="{19B8F6BF-5375-455C-9EA6-DF929625EA0E}">
        <p15:presenceInfo xmlns:p15="http://schemas.microsoft.com/office/powerpoint/2012/main" userId="59d03389a15c210f" providerId="Windows Live"/>
      </p:ext>
    </p:extLst>
  </p:cmAuthor>
  <p:cmAuthor id="3" name="meheeae" initials="m" lastIdx="2" clrIdx="2">
    <p:extLst>
      <p:ext uri="{19B8F6BF-5375-455C-9EA6-DF929625EA0E}">
        <p15:presenceInfo xmlns:p15="http://schemas.microsoft.com/office/powerpoint/2012/main" userId="b129c1ba40c8d8a2" providerId="Windows Live"/>
      </p:ext>
    </p:extLst>
  </p:cmAuthor>
  <p:cmAuthor id="4" name="A" initials="A" lastIdx="3" clrIdx="3">
    <p:extLst>
      <p:ext uri="{19B8F6BF-5375-455C-9EA6-DF929625EA0E}">
        <p15:presenceInfo xmlns:p15="http://schemas.microsoft.com/office/powerpoint/2012/main" userId="A" providerId="None"/>
      </p:ext>
    </p:extLst>
  </p:cmAuthor>
  <p:cmAuthor id="5" name="曾书豪" initials="8a8081037" lastIdx="50" clrIdx="4">
    <p:extLst>
      <p:ext uri="{19B8F6BF-5375-455C-9EA6-DF929625EA0E}">
        <p15:presenceInfo xmlns:p15="http://schemas.microsoft.com/office/powerpoint/2012/main" userId="ad11dfae026b0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562C12"/>
    <a:srgbClr val="001C78"/>
    <a:srgbClr val="016359"/>
    <a:srgbClr val="B5A519"/>
    <a:srgbClr val="D72805"/>
    <a:srgbClr val="D40841"/>
    <a:srgbClr val="FBB8A2"/>
    <a:srgbClr val="E3B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5074" autoAdjust="0"/>
  </p:normalViewPr>
  <p:slideViewPr>
    <p:cSldViewPr snapToObjects="1">
      <p:cViewPr varScale="1">
        <p:scale>
          <a:sx n="109" d="100"/>
          <a:sy n="109" d="100"/>
        </p:scale>
        <p:origin x="510" y="138"/>
      </p:cViewPr>
      <p:guideLst>
        <p:guide orient="horz" pos="1162"/>
        <p:guide pos="4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9E116A1-28C6-4717-AD97-D7CC9FEE760B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BF684F7-0FE0-443F-8FB7-2CA8472605B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984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5253F11-DE08-4D41-9BD1-BCFC45290B63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Textmasterformate durch Klicken bearbeiten</a:t>
            </a:r>
          </a:p>
          <a:p>
            <a:pPr lvl="1"/>
            <a:r>
              <a:rPr lang="en-US" altLang="zh-CN" noProof="0"/>
              <a:t>Zweite Ebene</a:t>
            </a:r>
          </a:p>
          <a:p>
            <a:pPr lvl="2"/>
            <a:r>
              <a:rPr lang="en-US" altLang="zh-CN" noProof="0"/>
              <a:t>Dritte Ebene</a:t>
            </a:r>
          </a:p>
          <a:p>
            <a:pPr lvl="3"/>
            <a:r>
              <a:rPr lang="en-US" altLang="zh-CN" noProof="0"/>
              <a:t>Vierte Ebene</a:t>
            </a:r>
          </a:p>
          <a:p>
            <a:pPr lvl="4"/>
            <a:r>
              <a:rPr lang="en-US" altLang="zh-CN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B35E1F3D-ED9E-405E-AF1C-9F2937595A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12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0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2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5C2D98-B543-43B5-8955-81A5A57812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CFA43-B719-44B6-8F6F-8840D369F93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6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C46DB-C0E0-4C52-B871-641D47EB73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01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1B620-E58C-49B6-B83B-18D696EB3E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18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ED360-B90D-4395-8853-03A3D7874E1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0D5D1-9938-409C-BF17-D02D7CC4E1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43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B1106-8ADD-4653-8EE1-10E24B400D6F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C65DB-7166-4B12-981A-6E119CD91C1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00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E2949-AFE2-447D-B765-D9F490EF0E6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5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CD3D6-6C51-40C2-B5D6-0BF3BA22D02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79832-A94C-4536-89B0-AE2DE7EC9D9C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72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B1A477-2200-41FA-BC0A-0C6DD07ABEC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328" y="63695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5E4A-1FF7-5446-9BF7-57824CD54030}" type="slidenum">
              <a:rPr kumimoji="1" lang="zh-CN" altLang="en-US" b="1" smtClean="0">
                <a:solidFill>
                  <a:srgbClr val="C00000"/>
                </a:solidFill>
              </a:rPr>
              <a:pPr/>
              <a:t>‹#›</a:t>
            </a:fld>
            <a:r>
              <a:rPr kumimoji="1" lang="en-US" altLang="zh-CN" dirty="0" smtClean="0"/>
              <a:t>/</a:t>
            </a:r>
            <a:r>
              <a:rPr kumimoji="1" lang="en-US" altLang="zh-CN" dirty="0" smtClean="0">
                <a:solidFill>
                  <a:srgbClr val="0070C0"/>
                </a:solidFill>
              </a:rPr>
              <a:t>23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Single 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642" y="1196752"/>
            <a:ext cx="7432566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Performance indicator and requirement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Error Vector Magnitude (EVM)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Definition</a:t>
            </a:r>
          </a:p>
          <a:p>
            <a:pPr marL="1714500" lvl="3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Error vector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 a vector in the I-Q plane between the ideal constellation point and the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received point</a:t>
            </a:r>
          </a:p>
          <a:p>
            <a:pPr marL="1714500" lvl="3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EVM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root mean square of error square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normalized by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ideal signal amplitude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Physical meaning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EVM measures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how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the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received symbols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are from the ideal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constellations.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Requirement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different requirements under various modulation modes</a:t>
            </a:r>
          </a:p>
        </p:txBody>
      </p:sp>
      <p:pic>
        <p:nvPicPr>
          <p:cNvPr id="5122" name="Picture 2" descr="https://upload.wikimedia.org/wikipedia/commons/thumb/1/18/QAM_mit_EVM.svg/220px-QAM_mit_EV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31" y="1065885"/>
            <a:ext cx="2959596" cy="31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10" y="4688567"/>
            <a:ext cx="2634217" cy="1886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3386" y="4328527"/>
            <a:ext cx="2649170" cy="224607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4272" y="4362496"/>
            <a:ext cx="26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 requirement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544272" y="5631585"/>
            <a:ext cx="2520280" cy="50405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0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Single 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642" y="1196752"/>
            <a:ext cx="10513784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Performance indicator and requirement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Adjacent Channel Leakage Ratio (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ACLR)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Definition: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ratio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between the power within the designated channel and the power within adjacent channels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Physical meaning: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measurement of the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interference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to adjacent channels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Requirement: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&lt;-30dBc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2" b="7701"/>
          <a:stretch/>
        </p:blipFill>
        <p:spPr>
          <a:xfrm>
            <a:off x="5591944" y="3797828"/>
            <a:ext cx="5025434" cy="289838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1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6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5642" y="1196752"/>
            <a:ext cx="6568470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Communication Prototype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One Transmitter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ector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signal generator (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SMW200A):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generate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signal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One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RIS-based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antenna</a:t>
            </a:r>
          </a:p>
          <a:p>
            <a:pPr lvl="2" algn="just">
              <a:lnSpc>
                <a:spcPct val="120000"/>
              </a:lnSpc>
              <a:defRPr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One Receiver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orn antenna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Lower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noise amplifier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(30dB)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Spectrum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analyzer (FSW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):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measure ACLR and EVM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Single 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0" t="6462" r="22242" b="30793"/>
          <a:stretch/>
        </p:blipFill>
        <p:spPr>
          <a:xfrm>
            <a:off x="7969566" y="1473294"/>
            <a:ext cx="3528392" cy="1800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57787" y="3374242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Vector signal generator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4149080"/>
            <a:ext cx="3910311" cy="18035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93152" y="605346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Spectrum analyzer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2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3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5642" y="1196752"/>
            <a:ext cx="10513784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Experimental </a:t>
            </a: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setup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 a meeting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room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Transmit power: 1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dBm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Transmit bandwidth: 400MHz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Adjacent channel bandwidth: 400MHz for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each side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Single 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9" y="3891985"/>
            <a:ext cx="5466191" cy="2520280"/>
          </a:xfrm>
          <a:prstGeom prst="rect">
            <a:avLst/>
          </a:prstGeom>
        </p:spPr>
      </p:pic>
      <p:sp>
        <p:nvSpPr>
          <p:cNvPr id="174" name="矩形 173">
            <a:extLst>
              <a:ext uri="{FF2B5EF4-FFF2-40B4-BE49-F238E27FC236}">
                <a16:creationId xmlns:a16="http://schemas.microsoft.com/office/drawing/2014/main" id="{8D74B530-A56D-3140-BB59-629D9B101721}"/>
              </a:ext>
            </a:extLst>
          </p:cNvPr>
          <p:cNvSpPr/>
          <p:nvPr/>
        </p:nvSpPr>
        <p:spPr>
          <a:xfrm>
            <a:off x="6705504" y="3639736"/>
            <a:ext cx="4295800" cy="3056177"/>
          </a:xfrm>
          <a:prstGeom prst="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933" tIns="30966" rIns="61933" bIns="30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11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8571654" y="4186964"/>
            <a:ext cx="11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704DD55-7066-4B48-94C0-12771145E8A0}"/>
              </a:ext>
            </a:extLst>
          </p:cNvPr>
          <p:cNvGrpSpPr/>
          <p:nvPr/>
        </p:nvGrpSpPr>
        <p:grpSpPr>
          <a:xfrm rot="10800000">
            <a:off x="7878088" y="4858571"/>
            <a:ext cx="251318" cy="293553"/>
            <a:chOff x="7593361" y="3297769"/>
            <a:chExt cx="726849" cy="848998"/>
          </a:xfrm>
        </p:grpSpPr>
        <p:sp>
          <p:nvSpPr>
            <p:cNvPr id="177" name="三角形 5">
              <a:extLst>
                <a:ext uri="{FF2B5EF4-FFF2-40B4-BE49-F238E27FC236}">
                  <a16:creationId xmlns:a16="http://schemas.microsoft.com/office/drawing/2014/main" id="{72EF6497-C534-BC4F-9859-9F18BAEFAD44}"/>
                </a:ext>
              </a:extLst>
            </p:cNvPr>
            <p:cNvSpPr/>
            <p:nvPr/>
          </p:nvSpPr>
          <p:spPr>
            <a:xfrm>
              <a:off x="7593361" y="3308094"/>
              <a:ext cx="726849" cy="838673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43DC8F1-9047-2B44-999C-0427B7101BA0}"/>
                </a:ext>
              </a:extLst>
            </p:cNvPr>
            <p:cNvSpPr/>
            <p:nvPr/>
          </p:nvSpPr>
          <p:spPr>
            <a:xfrm>
              <a:off x="7725237" y="3297769"/>
              <a:ext cx="463098" cy="216988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</p:grpSp>
      <p:cxnSp>
        <p:nvCxnSpPr>
          <p:cNvPr id="179" name="直接连接符 178"/>
          <p:cNvCxnSpPr/>
          <p:nvPr/>
        </p:nvCxnSpPr>
        <p:spPr>
          <a:xfrm flipV="1">
            <a:off x="8016786" y="4424469"/>
            <a:ext cx="0" cy="32521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任意形状 47">
            <a:extLst>
              <a:ext uri="{FF2B5EF4-FFF2-40B4-BE49-F238E27FC236}">
                <a16:creationId xmlns:a16="http://schemas.microsoft.com/office/drawing/2014/main" id="{29238B27-5FAC-A848-AA2F-5C4C4E99FB8C}"/>
              </a:ext>
            </a:extLst>
          </p:cNvPr>
          <p:cNvSpPr/>
          <p:nvPr/>
        </p:nvSpPr>
        <p:spPr>
          <a:xfrm rot="5400000" flipH="1" flipV="1">
            <a:off x="8062608" y="4552085"/>
            <a:ext cx="87223" cy="142121"/>
          </a:xfrm>
          <a:custGeom>
            <a:avLst/>
            <a:gdLst>
              <a:gd name="connsiteX0" fmla="*/ 8313 w 157942"/>
              <a:gd name="connsiteY0" fmla="*/ 0 h 349134"/>
              <a:gd name="connsiteX1" fmla="*/ 16625 w 157942"/>
              <a:gd name="connsiteY1" fmla="*/ 191192 h 349134"/>
              <a:gd name="connsiteX2" fmla="*/ 157942 w 157942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42" h="349134">
                <a:moveTo>
                  <a:pt x="8313" y="0"/>
                </a:moveTo>
                <a:cubicBezTo>
                  <a:pt x="0" y="66501"/>
                  <a:pt x="-8313" y="133003"/>
                  <a:pt x="16625" y="191192"/>
                </a:cubicBezTo>
                <a:cubicBezTo>
                  <a:pt x="41563" y="249381"/>
                  <a:pt x="99752" y="299257"/>
                  <a:pt x="157942" y="3491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3"/>
          </a:p>
        </p:txBody>
      </p:sp>
      <p:sp>
        <p:nvSpPr>
          <p:cNvPr id="181" name="任意形状 49">
            <a:extLst>
              <a:ext uri="{FF2B5EF4-FFF2-40B4-BE49-F238E27FC236}">
                <a16:creationId xmlns:a16="http://schemas.microsoft.com/office/drawing/2014/main" id="{372E7EA7-5A18-D84E-B17F-1C666409C359}"/>
              </a:ext>
            </a:extLst>
          </p:cNvPr>
          <p:cNvSpPr/>
          <p:nvPr/>
        </p:nvSpPr>
        <p:spPr>
          <a:xfrm rot="17121429" flipH="1">
            <a:off x="8326440" y="4477167"/>
            <a:ext cx="92845" cy="453141"/>
          </a:xfrm>
          <a:custGeom>
            <a:avLst/>
            <a:gdLst>
              <a:gd name="connsiteX0" fmla="*/ 28224 w 55656"/>
              <a:gd name="connsiteY0" fmla="*/ 0 h 192024"/>
              <a:gd name="connsiteX1" fmla="*/ 792 w 55656"/>
              <a:gd name="connsiteY1" fmla="*/ 128016 h 192024"/>
              <a:gd name="connsiteX2" fmla="*/ 55656 w 55656"/>
              <a:gd name="connsiteY2" fmla="*/ 192024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6" h="192024">
                <a:moveTo>
                  <a:pt x="28224" y="0"/>
                </a:moveTo>
                <a:cubicBezTo>
                  <a:pt x="12222" y="48006"/>
                  <a:pt x="-3780" y="96012"/>
                  <a:pt x="792" y="128016"/>
                </a:cubicBezTo>
                <a:cubicBezTo>
                  <a:pt x="5364" y="160020"/>
                  <a:pt x="30510" y="176022"/>
                  <a:pt x="55656" y="19202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77" tIns="50288" rIns="100577" bIns="50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3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71AE3FD-D500-9148-B4F6-9F3AA0A3CEAA}"/>
              </a:ext>
            </a:extLst>
          </p:cNvPr>
          <p:cNvSpPr/>
          <p:nvPr/>
        </p:nvSpPr>
        <p:spPr>
          <a:xfrm>
            <a:off x="7118468" y="4351293"/>
            <a:ext cx="1787181" cy="8092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5000">
                <a:schemeClr val="accent4">
                  <a:lumMod val="90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10"/>
          </a:p>
        </p:txBody>
      </p:sp>
      <p:sp>
        <p:nvSpPr>
          <p:cNvPr id="183" name="矩形 182"/>
          <p:cNvSpPr/>
          <p:nvPr/>
        </p:nvSpPr>
        <p:spPr>
          <a:xfrm>
            <a:off x="6924457" y="4156683"/>
            <a:ext cx="2636686" cy="12864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7601022" y="5043042"/>
            <a:ext cx="81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 flipH="1" flipV="1">
            <a:off x="7995101" y="4370577"/>
            <a:ext cx="1671386" cy="1675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9198436" y="5916224"/>
            <a:ext cx="1706111" cy="779689"/>
            <a:chOff x="2960984" y="5178106"/>
            <a:chExt cx="1706111" cy="779689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704DD55-7066-4B48-94C0-12771145E8A0}"/>
                </a:ext>
              </a:extLst>
            </p:cNvPr>
            <p:cNvGrpSpPr/>
            <p:nvPr/>
          </p:nvGrpSpPr>
          <p:grpSpPr>
            <a:xfrm rot="8005373">
              <a:off x="3436073" y="5251032"/>
              <a:ext cx="251318" cy="293553"/>
              <a:chOff x="7593361" y="3297769"/>
              <a:chExt cx="726849" cy="848998"/>
            </a:xfrm>
          </p:grpSpPr>
          <p:sp>
            <p:nvSpPr>
              <p:cNvPr id="190" name="三角形 5">
                <a:extLst>
                  <a:ext uri="{FF2B5EF4-FFF2-40B4-BE49-F238E27FC236}">
                    <a16:creationId xmlns:a16="http://schemas.microsoft.com/office/drawing/2014/main" id="{72EF6497-C534-BC4F-9859-9F18BAEFAD44}"/>
                  </a:ext>
                </a:extLst>
              </p:cNvPr>
              <p:cNvSpPr/>
              <p:nvPr/>
            </p:nvSpPr>
            <p:spPr>
              <a:xfrm>
                <a:off x="7593361" y="3308094"/>
                <a:ext cx="726849" cy="838673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1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E43DC8F1-9047-2B44-999C-0427B7101BA0}"/>
                  </a:ext>
                </a:extLst>
              </p:cNvPr>
              <p:cNvSpPr/>
              <p:nvPr/>
            </p:nvSpPr>
            <p:spPr>
              <a:xfrm>
                <a:off x="7725237" y="3297769"/>
                <a:ext cx="463098" cy="216988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10"/>
              </a:p>
            </p:txBody>
          </p:sp>
        </p:grpSp>
        <p:sp>
          <p:nvSpPr>
            <p:cNvPr id="188" name="矩形 187"/>
            <p:cNvSpPr/>
            <p:nvPr/>
          </p:nvSpPr>
          <p:spPr>
            <a:xfrm rot="18910702">
              <a:off x="3392386" y="5178106"/>
              <a:ext cx="95601" cy="106753"/>
            </a:xfrm>
            <a:prstGeom prst="rect">
              <a:avLst/>
            </a:prstGeom>
            <a:noFill/>
            <a:ln w="15875">
              <a:solidFill>
                <a:srgbClr val="7F7F7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8B972D45-8BF9-564C-927F-778A85C39D68}"/>
                </a:ext>
              </a:extLst>
            </p:cNvPr>
            <p:cNvSpPr txBox="1"/>
            <p:nvPr/>
          </p:nvSpPr>
          <p:spPr>
            <a:xfrm>
              <a:off x="2960984" y="5496130"/>
              <a:ext cx="1706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 antenna</a:t>
              </a:r>
              <a:endPara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8390411" y="4633387"/>
            <a:ext cx="136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Reflection angle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7241696" y="3639736"/>
            <a:ext cx="19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antenna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3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6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5642" y="1196752"/>
                <a:ext cx="1124899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Experimental results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EVM (Reflection angle=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28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20000"/>
                  </a:lnSpc>
                  <a:defRPr/>
                </a:pPr>
                <a:endParaRPr lang="en-US" altLang="zh-CN" sz="28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ACLR (</a:t>
                </a:r>
                <a:r>
                  <a:rPr lang="en-US" altLang="zh-CN" sz="2400" dirty="0" err="1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Tx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-Rx distance=4m)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20000"/>
                  </a:lnSpc>
                  <a:defRPr/>
                </a:pP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Conclusion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 RIS-based antenna can support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single stream communication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with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required ACLR and EVM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under a wide range of </a:t>
                </a:r>
                <a:r>
                  <a:rPr lang="en-US" altLang="zh-CN" sz="2400" dirty="0" err="1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Tx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-Rx distances and reflection angles.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42" y="1196752"/>
                <a:ext cx="11248990" cy="5632311"/>
              </a:xfrm>
              <a:prstGeom prst="rect">
                <a:avLst/>
              </a:prstGeom>
              <a:blipFill>
                <a:blip r:embed="rId3"/>
                <a:stretch>
                  <a:fillRect l="-976" t="-433" r="-813" b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87488" y="2276872"/>
          <a:ext cx="91450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15599415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59820164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018290496"/>
                    </a:ext>
                  </a:extLst>
                </a:gridCol>
                <a:gridCol w="1344148">
                  <a:extLst>
                    <a:ext uri="{9D8B030D-6E8A-4147-A177-3AD203B41FA5}">
                      <a16:colId xmlns:a16="http://schemas.microsoft.com/office/drawing/2014/main" val="3203376691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2434496787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1335132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Tx</a:t>
                      </a:r>
                      <a:r>
                        <a:rPr lang="en-US" altLang="zh-CN" sz="2000" dirty="0" smtClean="0"/>
                        <a:t>-Rx</a:t>
                      </a:r>
                      <a:r>
                        <a:rPr lang="en-US" altLang="zh-CN" sz="2000" baseline="0" dirty="0" smtClean="0"/>
                        <a:t> distance (m)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EVM (%)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2.9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3.42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4.26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4.39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1424" y="3670875"/>
          <a:ext cx="48965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43">
                  <a:extLst>
                    <a:ext uri="{9D8B030D-6E8A-4147-A177-3AD203B41FA5}">
                      <a16:colId xmlns:a16="http://schemas.microsoft.com/office/drawing/2014/main" val="2616629738"/>
                    </a:ext>
                  </a:extLst>
                </a:gridCol>
                <a:gridCol w="897701">
                  <a:extLst>
                    <a:ext uri="{9D8B030D-6E8A-4147-A177-3AD203B41FA5}">
                      <a16:colId xmlns:a16="http://schemas.microsoft.com/office/drawing/2014/main" val="332582912"/>
                    </a:ext>
                  </a:extLst>
                </a:gridCol>
                <a:gridCol w="889787">
                  <a:extLst>
                    <a:ext uri="{9D8B030D-6E8A-4147-A177-3AD203B41FA5}">
                      <a16:colId xmlns:a16="http://schemas.microsoft.com/office/drawing/2014/main" val="1568612336"/>
                    </a:ext>
                  </a:extLst>
                </a:gridCol>
                <a:gridCol w="905612">
                  <a:extLst>
                    <a:ext uri="{9D8B030D-6E8A-4147-A177-3AD203B41FA5}">
                      <a16:colId xmlns:a16="http://schemas.microsoft.com/office/drawing/2014/main" val="258806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Reflection angle (degree)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ACLR (</a:t>
                      </a:r>
                      <a:r>
                        <a:rPr lang="en-US" altLang="zh-CN" sz="2000" dirty="0" err="1" smtClean="0"/>
                        <a:t>dBc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-33.36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-35.51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-30.44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1317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07467" y="476815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II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ACLR vs. reflection angle, with center frequency=25.2GHz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69357" y="3670875"/>
          <a:ext cx="50556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55">
                  <a:extLst>
                    <a:ext uri="{9D8B030D-6E8A-4147-A177-3AD203B41FA5}">
                      <a16:colId xmlns:a16="http://schemas.microsoft.com/office/drawing/2014/main" val="2616629738"/>
                    </a:ext>
                  </a:extLst>
                </a:gridCol>
                <a:gridCol w="926876">
                  <a:extLst>
                    <a:ext uri="{9D8B030D-6E8A-4147-A177-3AD203B41FA5}">
                      <a16:colId xmlns:a16="http://schemas.microsoft.com/office/drawing/2014/main" val="332582912"/>
                    </a:ext>
                  </a:extLst>
                </a:gridCol>
                <a:gridCol w="918706">
                  <a:extLst>
                    <a:ext uri="{9D8B030D-6E8A-4147-A177-3AD203B41FA5}">
                      <a16:colId xmlns:a16="http://schemas.microsoft.com/office/drawing/2014/main" val="1568612336"/>
                    </a:ext>
                  </a:extLst>
                </a:gridCol>
                <a:gridCol w="935045">
                  <a:extLst>
                    <a:ext uri="{9D8B030D-6E8A-4147-A177-3AD203B41FA5}">
                      <a16:colId xmlns:a16="http://schemas.microsoft.com/office/drawing/2014/main" val="258806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Reflection angle (degree)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ACLR (</a:t>
                      </a:r>
                      <a:r>
                        <a:rPr lang="en-US" altLang="zh-CN" sz="2000" dirty="0" err="1" smtClean="0"/>
                        <a:t>dBc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-30.05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-31.0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-30.1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1317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46830" y="476815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ACLR vs. reflection angle, with center frequency=26.8GHz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Single 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4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2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Default"/>
  <p:tag name="CFG.CUSTOMERVERSION" val="3"/>
  <p:tag name="CONFIG" val="Default"/>
  <p:tag name="CFG.VERSION" val="1"/>
  <p:tag name="MAPNAME" val="Map1"/>
  <p:tag name="LICENSEKEY" val="6c64627f-c5d4-423c-8804-6e663357a7fe"/>
  <p:tag name="FIELD.ADDINFO.COMBOINDEX" val="0"/>
  <p:tag name="FIELDS.INITIALIZED" val="1"/>
  <p:tag name="FIELD.AUTHOR.COMBOINDEX" val="-2"/>
  <p:tag name="FIELD.DIVISION.COMBOINDEX" val="-2"/>
  <p:tag name="FIELD.DATE.COMBOINDEX" val="-2"/>
  <p:tag name="FIELD.ISONUMBER.COMBOINDEX" val="-2"/>
  <p:tag name="TITLEMASTERMASTERNAME" val="TitleSlide"/>
  <p:tag name="TITLEMASTERSHAPESETGROUPCLASSNAME" val="ShapeSetGroup2"/>
  <p:tag name="TITLEMASTERCOLORSETGROUPCLASSNAME" val="ColorSetGroupLight"/>
  <p:tag name="TITLEMASTERFONTSETGROUPCLASSNAME" val="FontSetGroup2"/>
  <p:tag name="TITLEMASTERSTYLESETGROUPCLASSNAME" val="StyleSetGroup1"/>
  <p:tag name="TITLEMASTERMODIFIED" val="1"/>
  <p:tag name="SLIDEMASTERMASTERNAME" val="Slide"/>
  <p:tag name="SLIDEMASTERSHAPESETGROUPCLASSNAME" val="ShapeSetGroup2"/>
  <p:tag name="SLIDEMASTERCOLORSETGROUPCLASSNAME" val="ColorSetGroupLight"/>
  <p:tag name="SLIDEMASTERFONTSETGROUPCLASSNAME" val="FontSetGroup2"/>
  <p:tag name="SLIDEMASTERSTYLESETGROUPCLASSNAME" val="StyleSetGroup1"/>
  <p:tag name="SLIDEMASTERMODIFIED" val="1"/>
  <p:tag name="FIELD.ISONUMBER.CONTENT" val="Reference"/>
  <p:tag name="FIELD.ISONUMBER.VALUE" val="Reference"/>
  <p:tag name="ML_1" val="$Default"/>
  <p:tag name="FIELD.AUTHOR.CONTENT" val="Lingyang Song"/>
  <p:tag name="FIELD.AUTHOR.VALUE" val="Lingyang Song"/>
  <p:tag name="FIELD.DIVISION.CONTENT" val="Wireless Group"/>
  <p:tag name="FIELD.DIVISION.VALUE" val="Wireless Group"/>
  <p:tag name="FIELD.PROJECT.COMBOINDEX" val="-2"/>
  <p:tag name="FIELD.DATE.CONTENT" val="08,01, 2008"/>
  <p:tag name="FIELD.DATE.VALUE" val="08,01, 2008"/>
  <p:tag name="FIELD.CONTENTOWNER.COMBOINDEX" val="-2"/>
  <p:tag name="FIELD.ADDINFO.CONTENT" val="CONFIDENTIAL"/>
  <p:tag name="FIELD.ADDINFO.VALUE" val="CONFIDENTIAL"/>
  <p:tag name="ML_UFSOK" val="de4de2de8de7de5de6de9e10e11e12e13e14e15e16e17e18e19e20e21de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5133</TotalTime>
  <Words>314</Words>
  <Application>Microsoft Office PowerPoint</Application>
  <PresentationFormat>宽屏</PresentationFormat>
  <Paragraphs>89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gbr04372</dc:creator>
  <cp:lastModifiedBy>曾书豪</cp:lastModifiedBy>
  <cp:revision>11521</cp:revision>
  <dcterms:created xsi:type="dcterms:W3CDTF">2008-07-31T14:25:44Z</dcterms:created>
  <dcterms:modified xsi:type="dcterms:W3CDTF">2022-12-28T03:13:48Z</dcterms:modified>
</cp:coreProperties>
</file>