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420" r:id="rId3"/>
    <p:sldId id="285" r:id="rId4"/>
    <p:sldId id="313" r:id="rId5"/>
    <p:sldId id="432" r:id="rId6"/>
    <p:sldId id="394" r:id="rId7"/>
    <p:sldId id="421" r:id="rId8"/>
    <p:sldId id="422" r:id="rId9"/>
    <p:sldId id="423" r:id="rId10"/>
    <p:sldId id="434" r:id="rId11"/>
    <p:sldId id="433" r:id="rId12"/>
    <p:sldId id="424" r:id="rId13"/>
    <p:sldId id="426" r:id="rId14"/>
    <p:sldId id="427" r:id="rId15"/>
    <p:sldId id="428" r:id="rId16"/>
    <p:sldId id="429" r:id="rId17"/>
    <p:sldId id="430" r:id="rId18"/>
    <p:sldId id="431" r:id="rId19"/>
    <p:sldId id="435" r:id="rId20"/>
    <p:sldId id="436" r:id="rId21"/>
    <p:sldId id="395" r:id="rId22"/>
    <p:sldId id="396" r:id="rId23"/>
    <p:sldId id="416" r:id="rId24"/>
    <p:sldId id="397" r:id="rId25"/>
    <p:sldId id="398" r:id="rId26"/>
    <p:sldId id="399" r:id="rId27"/>
    <p:sldId id="400" r:id="rId29"/>
    <p:sldId id="401" r:id="rId30"/>
    <p:sldId id="439" r:id="rId31"/>
    <p:sldId id="440" r:id="rId32"/>
    <p:sldId id="463" r:id="rId33"/>
    <p:sldId id="441" r:id="rId34"/>
    <p:sldId id="442" r:id="rId35"/>
    <p:sldId id="465" r:id="rId36"/>
    <p:sldId id="466" r:id="rId37"/>
    <p:sldId id="467" r:id="rId38"/>
    <p:sldId id="468" r:id="rId39"/>
    <p:sldId id="469" r:id="rId40"/>
    <p:sldId id="461" r:id="rId41"/>
    <p:sldId id="402" r:id="rId42"/>
    <p:sldId id="404" r:id="rId43"/>
    <p:sldId id="456" r:id="rId44"/>
    <p:sldId id="457" r:id="rId45"/>
    <p:sldId id="458" r:id="rId46"/>
    <p:sldId id="459" r:id="rId47"/>
    <p:sldId id="462" r:id="rId48"/>
    <p:sldId id="460" r:id="rId49"/>
    <p:sldId id="405" r:id="rId50"/>
    <p:sldId id="412" r:id="rId51"/>
    <p:sldId id="410" r:id="rId52"/>
    <p:sldId id="406" r:id="rId53"/>
    <p:sldId id="470" r:id="rId54"/>
    <p:sldId id="471" r:id="rId55"/>
    <p:sldId id="472" r:id="rId56"/>
    <p:sldId id="473" r:id="rId57"/>
    <p:sldId id="411" r:id="rId58"/>
    <p:sldId id="407" r:id="rId59"/>
    <p:sldId id="413" r:id="rId60"/>
    <p:sldId id="414" r:id="rId61"/>
    <p:sldId id="474" r:id="rId62"/>
    <p:sldId id="475" r:id="rId63"/>
    <p:sldId id="476" r:id="rId64"/>
    <p:sldId id="477" r:id="rId65"/>
    <p:sldId id="478" r:id="rId66"/>
    <p:sldId id="479" r:id="rId67"/>
    <p:sldId id="480" r:id="rId68"/>
    <p:sldId id="481" r:id="rId69"/>
    <p:sldId id="482" r:id="rId70"/>
    <p:sldId id="408" r:id="rId71"/>
    <p:sldId id="409" r:id="rId72"/>
    <p:sldId id="415" r:id="rId73"/>
    <p:sldId id="417" r:id="rId74"/>
    <p:sldId id="418" r:id="rId75"/>
    <p:sldId id="419" r:id="rId76"/>
    <p:sldId id="283" r:id="rId77"/>
  </p:sldIdLst>
  <p:sldSz cx="9144000" cy="6858000" type="screen4x3"/>
  <p:notesSz cx="7099300" cy="10234930"/>
  <p:defaultTextStyle>
    <a:defPPr>
      <a:defRPr lang="zh-CN"/>
    </a:defPPr>
    <a:lvl1pPr marL="0" lvl="0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33CC"/>
    <a:srgbClr val="FF3300"/>
    <a:srgbClr val="CC6600"/>
    <a:srgbClr val="FCFFD5"/>
    <a:srgbClr val="F2FF4F"/>
    <a:srgbClr val="A50021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722"/>
    <p:restoredTop sz="94830"/>
  </p:normalViewPr>
  <p:slideViewPr>
    <p:cSldViewPr showGuides="1">
      <p:cViewPr varScale="1">
        <p:scale>
          <a:sx n="52" d="100"/>
          <a:sy n="52" d="100"/>
        </p:scale>
        <p:origin x="-119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68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0" Type="http://schemas.openxmlformats.org/officeDocument/2006/relationships/tableStyles" Target="tableStyles.xml"/><Relationship Id="rId8" Type="http://schemas.openxmlformats.org/officeDocument/2006/relationships/slide" Target="slides/slide6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D7F5E-71F5-4ADE-B07D-8AE4EB028A92}" type="doc">
      <dgm:prSet loTypeId="urn:microsoft.com/office/officeart/2005/8/layout/orgChart1" qsTypeId="urn:microsoft.com/office/officeart/2005/8/quickstyle/simple1" csTypeId="urn:microsoft.com/office/officeart/2005/8/colors/accent1_2"/>
      <dgm:spPr/>
    </dgm:pt>
    <dgm:pt modelId="{6C9CF8CF-CFB5-43F1-8ED6-01F9575F9694}">
      <dgm:prSet/>
      <dgm:spPr/>
      <dgm:t>
        <a:bodyPr vert="horz" wrap="square" lIns="42224" tIns="21112" rIns="42224" bIns="21112" anchor="ctr"/>
        <a:p>
          <a:pPr lvl="0" algn="ctr" eaLnBrk="1" hangingPunct="1">
            <a:buClr>
              <a:srgbClr val="000000"/>
            </a:buClr>
          </a:pPr>
          <a:r>
            <a:rPr lang="en-US" altLang="x-none">
              <a:solidFill>
                <a:schemeClr val="tx1"/>
              </a:solidFill>
              <a:latin typeface="Arial" panose="020B0604020202020204" pitchFamily="34" charset="0"/>
              <a:ea typeface="Angsana New" pitchFamily="18" charset="-34"/>
            </a:rPr>
            <a:t>main</a:t>
          </a:r>
          <a:endParaRPr lang="th-TH" altLang="x-none">
            <a:solidFill>
              <a:schemeClr val="tx1"/>
            </a:solidFill>
            <a:latin typeface="Arial" panose="020B0604020202020204" pitchFamily="34" charset="0"/>
            <a:ea typeface="Angsana New" pitchFamily="18" charset="-34"/>
          </a:endParaRPr>
        </a:p>
      </dgm:t>
    </dgm:pt>
    <dgm:pt modelId="{F042EEA5-0AEB-4F54-B456-05B8EB7D3B4B}" cxnId="{09B0642D-CC48-4C9C-8F3A-2803AE8184D6}" type="parTrans">
      <dgm:prSet/>
      <dgm:spPr/>
    </dgm:pt>
    <dgm:pt modelId="{4FB03238-24C4-4B85-9BC7-7E366A6CFB71}" cxnId="{09B0642D-CC48-4C9C-8F3A-2803AE8184D6}" type="sibTrans">
      <dgm:prSet/>
      <dgm:spPr/>
    </dgm:pt>
    <dgm:pt modelId="{1749B38B-E763-4F86-9230-FF5DEBBA8881}">
      <dgm:prSet/>
      <dgm:spPr/>
      <dgm:t>
        <a:bodyPr vert="horz" wrap="square" lIns="42224" tIns="21112" rIns="42224" bIns="21112" anchor="ctr"/>
        <a:p>
          <a:pPr lvl="0" algn="ctr" eaLnBrk="1" hangingPunct="1">
            <a:buClr>
              <a:srgbClr val="000000"/>
            </a:buClr>
          </a:pPr>
          <a:r>
            <a:rPr lang="en-US" altLang="x-none">
              <a:solidFill>
                <a:schemeClr val="tx1"/>
              </a:solidFill>
              <a:latin typeface="Arial" panose="020B0604020202020204" pitchFamily="34" charset="0"/>
              <a:ea typeface="Angsana New" pitchFamily="18" charset="-34"/>
            </a:rPr>
            <a:t>g(2)</a:t>
          </a:r>
          <a:endParaRPr lang="th-TH" altLang="x-none">
            <a:solidFill>
              <a:schemeClr val="tx1"/>
            </a:solidFill>
            <a:latin typeface="Arial" panose="020B0604020202020204" pitchFamily="34" charset="0"/>
            <a:ea typeface="Angsana New" pitchFamily="18" charset="-34"/>
          </a:endParaRPr>
        </a:p>
      </dgm:t>
    </dgm:pt>
    <dgm:pt modelId="{1868A95E-4DF8-45AE-A7CA-517138A109F2}" cxnId="{6A111F9D-361B-48B3-B047-DA2519A2931B}" type="parTrans">
      <dgm:prSet/>
      <dgm:spPr/>
    </dgm:pt>
    <dgm:pt modelId="{E86B9562-AD1F-419C-8F04-729DA5704326}" cxnId="{6A111F9D-361B-48B3-B047-DA2519A2931B}" type="sibTrans">
      <dgm:prSet/>
      <dgm:spPr/>
    </dgm:pt>
    <dgm:pt modelId="{4A7EC637-E041-422D-B059-F54660094977}">
      <dgm:prSet/>
      <dgm:spPr/>
      <dgm:t>
        <a:bodyPr vert="horz" wrap="square" lIns="45402" tIns="22701" rIns="45402" bIns="22701" anchor="ctr"/>
        <a:p>
          <a:pPr lvl="0" algn="ctr" eaLnBrk="1" hangingPunct="1">
            <a:buClr>
              <a:srgbClr val="000000"/>
            </a:buClr>
          </a:pPr>
          <a:r>
            <a:rPr lang="en-US" altLang="x-none">
              <a:solidFill>
                <a:schemeClr val="tx1"/>
              </a:solidFill>
              <a:latin typeface="Arial" panose="020B0604020202020204" pitchFamily="34" charset="0"/>
              <a:ea typeface="Angsana New" pitchFamily="18" charset="-34"/>
            </a:rPr>
            <a:t>f(1)</a:t>
          </a:r>
          <a:endParaRPr lang="th-TH" altLang="x-none">
            <a:solidFill>
              <a:schemeClr val="tx1"/>
            </a:solidFill>
            <a:latin typeface="Arial" panose="020B0604020202020204" pitchFamily="34" charset="0"/>
            <a:ea typeface="Angsana New" pitchFamily="18" charset="-34"/>
          </a:endParaRPr>
        </a:p>
      </dgm:t>
    </dgm:pt>
    <dgm:pt modelId="{2B33715B-764F-49D7-83F1-0BE5976A8AF0}" cxnId="{AA2467E8-47BB-4ABC-8BD8-4717E5039739}" type="parTrans">
      <dgm:prSet/>
      <dgm:spPr/>
    </dgm:pt>
    <dgm:pt modelId="{5E6143BC-C9F0-4F68-8052-5FB26D85D6CE}" cxnId="{AA2467E8-47BB-4ABC-8BD8-4717E5039739}" type="sibTrans">
      <dgm:prSet/>
      <dgm:spPr/>
    </dgm:pt>
    <dgm:pt modelId="{8E494582-6DC1-40A2-945D-4C64AF89355E}">
      <dgm:prSet/>
      <dgm:spPr/>
      <dgm:t>
        <a:bodyPr vert="horz" wrap="square" lIns="45402" tIns="22701" rIns="45402" bIns="22701" anchor="ctr"/>
        <a:p>
          <a:pPr lvl="0" algn="ctr" eaLnBrk="1" hangingPunct="1">
            <a:buClr>
              <a:srgbClr val="000000"/>
            </a:buClr>
          </a:pPr>
          <a:r>
            <a:rPr lang="en-US" altLang="x-none">
              <a:solidFill>
                <a:schemeClr val="tx1"/>
              </a:solidFill>
              <a:latin typeface="Arial" panose="020B0604020202020204" pitchFamily="34" charset="0"/>
              <a:ea typeface="Angsana New" pitchFamily="18" charset="-34"/>
            </a:rPr>
            <a:t>g(1)</a:t>
          </a:r>
          <a:endParaRPr lang="th-TH" altLang="x-none">
            <a:solidFill>
              <a:schemeClr val="tx1"/>
            </a:solidFill>
            <a:latin typeface="Arial" panose="020B0604020202020204" pitchFamily="34" charset="0"/>
            <a:ea typeface="Angsana New" pitchFamily="18" charset="-34"/>
          </a:endParaRPr>
        </a:p>
      </dgm:t>
    </dgm:pt>
    <dgm:pt modelId="{3379BB37-9C16-45A4-AD1A-F835C0D048C7}" cxnId="{6C0A6AE7-14B1-4E52-9B84-EC74DC87AAE8}" type="parTrans">
      <dgm:prSet/>
      <dgm:spPr/>
    </dgm:pt>
    <dgm:pt modelId="{A0D6E055-7014-424F-B374-9593C2FDBA96}" cxnId="{6C0A6AE7-14B1-4E52-9B84-EC74DC87AAE8}" type="sibTrans">
      <dgm:prSet/>
      <dgm:spPr/>
    </dgm:pt>
    <dgm:pt modelId="{4F1E0376-832A-494E-994E-12163AB324EA}">
      <dgm:prSet/>
      <dgm:spPr/>
      <dgm:t>
        <a:bodyPr vert="horz" wrap="square" lIns="45402" tIns="22701" rIns="45402" bIns="22701" anchor="ctr"/>
        <a:p>
          <a:pPr lvl="0" algn="ctr" eaLnBrk="1" hangingPunct="1">
            <a:buClr>
              <a:srgbClr val="000000"/>
            </a:buClr>
          </a:pPr>
          <a:r>
            <a:rPr lang="en-US" altLang="x-none">
              <a:solidFill>
                <a:schemeClr val="tx1"/>
              </a:solidFill>
              <a:latin typeface="Arial" panose="020B0604020202020204" pitchFamily="34" charset="0"/>
              <a:ea typeface="Angsana New" pitchFamily="18" charset="-34"/>
            </a:rPr>
            <a:t>g(1)</a:t>
          </a:r>
          <a:endParaRPr lang="th-TH" altLang="x-none">
            <a:solidFill>
              <a:schemeClr val="tx1"/>
            </a:solidFill>
            <a:latin typeface="Arial" panose="020B0604020202020204" pitchFamily="34" charset="0"/>
            <a:ea typeface="Angsana New" pitchFamily="18" charset="-34"/>
          </a:endParaRPr>
        </a:p>
      </dgm:t>
    </dgm:pt>
    <dgm:pt modelId="{62CFE484-9CFA-49D6-AA8F-9919BF86E58C}" cxnId="{08070DD9-D5DB-44A9-8246-524EF81A7B7E}" type="parTrans">
      <dgm:prSet/>
      <dgm:spPr/>
    </dgm:pt>
    <dgm:pt modelId="{F3634342-A20C-4E15-9158-8A3098814138}" cxnId="{08070DD9-D5DB-44A9-8246-524EF81A7B7E}" type="sibTrans">
      <dgm:prSet/>
      <dgm:spPr/>
    </dgm:pt>
    <dgm:pt modelId="{96F52903-5A4A-43ED-8299-7F0C45A435E9}" type="pres">
      <dgm:prSet presAssocID="{F6FD7F5E-71F5-4ADE-B07D-8AE4EB028A92}" presName="hierChild1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ED29DC-7C02-4EE4-A589-F4D6717AFC1B}" type="pres">
      <dgm:prSet presAssocID="{6C9CF8CF-CFB5-43F1-8ED6-01F9575F9694}" presName="hierRoot1">
        <dgm:presLayoutVars>
          <dgm:hierBranch/>
        </dgm:presLayoutVars>
      </dgm:prSet>
      <dgm:spPr/>
    </dgm:pt>
    <dgm:pt modelId="{D818014D-2F90-4EA3-A2BB-C8F59952EBB8}" type="pres">
      <dgm:prSet presAssocID="{6C9CF8CF-CFB5-43F1-8ED6-01F9575F9694}" presName="rootComposite1"/>
      <dgm:spPr/>
    </dgm:pt>
    <dgm:pt modelId="{6EDBC0EE-98D0-4A93-A206-70F3388B3765}" type="pres">
      <dgm:prSet presAssocID="{6C9CF8CF-CFB5-43F1-8ED6-01F9575F9694}" presName="hierChild2"/>
      <dgm:spPr/>
    </dgm:pt>
    <dgm:pt modelId="{DADC99A2-D048-4C3F-9F2C-D0A90A7407C8}" type="pres">
      <dgm:prSet presAssocID="{6C9CF8CF-CFB5-43F1-8ED6-01F9575F9694}" presName="hierChild3"/>
      <dgm:spPr/>
    </dgm:pt>
    <dgm:pt modelId="{BE810247-AE46-4626-9EAA-D68186DEFF0B}" type="pres">
      <dgm:prSet presAssocID="{6C9CF8CF-CFB5-43F1-8ED6-01F9575F9694}" presName="rootText1" presStyleLbl="node0" presStyleIdx="0" presStyleCnt="1">
        <dgm:presLayoutVars>
          <dgm:chPref val="3"/>
        </dgm:presLayoutVars>
      </dgm:prSet>
      <dgm:spPr/>
    </dgm:pt>
    <dgm:pt modelId="{B94FDEAA-533D-479D-8E3A-0C45DEF8740D}" type="pres">
      <dgm:prSet presAssocID="{6C9CF8CF-CFB5-43F1-8ED6-01F9575F9694}" presName="rootConnector1" presStyleLbl="node1"/>
      <dgm:spPr/>
    </dgm:pt>
    <dgm:pt modelId="{11CB9B8A-278F-408F-95A8-01ADAFE0E9DE}" type="pres">
      <dgm:prSet presAssocID="{1868A95E-4DF8-45AE-A7CA-517138A109F2}" presName="Name35" presStyleLbl="parChTrans1D2" presStyleIdx="0" presStyleCnt="1"/>
      <dgm:spPr/>
    </dgm:pt>
    <dgm:pt modelId="{63534793-D3AD-45B7-B21C-D00B3D111338}" type="pres">
      <dgm:prSet presAssocID="{1749B38B-E763-4F86-9230-FF5DEBBA8881}" presName="hierRoot2">
        <dgm:presLayoutVars>
          <dgm:hierBranch/>
        </dgm:presLayoutVars>
      </dgm:prSet>
      <dgm:spPr/>
    </dgm:pt>
    <dgm:pt modelId="{E20FDDAD-67BD-496F-A0B5-A95BBACAC6B5}" type="pres">
      <dgm:prSet presAssocID="{1749B38B-E763-4F86-9230-FF5DEBBA8881}" presName="rootComposite"/>
      <dgm:spPr/>
    </dgm:pt>
    <dgm:pt modelId="{4F7B8D50-27CC-45FE-B9A8-8A9EE190FF26}" type="pres">
      <dgm:prSet presAssocID="{1749B38B-E763-4F86-9230-FF5DEBBA8881}" presName="hierChild4"/>
      <dgm:spPr/>
    </dgm:pt>
    <dgm:pt modelId="{BAEBFE4A-EDFA-40B5-99DA-D6317DA6FF16}" type="pres">
      <dgm:prSet presAssocID="{1749B38B-E763-4F86-9230-FF5DEBBA8881}" presName="hierChild5"/>
      <dgm:spPr/>
    </dgm:pt>
    <dgm:pt modelId="{0F07C6DC-D61D-47A8-B3F0-5DC0692A8332}" type="pres">
      <dgm:prSet presAssocID="{1749B38B-E763-4F86-9230-FF5DEBBA8881}" presName="rootText" presStyleLbl="node2" presStyleIdx="0" presStyleCnt="1">
        <dgm:presLayoutVars>
          <dgm:chPref val="3"/>
        </dgm:presLayoutVars>
      </dgm:prSet>
      <dgm:spPr/>
    </dgm:pt>
    <dgm:pt modelId="{8AA063F6-6E32-4D16-BB8A-0F8892B599C5}" type="pres">
      <dgm:prSet presAssocID="{1749B38B-E763-4F86-9230-FF5DEBBA8881}" presName="rootConnector" presStyleLbl="node2" presStyleIdx="0" presStyleCnt="1"/>
      <dgm:spPr/>
    </dgm:pt>
    <dgm:pt modelId="{0571847B-3073-4E2E-918E-536D31914671}" type="pres">
      <dgm:prSet presAssocID="{2B33715B-764F-49D7-83F1-0BE5976A8AF0}" presName="Name35" presStyleLbl="parChTrans1D3" presStyleIdx="0" presStyleCnt="2"/>
      <dgm:spPr/>
    </dgm:pt>
    <dgm:pt modelId="{204760CB-2D87-417F-AD1E-3FAAB8C8F1BC}" type="pres">
      <dgm:prSet presAssocID="{4A7EC637-E041-422D-B059-F54660094977}" presName="hierRoot2">
        <dgm:presLayoutVars>
          <dgm:hierBranch/>
        </dgm:presLayoutVars>
      </dgm:prSet>
      <dgm:spPr/>
    </dgm:pt>
    <dgm:pt modelId="{C14FE1C5-34C3-44DA-AE93-48B2BEFF1C05}" type="pres">
      <dgm:prSet presAssocID="{4A7EC637-E041-422D-B059-F54660094977}" presName="rootComposite"/>
      <dgm:spPr/>
    </dgm:pt>
    <dgm:pt modelId="{BCE12036-F0D4-4A7B-AC0E-EFF83366233F}" type="pres">
      <dgm:prSet presAssocID="{4A7EC637-E041-422D-B059-F54660094977}" presName="hierChild4"/>
      <dgm:spPr/>
    </dgm:pt>
    <dgm:pt modelId="{ABECD33B-F2F1-47B4-BB81-39F93F0CFA61}" type="pres">
      <dgm:prSet presAssocID="{4A7EC637-E041-422D-B059-F54660094977}" presName="hierChild5"/>
      <dgm:spPr/>
    </dgm:pt>
    <dgm:pt modelId="{800AAEDB-79CE-4A6A-A333-CF61BE708D27}" type="pres">
      <dgm:prSet presAssocID="{4A7EC637-E041-422D-B059-F54660094977}" presName="rootText" presStyleLbl="node3" presStyleIdx="0" presStyleCnt="2">
        <dgm:presLayoutVars>
          <dgm:chPref val="3"/>
        </dgm:presLayoutVars>
      </dgm:prSet>
      <dgm:spPr/>
    </dgm:pt>
    <dgm:pt modelId="{E6C0584A-A3A9-45EC-97EE-A16E27B02D33}" type="pres">
      <dgm:prSet presAssocID="{4A7EC637-E041-422D-B059-F54660094977}" presName="rootConnector" presStyleLbl="node3" presStyleIdx="0" presStyleCnt="2"/>
      <dgm:spPr/>
    </dgm:pt>
    <dgm:pt modelId="{1E128631-325F-4876-81C7-44486702A364}" type="pres">
      <dgm:prSet presAssocID="{3379BB37-9C16-45A4-AD1A-F835C0D048C7}" presName="Name35" presStyleLbl="parChTrans1D4" presStyleIdx="0" presStyleCnt="1"/>
      <dgm:spPr/>
    </dgm:pt>
    <dgm:pt modelId="{B67669FD-A2BC-4257-9E22-8DBBBA688A1B}" type="pres">
      <dgm:prSet presAssocID="{8E494582-6DC1-40A2-945D-4C64AF89355E}" presName="hierRoot2">
        <dgm:presLayoutVars>
          <dgm:hierBranch val="r"/>
        </dgm:presLayoutVars>
      </dgm:prSet>
      <dgm:spPr/>
    </dgm:pt>
    <dgm:pt modelId="{A1CE0824-CB5F-4895-8780-74FC54B89B1A}" type="pres">
      <dgm:prSet presAssocID="{8E494582-6DC1-40A2-945D-4C64AF89355E}" presName="rootComposite"/>
      <dgm:spPr/>
    </dgm:pt>
    <dgm:pt modelId="{368E4E53-2155-4E90-8FC1-B431D36FDE5C}" type="pres">
      <dgm:prSet presAssocID="{8E494582-6DC1-40A2-945D-4C64AF89355E}" presName="hierChild4"/>
      <dgm:spPr/>
    </dgm:pt>
    <dgm:pt modelId="{F49A445C-30D5-4C3B-A421-6A68B26D1EA4}" type="pres">
      <dgm:prSet presAssocID="{8E494582-6DC1-40A2-945D-4C64AF89355E}" presName="hierChild5"/>
      <dgm:spPr/>
    </dgm:pt>
    <dgm:pt modelId="{CE20D7B0-9BE9-4302-8229-0893A413013C}" type="pres">
      <dgm:prSet presAssocID="{8E494582-6DC1-40A2-945D-4C64AF89355E}" presName="rootText" presStyleLbl="node4" presStyleIdx="0" presStyleCnt="1">
        <dgm:presLayoutVars>
          <dgm:chPref val="3"/>
        </dgm:presLayoutVars>
      </dgm:prSet>
      <dgm:spPr/>
    </dgm:pt>
    <dgm:pt modelId="{CDB78723-33E2-4F50-93E6-28BE72631727}" type="pres">
      <dgm:prSet presAssocID="{8E494582-6DC1-40A2-945D-4C64AF89355E}" presName="rootConnector" presStyleLbl="node4" presStyleIdx="0" presStyleCnt="1"/>
      <dgm:spPr/>
    </dgm:pt>
    <dgm:pt modelId="{2922D6DF-8DD3-4A29-ADDB-D245059B0051}" type="pres">
      <dgm:prSet presAssocID="{62CFE484-9CFA-49D6-AA8F-9919BF86E58C}" presName="Name35" presStyleLbl="parChTrans1D3" presStyleIdx="1" presStyleCnt="2"/>
      <dgm:spPr/>
    </dgm:pt>
    <dgm:pt modelId="{5A83C032-C069-42C5-AE6D-20C29E2DF805}" type="pres">
      <dgm:prSet presAssocID="{4F1E0376-832A-494E-994E-12163AB324EA}" presName="hierRoot2">
        <dgm:presLayoutVars>
          <dgm:hierBranch val="r"/>
        </dgm:presLayoutVars>
      </dgm:prSet>
      <dgm:spPr/>
    </dgm:pt>
    <dgm:pt modelId="{3E1775DC-89F1-4BB1-BF3D-A64B57E2A7F0}" type="pres">
      <dgm:prSet presAssocID="{4F1E0376-832A-494E-994E-12163AB324EA}" presName="rootComposite"/>
      <dgm:spPr/>
    </dgm:pt>
    <dgm:pt modelId="{A8E4D4B7-BD63-424C-BA76-E0B3CCD997DB}" type="pres">
      <dgm:prSet presAssocID="{4F1E0376-832A-494E-994E-12163AB324EA}" presName="hierChild4"/>
      <dgm:spPr/>
    </dgm:pt>
    <dgm:pt modelId="{4C653A3F-A8A0-42C5-A455-E158127ECC49}" type="pres">
      <dgm:prSet presAssocID="{4F1E0376-832A-494E-994E-12163AB324EA}" presName="hierChild5"/>
      <dgm:spPr/>
    </dgm:pt>
    <dgm:pt modelId="{EC13B0EF-2EE5-4211-97DE-8B71F97B9EC9}" type="pres">
      <dgm:prSet presAssocID="{4F1E0376-832A-494E-994E-12163AB324EA}" presName="rootText" presStyleLbl="node3" presStyleIdx="1" presStyleCnt="2">
        <dgm:presLayoutVars>
          <dgm:chPref val="3"/>
        </dgm:presLayoutVars>
      </dgm:prSet>
      <dgm:spPr/>
    </dgm:pt>
    <dgm:pt modelId="{3B6888D2-9E70-45B7-8305-A50F3026C1AB}" type="pres">
      <dgm:prSet presAssocID="{4F1E0376-832A-494E-994E-12163AB324EA}" presName="rootConnector" presStyleLbl="node3" presStyleIdx="1" presStyleCnt="2"/>
      <dgm:spPr/>
    </dgm:pt>
  </dgm:ptLst>
  <dgm:cxnLst>
    <dgm:cxn modelId="{09B0642D-CC48-4C9C-8F3A-2803AE8184D6}" srcId="{F6FD7F5E-71F5-4ADE-B07D-8AE4EB028A92}" destId="{6C9CF8CF-CFB5-43F1-8ED6-01F9575F9694}" srcOrd="0" destOrd="0" parTransId="{F042EEA5-0AEB-4F54-B456-05B8EB7D3B4B}" sibTransId="{4FB03238-24C4-4B85-9BC7-7E366A6CFB71}"/>
    <dgm:cxn modelId="{6A111F9D-361B-48B3-B047-DA2519A2931B}" srcId="{6C9CF8CF-CFB5-43F1-8ED6-01F9575F9694}" destId="{1749B38B-E763-4F86-9230-FF5DEBBA8881}" srcOrd="0" destOrd="0" parTransId="{1868A95E-4DF8-45AE-A7CA-517138A109F2}" sibTransId="{E86B9562-AD1F-419C-8F04-729DA5704326}"/>
    <dgm:cxn modelId="{AA2467E8-47BB-4ABC-8BD8-4717E5039739}" srcId="{1749B38B-E763-4F86-9230-FF5DEBBA8881}" destId="{4A7EC637-E041-422D-B059-F54660094977}" srcOrd="0" destOrd="0" parTransId="{2B33715B-764F-49D7-83F1-0BE5976A8AF0}" sibTransId="{5E6143BC-C9F0-4F68-8052-5FB26D85D6CE}"/>
    <dgm:cxn modelId="{6C0A6AE7-14B1-4E52-9B84-EC74DC87AAE8}" srcId="{4A7EC637-E041-422D-B059-F54660094977}" destId="{8E494582-6DC1-40A2-945D-4C64AF89355E}" srcOrd="0" destOrd="0" parTransId="{3379BB37-9C16-45A4-AD1A-F835C0D048C7}" sibTransId="{A0D6E055-7014-424F-B374-9593C2FDBA96}"/>
    <dgm:cxn modelId="{08070DD9-D5DB-44A9-8246-524EF81A7B7E}" srcId="{1749B38B-E763-4F86-9230-FF5DEBBA8881}" destId="{4F1E0376-832A-494E-994E-12163AB324EA}" srcOrd="1" destOrd="0" parTransId="{62CFE484-9CFA-49D6-AA8F-9919BF86E58C}" sibTransId="{F3634342-A20C-4E15-9158-8A3098814138}"/>
    <dgm:cxn modelId="{C88C1712-79AE-4086-B160-DD8D37BBA9F6}" type="presOf" srcId="{F6FD7F5E-71F5-4ADE-B07D-8AE4EB028A92}" destId="{96F52903-5A4A-43ED-8299-7F0C45A435E9}" srcOrd="0" destOrd="0"/>
    <dgm:cxn modelId="{DD396BB3-E1AC-42A2-9D1B-7366293E5C86}" type="presParOf" srcId="{96F52903-5A4A-43ED-8299-7F0C45A435E9}" destId="{A5ED29DC-7C02-4EE4-A589-F4D6717AFC1B}" srcOrd="0" destOrd="0"/>
    <dgm:cxn modelId="{09AED030-58CF-4F93-A649-206166B05D07}" type="presParOf" srcId="{A5ED29DC-7C02-4EE4-A589-F4D6717AFC1B}" destId="{D818014D-2F90-4EA3-A2BB-C8F59952EBB8}" srcOrd="0" destOrd="0"/>
    <dgm:cxn modelId="{C08A5755-C3B5-4D7A-BAA1-425608E6EB24}" type="presParOf" srcId="{A5ED29DC-7C02-4EE4-A589-F4D6717AFC1B}" destId="{6EDBC0EE-98D0-4A93-A206-70F3388B3765}" srcOrd="1" destOrd="0"/>
    <dgm:cxn modelId="{E9C90473-EE51-4C9C-9830-92F9ACADFFF6}" type="presParOf" srcId="{A5ED29DC-7C02-4EE4-A589-F4D6717AFC1B}" destId="{DADC99A2-D048-4C3F-9F2C-D0A90A7407C8}" srcOrd="2" destOrd="0"/>
    <dgm:cxn modelId="{6D169A7E-AED2-48EC-8EE3-3763EDF0E714}" type="presParOf" srcId="{D818014D-2F90-4EA3-A2BB-C8F59952EBB8}" destId="{BE810247-AE46-4626-9EAA-D68186DEFF0B}" srcOrd="0" destOrd="0"/>
    <dgm:cxn modelId="{8EC9A55E-24CD-4617-A1EB-FB42DA77B19D}" type="presOf" srcId="{6C9CF8CF-CFB5-43F1-8ED6-01F9575F9694}" destId="{BE810247-AE46-4626-9EAA-D68186DEFF0B}" srcOrd="0" destOrd="0"/>
    <dgm:cxn modelId="{F280850D-9570-4AA1-A505-4AE1ED62422C}" type="presParOf" srcId="{D818014D-2F90-4EA3-A2BB-C8F59952EBB8}" destId="{B94FDEAA-533D-479D-8E3A-0C45DEF8740D}" srcOrd="1" destOrd="0"/>
    <dgm:cxn modelId="{EA8C0C4B-FED8-4E18-B43D-AACB6761056A}" type="presOf" srcId="{6C9CF8CF-CFB5-43F1-8ED6-01F9575F9694}" destId="{B94FDEAA-533D-479D-8E3A-0C45DEF8740D}" srcOrd="0" destOrd="0"/>
    <dgm:cxn modelId="{9D9CCA73-BA15-42AF-8B13-A5EECC6D9AFA}" type="presParOf" srcId="{6EDBC0EE-98D0-4A93-A206-70F3388B3765}" destId="{11CB9B8A-278F-408F-95A8-01ADAFE0E9DE}" srcOrd="0" destOrd="0"/>
    <dgm:cxn modelId="{F8C6F77B-637A-4579-A4C3-E9BB66E772A9}" type="presOf" srcId="{1868A95E-4DF8-45AE-A7CA-517138A109F2}" destId="{11CB9B8A-278F-408F-95A8-01ADAFE0E9DE}" srcOrd="0" destOrd="0"/>
    <dgm:cxn modelId="{3CEFCEFB-1EBB-4004-86DE-C23A48DB4FF6}" type="presParOf" srcId="{6EDBC0EE-98D0-4A93-A206-70F3388B3765}" destId="{63534793-D3AD-45B7-B21C-D00B3D111338}" srcOrd="1" destOrd="0"/>
    <dgm:cxn modelId="{A388FAD2-C0C2-467C-9DF3-2BDB9F87A29B}" type="presParOf" srcId="{63534793-D3AD-45B7-B21C-D00B3D111338}" destId="{E20FDDAD-67BD-496F-A0B5-A95BBACAC6B5}" srcOrd="0" destOrd="0"/>
    <dgm:cxn modelId="{BB871D19-6FC2-4D2D-B2BD-906C85CCFFF8}" type="presParOf" srcId="{63534793-D3AD-45B7-B21C-D00B3D111338}" destId="{4F7B8D50-27CC-45FE-B9A8-8A9EE190FF26}" srcOrd="1" destOrd="0"/>
    <dgm:cxn modelId="{89DDA1B8-2AB2-46DB-A7C4-A162D536176C}" type="presParOf" srcId="{63534793-D3AD-45B7-B21C-D00B3D111338}" destId="{BAEBFE4A-EDFA-40B5-99DA-D6317DA6FF16}" srcOrd="2" destOrd="0"/>
    <dgm:cxn modelId="{DC24AA74-2289-4370-8F7F-A8AE29D77722}" type="presParOf" srcId="{E20FDDAD-67BD-496F-A0B5-A95BBACAC6B5}" destId="{0F07C6DC-D61D-47A8-B3F0-5DC0692A8332}" srcOrd="0" destOrd="0"/>
    <dgm:cxn modelId="{59A0D88D-8766-4247-96DF-D74E2620B780}" type="presOf" srcId="{1749B38B-E763-4F86-9230-FF5DEBBA8881}" destId="{0F07C6DC-D61D-47A8-B3F0-5DC0692A8332}" srcOrd="0" destOrd="0"/>
    <dgm:cxn modelId="{20B03024-F9BA-4449-88BA-EDAD5D167595}" type="presParOf" srcId="{E20FDDAD-67BD-496F-A0B5-A95BBACAC6B5}" destId="{8AA063F6-6E32-4D16-BB8A-0F8892B599C5}" srcOrd="1" destOrd="0"/>
    <dgm:cxn modelId="{D0DEEE29-306E-4647-99F6-0A80F6DDD1C7}" type="presOf" srcId="{1749B38B-E763-4F86-9230-FF5DEBBA8881}" destId="{8AA063F6-6E32-4D16-BB8A-0F8892B599C5}" srcOrd="0" destOrd="0"/>
    <dgm:cxn modelId="{74208921-7CD8-42AB-93BE-101E474682B9}" type="presParOf" srcId="{4F7B8D50-27CC-45FE-B9A8-8A9EE190FF26}" destId="{0571847B-3073-4E2E-918E-536D31914671}" srcOrd="0" destOrd="0"/>
    <dgm:cxn modelId="{BC7B162A-BE8E-49C9-A949-95A771EE3097}" type="presOf" srcId="{2B33715B-764F-49D7-83F1-0BE5976A8AF0}" destId="{0571847B-3073-4E2E-918E-536D31914671}" srcOrd="0" destOrd="0"/>
    <dgm:cxn modelId="{C544BB34-6101-4FB2-BD17-185ECCF48E21}" type="presParOf" srcId="{4F7B8D50-27CC-45FE-B9A8-8A9EE190FF26}" destId="{204760CB-2D87-417F-AD1E-3FAAB8C8F1BC}" srcOrd="1" destOrd="0"/>
    <dgm:cxn modelId="{4C380AB3-940B-42DD-80F9-8CCFD59F704D}" type="presParOf" srcId="{204760CB-2D87-417F-AD1E-3FAAB8C8F1BC}" destId="{C14FE1C5-34C3-44DA-AE93-48B2BEFF1C05}" srcOrd="0" destOrd="0"/>
    <dgm:cxn modelId="{BDFF5F71-EB6B-45D7-81A9-962B16CC3B11}" type="presParOf" srcId="{204760CB-2D87-417F-AD1E-3FAAB8C8F1BC}" destId="{BCE12036-F0D4-4A7B-AC0E-EFF83366233F}" srcOrd="1" destOrd="0"/>
    <dgm:cxn modelId="{D1922140-3063-45B5-BE02-516D3A50EEBB}" type="presParOf" srcId="{204760CB-2D87-417F-AD1E-3FAAB8C8F1BC}" destId="{ABECD33B-F2F1-47B4-BB81-39F93F0CFA61}" srcOrd="2" destOrd="0"/>
    <dgm:cxn modelId="{AC6EC892-51DD-44C3-9504-C8C86D75147E}" type="presParOf" srcId="{C14FE1C5-34C3-44DA-AE93-48B2BEFF1C05}" destId="{800AAEDB-79CE-4A6A-A333-CF61BE708D27}" srcOrd="0" destOrd="0"/>
    <dgm:cxn modelId="{F39CB106-ADF0-4BB4-835D-046D7D61ED83}" type="presOf" srcId="{4A7EC637-E041-422D-B059-F54660094977}" destId="{800AAEDB-79CE-4A6A-A333-CF61BE708D27}" srcOrd="0" destOrd="0"/>
    <dgm:cxn modelId="{AEAD2B10-47E1-4FFD-A688-48361B340115}" type="presParOf" srcId="{C14FE1C5-34C3-44DA-AE93-48B2BEFF1C05}" destId="{E6C0584A-A3A9-45EC-97EE-A16E27B02D33}" srcOrd="1" destOrd="0"/>
    <dgm:cxn modelId="{7FEA96A7-ACF3-4C9C-AFDF-0811B3E8F595}" type="presOf" srcId="{4A7EC637-E041-422D-B059-F54660094977}" destId="{E6C0584A-A3A9-45EC-97EE-A16E27B02D33}" srcOrd="0" destOrd="0"/>
    <dgm:cxn modelId="{504DE25C-1D07-4295-B61E-DDB0A9786F6F}" type="presParOf" srcId="{BCE12036-F0D4-4A7B-AC0E-EFF83366233F}" destId="{1E128631-325F-4876-81C7-44486702A364}" srcOrd="0" destOrd="0"/>
    <dgm:cxn modelId="{FE807AA7-3B8F-4B77-AE3B-572407E326A0}" type="presOf" srcId="{3379BB37-9C16-45A4-AD1A-F835C0D048C7}" destId="{1E128631-325F-4876-81C7-44486702A364}" srcOrd="0" destOrd="0"/>
    <dgm:cxn modelId="{8DE02855-3375-4810-8656-8C70E16A62A8}" type="presParOf" srcId="{BCE12036-F0D4-4A7B-AC0E-EFF83366233F}" destId="{B67669FD-A2BC-4257-9E22-8DBBBA688A1B}" srcOrd="1" destOrd="0"/>
    <dgm:cxn modelId="{ED3569FC-72DD-4098-AD4A-DC1F0C0A35C4}" type="presParOf" srcId="{B67669FD-A2BC-4257-9E22-8DBBBA688A1B}" destId="{A1CE0824-CB5F-4895-8780-74FC54B89B1A}" srcOrd="0" destOrd="0"/>
    <dgm:cxn modelId="{F54A0F3E-684A-4D80-BDAD-6EADAEE1073B}" type="presParOf" srcId="{B67669FD-A2BC-4257-9E22-8DBBBA688A1B}" destId="{368E4E53-2155-4E90-8FC1-B431D36FDE5C}" srcOrd="1" destOrd="0"/>
    <dgm:cxn modelId="{2C46AD34-4F56-4B1D-9598-0735FAA71AEC}" type="presParOf" srcId="{B67669FD-A2BC-4257-9E22-8DBBBA688A1B}" destId="{F49A445C-30D5-4C3B-A421-6A68B26D1EA4}" srcOrd="2" destOrd="0"/>
    <dgm:cxn modelId="{BE64BA10-3B31-4C03-BBB5-4036DDACB471}" type="presParOf" srcId="{A1CE0824-CB5F-4895-8780-74FC54B89B1A}" destId="{CE20D7B0-9BE9-4302-8229-0893A413013C}" srcOrd="0" destOrd="0"/>
    <dgm:cxn modelId="{F77D14F9-AEDD-4847-AC17-DF93A975D05E}" type="presOf" srcId="{8E494582-6DC1-40A2-945D-4C64AF89355E}" destId="{CE20D7B0-9BE9-4302-8229-0893A413013C}" srcOrd="0" destOrd="0"/>
    <dgm:cxn modelId="{F2AFEE44-B23A-4DE3-B4CB-52C864ED7BC5}" type="presParOf" srcId="{A1CE0824-CB5F-4895-8780-74FC54B89B1A}" destId="{CDB78723-33E2-4F50-93E6-28BE72631727}" srcOrd="1" destOrd="0"/>
    <dgm:cxn modelId="{E4D8F7F4-B41A-4C8D-9214-A29F25FAB6BC}" type="presOf" srcId="{8E494582-6DC1-40A2-945D-4C64AF89355E}" destId="{CDB78723-33E2-4F50-93E6-28BE72631727}" srcOrd="0" destOrd="0"/>
    <dgm:cxn modelId="{B219E7E4-6BB0-4C10-9E2F-0307956492D8}" type="presParOf" srcId="{4F7B8D50-27CC-45FE-B9A8-8A9EE190FF26}" destId="{2922D6DF-8DD3-4A29-ADDB-D245059B0051}" srcOrd="2" destOrd="0"/>
    <dgm:cxn modelId="{FDBB438E-1263-4608-B59C-E3A124EECC41}" type="presOf" srcId="{62CFE484-9CFA-49D6-AA8F-9919BF86E58C}" destId="{2922D6DF-8DD3-4A29-ADDB-D245059B0051}" srcOrd="0" destOrd="0"/>
    <dgm:cxn modelId="{073BD7C0-89CD-4021-9B86-7A2B9128E858}" type="presParOf" srcId="{4F7B8D50-27CC-45FE-B9A8-8A9EE190FF26}" destId="{5A83C032-C069-42C5-AE6D-20C29E2DF805}" srcOrd="3" destOrd="0"/>
    <dgm:cxn modelId="{38B3B374-D9C1-4AC2-AFAD-70228AA4B181}" type="presParOf" srcId="{5A83C032-C069-42C5-AE6D-20C29E2DF805}" destId="{3E1775DC-89F1-4BB1-BF3D-A64B57E2A7F0}" srcOrd="0" destOrd="0"/>
    <dgm:cxn modelId="{12310A19-008A-44B9-BDD2-6CBE4B9E23CE}" type="presParOf" srcId="{5A83C032-C069-42C5-AE6D-20C29E2DF805}" destId="{A8E4D4B7-BD63-424C-BA76-E0B3CCD997DB}" srcOrd="1" destOrd="0"/>
    <dgm:cxn modelId="{3E5EA3D2-FE59-44DF-95EE-217BC20CF9E1}" type="presParOf" srcId="{5A83C032-C069-42C5-AE6D-20C29E2DF805}" destId="{4C653A3F-A8A0-42C5-A455-E158127ECC49}" srcOrd="2" destOrd="0"/>
    <dgm:cxn modelId="{6825110A-9EB3-490F-B501-119D7AAA2F60}" type="presParOf" srcId="{3E1775DC-89F1-4BB1-BF3D-A64B57E2A7F0}" destId="{EC13B0EF-2EE5-4211-97DE-8B71F97B9EC9}" srcOrd="0" destOrd="0"/>
    <dgm:cxn modelId="{0BFB2DE8-7A0C-47DD-AE0F-8D6BD16C4C38}" type="presOf" srcId="{4F1E0376-832A-494E-994E-12163AB324EA}" destId="{EC13B0EF-2EE5-4211-97DE-8B71F97B9EC9}" srcOrd="0" destOrd="0"/>
    <dgm:cxn modelId="{80391B09-E177-454C-ABA6-375166B4D44F}" type="presParOf" srcId="{3E1775DC-89F1-4BB1-BF3D-A64B57E2A7F0}" destId="{3B6888D2-9E70-45B7-8305-A50F3026C1AB}" srcOrd="1" destOrd="0"/>
    <dgm:cxn modelId="{17893F59-3184-4F57-B4D8-C4207F196575}" type="presOf" srcId="{4F1E0376-832A-494E-994E-12163AB324EA}" destId="{3B6888D2-9E70-45B7-8305-A50F3026C1AB}" srcOrd="0" destOrd="0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205163" cy="3148012"/>
        <a:chOff x="0" y="0"/>
        <a:chExt cx="3205163" cy="3148012"/>
      </a:xfrm>
    </dsp:grpSpPr>
    <dsp:sp modelId="{11CB9B8A-278F-408F-95A8-01ADAFE0E9DE}">
      <dsp:nvSpPr>
        <dsp:cNvPr id="5" name="任意多边形 4"/>
        <dsp:cNvSpPr/>
      </dsp:nvSpPr>
      <dsp:spPr bwMode="white">
        <a:xfrm>
          <a:off x="1602581" y="598481"/>
          <a:ext cx="0" cy="251362"/>
        </a:xfrm>
        <a:custGeom>
          <a:avLst/>
          <a:gdLst/>
          <a:ahLst/>
          <a:cxnLst/>
          <a:pathLst>
            <a:path h="396">
              <a:moveTo>
                <a:pt x="0" y="0"/>
              </a:moveTo>
              <a:lnTo>
                <a:pt x="0" y="198"/>
              </a:lnTo>
              <a:lnTo>
                <a:pt x="0" y="198"/>
              </a:lnTo>
              <a:lnTo>
                <a:pt x="0" y="39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602581" y="598481"/>
        <a:ext cx="0" cy="251362"/>
      </dsp:txXfrm>
    </dsp:sp>
    <dsp:sp modelId="{0571847B-3073-4E2E-918E-536D31914671}">
      <dsp:nvSpPr>
        <dsp:cNvPr id="8" name="任意多边形 7"/>
        <dsp:cNvSpPr/>
      </dsp:nvSpPr>
      <dsp:spPr bwMode="white">
        <a:xfrm>
          <a:off x="878419" y="1448325"/>
          <a:ext cx="724162" cy="251362"/>
        </a:xfrm>
        <a:custGeom>
          <a:avLst/>
          <a:gdLst/>
          <a:ahLst/>
          <a:cxnLst/>
          <a:pathLst>
            <a:path w="1140" h="396">
              <a:moveTo>
                <a:pt x="1140" y="0"/>
              </a:moveTo>
              <a:lnTo>
                <a:pt x="1140" y="198"/>
              </a:lnTo>
              <a:lnTo>
                <a:pt x="0" y="198"/>
              </a:lnTo>
              <a:lnTo>
                <a:pt x="0" y="39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78419" y="1448325"/>
        <a:ext cx="724162" cy="251362"/>
      </dsp:txXfrm>
    </dsp:sp>
    <dsp:sp modelId="{1E128631-325F-4876-81C7-44486702A364}">
      <dsp:nvSpPr>
        <dsp:cNvPr id="11" name="任意多边形 10"/>
        <dsp:cNvSpPr/>
      </dsp:nvSpPr>
      <dsp:spPr bwMode="white">
        <a:xfrm>
          <a:off x="878419" y="2298168"/>
          <a:ext cx="0" cy="251362"/>
        </a:xfrm>
        <a:custGeom>
          <a:avLst/>
          <a:gdLst/>
          <a:ahLst/>
          <a:cxnLst/>
          <a:pathLst>
            <a:path h="396">
              <a:moveTo>
                <a:pt x="0" y="0"/>
              </a:moveTo>
              <a:lnTo>
                <a:pt x="0" y="39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78419" y="2298168"/>
        <a:ext cx="0" cy="251362"/>
      </dsp:txXfrm>
    </dsp:sp>
    <dsp:sp modelId="{2922D6DF-8DD3-4A29-ADDB-D245059B0051}">
      <dsp:nvSpPr>
        <dsp:cNvPr id="14" name="任意多边形 13"/>
        <dsp:cNvSpPr/>
      </dsp:nvSpPr>
      <dsp:spPr bwMode="white">
        <a:xfrm>
          <a:off x="1602582" y="1448325"/>
          <a:ext cx="724162" cy="251362"/>
        </a:xfrm>
        <a:custGeom>
          <a:avLst/>
          <a:gdLst/>
          <a:ahLst/>
          <a:cxnLst/>
          <a:pathLst>
            <a:path w="1140" h="396">
              <a:moveTo>
                <a:pt x="0" y="0"/>
              </a:moveTo>
              <a:lnTo>
                <a:pt x="0" y="198"/>
              </a:lnTo>
              <a:lnTo>
                <a:pt x="1140" y="198"/>
              </a:lnTo>
              <a:lnTo>
                <a:pt x="1140" y="39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602582" y="1448325"/>
        <a:ext cx="724162" cy="251362"/>
      </dsp:txXfrm>
    </dsp:sp>
    <dsp:sp modelId="{BE810247-AE46-4626-9EAA-D68186DEFF0B}">
      <dsp:nvSpPr>
        <dsp:cNvPr id="3" name="矩形 2"/>
        <dsp:cNvSpPr/>
      </dsp:nvSpPr>
      <dsp:spPr bwMode="white">
        <a:xfrm>
          <a:off x="1004100" y="0"/>
          <a:ext cx="1196963" cy="598481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2224" tIns="21112" rIns="42224" bIns="21112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 algn="ctr" eaLnBrk="1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</a:pPr>
          <a:r>
            <a:rPr lang="en-US" altLang="x-none">
              <a:solidFill>
                <a:schemeClr val="tx1"/>
              </a:solidFill>
              <a:latin typeface="Arial" panose="020B0604020202020204" pitchFamily="34" charset="0"/>
              <a:ea typeface="Angsana New" pitchFamily="18" charset="-34"/>
            </a:rPr>
            <a:t>main</a:t>
          </a:r>
          <a:endParaRPr lang="th-TH" altLang="x-none">
            <a:solidFill>
              <a:schemeClr val="tx1"/>
            </a:solidFill>
            <a:latin typeface="Arial" panose="020B0604020202020204" pitchFamily="34" charset="0"/>
            <a:ea typeface="Angsana New" pitchFamily="18" charset="-34"/>
          </a:endParaRPr>
        </a:p>
      </dsp:txBody>
      <dsp:txXfrm>
        <a:off x="1004100" y="0"/>
        <a:ext cx="1196963" cy="598481"/>
      </dsp:txXfrm>
    </dsp:sp>
    <dsp:sp modelId="{0F07C6DC-D61D-47A8-B3F0-5DC0692A8332}">
      <dsp:nvSpPr>
        <dsp:cNvPr id="6" name="矩形 5"/>
        <dsp:cNvSpPr/>
      </dsp:nvSpPr>
      <dsp:spPr bwMode="white">
        <a:xfrm>
          <a:off x="1004100" y="849844"/>
          <a:ext cx="1196963" cy="598481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2224" tIns="21112" rIns="42224" bIns="21112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 algn="ctr" eaLnBrk="1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</a:pPr>
          <a:r>
            <a:rPr lang="en-US" altLang="x-none">
              <a:solidFill>
                <a:schemeClr val="tx1"/>
              </a:solidFill>
              <a:latin typeface="Arial" panose="020B0604020202020204" pitchFamily="34" charset="0"/>
              <a:ea typeface="Angsana New" pitchFamily="18" charset="-34"/>
            </a:rPr>
            <a:t>g(2)</a:t>
          </a:r>
          <a:endParaRPr lang="th-TH" altLang="x-none">
            <a:solidFill>
              <a:schemeClr val="tx1"/>
            </a:solidFill>
            <a:latin typeface="Arial" panose="020B0604020202020204" pitchFamily="34" charset="0"/>
            <a:ea typeface="Angsana New" pitchFamily="18" charset="-34"/>
          </a:endParaRPr>
        </a:p>
      </dsp:txBody>
      <dsp:txXfrm>
        <a:off x="1004100" y="849844"/>
        <a:ext cx="1196963" cy="598481"/>
      </dsp:txXfrm>
    </dsp:sp>
    <dsp:sp modelId="{800AAEDB-79CE-4A6A-A333-CF61BE708D27}">
      <dsp:nvSpPr>
        <dsp:cNvPr id="9" name="矩形 8"/>
        <dsp:cNvSpPr/>
      </dsp:nvSpPr>
      <dsp:spPr bwMode="white">
        <a:xfrm>
          <a:off x="279938" y="1699687"/>
          <a:ext cx="1196963" cy="598481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402" tIns="22701" rIns="45402" bIns="22701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 algn="ctr" eaLnBrk="1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</a:pPr>
          <a:r>
            <a:rPr lang="en-US" altLang="x-none">
              <a:solidFill>
                <a:schemeClr val="tx1"/>
              </a:solidFill>
              <a:latin typeface="Arial" panose="020B0604020202020204" pitchFamily="34" charset="0"/>
              <a:ea typeface="Angsana New" pitchFamily="18" charset="-34"/>
            </a:rPr>
            <a:t>f(1)</a:t>
          </a:r>
          <a:endParaRPr lang="th-TH" altLang="x-none">
            <a:solidFill>
              <a:schemeClr val="tx1"/>
            </a:solidFill>
            <a:latin typeface="Arial" panose="020B0604020202020204" pitchFamily="34" charset="0"/>
            <a:ea typeface="Angsana New" pitchFamily="18" charset="-34"/>
          </a:endParaRPr>
        </a:p>
      </dsp:txBody>
      <dsp:txXfrm>
        <a:off x="279938" y="1699687"/>
        <a:ext cx="1196963" cy="598481"/>
      </dsp:txXfrm>
    </dsp:sp>
    <dsp:sp modelId="{CE20D7B0-9BE9-4302-8229-0893A413013C}">
      <dsp:nvSpPr>
        <dsp:cNvPr id="12" name="矩形 11"/>
        <dsp:cNvSpPr/>
      </dsp:nvSpPr>
      <dsp:spPr bwMode="white">
        <a:xfrm>
          <a:off x="279938" y="2549531"/>
          <a:ext cx="1196963" cy="598481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402" tIns="22701" rIns="45402" bIns="22701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 algn="ctr" eaLnBrk="1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</a:pPr>
          <a:r>
            <a:rPr lang="en-US" altLang="x-none">
              <a:solidFill>
                <a:schemeClr val="tx1"/>
              </a:solidFill>
              <a:latin typeface="Arial" panose="020B0604020202020204" pitchFamily="34" charset="0"/>
              <a:ea typeface="Angsana New" pitchFamily="18" charset="-34"/>
            </a:rPr>
            <a:t>g(1)</a:t>
          </a:r>
          <a:endParaRPr lang="th-TH" altLang="x-none">
            <a:solidFill>
              <a:schemeClr val="tx1"/>
            </a:solidFill>
            <a:latin typeface="Arial" panose="020B0604020202020204" pitchFamily="34" charset="0"/>
            <a:ea typeface="Angsana New" pitchFamily="18" charset="-34"/>
          </a:endParaRPr>
        </a:p>
      </dsp:txBody>
      <dsp:txXfrm>
        <a:off x="279938" y="2549531"/>
        <a:ext cx="1196963" cy="598481"/>
      </dsp:txXfrm>
    </dsp:sp>
    <dsp:sp modelId="{EC13B0EF-2EE5-4211-97DE-8B71F97B9EC9}">
      <dsp:nvSpPr>
        <dsp:cNvPr id="15" name="矩形 14"/>
        <dsp:cNvSpPr/>
      </dsp:nvSpPr>
      <dsp:spPr bwMode="white">
        <a:xfrm>
          <a:off x="1728263" y="1699687"/>
          <a:ext cx="1196963" cy="598481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402" tIns="22701" rIns="45402" bIns="22701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 algn="ctr" eaLnBrk="1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</a:pPr>
          <a:r>
            <a:rPr lang="en-US" altLang="x-none">
              <a:solidFill>
                <a:schemeClr val="tx1"/>
              </a:solidFill>
              <a:latin typeface="Arial" panose="020B0604020202020204" pitchFamily="34" charset="0"/>
              <a:ea typeface="Angsana New" pitchFamily="18" charset="-34"/>
            </a:rPr>
            <a:t>g(1)</a:t>
          </a:r>
          <a:endParaRPr lang="th-TH" altLang="x-none">
            <a:solidFill>
              <a:schemeClr val="tx1"/>
            </a:solidFill>
            <a:latin typeface="Arial" panose="020B0604020202020204" pitchFamily="34" charset="0"/>
            <a:ea typeface="Angsana New" pitchFamily="18" charset="-34"/>
          </a:endParaRPr>
        </a:p>
      </dsp:txBody>
      <dsp:txXfrm>
        <a:off x="1728263" y="1699687"/>
        <a:ext cx="1196963" cy="598481"/>
      </dsp:txXfrm>
    </dsp:sp>
    <dsp:sp modelId="{B94FDEAA-533D-479D-8E3A-0C45DEF8740D}">
      <dsp:nvSpPr>
        <dsp:cNvPr id="4" name="矩形 3" hidden="1"/>
        <dsp:cNvSpPr/>
      </dsp:nvSpPr>
      <dsp:spPr>
        <a:xfrm>
          <a:off x="1961670" y="0"/>
          <a:ext cx="239393" cy="598481"/>
        </a:xfrm>
        <a:prstGeom prst="rect">
          <a:avLst/>
        </a:prstGeom>
      </dsp:spPr>
      <dsp:txXfrm>
        <a:off x="1961670" y="0"/>
        <a:ext cx="239393" cy="598481"/>
      </dsp:txXfrm>
    </dsp:sp>
    <dsp:sp modelId="{8AA063F6-6E32-4D16-BB8A-0F8892B599C5}">
      <dsp:nvSpPr>
        <dsp:cNvPr id="7" name="矩形 6" hidden="1"/>
        <dsp:cNvSpPr/>
      </dsp:nvSpPr>
      <dsp:spPr>
        <a:xfrm>
          <a:off x="1961670" y="849844"/>
          <a:ext cx="239393" cy="598481"/>
        </a:xfrm>
        <a:prstGeom prst="rect">
          <a:avLst/>
        </a:prstGeom>
      </dsp:spPr>
      <dsp:txXfrm>
        <a:off x="1961670" y="849844"/>
        <a:ext cx="239393" cy="598481"/>
      </dsp:txXfrm>
    </dsp:sp>
    <dsp:sp modelId="{E6C0584A-A3A9-45EC-97EE-A16E27B02D33}">
      <dsp:nvSpPr>
        <dsp:cNvPr id="10" name="矩形 9" hidden="1"/>
        <dsp:cNvSpPr/>
      </dsp:nvSpPr>
      <dsp:spPr>
        <a:xfrm>
          <a:off x="1237508" y="1699687"/>
          <a:ext cx="239393" cy="598481"/>
        </a:xfrm>
        <a:prstGeom prst="rect">
          <a:avLst/>
        </a:prstGeom>
      </dsp:spPr>
      <dsp:txXfrm>
        <a:off x="1237508" y="1699687"/>
        <a:ext cx="239393" cy="598481"/>
      </dsp:txXfrm>
    </dsp:sp>
    <dsp:sp modelId="{CDB78723-33E2-4F50-93E6-28BE72631727}">
      <dsp:nvSpPr>
        <dsp:cNvPr id="13" name="矩形 12" hidden="1"/>
        <dsp:cNvSpPr/>
      </dsp:nvSpPr>
      <dsp:spPr>
        <a:xfrm>
          <a:off x="279938" y="2549531"/>
          <a:ext cx="239393" cy="598481"/>
        </a:xfrm>
        <a:prstGeom prst="rect">
          <a:avLst/>
        </a:prstGeom>
      </dsp:spPr>
      <dsp:txXfrm>
        <a:off x="279938" y="2549531"/>
        <a:ext cx="239393" cy="598481"/>
      </dsp:txXfrm>
    </dsp:sp>
    <dsp:sp modelId="{3B6888D2-9E70-45B7-8305-A50F3026C1AB}">
      <dsp:nvSpPr>
        <dsp:cNvPr id="16" name="矩形 15" hidden="1"/>
        <dsp:cNvSpPr/>
      </dsp:nvSpPr>
      <dsp:spPr>
        <a:xfrm>
          <a:off x="1728263" y="1699687"/>
          <a:ext cx="239393" cy="598481"/>
        </a:xfrm>
        <a:prstGeom prst="rect">
          <a:avLst/>
        </a:prstGeom>
      </dsp:spPr>
      <dsp:txXfrm>
        <a:off x="1728263" y="1699687"/>
        <a:ext cx="239393" cy="598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8946" name="页眉占位符 33894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/>
            <a:endParaRPr lang="zh-CN" sz="1300" dirty="0"/>
          </a:p>
        </p:txBody>
      </p:sp>
      <p:sp>
        <p:nvSpPr>
          <p:cNvPr id="338947" name="日期占位符 338946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algn="r" defTabSz="990600"/>
            <a:endParaRPr lang="zh-CN" altLang="en-US" sz="1300" dirty="0"/>
          </a:p>
        </p:txBody>
      </p:sp>
      <p:sp>
        <p:nvSpPr>
          <p:cNvPr id="338948" name="幻灯片图像占位符 338947"/>
          <p:cNvSpPr>
            <a:spLocks noRo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949" name="文本占位符 338948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38950" name="页脚占位符 338949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defTabSz="990600"/>
            <a:endParaRPr lang="zh-CN" sz="1300" dirty="0"/>
          </a:p>
        </p:txBody>
      </p:sp>
      <p:sp>
        <p:nvSpPr>
          <p:cNvPr id="338951" name="灯片编号占位符 338950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/>
            <a:fld id="{9A0DB2DC-4C9A-4742-B13C-FB6460FD3503}" type="slidenum">
              <a:rPr lang="zh-CN" sz="1300" dirty="0"/>
            </a:fld>
            <a:endParaRPr lang="zh-CN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9634" name="幻灯片图像占位符 7096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09635" name="文本占位符 70963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r>
              <a:rPr lang="zh-CN" altLang="en-US" dirty="0"/>
              <a:t>确定活动记录中局部数据的地址：</a:t>
            </a:r>
            <a:endParaRPr lang="zh-CN" altLang="en-US" dirty="0"/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top-sp</a:t>
            </a:r>
            <a:r>
              <a:rPr lang="zh-CN" altLang="en-US" dirty="0"/>
              <a:t>标记一个活动记录的开始的位置，</a:t>
            </a:r>
            <a:r>
              <a:rPr lang="en-US" altLang="zh-CN" dirty="0" err="1"/>
              <a:t>dx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的地址相对于</a:t>
            </a:r>
            <a:r>
              <a:rPr lang="en-US" altLang="zh-CN" dirty="0"/>
              <a:t>top-sp</a:t>
            </a:r>
            <a:r>
              <a:rPr lang="zh-CN" altLang="en-US" dirty="0"/>
              <a:t>的偏移量。那么，</a:t>
            </a:r>
            <a:r>
              <a:rPr lang="en-US" altLang="zh-CN" dirty="0"/>
              <a:t>x</a:t>
            </a:r>
            <a:r>
              <a:rPr lang="zh-CN" altLang="en-US" dirty="0"/>
              <a:t>在过程的目标代码中的地址可写成</a:t>
            </a:r>
            <a:r>
              <a:rPr lang="en-US" altLang="zh-CN" dirty="0" err="1"/>
              <a:t>dx(top</a:t>
            </a:r>
            <a:r>
              <a:rPr lang="en-US" altLang="zh-CN"/>
              <a:t>-sp)</a:t>
            </a:r>
            <a:endParaRPr lang="en-US" altLang="zh-CN"/>
          </a:p>
          <a:p>
            <a:pPr lvl="0"/>
            <a:r>
              <a:rPr lang="zh-CN" altLang="en-US" dirty="0"/>
              <a:t>在运行时刻，当把</a:t>
            </a:r>
            <a:r>
              <a:rPr lang="en-US" altLang="zh-CN" dirty="0"/>
              <a:t>x</a:t>
            </a:r>
            <a:r>
              <a:rPr lang="zh-CN" altLang="en-US" dirty="0"/>
              <a:t>的活动记录筑于栈顶时，寄存器</a:t>
            </a:r>
            <a:r>
              <a:rPr lang="en-US" altLang="zh-CN" dirty="0"/>
              <a:t>top- sp</a:t>
            </a:r>
            <a:r>
              <a:rPr lang="zh-CN" altLang="en-US" dirty="0"/>
              <a:t>被赋于实际的地址，  </a:t>
            </a:r>
            <a:r>
              <a:rPr lang="en-US" altLang="zh-CN" dirty="0"/>
              <a:t>top- sp</a:t>
            </a:r>
            <a:r>
              <a:rPr lang="zh-CN" altLang="en-US" dirty="0"/>
              <a:t>可以是一个寄存器。</a:t>
            </a:r>
            <a:endParaRPr lang="zh-CN" altLang="en-US" dirty="0"/>
          </a:p>
          <a:p>
            <a:pPr lvl="0"/>
            <a:endParaRPr lang="en-US" altLang="x-none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90600"/>
            <a:fld id="{9A0DB2DC-4C9A-4742-B13C-FB6460FD3503}" type="slidenum">
              <a:rPr lang="zh-CN" sz="1300" dirty="0"/>
            </a:fld>
            <a:endParaRPr lang="zh-CN" sz="13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2706" name="幻灯片图像占位符 71270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12707" name="文本占位符 7127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r>
              <a:rPr lang="en-US" altLang="zh-CN" dirty="0"/>
              <a:t> </a:t>
            </a:r>
            <a:r>
              <a:rPr lang="zh-CN" altLang="en-US" dirty="0"/>
              <a:t>编译时，不知 </a:t>
            </a:r>
            <a:r>
              <a:rPr lang="en-US" altLang="zh-CN" dirty="0" err="1"/>
              <a:t>a,b,c</a:t>
            </a:r>
            <a:r>
              <a:rPr lang="zh-CN" altLang="en-US" dirty="0"/>
              <a:t>的大小，仅对每个数组设置一个指针。</a:t>
            </a:r>
            <a:endParaRPr lang="en-US" altLang="x-none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90600"/>
            <a:fld id="{9A0DB2DC-4C9A-4742-B13C-FB6460FD3503}" type="slidenum">
              <a:rPr lang="zh-CN" sz="1300" dirty="0"/>
            </a:fld>
            <a:endParaRPr lang="zh-CN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/>
      <p:grpSp>
        <p:nvGrpSpPr>
          <p:cNvPr id="174082" name="组合 174081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174083" name="直接连接符 174082"/>
            <p:cNvSpPr/>
            <p:nvPr/>
          </p:nvSpPr>
          <p:spPr>
            <a:xfrm>
              <a:off x="912" y="1584"/>
              <a:ext cx="4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084" name="任意多边形 174083"/>
            <p:cNvSpPr/>
            <p:nvPr/>
          </p:nvSpPr>
          <p:spPr>
            <a:xfrm>
              <a:off x="-1584" y="864"/>
              <a:ext cx="2304" cy="2304"/>
            </a:xfrm>
            <a:custGeom>
              <a:avLst/>
              <a:gdLst>
                <a:gd name="A1" fmla="val 12083"/>
                <a:gd name="A2" fmla="val -3200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44083" y="2369"/>
                  </a:moveTo>
                  <a:arcTo wR="32000" hR="32000" stAng="-4068954" swAng="8137868"/>
                  <a:arcTo wR="32000" hR="32000" stAng="-17531086" swAng="41"/>
                  <a:lnTo>
                    <a:pt x="44083" y="61632"/>
                  </a:lnTo>
                  <a:lnTo>
                    <a:pt x="44083" y="2368"/>
                  </a:lnTo>
                  <a:arcTo wR="32000" hR="32000" stAng="-4068995" swAng="4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algn="l" eaLnBrk="1" hangingPunct="1">
                <a:buClr>
                  <a:srgbClr val="000000"/>
                </a:buClr>
              </a:pPr>
              <a:endParaRPr lang="en-US" altLang="x-none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085" name="任意多边形 174084"/>
            <p:cNvSpPr/>
            <p:nvPr/>
          </p:nvSpPr>
          <p:spPr>
            <a:xfrm>
              <a:off x="-2030" y="192"/>
              <a:ext cx="2544" cy="2544"/>
            </a:xfrm>
            <a:custGeom>
              <a:avLst/>
              <a:gdLst>
                <a:gd name="A1" fmla="val 18994"/>
                <a:gd name="A2" fmla="val -30013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994" y="6247"/>
                  </a:moveTo>
                  <a:arcTo wR="32000" hR="32000" stAng="-3215437" swAng="6430810"/>
                  <a:arcTo wR="32000" hR="32000" stAng="-18384627" swAng="64"/>
                  <a:lnTo>
                    <a:pt x="50994" y="57754"/>
                  </a:lnTo>
                  <a:lnTo>
                    <a:pt x="50994" y="6246"/>
                  </a:lnTo>
                  <a:arcTo wR="32000" hR="32000" stAng="-3215501" swAng="64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p>
              <a:pPr lvl="0" algn="l" eaLnBrk="1" hangingPunct="1"/>
              <a:endParaRPr lang="en-US" altLang="x-none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086" name="标题 174085"/>
          <p:cNvSpPr>
            <a:spLocks noGrp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kern="12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087" name="副标题 174086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5222" y="301625"/>
            <a:ext cx="1828403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79215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9955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rgbClr val="FBFB11"/>
            </a:gs>
            <a:gs pos="100000">
              <a:srgbClr val="83830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73058" name="组合 173057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73059" name="任意多边形 173058"/>
            <p:cNvSpPr/>
            <p:nvPr/>
          </p:nvSpPr>
          <p:spPr>
            <a:xfrm>
              <a:off x="-2040" y="432"/>
              <a:ext cx="2592" cy="1968"/>
            </a:xfrm>
            <a:custGeom>
              <a:avLst/>
              <a:gdLst>
                <a:gd name="A1" fmla="val 18296"/>
                <a:gd name="A2" fmla="val -30880"/>
                <a:gd name="A3" fmla="val 31512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296" y="5746"/>
                  </a:moveTo>
                  <a:arcTo wR="32000" hR="32000" stAng="-3307678" swAng="6615294"/>
                  <a:arcTo wR="32000" hR="32000" stAng="-18292383" swAng="61"/>
                  <a:lnTo>
                    <a:pt x="50296" y="58255"/>
                  </a:lnTo>
                  <a:lnTo>
                    <a:pt x="50296" y="5745"/>
                  </a:lnTo>
                  <a:arcTo wR="32000" hR="32000" stAng="-3307739" swAng="6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algn="l" eaLnBrk="1" hangingPunct="1">
                <a:buClr>
                  <a:srgbClr val="000000"/>
                </a:buClr>
              </a:pPr>
              <a:endParaRPr lang="en-US" altLang="x-none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060" name="任意多边形 173059"/>
            <p:cNvSpPr/>
            <p:nvPr/>
          </p:nvSpPr>
          <p:spPr>
            <a:xfrm>
              <a:off x="-1528" y="0"/>
              <a:ext cx="1949" cy="1987"/>
            </a:xfrm>
            <a:custGeom>
              <a:avLst/>
              <a:gdLst>
                <a:gd name="A1" fmla="val 18077"/>
                <a:gd name="A2" fmla="val -3088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077" y="5595"/>
                  </a:moveTo>
                  <a:arcTo wR="32000" hR="32000" stAng="-3336255" swAng="6672450"/>
                  <a:arcTo wR="32000" hR="32000" stAng="-18263805" swAng="61"/>
                  <a:lnTo>
                    <a:pt x="50077" y="58406"/>
                  </a:lnTo>
                  <a:lnTo>
                    <a:pt x="50077" y="5594"/>
                  </a:lnTo>
                  <a:arcTo wR="32000" hR="32000" stAng="-3336316" swAng="61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p>
              <a:pPr lvl="0" algn="l" eaLnBrk="1" hangingPunct="1"/>
              <a:endParaRPr lang="en-US" altLang="x-none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3061" name="直接连接符 173060"/>
            <p:cNvSpPr/>
            <p:nvPr/>
          </p:nvSpPr>
          <p:spPr>
            <a:xfrm>
              <a:off x="864" y="960"/>
              <a:ext cx="4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3062" name="标题 17306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3063" name="文本占位符 173062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3064" name="页脚占位符 173063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31242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9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</a:lstStyle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173065" name="文本框 173064"/>
          <p:cNvSpPr txBox="1"/>
          <p:nvPr/>
        </p:nvSpPr>
        <p:spPr>
          <a:xfrm>
            <a:off x="6934200" y="6400800"/>
            <a:ext cx="20574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</a:t>
            </a:r>
            <a:fld id="{9A0DB2DC-4C9A-4742-B13C-FB6460FD3503}" type="slidenum">
              <a:rPr lang="zh-CN" altLang="zh-CN" sz="1400" b="1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fld>
            <a:r>
              <a:rPr lang="en-US" altLang="zh-CN" sz="1400" b="1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/33</a:t>
            </a:r>
            <a:endParaRPr lang="en-US" altLang="zh-CN" sz="1400" b="1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hd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5058" name="标题 685057"/>
          <p:cNvSpPr>
            <a:spLocks noGrp="1"/>
          </p:cNvSpPr>
          <p:nvPr>
            <p:ph type="ctrTitle"/>
          </p:nvPr>
        </p:nvSpPr>
        <p:spPr>
          <a:xfrm>
            <a:off x="1219200" y="985838"/>
            <a:ext cx="7772400" cy="1444625"/>
          </a:xfrm>
        </p:spPr>
        <p:txBody>
          <a:bodyPr anchor="b"/>
          <a:p>
            <a:pPr defTabSz="914400">
              <a:lnSpc>
                <a:spcPct val="125000"/>
              </a:lnSpc>
              <a:buNone/>
            </a:pPr>
            <a:br>
              <a:rPr lang="en-US" altLang="zh-CN" sz="3200" b="1" kern="1200" baseline="0">
                <a:latin typeface="Georgia" panose="02040502050405020303" pitchFamily="18" charset="0"/>
                <a:ea typeface="宋体" panose="02010600030101010101" pitchFamily="2" charset="-122"/>
              </a:rPr>
            </a:br>
            <a:r>
              <a:rPr lang="en-US" altLang="zh-CN" sz="3200" b="1" kern="1200" baseline="0">
                <a:latin typeface="Georgia" panose="02040502050405020303" pitchFamily="18" charset="0"/>
                <a:ea typeface="宋体" panose="02010600030101010101" pitchFamily="2" charset="-122"/>
              </a:rPr>
              <a:t>Principles of Compiler Construction</a:t>
            </a:r>
            <a:endParaRPr lang="en-US" altLang="zh-CN" sz="3200" b="1" kern="1200" baseline="0"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pic>
        <p:nvPicPr>
          <p:cNvPr id="685061" name="图片 6850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0" y="304800"/>
            <a:ext cx="1184275" cy="1136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5063" name="副标题 685062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319962" cy="2897187"/>
          </a:xfrm>
        </p:spPr>
        <p:txBody>
          <a:bodyPr anchor="t"/>
          <a:p>
            <a:pPr defTabSz="0">
              <a:lnSpc>
                <a:spcPct val="80000"/>
              </a:lnSpc>
              <a:buSzPct val="70000"/>
              <a:buFont typeface="Wingdings" panose="05000000000000000000" pitchFamily="2" charset="2"/>
              <a:buNone/>
              <a:tabLst>
                <a:tab pos="1706880" algn="l"/>
              </a:tabLst>
            </a:pPr>
            <a:r>
              <a:rPr lang="en-US" altLang="zh-CN" sz="2500" b="1" kern="1200" baseline="0" err="1">
                <a:latin typeface="Verdana" panose="020B0604030504040204" pitchFamily="34" charset="0"/>
                <a:ea typeface="宋体" panose="02010600030101010101" pitchFamily="2" charset="-122"/>
              </a:rPr>
              <a:t>Lecturer: CHANG HUIYOU</a:t>
            </a:r>
            <a:endParaRPr lang="en-US" altLang="zh-CN" sz="2500" b="1" kern="1200" baseline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defTabSz="0">
              <a:lnSpc>
                <a:spcPct val="80000"/>
              </a:lnSpc>
              <a:buSzPct val="70000"/>
              <a:buFont typeface="Wingdings" panose="05000000000000000000" pitchFamily="2" charset="2"/>
              <a:buNone/>
              <a:tabLst>
                <a:tab pos="1706880" algn="l"/>
              </a:tabLst>
            </a:pPr>
            <a:endParaRPr lang="en-US" altLang="zh-CN" sz="2500" kern="1200" baseline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defTabSz="0">
              <a:lnSpc>
                <a:spcPct val="80000"/>
              </a:lnSpc>
              <a:buSzPct val="70000"/>
              <a:buFont typeface="Wingdings" panose="05000000000000000000" pitchFamily="2" charset="2"/>
              <a:buNone/>
              <a:tabLst>
                <a:tab pos="1706880" algn="l"/>
              </a:tabLst>
            </a:pPr>
            <a:endParaRPr lang="en-US" altLang="zh-CN" sz="2500" kern="1200" baseline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l" defTabSz="0">
              <a:lnSpc>
                <a:spcPct val="80000"/>
              </a:lnSpc>
              <a:buSzPct val="70000"/>
              <a:buFont typeface="Wingdings" panose="05000000000000000000" pitchFamily="2" charset="2"/>
              <a:buNone/>
              <a:tabLst>
                <a:tab pos="1706880" algn="l"/>
              </a:tabLst>
            </a:pPr>
            <a:endParaRPr lang="en-US" altLang="zh-CN" sz="1400" kern="1200" baseline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99394" name="文本占位符 699393"/>
          <p:cNvSpPr>
            <a:spLocks noGrp="1"/>
          </p:cNvSpPr>
          <p:nvPr>
            <p:ph type="body" idx="1"/>
          </p:nvPr>
        </p:nvSpPr>
        <p:spPr>
          <a:xfrm>
            <a:off x="385445" y="250825"/>
            <a:ext cx="8785225" cy="6480175"/>
          </a:xfrm>
        </p:spPr>
        <p:txBody>
          <a:bodyPr/>
          <a:p>
            <a:pPr>
              <a:lnSpc>
                <a:spcPct val="70000"/>
              </a:lnSpc>
              <a:buNone/>
            </a:pPr>
            <a:r>
              <a:rPr lang="en-US" altLang="zh-CN" sz="1700" err="1"/>
              <a:t>program sort(input</a:t>
            </a:r>
            <a:r>
              <a:rPr lang="en-US" altLang="zh-CN" sz="1700"/>
              <a:t>, output);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 err="1"/>
              <a:t>	var</a:t>
            </a:r>
            <a:r>
              <a:rPr lang="en-US" altLang="zh-CN" sz="1700"/>
              <a:t> a:array[0..10] of integer;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procedure </a:t>
            </a:r>
            <a:r>
              <a:rPr lang="en-US" altLang="zh-CN" sz="1700" err="1">
                <a:solidFill>
                  <a:srgbClr val="990099"/>
                </a:solidFill>
              </a:rPr>
              <a:t>readarry</a:t>
            </a:r>
            <a:r>
              <a:rPr lang="en-US" altLang="zh-CN" sz="1700"/>
              <a:t>;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 err="1"/>
              <a:t>		var</a:t>
            </a:r>
            <a:r>
              <a:rPr lang="en-US" altLang="zh-CN" sz="1700"/>
              <a:t> i: integer;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	begin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 err="1"/>
              <a:t>			for i:=1 to 9 do read(a[i</a:t>
            </a:r>
            <a:r>
              <a:rPr lang="en-US" altLang="zh-CN" sz="1700"/>
              <a:t>])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	end;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function </a:t>
            </a:r>
            <a:r>
              <a:rPr lang="en-US" altLang="zh-CN" sz="1700" err="1">
                <a:solidFill>
                  <a:srgbClr val="FF0000"/>
                </a:solidFill>
              </a:rPr>
              <a:t>partition</a:t>
            </a:r>
            <a:r>
              <a:rPr lang="en-US" altLang="zh-CN" sz="1700" err="1"/>
              <a:t>(y,z:integer):integer</a:t>
            </a:r>
            <a:r>
              <a:rPr lang="en-US" altLang="zh-CN" sz="1700"/>
              <a:t>;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 err="1"/>
              <a:t>		var i,j,x,v</a:t>
            </a:r>
            <a:r>
              <a:rPr lang="en-US" altLang="zh-CN" sz="1700"/>
              <a:t> : integer;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	begin     ……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	end;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procedure </a:t>
            </a:r>
            <a:r>
              <a:rPr lang="en-US" altLang="zh-CN" sz="1700" err="1">
                <a:solidFill>
                  <a:srgbClr val="006600"/>
                </a:solidFill>
              </a:rPr>
              <a:t>quicksort</a:t>
            </a:r>
            <a:r>
              <a:rPr lang="en-US" altLang="zh-CN" sz="1700" err="1"/>
              <a:t>(m,n:integer</a:t>
            </a:r>
            <a:r>
              <a:rPr lang="en-US" altLang="zh-CN" sz="1700"/>
              <a:t>)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 err="1"/>
              <a:t>		var i:integer</a:t>
            </a:r>
            <a:r>
              <a:rPr lang="en-US" altLang="zh-CN" sz="1700"/>
              <a:t>;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	begin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 err="1"/>
              <a:t>			if(n</a:t>
            </a:r>
            <a:r>
              <a:rPr lang="en-US" altLang="zh-CN" sz="1700"/>
              <a:t>&gt;m) then begin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			i:=</a:t>
            </a:r>
            <a:r>
              <a:rPr lang="en-US" altLang="zh-CN" sz="1700" err="1">
                <a:solidFill>
                  <a:srgbClr val="FF0000"/>
                </a:solidFill>
              </a:rPr>
              <a:t>partition</a:t>
            </a:r>
            <a:r>
              <a:rPr lang="en-US" altLang="zh-CN" sz="1700" err="1"/>
              <a:t>(m,n</a:t>
            </a:r>
            <a:r>
              <a:rPr lang="en-US" altLang="zh-CN" sz="1700"/>
              <a:t>);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			</a:t>
            </a:r>
            <a:r>
              <a:rPr lang="en-US" altLang="zh-CN" sz="1700">
                <a:solidFill>
                  <a:srgbClr val="006600"/>
                </a:solidFill>
              </a:rPr>
              <a:t>quicksort</a:t>
            </a:r>
            <a:r>
              <a:rPr lang="en-US" altLang="zh-CN" sz="1700"/>
              <a:t>(m,i-1);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			</a:t>
            </a:r>
            <a:r>
              <a:rPr lang="en-US" altLang="zh-CN" sz="1700">
                <a:solidFill>
                  <a:srgbClr val="006600"/>
                </a:solidFill>
              </a:rPr>
              <a:t>quicksort</a:t>
            </a:r>
            <a:r>
              <a:rPr lang="en-US" altLang="zh-CN" sz="1700"/>
              <a:t>(i+1,n)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		end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	end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begin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	a[0] := -9999;a[10]:=9999;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	</a:t>
            </a:r>
            <a:r>
              <a:rPr lang="en-US" altLang="zh-CN" sz="1700" err="1">
                <a:solidFill>
                  <a:srgbClr val="990099"/>
                </a:solidFill>
              </a:rPr>
              <a:t>readarray</a:t>
            </a:r>
            <a:r>
              <a:rPr lang="en-US" altLang="zh-CN" sz="1700"/>
              <a:t>;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	quicksort(1,9)</a:t>
            </a:r>
            <a:endParaRPr lang="en-US" altLang="zh-CN" sz="1700"/>
          </a:p>
          <a:p>
            <a:pPr>
              <a:lnSpc>
                <a:spcPct val="70000"/>
              </a:lnSpc>
              <a:buNone/>
            </a:pPr>
            <a:r>
              <a:rPr lang="en-US" altLang="zh-CN" sz="1700"/>
              <a:t>	end</a:t>
            </a:r>
            <a:endParaRPr lang="en-US" altLang="zh-CN" sz="1700"/>
          </a:p>
        </p:txBody>
      </p:sp>
      <p:sp>
        <p:nvSpPr>
          <p:cNvPr id="699396" name="矩形 699395"/>
          <p:cNvSpPr/>
          <p:nvPr/>
        </p:nvSpPr>
        <p:spPr>
          <a:xfrm>
            <a:off x="675005" y="1021715"/>
            <a:ext cx="4551045" cy="899160"/>
          </a:xfrm>
          <a:prstGeom prst="rect">
            <a:avLst/>
          </a:prstGeom>
          <a:noFill/>
          <a:ln w="25400" cap="flat" cmpd="sng">
            <a:solidFill>
              <a:srgbClr val="99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9398" name="矩形 699397"/>
          <p:cNvSpPr/>
          <p:nvPr/>
        </p:nvSpPr>
        <p:spPr>
          <a:xfrm>
            <a:off x="1111250" y="3206750"/>
            <a:ext cx="4114800" cy="1976120"/>
          </a:xfrm>
          <a:prstGeom prst="rect">
            <a:avLst/>
          </a:prstGeom>
          <a:noFill/>
          <a:ln w="254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9399" name="矩形 699398"/>
          <p:cNvSpPr/>
          <p:nvPr/>
        </p:nvSpPr>
        <p:spPr>
          <a:xfrm>
            <a:off x="990600" y="2209800"/>
            <a:ext cx="4235450" cy="79248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9402" name="矩形 699401"/>
          <p:cNvSpPr/>
          <p:nvPr/>
        </p:nvSpPr>
        <p:spPr>
          <a:xfrm>
            <a:off x="6400800" y="366713"/>
            <a:ext cx="10588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 eaLnBrk="1" hangingPunct="1"/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Pascal </a:t>
            </a:r>
            <a:endParaRPr lang="en-US" altLang="zh-CN" sz="2000" b="1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9154" name="标题 6891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x-none"/>
              <a:t>Calling Sequence</a:t>
            </a:r>
            <a:endParaRPr lang="th-TH" altLang="x-none"/>
          </a:p>
        </p:txBody>
      </p:sp>
      <p:sp>
        <p:nvSpPr>
          <p:cNvPr id="689155" name="文本占位符 689154"/>
          <p:cNvSpPr>
            <a:spLocks noGrp="1"/>
          </p:cNvSpPr>
          <p:nvPr>
            <p:ph type="body" idx="1"/>
          </p:nvPr>
        </p:nvSpPr>
        <p:spPr>
          <a:xfrm>
            <a:off x="1066800" y="1524000"/>
            <a:ext cx="8077200" cy="41148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x-none" sz="2500"/>
              <a:t>Sequence of operations that must be done for procedure calls</a:t>
            </a:r>
            <a:endParaRPr lang="en-US" altLang="x-none" sz="2500"/>
          </a:p>
          <a:p>
            <a:pPr lvl="1">
              <a:lnSpc>
                <a:spcPct val="90000"/>
              </a:lnSpc>
            </a:pPr>
            <a:r>
              <a:rPr lang="en-US" altLang="x-none" sz="2100"/>
              <a:t>Call sequence</a:t>
            </a:r>
            <a:endParaRPr lang="en-US" altLang="x-none" sz="2100"/>
          </a:p>
          <a:p>
            <a:pPr lvl="2">
              <a:lnSpc>
                <a:spcPct val="90000"/>
              </a:lnSpc>
            </a:pPr>
            <a:r>
              <a:rPr lang="en-US" altLang="x-none" sz="2000"/>
              <a:t>Sequence of operations performed during procedure calls</a:t>
            </a:r>
            <a:endParaRPr lang="en-US" altLang="x-none" sz="2000"/>
          </a:p>
          <a:p>
            <a:pPr lvl="3">
              <a:lnSpc>
                <a:spcPct val="90000"/>
              </a:lnSpc>
            </a:pPr>
            <a:r>
              <a:rPr lang="en-US" altLang="x-none" sz="1700"/>
              <a:t>Find the arguments and pass them to the </a:t>
            </a:r>
            <a:r>
              <a:rPr lang="en-US" altLang="x-none" sz="1700" err="1"/>
              <a:t>callee</a:t>
            </a:r>
            <a:r>
              <a:rPr lang="en-US" altLang="x-none" sz="1700"/>
              <a:t>. </a:t>
            </a:r>
            <a:endParaRPr lang="en-US" altLang="x-none" sz="1700"/>
          </a:p>
          <a:p>
            <a:pPr lvl="3">
              <a:lnSpc>
                <a:spcPct val="90000"/>
              </a:lnSpc>
            </a:pPr>
            <a:r>
              <a:rPr lang="en-US" altLang="x-none" sz="1700"/>
              <a:t>Save the caller environment, i.e. local variables in activation records, return address.</a:t>
            </a:r>
            <a:endParaRPr lang="en-US" altLang="x-none" sz="1700"/>
          </a:p>
          <a:p>
            <a:pPr lvl="3">
              <a:lnSpc>
                <a:spcPct val="90000"/>
              </a:lnSpc>
            </a:pPr>
            <a:r>
              <a:rPr lang="en-US" altLang="x-none" sz="1700"/>
              <a:t>Create the </a:t>
            </a:r>
            <a:r>
              <a:rPr lang="en-US" altLang="x-none" sz="1700" err="1"/>
              <a:t>callee</a:t>
            </a:r>
            <a:r>
              <a:rPr lang="en-US" altLang="x-none" sz="1700"/>
              <a:t> environment, i.e. local variables in activation records, </a:t>
            </a:r>
            <a:r>
              <a:rPr lang="en-US" altLang="x-none" sz="1700" err="1"/>
              <a:t>callee’s</a:t>
            </a:r>
            <a:r>
              <a:rPr lang="en-US" altLang="x-none" sz="1700"/>
              <a:t> entry point.</a:t>
            </a:r>
            <a:endParaRPr lang="en-US" altLang="x-none" sz="1700"/>
          </a:p>
          <a:p>
            <a:pPr lvl="1">
              <a:lnSpc>
                <a:spcPct val="90000"/>
              </a:lnSpc>
            </a:pPr>
            <a:r>
              <a:rPr lang="en-US" altLang="x-none" sz="2100"/>
              <a:t>Return sequence</a:t>
            </a:r>
            <a:endParaRPr lang="en-US" altLang="x-none" sz="2100"/>
          </a:p>
          <a:p>
            <a:pPr lvl="2">
              <a:lnSpc>
                <a:spcPct val="90000"/>
              </a:lnSpc>
            </a:pPr>
            <a:r>
              <a:rPr lang="en-US" altLang="x-none" sz="2000"/>
              <a:t>Sequence of operations performed when return from procedure calls</a:t>
            </a:r>
            <a:endParaRPr lang="en-US" altLang="x-none" sz="2000"/>
          </a:p>
          <a:p>
            <a:pPr lvl="3">
              <a:lnSpc>
                <a:spcPct val="90000"/>
              </a:lnSpc>
            </a:pPr>
            <a:r>
              <a:rPr lang="en-US" altLang="x-none" sz="1700"/>
              <a:t>Find the arguments and pass them back to the caller. </a:t>
            </a:r>
            <a:endParaRPr lang="en-US" altLang="x-none" sz="1700"/>
          </a:p>
          <a:p>
            <a:pPr lvl="3">
              <a:lnSpc>
                <a:spcPct val="90000"/>
              </a:lnSpc>
            </a:pPr>
            <a:r>
              <a:rPr lang="en-US" altLang="x-none" sz="1700"/>
              <a:t>Free the </a:t>
            </a:r>
            <a:r>
              <a:rPr lang="en-US" altLang="x-none" sz="1700" err="1"/>
              <a:t>callee</a:t>
            </a:r>
            <a:r>
              <a:rPr lang="en-US" altLang="x-none" sz="1700"/>
              <a:t> environment.</a:t>
            </a:r>
            <a:endParaRPr lang="en-US" altLang="x-none" sz="1700"/>
          </a:p>
          <a:p>
            <a:pPr lvl="3">
              <a:lnSpc>
                <a:spcPct val="90000"/>
              </a:lnSpc>
            </a:pPr>
            <a:r>
              <a:rPr lang="en-US" altLang="x-none" sz="1700"/>
              <a:t>Restore the caller environment, including PC.</a:t>
            </a:r>
            <a:endParaRPr lang="en-US" altLang="x-none" sz="17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1202" name="标题 6912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x-none" sz="3200"/>
              <a:t>Static runtime environments</a:t>
            </a:r>
            <a:endParaRPr lang="th-TH" altLang="x-none" sz="3200"/>
          </a:p>
        </p:txBody>
      </p:sp>
      <p:sp>
        <p:nvSpPr>
          <p:cNvPr id="691203" name="文本占位符 69120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x-none" sz="2500"/>
              <a:t>Static data</a:t>
            </a:r>
            <a:endParaRPr lang="en-US" altLang="x-none" sz="2500"/>
          </a:p>
          <a:p>
            <a:pPr lvl="1"/>
            <a:r>
              <a:rPr lang="en-US" altLang="x-none" sz="2100"/>
              <a:t>Both local and global variables are allocated once at the beginning and </a:t>
            </a:r>
            <a:r>
              <a:rPr lang="en-US" altLang="x-none" sz="2100" err="1"/>
              <a:t>deallocated</a:t>
            </a:r>
            <a:r>
              <a:rPr lang="en-US" altLang="x-none" sz="2100"/>
              <a:t> at program termination</a:t>
            </a:r>
            <a:endParaRPr lang="en-US" altLang="x-none" sz="2100"/>
          </a:p>
          <a:p>
            <a:pPr lvl="1"/>
            <a:r>
              <a:rPr lang="en-US" altLang="x-none" sz="2100"/>
              <a:t>Fixed address</a:t>
            </a:r>
            <a:endParaRPr lang="en-US" altLang="x-none" sz="2100"/>
          </a:p>
          <a:p>
            <a:r>
              <a:rPr lang="en-US" altLang="x-none" sz="2500"/>
              <a:t>No dynamic allocation</a:t>
            </a:r>
            <a:endParaRPr lang="en-US" altLang="x-none" sz="2500"/>
          </a:p>
          <a:p>
            <a:r>
              <a:rPr lang="en-US" altLang="x-none" sz="2500"/>
              <a:t>No recursive call</a:t>
            </a:r>
            <a:endParaRPr lang="en-US" altLang="x-none" sz="2500"/>
          </a:p>
          <a:p>
            <a:pPr lvl="1"/>
            <a:r>
              <a:rPr lang="en-US" altLang="x-none" sz="2100"/>
              <a:t>Procedure calls are allowed, but no recursion.</a:t>
            </a:r>
            <a:endParaRPr lang="en-US" altLang="x-none" sz="2100"/>
          </a:p>
          <a:p>
            <a:pPr lvl="1"/>
            <a:r>
              <a:rPr lang="en-US" altLang="x-none" sz="2100"/>
              <a:t>One activation record for each procedure, allocated statically</a:t>
            </a:r>
            <a:endParaRPr lang="en-US" altLang="x-none" sz="2100"/>
          </a:p>
          <a:p>
            <a:r>
              <a:rPr lang="en-US" altLang="x-none" sz="2500" err="1"/>
              <a:t>Example:FORTRAN</a:t>
            </a:r>
            <a:r>
              <a:rPr lang="en-US" altLang="x-none" sz="2500"/>
              <a:t> 77</a:t>
            </a:r>
            <a:endParaRPr lang="th-TH" altLang="x-none" sz="25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2226" name="标题 692225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>
              <a:lnSpc>
                <a:spcPct val="90000"/>
              </a:lnSpc>
            </a:pPr>
            <a:r>
              <a:rPr lang="en-US" altLang="x-none" sz="2900"/>
              <a:t>Memory Organization for </a:t>
            </a:r>
            <a:br>
              <a:rPr lang="en-US" altLang="x-none" sz="2900"/>
            </a:br>
            <a:r>
              <a:rPr lang="en-US" altLang="x-none" sz="2900"/>
              <a:t>Static Runtime Environment</a:t>
            </a:r>
            <a:endParaRPr lang="th-TH" altLang="x-none" sz="2900"/>
          </a:p>
        </p:txBody>
      </p:sp>
      <p:sp>
        <p:nvSpPr>
          <p:cNvPr id="692227" name="文本占位符 692226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4956175" cy="4114800"/>
          </a:xfrm>
        </p:spPr>
        <p:txBody>
          <a:bodyPr/>
          <a:p>
            <a:pPr>
              <a:lnSpc>
                <a:spcPct val="70000"/>
              </a:lnSpc>
              <a:buNone/>
            </a:pPr>
            <a:r>
              <a:rPr lang="en-US" altLang="x-none" sz="1900" kern="1200">
                <a:latin typeface="Courier New" panose="02070309020205020404" pitchFamily="49" charset="0"/>
              </a:rPr>
              <a:t>PROGRAM TEST</a:t>
            </a:r>
            <a:endParaRPr lang="en-US" altLang="x-none" sz="1900" kern="12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x-none" sz="1900" kern="1200">
                <a:latin typeface="Courier New" panose="02070309020205020404" pitchFamily="49" charset="0"/>
              </a:rPr>
              <a:t>COMMON MAX</a:t>
            </a:r>
            <a:endParaRPr lang="en-US" altLang="x-none" sz="1900" kern="12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x-none" sz="1900" kern="1200">
                <a:latin typeface="Courier New" panose="02070309020205020404" pitchFamily="49" charset="0"/>
              </a:rPr>
              <a:t>INTEGER MAX</a:t>
            </a:r>
            <a:endParaRPr lang="en-US" altLang="x-none" sz="1900" kern="12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x-none" sz="1900" kern="1200">
                <a:latin typeface="Courier New" panose="02070309020205020404" pitchFamily="49" charset="0"/>
              </a:rPr>
              <a:t>REAL TAB(10), TEMP</a:t>
            </a:r>
            <a:endParaRPr lang="en-US" altLang="x-none" sz="1900" kern="12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x-none" sz="1900" kern="1200">
                <a:latin typeface="Courier New" panose="02070309020205020404" pitchFamily="49" charset="0"/>
              </a:rPr>
              <a:t>…</a:t>
            </a:r>
            <a:endParaRPr lang="en-US" altLang="x-none" sz="1900" kern="12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x-none" sz="1900" kern="1200">
                <a:latin typeface="Courier New" panose="02070309020205020404" pitchFamily="49" charset="0"/>
              </a:rPr>
              <a:t>QMEAN(TAB, 3, TEMP)</a:t>
            </a:r>
            <a:endParaRPr lang="en-US" altLang="x-none" sz="1900" kern="12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x-none" sz="1900" kern="1200">
                <a:latin typeface="Courier New" panose="02070309020205020404" pitchFamily="49" charset="0"/>
              </a:rPr>
              <a:t>…</a:t>
            </a:r>
            <a:endParaRPr lang="en-US" altLang="x-none" sz="1900" kern="12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x-none" sz="1900" kern="1200">
                <a:latin typeface="Courier New" panose="02070309020205020404" pitchFamily="49" charset="0"/>
              </a:rPr>
              <a:t>END</a:t>
            </a:r>
            <a:endParaRPr lang="en-US" altLang="x-none" sz="1900" kern="12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endParaRPr lang="en-US" altLang="x-none" sz="1900" kern="12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x-none" sz="1900" kern="1200">
                <a:latin typeface="Courier New" panose="02070309020205020404" pitchFamily="49" charset="0"/>
              </a:rPr>
              <a:t>SUBROUTINE QMEAN(A, SIZE, MEAN)</a:t>
            </a:r>
            <a:endParaRPr lang="en-US" altLang="x-none" sz="1900" kern="12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x-none" sz="1900" kern="1200">
                <a:latin typeface="Courier New" panose="02070309020205020404" pitchFamily="49" charset="0"/>
              </a:rPr>
              <a:t>COMMON MAX</a:t>
            </a:r>
            <a:endParaRPr lang="en-US" altLang="x-none" sz="1900" kern="12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x-none" sz="1900" kern="1200">
                <a:latin typeface="Courier New" panose="02070309020205020404" pitchFamily="49" charset="0"/>
              </a:rPr>
              <a:t>INTEGER MAX, SIZE</a:t>
            </a:r>
            <a:endParaRPr lang="en-US" altLang="x-none" sz="1900" kern="12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x-none" sz="1900" kern="1200">
                <a:latin typeface="Courier New" panose="02070309020205020404" pitchFamily="49" charset="0"/>
              </a:rPr>
              <a:t>REAL A(SIZE), MEAN, TEMP</a:t>
            </a:r>
            <a:endParaRPr lang="en-US" altLang="x-none" sz="1900" kern="12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x-none" sz="1900" kern="1200">
                <a:latin typeface="Courier New" panose="02070309020205020404" pitchFamily="49" charset="0"/>
              </a:rPr>
              <a:t>INTEGER K</a:t>
            </a:r>
            <a:endParaRPr lang="en-US" altLang="x-none" sz="1900" kern="12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x-none" sz="1900" kern="1200">
                <a:latin typeface="Courier New" panose="02070309020205020404" pitchFamily="49" charset="0"/>
              </a:rPr>
              <a:t>…</a:t>
            </a:r>
            <a:endParaRPr lang="en-US" altLang="x-none" sz="1900" kern="12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x-none" sz="1900" kern="1200">
                <a:latin typeface="Courier New" panose="02070309020205020404" pitchFamily="49" charset="0"/>
              </a:rPr>
              <a:t>END</a:t>
            </a:r>
            <a:endParaRPr lang="th-TH" altLang="x-none" sz="1900" kern="1200">
              <a:latin typeface="Courier New" panose="02070309020205020404" pitchFamily="49" charset="0"/>
            </a:endParaRPr>
          </a:p>
        </p:txBody>
      </p:sp>
      <p:pic>
        <p:nvPicPr>
          <p:cNvPr id="692228" name="内容占位符 692227" descr="j0292020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59400" y="5108575"/>
            <a:ext cx="846138" cy="739775"/>
          </a:xfrm>
        </p:spPr>
      </p:pic>
      <p:sp>
        <p:nvSpPr>
          <p:cNvPr id="692229" name="矩形 692228"/>
          <p:cNvSpPr/>
          <p:nvPr/>
        </p:nvSpPr>
        <p:spPr>
          <a:xfrm>
            <a:off x="6877050" y="1773238"/>
            <a:ext cx="1657350" cy="41767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2230" name="文本框 692229"/>
          <p:cNvSpPr txBox="1"/>
          <p:nvPr/>
        </p:nvSpPr>
        <p:spPr>
          <a:xfrm>
            <a:off x="6919913" y="1812925"/>
            <a:ext cx="1685925" cy="4211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Courier New" panose="02070309020205020404" pitchFamily="49" charset="0"/>
                <a:ea typeface="Angsana New" pitchFamily="18" charset="-34"/>
              </a:rPr>
              <a:t>MAX</a:t>
            </a:r>
            <a:endParaRPr lang="en-US" altLang="x-none">
              <a:latin typeface="Courier New" panose="02070309020205020404" pitchFamily="49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endParaRPr lang="en-US" altLang="x-none">
              <a:latin typeface="Courier New" panose="02070309020205020404" pitchFamily="49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Courier New" panose="02070309020205020404" pitchFamily="49" charset="0"/>
                <a:ea typeface="Angsana New" pitchFamily="18" charset="-34"/>
              </a:rPr>
              <a:t>TAB(1)</a:t>
            </a:r>
            <a:endParaRPr lang="en-US" altLang="x-none">
              <a:latin typeface="Courier New" panose="02070309020205020404" pitchFamily="49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Courier New" panose="02070309020205020404" pitchFamily="49" charset="0"/>
                <a:ea typeface="Angsana New" pitchFamily="18" charset="-34"/>
              </a:rPr>
              <a:t>TAB(2)</a:t>
            </a:r>
            <a:endParaRPr lang="en-US" altLang="x-none">
              <a:latin typeface="Courier New" panose="02070309020205020404" pitchFamily="49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Courier New" panose="02070309020205020404" pitchFamily="49" charset="0"/>
                <a:ea typeface="Angsana New" pitchFamily="18" charset="-34"/>
              </a:rPr>
              <a:t>…</a:t>
            </a:r>
            <a:endParaRPr lang="en-US" altLang="x-none">
              <a:latin typeface="Courier New" panose="02070309020205020404" pitchFamily="49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Courier New" panose="02070309020205020404" pitchFamily="49" charset="0"/>
                <a:ea typeface="Angsana New" pitchFamily="18" charset="-34"/>
              </a:rPr>
              <a:t>TAB(10)</a:t>
            </a:r>
            <a:endParaRPr lang="en-US" altLang="x-none">
              <a:latin typeface="Courier New" panose="02070309020205020404" pitchFamily="49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Courier New" panose="02070309020205020404" pitchFamily="49" charset="0"/>
                <a:ea typeface="Angsana New" pitchFamily="18" charset="-34"/>
              </a:rPr>
              <a:t>TEMP</a:t>
            </a:r>
            <a:endParaRPr lang="en-US" altLang="x-none">
              <a:latin typeface="Courier New" panose="02070309020205020404" pitchFamily="49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Courier New" panose="02070309020205020404" pitchFamily="49" charset="0"/>
                <a:ea typeface="Angsana New" pitchFamily="18" charset="-34"/>
              </a:rPr>
              <a:t>3</a:t>
            </a:r>
            <a:endParaRPr lang="en-US" altLang="x-none">
              <a:latin typeface="Courier New" panose="02070309020205020404" pitchFamily="49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endParaRPr lang="en-US" altLang="x-none">
              <a:latin typeface="Courier New" panose="02070309020205020404" pitchFamily="49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Courier New" panose="02070309020205020404" pitchFamily="49" charset="0"/>
                <a:ea typeface="Angsana New" pitchFamily="18" charset="-34"/>
              </a:rPr>
              <a:t>A</a:t>
            </a:r>
            <a:endParaRPr lang="en-US" altLang="x-none">
              <a:latin typeface="Courier New" panose="02070309020205020404" pitchFamily="49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Courier New" panose="02070309020205020404" pitchFamily="49" charset="0"/>
                <a:ea typeface="Angsana New" pitchFamily="18" charset="-34"/>
              </a:rPr>
              <a:t>SIZE</a:t>
            </a:r>
            <a:endParaRPr lang="en-US" altLang="x-none">
              <a:latin typeface="Courier New" panose="02070309020205020404" pitchFamily="49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Courier New" panose="02070309020205020404" pitchFamily="49" charset="0"/>
                <a:ea typeface="Angsana New" pitchFamily="18" charset="-34"/>
              </a:rPr>
              <a:t>MEAN</a:t>
            </a:r>
            <a:endParaRPr lang="en-US" altLang="x-none">
              <a:latin typeface="Courier New" panose="02070309020205020404" pitchFamily="49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Courier New" panose="02070309020205020404" pitchFamily="49" charset="0"/>
                <a:ea typeface="Angsana New" pitchFamily="18" charset="-34"/>
              </a:rPr>
              <a:t>Return </a:t>
            </a:r>
            <a:r>
              <a:rPr lang="en-US" altLang="x-none" err="1">
                <a:latin typeface="Courier New" panose="02070309020205020404" pitchFamily="49" charset="0"/>
                <a:ea typeface="Angsana New" pitchFamily="18" charset="-34"/>
              </a:rPr>
              <a:t>addr</a:t>
            </a:r>
            <a:endParaRPr lang="en-US" altLang="x-none">
              <a:latin typeface="Courier New" panose="02070309020205020404" pitchFamily="49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Courier New" panose="02070309020205020404" pitchFamily="49" charset="0"/>
                <a:ea typeface="Angsana New" pitchFamily="18" charset="-34"/>
              </a:rPr>
              <a:t>TEMP </a:t>
            </a:r>
            <a:endParaRPr lang="en-US" altLang="x-none">
              <a:latin typeface="Courier New" panose="02070309020205020404" pitchFamily="49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Courier New" panose="02070309020205020404" pitchFamily="49" charset="0"/>
                <a:ea typeface="Angsana New" pitchFamily="18" charset="-34"/>
              </a:rPr>
              <a:t>K</a:t>
            </a:r>
            <a:endParaRPr lang="th-TH" altLang="x-none">
              <a:latin typeface="Courier New" panose="02070309020205020404" pitchFamily="49" charset="0"/>
              <a:ea typeface="Angsana New" pitchFamily="18" charset="-34"/>
            </a:endParaRPr>
          </a:p>
        </p:txBody>
      </p:sp>
      <p:sp>
        <p:nvSpPr>
          <p:cNvPr id="692231" name="直接连接符 692230"/>
          <p:cNvSpPr/>
          <p:nvPr/>
        </p:nvSpPr>
        <p:spPr>
          <a:xfrm>
            <a:off x="6877050" y="2276475"/>
            <a:ext cx="1657350" cy="0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2232" name="直接连接符 692231"/>
          <p:cNvSpPr/>
          <p:nvPr/>
        </p:nvSpPr>
        <p:spPr>
          <a:xfrm>
            <a:off x="6877050" y="4292600"/>
            <a:ext cx="1657350" cy="0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2233" name="直接连接符 692232"/>
          <p:cNvSpPr/>
          <p:nvPr/>
        </p:nvSpPr>
        <p:spPr>
          <a:xfrm>
            <a:off x="6877050" y="4581525"/>
            <a:ext cx="16573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2234" name="直接连接符 692233"/>
          <p:cNvSpPr/>
          <p:nvPr/>
        </p:nvSpPr>
        <p:spPr>
          <a:xfrm>
            <a:off x="6877050" y="4868863"/>
            <a:ext cx="16573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2235" name="直接连接符 692234"/>
          <p:cNvSpPr/>
          <p:nvPr/>
        </p:nvSpPr>
        <p:spPr>
          <a:xfrm>
            <a:off x="6877050" y="5157788"/>
            <a:ext cx="16573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2236" name="直接连接符 692235"/>
          <p:cNvSpPr/>
          <p:nvPr/>
        </p:nvSpPr>
        <p:spPr>
          <a:xfrm>
            <a:off x="6877050" y="5445125"/>
            <a:ext cx="16573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2237" name="直接连接符 692236"/>
          <p:cNvSpPr/>
          <p:nvPr/>
        </p:nvSpPr>
        <p:spPr>
          <a:xfrm>
            <a:off x="6877050" y="3500438"/>
            <a:ext cx="16573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2238" name="直接连接符 692237"/>
          <p:cNvSpPr/>
          <p:nvPr/>
        </p:nvSpPr>
        <p:spPr>
          <a:xfrm>
            <a:off x="6877050" y="5734050"/>
            <a:ext cx="16573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2239" name="直接连接符 692238"/>
          <p:cNvSpPr/>
          <p:nvPr/>
        </p:nvSpPr>
        <p:spPr>
          <a:xfrm>
            <a:off x="6877050" y="3789363"/>
            <a:ext cx="16573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2240" name="直接连接符 692239"/>
          <p:cNvSpPr/>
          <p:nvPr/>
        </p:nvSpPr>
        <p:spPr>
          <a:xfrm>
            <a:off x="8288338" y="4437063"/>
            <a:ext cx="4302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2241" name="直接连接符 692240"/>
          <p:cNvSpPr/>
          <p:nvPr/>
        </p:nvSpPr>
        <p:spPr>
          <a:xfrm>
            <a:off x="8288338" y="4724400"/>
            <a:ext cx="5524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2242" name="直接连接符 692241"/>
          <p:cNvSpPr/>
          <p:nvPr/>
        </p:nvSpPr>
        <p:spPr>
          <a:xfrm>
            <a:off x="8288338" y="5013325"/>
            <a:ext cx="676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2243" name="直接连接符 692242"/>
          <p:cNvSpPr/>
          <p:nvPr/>
        </p:nvSpPr>
        <p:spPr>
          <a:xfrm flipV="1">
            <a:off x="8718550" y="2492375"/>
            <a:ext cx="0" cy="19446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2244" name="直接连接符 692243"/>
          <p:cNvSpPr/>
          <p:nvPr/>
        </p:nvSpPr>
        <p:spPr>
          <a:xfrm flipV="1">
            <a:off x="8840788" y="3860800"/>
            <a:ext cx="0" cy="865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2245" name="直接连接符 692244"/>
          <p:cNvSpPr/>
          <p:nvPr/>
        </p:nvSpPr>
        <p:spPr>
          <a:xfrm flipV="1">
            <a:off x="8964613" y="3644900"/>
            <a:ext cx="0" cy="13684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2246" name="直接连接符 692245"/>
          <p:cNvSpPr/>
          <p:nvPr/>
        </p:nvSpPr>
        <p:spPr>
          <a:xfrm>
            <a:off x="8288338" y="2492375"/>
            <a:ext cx="4302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692247" name="直接连接符 692246"/>
          <p:cNvSpPr/>
          <p:nvPr/>
        </p:nvSpPr>
        <p:spPr>
          <a:xfrm>
            <a:off x="8288338" y="3860800"/>
            <a:ext cx="5524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692248" name="直接连接符 692247"/>
          <p:cNvSpPr/>
          <p:nvPr/>
        </p:nvSpPr>
        <p:spPr>
          <a:xfrm>
            <a:off x="8288338" y="3644900"/>
            <a:ext cx="676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692249" name="文本框 692248"/>
          <p:cNvSpPr txBox="1"/>
          <p:nvPr/>
        </p:nvSpPr>
        <p:spPr>
          <a:xfrm>
            <a:off x="5508625" y="1844675"/>
            <a:ext cx="1365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FF66CC"/>
                </a:solidFill>
                <a:latin typeface="Arial" panose="020B0604020202020204" pitchFamily="34" charset="0"/>
                <a:ea typeface="Angsana New" pitchFamily="18" charset="-34"/>
              </a:rPr>
              <a:t>Global area</a:t>
            </a:r>
            <a:endParaRPr lang="th-TH" altLang="x-none">
              <a:solidFill>
                <a:srgbClr val="FF66CC"/>
              </a:solidFill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92250" name="文本框 692249"/>
          <p:cNvSpPr txBox="1"/>
          <p:nvPr/>
        </p:nvSpPr>
        <p:spPr>
          <a:xfrm>
            <a:off x="4932363" y="2420938"/>
            <a:ext cx="19494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FF66CC"/>
                </a:solidFill>
                <a:latin typeface="Arial" panose="020B0604020202020204" pitchFamily="34" charset="0"/>
                <a:ea typeface="Angsana New" pitchFamily="18" charset="-34"/>
              </a:rPr>
              <a:t>Activation record </a:t>
            </a:r>
            <a:endParaRPr lang="en-US" altLang="x-none">
              <a:solidFill>
                <a:srgbClr val="FF66CC"/>
              </a:solidFill>
              <a:latin typeface="Arial" panose="020B0604020202020204" pitchFamily="34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FF66CC"/>
                </a:solidFill>
                <a:latin typeface="Arial" panose="020B0604020202020204" pitchFamily="34" charset="0"/>
                <a:ea typeface="Angsana New" pitchFamily="18" charset="-34"/>
              </a:rPr>
              <a:t>for main</a:t>
            </a:r>
            <a:endParaRPr lang="th-TH" altLang="x-none">
              <a:solidFill>
                <a:srgbClr val="FF66CC"/>
              </a:solidFill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92251" name="文本框 692250"/>
          <p:cNvSpPr txBox="1"/>
          <p:nvPr/>
        </p:nvSpPr>
        <p:spPr>
          <a:xfrm>
            <a:off x="5003800" y="4365625"/>
            <a:ext cx="19494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FF66CC"/>
                </a:solidFill>
                <a:latin typeface="Arial" panose="020B0604020202020204" pitchFamily="34" charset="0"/>
                <a:ea typeface="Angsana New" pitchFamily="18" charset="-34"/>
              </a:rPr>
              <a:t>Activation record </a:t>
            </a:r>
            <a:endParaRPr lang="en-US" altLang="x-none">
              <a:solidFill>
                <a:srgbClr val="FF66CC"/>
              </a:solidFill>
              <a:latin typeface="Arial" panose="020B0604020202020204" pitchFamily="34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FF66CC"/>
                </a:solidFill>
                <a:latin typeface="Arial" panose="020B0604020202020204" pitchFamily="34" charset="0"/>
                <a:ea typeface="Angsana New" pitchFamily="18" charset="-34"/>
              </a:rPr>
              <a:t>for QMEAN</a:t>
            </a:r>
            <a:endParaRPr lang="th-TH" altLang="x-none">
              <a:solidFill>
                <a:srgbClr val="FF66CC"/>
              </a:solidFill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3250" name="标题 693249"/>
          <p:cNvSpPr>
            <a:spLocks noGrp="1"/>
          </p:cNvSpPr>
          <p:nvPr>
            <p:ph type="title"/>
          </p:nvPr>
        </p:nvSpPr>
        <p:spPr>
          <a:xfrm>
            <a:off x="1387475" y="609600"/>
            <a:ext cx="7223125" cy="858838"/>
          </a:xfrm>
        </p:spPr>
        <p:txBody>
          <a:bodyPr anchor="b"/>
          <a:p>
            <a:r>
              <a:rPr lang="en-US" altLang="x-none" sz="2900"/>
              <a:t>Stack-based runtime environments</a:t>
            </a:r>
            <a:endParaRPr lang="th-TH" altLang="x-none" sz="2900"/>
          </a:p>
        </p:txBody>
      </p:sp>
      <p:sp>
        <p:nvSpPr>
          <p:cNvPr id="693251" name="文本占位符 69325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x-none" sz="2500"/>
              <a:t>Handle recursive calls</a:t>
            </a:r>
            <a:endParaRPr lang="en-US" altLang="x-none" sz="2500"/>
          </a:p>
          <a:p>
            <a:r>
              <a:rPr lang="en-US" altLang="x-none" sz="2500"/>
              <a:t>Activation records are allocated in stack, called </a:t>
            </a:r>
            <a:r>
              <a:rPr lang="en-US" altLang="x-none" sz="2500" err="1"/>
              <a:t>rumtime</a:t>
            </a:r>
            <a:r>
              <a:rPr lang="en-US" altLang="x-none" sz="2500"/>
              <a:t> stack or call stack</a:t>
            </a:r>
            <a:endParaRPr lang="en-US" altLang="x-none" sz="2500"/>
          </a:p>
          <a:p>
            <a:r>
              <a:rPr lang="en-US" altLang="x-none" sz="2500"/>
              <a:t>One procedure can have more than one activation records in the stack at one time</a:t>
            </a:r>
            <a:endParaRPr lang="en-US" altLang="x-none" sz="2500"/>
          </a:p>
          <a:p>
            <a:r>
              <a:rPr lang="en-US" altLang="x-none" sz="2500"/>
              <a:t>Call sequence is more complex than the sequence in static environment</a:t>
            </a:r>
            <a:endParaRPr lang="th-TH" altLang="x-none" sz="25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4274" name="标题 694273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>
              <a:lnSpc>
                <a:spcPct val="90000"/>
              </a:lnSpc>
            </a:pPr>
            <a:r>
              <a:rPr lang="en-US" altLang="x-none" sz="2900"/>
              <a:t>Stack-based Environments Without Local Procedures</a:t>
            </a:r>
            <a:endParaRPr lang="th-TH" altLang="x-none" sz="2900"/>
          </a:p>
        </p:txBody>
      </p:sp>
      <p:sp>
        <p:nvSpPr>
          <p:cNvPr id="694275" name="文本占位符 694274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5257800" cy="41148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x-none" sz="1900" kern="1200"/>
              <a:t>Maintain pointer to the current activation record</a:t>
            </a:r>
            <a:endParaRPr lang="en-US" altLang="x-none" sz="1900" kern="1200"/>
          </a:p>
          <a:p>
            <a:pPr lvl="1">
              <a:lnSpc>
                <a:spcPct val="90000"/>
              </a:lnSpc>
            </a:pPr>
            <a:r>
              <a:rPr lang="en-US" altLang="x-none" sz="1700" kern="1200"/>
              <a:t>Store </a:t>
            </a:r>
            <a:r>
              <a:rPr lang="en-US" altLang="x-none" sz="1700" i="1" kern="1200"/>
              <a:t>frame pointer</a:t>
            </a:r>
            <a:r>
              <a:rPr lang="en-US" altLang="x-none" sz="1700" kern="1200"/>
              <a:t> in an </a:t>
            </a:r>
            <a:r>
              <a:rPr lang="en-US" altLang="x-none" sz="1700" i="1" kern="1200" err="1"/>
              <a:t>fp</a:t>
            </a:r>
            <a:r>
              <a:rPr lang="en-US" altLang="x-none" sz="1700" kern="1200"/>
              <a:t> register</a:t>
            </a:r>
            <a:endParaRPr lang="en-US" altLang="x-none" sz="1700" kern="1200"/>
          </a:p>
          <a:p>
            <a:pPr>
              <a:lnSpc>
                <a:spcPct val="90000"/>
              </a:lnSpc>
            </a:pPr>
            <a:r>
              <a:rPr lang="en-US" altLang="x-none" sz="1900" kern="1200"/>
              <a:t>Record the link from an activation record to the previous record</a:t>
            </a:r>
            <a:endParaRPr lang="en-US" altLang="x-none" sz="1900" kern="1200"/>
          </a:p>
          <a:p>
            <a:pPr lvl="1">
              <a:lnSpc>
                <a:spcPct val="90000"/>
              </a:lnSpc>
            </a:pPr>
            <a:r>
              <a:rPr lang="en-US" altLang="x-none" sz="1700" kern="1200"/>
              <a:t>In each activation record, a link from an activation record to the activation record of the caller, called a </a:t>
            </a:r>
            <a:r>
              <a:rPr lang="en-US" altLang="x-none" sz="1700" i="1" kern="1200">
                <a:solidFill>
                  <a:srgbClr val="FF3300"/>
                </a:solidFill>
              </a:rPr>
              <a:t>dynamic link</a:t>
            </a:r>
            <a:r>
              <a:rPr lang="en-US" altLang="x-none" sz="1700" kern="1200">
                <a:solidFill>
                  <a:srgbClr val="FF3300"/>
                </a:solidFill>
              </a:rPr>
              <a:t> or </a:t>
            </a:r>
            <a:r>
              <a:rPr lang="en-US" altLang="x-none" sz="1700" i="1" kern="1200">
                <a:solidFill>
                  <a:srgbClr val="FF3300"/>
                </a:solidFill>
              </a:rPr>
              <a:t>control link</a:t>
            </a:r>
            <a:r>
              <a:rPr lang="en-US" altLang="x-none" sz="1700" kern="1200"/>
              <a:t> is stored. </a:t>
            </a:r>
            <a:endParaRPr lang="th-TH" altLang="x-none" sz="1700" kern="1200"/>
          </a:p>
          <a:p>
            <a:pPr>
              <a:lnSpc>
                <a:spcPct val="90000"/>
              </a:lnSpc>
            </a:pPr>
            <a:r>
              <a:rPr lang="en-US" altLang="x-none" sz="1900" kern="1200"/>
              <a:t>Sometimes, the area for parameters and local variables need to be identified.</a:t>
            </a:r>
            <a:endParaRPr lang="en-US" altLang="x-none" sz="1900" kern="1200"/>
          </a:p>
          <a:p>
            <a:pPr>
              <a:lnSpc>
                <a:spcPct val="90000"/>
              </a:lnSpc>
            </a:pPr>
            <a:r>
              <a:rPr lang="en-US" altLang="x-none" sz="1900" kern="1200"/>
              <a:t>A stack pointer is maintained in an sp register.</a:t>
            </a:r>
            <a:endParaRPr lang="th-TH" altLang="x-none" sz="1900" kern="1200"/>
          </a:p>
        </p:txBody>
      </p:sp>
      <p:sp>
        <p:nvSpPr>
          <p:cNvPr id="694276" name="矩形 694275"/>
          <p:cNvSpPr/>
          <p:nvPr/>
        </p:nvSpPr>
        <p:spPr>
          <a:xfrm>
            <a:off x="6724650" y="1728788"/>
            <a:ext cx="1439863" cy="45354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4277" name="直接连接符 694276"/>
          <p:cNvSpPr/>
          <p:nvPr/>
        </p:nvSpPr>
        <p:spPr>
          <a:xfrm>
            <a:off x="6724650" y="2160588"/>
            <a:ext cx="1439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4278" name="直接连接符 694277"/>
          <p:cNvSpPr/>
          <p:nvPr/>
        </p:nvSpPr>
        <p:spPr>
          <a:xfrm>
            <a:off x="6724650" y="2520950"/>
            <a:ext cx="1439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4279" name="直接连接符 694278"/>
          <p:cNvSpPr/>
          <p:nvPr/>
        </p:nvSpPr>
        <p:spPr>
          <a:xfrm>
            <a:off x="6724650" y="2881313"/>
            <a:ext cx="1439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4280" name="直接连接符 694279"/>
          <p:cNvSpPr/>
          <p:nvPr/>
        </p:nvSpPr>
        <p:spPr>
          <a:xfrm>
            <a:off x="6724650" y="3240088"/>
            <a:ext cx="1439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4281" name="直接连接符 694280"/>
          <p:cNvSpPr/>
          <p:nvPr/>
        </p:nvSpPr>
        <p:spPr>
          <a:xfrm>
            <a:off x="6724650" y="4752975"/>
            <a:ext cx="1439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4282" name="直接连接符 694281"/>
          <p:cNvSpPr/>
          <p:nvPr/>
        </p:nvSpPr>
        <p:spPr>
          <a:xfrm>
            <a:off x="6724650" y="5761038"/>
            <a:ext cx="1439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4284" name="直接连接符 694283"/>
          <p:cNvSpPr/>
          <p:nvPr/>
        </p:nvSpPr>
        <p:spPr>
          <a:xfrm>
            <a:off x="6724650" y="6264275"/>
            <a:ext cx="1439863" cy="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4285" name="矩形 694284"/>
          <p:cNvSpPr/>
          <p:nvPr/>
        </p:nvSpPr>
        <p:spPr>
          <a:xfrm>
            <a:off x="6796088" y="1800225"/>
            <a:ext cx="1296987" cy="13684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4286" name="文本框 694285"/>
          <p:cNvSpPr txBox="1"/>
          <p:nvPr/>
        </p:nvSpPr>
        <p:spPr>
          <a:xfrm>
            <a:off x="6775450" y="1820863"/>
            <a:ext cx="1339850" cy="17129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Arial" panose="020B0604020202020204" pitchFamily="34" charset="0"/>
                <a:ea typeface="Angsana New" pitchFamily="18" charset="-34"/>
              </a:rPr>
              <a:t>local </a:t>
            </a:r>
            <a:r>
              <a:rPr lang="en-US" altLang="x-none" err="1">
                <a:latin typeface="Arial" panose="020B0604020202020204" pitchFamily="34" charset="0"/>
                <a:ea typeface="Angsana New" pitchFamily="18" charset="-34"/>
              </a:rPr>
              <a:t>var.s</a:t>
            </a:r>
            <a:endParaRPr lang="en-US" altLang="x-none">
              <a:latin typeface="Arial" panose="020B0604020202020204" pitchFamily="34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Arial" panose="020B0604020202020204" pitchFamily="34" charset="0"/>
                <a:ea typeface="Angsana New" pitchFamily="18" charset="-34"/>
              </a:rPr>
              <a:t>return </a:t>
            </a:r>
            <a:r>
              <a:rPr lang="en-US" altLang="x-none" err="1">
                <a:latin typeface="Arial" panose="020B0604020202020204" pitchFamily="34" charset="0"/>
                <a:ea typeface="Angsana New" pitchFamily="18" charset="-34"/>
              </a:rPr>
              <a:t>addr</a:t>
            </a:r>
            <a:endParaRPr lang="en-US" altLang="x-none">
              <a:latin typeface="Arial" panose="020B0604020202020204" pitchFamily="34" charset="0"/>
              <a:ea typeface="Angsana New" pitchFamily="18" charset="-34"/>
            </a:endParaRPr>
          </a:p>
          <a:p>
            <a:pPr lvl="0" algn="l" eaLnBrk="1" hangingPunct="1">
              <a:lnSpc>
                <a:spcPct val="130000"/>
              </a:lnSpc>
              <a:buClr>
                <a:srgbClr val="000000"/>
              </a:buClr>
            </a:pPr>
            <a:r>
              <a:rPr lang="en-US" altLang="x-none">
                <a:latin typeface="Arial" panose="020B0604020202020204" pitchFamily="34" charset="0"/>
                <a:ea typeface="Angsana New" pitchFamily="18" charset="-34"/>
              </a:rPr>
              <a:t>control link</a:t>
            </a:r>
            <a:endParaRPr lang="en-US" altLang="x-none">
              <a:latin typeface="Arial" panose="020B0604020202020204" pitchFamily="34" charset="0"/>
              <a:ea typeface="Angsana New" pitchFamily="18" charset="-34"/>
            </a:endParaRPr>
          </a:p>
          <a:p>
            <a:pPr lvl="0" algn="l" eaLnBrk="1" hangingPunct="1">
              <a:lnSpc>
                <a:spcPct val="130000"/>
              </a:lnSpc>
              <a:buClr>
                <a:srgbClr val="000000"/>
              </a:buClr>
            </a:pPr>
            <a:r>
              <a:rPr lang="en-US" altLang="x-none">
                <a:latin typeface="Arial" panose="020B0604020202020204" pitchFamily="34" charset="0"/>
                <a:ea typeface="Angsana New" pitchFamily="18" charset="-34"/>
              </a:rPr>
              <a:t>parameters</a:t>
            </a:r>
            <a:endParaRPr lang="en-US" altLang="x-none">
              <a:latin typeface="Arial" panose="020B0604020202020204" pitchFamily="34" charset="0"/>
              <a:ea typeface="Angsana New" pitchFamily="18" charset="-34"/>
            </a:endParaRPr>
          </a:p>
          <a:p>
            <a:pPr lvl="0" algn="l" eaLnBrk="1" hangingPunct="1">
              <a:lnSpc>
                <a:spcPct val="130000"/>
              </a:lnSpc>
              <a:buClr>
                <a:srgbClr val="000000"/>
              </a:buClr>
            </a:pPr>
            <a:endParaRPr lang="th-TH" altLang="x-none"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94287" name="直接连接符 694286"/>
          <p:cNvSpPr/>
          <p:nvPr/>
        </p:nvSpPr>
        <p:spPr>
          <a:xfrm>
            <a:off x="6580188" y="266382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4288" name="直接连接符 694287"/>
          <p:cNvSpPr/>
          <p:nvPr/>
        </p:nvSpPr>
        <p:spPr>
          <a:xfrm>
            <a:off x="6580188" y="396081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4289" name="直接连接符 694288"/>
          <p:cNvSpPr/>
          <p:nvPr/>
        </p:nvSpPr>
        <p:spPr>
          <a:xfrm>
            <a:off x="6580188" y="2663825"/>
            <a:ext cx="0" cy="12969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4290" name="矩形 694289"/>
          <p:cNvSpPr/>
          <p:nvPr/>
        </p:nvSpPr>
        <p:spPr>
          <a:xfrm>
            <a:off x="6796088" y="3313113"/>
            <a:ext cx="1296987" cy="13684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4291" name="直接连接符 694290"/>
          <p:cNvSpPr/>
          <p:nvPr/>
        </p:nvSpPr>
        <p:spPr>
          <a:xfrm>
            <a:off x="8164513" y="1873250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694292" name="直接连接符 694291"/>
          <p:cNvSpPr/>
          <p:nvPr/>
        </p:nvSpPr>
        <p:spPr>
          <a:xfrm>
            <a:off x="8164513" y="2663825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694293" name="文本框 694292"/>
          <p:cNvSpPr txBox="1"/>
          <p:nvPr/>
        </p:nvSpPr>
        <p:spPr>
          <a:xfrm>
            <a:off x="8648700" y="1676400"/>
            <a:ext cx="4889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Arial" panose="020B0604020202020204" pitchFamily="34" charset="0"/>
                <a:ea typeface="Angsana New" pitchFamily="18" charset="-34"/>
              </a:rPr>
              <a:t>SP</a:t>
            </a:r>
            <a:endParaRPr lang="th-TH" altLang="x-none"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94294" name="文本框 694293"/>
          <p:cNvSpPr txBox="1"/>
          <p:nvPr/>
        </p:nvSpPr>
        <p:spPr>
          <a:xfrm>
            <a:off x="8667750" y="2520950"/>
            <a:ext cx="476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Arial" panose="020B0604020202020204" pitchFamily="34" charset="0"/>
                <a:ea typeface="Angsana New" pitchFamily="18" charset="-34"/>
              </a:rPr>
              <a:t>FP</a:t>
            </a:r>
            <a:endParaRPr lang="th-TH" altLang="x-none"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5298" name="标题 6952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x-none" sz="2100"/>
              <a:t>Call Sequence in Stack-based Environments Without Local Procedures</a:t>
            </a:r>
            <a:endParaRPr lang="th-TH" altLang="x-none" sz="2100"/>
          </a:p>
        </p:txBody>
      </p:sp>
      <p:sp>
        <p:nvSpPr>
          <p:cNvPr id="695299" name="文本占位符 695298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868737" cy="41148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x-none" sz="1900" kern="1200"/>
              <a:t>Calling sequence</a:t>
            </a:r>
            <a:endParaRPr lang="en-US" altLang="x-none" sz="1900" kern="1200"/>
          </a:p>
          <a:p>
            <a:pPr lvl="1">
              <a:lnSpc>
                <a:spcPct val="90000"/>
              </a:lnSpc>
            </a:pPr>
            <a:r>
              <a:rPr lang="en-US" altLang="x-none" sz="1700" kern="1200"/>
              <a:t>Push arguments</a:t>
            </a:r>
            <a:endParaRPr lang="en-US" altLang="x-none" sz="1700" kern="1200"/>
          </a:p>
          <a:p>
            <a:pPr lvl="1">
              <a:lnSpc>
                <a:spcPct val="90000"/>
              </a:lnSpc>
            </a:pPr>
            <a:r>
              <a:rPr lang="en-US" altLang="x-none" sz="1700" kern="1200"/>
              <a:t>Push </a:t>
            </a:r>
            <a:r>
              <a:rPr lang="en-US" altLang="x-none" sz="1700" kern="1200" err="1"/>
              <a:t>fp</a:t>
            </a:r>
            <a:r>
              <a:rPr lang="en-US" altLang="x-none" sz="1700" kern="1200"/>
              <a:t> as control link</a:t>
            </a:r>
            <a:endParaRPr lang="en-US" altLang="x-none" sz="1700" kern="1200"/>
          </a:p>
          <a:p>
            <a:pPr lvl="1">
              <a:lnSpc>
                <a:spcPct val="90000"/>
              </a:lnSpc>
            </a:pPr>
            <a:r>
              <a:rPr lang="en-US" altLang="x-none" sz="1700" kern="1200"/>
              <a:t>Copy sp to </a:t>
            </a:r>
            <a:r>
              <a:rPr lang="en-US" altLang="x-none" sz="1700" kern="1200" err="1"/>
              <a:t>fp</a:t>
            </a:r>
            <a:endParaRPr lang="en-US" altLang="x-none" sz="1700" kern="1200"/>
          </a:p>
          <a:p>
            <a:pPr lvl="1">
              <a:lnSpc>
                <a:spcPct val="90000"/>
              </a:lnSpc>
            </a:pPr>
            <a:r>
              <a:rPr lang="en-US" altLang="x-none" sz="1700" kern="1200"/>
              <a:t>Store return address</a:t>
            </a:r>
            <a:endParaRPr lang="en-US" altLang="x-none" sz="1700" kern="1200"/>
          </a:p>
          <a:p>
            <a:pPr lvl="1">
              <a:lnSpc>
                <a:spcPct val="90000"/>
              </a:lnSpc>
            </a:pPr>
            <a:r>
              <a:rPr lang="en-US" altLang="x-none" sz="1700" kern="1200"/>
              <a:t>Jump to </a:t>
            </a:r>
            <a:r>
              <a:rPr lang="en-US" altLang="x-none" sz="1700" kern="1200" err="1"/>
              <a:t>callee</a:t>
            </a:r>
            <a:endParaRPr lang="en-US" altLang="x-none" sz="1700" kern="1200"/>
          </a:p>
          <a:p>
            <a:pPr lvl="1">
              <a:lnSpc>
                <a:spcPct val="90000"/>
              </a:lnSpc>
            </a:pPr>
            <a:r>
              <a:rPr lang="en-US" altLang="x-none" sz="1700" kern="1200"/>
              <a:t>Reserve space for local variables</a:t>
            </a:r>
            <a:endParaRPr lang="en-US" altLang="x-none" sz="1700" kern="1200"/>
          </a:p>
          <a:p>
            <a:pPr>
              <a:lnSpc>
                <a:spcPct val="90000"/>
              </a:lnSpc>
            </a:pPr>
            <a:r>
              <a:rPr lang="en-US" altLang="x-none" sz="1900" kern="1200"/>
              <a:t>Return sequence</a:t>
            </a:r>
            <a:endParaRPr lang="en-US" altLang="x-none" sz="1900" kern="1200"/>
          </a:p>
          <a:p>
            <a:pPr lvl="1">
              <a:lnSpc>
                <a:spcPct val="90000"/>
              </a:lnSpc>
            </a:pPr>
            <a:r>
              <a:rPr lang="en-US" altLang="x-none" sz="1700" kern="1200"/>
              <a:t>Copy </a:t>
            </a:r>
            <a:r>
              <a:rPr lang="en-US" altLang="x-none" sz="1700" kern="1200" err="1"/>
              <a:t>fp</a:t>
            </a:r>
            <a:r>
              <a:rPr lang="en-US" altLang="x-none" sz="1700" kern="1200"/>
              <a:t> to sp</a:t>
            </a:r>
            <a:endParaRPr lang="en-US" altLang="x-none" sz="1700" kern="1200"/>
          </a:p>
          <a:p>
            <a:pPr lvl="1">
              <a:lnSpc>
                <a:spcPct val="90000"/>
              </a:lnSpc>
            </a:pPr>
            <a:r>
              <a:rPr lang="en-US" altLang="x-none" sz="1700" kern="1200"/>
              <a:t>Load control link into </a:t>
            </a:r>
            <a:r>
              <a:rPr lang="en-US" altLang="x-none" sz="1700" kern="1200" err="1"/>
              <a:t>fp</a:t>
            </a:r>
            <a:endParaRPr lang="en-US" altLang="x-none" sz="1700" kern="1200"/>
          </a:p>
          <a:p>
            <a:pPr lvl="1">
              <a:lnSpc>
                <a:spcPct val="90000"/>
              </a:lnSpc>
            </a:pPr>
            <a:r>
              <a:rPr lang="en-US" altLang="x-none" sz="1700" kern="1200"/>
              <a:t>Jump to return address</a:t>
            </a:r>
            <a:endParaRPr lang="en-US" altLang="x-none" sz="1700" kern="1200"/>
          </a:p>
          <a:p>
            <a:pPr lvl="1">
              <a:lnSpc>
                <a:spcPct val="90000"/>
              </a:lnSpc>
            </a:pPr>
            <a:r>
              <a:rPr lang="en-US" altLang="x-none" sz="1700" kern="1200"/>
              <a:t>Change sp to pop arguments</a:t>
            </a:r>
            <a:endParaRPr lang="th-TH" altLang="x-none" sz="1700" kern="1200"/>
          </a:p>
        </p:txBody>
      </p:sp>
      <p:sp>
        <p:nvSpPr>
          <p:cNvPr id="695301" name="矩形 695300"/>
          <p:cNvSpPr/>
          <p:nvPr/>
        </p:nvSpPr>
        <p:spPr>
          <a:xfrm>
            <a:off x="6097588" y="1531938"/>
            <a:ext cx="1511300" cy="10795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5302" name="直接连接符 695301"/>
          <p:cNvSpPr/>
          <p:nvPr/>
        </p:nvSpPr>
        <p:spPr>
          <a:xfrm>
            <a:off x="6097588" y="1171575"/>
            <a:ext cx="1511300" cy="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95303" name="组合 695302"/>
          <p:cNvGrpSpPr/>
          <p:nvPr/>
        </p:nvGrpSpPr>
        <p:grpSpPr>
          <a:xfrm>
            <a:off x="6097588" y="2611438"/>
            <a:ext cx="1511300" cy="369887"/>
            <a:chOff x="3107" y="1389"/>
            <a:chExt cx="952" cy="233"/>
          </a:xfrm>
        </p:grpSpPr>
        <p:sp>
          <p:nvSpPr>
            <p:cNvPr id="695304" name="矩形 695303"/>
            <p:cNvSpPr/>
            <p:nvPr/>
          </p:nvSpPr>
          <p:spPr>
            <a:xfrm>
              <a:off x="3107" y="1389"/>
              <a:ext cx="952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5305" name="文本框 695304"/>
            <p:cNvSpPr txBox="1"/>
            <p:nvPr/>
          </p:nvSpPr>
          <p:spPr>
            <a:xfrm>
              <a:off x="3140" y="1443"/>
              <a:ext cx="79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lnSpc>
                  <a:spcPct val="7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arguments</a:t>
              </a:r>
              <a:endParaRPr lang="th-TH" altLang="x-none"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sp>
        <p:nvSpPr>
          <p:cNvPr id="695306" name="文本框 695305"/>
          <p:cNvSpPr txBox="1"/>
          <p:nvPr/>
        </p:nvSpPr>
        <p:spPr>
          <a:xfrm>
            <a:off x="6313488" y="1531938"/>
            <a:ext cx="1212850" cy="9159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1" hangingPunct="1">
              <a:buClr>
                <a:srgbClr val="000000"/>
              </a:buClr>
            </a:pPr>
            <a:r>
              <a:rPr lang="en-US" altLang="x-none">
                <a:latin typeface="Arial" panose="020B0604020202020204" pitchFamily="34" charset="0"/>
                <a:ea typeface="Angsana New" pitchFamily="18" charset="-34"/>
              </a:rPr>
              <a:t>activation </a:t>
            </a:r>
            <a:endParaRPr lang="en-US" altLang="x-none">
              <a:latin typeface="Arial" panose="020B0604020202020204" pitchFamily="34" charset="0"/>
              <a:ea typeface="Angsana New" pitchFamily="18" charset="-34"/>
            </a:endParaRPr>
          </a:p>
          <a:p>
            <a:pPr lvl="0" algn="ctr" eaLnBrk="1" hangingPunct="1">
              <a:buClr>
                <a:srgbClr val="000000"/>
              </a:buClr>
            </a:pPr>
            <a:r>
              <a:rPr lang="en-US" altLang="x-none">
                <a:latin typeface="Arial" panose="020B0604020202020204" pitchFamily="34" charset="0"/>
                <a:ea typeface="Angsana New" pitchFamily="18" charset="-34"/>
              </a:rPr>
              <a:t>record of </a:t>
            </a:r>
            <a:endParaRPr lang="en-US" altLang="x-none">
              <a:latin typeface="Arial" panose="020B0604020202020204" pitchFamily="34" charset="0"/>
              <a:ea typeface="Angsana New" pitchFamily="18" charset="-34"/>
            </a:endParaRPr>
          </a:p>
          <a:p>
            <a:pPr lvl="0" algn="ctr" eaLnBrk="1" hangingPunct="1">
              <a:buClr>
                <a:srgbClr val="000000"/>
              </a:buClr>
            </a:pPr>
            <a:r>
              <a:rPr lang="en-US" altLang="x-none">
                <a:latin typeface="Arial" panose="020B0604020202020204" pitchFamily="34" charset="0"/>
                <a:ea typeface="Angsana New" pitchFamily="18" charset="-34"/>
              </a:rPr>
              <a:t>main</a:t>
            </a:r>
            <a:endParaRPr lang="th-TH" altLang="x-none">
              <a:latin typeface="Arial" panose="020B0604020202020204" pitchFamily="34" charset="0"/>
              <a:ea typeface="Angsana New" pitchFamily="18" charset="-34"/>
            </a:endParaRPr>
          </a:p>
        </p:txBody>
      </p:sp>
      <p:grpSp>
        <p:nvGrpSpPr>
          <p:cNvPr id="695307" name="组合 695306"/>
          <p:cNvGrpSpPr/>
          <p:nvPr/>
        </p:nvGrpSpPr>
        <p:grpSpPr>
          <a:xfrm>
            <a:off x="6097588" y="2898775"/>
            <a:ext cx="1511300" cy="431800"/>
            <a:chOff x="3107" y="1570"/>
            <a:chExt cx="952" cy="272"/>
          </a:xfrm>
        </p:grpSpPr>
        <p:sp>
          <p:nvSpPr>
            <p:cNvPr id="695308" name="矩形 695307"/>
            <p:cNvSpPr/>
            <p:nvPr/>
          </p:nvSpPr>
          <p:spPr>
            <a:xfrm>
              <a:off x="3107" y="1616"/>
              <a:ext cx="952" cy="22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5309" name="文本框 695308"/>
            <p:cNvSpPr txBox="1"/>
            <p:nvPr/>
          </p:nvSpPr>
          <p:spPr>
            <a:xfrm>
              <a:off x="3152" y="1570"/>
              <a:ext cx="8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control link </a:t>
              </a:r>
              <a:endParaRPr lang="th-TH" altLang="x-none"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10" name="组合 695309"/>
          <p:cNvGrpSpPr/>
          <p:nvPr/>
        </p:nvGrpSpPr>
        <p:grpSpPr>
          <a:xfrm>
            <a:off x="6097588" y="3259138"/>
            <a:ext cx="1511300" cy="431800"/>
            <a:chOff x="3107" y="1797"/>
            <a:chExt cx="952" cy="272"/>
          </a:xfrm>
        </p:grpSpPr>
        <p:sp>
          <p:nvSpPr>
            <p:cNvPr id="695311" name="矩形 695310"/>
            <p:cNvSpPr/>
            <p:nvPr/>
          </p:nvSpPr>
          <p:spPr>
            <a:xfrm>
              <a:off x="3107" y="1842"/>
              <a:ext cx="952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5312" name="文本框 695311"/>
            <p:cNvSpPr txBox="1"/>
            <p:nvPr/>
          </p:nvSpPr>
          <p:spPr>
            <a:xfrm>
              <a:off x="3152" y="1797"/>
              <a:ext cx="8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return </a:t>
              </a:r>
              <a:r>
                <a:rPr lang="en-US" altLang="x-none" err="1">
                  <a:latin typeface="Arial" panose="020B0604020202020204" pitchFamily="34" charset="0"/>
                  <a:ea typeface="Angsana New" pitchFamily="18" charset="-34"/>
                </a:rPr>
                <a:t>addr</a:t>
              </a:r>
              <a:endParaRPr lang="th-TH" altLang="x-none"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13" name="组合 695312"/>
          <p:cNvGrpSpPr/>
          <p:nvPr/>
        </p:nvGrpSpPr>
        <p:grpSpPr>
          <a:xfrm>
            <a:off x="7608888" y="2395538"/>
            <a:ext cx="714375" cy="366712"/>
            <a:chOff x="4059" y="1253"/>
            <a:chExt cx="450" cy="231"/>
          </a:xfrm>
        </p:grpSpPr>
        <p:sp>
          <p:nvSpPr>
            <p:cNvPr id="695314" name="直接连接符 695313"/>
            <p:cNvSpPr/>
            <p:nvPr/>
          </p:nvSpPr>
          <p:spPr>
            <a:xfrm>
              <a:off x="4059" y="1389"/>
              <a:ext cx="182" cy="0"/>
            </a:xfrm>
            <a:prstGeom prst="line">
              <a:avLst/>
            </a:prstGeom>
            <a:ln w="9525" cap="flat" cmpd="sng">
              <a:solidFill>
                <a:srgbClr val="D60093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95315" name="文本框 695314"/>
            <p:cNvSpPr txBox="1"/>
            <p:nvPr/>
          </p:nvSpPr>
          <p:spPr>
            <a:xfrm>
              <a:off x="4241" y="1253"/>
              <a:ext cx="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>
                  <a:solidFill>
                    <a:srgbClr val="D60093"/>
                  </a:solidFill>
                  <a:latin typeface="Arial" panose="020B0604020202020204" pitchFamily="34" charset="0"/>
                  <a:ea typeface="Angsana New" pitchFamily="18" charset="-34"/>
                </a:rPr>
                <a:t>sp</a:t>
              </a:r>
              <a:endParaRPr lang="th-TH" altLang="x-none">
                <a:solidFill>
                  <a:srgbClr val="D60093"/>
                </a:solidFill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cxnSp>
        <p:nvCxnSpPr>
          <p:cNvPr id="695316" name="肘形连接符 695315"/>
          <p:cNvCxnSpPr>
            <a:stCxn id="695309" idx="3"/>
            <a:endCxn id="695301" idx="3"/>
          </p:cNvCxnSpPr>
          <p:nvPr/>
        </p:nvCxnSpPr>
        <p:spPr>
          <a:xfrm flipV="1">
            <a:off x="7508875" y="2071688"/>
            <a:ext cx="100013" cy="1011237"/>
          </a:xfrm>
          <a:prstGeom prst="bentConnector3">
            <a:avLst>
              <a:gd name="adj1" fmla="val 328569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grpSp>
        <p:nvGrpSpPr>
          <p:cNvPr id="695317" name="组合 695316"/>
          <p:cNvGrpSpPr/>
          <p:nvPr/>
        </p:nvGrpSpPr>
        <p:grpSpPr>
          <a:xfrm>
            <a:off x="7610475" y="3116263"/>
            <a:ext cx="1223963" cy="366712"/>
            <a:chOff x="4059" y="1706"/>
            <a:chExt cx="451" cy="231"/>
          </a:xfrm>
        </p:grpSpPr>
        <p:sp>
          <p:nvSpPr>
            <p:cNvPr id="695318" name="直接连接符 695317"/>
            <p:cNvSpPr/>
            <p:nvPr/>
          </p:nvSpPr>
          <p:spPr>
            <a:xfrm>
              <a:off x="4059" y="1830"/>
              <a:ext cx="182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95319" name="文本框 695318"/>
            <p:cNvSpPr txBox="1"/>
            <p:nvPr/>
          </p:nvSpPr>
          <p:spPr>
            <a:xfrm>
              <a:off x="4274" y="1706"/>
              <a:ext cx="2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 err="1">
                  <a:solidFill>
                    <a:schemeClr val="accent1"/>
                  </a:solidFill>
                  <a:latin typeface="Arial" panose="020B0604020202020204" pitchFamily="34" charset="0"/>
                  <a:ea typeface="Angsana New" pitchFamily="18" charset="-34"/>
                </a:rPr>
                <a:t>fp</a:t>
              </a:r>
              <a:endParaRPr lang="th-TH" altLang="x-none">
                <a:solidFill>
                  <a:schemeClr val="accent1"/>
                </a:solidFill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20" name="组合 695319"/>
          <p:cNvGrpSpPr/>
          <p:nvPr/>
        </p:nvGrpSpPr>
        <p:grpSpPr>
          <a:xfrm>
            <a:off x="7610475" y="1892300"/>
            <a:ext cx="1081088" cy="366713"/>
            <a:chOff x="4059" y="1706"/>
            <a:chExt cx="451" cy="231"/>
          </a:xfrm>
        </p:grpSpPr>
        <p:sp>
          <p:nvSpPr>
            <p:cNvPr id="695321" name="直接连接符 695320"/>
            <p:cNvSpPr/>
            <p:nvPr/>
          </p:nvSpPr>
          <p:spPr>
            <a:xfrm>
              <a:off x="4059" y="1830"/>
              <a:ext cx="182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95322" name="文本框 695321"/>
            <p:cNvSpPr txBox="1"/>
            <p:nvPr/>
          </p:nvSpPr>
          <p:spPr>
            <a:xfrm>
              <a:off x="4274" y="1706"/>
              <a:ext cx="2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 err="1">
                  <a:solidFill>
                    <a:schemeClr val="accent1"/>
                  </a:solidFill>
                  <a:latin typeface="Arial" panose="020B0604020202020204" pitchFamily="34" charset="0"/>
                  <a:ea typeface="Angsana New" pitchFamily="18" charset="-34"/>
                </a:rPr>
                <a:t>fp</a:t>
              </a:r>
              <a:endParaRPr lang="th-TH" altLang="x-none">
                <a:solidFill>
                  <a:schemeClr val="accent1"/>
                </a:solidFill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23" name="组合 695322"/>
          <p:cNvGrpSpPr/>
          <p:nvPr/>
        </p:nvGrpSpPr>
        <p:grpSpPr>
          <a:xfrm>
            <a:off x="7608888" y="2755900"/>
            <a:ext cx="714375" cy="366713"/>
            <a:chOff x="4059" y="1253"/>
            <a:chExt cx="450" cy="231"/>
          </a:xfrm>
        </p:grpSpPr>
        <p:sp>
          <p:nvSpPr>
            <p:cNvPr id="695324" name="直接连接符 695323"/>
            <p:cNvSpPr/>
            <p:nvPr/>
          </p:nvSpPr>
          <p:spPr>
            <a:xfrm>
              <a:off x="4059" y="1389"/>
              <a:ext cx="182" cy="0"/>
            </a:xfrm>
            <a:prstGeom prst="line">
              <a:avLst/>
            </a:prstGeom>
            <a:ln w="9525" cap="flat" cmpd="sng">
              <a:solidFill>
                <a:srgbClr val="D60093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95325" name="文本框 695324"/>
            <p:cNvSpPr txBox="1"/>
            <p:nvPr/>
          </p:nvSpPr>
          <p:spPr>
            <a:xfrm>
              <a:off x="4241" y="1253"/>
              <a:ext cx="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>
                  <a:solidFill>
                    <a:srgbClr val="D60093"/>
                  </a:solidFill>
                  <a:latin typeface="Arial" panose="020B0604020202020204" pitchFamily="34" charset="0"/>
                  <a:ea typeface="Angsana New" pitchFamily="18" charset="-34"/>
                </a:rPr>
                <a:t>sp</a:t>
              </a:r>
              <a:endParaRPr lang="th-TH" altLang="x-none">
                <a:solidFill>
                  <a:srgbClr val="D60093"/>
                </a:solidFill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26" name="组合 695325"/>
          <p:cNvGrpSpPr/>
          <p:nvPr/>
        </p:nvGrpSpPr>
        <p:grpSpPr>
          <a:xfrm>
            <a:off x="7608888" y="3835400"/>
            <a:ext cx="714375" cy="366713"/>
            <a:chOff x="4059" y="1253"/>
            <a:chExt cx="450" cy="231"/>
          </a:xfrm>
        </p:grpSpPr>
        <p:sp>
          <p:nvSpPr>
            <p:cNvPr id="695327" name="直接连接符 695326"/>
            <p:cNvSpPr/>
            <p:nvPr/>
          </p:nvSpPr>
          <p:spPr>
            <a:xfrm>
              <a:off x="4059" y="1389"/>
              <a:ext cx="182" cy="0"/>
            </a:xfrm>
            <a:prstGeom prst="line">
              <a:avLst/>
            </a:prstGeom>
            <a:ln w="9525" cap="flat" cmpd="sng">
              <a:solidFill>
                <a:srgbClr val="D60093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95328" name="文本框 695327"/>
            <p:cNvSpPr txBox="1"/>
            <p:nvPr/>
          </p:nvSpPr>
          <p:spPr>
            <a:xfrm>
              <a:off x="4241" y="1253"/>
              <a:ext cx="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>
                  <a:solidFill>
                    <a:srgbClr val="D60093"/>
                  </a:solidFill>
                  <a:latin typeface="Arial" panose="020B0604020202020204" pitchFamily="34" charset="0"/>
                  <a:ea typeface="Angsana New" pitchFamily="18" charset="-34"/>
                </a:rPr>
                <a:t>sp</a:t>
              </a:r>
              <a:endParaRPr lang="th-TH" altLang="x-none">
                <a:solidFill>
                  <a:srgbClr val="D60093"/>
                </a:solidFill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29" name="组合 695328"/>
          <p:cNvGrpSpPr/>
          <p:nvPr/>
        </p:nvGrpSpPr>
        <p:grpSpPr>
          <a:xfrm>
            <a:off x="6097588" y="3619500"/>
            <a:ext cx="1511300" cy="431800"/>
            <a:chOff x="3107" y="1797"/>
            <a:chExt cx="952" cy="272"/>
          </a:xfrm>
        </p:grpSpPr>
        <p:sp>
          <p:nvSpPr>
            <p:cNvPr id="695330" name="矩形 695329"/>
            <p:cNvSpPr/>
            <p:nvPr/>
          </p:nvSpPr>
          <p:spPr>
            <a:xfrm>
              <a:off x="3107" y="1842"/>
              <a:ext cx="952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5331" name="文本框 695330"/>
            <p:cNvSpPr txBox="1"/>
            <p:nvPr/>
          </p:nvSpPr>
          <p:spPr>
            <a:xfrm>
              <a:off x="3152" y="1797"/>
              <a:ext cx="7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local </a:t>
              </a:r>
              <a:r>
                <a:rPr lang="en-US" altLang="x-none" err="1">
                  <a:latin typeface="Arial" panose="020B0604020202020204" pitchFamily="34" charset="0"/>
                  <a:ea typeface="Angsana New" pitchFamily="18" charset="-34"/>
                </a:rPr>
                <a:t>var.s</a:t>
              </a:r>
              <a:endParaRPr lang="th-TH" altLang="x-none"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32" name="组合 695331"/>
          <p:cNvGrpSpPr/>
          <p:nvPr/>
        </p:nvGrpSpPr>
        <p:grpSpPr>
          <a:xfrm>
            <a:off x="7608888" y="3114675"/>
            <a:ext cx="714375" cy="366713"/>
            <a:chOff x="4059" y="1253"/>
            <a:chExt cx="450" cy="231"/>
          </a:xfrm>
        </p:grpSpPr>
        <p:sp>
          <p:nvSpPr>
            <p:cNvPr id="695333" name="直接连接符 695332"/>
            <p:cNvSpPr/>
            <p:nvPr/>
          </p:nvSpPr>
          <p:spPr>
            <a:xfrm>
              <a:off x="4059" y="1389"/>
              <a:ext cx="182" cy="0"/>
            </a:xfrm>
            <a:prstGeom prst="line">
              <a:avLst/>
            </a:prstGeom>
            <a:ln w="9525" cap="flat" cmpd="sng">
              <a:solidFill>
                <a:srgbClr val="D60093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95334" name="文本框 695333"/>
            <p:cNvSpPr txBox="1"/>
            <p:nvPr/>
          </p:nvSpPr>
          <p:spPr>
            <a:xfrm>
              <a:off x="4241" y="1253"/>
              <a:ext cx="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>
                  <a:solidFill>
                    <a:srgbClr val="D60093"/>
                  </a:solidFill>
                  <a:latin typeface="Arial" panose="020B0604020202020204" pitchFamily="34" charset="0"/>
                  <a:ea typeface="Angsana New" pitchFamily="18" charset="-34"/>
                </a:rPr>
                <a:t>sp</a:t>
              </a:r>
              <a:endParaRPr lang="th-TH" altLang="x-none">
                <a:solidFill>
                  <a:srgbClr val="D60093"/>
                </a:solidFill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35" name="组合 695334"/>
          <p:cNvGrpSpPr/>
          <p:nvPr/>
        </p:nvGrpSpPr>
        <p:grpSpPr>
          <a:xfrm>
            <a:off x="7608888" y="3475038"/>
            <a:ext cx="714375" cy="366712"/>
            <a:chOff x="4059" y="1253"/>
            <a:chExt cx="450" cy="231"/>
          </a:xfrm>
        </p:grpSpPr>
        <p:sp>
          <p:nvSpPr>
            <p:cNvPr id="695336" name="直接连接符 695335"/>
            <p:cNvSpPr/>
            <p:nvPr/>
          </p:nvSpPr>
          <p:spPr>
            <a:xfrm>
              <a:off x="4059" y="1389"/>
              <a:ext cx="182" cy="0"/>
            </a:xfrm>
            <a:prstGeom prst="line">
              <a:avLst/>
            </a:prstGeom>
            <a:ln w="9525" cap="flat" cmpd="sng">
              <a:solidFill>
                <a:srgbClr val="D60093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95337" name="文本框 695336"/>
            <p:cNvSpPr txBox="1"/>
            <p:nvPr/>
          </p:nvSpPr>
          <p:spPr>
            <a:xfrm>
              <a:off x="4241" y="1253"/>
              <a:ext cx="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>
                  <a:solidFill>
                    <a:srgbClr val="D60093"/>
                  </a:solidFill>
                  <a:latin typeface="Arial" panose="020B0604020202020204" pitchFamily="34" charset="0"/>
                  <a:ea typeface="Angsana New" pitchFamily="18" charset="-34"/>
                </a:rPr>
                <a:t>sp</a:t>
              </a:r>
              <a:endParaRPr lang="th-TH" altLang="x-none">
                <a:solidFill>
                  <a:srgbClr val="D60093"/>
                </a:solidFill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38" name="组合 695337"/>
          <p:cNvGrpSpPr/>
          <p:nvPr/>
        </p:nvGrpSpPr>
        <p:grpSpPr>
          <a:xfrm>
            <a:off x="6097588" y="4051300"/>
            <a:ext cx="1511300" cy="369888"/>
            <a:chOff x="3107" y="1389"/>
            <a:chExt cx="952" cy="233"/>
          </a:xfrm>
        </p:grpSpPr>
        <p:sp>
          <p:nvSpPr>
            <p:cNvPr id="695339" name="矩形 695338"/>
            <p:cNvSpPr/>
            <p:nvPr/>
          </p:nvSpPr>
          <p:spPr>
            <a:xfrm>
              <a:off x="3107" y="1389"/>
              <a:ext cx="952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5340" name="文本框 695339"/>
            <p:cNvSpPr txBox="1"/>
            <p:nvPr/>
          </p:nvSpPr>
          <p:spPr>
            <a:xfrm>
              <a:off x="3140" y="1443"/>
              <a:ext cx="79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lnSpc>
                  <a:spcPct val="7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arguments</a:t>
              </a:r>
              <a:endParaRPr lang="th-TH" altLang="x-none"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41" name="组合 695340"/>
          <p:cNvGrpSpPr/>
          <p:nvPr/>
        </p:nvGrpSpPr>
        <p:grpSpPr>
          <a:xfrm>
            <a:off x="6097588" y="4338638"/>
            <a:ext cx="1511300" cy="431800"/>
            <a:chOff x="3107" y="1570"/>
            <a:chExt cx="952" cy="272"/>
          </a:xfrm>
        </p:grpSpPr>
        <p:sp>
          <p:nvSpPr>
            <p:cNvPr id="695342" name="矩形 695341"/>
            <p:cNvSpPr/>
            <p:nvPr/>
          </p:nvSpPr>
          <p:spPr>
            <a:xfrm>
              <a:off x="3107" y="1616"/>
              <a:ext cx="952" cy="22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5343" name="文本框 695342"/>
            <p:cNvSpPr txBox="1"/>
            <p:nvPr/>
          </p:nvSpPr>
          <p:spPr>
            <a:xfrm>
              <a:off x="3152" y="1570"/>
              <a:ext cx="8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control link </a:t>
              </a:r>
              <a:endParaRPr lang="th-TH" altLang="x-none"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44" name="组合 695343"/>
          <p:cNvGrpSpPr/>
          <p:nvPr/>
        </p:nvGrpSpPr>
        <p:grpSpPr>
          <a:xfrm>
            <a:off x="6097588" y="4699000"/>
            <a:ext cx="1511300" cy="431800"/>
            <a:chOff x="3107" y="1797"/>
            <a:chExt cx="952" cy="272"/>
          </a:xfrm>
        </p:grpSpPr>
        <p:sp>
          <p:nvSpPr>
            <p:cNvPr id="695345" name="矩形 695344"/>
            <p:cNvSpPr/>
            <p:nvPr/>
          </p:nvSpPr>
          <p:spPr>
            <a:xfrm>
              <a:off x="3107" y="1842"/>
              <a:ext cx="952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5346" name="文本框 695345"/>
            <p:cNvSpPr txBox="1"/>
            <p:nvPr/>
          </p:nvSpPr>
          <p:spPr>
            <a:xfrm>
              <a:off x="3152" y="1797"/>
              <a:ext cx="8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return </a:t>
              </a:r>
              <a:r>
                <a:rPr lang="en-US" altLang="x-none" err="1">
                  <a:latin typeface="Arial" panose="020B0604020202020204" pitchFamily="34" charset="0"/>
                  <a:ea typeface="Angsana New" pitchFamily="18" charset="-34"/>
                </a:rPr>
                <a:t>addr</a:t>
              </a:r>
              <a:endParaRPr lang="th-TH" altLang="x-none"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47" name="组合 695346"/>
          <p:cNvGrpSpPr/>
          <p:nvPr/>
        </p:nvGrpSpPr>
        <p:grpSpPr>
          <a:xfrm>
            <a:off x="7608888" y="4195763"/>
            <a:ext cx="714375" cy="366712"/>
            <a:chOff x="4059" y="1253"/>
            <a:chExt cx="450" cy="231"/>
          </a:xfrm>
        </p:grpSpPr>
        <p:sp>
          <p:nvSpPr>
            <p:cNvPr id="695348" name="直接连接符 695347"/>
            <p:cNvSpPr/>
            <p:nvPr/>
          </p:nvSpPr>
          <p:spPr>
            <a:xfrm>
              <a:off x="4059" y="1389"/>
              <a:ext cx="182" cy="0"/>
            </a:xfrm>
            <a:prstGeom prst="line">
              <a:avLst/>
            </a:prstGeom>
            <a:ln w="9525" cap="flat" cmpd="sng">
              <a:solidFill>
                <a:srgbClr val="D60093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95349" name="文本框 695348"/>
            <p:cNvSpPr txBox="1"/>
            <p:nvPr/>
          </p:nvSpPr>
          <p:spPr>
            <a:xfrm>
              <a:off x="4241" y="1253"/>
              <a:ext cx="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>
                  <a:solidFill>
                    <a:srgbClr val="D60093"/>
                  </a:solidFill>
                  <a:latin typeface="Arial" panose="020B0604020202020204" pitchFamily="34" charset="0"/>
                  <a:ea typeface="Angsana New" pitchFamily="18" charset="-34"/>
                </a:rPr>
                <a:t>sp</a:t>
              </a:r>
              <a:endParaRPr lang="th-TH" altLang="x-none">
                <a:solidFill>
                  <a:srgbClr val="D60093"/>
                </a:solidFill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50" name="组合 695349"/>
          <p:cNvGrpSpPr/>
          <p:nvPr/>
        </p:nvGrpSpPr>
        <p:grpSpPr>
          <a:xfrm>
            <a:off x="7608888" y="5275263"/>
            <a:ext cx="714375" cy="366712"/>
            <a:chOff x="4059" y="1253"/>
            <a:chExt cx="450" cy="231"/>
          </a:xfrm>
        </p:grpSpPr>
        <p:sp>
          <p:nvSpPr>
            <p:cNvPr id="695351" name="直接连接符 695350"/>
            <p:cNvSpPr/>
            <p:nvPr/>
          </p:nvSpPr>
          <p:spPr>
            <a:xfrm>
              <a:off x="4059" y="1389"/>
              <a:ext cx="182" cy="0"/>
            </a:xfrm>
            <a:prstGeom prst="line">
              <a:avLst/>
            </a:prstGeom>
            <a:ln w="9525" cap="flat" cmpd="sng">
              <a:solidFill>
                <a:srgbClr val="D60093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95352" name="文本框 695351"/>
            <p:cNvSpPr txBox="1"/>
            <p:nvPr/>
          </p:nvSpPr>
          <p:spPr>
            <a:xfrm>
              <a:off x="4241" y="1253"/>
              <a:ext cx="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>
                  <a:solidFill>
                    <a:srgbClr val="D60093"/>
                  </a:solidFill>
                  <a:latin typeface="Arial" panose="020B0604020202020204" pitchFamily="34" charset="0"/>
                  <a:ea typeface="Angsana New" pitchFamily="18" charset="-34"/>
                </a:rPr>
                <a:t>sp</a:t>
              </a:r>
              <a:endParaRPr lang="th-TH" altLang="x-none">
                <a:solidFill>
                  <a:srgbClr val="D60093"/>
                </a:solidFill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53" name="组合 695352"/>
          <p:cNvGrpSpPr/>
          <p:nvPr/>
        </p:nvGrpSpPr>
        <p:grpSpPr>
          <a:xfrm>
            <a:off x="6097588" y="5059363"/>
            <a:ext cx="1511300" cy="431800"/>
            <a:chOff x="3107" y="1797"/>
            <a:chExt cx="952" cy="272"/>
          </a:xfrm>
        </p:grpSpPr>
        <p:sp>
          <p:nvSpPr>
            <p:cNvPr id="695354" name="矩形 695353"/>
            <p:cNvSpPr/>
            <p:nvPr/>
          </p:nvSpPr>
          <p:spPr>
            <a:xfrm>
              <a:off x="3107" y="1842"/>
              <a:ext cx="952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5355" name="文本框 695354"/>
            <p:cNvSpPr txBox="1"/>
            <p:nvPr/>
          </p:nvSpPr>
          <p:spPr>
            <a:xfrm>
              <a:off x="3152" y="1797"/>
              <a:ext cx="7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local </a:t>
              </a:r>
              <a:r>
                <a:rPr lang="en-US" altLang="x-none" err="1">
                  <a:latin typeface="Arial" panose="020B0604020202020204" pitchFamily="34" charset="0"/>
                  <a:ea typeface="Angsana New" pitchFamily="18" charset="-34"/>
                </a:rPr>
                <a:t>var.s</a:t>
              </a:r>
              <a:endParaRPr lang="th-TH" altLang="x-none"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56" name="组合 695355"/>
          <p:cNvGrpSpPr/>
          <p:nvPr/>
        </p:nvGrpSpPr>
        <p:grpSpPr>
          <a:xfrm>
            <a:off x="7608888" y="4554538"/>
            <a:ext cx="714375" cy="366712"/>
            <a:chOff x="4059" y="1253"/>
            <a:chExt cx="450" cy="231"/>
          </a:xfrm>
        </p:grpSpPr>
        <p:sp>
          <p:nvSpPr>
            <p:cNvPr id="695357" name="直接连接符 695356"/>
            <p:cNvSpPr/>
            <p:nvPr/>
          </p:nvSpPr>
          <p:spPr>
            <a:xfrm>
              <a:off x="4059" y="1389"/>
              <a:ext cx="182" cy="0"/>
            </a:xfrm>
            <a:prstGeom prst="line">
              <a:avLst/>
            </a:prstGeom>
            <a:ln w="9525" cap="flat" cmpd="sng">
              <a:solidFill>
                <a:srgbClr val="D60093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95358" name="文本框 695357"/>
            <p:cNvSpPr txBox="1"/>
            <p:nvPr/>
          </p:nvSpPr>
          <p:spPr>
            <a:xfrm>
              <a:off x="4241" y="1253"/>
              <a:ext cx="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>
                  <a:solidFill>
                    <a:srgbClr val="D60093"/>
                  </a:solidFill>
                  <a:latin typeface="Arial" panose="020B0604020202020204" pitchFamily="34" charset="0"/>
                  <a:ea typeface="Angsana New" pitchFamily="18" charset="-34"/>
                </a:rPr>
                <a:t>sp</a:t>
              </a:r>
              <a:endParaRPr lang="th-TH" altLang="x-none">
                <a:solidFill>
                  <a:srgbClr val="D60093"/>
                </a:solidFill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59" name="组合 695358"/>
          <p:cNvGrpSpPr/>
          <p:nvPr/>
        </p:nvGrpSpPr>
        <p:grpSpPr>
          <a:xfrm>
            <a:off x="7608888" y="4914900"/>
            <a:ext cx="714375" cy="366713"/>
            <a:chOff x="4059" y="1253"/>
            <a:chExt cx="450" cy="231"/>
          </a:xfrm>
        </p:grpSpPr>
        <p:sp>
          <p:nvSpPr>
            <p:cNvPr id="695360" name="直接连接符 695359"/>
            <p:cNvSpPr/>
            <p:nvPr/>
          </p:nvSpPr>
          <p:spPr>
            <a:xfrm>
              <a:off x="4059" y="1389"/>
              <a:ext cx="182" cy="0"/>
            </a:xfrm>
            <a:prstGeom prst="line">
              <a:avLst/>
            </a:prstGeom>
            <a:ln w="9525" cap="flat" cmpd="sng">
              <a:solidFill>
                <a:srgbClr val="D60093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95361" name="文本框 695360"/>
            <p:cNvSpPr txBox="1"/>
            <p:nvPr/>
          </p:nvSpPr>
          <p:spPr>
            <a:xfrm>
              <a:off x="4241" y="1253"/>
              <a:ext cx="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>
                  <a:solidFill>
                    <a:srgbClr val="D60093"/>
                  </a:solidFill>
                  <a:latin typeface="Arial" panose="020B0604020202020204" pitchFamily="34" charset="0"/>
                  <a:ea typeface="Angsana New" pitchFamily="18" charset="-34"/>
                </a:rPr>
                <a:t>sp</a:t>
              </a:r>
              <a:endParaRPr lang="th-TH" altLang="x-none">
                <a:solidFill>
                  <a:srgbClr val="D60093"/>
                </a:solidFill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62" name="组合 695361"/>
          <p:cNvGrpSpPr/>
          <p:nvPr/>
        </p:nvGrpSpPr>
        <p:grpSpPr>
          <a:xfrm>
            <a:off x="7610475" y="4556125"/>
            <a:ext cx="1223963" cy="366713"/>
            <a:chOff x="4059" y="1706"/>
            <a:chExt cx="451" cy="231"/>
          </a:xfrm>
        </p:grpSpPr>
        <p:sp>
          <p:nvSpPr>
            <p:cNvPr id="695363" name="直接连接符 695362"/>
            <p:cNvSpPr/>
            <p:nvPr/>
          </p:nvSpPr>
          <p:spPr>
            <a:xfrm>
              <a:off x="4059" y="1830"/>
              <a:ext cx="182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95364" name="文本框 695363"/>
            <p:cNvSpPr txBox="1"/>
            <p:nvPr/>
          </p:nvSpPr>
          <p:spPr>
            <a:xfrm>
              <a:off x="4274" y="1706"/>
              <a:ext cx="2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 err="1">
                  <a:solidFill>
                    <a:schemeClr val="accent1"/>
                  </a:solidFill>
                  <a:latin typeface="Arial" panose="020B0604020202020204" pitchFamily="34" charset="0"/>
                  <a:ea typeface="Angsana New" pitchFamily="18" charset="-34"/>
                </a:rPr>
                <a:t>fp</a:t>
              </a:r>
              <a:endParaRPr lang="th-TH" altLang="x-none">
                <a:solidFill>
                  <a:schemeClr val="accent1"/>
                </a:solidFill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5365" name="组合 695364"/>
          <p:cNvGrpSpPr/>
          <p:nvPr/>
        </p:nvGrpSpPr>
        <p:grpSpPr>
          <a:xfrm>
            <a:off x="7508875" y="3330575"/>
            <a:ext cx="388938" cy="1192213"/>
            <a:chOff x="3996" y="1842"/>
            <a:chExt cx="245" cy="751"/>
          </a:xfrm>
        </p:grpSpPr>
        <p:cxnSp>
          <p:nvCxnSpPr>
            <p:cNvPr id="695366" name="肘形连接符 695365"/>
            <p:cNvCxnSpPr>
              <a:stCxn id="695343" idx="3"/>
              <a:endCxn id="695333" idx="1"/>
            </p:cNvCxnSpPr>
            <p:nvPr/>
          </p:nvCxnSpPr>
          <p:spPr>
            <a:xfrm flipV="1">
              <a:off x="3996" y="1842"/>
              <a:ext cx="245" cy="751"/>
            </a:xfrm>
            <a:prstGeom prst="bentConnector2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695367" name="直接连接符 695366"/>
            <p:cNvSpPr/>
            <p:nvPr/>
          </p:nvSpPr>
          <p:spPr>
            <a:xfrm flipH="1">
              <a:off x="4059" y="1842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95368" name="矩形 695367"/>
          <p:cNvSpPr/>
          <p:nvPr/>
        </p:nvSpPr>
        <p:spPr>
          <a:xfrm>
            <a:off x="6097588" y="2611438"/>
            <a:ext cx="1511300" cy="1439862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5369" name="矩形 695368"/>
          <p:cNvSpPr/>
          <p:nvPr/>
        </p:nvSpPr>
        <p:spPr>
          <a:xfrm>
            <a:off x="6097588" y="4051300"/>
            <a:ext cx="1511300" cy="143986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5370" name="文本框 695369"/>
          <p:cNvSpPr txBox="1"/>
          <p:nvPr/>
        </p:nvSpPr>
        <p:spPr>
          <a:xfrm>
            <a:off x="4800600" y="5924550"/>
            <a:ext cx="4286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Compute arguments and push into stack</a:t>
            </a:r>
            <a:endParaRPr lang="th-TH" altLang="x-none">
              <a:solidFill>
                <a:srgbClr val="CC0000"/>
              </a:solidFill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95371" name="文本框 695370"/>
          <p:cNvSpPr txBox="1"/>
          <p:nvPr/>
        </p:nvSpPr>
        <p:spPr>
          <a:xfrm>
            <a:off x="4800600" y="5924550"/>
            <a:ext cx="24447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Store </a:t>
            </a:r>
            <a:r>
              <a:rPr lang="en-US" altLang="x-none" err="1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fp</a:t>
            </a:r>
            <a:r>
              <a:rPr lang="en-US" altLang="x-none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 as control link</a:t>
            </a:r>
            <a:endParaRPr lang="th-TH" altLang="x-none">
              <a:solidFill>
                <a:srgbClr val="CC0000"/>
              </a:solidFill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95372" name="文本框 695371"/>
          <p:cNvSpPr txBox="1"/>
          <p:nvPr/>
        </p:nvSpPr>
        <p:spPr>
          <a:xfrm>
            <a:off x="4800600" y="5924550"/>
            <a:ext cx="9969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Move </a:t>
            </a:r>
            <a:r>
              <a:rPr lang="en-US" altLang="x-none" err="1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fp</a:t>
            </a:r>
            <a:endParaRPr lang="th-TH" altLang="x-none">
              <a:solidFill>
                <a:srgbClr val="CC0000"/>
              </a:solidFill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95373" name="文本框 695372"/>
          <p:cNvSpPr txBox="1"/>
          <p:nvPr/>
        </p:nvSpPr>
        <p:spPr>
          <a:xfrm>
            <a:off x="4873625" y="5924550"/>
            <a:ext cx="22415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Push return address</a:t>
            </a:r>
            <a:endParaRPr lang="th-TH" altLang="x-none">
              <a:solidFill>
                <a:srgbClr val="CC0000"/>
              </a:solidFill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95374" name="文本框 695373"/>
          <p:cNvSpPr txBox="1"/>
          <p:nvPr/>
        </p:nvSpPr>
        <p:spPr>
          <a:xfrm>
            <a:off x="4800600" y="5924550"/>
            <a:ext cx="3397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Reserve area for local variables</a:t>
            </a:r>
            <a:endParaRPr lang="th-TH" altLang="x-none">
              <a:solidFill>
                <a:srgbClr val="CC0000"/>
              </a:solidFill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95375" name="文本框 695374"/>
          <p:cNvSpPr txBox="1"/>
          <p:nvPr/>
        </p:nvSpPr>
        <p:spPr>
          <a:xfrm>
            <a:off x="4802188" y="5564188"/>
            <a:ext cx="19367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Calling sequence</a:t>
            </a:r>
            <a:endParaRPr lang="th-TH" altLang="x-none">
              <a:solidFill>
                <a:srgbClr val="CC0000"/>
              </a:solidFill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95376" name="文本框 695375"/>
          <p:cNvSpPr txBox="1"/>
          <p:nvPr/>
        </p:nvSpPr>
        <p:spPr>
          <a:xfrm>
            <a:off x="4802188" y="5564188"/>
            <a:ext cx="19240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Return sequence</a:t>
            </a:r>
            <a:endParaRPr lang="th-TH" altLang="x-none">
              <a:solidFill>
                <a:srgbClr val="CC0000"/>
              </a:solidFill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95377" name="文本框 695376"/>
          <p:cNvSpPr txBox="1"/>
          <p:nvPr/>
        </p:nvSpPr>
        <p:spPr>
          <a:xfrm>
            <a:off x="4802188" y="5924550"/>
            <a:ext cx="40576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Load </a:t>
            </a:r>
            <a:r>
              <a:rPr lang="en-US" altLang="x-none" err="1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fp</a:t>
            </a:r>
            <a:r>
              <a:rPr lang="en-US" altLang="x-none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 into sp (to pop local </a:t>
            </a:r>
            <a:r>
              <a:rPr lang="en-US" altLang="x-none" err="1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var.s</a:t>
            </a:r>
            <a:r>
              <a:rPr lang="en-US" altLang="x-none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 and </a:t>
            </a:r>
            <a:endParaRPr lang="en-US" altLang="x-none">
              <a:solidFill>
                <a:srgbClr val="CC0000"/>
              </a:solidFill>
              <a:latin typeface="Arial" panose="020B0604020202020204" pitchFamily="34" charset="0"/>
              <a:ea typeface="Angsana New" pitchFamily="18" charset="-34"/>
            </a:endParaRPr>
          </a:p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return </a:t>
            </a:r>
            <a:r>
              <a:rPr lang="en-US" altLang="x-none" err="1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addr</a:t>
            </a:r>
            <a:r>
              <a:rPr lang="en-US" altLang="x-none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)</a:t>
            </a:r>
            <a:endParaRPr lang="th-TH" altLang="x-none">
              <a:solidFill>
                <a:srgbClr val="CC0000"/>
              </a:solidFill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95378" name="文本框 695377"/>
          <p:cNvSpPr txBox="1"/>
          <p:nvPr/>
        </p:nvSpPr>
        <p:spPr>
          <a:xfrm>
            <a:off x="4802188" y="5924550"/>
            <a:ext cx="25336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Load control link into </a:t>
            </a:r>
            <a:r>
              <a:rPr lang="en-US" altLang="x-none" err="1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fp</a:t>
            </a:r>
            <a:endParaRPr lang="th-TH" altLang="x-none">
              <a:solidFill>
                <a:srgbClr val="CC0000"/>
              </a:solidFill>
              <a:latin typeface="Arial" panose="020B0604020202020204" pitchFamily="34" charset="0"/>
              <a:ea typeface="Angsana New" pitchFamily="18" charset="-34"/>
            </a:endParaRPr>
          </a:p>
        </p:txBody>
      </p:sp>
      <p:grpSp>
        <p:nvGrpSpPr>
          <p:cNvPr id="695379" name="组合 695378"/>
          <p:cNvGrpSpPr/>
          <p:nvPr/>
        </p:nvGrpSpPr>
        <p:grpSpPr>
          <a:xfrm>
            <a:off x="7610475" y="3116263"/>
            <a:ext cx="1223963" cy="366712"/>
            <a:chOff x="4059" y="1706"/>
            <a:chExt cx="451" cy="231"/>
          </a:xfrm>
        </p:grpSpPr>
        <p:sp>
          <p:nvSpPr>
            <p:cNvPr id="695380" name="直接连接符 695379"/>
            <p:cNvSpPr/>
            <p:nvPr/>
          </p:nvSpPr>
          <p:spPr>
            <a:xfrm>
              <a:off x="4059" y="1830"/>
              <a:ext cx="182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95381" name="文本框 695380"/>
            <p:cNvSpPr txBox="1"/>
            <p:nvPr/>
          </p:nvSpPr>
          <p:spPr>
            <a:xfrm>
              <a:off x="4274" y="1706"/>
              <a:ext cx="2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 err="1">
                  <a:solidFill>
                    <a:schemeClr val="accent1"/>
                  </a:solidFill>
                  <a:latin typeface="Arial" panose="020B0604020202020204" pitchFamily="34" charset="0"/>
                  <a:ea typeface="Angsana New" pitchFamily="18" charset="-34"/>
                </a:rPr>
                <a:t>fp</a:t>
              </a:r>
              <a:endParaRPr lang="th-TH" altLang="x-none">
                <a:solidFill>
                  <a:schemeClr val="accent1"/>
                </a:solidFill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sp>
        <p:nvSpPr>
          <p:cNvPr id="695382" name="文本框 695381"/>
          <p:cNvSpPr txBox="1"/>
          <p:nvPr/>
        </p:nvSpPr>
        <p:spPr>
          <a:xfrm>
            <a:off x="4802188" y="5924550"/>
            <a:ext cx="21780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Jump to return </a:t>
            </a:r>
            <a:r>
              <a:rPr lang="en-US" altLang="x-none" err="1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addr</a:t>
            </a:r>
            <a:endParaRPr lang="th-TH" altLang="x-none">
              <a:solidFill>
                <a:srgbClr val="CC0000"/>
              </a:solidFill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95383" name="文本框 695382"/>
          <p:cNvSpPr txBox="1"/>
          <p:nvPr/>
        </p:nvSpPr>
        <p:spPr>
          <a:xfrm>
            <a:off x="4875213" y="5924550"/>
            <a:ext cx="17335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CC0000"/>
                </a:solidFill>
                <a:latin typeface="Arial" panose="020B0604020202020204" pitchFamily="34" charset="0"/>
                <a:ea typeface="Angsana New" pitchFamily="18" charset="-34"/>
              </a:rPr>
              <a:t>Pop arguments</a:t>
            </a:r>
            <a:endParaRPr lang="th-TH" altLang="x-none">
              <a:solidFill>
                <a:srgbClr val="CC0000"/>
              </a:solidFill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95384" name="矩形 695383"/>
          <p:cNvSpPr/>
          <p:nvPr/>
        </p:nvSpPr>
        <p:spPr>
          <a:xfrm>
            <a:off x="6097588" y="1171575"/>
            <a:ext cx="1512887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5385" name="文本框 695384"/>
          <p:cNvSpPr txBox="1"/>
          <p:nvPr/>
        </p:nvSpPr>
        <p:spPr>
          <a:xfrm>
            <a:off x="6149975" y="1119188"/>
            <a:ext cx="13652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latin typeface="Arial" panose="020B0604020202020204" pitchFamily="34" charset="0"/>
                <a:ea typeface="Angsana New" pitchFamily="18" charset="-34"/>
              </a:rPr>
              <a:t>Global area</a:t>
            </a:r>
            <a:endParaRPr lang="th-TH" altLang="x-none"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95386" name="直接连接符 695385"/>
          <p:cNvSpPr/>
          <p:nvPr/>
        </p:nvSpPr>
        <p:spPr>
          <a:xfrm>
            <a:off x="5665788" y="1603375"/>
            <a:ext cx="0" cy="2520950"/>
          </a:xfrm>
          <a:prstGeom prst="line">
            <a:avLst/>
          </a:prstGeom>
          <a:ln w="9525" cap="flat" cmpd="sng">
            <a:solidFill>
              <a:srgbClr val="008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695387" name="文本框 695386"/>
          <p:cNvSpPr txBox="1"/>
          <p:nvPr/>
        </p:nvSpPr>
        <p:spPr>
          <a:xfrm rot="16200000">
            <a:off x="4505325" y="2762250"/>
            <a:ext cx="26860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x-none">
                <a:solidFill>
                  <a:srgbClr val="008000"/>
                </a:solidFill>
                <a:latin typeface="Arial" panose="020B0604020202020204" pitchFamily="34" charset="0"/>
                <a:ea typeface="Angsana New" pitchFamily="18" charset="-34"/>
              </a:rPr>
              <a:t>Direction of stack growth</a:t>
            </a:r>
            <a:endParaRPr lang="th-TH" altLang="x-none">
              <a:solidFill>
                <a:srgbClr val="008000"/>
              </a:solidFill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95388" name="内容占位符 695387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p>
            <a:endParaRPr lang="en-US" altLang="x-none" sz="2500" kern="12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5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5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9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9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9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9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9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9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9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9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69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69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9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9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69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69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69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69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69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69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69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69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6" grpId="0"/>
      <p:bldP spid="695370" grpId="0"/>
      <p:bldP spid="695370" grpId="1"/>
      <p:bldP spid="695370" grpId="2"/>
      <p:bldP spid="695370" grpId="3"/>
      <p:bldP spid="695371" grpId="0"/>
      <p:bldP spid="695371" grpId="1"/>
      <p:bldP spid="695371" grpId="2"/>
      <p:bldP spid="695371" grpId="3"/>
      <p:bldP spid="695372" grpId="0"/>
      <p:bldP spid="695372" grpId="1"/>
      <p:bldP spid="695372" grpId="2"/>
      <p:bldP spid="695372" grpId="3"/>
      <p:bldP spid="695373" grpId="0"/>
      <p:bldP spid="695373" grpId="1"/>
      <p:bldP spid="695373" grpId="2"/>
      <p:bldP spid="695373" grpId="3"/>
      <p:bldP spid="695374" grpId="0"/>
      <p:bldP spid="695374" grpId="1"/>
      <p:bldP spid="695374" grpId="2"/>
      <p:bldP spid="695374" grpId="3"/>
      <p:bldP spid="695375" grpId="0"/>
      <p:bldP spid="695375" grpId="1"/>
      <p:bldP spid="695376" grpId="0"/>
      <p:bldP spid="695377" grpId="0"/>
      <p:bldP spid="695377" grpId="1"/>
      <p:bldP spid="695377" grpId="2"/>
      <p:bldP spid="695377" grpId="3"/>
      <p:bldP spid="695378" grpId="0"/>
      <p:bldP spid="695378" grpId="1"/>
      <p:bldP spid="695378" grpId="2"/>
      <p:bldP spid="695378" grpId="3"/>
      <p:bldP spid="695382" grpId="0"/>
      <p:bldP spid="695382" grpId="1"/>
      <p:bldP spid="695382" grpId="2"/>
      <p:bldP spid="695382" grpId="3"/>
      <p:bldP spid="695383" grpId="0"/>
      <p:bldP spid="695383" grpId="1"/>
      <p:bldP spid="695383" grpId="2"/>
      <p:bldP spid="695385" grpId="0"/>
      <p:bldP spid="6953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22" name="标题 6963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x-none"/>
              <a:t>Activation Tree</a:t>
            </a:r>
            <a:endParaRPr lang="th-TH" altLang="x-none"/>
          </a:p>
        </p:txBody>
      </p:sp>
      <p:sp>
        <p:nvSpPr>
          <p:cNvPr id="696323" name="文本占位符 69632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2659062" cy="4114800"/>
          </a:xfrm>
        </p:spPr>
        <p:txBody>
          <a:bodyPr/>
          <a:p>
            <a:pPr>
              <a:lnSpc>
                <a:spcPct val="80000"/>
              </a:lnSpc>
              <a:buNone/>
            </a:pPr>
            <a:r>
              <a:rPr lang="en-US" altLang="x-none" sz="1900" kern="1200">
                <a:solidFill>
                  <a:schemeClr val="accent1"/>
                </a:solidFill>
              </a:rPr>
              <a:t>main()</a:t>
            </a:r>
            <a:endParaRPr lang="en-US" altLang="x-none" sz="1900" kern="12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sz="1900" kern="1200">
                <a:solidFill>
                  <a:schemeClr val="accent1"/>
                </a:solidFill>
              </a:rPr>
              <a:t>{	…;</a:t>
            </a:r>
            <a:endParaRPr lang="en-US" altLang="x-none" sz="1900" kern="12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sz="1900" kern="1200">
                <a:solidFill>
                  <a:schemeClr val="accent1"/>
                </a:solidFill>
              </a:rPr>
              <a:t>	</a:t>
            </a:r>
            <a:r>
              <a:rPr lang="en-US" altLang="x-none" sz="1900" kern="1200" err="1">
                <a:solidFill>
                  <a:schemeClr val="accent1"/>
                </a:solidFill>
              </a:rPr>
              <a:t>g(x</a:t>
            </a:r>
            <a:r>
              <a:rPr lang="en-US" altLang="x-none" sz="1900" kern="1200">
                <a:solidFill>
                  <a:schemeClr val="accent1"/>
                </a:solidFill>
              </a:rPr>
              <a:t>); </a:t>
            </a:r>
            <a:endParaRPr lang="en-US" altLang="x-none" sz="1900" kern="12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sz="1900" kern="1200">
                <a:solidFill>
                  <a:schemeClr val="accent1"/>
                </a:solidFill>
              </a:rPr>
              <a:t>	return(0);	}</a:t>
            </a:r>
            <a:endParaRPr lang="en-US" altLang="x-none" sz="1900" kern="12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x-none" sz="1900" kern="12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sz="1900" kern="1200">
                <a:solidFill>
                  <a:schemeClr val="accent1"/>
                </a:solidFill>
              </a:rPr>
              <a:t>void </a:t>
            </a:r>
            <a:r>
              <a:rPr lang="en-US" altLang="x-none" sz="1900" kern="1200" err="1">
                <a:solidFill>
                  <a:schemeClr val="accent1"/>
                </a:solidFill>
              </a:rPr>
              <a:t>g(int</a:t>
            </a:r>
            <a:r>
              <a:rPr lang="en-US" altLang="x-none" sz="1900" kern="1200">
                <a:solidFill>
                  <a:schemeClr val="accent1"/>
                </a:solidFill>
              </a:rPr>
              <a:t> m)</a:t>
            </a:r>
            <a:endParaRPr lang="en-US" altLang="x-none" sz="1900" kern="12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sz="1900" kern="1200">
                <a:solidFill>
                  <a:schemeClr val="accent1"/>
                </a:solidFill>
              </a:rPr>
              <a:t>{	…</a:t>
            </a:r>
            <a:endParaRPr lang="en-US" altLang="x-none" sz="1900" kern="12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sz="1900" kern="1200">
                <a:solidFill>
                  <a:schemeClr val="accent1"/>
                </a:solidFill>
              </a:rPr>
              <a:t>	</a:t>
            </a:r>
            <a:r>
              <a:rPr lang="en-US" altLang="x-none" sz="1900" kern="1200" err="1">
                <a:solidFill>
                  <a:schemeClr val="accent1"/>
                </a:solidFill>
              </a:rPr>
              <a:t>f(y</a:t>
            </a:r>
            <a:r>
              <a:rPr lang="en-US" altLang="x-none" sz="1900" kern="1200">
                <a:solidFill>
                  <a:schemeClr val="accent1"/>
                </a:solidFill>
              </a:rPr>
              <a:t>);	… </a:t>
            </a:r>
            <a:endParaRPr lang="en-US" altLang="x-none" sz="1900" kern="12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sz="1900" kern="1200">
                <a:solidFill>
                  <a:schemeClr val="accent1"/>
                </a:solidFill>
              </a:rPr>
              <a:t>	</a:t>
            </a:r>
            <a:r>
              <a:rPr lang="en-US" altLang="x-none" sz="1900" kern="1200" err="1">
                <a:solidFill>
                  <a:schemeClr val="accent1"/>
                </a:solidFill>
              </a:rPr>
              <a:t>g(y</a:t>
            </a:r>
            <a:r>
              <a:rPr lang="en-US" altLang="x-none" sz="1900" kern="1200">
                <a:solidFill>
                  <a:schemeClr val="accent1"/>
                </a:solidFill>
              </a:rPr>
              <a:t>);</a:t>
            </a:r>
            <a:endParaRPr lang="en-US" altLang="x-none" sz="1900" kern="12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sz="1900" kern="1200">
                <a:solidFill>
                  <a:schemeClr val="accent1"/>
                </a:solidFill>
              </a:rPr>
              <a:t>	…</a:t>
            </a:r>
            <a:endParaRPr lang="en-US" altLang="x-none" sz="1900" kern="12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sz="1900" kern="1200">
                <a:solidFill>
                  <a:schemeClr val="accent1"/>
                </a:solidFill>
              </a:rPr>
              <a:t>}</a:t>
            </a:r>
            <a:endParaRPr lang="en-US" altLang="x-none" sz="1900" kern="12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x-none" sz="1900" kern="12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sz="1900" kern="1200">
                <a:solidFill>
                  <a:schemeClr val="accent1"/>
                </a:solidFill>
              </a:rPr>
              <a:t>void </a:t>
            </a:r>
            <a:r>
              <a:rPr lang="en-US" altLang="x-none" sz="1900" kern="1200" err="1">
                <a:solidFill>
                  <a:schemeClr val="accent1"/>
                </a:solidFill>
              </a:rPr>
              <a:t>f(int</a:t>
            </a:r>
            <a:r>
              <a:rPr lang="en-US" altLang="x-none" sz="1900" kern="1200">
                <a:solidFill>
                  <a:schemeClr val="accent1"/>
                </a:solidFill>
              </a:rPr>
              <a:t> n)</a:t>
            </a:r>
            <a:endParaRPr lang="en-US" altLang="x-none" sz="1900" kern="12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sz="1900" kern="1200">
                <a:solidFill>
                  <a:schemeClr val="accent1"/>
                </a:solidFill>
              </a:rPr>
              <a:t>{	</a:t>
            </a:r>
            <a:r>
              <a:rPr lang="en-US" altLang="x-none" sz="1900" kern="1200" err="1">
                <a:solidFill>
                  <a:schemeClr val="accent1"/>
                </a:solidFill>
              </a:rPr>
              <a:t>g(n</a:t>
            </a:r>
            <a:r>
              <a:rPr lang="en-US" altLang="x-none" sz="1900" kern="1200">
                <a:solidFill>
                  <a:schemeClr val="accent1"/>
                </a:solidFill>
              </a:rPr>
              <a:t>);	</a:t>
            </a:r>
            <a:endParaRPr lang="en-US" altLang="x-none" sz="1900" kern="12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sz="1900" kern="1200">
                <a:solidFill>
                  <a:schemeClr val="accent1"/>
                </a:solidFill>
              </a:rPr>
              <a:t>	…</a:t>
            </a:r>
            <a:endParaRPr lang="en-US" altLang="x-none" sz="1900" kern="12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sz="1900" kern="1200">
                <a:solidFill>
                  <a:schemeClr val="accent1"/>
                </a:solidFill>
              </a:rPr>
              <a:t>}</a:t>
            </a:r>
            <a:endParaRPr lang="th-TH" altLang="x-none" sz="1900" kern="1200">
              <a:solidFill>
                <a:schemeClr val="accent1"/>
              </a:solidFill>
            </a:endParaRPr>
          </a:p>
        </p:txBody>
      </p:sp>
      <p:pic>
        <p:nvPicPr>
          <p:cNvPr id="696324" name="内容占位符 696323" descr="j0292020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3787775" y="5051425"/>
            <a:ext cx="844550" cy="739775"/>
          </a:xfrm>
        </p:spPr>
      </p:pic>
      <p:graphicFrame>
        <p:nvGraphicFramePr>
          <p:cNvPr id="4" name="图示 3"/>
          <p:cNvGraphicFramePr/>
          <p:nvPr/>
        </p:nvGraphicFramePr>
        <p:xfrm>
          <a:off x="3848100" y="2160588"/>
          <a:ext cx="3205163" cy="3148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96336" name="组合 696335"/>
          <p:cNvGrpSpPr/>
          <p:nvPr/>
        </p:nvGrpSpPr>
        <p:grpSpPr>
          <a:xfrm>
            <a:off x="7451725" y="1719263"/>
            <a:ext cx="1439863" cy="412750"/>
            <a:chOff x="3515" y="630"/>
            <a:chExt cx="907" cy="260"/>
          </a:xfrm>
        </p:grpSpPr>
        <p:sp>
          <p:nvSpPr>
            <p:cNvPr id="696337" name="矩形 696336"/>
            <p:cNvSpPr/>
            <p:nvPr/>
          </p:nvSpPr>
          <p:spPr>
            <a:xfrm>
              <a:off x="3515" y="663"/>
              <a:ext cx="907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6338" name="文本框 696337"/>
            <p:cNvSpPr txBox="1"/>
            <p:nvPr/>
          </p:nvSpPr>
          <p:spPr>
            <a:xfrm>
              <a:off x="3548" y="630"/>
              <a:ext cx="8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Global area</a:t>
              </a:r>
              <a:endParaRPr lang="th-TH" altLang="x-none"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6339" name="组合 696338"/>
          <p:cNvGrpSpPr/>
          <p:nvPr/>
        </p:nvGrpSpPr>
        <p:grpSpPr>
          <a:xfrm>
            <a:off x="7451725" y="2132013"/>
            <a:ext cx="1439863" cy="879475"/>
            <a:chOff x="3527" y="1035"/>
            <a:chExt cx="907" cy="554"/>
          </a:xfrm>
        </p:grpSpPr>
        <p:sp>
          <p:nvSpPr>
            <p:cNvPr id="696340" name="矩形 696339"/>
            <p:cNvSpPr/>
            <p:nvPr/>
          </p:nvSpPr>
          <p:spPr>
            <a:xfrm>
              <a:off x="3527" y="1035"/>
              <a:ext cx="907" cy="5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6341" name="文本框 696340"/>
            <p:cNvSpPr txBox="1"/>
            <p:nvPr/>
          </p:nvSpPr>
          <p:spPr>
            <a:xfrm>
              <a:off x="3606" y="1071"/>
              <a:ext cx="772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lnSpc>
                  <a:spcPct val="8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activation </a:t>
              </a:r>
              <a:endParaRPr lang="en-US" altLang="x-none">
                <a:latin typeface="Arial" panose="020B0604020202020204" pitchFamily="34" charset="0"/>
                <a:ea typeface="Angsana New" pitchFamily="18" charset="-34"/>
              </a:endParaRPr>
            </a:p>
            <a:p>
              <a:pPr lvl="0" algn="l" eaLnBrk="1" hangingPunct="1">
                <a:lnSpc>
                  <a:spcPct val="8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record for </a:t>
              </a:r>
              <a:endParaRPr lang="en-US" altLang="x-none">
                <a:latin typeface="Arial" panose="020B0604020202020204" pitchFamily="34" charset="0"/>
                <a:ea typeface="Angsana New" pitchFamily="18" charset="-34"/>
              </a:endParaRPr>
            </a:p>
            <a:p>
              <a:pPr lvl="0" algn="l" eaLnBrk="1" hangingPunct="1">
                <a:lnSpc>
                  <a:spcPct val="8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main</a:t>
              </a:r>
              <a:endParaRPr lang="th-TH" altLang="x-none"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6342" name="组合 696341"/>
          <p:cNvGrpSpPr/>
          <p:nvPr/>
        </p:nvGrpSpPr>
        <p:grpSpPr>
          <a:xfrm>
            <a:off x="7451725" y="2997200"/>
            <a:ext cx="1439863" cy="879475"/>
            <a:chOff x="3527" y="1035"/>
            <a:chExt cx="907" cy="554"/>
          </a:xfrm>
        </p:grpSpPr>
        <p:sp>
          <p:nvSpPr>
            <p:cNvPr id="696343" name="矩形 696342"/>
            <p:cNvSpPr/>
            <p:nvPr/>
          </p:nvSpPr>
          <p:spPr>
            <a:xfrm>
              <a:off x="3527" y="1035"/>
              <a:ext cx="907" cy="5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6344" name="文本框 696343"/>
            <p:cNvSpPr txBox="1"/>
            <p:nvPr/>
          </p:nvSpPr>
          <p:spPr>
            <a:xfrm>
              <a:off x="3606" y="1071"/>
              <a:ext cx="772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lnSpc>
                  <a:spcPct val="8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activation </a:t>
              </a:r>
              <a:endParaRPr lang="en-US" altLang="x-none">
                <a:latin typeface="Arial" panose="020B0604020202020204" pitchFamily="34" charset="0"/>
                <a:ea typeface="Angsana New" pitchFamily="18" charset="-34"/>
              </a:endParaRPr>
            </a:p>
            <a:p>
              <a:pPr lvl="0" algn="l" eaLnBrk="1" hangingPunct="1">
                <a:lnSpc>
                  <a:spcPct val="8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record for </a:t>
              </a:r>
              <a:endParaRPr lang="en-US" altLang="x-none">
                <a:latin typeface="Arial" panose="020B0604020202020204" pitchFamily="34" charset="0"/>
                <a:ea typeface="Angsana New" pitchFamily="18" charset="-34"/>
              </a:endParaRPr>
            </a:p>
            <a:p>
              <a:pPr lvl="0" algn="l" eaLnBrk="1" hangingPunct="1">
                <a:lnSpc>
                  <a:spcPct val="8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g(2)</a:t>
              </a:r>
              <a:endParaRPr lang="th-TH" altLang="x-none"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6345" name="组合 696344"/>
          <p:cNvGrpSpPr/>
          <p:nvPr/>
        </p:nvGrpSpPr>
        <p:grpSpPr>
          <a:xfrm>
            <a:off x="7451725" y="3860800"/>
            <a:ext cx="1439863" cy="879475"/>
            <a:chOff x="3527" y="1035"/>
            <a:chExt cx="907" cy="554"/>
          </a:xfrm>
        </p:grpSpPr>
        <p:sp>
          <p:nvSpPr>
            <p:cNvPr id="696346" name="矩形 696345"/>
            <p:cNvSpPr/>
            <p:nvPr/>
          </p:nvSpPr>
          <p:spPr>
            <a:xfrm>
              <a:off x="3527" y="1035"/>
              <a:ext cx="907" cy="5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6347" name="文本框 696346"/>
            <p:cNvSpPr txBox="1"/>
            <p:nvPr/>
          </p:nvSpPr>
          <p:spPr>
            <a:xfrm>
              <a:off x="3606" y="1071"/>
              <a:ext cx="772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lnSpc>
                  <a:spcPct val="8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activation </a:t>
              </a:r>
              <a:endParaRPr lang="en-US" altLang="x-none">
                <a:latin typeface="Arial" panose="020B0604020202020204" pitchFamily="34" charset="0"/>
                <a:ea typeface="Angsana New" pitchFamily="18" charset="-34"/>
              </a:endParaRPr>
            </a:p>
            <a:p>
              <a:pPr lvl="0" algn="l" eaLnBrk="1" hangingPunct="1">
                <a:lnSpc>
                  <a:spcPct val="8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record for </a:t>
              </a:r>
              <a:endParaRPr lang="en-US" altLang="x-none">
                <a:latin typeface="Arial" panose="020B0604020202020204" pitchFamily="34" charset="0"/>
                <a:ea typeface="Angsana New" pitchFamily="18" charset="-34"/>
              </a:endParaRPr>
            </a:p>
            <a:p>
              <a:pPr lvl="0" algn="l" eaLnBrk="1" hangingPunct="1">
                <a:lnSpc>
                  <a:spcPct val="8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f(1)</a:t>
              </a:r>
              <a:endParaRPr lang="th-TH" altLang="x-none"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sp>
        <p:nvSpPr>
          <p:cNvPr id="696348" name="直接连接符 696347"/>
          <p:cNvSpPr/>
          <p:nvPr/>
        </p:nvSpPr>
        <p:spPr>
          <a:xfrm>
            <a:off x="7451725" y="1771650"/>
            <a:ext cx="1439863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96349" name="组合 696348"/>
          <p:cNvGrpSpPr/>
          <p:nvPr/>
        </p:nvGrpSpPr>
        <p:grpSpPr>
          <a:xfrm>
            <a:off x="7451725" y="4724400"/>
            <a:ext cx="1439863" cy="879475"/>
            <a:chOff x="3527" y="1035"/>
            <a:chExt cx="907" cy="554"/>
          </a:xfrm>
        </p:grpSpPr>
        <p:sp>
          <p:nvSpPr>
            <p:cNvPr id="696350" name="矩形 696349"/>
            <p:cNvSpPr/>
            <p:nvPr/>
          </p:nvSpPr>
          <p:spPr>
            <a:xfrm>
              <a:off x="3527" y="1035"/>
              <a:ext cx="907" cy="5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6351" name="文本框 696350"/>
            <p:cNvSpPr txBox="1"/>
            <p:nvPr/>
          </p:nvSpPr>
          <p:spPr>
            <a:xfrm>
              <a:off x="3606" y="1071"/>
              <a:ext cx="772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lnSpc>
                  <a:spcPct val="8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activation </a:t>
              </a:r>
              <a:endParaRPr lang="en-US" altLang="x-none">
                <a:latin typeface="Arial" panose="020B0604020202020204" pitchFamily="34" charset="0"/>
                <a:ea typeface="Angsana New" pitchFamily="18" charset="-34"/>
              </a:endParaRPr>
            </a:p>
            <a:p>
              <a:pPr lvl="0" algn="l" eaLnBrk="1" hangingPunct="1">
                <a:lnSpc>
                  <a:spcPct val="8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record for </a:t>
              </a:r>
              <a:endParaRPr lang="en-US" altLang="x-none">
                <a:latin typeface="Arial" panose="020B0604020202020204" pitchFamily="34" charset="0"/>
                <a:ea typeface="Angsana New" pitchFamily="18" charset="-34"/>
              </a:endParaRPr>
            </a:p>
            <a:p>
              <a:pPr lvl="0" algn="l" eaLnBrk="1" hangingPunct="1">
                <a:lnSpc>
                  <a:spcPct val="8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g(1)</a:t>
              </a:r>
              <a:endParaRPr lang="th-TH" altLang="x-none"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grpSp>
        <p:nvGrpSpPr>
          <p:cNvPr id="696352" name="组合 696351"/>
          <p:cNvGrpSpPr/>
          <p:nvPr/>
        </p:nvGrpSpPr>
        <p:grpSpPr>
          <a:xfrm>
            <a:off x="7451725" y="3860800"/>
            <a:ext cx="1439863" cy="879475"/>
            <a:chOff x="3527" y="1035"/>
            <a:chExt cx="907" cy="554"/>
          </a:xfrm>
        </p:grpSpPr>
        <p:sp>
          <p:nvSpPr>
            <p:cNvPr id="696353" name="矩形 696352"/>
            <p:cNvSpPr/>
            <p:nvPr/>
          </p:nvSpPr>
          <p:spPr>
            <a:xfrm>
              <a:off x="3527" y="1035"/>
              <a:ext cx="907" cy="5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6354" name="文本框 696353"/>
            <p:cNvSpPr txBox="1"/>
            <p:nvPr/>
          </p:nvSpPr>
          <p:spPr>
            <a:xfrm>
              <a:off x="3606" y="1071"/>
              <a:ext cx="772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 eaLnBrk="1" hangingPunct="1">
                <a:lnSpc>
                  <a:spcPct val="8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activation </a:t>
              </a:r>
              <a:endParaRPr lang="en-US" altLang="x-none">
                <a:latin typeface="Arial" panose="020B0604020202020204" pitchFamily="34" charset="0"/>
                <a:ea typeface="Angsana New" pitchFamily="18" charset="-34"/>
              </a:endParaRPr>
            </a:p>
            <a:p>
              <a:pPr lvl="0" algn="l" eaLnBrk="1" hangingPunct="1">
                <a:lnSpc>
                  <a:spcPct val="8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record for </a:t>
              </a:r>
              <a:endParaRPr lang="en-US" altLang="x-none">
                <a:latin typeface="Arial" panose="020B0604020202020204" pitchFamily="34" charset="0"/>
                <a:ea typeface="Angsana New" pitchFamily="18" charset="-34"/>
              </a:endParaRPr>
            </a:p>
            <a:p>
              <a:pPr lvl="0" algn="l" eaLnBrk="1" hangingPunct="1">
                <a:lnSpc>
                  <a:spcPct val="80000"/>
                </a:lnSpc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g(1)</a:t>
              </a:r>
              <a:endParaRPr lang="th-TH" altLang="x-none">
                <a:latin typeface="Arial" panose="020B0604020202020204" pitchFamily="34" charset="0"/>
                <a:ea typeface="Angsana New" pitchFamily="18" charset="-34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69632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69632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9632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9632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696323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96323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696323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96323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696323">
                                            <p:txEl>
                                              <p:charRg st="5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696323">
                                            <p:txEl>
                                              <p:charRg st="5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96323">
                                            <p:txEl>
                                              <p:charRg st="5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96323">
                                            <p:txEl>
                                              <p:charRg st="5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6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6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96323">
                                            <p:txEl>
                                              <p:charRg st="9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96323">
                                            <p:txEl>
                                              <p:charRg st="9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96323">
                                            <p:txEl>
                                              <p:charRg st="9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96323">
                                            <p:txEl>
                                              <p:charRg st="9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96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96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9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9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6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6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696323">
                                            <p:txEl>
                                              <p:charRg st="6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696323">
                                            <p:txEl>
                                              <p:charRg st="6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696323">
                                            <p:txEl>
                                              <p:charRg st="6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96323">
                                            <p:txEl>
                                              <p:charRg st="6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96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96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9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9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69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9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03490" name="文本占位符 703489"/>
          <p:cNvSpPr>
            <a:spLocks noGrp="1"/>
          </p:cNvSpPr>
          <p:nvPr>
            <p:ph type="body" idx="1"/>
          </p:nvPr>
        </p:nvSpPr>
        <p:spPr>
          <a:xfrm>
            <a:off x="179388" y="0"/>
            <a:ext cx="8785225" cy="7173913"/>
          </a:xfrm>
        </p:spPr>
        <p:txBody>
          <a:bodyPr/>
          <a:p>
            <a:pPr>
              <a:lnSpc>
                <a:spcPct val="80000"/>
              </a:lnSpc>
              <a:buNone/>
            </a:pPr>
            <a:r>
              <a:rPr lang="en-US" altLang="zh-CN" sz="1700" err="1"/>
              <a:t>program sort(input</a:t>
            </a:r>
            <a:r>
              <a:rPr lang="en-US" altLang="zh-CN" sz="1700"/>
              <a:t>, output);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 err="1"/>
              <a:t>	var</a:t>
            </a:r>
            <a:r>
              <a:rPr lang="en-US" altLang="zh-CN" sz="1700"/>
              <a:t> a:array[0..10] of integer;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procedure </a:t>
            </a:r>
            <a:r>
              <a:rPr lang="en-US" altLang="zh-CN" sz="1700" err="1">
                <a:solidFill>
                  <a:srgbClr val="990099"/>
                </a:solidFill>
              </a:rPr>
              <a:t>readarry</a:t>
            </a:r>
            <a:r>
              <a:rPr lang="en-US" altLang="zh-CN" sz="1700"/>
              <a:t>;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 err="1"/>
              <a:t>		var</a:t>
            </a:r>
            <a:r>
              <a:rPr lang="en-US" altLang="zh-CN" sz="1700"/>
              <a:t> i: integer;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	begin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 err="1"/>
              <a:t>			for i:=1 to 9 do read(a[i</a:t>
            </a:r>
            <a:r>
              <a:rPr lang="en-US" altLang="zh-CN" sz="1700"/>
              <a:t>])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	end;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function </a:t>
            </a:r>
            <a:r>
              <a:rPr lang="en-US" altLang="zh-CN" sz="1700" err="1">
                <a:solidFill>
                  <a:srgbClr val="FF0000"/>
                </a:solidFill>
              </a:rPr>
              <a:t>partition</a:t>
            </a:r>
            <a:r>
              <a:rPr lang="en-US" altLang="zh-CN" sz="1700" err="1"/>
              <a:t>(y,z:integer):integer</a:t>
            </a:r>
            <a:r>
              <a:rPr lang="en-US" altLang="zh-CN" sz="1700"/>
              <a:t>;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 err="1"/>
              <a:t>		var i,j,x,v</a:t>
            </a:r>
            <a:r>
              <a:rPr lang="en-US" altLang="zh-CN" sz="1700"/>
              <a:t> : integer;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	begin     ……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	end;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procedure </a:t>
            </a:r>
            <a:r>
              <a:rPr lang="en-US" altLang="zh-CN" sz="1700" err="1">
                <a:solidFill>
                  <a:srgbClr val="006600"/>
                </a:solidFill>
              </a:rPr>
              <a:t>quicksort</a:t>
            </a:r>
            <a:r>
              <a:rPr lang="en-US" altLang="zh-CN" sz="1700" err="1"/>
              <a:t>(m,n:integer</a:t>
            </a:r>
            <a:r>
              <a:rPr lang="en-US" altLang="zh-CN" sz="1700"/>
              <a:t>)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 err="1"/>
              <a:t>		var i:integer</a:t>
            </a:r>
            <a:r>
              <a:rPr lang="en-US" altLang="zh-CN" sz="1700"/>
              <a:t>;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	begin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 err="1"/>
              <a:t>			if(n</a:t>
            </a:r>
            <a:r>
              <a:rPr lang="en-US" altLang="zh-CN" sz="1700"/>
              <a:t>&gt;m) then begin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			i:=</a:t>
            </a:r>
            <a:r>
              <a:rPr lang="en-US" altLang="zh-CN" sz="1700" err="1">
                <a:solidFill>
                  <a:srgbClr val="FF0000"/>
                </a:solidFill>
              </a:rPr>
              <a:t>partition</a:t>
            </a:r>
            <a:r>
              <a:rPr lang="en-US" altLang="zh-CN" sz="1700" err="1"/>
              <a:t>(m,n</a:t>
            </a:r>
            <a:r>
              <a:rPr lang="en-US" altLang="zh-CN" sz="1700"/>
              <a:t>);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			</a:t>
            </a:r>
            <a:r>
              <a:rPr lang="en-US" altLang="zh-CN" sz="1700">
                <a:solidFill>
                  <a:srgbClr val="006600"/>
                </a:solidFill>
              </a:rPr>
              <a:t>quicksort</a:t>
            </a:r>
            <a:r>
              <a:rPr lang="en-US" altLang="zh-CN" sz="1700"/>
              <a:t>(m,i-1);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			</a:t>
            </a:r>
            <a:r>
              <a:rPr lang="en-US" altLang="zh-CN" sz="1700">
                <a:solidFill>
                  <a:srgbClr val="006600"/>
                </a:solidFill>
              </a:rPr>
              <a:t>quicksort</a:t>
            </a:r>
            <a:r>
              <a:rPr lang="en-US" altLang="zh-CN" sz="1700"/>
              <a:t>(i+1,n)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		end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	end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begin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	a[0] := -9999;a[10]:=9999;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	</a:t>
            </a:r>
            <a:r>
              <a:rPr lang="en-US" altLang="zh-CN" sz="1700" err="1">
                <a:solidFill>
                  <a:srgbClr val="990099"/>
                </a:solidFill>
              </a:rPr>
              <a:t>readarray</a:t>
            </a:r>
            <a:r>
              <a:rPr lang="en-US" altLang="zh-CN" sz="1700"/>
              <a:t>;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	quicksort(1,9)</a:t>
            </a:r>
            <a:endParaRPr lang="en-US" altLang="zh-CN" sz="1700"/>
          </a:p>
          <a:p>
            <a:pPr>
              <a:lnSpc>
                <a:spcPct val="80000"/>
              </a:lnSpc>
              <a:buNone/>
            </a:pPr>
            <a:r>
              <a:rPr lang="en-US" altLang="zh-CN" sz="1700"/>
              <a:t>	end</a:t>
            </a:r>
            <a:endParaRPr lang="en-US" altLang="zh-CN" sz="1700"/>
          </a:p>
        </p:txBody>
      </p:sp>
      <p:sp>
        <p:nvSpPr>
          <p:cNvPr id="703491" name="矩形 703490"/>
          <p:cNvSpPr/>
          <p:nvPr/>
        </p:nvSpPr>
        <p:spPr>
          <a:xfrm>
            <a:off x="228600" y="333375"/>
            <a:ext cx="4876800" cy="6524625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03492" name="矩形 703491"/>
          <p:cNvSpPr/>
          <p:nvPr/>
        </p:nvSpPr>
        <p:spPr>
          <a:xfrm>
            <a:off x="903288" y="836613"/>
            <a:ext cx="4125912" cy="1079500"/>
          </a:xfrm>
          <a:prstGeom prst="rect">
            <a:avLst/>
          </a:prstGeom>
          <a:noFill/>
          <a:ln w="25400" cap="flat" cmpd="sng">
            <a:solidFill>
              <a:srgbClr val="99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03493" name="矩形 703492"/>
          <p:cNvSpPr/>
          <p:nvPr/>
        </p:nvSpPr>
        <p:spPr>
          <a:xfrm>
            <a:off x="1085850" y="2184400"/>
            <a:ext cx="2305050" cy="79216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03494" name="矩形 703493"/>
          <p:cNvSpPr/>
          <p:nvPr/>
        </p:nvSpPr>
        <p:spPr>
          <a:xfrm>
            <a:off x="971550" y="3357563"/>
            <a:ext cx="4048125" cy="2087562"/>
          </a:xfrm>
          <a:prstGeom prst="rect">
            <a:avLst/>
          </a:prstGeom>
          <a:noFill/>
          <a:ln w="254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03495" name="椭圆 703494"/>
          <p:cNvSpPr/>
          <p:nvPr/>
        </p:nvSpPr>
        <p:spPr>
          <a:xfrm>
            <a:off x="6191250" y="2006600"/>
            <a:ext cx="457200" cy="2286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1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3496" name="椭圆 703495"/>
          <p:cNvSpPr/>
          <p:nvPr/>
        </p:nvSpPr>
        <p:spPr>
          <a:xfrm>
            <a:off x="5399088" y="2509838"/>
            <a:ext cx="457200" cy="2286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9900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 sz="1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3497" name="直接连接符 703496"/>
          <p:cNvSpPr/>
          <p:nvPr/>
        </p:nvSpPr>
        <p:spPr>
          <a:xfrm flipH="1">
            <a:off x="5686425" y="2222500"/>
            <a:ext cx="571500" cy="2667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3498" name="椭圆 703497"/>
          <p:cNvSpPr/>
          <p:nvPr/>
        </p:nvSpPr>
        <p:spPr>
          <a:xfrm>
            <a:off x="6119813" y="2455863"/>
            <a:ext cx="685800" cy="3429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q(1,9)</a:t>
            </a:r>
            <a:endParaRPr lang="en-US" altLang="zh-CN" sz="1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3499" name="直接连接符 703498"/>
          <p:cNvSpPr/>
          <p:nvPr/>
        </p:nvSpPr>
        <p:spPr>
          <a:xfrm>
            <a:off x="6478588" y="2222500"/>
            <a:ext cx="1587" cy="228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3500" name="椭圆 703499"/>
          <p:cNvSpPr/>
          <p:nvPr/>
        </p:nvSpPr>
        <p:spPr>
          <a:xfrm>
            <a:off x="5183188" y="3030538"/>
            <a:ext cx="685800" cy="3429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p(1,9)</a:t>
            </a:r>
            <a:endParaRPr lang="en-US" altLang="zh-CN" sz="1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3501" name="直接连接符 703500"/>
          <p:cNvSpPr/>
          <p:nvPr/>
        </p:nvSpPr>
        <p:spPr>
          <a:xfrm flipH="1">
            <a:off x="5543550" y="2798763"/>
            <a:ext cx="647700" cy="1905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3502" name="椭圆 703501"/>
          <p:cNvSpPr/>
          <p:nvPr/>
        </p:nvSpPr>
        <p:spPr>
          <a:xfrm>
            <a:off x="6119813" y="3086100"/>
            <a:ext cx="685800" cy="3429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q(1,3)</a:t>
            </a:r>
            <a:endParaRPr lang="en-US" altLang="zh-CN" sz="1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3503" name="直接连接符 703502"/>
          <p:cNvSpPr/>
          <p:nvPr/>
        </p:nvSpPr>
        <p:spPr>
          <a:xfrm>
            <a:off x="6478588" y="2824163"/>
            <a:ext cx="1587" cy="1905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3504" name="椭圆 703503"/>
          <p:cNvSpPr/>
          <p:nvPr/>
        </p:nvSpPr>
        <p:spPr>
          <a:xfrm>
            <a:off x="5183188" y="3662363"/>
            <a:ext cx="685800" cy="3429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p(1,3)</a:t>
            </a:r>
            <a:endParaRPr lang="en-US" altLang="zh-CN" sz="1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3505" name="直接连接符 703504"/>
          <p:cNvSpPr/>
          <p:nvPr/>
        </p:nvSpPr>
        <p:spPr>
          <a:xfrm flipH="1">
            <a:off x="5541963" y="3373438"/>
            <a:ext cx="609600" cy="2667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3506" name="椭圆 703505"/>
          <p:cNvSpPr/>
          <p:nvPr/>
        </p:nvSpPr>
        <p:spPr>
          <a:xfrm>
            <a:off x="6046788" y="3733800"/>
            <a:ext cx="685800" cy="3429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q(1,0)</a:t>
            </a:r>
            <a:endParaRPr lang="en-US" altLang="zh-CN" sz="1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3507" name="直接连接符 703506"/>
          <p:cNvSpPr/>
          <p:nvPr/>
        </p:nvSpPr>
        <p:spPr>
          <a:xfrm>
            <a:off x="6407150" y="3446463"/>
            <a:ext cx="1588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3508" name="椭圆 703507"/>
          <p:cNvSpPr/>
          <p:nvPr/>
        </p:nvSpPr>
        <p:spPr>
          <a:xfrm>
            <a:off x="6910388" y="3733800"/>
            <a:ext cx="685800" cy="3429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q(2,3)</a:t>
            </a:r>
            <a:endParaRPr lang="en-US" altLang="zh-CN" sz="1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3509" name="直接连接符 703508"/>
          <p:cNvSpPr/>
          <p:nvPr/>
        </p:nvSpPr>
        <p:spPr>
          <a:xfrm>
            <a:off x="6694488" y="3446463"/>
            <a:ext cx="60960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3510" name="椭圆 703509"/>
          <p:cNvSpPr/>
          <p:nvPr/>
        </p:nvSpPr>
        <p:spPr>
          <a:xfrm>
            <a:off x="6118225" y="4381500"/>
            <a:ext cx="685800" cy="3429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p(2,3)</a:t>
            </a:r>
            <a:endParaRPr lang="en-US" altLang="zh-CN" sz="1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3511" name="直接连接符 703510"/>
          <p:cNvSpPr/>
          <p:nvPr/>
        </p:nvSpPr>
        <p:spPr>
          <a:xfrm flipH="1">
            <a:off x="6478588" y="4022725"/>
            <a:ext cx="57150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3512" name="椭圆 703511"/>
          <p:cNvSpPr/>
          <p:nvPr/>
        </p:nvSpPr>
        <p:spPr>
          <a:xfrm>
            <a:off x="6910388" y="4454525"/>
            <a:ext cx="685800" cy="3429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q(2,1)</a:t>
            </a:r>
            <a:endParaRPr lang="en-US" altLang="zh-CN" sz="1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3513" name="直接连接符 703512"/>
          <p:cNvSpPr/>
          <p:nvPr/>
        </p:nvSpPr>
        <p:spPr>
          <a:xfrm>
            <a:off x="7270750" y="4094163"/>
            <a:ext cx="1588" cy="342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3514" name="椭圆 703513"/>
          <p:cNvSpPr/>
          <p:nvPr/>
        </p:nvSpPr>
        <p:spPr>
          <a:xfrm>
            <a:off x="7773988" y="4381500"/>
            <a:ext cx="685800" cy="3429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q(3,3)</a:t>
            </a:r>
            <a:endParaRPr lang="en-US" altLang="zh-CN" sz="1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3515" name="直接连接符 703514"/>
          <p:cNvSpPr/>
          <p:nvPr/>
        </p:nvSpPr>
        <p:spPr>
          <a:xfrm>
            <a:off x="7558088" y="4022725"/>
            <a:ext cx="609600" cy="3524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3516" name="椭圆 703515"/>
          <p:cNvSpPr/>
          <p:nvPr/>
        </p:nvSpPr>
        <p:spPr>
          <a:xfrm>
            <a:off x="7918450" y="3230563"/>
            <a:ext cx="685800" cy="3429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q(5,9)</a:t>
            </a:r>
            <a:endParaRPr lang="en-US" altLang="zh-CN" sz="1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3517" name="直接连接符 703516"/>
          <p:cNvSpPr/>
          <p:nvPr/>
        </p:nvSpPr>
        <p:spPr>
          <a:xfrm>
            <a:off x="6767513" y="2798763"/>
            <a:ext cx="1582737" cy="431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3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3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3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3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3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3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03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03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03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03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3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3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03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03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0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0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5" grpId="0" animBg="1"/>
      <p:bldP spid="703496" grpId="0" animBg="1"/>
      <p:bldP spid="703498" grpId="0" animBg="1"/>
      <p:bldP spid="703500" grpId="0" animBg="1"/>
      <p:bldP spid="703502" grpId="0" animBg="1"/>
      <p:bldP spid="703504" grpId="0" animBg="1"/>
      <p:bldP spid="703506" grpId="0" animBg="1"/>
      <p:bldP spid="703508" grpId="0" animBg="1"/>
      <p:bldP spid="703510" grpId="0" animBg="1"/>
      <p:bldP spid="703512" grpId="0" animBg="1"/>
      <p:bldP spid="703514" grpId="0" animBg="1"/>
      <p:bldP spid="7035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4515" name="文本占位符 70451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altLang="x-none"/>
          </a:p>
        </p:txBody>
      </p:sp>
      <p:sp>
        <p:nvSpPr>
          <p:cNvPr id="704516" name="椭圆 704515"/>
          <p:cNvSpPr/>
          <p:nvPr/>
        </p:nvSpPr>
        <p:spPr>
          <a:xfrm>
            <a:off x="6553200" y="1295400"/>
            <a:ext cx="838200" cy="533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4517" name="矩形 704516"/>
          <p:cNvSpPr/>
          <p:nvPr/>
        </p:nvSpPr>
        <p:spPr>
          <a:xfrm>
            <a:off x="304800" y="1292225"/>
            <a:ext cx="4852988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4518" name="椭圆 704517"/>
          <p:cNvSpPr/>
          <p:nvPr/>
        </p:nvSpPr>
        <p:spPr>
          <a:xfrm>
            <a:off x="5486400" y="2057400"/>
            <a:ext cx="838200" cy="533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4519" name="直接连接符 704518"/>
          <p:cNvSpPr/>
          <p:nvPr/>
        </p:nvSpPr>
        <p:spPr>
          <a:xfrm flipH="1">
            <a:off x="6172200" y="1752600"/>
            <a:ext cx="533400" cy="307975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704520" name="矩形 704519"/>
          <p:cNvSpPr/>
          <p:nvPr/>
        </p:nvSpPr>
        <p:spPr>
          <a:xfrm>
            <a:off x="304800" y="1901825"/>
            <a:ext cx="4852988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S r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4521" name="椭圆 704520"/>
          <p:cNvSpPr/>
          <p:nvPr/>
        </p:nvSpPr>
        <p:spPr>
          <a:xfrm>
            <a:off x="6477000" y="2133600"/>
            <a:ext cx="1219200" cy="533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q(1,9)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4522" name="直接连接符 704521"/>
          <p:cNvSpPr/>
          <p:nvPr/>
        </p:nvSpPr>
        <p:spPr>
          <a:xfrm>
            <a:off x="7010400" y="18288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4523" name="矩形 704522"/>
          <p:cNvSpPr/>
          <p:nvPr/>
        </p:nvSpPr>
        <p:spPr>
          <a:xfrm>
            <a:off x="304800" y="2511425"/>
            <a:ext cx="4852988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S  q(1.9)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4524" name="椭圆 704523"/>
          <p:cNvSpPr/>
          <p:nvPr/>
        </p:nvSpPr>
        <p:spPr>
          <a:xfrm>
            <a:off x="5334000" y="3124200"/>
            <a:ext cx="1219200" cy="533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p(1,9)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4525" name="直接连接符 704524"/>
          <p:cNvSpPr/>
          <p:nvPr/>
        </p:nvSpPr>
        <p:spPr>
          <a:xfrm flipH="1">
            <a:off x="5943600" y="2667000"/>
            <a:ext cx="99060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704526" name="矩形 704525"/>
          <p:cNvSpPr/>
          <p:nvPr/>
        </p:nvSpPr>
        <p:spPr>
          <a:xfrm>
            <a:off x="304800" y="3121025"/>
            <a:ext cx="4852988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S  q(1.9) p(1,9)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4527" name="椭圆 704526"/>
          <p:cNvSpPr/>
          <p:nvPr/>
        </p:nvSpPr>
        <p:spPr>
          <a:xfrm>
            <a:off x="6629400" y="3124200"/>
            <a:ext cx="1219200" cy="533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q(1,3)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4528" name="直接连接符 704527"/>
          <p:cNvSpPr/>
          <p:nvPr/>
        </p:nvSpPr>
        <p:spPr>
          <a:xfrm flipH="1">
            <a:off x="7162800" y="26670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4529" name="矩形 704528"/>
          <p:cNvSpPr/>
          <p:nvPr/>
        </p:nvSpPr>
        <p:spPr>
          <a:xfrm>
            <a:off x="304800" y="3654425"/>
            <a:ext cx="4852988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S  q(1.9) q(1,3)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4530" name="椭圆 704529"/>
          <p:cNvSpPr/>
          <p:nvPr/>
        </p:nvSpPr>
        <p:spPr>
          <a:xfrm>
            <a:off x="5334000" y="4267200"/>
            <a:ext cx="1219200" cy="533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p(1,3)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4531" name="直接连接符 704530"/>
          <p:cNvSpPr/>
          <p:nvPr/>
        </p:nvSpPr>
        <p:spPr>
          <a:xfrm flipH="1">
            <a:off x="6019800" y="3657600"/>
            <a:ext cx="1066800" cy="61595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704532" name="矩形 704531"/>
          <p:cNvSpPr/>
          <p:nvPr/>
        </p:nvSpPr>
        <p:spPr>
          <a:xfrm>
            <a:off x="304800" y="4284663"/>
            <a:ext cx="4852988" cy="5889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S  q(1.9) q(1,3) p(1,3)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4533" name="椭圆 704532"/>
          <p:cNvSpPr/>
          <p:nvPr/>
        </p:nvSpPr>
        <p:spPr>
          <a:xfrm>
            <a:off x="6477000" y="4572000"/>
            <a:ext cx="1219200" cy="533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q(1,0)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4534" name="直接连接符 704533"/>
          <p:cNvSpPr/>
          <p:nvPr/>
        </p:nvSpPr>
        <p:spPr>
          <a:xfrm flipH="1">
            <a:off x="7086600" y="3657600"/>
            <a:ext cx="76200" cy="91440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704535" name="矩形 704534"/>
          <p:cNvSpPr/>
          <p:nvPr/>
        </p:nvSpPr>
        <p:spPr>
          <a:xfrm>
            <a:off x="304800" y="4873625"/>
            <a:ext cx="4852988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S  q(1.9) q(1,3) q(1,0)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4536" name="椭圆 704535"/>
          <p:cNvSpPr/>
          <p:nvPr/>
        </p:nvSpPr>
        <p:spPr>
          <a:xfrm>
            <a:off x="7467600" y="4191000"/>
            <a:ext cx="1219200" cy="533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>
              <a:buClr>
                <a:srgbClr val="000000"/>
              </a:buClr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q(2,3)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4537" name="直接连接符 704536"/>
          <p:cNvSpPr/>
          <p:nvPr/>
        </p:nvSpPr>
        <p:spPr>
          <a:xfrm>
            <a:off x="7315200" y="3657600"/>
            <a:ext cx="685800" cy="533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4538" name="矩形 704537"/>
          <p:cNvSpPr/>
          <p:nvPr/>
        </p:nvSpPr>
        <p:spPr>
          <a:xfrm>
            <a:off x="304800" y="5503863"/>
            <a:ext cx="4852988" cy="5889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S  q(1.9) q(1,3) q(2,3)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70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0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0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70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0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0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70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0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0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70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0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0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70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0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0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6" grpId="0" animBg="1"/>
      <p:bldP spid="704517" grpId="0" animBg="1"/>
      <p:bldP spid="704518" grpId="0" animBg="1"/>
      <p:bldP spid="704520" grpId="0" animBg="1"/>
      <p:bldP spid="704521" grpId="0" animBg="1"/>
      <p:bldP spid="704523" grpId="0" animBg="1"/>
      <p:bldP spid="704524" grpId="0" animBg="1"/>
      <p:bldP spid="704526" grpId="0" animBg="1"/>
      <p:bldP spid="704527" grpId="0" animBg="1"/>
      <p:bldP spid="704529" grpId="0" animBg="1"/>
      <p:bldP spid="704530" grpId="0" animBg="1"/>
      <p:bldP spid="704532" grpId="0" animBg="1"/>
      <p:bldP spid="704533" grpId="0" animBg="1"/>
      <p:bldP spid="704535" grpId="0" animBg="1"/>
      <p:bldP spid="704536" grpId="0" animBg="1"/>
      <p:bldP spid="7045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标题 1126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Lecture 10.  Run-Time Environment</a:t>
            </a:r>
            <a:endParaRPr lang="en-US" altLang="zh-CN" sz="3200"/>
          </a:p>
        </p:txBody>
      </p:sp>
      <p:sp>
        <p:nvSpPr>
          <p:cNvPr id="112643" name="文本占位符 112642"/>
          <p:cNvSpPr>
            <a:spLocks noGrp="1"/>
          </p:cNvSpPr>
          <p:nvPr>
            <p:ph type="body" idx="1"/>
          </p:nvPr>
        </p:nvSpPr>
        <p:spPr>
          <a:xfrm>
            <a:off x="1219200" y="1752600"/>
            <a:ext cx="7464425" cy="4648200"/>
          </a:xfrm>
        </p:spPr>
        <p:txBody>
          <a:bodyPr/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Storage Management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Stack and Activation Record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In-Process Communication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Heap Management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Garbage Collection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264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9458" name="标题 6594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Activation Tree</a:t>
            </a:r>
            <a:endParaRPr lang="en-US" altLang="zh-CN"/>
          </a:p>
        </p:txBody>
      </p:sp>
      <p:sp>
        <p:nvSpPr>
          <p:cNvPr id="659459" name="文本占位符 65945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Activation tree and run-time stack</a:t>
            </a:r>
            <a:endParaRPr lang="en-US" altLang="zh-CN" sz="2500"/>
          </a:p>
        </p:txBody>
      </p:sp>
      <p:grpSp>
        <p:nvGrpSpPr>
          <p:cNvPr id="659510" name="组合 659509"/>
          <p:cNvGrpSpPr/>
          <p:nvPr/>
        </p:nvGrpSpPr>
        <p:grpSpPr>
          <a:xfrm>
            <a:off x="609600" y="2286000"/>
            <a:ext cx="8229600" cy="3865563"/>
            <a:chOff x="384" y="1440"/>
            <a:chExt cx="5184" cy="2435"/>
          </a:xfrm>
        </p:grpSpPr>
        <p:grpSp>
          <p:nvGrpSpPr>
            <p:cNvPr id="659508" name="组合 659507"/>
            <p:cNvGrpSpPr/>
            <p:nvPr/>
          </p:nvGrpSpPr>
          <p:grpSpPr>
            <a:xfrm>
              <a:off x="384" y="1440"/>
              <a:ext cx="5088" cy="2435"/>
              <a:chOff x="240" y="1632"/>
              <a:chExt cx="5088" cy="1824"/>
            </a:xfrm>
          </p:grpSpPr>
          <p:sp>
            <p:nvSpPr>
              <p:cNvPr id="659461" name="文本框 659460"/>
              <p:cNvSpPr txBox="1"/>
              <p:nvPr/>
            </p:nvSpPr>
            <p:spPr>
              <a:xfrm>
                <a:off x="1728" y="1632"/>
                <a:ext cx="816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main()</a:t>
                </a:r>
                <a:endParaRPr lang="en-US" altLang="zh-CN" sz="14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64" name="文本框 659463"/>
              <p:cNvSpPr txBox="1"/>
              <p:nvPr/>
            </p:nvSpPr>
            <p:spPr>
              <a:xfrm>
                <a:off x="1632" y="2016"/>
                <a:ext cx="9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qsort(1, 9)</a:t>
                </a:r>
                <a:endParaRPr lang="en-US" altLang="zh-CN" sz="14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65" name="文本框 659464"/>
              <p:cNvSpPr txBox="1"/>
              <p:nvPr/>
            </p:nvSpPr>
            <p:spPr>
              <a:xfrm>
                <a:off x="720" y="2016"/>
                <a:ext cx="72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latin typeface="Arial" panose="020B0604020202020204" pitchFamily="34" charset="0"/>
                    <a:ea typeface="宋体" panose="02010600030101010101" pitchFamily="2" charset="-122"/>
                  </a:rPr>
                  <a:t>readArray()</a:t>
                </a:r>
                <a:endPara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66" name="直接连接符 659465"/>
              <p:cNvSpPr/>
              <p:nvPr/>
            </p:nvSpPr>
            <p:spPr>
              <a:xfrm flipV="1">
                <a:off x="1104" y="1824"/>
                <a:ext cx="96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467" name="直接连接符 659466"/>
              <p:cNvSpPr/>
              <p:nvPr/>
            </p:nvSpPr>
            <p:spPr>
              <a:xfrm flipH="1">
                <a:off x="2112" y="1824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468" name="文本框 659467"/>
              <p:cNvSpPr txBox="1"/>
              <p:nvPr/>
            </p:nvSpPr>
            <p:spPr>
              <a:xfrm>
                <a:off x="384" y="2448"/>
                <a:ext cx="864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latin typeface="Arial" panose="020B0604020202020204" pitchFamily="34" charset="0"/>
                    <a:ea typeface="宋体" panose="02010600030101010101" pitchFamily="2" charset="-122"/>
                  </a:rPr>
                  <a:t>partition(1, 9)</a:t>
                </a:r>
                <a:endPara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69" name="文本框 659468"/>
              <p:cNvSpPr txBox="1"/>
              <p:nvPr/>
            </p:nvSpPr>
            <p:spPr>
              <a:xfrm>
                <a:off x="1440" y="2448"/>
                <a:ext cx="912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qsort(1, 3)</a:t>
                </a:r>
                <a:endParaRPr lang="en-US" altLang="zh-CN" sz="14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70" name="文本框 659469"/>
              <p:cNvSpPr txBox="1"/>
              <p:nvPr/>
            </p:nvSpPr>
            <p:spPr>
              <a:xfrm>
                <a:off x="3072" y="2448"/>
                <a:ext cx="672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latin typeface="Arial" panose="020B0604020202020204" pitchFamily="34" charset="0"/>
                    <a:ea typeface="宋体" panose="02010600030101010101" pitchFamily="2" charset="-122"/>
                  </a:rPr>
                  <a:t>qsort(5, 9)</a:t>
                </a:r>
                <a:endPara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71" name="直接连接符 659470"/>
              <p:cNvSpPr/>
              <p:nvPr/>
            </p:nvSpPr>
            <p:spPr>
              <a:xfrm flipV="1">
                <a:off x="816" y="2208"/>
                <a:ext cx="120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472" name="直接连接符 659471"/>
              <p:cNvSpPr/>
              <p:nvPr/>
            </p:nvSpPr>
            <p:spPr>
              <a:xfrm flipH="1">
                <a:off x="1872" y="2208"/>
                <a:ext cx="240" cy="240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473" name="直接连接符 659472"/>
              <p:cNvSpPr/>
              <p:nvPr/>
            </p:nvSpPr>
            <p:spPr>
              <a:xfrm>
                <a:off x="2160" y="2208"/>
                <a:ext cx="1248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474" name="文本框 659473"/>
              <p:cNvSpPr txBox="1"/>
              <p:nvPr/>
            </p:nvSpPr>
            <p:spPr>
              <a:xfrm>
                <a:off x="240" y="2880"/>
                <a:ext cx="864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latin typeface="Arial" panose="020B0604020202020204" pitchFamily="34" charset="0"/>
                    <a:ea typeface="宋体" panose="02010600030101010101" pitchFamily="2" charset="-122"/>
                  </a:rPr>
                  <a:t>partition(1, 3)</a:t>
                </a:r>
                <a:endPara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75" name="文本框 659474"/>
              <p:cNvSpPr txBox="1"/>
              <p:nvPr/>
            </p:nvSpPr>
            <p:spPr>
              <a:xfrm>
                <a:off x="1152" y="2880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latin typeface="Arial" panose="020B0604020202020204" pitchFamily="34" charset="0"/>
                    <a:ea typeface="宋体" panose="02010600030101010101" pitchFamily="2" charset="-122"/>
                  </a:rPr>
                  <a:t>qsort(1, 0)</a:t>
                </a:r>
                <a:endPara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76" name="文本框 659475"/>
              <p:cNvSpPr txBox="1"/>
              <p:nvPr/>
            </p:nvSpPr>
            <p:spPr>
              <a:xfrm>
                <a:off x="1680" y="2880"/>
                <a:ext cx="9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qsort(2, 3)</a:t>
                </a:r>
                <a:endParaRPr lang="en-US" altLang="zh-CN" sz="14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78" name="文本框 659477"/>
              <p:cNvSpPr txBox="1"/>
              <p:nvPr/>
            </p:nvSpPr>
            <p:spPr>
              <a:xfrm>
                <a:off x="2400" y="2880"/>
                <a:ext cx="912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latin typeface="Arial" panose="020B0604020202020204" pitchFamily="34" charset="0"/>
                    <a:ea typeface="宋体" panose="02010600030101010101" pitchFamily="2" charset="-122"/>
                  </a:rPr>
                  <a:t>partition(5, 9)</a:t>
                </a:r>
                <a:endPara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79" name="文本框 659478"/>
              <p:cNvSpPr txBox="1"/>
              <p:nvPr/>
            </p:nvSpPr>
            <p:spPr>
              <a:xfrm>
                <a:off x="3216" y="2880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latin typeface="Arial" panose="020B0604020202020204" pitchFamily="34" charset="0"/>
                    <a:ea typeface="宋体" panose="02010600030101010101" pitchFamily="2" charset="-122"/>
                  </a:rPr>
                  <a:t>qsort(5, 5)</a:t>
                </a:r>
                <a:endPara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80" name="文本框 659479"/>
              <p:cNvSpPr txBox="1"/>
              <p:nvPr/>
            </p:nvSpPr>
            <p:spPr>
              <a:xfrm>
                <a:off x="3888" y="2880"/>
                <a:ext cx="864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latin typeface="Arial" panose="020B0604020202020204" pitchFamily="34" charset="0"/>
                    <a:ea typeface="宋体" panose="02010600030101010101" pitchFamily="2" charset="-122"/>
                  </a:rPr>
                  <a:t>qsort(7, 9)</a:t>
                </a:r>
                <a:endPara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81" name="直接连接符 659480"/>
              <p:cNvSpPr/>
              <p:nvPr/>
            </p:nvSpPr>
            <p:spPr>
              <a:xfrm flipH="1">
                <a:off x="1584" y="2640"/>
                <a:ext cx="288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482" name="直接连接符 659481"/>
              <p:cNvSpPr/>
              <p:nvPr/>
            </p:nvSpPr>
            <p:spPr>
              <a:xfrm flipH="1">
                <a:off x="720" y="2640"/>
                <a:ext cx="1056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483" name="直接连接符 659482"/>
              <p:cNvSpPr/>
              <p:nvPr/>
            </p:nvSpPr>
            <p:spPr>
              <a:xfrm>
                <a:off x="1920" y="2640"/>
                <a:ext cx="240" cy="240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484" name="直接连接符 659483"/>
              <p:cNvSpPr/>
              <p:nvPr/>
            </p:nvSpPr>
            <p:spPr>
              <a:xfrm flipV="1">
                <a:off x="2880" y="2640"/>
                <a:ext cx="432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485" name="直接连接符 659484"/>
              <p:cNvSpPr/>
              <p:nvPr/>
            </p:nvSpPr>
            <p:spPr>
              <a:xfrm>
                <a:off x="3456" y="2640"/>
                <a:ext cx="96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486" name="直接连接符 659485"/>
              <p:cNvSpPr/>
              <p:nvPr/>
            </p:nvSpPr>
            <p:spPr>
              <a:xfrm>
                <a:off x="3552" y="2640"/>
                <a:ext cx="816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487" name="文本框 659486"/>
              <p:cNvSpPr txBox="1"/>
              <p:nvPr/>
            </p:nvSpPr>
            <p:spPr>
              <a:xfrm>
                <a:off x="768" y="3312"/>
                <a:ext cx="912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latin typeface="Arial" panose="020B0604020202020204" pitchFamily="34" charset="0"/>
                    <a:ea typeface="宋体" panose="02010600030101010101" pitchFamily="2" charset="-122"/>
                  </a:rPr>
                  <a:t>partition(2, 3)</a:t>
                </a:r>
                <a:endPara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88" name="文本框 659487"/>
              <p:cNvSpPr txBox="1"/>
              <p:nvPr/>
            </p:nvSpPr>
            <p:spPr>
              <a:xfrm>
                <a:off x="1584" y="3312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latin typeface="Arial" panose="020B0604020202020204" pitchFamily="34" charset="0"/>
                    <a:ea typeface="宋体" panose="02010600030101010101" pitchFamily="2" charset="-122"/>
                  </a:rPr>
                  <a:t>qsort(2, 1)</a:t>
                </a:r>
                <a:endPara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89" name="文本框 659488"/>
              <p:cNvSpPr txBox="1"/>
              <p:nvPr/>
            </p:nvSpPr>
            <p:spPr>
              <a:xfrm>
                <a:off x="2256" y="3312"/>
                <a:ext cx="864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qsort(3, 3)</a:t>
                </a:r>
                <a:endParaRPr lang="en-US" altLang="zh-CN" sz="1400" b="1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90" name="文本框 659489"/>
              <p:cNvSpPr txBox="1"/>
              <p:nvPr/>
            </p:nvSpPr>
            <p:spPr>
              <a:xfrm>
                <a:off x="2976" y="3312"/>
                <a:ext cx="912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latin typeface="Arial" panose="020B0604020202020204" pitchFamily="34" charset="0"/>
                    <a:ea typeface="宋体" panose="02010600030101010101" pitchFamily="2" charset="-122"/>
                  </a:rPr>
                  <a:t>partition(7, 9)</a:t>
                </a:r>
                <a:endPara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91" name="文本框 659490"/>
              <p:cNvSpPr txBox="1"/>
              <p:nvPr/>
            </p:nvSpPr>
            <p:spPr>
              <a:xfrm>
                <a:off x="3792" y="3312"/>
                <a:ext cx="7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latin typeface="Arial" panose="020B0604020202020204" pitchFamily="34" charset="0"/>
                    <a:ea typeface="宋体" panose="02010600030101010101" pitchFamily="2" charset="-122"/>
                  </a:rPr>
                  <a:t>qsort(7, 7)</a:t>
                </a:r>
                <a:endPara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92" name="文本框 659491"/>
              <p:cNvSpPr txBox="1"/>
              <p:nvPr/>
            </p:nvSpPr>
            <p:spPr>
              <a:xfrm>
                <a:off x="4464" y="3312"/>
                <a:ext cx="864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400" b="1">
                    <a:latin typeface="Arial" panose="020B0604020202020204" pitchFamily="34" charset="0"/>
                    <a:ea typeface="宋体" panose="02010600030101010101" pitchFamily="2" charset="-122"/>
                  </a:rPr>
                  <a:t>qsort(9, 9)</a:t>
                </a:r>
                <a:endPara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493" name="直接连接符 659492"/>
              <p:cNvSpPr/>
              <p:nvPr/>
            </p:nvSpPr>
            <p:spPr>
              <a:xfrm>
                <a:off x="2256" y="3072"/>
                <a:ext cx="384" cy="240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494" name="直接连接符 659493"/>
              <p:cNvSpPr/>
              <p:nvPr/>
            </p:nvSpPr>
            <p:spPr>
              <a:xfrm flipH="1">
                <a:off x="1968" y="3072"/>
                <a:ext cx="24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495" name="直接连接符 659494"/>
              <p:cNvSpPr/>
              <p:nvPr/>
            </p:nvSpPr>
            <p:spPr>
              <a:xfrm flipV="1">
                <a:off x="1296" y="3072"/>
                <a:ext cx="768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496" name="直接连接符 659495"/>
              <p:cNvSpPr/>
              <p:nvPr/>
            </p:nvSpPr>
            <p:spPr>
              <a:xfrm>
                <a:off x="4416" y="3072"/>
                <a:ext cx="48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497" name="直接连接符 659496"/>
              <p:cNvSpPr/>
              <p:nvPr/>
            </p:nvSpPr>
            <p:spPr>
              <a:xfrm flipH="1">
                <a:off x="4224" y="3072"/>
                <a:ext cx="96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498" name="直接连接符 659497"/>
              <p:cNvSpPr/>
              <p:nvPr/>
            </p:nvSpPr>
            <p:spPr>
              <a:xfrm flipV="1">
                <a:off x="3456" y="3072"/>
                <a:ext cx="768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59507" name="组合 659506"/>
            <p:cNvGrpSpPr/>
            <p:nvPr/>
          </p:nvGrpSpPr>
          <p:grpSpPr>
            <a:xfrm>
              <a:off x="4608" y="1536"/>
              <a:ext cx="960" cy="1200"/>
              <a:chOff x="4272" y="1488"/>
              <a:chExt cx="960" cy="1200"/>
            </a:xfrm>
          </p:grpSpPr>
          <p:sp>
            <p:nvSpPr>
              <p:cNvPr id="659501" name="矩形 659500"/>
              <p:cNvSpPr/>
              <p:nvPr/>
            </p:nvSpPr>
            <p:spPr>
              <a:xfrm>
                <a:off x="4368" y="2448"/>
                <a:ext cx="672" cy="240"/>
              </a:xfrm>
              <a:prstGeom prst="rect">
                <a:avLst/>
              </a:prstGeom>
              <a:noFill/>
              <a:ln w="9525" cap="flat" cmpd="sng">
                <a:solidFill>
                  <a:srgbClr val="66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400" b="1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main()</a:t>
                </a:r>
                <a:endParaRPr lang="en-US" altLang="zh-CN" sz="1400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502" name="直接连接符 659501"/>
              <p:cNvSpPr/>
              <p:nvPr/>
            </p:nvSpPr>
            <p:spPr>
              <a:xfrm>
                <a:off x="4272" y="2688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66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9503" name="矩形 659502"/>
              <p:cNvSpPr/>
              <p:nvPr/>
            </p:nvSpPr>
            <p:spPr>
              <a:xfrm>
                <a:off x="4368" y="2208"/>
                <a:ext cx="672" cy="240"/>
              </a:xfrm>
              <a:prstGeom prst="rect">
                <a:avLst/>
              </a:prstGeom>
              <a:noFill/>
              <a:ln w="9525" cap="flat" cmpd="sng">
                <a:solidFill>
                  <a:srgbClr val="66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400" b="1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qsort(1, 9)</a:t>
                </a:r>
                <a:endParaRPr lang="en-US" altLang="zh-CN" sz="1400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504" name="矩形 659503"/>
              <p:cNvSpPr/>
              <p:nvPr/>
            </p:nvSpPr>
            <p:spPr>
              <a:xfrm>
                <a:off x="4368" y="1968"/>
                <a:ext cx="672" cy="240"/>
              </a:xfrm>
              <a:prstGeom prst="rect">
                <a:avLst/>
              </a:prstGeom>
              <a:noFill/>
              <a:ln w="9525" cap="flat" cmpd="sng">
                <a:solidFill>
                  <a:srgbClr val="66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400" b="1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qsort(1, 3)</a:t>
                </a:r>
                <a:endParaRPr lang="en-US" altLang="zh-CN" sz="1400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505" name="矩形 659504"/>
              <p:cNvSpPr/>
              <p:nvPr/>
            </p:nvSpPr>
            <p:spPr>
              <a:xfrm>
                <a:off x="4368" y="1728"/>
                <a:ext cx="672" cy="240"/>
              </a:xfrm>
              <a:prstGeom prst="rect">
                <a:avLst/>
              </a:prstGeom>
              <a:noFill/>
              <a:ln w="9525" cap="flat" cmpd="sng">
                <a:solidFill>
                  <a:srgbClr val="66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400" b="1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qsort(2, 3)</a:t>
                </a:r>
                <a:endParaRPr lang="en-US" altLang="zh-CN" sz="1400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9506" name="矩形 659505"/>
              <p:cNvSpPr/>
              <p:nvPr/>
            </p:nvSpPr>
            <p:spPr>
              <a:xfrm>
                <a:off x="4368" y="1488"/>
                <a:ext cx="672" cy="240"/>
              </a:xfrm>
              <a:prstGeom prst="rect">
                <a:avLst/>
              </a:prstGeom>
              <a:noFill/>
              <a:ln w="9525" cap="flat" cmpd="sng">
                <a:solidFill>
                  <a:srgbClr val="66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400" b="1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qsort(3, 3)</a:t>
                </a:r>
                <a:endParaRPr lang="en-US" altLang="zh-CN" sz="1400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0482" name="标题 6604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Activation Record (or Frame)</a:t>
            </a:r>
            <a:endParaRPr lang="en-US" altLang="zh-CN"/>
          </a:p>
        </p:txBody>
      </p:sp>
      <p:sp>
        <p:nvSpPr>
          <p:cNvPr id="660483" name="文本占位符 66048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Typical organization of activation records</a:t>
            </a:r>
            <a:endParaRPr lang="en-US" altLang="zh-CN" sz="2500"/>
          </a:p>
        </p:txBody>
      </p:sp>
      <p:grpSp>
        <p:nvGrpSpPr>
          <p:cNvPr id="660545" name="组合 660544"/>
          <p:cNvGrpSpPr/>
          <p:nvPr/>
        </p:nvGrpSpPr>
        <p:grpSpPr>
          <a:xfrm>
            <a:off x="2438400" y="2514600"/>
            <a:ext cx="5867400" cy="3200400"/>
            <a:chOff x="1392" y="1584"/>
            <a:chExt cx="3696" cy="2016"/>
          </a:xfrm>
        </p:grpSpPr>
        <p:grpSp>
          <p:nvGrpSpPr>
            <p:cNvPr id="660536" name="组合 660535"/>
            <p:cNvGrpSpPr/>
            <p:nvPr/>
          </p:nvGrpSpPr>
          <p:grpSpPr>
            <a:xfrm>
              <a:off x="1392" y="1584"/>
              <a:ext cx="1632" cy="2016"/>
              <a:chOff x="1440" y="1584"/>
              <a:chExt cx="1632" cy="2016"/>
            </a:xfrm>
          </p:grpSpPr>
          <p:sp>
            <p:nvSpPr>
              <p:cNvPr id="660528" name="矩形 660527"/>
              <p:cNvSpPr/>
              <p:nvPr/>
            </p:nvSpPr>
            <p:spPr>
              <a:xfrm>
                <a:off x="1440" y="2160"/>
                <a:ext cx="1632" cy="288"/>
              </a:xfrm>
              <a:prstGeom prst="rect">
                <a:avLst/>
              </a:prstGeom>
              <a:solidFill>
                <a:srgbClr val="E0F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600" b="1">
                    <a:latin typeface="Arial" panose="020B0604020202020204" pitchFamily="34" charset="0"/>
                    <a:ea typeface="宋体" panose="02010600030101010101" pitchFamily="2" charset="-122"/>
                  </a:rPr>
                  <a:t>Control Link</a:t>
                </a:r>
                <a:endPara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0529" name="矩形 660528"/>
              <p:cNvSpPr/>
              <p:nvPr/>
            </p:nvSpPr>
            <p:spPr>
              <a:xfrm>
                <a:off x="1440" y="1872"/>
                <a:ext cx="1632" cy="288"/>
              </a:xfrm>
              <a:prstGeom prst="rect">
                <a:avLst/>
              </a:prstGeom>
              <a:solidFill>
                <a:srgbClr val="FFE5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600" b="1">
                    <a:latin typeface="Arial" panose="020B0604020202020204" pitchFamily="34" charset="0"/>
                    <a:ea typeface="宋体" panose="02010600030101010101" pitchFamily="2" charset="-122"/>
                  </a:rPr>
                  <a:t>Returned Values</a:t>
                </a:r>
                <a:endPara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0530" name="矩形 660529"/>
              <p:cNvSpPr/>
              <p:nvPr/>
            </p:nvSpPr>
            <p:spPr>
              <a:xfrm>
                <a:off x="1440" y="2736"/>
                <a:ext cx="1632" cy="288"/>
              </a:xfrm>
              <a:prstGeom prst="rect">
                <a:avLst/>
              </a:prstGeom>
              <a:solidFill>
                <a:srgbClr val="BBEFEE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600" b="1">
                    <a:latin typeface="Arial" panose="020B0604020202020204" pitchFamily="34" charset="0"/>
                    <a:ea typeface="宋体" panose="02010600030101010101" pitchFamily="2" charset="-122"/>
                  </a:rPr>
                  <a:t>Saved Machine Status</a:t>
                </a:r>
                <a:endPara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0531" name="矩形 660530"/>
              <p:cNvSpPr/>
              <p:nvPr/>
            </p:nvSpPr>
            <p:spPr>
              <a:xfrm>
                <a:off x="1440" y="2448"/>
                <a:ext cx="1632" cy="288"/>
              </a:xfrm>
              <a:prstGeom prst="rect">
                <a:avLst/>
              </a:prstGeom>
              <a:solidFill>
                <a:srgbClr val="E0F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600" b="1">
                    <a:latin typeface="Arial" panose="020B0604020202020204" pitchFamily="34" charset="0"/>
                    <a:ea typeface="宋体" panose="02010600030101010101" pitchFamily="2" charset="-122"/>
                  </a:rPr>
                  <a:t>Access Link</a:t>
                </a:r>
                <a:endPara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0532" name="矩形 660531"/>
              <p:cNvSpPr/>
              <p:nvPr/>
            </p:nvSpPr>
            <p:spPr>
              <a:xfrm>
                <a:off x="1440" y="3312"/>
                <a:ext cx="1632" cy="288"/>
              </a:xfrm>
              <a:prstGeom prst="rect">
                <a:avLst/>
              </a:prstGeom>
              <a:solidFill>
                <a:srgbClr val="FCFFD5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600" b="1">
                    <a:latin typeface="Arial" panose="020B0604020202020204" pitchFamily="34" charset="0"/>
                    <a:ea typeface="宋体" panose="02010600030101010101" pitchFamily="2" charset="-122"/>
                  </a:rPr>
                  <a:t>Temporaries</a:t>
                </a:r>
                <a:endPara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0533" name="矩形 660532"/>
              <p:cNvSpPr/>
              <p:nvPr/>
            </p:nvSpPr>
            <p:spPr>
              <a:xfrm>
                <a:off x="1440" y="3024"/>
                <a:ext cx="1632" cy="288"/>
              </a:xfrm>
              <a:prstGeom prst="rect">
                <a:avLst/>
              </a:prstGeom>
              <a:solidFill>
                <a:srgbClr val="FCFFD5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600" b="1">
                    <a:latin typeface="Arial" panose="020B0604020202020204" pitchFamily="34" charset="0"/>
                    <a:ea typeface="宋体" panose="02010600030101010101" pitchFamily="2" charset="-122"/>
                  </a:rPr>
                  <a:t>Local Data</a:t>
                </a:r>
                <a:endPara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0534" name="矩形 660533"/>
              <p:cNvSpPr/>
              <p:nvPr/>
            </p:nvSpPr>
            <p:spPr>
              <a:xfrm>
                <a:off x="1440" y="1584"/>
                <a:ext cx="1632" cy="288"/>
              </a:xfrm>
              <a:prstGeom prst="rect">
                <a:avLst/>
              </a:prstGeom>
              <a:solidFill>
                <a:srgbClr val="FFE5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600" b="1">
                    <a:latin typeface="Arial" panose="020B0604020202020204" pitchFamily="34" charset="0"/>
                    <a:ea typeface="宋体" panose="02010600030101010101" pitchFamily="2" charset="-122"/>
                  </a:rPr>
                  <a:t>Actual Parameters</a:t>
                </a:r>
                <a:endPara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0535" name="矩形 660534"/>
              <p:cNvSpPr/>
              <p:nvPr/>
            </p:nvSpPr>
            <p:spPr>
              <a:xfrm>
                <a:off x="1440" y="1584"/>
                <a:ext cx="1632" cy="201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60537" name="文本框 660536"/>
            <p:cNvSpPr txBox="1"/>
            <p:nvPr/>
          </p:nvSpPr>
          <p:spPr>
            <a:xfrm>
              <a:off x="3024" y="2784"/>
              <a:ext cx="163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return address &amp; registers</a:t>
              </a:r>
              <a:endPara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0538" name="文本框 660537"/>
            <p:cNvSpPr txBox="1"/>
            <p:nvPr/>
          </p:nvSpPr>
          <p:spPr>
            <a:xfrm>
              <a:off x="3024" y="3072"/>
              <a:ext cx="163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user defined</a:t>
              </a:r>
              <a:endPara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0539" name="文本框 660538"/>
            <p:cNvSpPr txBox="1"/>
            <p:nvPr/>
          </p:nvSpPr>
          <p:spPr>
            <a:xfrm>
              <a:off x="3024" y="3360"/>
              <a:ext cx="163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compiler generated</a:t>
              </a:r>
              <a:endPara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0540" name="文本框 660539"/>
            <p:cNvSpPr txBox="1"/>
            <p:nvPr/>
          </p:nvSpPr>
          <p:spPr>
            <a:xfrm>
              <a:off x="3024" y="2208"/>
              <a:ext cx="163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pointer to Caller's AR</a:t>
              </a:r>
              <a:endPara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0541" name="文本框 660540"/>
            <p:cNvSpPr txBox="1"/>
            <p:nvPr/>
          </p:nvSpPr>
          <p:spPr>
            <a:xfrm>
              <a:off x="3024" y="2496"/>
              <a:ext cx="192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pointer to the outer AR</a:t>
              </a:r>
              <a:endPara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0542" name="文本框 660541"/>
            <p:cNvSpPr txBox="1"/>
            <p:nvPr/>
          </p:nvSpPr>
          <p:spPr>
            <a:xfrm>
              <a:off x="3024" y="1632"/>
              <a:ext cx="196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set by Caller, register preferred</a:t>
              </a:r>
              <a:endPara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0543" name="文本框 660542"/>
            <p:cNvSpPr txBox="1"/>
            <p:nvPr/>
          </p:nvSpPr>
          <p:spPr>
            <a:xfrm>
              <a:off x="3024" y="1920"/>
              <a:ext cx="206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 err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set by Callee</a:t>
              </a:r>
              <a:r>
                <a:rPr lang="en-US" altLang="zh-CN" sz="14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register preferred</a:t>
              </a:r>
              <a:endPara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0962" name="标题 6809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Access Link</a:t>
            </a:r>
            <a:endParaRPr lang="en-US" altLang="zh-CN"/>
          </a:p>
        </p:txBody>
      </p:sp>
      <p:sp>
        <p:nvSpPr>
          <p:cNvPr id="680963" name="文本占位符 68096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Access link in the quick sort example</a:t>
            </a:r>
            <a:endParaRPr lang="en-US" altLang="zh-CN" sz="2500"/>
          </a:p>
        </p:txBody>
      </p:sp>
      <p:grpSp>
        <p:nvGrpSpPr>
          <p:cNvPr id="681120" name="组合 681119"/>
          <p:cNvGrpSpPr/>
          <p:nvPr/>
        </p:nvGrpSpPr>
        <p:grpSpPr>
          <a:xfrm>
            <a:off x="609600" y="2438400"/>
            <a:ext cx="8153400" cy="3581400"/>
            <a:chOff x="384" y="1536"/>
            <a:chExt cx="5136" cy="2256"/>
          </a:xfrm>
        </p:grpSpPr>
        <p:sp>
          <p:nvSpPr>
            <p:cNvPr id="680981" name="矩形 680980"/>
            <p:cNvSpPr/>
            <p:nvPr/>
          </p:nvSpPr>
          <p:spPr>
            <a:xfrm>
              <a:off x="4320" y="1968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qsort(1, 9)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0982" name="矩形 680981"/>
            <p:cNvSpPr/>
            <p:nvPr/>
          </p:nvSpPr>
          <p:spPr>
            <a:xfrm>
              <a:off x="4320" y="2112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i="1">
                  <a:solidFill>
                    <a:srgbClr val="0033CC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access link</a:t>
              </a:r>
              <a:endParaRPr lang="en-US" altLang="zh-CN" sz="1400" i="1">
                <a:solidFill>
                  <a:srgbClr val="0033CC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0983" name="矩形 680982"/>
            <p:cNvSpPr/>
            <p:nvPr/>
          </p:nvSpPr>
          <p:spPr>
            <a:xfrm>
              <a:off x="4320" y="2256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v</a:t>
              </a:r>
              <a:endPara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0984" name="矩形 680983"/>
            <p:cNvSpPr/>
            <p:nvPr/>
          </p:nvSpPr>
          <p:spPr>
            <a:xfrm>
              <a:off x="4320" y="1968"/>
              <a:ext cx="912" cy="4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0985" name="直接连接符 680984"/>
            <p:cNvSpPr/>
            <p:nvPr/>
          </p:nvSpPr>
          <p:spPr>
            <a:xfrm>
              <a:off x="4320" y="2112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0986" name="直接连接符 680985"/>
            <p:cNvSpPr/>
            <p:nvPr/>
          </p:nvSpPr>
          <p:spPr>
            <a:xfrm>
              <a:off x="4320" y="2256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0989" name="矩形 680988"/>
            <p:cNvSpPr/>
            <p:nvPr/>
          </p:nvSpPr>
          <p:spPr>
            <a:xfrm>
              <a:off x="4320" y="2400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qsort(1, 3)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0990" name="矩形 680989"/>
            <p:cNvSpPr/>
            <p:nvPr/>
          </p:nvSpPr>
          <p:spPr>
            <a:xfrm>
              <a:off x="4320" y="2544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i="1">
                  <a:solidFill>
                    <a:srgbClr val="0033CC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access link</a:t>
              </a:r>
              <a:endParaRPr lang="en-US" altLang="zh-CN" sz="1400" i="1">
                <a:solidFill>
                  <a:srgbClr val="0033CC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0991" name="矩形 680990"/>
            <p:cNvSpPr/>
            <p:nvPr/>
          </p:nvSpPr>
          <p:spPr>
            <a:xfrm>
              <a:off x="4320" y="2688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v</a:t>
              </a:r>
              <a:endPara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0992" name="矩形 680991"/>
            <p:cNvSpPr/>
            <p:nvPr/>
          </p:nvSpPr>
          <p:spPr>
            <a:xfrm>
              <a:off x="4320" y="2400"/>
              <a:ext cx="912" cy="4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0993" name="直接连接符 680992"/>
            <p:cNvSpPr/>
            <p:nvPr/>
          </p:nvSpPr>
          <p:spPr>
            <a:xfrm>
              <a:off x="4320" y="2544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0994" name="直接连接符 680993"/>
            <p:cNvSpPr/>
            <p:nvPr/>
          </p:nvSpPr>
          <p:spPr>
            <a:xfrm>
              <a:off x="4320" y="2688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0996" name="矩形 680995"/>
            <p:cNvSpPr/>
            <p:nvPr/>
          </p:nvSpPr>
          <p:spPr>
            <a:xfrm>
              <a:off x="4320" y="1536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main()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0997" name="矩形 680996"/>
            <p:cNvSpPr/>
            <p:nvPr/>
          </p:nvSpPr>
          <p:spPr>
            <a:xfrm>
              <a:off x="4320" y="1680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i="1">
                  <a:solidFill>
                    <a:srgbClr val="0033CC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access link</a:t>
              </a:r>
              <a:endParaRPr lang="en-US" altLang="zh-CN" sz="1400" i="1">
                <a:solidFill>
                  <a:srgbClr val="0033CC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0998" name="矩形 680997"/>
            <p:cNvSpPr/>
            <p:nvPr/>
          </p:nvSpPr>
          <p:spPr>
            <a:xfrm>
              <a:off x="4320" y="1824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  <a:endPara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0999" name="矩形 680998"/>
            <p:cNvSpPr/>
            <p:nvPr/>
          </p:nvSpPr>
          <p:spPr>
            <a:xfrm>
              <a:off x="4320" y="1536"/>
              <a:ext cx="912" cy="4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000" name="直接连接符 680999"/>
            <p:cNvSpPr/>
            <p:nvPr/>
          </p:nvSpPr>
          <p:spPr>
            <a:xfrm>
              <a:off x="4320" y="1680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01" name="直接连接符 681000"/>
            <p:cNvSpPr/>
            <p:nvPr/>
          </p:nvSpPr>
          <p:spPr>
            <a:xfrm>
              <a:off x="4320" y="1824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03" name="矩形 681002"/>
            <p:cNvSpPr/>
            <p:nvPr/>
          </p:nvSpPr>
          <p:spPr>
            <a:xfrm>
              <a:off x="4320" y="2832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partition(1, 3)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1004" name="矩形 681003"/>
            <p:cNvSpPr/>
            <p:nvPr/>
          </p:nvSpPr>
          <p:spPr>
            <a:xfrm>
              <a:off x="4320" y="2976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i="1">
                  <a:solidFill>
                    <a:srgbClr val="0033CC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access link</a:t>
              </a:r>
              <a:endParaRPr lang="en-US" altLang="zh-CN" sz="1400" i="1">
                <a:solidFill>
                  <a:srgbClr val="0033CC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1005" name="矩形 681004"/>
            <p:cNvSpPr/>
            <p:nvPr/>
          </p:nvSpPr>
          <p:spPr>
            <a:xfrm>
              <a:off x="4320" y="3120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endParaRPr lang="en-US" altLang="x-none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1006" name="矩形 681005"/>
            <p:cNvSpPr/>
            <p:nvPr/>
          </p:nvSpPr>
          <p:spPr>
            <a:xfrm>
              <a:off x="4320" y="2832"/>
              <a:ext cx="912" cy="4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007" name="直接连接符 681006"/>
            <p:cNvSpPr/>
            <p:nvPr/>
          </p:nvSpPr>
          <p:spPr>
            <a:xfrm>
              <a:off x="4320" y="2976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08" name="直接连接符 681007"/>
            <p:cNvSpPr/>
            <p:nvPr/>
          </p:nvSpPr>
          <p:spPr>
            <a:xfrm>
              <a:off x="4320" y="3120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10" name="矩形 681009"/>
            <p:cNvSpPr/>
            <p:nvPr/>
          </p:nvSpPr>
          <p:spPr>
            <a:xfrm>
              <a:off x="4320" y="3264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swap(1, 3)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1011" name="矩形 681010"/>
            <p:cNvSpPr/>
            <p:nvPr/>
          </p:nvSpPr>
          <p:spPr>
            <a:xfrm>
              <a:off x="4320" y="3408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i="1">
                  <a:solidFill>
                    <a:srgbClr val="0033CC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access link</a:t>
              </a:r>
              <a:endParaRPr lang="en-US" altLang="zh-CN" sz="1400" i="1">
                <a:solidFill>
                  <a:srgbClr val="0033CC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1012" name="矩形 681011"/>
            <p:cNvSpPr/>
            <p:nvPr/>
          </p:nvSpPr>
          <p:spPr>
            <a:xfrm>
              <a:off x="4320" y="3552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endParaRPr lang="en-US" altLang="x-none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1013" name="矩形 681012"/>
            <p:cNvSpPr/>
            <p:nvPr/>
          </p:nvSpPr>
          <p:spPr>
            <a:xfrm>
              <a:off x="4320" y="3264"/>
              <a:ext cx="912" cy="4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014" name="直接连接符 681013"/>
            <p:cNvSpPr/>
            <p:nvPr/>
          </p:nvSpPr>
          <p:spPr>
            <a:xfrm>
              <a:off x="4320" y="3408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15" name="直接连接符 681014"/>
            <p:cNvSpPr/>
            <p:nvPr/>
          </p:nvSpPr>
          <p:spPr>
            <a:xfrm>
              <a:off x="4320" y="3552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101" name="任意多边形 681100"/>
            <p:cNvSpPr/>
            <p:nvPr/>
          </p:nvSpPr>
          <p:spPr>
            <a:xfrm>
              <a:off x="5232" y="1776"/>
              <a:ext cx="48" cy="432"/>
            </a:xfrm>
            <a:custGeom>
              <a:avLst/>
              <a:gdLst/>
              <a:ahLst/>
              <a:cxnLst/>
              <a:pathLst>
                <a:path w="96" h="432">
                  <a:moveTo>
                    <a:pt x="0" y="432"/>
                  </a:moveTo>
                  <a:cubicBezTo>
                    <a:pt x="48" y="348"/>
                    <a:pt x="96" y="264"/>
                    <a:pt x="96" y="192"/>
                  </a:cubicBezTo>
                  <a:cubicBezTo>
                    <a:pt x="96" y="120"/>
                    <a:pt x="48" y="6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102" name="任意多边形 681101"/>
            <p:cNvSpPr/>
            <p:nvPr/>
          </p:nvSpPr>
          <p:spPr>
            <a:xfrm>
              <a:off x="5232" y="1728"/>
              <a:ext cx="144" cy="912"/>
            </a:xfrm>
            <a:custGeom>
              <a:avLst/>
              <a:gdLst/>
              <a:ahLst/>
              <a:cxnLst/>
              <a:pathLst>
                <a:path w="192" h="912">
                  <a:moveTo>
                    <a:pt x="0" y="912"/>
                  </a:moveTo>
                  <a:cubicBezTo>
                    <a:pt x="96" y="748"/>
                    <a:pt x="192" y="584"/>
                    <a:pt x="192" y="432"/>
                  </a:cubicBezTo>
                  <a:cubicBezTo>
                    <a:pt x="192" y="280"/>
                    <a:pt x="96" y="14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103" name="任意多边形 681102"/>
            <p:cNvSpPr/>
            <p:nvPr/>
          </p:nvSpPr>
          <p:spPr>
            <a:xfrm>
              <a:off x="5232" y="2640"/>
              <a:ext cx="96" cy="384"/>
            </a:xfrm>
            <a:custGeom>
              <a:avLst/>
              <a:gdLst/>
              <a:ahLst/>
              <a:cxnLst/>
              <a:pathLst>
                <a:path w="48" h="384">
                  <a:moveTo>
                    <a:pt x="0" y="384"/>
                  </a:moveTo>
                  <a:cubicBezTo>
                    <a:pt x="24" y="296"/>
                    <a:pt x="48" y="208"/>
                    <a:pt x="48" y="144"/>
                  </a:cubicBezTo>
                  <a:cubicBezTo>
                    <a:pt x="48" y="80"/>
                    <a:pt x="24" y="4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104" name="任意多边形 681103"/>
            <p:cNvSpPr/>
            <p:nvPr/>
          </p:nvSpPr>
          <p:spPr>
            <a:xfrm>
              <a:off x="5232" y="1680"/>
              <a:ext cx="288" cy="1824"/>
            </a:xfrm>
            <a:custGeom>
              <a:avLst/>
              <a:gdLst/>
              <a:ahLst/>
              <a:cxnLst/>
              <a:pathLst>
                <a:path w="96" h="432">
                  <a:moveTo>
                    <a:pt x="0" y="432"/>
                  </a:moveTo>
                  <a:cubicBezTo>
                    <a:pt x="48" y="348"/>
                    <a:pt x="96" y="264"/>
                    <a:pt x="96" y="192"/>
                  </a:cubicBezTo>
                  <a:cubicBezTo>
                    <a:pt x="96" y="120"/>
                    <a:pt x="48" y="6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017" name="矩形 681016"/>
            <p:cNvSpPr/>
            <p:nvPr/>
          </p:nvSpPr>
          <p:spPr>
            <a:xfrm>
              <a:off x="3120" y="1968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qsort(1, 9)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1018" name="矩形 681017"/>
            <p:cNvSpPr/>
            <p:nvPr/>
          </p:nvSpPr>
          <p:spPr>
            <a:xfrm>
              <a:off x="3120" y="2112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i="1">
                  <a:solidFill>
                    <a:srgbClr val="0033CC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access link</a:t>
              </a:r>
              <a:endParaRPr lang="en-US" altLang="zh-CN" sz="1400" i="1">
                <a:solidFill>
                  <a:srgbClr val="0033CC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1019" name="矩形 681018"/>
            <p:cNvSpPr/>
            <p:nvPr/>
          </p:nvSpPr>
          <p:spPr>
            <a:xfrm>
              <a:off x="3120" y="2256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v</a:t>
              </a:r>
              <a:endPara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1020" name="矩形 681019"/>
            <p:cNvSpPr/>
            <p:nvPr/>
          </p:nvSpPr>
          <p:spPr>
            <a:xfrm>
              <a:off x="3120" y="1968"/>
              <a:ext cx="912" cy="4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021" name="直接连接符 681020"/>
            <p:cNvSpPr/>
            <p:nvPr/>
          </p:nvSpPr>
          <p:spPr>
            <a:xfrm>
              <a:off x="3120" y="2112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22" name="直接连接符 681021"/>
            <p:cNvSpPr/>
            <p:nvPr/>
          </p:nvSpPr>
          <p:spPr>
            <a:xfrm>
              <a:off x="3120" y="2256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24" name="矩形 681023"/>
            <p:cNvSpPr/>
            <p:nvPr/>
          </p:nvSpPr>
          <p:spPr>
            <a:xfrm>
              <a:off x="3120" y="2400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qsort(1, 3)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1025" name="矩形 681024"/>
            <p:cNvSpPr/>
            <p:nvPr/>
          </p:nvSpPr>
          <p:spPr>
            <a:xfrm>
              <a:off x="3120" y="2544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i="1">
                  <a:solidFill>
                    <a:srgbClr val="0033CC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access link</a:t>
              </a:r>
              <a:endParaRPr lang="en-US" altLang="zh-CN" sz="1400" i="1">
                <a:solidFill>
                  <a:srgbClr val="0033CC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1026" name="矩形 681025"/>
            <p:cNvSpPr/>
            <p:nvPr/>
          </p:nvSpPr>
          <p:spPr>
            <a:xfrm>
              <a:off x="3120" y="2688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v</a:t>
              </a:r>
              <a:endPara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1027" name="矩形 681026"/>
            <p:cNvSpPr/>
            <p:nvPr/>
          </p:nvSpPr>
          <p:spPr>
            <a:xfrm>
              <a:off x="3120" y="2400"/>
              <a:ext cx="912" cy="4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028" name="直接连接符 681027"/>
            <p:cNvSpPr/>
            <p:nvPr/>
          </p:nvSpPr>
          <p:spPr>
            <a:xfrm>
              <a:off x="3120" y="2544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29" name="直接连接符 681028"/>
            <p:cNvSpPr/>
            <p:nvPr/>
          </p:nvSpPr>
          <p:spPr>
            <a:xfrm>
              <a:off x="3120" y="2688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31" name="矩形 681030"/>
            <p:cNvSpPr/>
            <p:nvPr/>
          </p:nvSpPr>
          <p:spPr>
            <a:xfrm>
              <a:off x="3120" y="1536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main()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1032" name="矩形 681031"/>
            <p:cNvSpPr/>
            <p:nvPr/>
          </p:nvSpPr>
          <p:spPr>
            <a:xfrm>
              <a:off x="3120" y="1680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i="1">
                  <a:solidFill>
                    <a:srgbClr val="0033CC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access link</a:t>
              </a:r>
              <a:endParaRPr lang="en-US" altLang="zh-CN" sz="1400" i="1">
                <a:solidFill>
                  <a:srgbClr val="0033CC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1033" name="矩形 681032"/>
            <p:cNvSpPr/>
            <p:nvPr/>
          </p:nvSpPr>
          <p:spPr>
            <a:xfrm>
              <a:off x="3120" y="1824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  <a:endPara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1034" name="矩形 681033"/>
            <p:cNvSpPr/>
            <p:nvPr/>
          </p:nvSpPr>
          <p:spPr>
            <a:xfrm>
              <a:off x="3120" y="1536"/>
              <a:ext cx="912" cy="4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035" name="直接连接符 681034"/>
            <p:cNvSpPr/>
            <p:nvPr/>
          </p:nvSpPr>
          <p:spPr>
            <a:xfrm>
              <a:off x="3120" y="1680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36" name="直接连接符 681035"/>
            <p:cNvSpPr/>
            <p:nvPr/>
          </p:nvSpPr>
          <p:spPr>
            <a:xfrm>
              <a:off x="3120" y="1824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38" name="矩形 681037"/>
            <p:cNvSpPr/>
            <p:nvPr/>
          </p:nvSpPr>
          <p:spPr>
            <a:xfrm>
              <a:off x="3120" y="2832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partition(1, 3)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1039" name="矩形 681038"/>
            <p:cNvSpPr/>
            <p:nvPr/>
          </p:nvSpPr>
          <p:spPr>
            <a:xfrm>
              <a:off x="3120" y="2976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i="1">
                  <a:solidFill>
                    <a:srgbClr val="0033CC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access link</a:t>
              </a:r>
              <a:endParaRPr lang="en-US" altLang="zh-CN" sz="1400" i="1">
                <a:solidFill>
                  <a:srgbClr val="0033CC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1040" name="矩形 681039"/>
            <p:cNvSpPr/>
            <p:nvPr/>
          </p:nvSpPr>
          <p:spPr>
            <a:xfrm>
              <a:off x="3120" y="3120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endParaRPr lang="en-US" altLang="x-none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1041" name="矩形 681040"/>
            <p:cNvSpPr/>
            <p:nvPr/>
          </p:nvSpPr>
          <p:spPr>
            <a:xfrm>
              <a:off x="3120" y="2832"/>
              <a:ext cx="912" cy="4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042" name="直接连接符 681041"/>
            <p:cNvSpPr/>
            <p:nvPr/>
          </p:nvSpPr>
          <p:spPr>
            <a:xfrm>
              <a:off x="3120" y="2976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43" name="直接连接符 681042"/>
            <p:cNvSpPr/>
            <p:nvPr/>
          </p:nvSpPr>
          <p:spPr>
            <a:xfrm>
              <a:off x="3120" y="3120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105" name="任意多边形 681104"/>
            <p:cNvSpPr/>
            <p:nvPr/>
          </p:nvSpPr>
          <p:spPr>
            <a:xfrm>
              <a:off x="4032" y="1776"/>
              <a:ext cx="96" cy="432"/>
            </a:xfrm>
            <a:custGeom>
              <a:avLst/>
              <a:gdLst/>
              <a:ahLst/>
              <a:cxnLst/>
              <a:pathLst>
                <a:path w="96" h="432">
                  <a:moveTo>
                    <a:pt x="0" y="432"/>
                  </a:moveTo>
                  <a:cubicBezTo>
                    <a:pt x="48" y="348"/>
                    <a:pt x="96" y="264"/>
                    <a:pt x="96" y="192"/>
                  </a:cubicBezTo>
                  <a:cubicBezTo>
                    <a:pt x="96" y="120"/>
                    <a:pt x="48" y="6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106" name="任意多边形 681105"/>
            <p:cNvSpPr/>
            <p:nvPr/>
          </p:nvSpPr>
          <p:spPr>
            <a:xfrm>
              <a:off x="4032" y="1728"/>
              <a:ext cx="192" cy="912"/>
            </a:xfrm>
            <a:custGeom>
              <a:avLst/>
              <a:gdLst/>
              <a:ahLst/>
              <a:cxnLst/>
              <a:pathLst>
                <a:path w="192" h="912">
                  <a:moveTo>
                    <a:pt x="0" y="912"/>
                  </a:moveTo>
                  <a:cubicBezTo>
                    <a:pt x="96" y="748"/>
                    <a:pt x="192" y="584"/>
                    <a:pt x="192" y="432"/>
                  </a:cubicBezTo>
                  <a:cubicBezTo>
                    <a:pt x="192" y="280"/>
                    <a:pt x="96" y="14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107" name="任意多边形 681106"/>
            <p:cNvSpPr/>
            <p:nvPr/>
          </p:nvSpPr>
          <p:spPr>
            <a:xfrm>
              <a:off x="4032" y="2640"/>
              <a:ext cx="96" cy="384"/>
            </a:xfrm>
            <a:custGeom>
              <a:avLst/>
              <a:gdLst/>
              <a:ahLst/>
              <a:cxnLst/>
              <a:pathLst>
                <a:path w="48" h="384">
                  <a:moveTo>
                    <a:pt x="0" y="384"/>
                  </a:moveTo>
                  <a:cubicBezTo>
                    <a:pt x="24" y="296"/>
                    <a:pt x="48" y="208"/>
                    <a:pt x="48" y="144"/>
                  </a:cubicBezTo>
                  <a:cubicBezTo>
                    <a:pt x="48" y="80"/>
                    <a:pt x="24" y="4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052" name="矩形 681051"/>
            <p:cNvSpPr/>
            <p:nvPr/>
          </p:nvSpPr>
          <p:spPr>
            <a:xfrm>
              <a:off x="1920" y="1968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qsort(1, 9)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1053" name="矩形 681052"/>
            <p:cNvSpPr/>
            <p:nvPr/>
          </p:nvSpPr>
          <p:spPr>
            <a:xfrm>
              <a:off x="1920" y="2112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i="1">
                  <a:solidFill>
                    <a:srgbClr val="0033CC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access link</a:t>
              </a:r>
              <a:endParaRPr lang="en-US" altLang="zh-CN" sz="1400" i="1">
                <a:solidFill>
                  <a:srgbClr val="0033CC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1054" name="矩形 681053"/>
            <p:cNvSpPr/>
            <p:nvPr/>
          </p:nvSpPr>
          <p:spPr>
            <a:xfrm>
              <a:off x="1920" y="2256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v</a:t>
              </a:r>
              <a:endPara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1055" name="矩形 681054"/>
            <p:cNvSpPr/>
            <p:nvPr/>
          </p:nvSpPr>
          <p:spPr>
            <a:xfrm>
              <a:off x="1920" y="1968"/>
              <a:ext cx="912" cy="4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056" name="直接连接符 681055"/>
            <p:cNvSpPr/>
            <p:nvPr/>
          </p:nvSpPr>
          <p:spPr>
            <a:xfrm>
              <a:off x="1920" y="2112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57" name="直接连接符 681056"/>
            <p:cNvSpPr/>
            <p:nvPr/>
          </p:nvSpPr>
          <p:spPr>
            <a:xfrm>
              <a:off x="1920" y="2256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59" name="矩形 681058"/>
            <p:cNvSpPr/>
            <p:nvPr/>
          </p:nvSpPr>
          <p:spPr>
            <a:xfrm>
              <a:off x="1920" y="2400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qsort(1, 3)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1060" name="矩形 681059"/>
            <p:cNvSpPr/>
            <p:nvPr/>
          </p:nvSpPr>
          <p:spPr>
            <a:xfrm>
              <a:off x="1920" y="2544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i="1">
                  <a:solidFill>
                    <a:srgbClr val="0033CC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access link</a:t>
              </a:r>
              <a:endParaRPr lang="en-US" altLang="zh-CN" sz="1400" i="1">
                <a:solidFill>
                  <a:srgbClr val="0033CC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1061" name="矩形 681060"/>
            <p:cNvSpPr/>
            <p:nvPr/>
          </p:nvSpPr>
          <p:spPr>
            <a:xfrm>
              <a:off x="1920" y="2688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v</a:t>
              </a:r>
              <a:endPara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1062" name="矩形 681061"/>
            <p:cNvSpPr/>
            <p:nvPr/>
          </p:nvSpPr>
          <p:spPr>
            <a:xfrm>
              <a:off x="1920" y="2400"/>
              <a:ext cx="912" cy="4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063" name="直接连接符 681062"/>
            <p:cNvSpPr/>
            <p:nvPr/>
          </p:nvSpPr>
          <p:spPr>
            <a:xfrm>
              <a:off x="1920" y="2544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64" name="直接连接符 681063"/>
            <p:cNvSpPr/>
            <p:nvPr/>
          </p:nvSpPr>
          <p:spPr>
            <a:xfrm>
              <a:off x="1920" y="2688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66" name="矩形 681065"/>
            <p:cNvSpPr/>
            <p:nvPr/>
          </p:nvSpPr>
          <p:spPr>
            <a:xfrm>
              <a:off x="1920" y="1536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main()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1067" name="矩形 681066"/>
            <p:cNvSpPr/>
            <p:nvPr/>
          </p:nvSpPr>
          <p:spPr>
            <a:xfrm>
              <a:off x="1920" y="1680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i="1">
                  <a:solidFill>
                    <a:srgbClr val="0033CC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access link</a:t>
              </a:r>
              <a:endParaRPr lang="en-US" altLang="zh-CN" sz="1400" i="1">
                <a:solidFill>
                  <a:srgbClr val="0033CC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1068" name="矩形 681067"/>
            <p:cNvSpPr/>
            <p:nvPr/>
          </p:nvSpPr>
          <p:spPr>
            <a:xfrm>
              <a:off x="1920" y="1824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  <a:endPara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1069" name="矩形 681068"/>
            <p:cNvSpPr/>
            <p:nvPr/>
          </p:nvSpPr>
          <p:spPr>
            <a:xfrm>
              <a:off x="1920" y="1536"/>
              <a:ext cx="912" cy="4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070" name="直接连接符 681069"/>
            <p:cNvSpPr/>
            <p:nvPr/>
          </p:nvSpPr>
          <p:spPr>
            <a:xfrm>
              <a:off x="1920" y="1680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71" name="直接连接符 681070"/>
            <p:cNvSpPr/>
            <p:nvPr/>
          </p:nvSpPr>
          <p:spPr>
            <a:xfrm>
              <a:off x="1920" y="1824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108" name="任意多边形 681107"/>
            <p:cNvSpPr/>
            <p:nvPr/>
          </p:nvSpPr>
          <p:spPr>
            <a:xfrm>
              <a:off x="2832" y="1776"/>
              <a:ext cx="96" cy="432"/>
            </a:xfrm>
            <a:custGeom>
              <a:avLst/>
              <a:gdLst/>
              <a:ahLst/>
              <a:cxnLst/>
              <a:pathLst>
                <a:path w="96" h="432">
                  <a:moveTo>
                    <a:pt x="0" y="432"/>
                  </a:moveTo>
                  <a:cubicBezTo>
                    <a:pt x="48" y="348"/>
                    <a:pt x="96" y="264"/>
                    <a:pt x="96" y="192"/>
                  </a:cubicBezTo>
                  <a:cubicBezTo>
                    <a:pt x="96" y="120"/>
                    <a:pt x="48" y="6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109" name="任意多边形 681108"/>
            <p:cNvSpPr/>
            <p:nvPr/>
          </p:nvSpPr>
          <p:spPr>
            <a:xfrm>
              <a:off x="2832" y="1728"/>
              <a:ext cx="192" cy="912"/>
            </a:xfrm>
            <a:custGeom>
              <a:avLst/>
              <a:gdLst/>
              <a:ahLst/>
              <a:cxnLst/>
              <a:pathLst>
                <a:path w="192" h="912">
                  <a:moveTo>
                    <a:pt x="0" y="912"/>
                  </a:moveTo>
                  <a:cubicBezTo>
                    <a:pt x="96" y="748"/>
                    <a:pt x="192" y="584"/>
                    <a:pt x="192" y="432"/>
                  </a:cubicBezTo>
                  <a:cubicBezTo>
                    <a:pt x="192" y="280"/>
                    <a:pt x="96" y="14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081" name="矩形 681080"/>
            <p:cNvSpPr/>
            <p:nvPr/>
          </p:nvSpPr>
          <p:spPr>
            <a:xfrm>
              <a:off x="720" y="1968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qsort(1, 9)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1082" name="矩形 681081"/>
            <p:cNvSpPr/>
            <p:nvPr/>
          </p:nvSpPr>
          <p:spPr>
            <a:xfrm>
              <a:off x="720" y="2112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i="1">
                  <a:solidFill>
                    <a:srgbClr val="0033CC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access link</a:t>
              </a:r>
              <a:endParaRPr lang="en-US" altLang="zh-CN" sz="1400" i="1">
                <a:solidFill>
                  <a:srgbClr val="0033CC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1083" name="矩形 681082"/>
            <p:cNvSpPr/>
            <p:nvPr/>
          </p:nvSpPr>
          <p:spPr>
            <a:xfrm>
              <a:off x="720" y="2256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v</a:t>
              </a:r>
              <a:endPara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1084" name="矩形 681083"/>
            <p:cNvSpPr/>
            <p:nvPr/>
          </p:nvSpPr>
          <p:spPr>
            <a:xfrm>
              <a:off x="720" y="1968"/>
              <a:ext cx="912" cy="4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085" name="直接连接符 681084"/>
            <p:cNvSpPr/>
            <p:nvPr/>
          </p:nvSpPr>
          <p:spPr>
            <a:xfrm>
              <a:off x="720" y="2112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86" name="直接连接符 681085"/>
            <p:cNvSpPr/>
            <p:nvPr/>
          </p:nvSpPr>
          <p:spPr>
            <a:xfrm>
              <a:off x="720" y="2256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095" name="矩形 681094"/>
            <p:cNvSpPr/>
            <p:nvPr/>
          </p:nvSpPr>
          <p:spPr>
            <a:xfrm>
              <a:off x="720" y="1536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main()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1096" name="矩形 681095"/>
            <p:cNvSpPr/>
            <p:nvPr/>
          </p:nvSpPr>
          <p:spPr>
            <a:xfrm>
              <a:off x="720" y="1680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i="1">
                  <a:solidFill>
                    <a:srgbClr val="0033CC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access link</a:t>
              </a:r>
              <a:endParaRPr lang="en-US" altLang="zh-CN" sz="1400" i="1">
                <a:solidFill>
                  <a:srgbClr val="0033CC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1097" name="矩形 681096"/>
            <p:cNvSpPr/>
            <p:nvPr/>
          </p:nvSpPr>
          <p:spPr>
            <a:xfrm>
              <a:off x="720" y="1824"/>
              <a:ext cx="91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  <a:endPara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1098" name="矩形 681097"/>
            <p:cNvSpPr/>
            <p:nvPr/>
          </p:nvSpPr>
          <p:spPr>
            <a:xfrm>
              <a:off x="720" y="1536"/>
              <a:ext cx="912" cy="4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099" name="直接连接符 681098"/>
            <p:cNvSpPr/>
            <p:nvPr/>
          </p:nvSpPr>
          <p:spPr>
            <a:xfrm>
              <a:off x="720" y="1680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100" name="直接连接符 681099"/>
            <p:cNvSpPr/>
            <p:nvPr/>
          </p:nvSpPr>
          <p:spPr>
            <a:xfrm>
              <a:off x="720" y="1824"/>
              <a:ext cx="9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681111" name="任意多边形 681110"/>
            <p:cNvSpPr/>
            <p:nvPr/>
          </p:nvSpPr>
          <p:spPr>
            <a:xfrm>
              <a:off x="1632" y="1728"/>
              <a:ext cx="144" cy="432"/>
            </a:xfrm>
            <a:custGeom>
              <a:avLst/>
              <a:gdLst/>
              <a:ahLst/>
              <a:cxnLst/>
              <a:pathLst>
                <a:path w="96" h="432">
                  <a:moveTo>
                    <a:pt x="0" y="432"/>
                  </a:moveTo>
                  <a:cubicBezTo>
                    <a:pt x="48" y="348"/>
                    <a:pt x="96" y="264"/>
                    <a:pt x="96" y="192"/>
                  </a:cubicBezTo>
                  <a:cubicBezTo>
                    <a:pt x="96" y="120"/>
                    <a:pt x="48" y="6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1119" name="折角形 681118"/>
            <p:cNvSpPr/>
            <p:nvPr/>
          </p:nvSpPr>
          <p:spPr>
            <a:xfrm>
              <a:off x="384" y="3264"/>
              <a:ext cx="1728" cy="528"/>
            </a:xfrm>
            <a:prstGeom prst="foldedCorner">
              <a:avLst>
                <a:gd name="adj" fmla="val 12500"/>
              </a:avLst>
            </a:prstGeom>
            <a:noFill/>
            <a:ln w="9525" cap="flat" cmpd="sng">
              <a:solidFill>
                <a:srgbClr val="E6E6E6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Display</a:t>
              </a:r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Table for </a:t>
              </a:r>
              <a:b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</a:br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very deep nesting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1506" name="标题 6615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3. In-Process Communication</a:t>
            </a:r>
            <a:endParaRPr lang="en-US" altLang="zh-CN"/>
          </a:p>
        </p:txBody>
      </p:sp>
      <p:sp>
        <p:nvSpPr>
          <p:cNvPr id="661507" name="文本占位符 6615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Implementation of procedure calls</a:t>
            </a:r>
            <a:endParaRPr lang="en-US" altLang="zh-CN" sz="2500"/>
          </a:p>
          <a:p>
            <a:pPr lvl="1"/>
            <a:r>
              <a:rPr lang="en-US" altLang="zh-CN" sz="2100" b="1"/>
              <a:t>Calling sequence</a:t>
            </a:r>
            <a:endParaRPr lang="en-US" altLang="zh-CN" sz="2100" b="1"/>
          </a:p>
          <a:p>
            <a:pPr lvl="2"/>
            <a:r>
              <a:rPr lang="en-US" altLang="zh-CN" sz="2000"/>
              <a:t>Allocate an activation record</a:t>
            </a:r>
            <a:endParaRPr lang="en-US" altLang="zh-CN" sz="2000"/>
          </a:p>
          <a:p>
            <a:pPr lvl="2"/>
            <a:r>
              <a:rPr lang="en-US" altLang="zh-CN" sz="2000"/>
              <a:t>Enter information into fields</a:t>
            </a:r>
            <a:endParaRPr lang="en-US" altLang="zh-CN" sz="2000"/>
          </a:p>
          <a:p>
            <a:pPr lvl="2"/>
            <a:r>
              <a:rPr lang="en-US" altLang="zh-CN" sz="2000"/>
              <a:t>...</a:t>
            </a:r>
            <a:endParaRPr lang="en-US" altLang="zh-CN" sz="2000"/>
          </a:p>
          <a:p>
            <a:pPr lvl="1"/>
            <a:r>
              <a:rPr lang="en-US" altLang="zh-CN" sz="2100" b="1"/>
              <a:t>Return sequence</a:t>
            </a:r>
            <a:endParaRPr lang="en-US" altLang="zh-CN" sz="2100" b="1"/>
          </a:p>
          <a:p>
            <a:pPr lvl="2"/>
            <a:r>
              <a:rPr lang="en-US" altLang="zh-CN" sz="2000"/>
              <a:t>Restore the state of the machine</a:t>
            </a:r>
            <a:endParaRPr lang="en-US" altLang="zh-CN" sz="2000"/>
          </a:p>
          <a:p>
            <a:pPr lvl="2"/>
            <a:r>
              <a:rPr lang="en-US" altLang="zh-CN" sz="2000"/>
              <a:t>Continue the execution of Caller</a:t>
            </a:r>
            <a:endParaRPr lang="en-US" altLang="zh-CN" sz="2000"/>
          </a:p>
          <a:p>
            <a:pPr lvl="2"/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661508" name="折角形 661507"/>
          <p:cNvSpPr/>
          <p:nvPr/>
        </p:nvSpPr>
        <p:spPr>
          <a:xfrm>
            <a:off x="4876800" y="5257800"/>
            <a:ext cx="3733800" cy="1066800"/>
          </a:xfrm>
          <a:prstGeom prst="foldedCorner">
            <a:avLst>
              <a:gd name="adj" fmla="val 12500"/>
            </a:avLst>
          </a:prstGeom>
          <a:noFill/>
          <a:ln w="3175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In-Process Communication</a:t>
            </a:r>
            <a:endParaRPr lang="en-US" altLang="zh-CN" sz="160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vs.</a:t>
            </a:r>
            <a:endParaRPr lang="en-US" altLang="zh-CN" sz="160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Inter-Process Communication (</a:t>
            </a:r>
            <a:r>
              <a:rPr lang="en-US" altLang="zh-CN" sz="1600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IPC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60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2530" name="标题 6625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Caller vs. Callee</a:t>
            </a:r>
            <a:endParaRPr lang="en-US" altLang="zh-CN"/>
          </a:p>
        </p:txBody>
      </p:sp>
      <p:sp>
        <p:nvSpPr>
          <p:cNvPr id="662531" name="文本占位符 662530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265613"/>
          </a:xfrm>
        </p:spPr>
        <p:txBody>
          <a:bodyPr/>
          <a:p>
            <a:r>
              <a:rPr lang="en-US" altLang="zh-CN" sz="2500"/>
              <a:t>Implementation of procedure calls</a:t>
            </a:r>
            <a:endParaRPr lang="en-US" altLang="zh-CN" sz="2500"/>
          </a:p>
        </p:txBody>
      </p:sp>
      <p:grpSp>
        <p:nvGrpSpPr>
          <p:cNvPr id="662576" name="组合 662575"/>
          <p:cNvGrpSpPr/>
          <p:nvPr/>
        </p:nvGrpSpPr>
        <p:grpSpPr>
          <a:xfrm>
            <a:off x="1600200" y="2286000"/>
            <a:ext cx="6629400" cy="3810000"/>
            <a:chOff x="1008" y="1440"/>
            <a:chExt cx="4176" cy="2400"/>
          </a:xfrm>
        </p:grpSpPr>
        <p:grpSp>
          <p:nvGrpSpPr>
            <p:cNvPr id="662533" name="组合 662532"/>
            <p:cNvGrpSpPr/>
            <p:nvPr/>
          </p:nvGrpSpPr>
          <p:grpSpPr>
            <a:xfrm>
              <a:off x="1968" y="1440"/>
              <a:ext cx="1392" cy="1200"/>
              <a:chOff x="1440" y="1584"/>
              <a:chExt cx="1632" cy="2016"/>
            </a:xfrm>
          </p:grpSpPr>
          <p:sp>
            <p:nvSpPr>
              <p:cNvPr id="662534" name="矩形 662533"/>
              <p:cNvSpPr/>
              <p:nvPr/>
            </p:nvSpPr>
            <p:spPr>
              <a:xfrm>
                <a:off x="1440" y="2160"/>
                <a:ext cx="1632" cy="288"/>
              </a:xfrm>
              <a:prstGeom prst="rect">
                <a:avLst/>
              </a:prstGeom>
              <a:solidFill>
                <a:srgbClr val="E0F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rPr>
                  <a:t>Control Link</a:t>
                </a:r>
                <a:endPara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2535" name="矩形 662534"/>
              <p:cNvSpPr/>
              <p:nvPr/>
            </p:nvSpPr>
            <p:spPr>
              <a:xfrm>
                <a:off x="1440" y="1872"/>
                <a:ext cx="1632" cy="288"/>
              </a:xfrm>
              <a:prstGeom prst="rect">
                <a:avLst/>
              </a:prstGeom>
              <a:solidFill>
                <a:srgbClr val="FFE5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rPr>
                  <a:t>Returned Values</a:t>
                </a:r>
                <a:endPara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2536" name="矩形 662535"/>
              <p:cNvSpPr/>
              <p:nvPr/>
            </p:nvSpPr>
            <p:spPr>
              <a:xfrm>
                <a:off x="1440" y="2736"/>
                <a:ext cx="1632" cy="288"/>
              </a:xfrm>
              <a:prstGeom prst="rect">
                <a:avLst/>
              </a:prstGeom>
              <a:solidFill>
                <a:srgbClr val="BBEFEE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rPr>
                  <a:t>Saved Machine Status</a:t>
                </a:r>
                <a:endPara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2537" name="矩形 662536"/>
              <p:cNvSpPr/>
              <p:nvPr/>
            </p:nvSpPr>
            <p:spPr>
              <a:xfrm>
                <a:off x="1440" y="2448"/>
                <a:ext cx="1632" cy="288"/>
              </a:xfrm>
              <a:prstGeom prst="rect">
                <a:avLst/>
              </a:prstGeom>
              <a:solidFill>
                <a:srgbClr val="E0F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rPr>
                  <a:t>Access Link</a:t>
                </a:r>
                <a:endPara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2538" name="矩形 662537"/>
              <p:cNvSpPr/>
              <p:nvPr/>
            </p:nvSpPr>
            <p:spPr>
              <a:xfrm>
                <a:off x="1440" y="3312"/>
                <a:ext cx="1632" cy="288"/>
              </a:xfrm>
              <a:prstGeom prst="rect">
                <a:avLst/>
              </a:prstGeom>
              <a:solidFill>
                <a:srgbClr val="FCFFD5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rPr>
                  <a:t>Temporaries</a:t>
                </a:r>
                <a:endPara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2539" name="矩形 662538"/>
              <p:cNvSpPr/>
              <p:nvPr/>
            </p:nvSpPr>
            <p:spPr>
              <a:xfrm>
                <a:off x="1440" y="3024"/>
                <a:ext cx="1632" cy="288"/>
              </a:xfrm>
              <a:prstGeom prst="rect">
                <a:avLst/>
              </a:prstGeom>
              <a:solidFill>
                <a:srgbClr val="FCFFD5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rPr>
                  <a:t>Local Data</a:t>
                </a:r>
                <a:endPara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2540" name="矩形 662539"/>
              <p:cNvSpPr/>
              <p:nvPr/>
            </p:nvSpPr>
            <p:spPr>
              <a:xfrm>
                <a:off x="1440" y="1584"/>
                <a:ext cx="1632" cy="288"/>
              </a:xfrm>
              <a:prstGeom prst="rect">
                <a:avLst/>
              </a:prstGeom>
              <a:solidFill>
                <a:srgbClr val="FFE5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rPr>
                  <a:t>Actual Parameters</a:t>
                </a:r>
                <a:endPara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2541" name="矩形 662540"/>
              <p:cNvSpPr/>
              <p:nvPr/>
            </p:nvSpPr>
            <p:spPr>
              <a:xfrm>
                <a:off x="1440" y="1584"/>
                <a:ext cx="1632" cy="201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62545" name="文本框 662544"/>
            <p:cNvSpPr txBox="1"/>
            <p:nvPr/>
          </p:nvSpPr>
          <p:spPr>
            <a:xfrm>
              <a:off x="1152" y="1440"/>
              <a:ext cx="81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Caller</a:t>
              </a:r>
              <a:endParaRPr lang="en-US" altLang="zh-CN" sz="1400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62549" name="组合 662548"/>
            <p:cNvGrpSpPr/>
            <p:nvPr/>
          </p:nvGrpSpPr>
          <p:grpSpPr>
            <a:xfrm>
              <a:off x="1968" y="2640"/>
              <a:ext cx="1392" cy="1200"/>
              <a:chOff x="1440" y="1584"/>
              <a:chExt cx="1632" cy="2016"/>
            </a:xfrm>
          </p:grpSpPr>
          <p:sp>
            <p:nvSpPr>
              <p:cNvPr id="662550" name="矩形 662549"/>
              <p:cNvSpPr/>
              <p:nvPr/>
            </p:nvSpPr>
            <p:spPr>
              <a:xfrm>
                <a:off x="1440" y="2160"/>
                <a:ext cx="1632" cy="288"/>
              </a:xfrm>
              <a:prstGeom prst="rect">
                <a:avLst/>
              </a:prstGeom>
              <a:solidFill>
                <a:srgbClr val="E0F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rPr>
                  <a:t>Control Link</a:t>
                </a:r>
                <a:endPara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2551" name="矩形 662550"/>
              <p:cNvSpPr/>
              <p:nvPr/>
            </p:nvSpPr>
            <p:spPr>
              <a:xfrm>
                <a:off x="1440" y="1872"/>
                <a:ext cx="1632" cy="288"/>
              </a:xfrm>
              <a:prstGeom prst="rect">
                <a:avLst/>
              </a:prstGeom>
              <a:solidFill>
                <a:srgbClr val="FFE5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rPr>
                  <a:t>Returned Values</a:t>
                </a:r>
                <a:endPara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2552" name="矩形 662551"/>
              <p:cNvSpPr/>
              <p:nvPr/>
            </p:nvSpPr>
            <p:spPr>
              <a:xfrm>
                <a:off x="1440" y="2736"/>
                <a:ext cx="1632" cy="288"/>
              </a:xfrm>
              <a:prstGeom prst="rect">
                <a:avLst/>
              </a:prstGeom>
              <a:solidFill>
                <a:srgbClr val="BBEFEE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rPr>
                  <a:t>Saved Machine Status</a:t>
                </a:r>
                <a:endPara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2553" name="矩形 662552"/>
              <p:cNvSpPr/>
              <p:nvPr/>
            </p:nvSpPr>
            <p:spPr>
              <a:xfrm>
                <a:off x="1440" y="2448"/>
                <a:ext cx="1632" cy="288"/>
              </a:xfrm>
              <a:prstGeom prst="rect">
                <a:avLst/>
              </a:prstGeom>
              <a:solidFill>
                <a:srgbClr val="E0F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rPr>
                  <a:t>Access Link</a:t>
                </a:r>
                <a:endPara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2554" name="矩形 662553"/>
              <p:cNvSpPr/>
              <p:nvPr/>
            </p:nvSpPr>
            <p:spPr>
              <a:xfrm>
                <a:off x="1440" y="3312"/>
                <a:ext cx="1632" cy="288"/>
              </a:xfrm>
              <a:prstGeom prst="rect">
                <a:avLst/>
              </a:prstGeom>
              <a:solidFill>
                <a:srgbClr val="FCFFD5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rPr>
                  <a:t>Temporaries</a:t>
                </a:r>
                <a:endPara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2555" name="矩形 662554"/>
              <p:cNvSpPr/>
              <p:nvPr/>
            </p:nvSpPr>
            <p:spPr>
              <a:xfrm>
                <a:off x="1440" y="3024"/>
                <a:ext cx="1632" cy="288"/>
              </a:xfrm>
              <a:prstGeom prst="rect">
                <a:avLst/>
              </a:prstGeom>
              <a:solidFill>
                <a:srgbClr val="FCFFD5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rPr>
                  <a:t>Local Data</a:t>
                </a:r>
                <a:endPara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2556" name="矩形 662555"/>
              <p:cNvSpPr/>
              <p:nvPr/>
            </p:nvSpPr>
            <p:spPr>
              <a:xfrm>
                <a:off x="1440" y="1584"/>
                <a:ext cx="1632" cy="288"/>
              </a:xfrm>
              <a:prstGeom prst="rect">
                <a:avLst/>
              </a:prstGeom>
              <a:solidFill>
                <a:srgbClr val="FFE5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rPr>
                  <a:t>Actual Parameters</a:t>
                </a:r>
                <a:endPara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2557" name="矩形 662556"/>
              <p:cNvSpPr/>
              <p:nvPr/>
            </p:nvSpPr>
            <p:spPr>
              <a:xfrm>
                <a:off x="1440" y="1584"/>
                <a:ext cx="1632" cy="201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62560" name="任意多边形 662559"/>
            <p:cNvSpPr/>
            <p:nvPr/>
          </p:nvSpPr>
          <p:spPr>
            <a:xfrm>
              <a:off x="1632" y="1872"/>
              <a:ext cx="384" cy="1200"/>
            </a:xfrm>
            <a:custGeom>
              <a:avLst/>
              <a:gdLst/>
              <a:ahLst/>
              <a:cxnLst/>
              <a:pathLst>
                <a:path w="384" h="1200">
                  <a:moveTo>
                    <a:pt x="384" y="1200"/>
                  </a:moveTo>
                  <a:cubicBezTo>
                    <a:pt x="192" y="988"/>
                    <a:pt x="0" y="776"/>
                    <a:pt x="0" y="576"/>
                  </a:cubicBezTo>
                  <a:cubicBezTo>
                    <a:pt x="0" y="376"/>
                    <a:pt x="192" y="188"/>
                    <a:pt x="384" y="0"/>
                  </a:cubicBezTo>
                </a:path>
              </a:pathLst>
            </a:custGeom>
            <a:noFill/>
            <a:ln w="3175" cap="flat" cmpd="sng">
              <a:solidFill>
                <a:schemeClr val="tx1">
                  <a:alpha val="100000"/>
                </a:schemeClr>
              </a:solidFill>
              <a:prstDash val="dash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2562" name="任意多边形 662561"/>
            <p:cNvSpPr/>
            <p:nvPr/>
          </p:nvSpPr>
          <p:spPr>
            <a:xfrm>
              <a:off x="1736" y="1440"/>
              <a:ext cx="280" cy="384"/>
            </a:xfrm>
            <a:custGeom>
              <a:avLst/>
              <a:gdLst/>
              <a:ahLst/>
              <a:cxnLst/>
              <a:pathLst>
                <a:path w="280" h="384">
                  <a:moveTo>
                    <a:pt x="280" y="384"/>
                  </a:moveTo>
                  <a:cubicBezTo>
                    <a:pt x="180" y="320"/>
                    <a:pt x="80" y="256"/>
                    <a:pt x="40" y="192"/>
                  </a:cubicBezTo>
                  <a:cubicBezTo>
                    <a:pt x="0" y="128"/>
                    <a:pt x="20" y="64"/>
                    <a:pt x="40" y="0"/>
                  </a:cubicBezTo>
                </a:path>
              </a:pathLst>
            </a:custGeom>
            <a:noFill/>
            <a:ln w="3175" cap="flat" cmpd="sng">
              <a:solidFill>
                <a:schemeClr val="tx1">
                  <a:alpha val="100000"/>
                </a:schemeClr>
              </a:solidFill>
              <a:prstDash val="dash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2563" name="直接连接符 662562"/>
            <p:cNvSpPr/>
            <p:nvPr/>
          </p:nvSpPr>
          <p:spPr>
            <a:xfrm>
              <a:off x="1824" y="2640"/>
              <a:ext cx="17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62564" name="文本框 662563"/>
            <p:cNvSpPr txBox="1"/>
            <p:nvPr/>
          </p:nvSpPr>
          <p:spPr>
            <a:xfrm>
              <a:off x="1152" y="2640"/>
              <a:ext cx="81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Callee</a:t>
              </a:r>
              <a:endParaRPr lang="en-US" altLang="zh-CN" sz="1400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2565" name="文本框 662564"/>
            <p:cNvSpPr txBox="1"/>
            <p:nvPr/>
          </p:nvSpPr>
          <p:spPr>
            <a:xfrm>
              <a:off x="1008" y="3312"/>
              <a:ext cx="81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CC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top_sp</a:t>
              </a:r>
              <a:endParaRPr lang="en-US" altLang="zh-CN" sz="1400" b="1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2566" name="直接连接符 662565"/>
            <p:cNvSpPr/>
            <p:nvPr/>
          </p:nvSpPr>
          <p:spPr>
            <a:xfrm>
              <a:off x="1680" y="3504"/>
              <a:ext cx="288" cy="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62567" name="直接连接符 662566"/>
            <p:cNvSpPr/>
            <p:nvPr/>
          </p:nvSpPr>
          <p:spPr>
            <a:xfrm>
              <a:off x="3360" y="3477"/>
              <a:ext cx="1776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62568" name="直接连接符 662567"/>
            <p:cNvSpPr/>
            <p:nvPr/>
          </p:nvSpPr>
          <p:spPr>
            <a:xfrm>
              <a:off x="3360" y="2304"/>
              <a:ext cx="1776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62569" name="文本框 662568"/>
            <p:cNvSpPr txBox="1"/>
            <p:nvPr/>
          </p:nvSpPr>
          <p:spPr>
            <a:xfrm>
              <a:off x="3648" y="2736"/>
              <a:ext cx="15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Caller's responsibility</a:t>
              </a:r>
              <a:endParaRPr lang="en-US" altLang="zh-CN" sz="1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2570" name="文本框 662569"/>
            <p:cNvSpPr txBox="1"/>
            <p:nvPr/>
          </p:nvSpPr>
          <p:spPr>
            <a:xfrm>
              <a:off x="3648" y="3552"/>
              <a:ext cx="15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Callee's responsibility</a:t>
              </a:r>
              <a:endParaRPr lang="en-US" altLang="zh-CN" sz="1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2572" name="下箭头 662571"/>
            <p:cNvSpPr/>
            <p:nvPr/>
          </p:nvSpPr>
          <p:spPr>
            <a:xfrm>
              <a:off x="1344" y="2016"/>
              <a:ext cx="192" cy="1056"/>
            </a:xfrm>
            <a:prstGeom prst="downArrow">
              <a:avLst>
                <a:gd name="adj1" fmla="val 32287"/>
                <a:gd name="adj2" fmla="val 127238"/>
              </a:avLst>
            </a:prstGeom>
            <a:noFill/>
            <a:ln w="9525" cap="flat" cmpd="sng">
              <a:solidFill>
                <a:srgbClr val="0033CC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3554" name="标题 6635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Activation Record Design</a:t>
            </a:r>
            <a:endParaRPr lang="en-US" altLang="zh-CN"/>
          </a:p>
        </p:txBody>
      </p:sp>
      <p:grpSp>
        <p:nvGrpSpPr>
          <p:cNvPr id="663603" name="组合 663602"/>
          <p:cNvGrpSpPr/>
          <p:nvPr/>
        </p:nvGrpSpPr>
        <p:grpSpPr>
          <a:xfrm>
            <a:off x="152400" y="1600200"/>
            <a:ext cx="8686800" cy="4495800"/>
            <a:chOff x="96" y="1008"/>
            <a:chExt cx="5472" cy="2832"/>
          </a:xfrm>
        </p:grpSpPr>
        <p:grpSp>
          <p:nvGrpSpPr>
            <p:cNvPr id="663557" name="组合 663556"/>
            <p:cNvGrpSpPr/>
            <p:nvPr/>
          </p:nvGrpSpPr>
          <p:grpSpPr>
            <a:xfrm>
              <a:off x="1968" y="1440"/>
              <a:ext cx="1392" cy="1200"/>
              <a:chOff x="1440" y="1584"/>
              <a:chExt cx="1632" cy="2016"/>
            </a:xfrm>
          </p:grpSpPr>
          <p:sp>
            <p:nvSpPr>
              <p:cNvPr id="663558" name="矩形 663557"/>
              <p:cNvSpPr/>
              <p:nvPr/>
            </p:nvSpPr>
            <p:spPr>
              <a:xfrm>
                <a:off x="1440" y="2160"/>
                <a:ext cx="1632" cy="288"/>
              </a:xfrm>
              <a:prstGeom prst="rect">
                <a:avLst/>
              </a:prstGeom>
              <a:solidFill>
                <a:srgbClr val="E0F0F0"/>
              </a:solidFill>
              <a:ln w="9525" cap="flat" cmpd="sng">
                <a:solidFill>
                  <a:srgbClr val="E6E6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Control Link</a:t>
                </a:r>
                <a:endParaRPr lang="en-US" altLang="zh-CN" sz="12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3559" name="矩形 663558"/>
              <p:cNvSpPr/>
              <p:nvPr/>
            </p:nvSpPr>
            <p:spPr>
              <a:xfrm>
                <a:off x="1440" y="1872"/>
                <a:ext cx="1632" cy="288"/>
              </a:xfrm>
              <a:prstGeom prst="rect">
                <a:avLst/>
              </a:prstGeom>
              <a:solidFill>
                <a:srgbClr val="FFE5FF"/>
              </a:solidFill>
              <a:ln w="9525" cap="flat" cmpd="sng">
                <a:solidFill>
                  <a:srgbClr val="E6E6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Returned Values</a:t>
                </a:r>
                <a:endParaRPr lang="en-US" altLang="zh-CN" sz="12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3560" name="矩形 663559"/>
              <p:cNvSpPr/>
              <p:nvPr/>
            </p:nvSpPr>
            <p:spPr>
              <a:xfrm>
                <a:off x="1440" y="2736"/>
                <a:ext cx="1632" cy="288"/>
              </a:xfrm>
              <a:prstGeom prst="rect">
                <a:avLst/>
              </a:prstGeom>
              <a:solidFill>
                <a:srgbClr val="BBEFEE"/>
              </a:solidFill>
              <a:ln w="9525" cap="flat" cmpd="sng">
                <a:solidFill>
                  <a:srgbClr val="E6E6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Saved Machine Status</a:t>
                </a:r>
                <a:endParaRPr lang="en-US" altLang="zh-CN" sz="12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3561" name="矩形 663560"/>
              <p:cNvSpPr/>
              <p:nvPr/>
            </p:nvSpPr>
            <p:spPr>
              <a:xfrm>
                <a:off x="1440" y="2448"/>
                <a:ext cx="1632" cy="288"/>
              </a:xfrm>
              <a:prstGeom prst="rect">
                <a:avLst/>
              </a:prstGeom>
              <a:solidFill>
                <a:srgbClr val="E0F0F0"/>
              </a:solidFill>
              <a:ln w="9525" cap="flat" cmpd="sng">
                <a:solidFill>
                  <a:srgbClr val="E6E6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Access Link</a:t>
                </a:r>
                <a:endParaRPr lang="en-US" altLang="zh-CN" sz="12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3562" name="矩形 663561"/>
              <p:cNvSpPr/>
              <p:nvPr/>
            </p:nvSpPr>
            <p:spPr>
              <a:xfrm>
                <a:off x="1440" y="3312"/>
                <a:ext cx="1632" cy="288"/>
              </a:xfrm>
              <a:prstGeom prst="rect">
                <a:avLst/>
              </a:prstGeom>
              <a:solidFill>
                <a:srgbClr val="FCFFD5"/>
              </a:solidFill>
              <a:ln w="9525" cap="flat" cmpd="sng">
                <a:solidFill>
                  <a:srgbClr val="E6E6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Temporaries</a:t>
                </a:r>
                <a:endParaRPr lang="en-US" altLang="zh-CN" sz="12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3563" name="矩形 663562"/>
              <p:cNvSpPr/>
              <p:nvPr/>
            </p:nvSpPr>
            <p:spPr>
              <a:xfrm>
                <a:off x="1440" y="3024"/>
                <a:ext cx="1632" cy="288"/>
              </a:xfrm>
              <a:prstGeom prst="rect">
                <a:avLst/>
              </a:prstGeom>
              <a:solidFill>
                <a:srgbClr val="FCFFD5"/>
              </a:solidFill>
              <a:ln w="9525" cap="flat" cmpd="sng">
                <a:solidFill>
                  <a:srgbClr val="E6E6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Local Data</a:t>
                </a:r>
                <a:endParaRPr lang="en-US" altLang="zh-CN" sz="12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3564" name="矩形 663563"/>
              <p:cNvSpPr/>
              <p:nvPr/>
            </p:nvSpPr>
            <p:spPr>
              <a:xfrm>
                <a:off x="1440" y="1584"/>
                <a:ext cx="1632" cy="288"/>
              </a:xfrm>
              <a:prstGeom prst="rect">
                <a:avLst/>
              </a:prstGeom>
              <a:solidFill>
                <a:srgbClr val="FFE5FF"/>
              </a:solidFill>
              <a:ln w="9525" cap="flat" cmpd="sng">
                <a:solidFill>
                  <a:srgbClr val="E6E6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Actual Parameters</a:t>
                </a:r>
                <a:endParaRPr lang="en-US" altLang="zh-CN" sz="12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3565" name="矩形 663564"/>
              <p:cNvSpPr/>
              <p:nvPr/>
            </p:nvSpPr>
            <p:spPr>
              <a:xfrm>
                <a:off x="1440" y="1584"/>
                <a:ext cx="1632" cy="2016"/>
              </a:xfrm>
              <a:prstGeom prst="rect">
                <a:avLst/>
              </a:prstGeom>
              <a:noFill/>
              <a:ln w="28575" cap="flat" cmpd="sng">
                <a:solidFill>
                  <a:srgbClr val="E6E6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63566" name="文本框 663565"/>
            <p:cNvSpPr txBox="1"/>
            <p:nvPr/>
          </p:nvSpPr>
          <p:spPr>
            <a:xfrm>
              <a:off x="1152" y="1440"/>
              <a:ext cx="81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Caller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63567" name="组合 663566"/>
            <p:cNvGrpSpPr/>
            <p:nvPr/>
          </p:nvGrpSpPr>
          <p:grpSpPr>
            <a:xfrm>
              <a:off x="1968" y="2640"/>
              <a:ext cx="1392" cy="1200"/>
              <a:chOff x="1440" y="1584"/>
              <a:chExt cx="1632" cy="2016"/>
            </a:xfrm>
          </p:grpSpPr>
          <p:sp>
            <p:nvSpPr>
              <p:cNvPr id="663568" name="矩形 663567"/>
              <p:cNvSpPr/>
              <p:nvPr/>
            </p:nvSpPr>
            <p:spPr>
              <a:xfrm>
                <a:off x="1440" y="2160"/>
                <a:ext cx="1632" cy="288"/>
              </a:xfrm>
              <a:prstGeom prst="rect">
                <a:avLst/>
              </a:prstGeom>
              <a:solidFill>
                <a:srgbClr val="E0F0F0"/>
              </a:solidFill>
              <a:ln w="9525" cap="flat" cmpd="sng">
                <a:solidFill>
                  <a:srgbClr val="E6E6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Control Link</a:t>
                </a:r>
                <a:endParaRPr lang="en-US" altLang="zh-CN" sz="12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3569" name="矩形 663568"/>
              <p:cNvSpPr/>
              <p:nvPr/>
            </p:nvSpPr>
            <p:spPr>
              <a:xfrm>
                <a:off x="1440" y="1872"/>
                <a:ext cx="1632" cy="288"/>
              </a:xfrm>
              <a:prstGeom prst="rect">
                <a:avLst/>
              </a:prstGeom>
              <a:solidFill>
                <a:srgbClr val="FFE5FF"/>
              </a:solidFill>
              <a:ln w="9525" cap="flat" cmpd="sng">
                <a:solidFill>
                  <a:srgbClr val="E6E6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Returned Values</a:t>
                </a:r>
                <a:endParaRPr lang="en-US" altLang="zh-CN" sz="12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3570" name="矩形 663569"/>
              <p:cNvSpPr/>
              <p:nvPr/>
            </p:nvSpPr>
            <p:spPr>
              <a:xfrm>
                <a:off x="1440" y="2736"/>
                <a:ext cx="1632" cy="288"/>
              </a:xfrm>
              <a:prstGeom prst="rect">
                <a:avLst/>
              </a:prstGeom>
              <a:solidFill>
                <a:srgbClr val="BBEFEE"/>
              </a:solidFill>
              <a:ln w="9525" cap="flat" cmpd="sng">
                <a:solidFill>
                  <a:srgbClr val="E6E6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Saved Machine Status</a:t>
                </a:r>
                <a:endParaRPr lang="en-US" altLang="zh-CN" sz="12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3571" name="矩形 663570"/>
              <p:cNvSpPr/>
              <p:nvPr/>
            </p:nvSpPr>
            <p:spPr>
              <a:xfrm>
                <a:off x="1440" y="2448"/>
                <a:ext cx="1632" cy="288"/>
              </a:xfrm>
              <a:prstGeom prst="rect">
                <a:avLst/>
              </a:prstGeom>
              <a:solidFill>
                <a:srgbClr val="E0F0F0"/>
              </a:solidFill>
              <a:ln w="9525" cap="flat" cmpd="sng">
                <a:solidFill>
                  <a:srgbClr val="E6E6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Access Link</a:t>
                </a:r>
                <a:endParaRPr lang="en-US" altLang="zh-CN" sz="12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3572" name="矩形 663571"/>
              <p:cNvSpPr/>
              <p:nvPr/>
            </p:nvSpPr>
            <p:spPr>
              <a:xfrm>
                <a:off x="1440" y="3312"/>
                <a:ext cx="1632" cy="288"/>
              </a:xfrm>
              <a:prstGeom prst="rect">
                <a:avLst/>
              </a:prstGeom>
              <a:solidFill>
                <a:srgbClr val="FCFFD5"/>
              </a:solidFill>
              <a:ln w="9525" cap="flat" cmpd="sng">
                <a:solidFill>
                  <a:srgbClr val="E6E6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Temporaries</a:t>
                </a:r>
                <a:endParaRPr lang="en-US" altLang="zh-CN" sz="12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3573" name="矩形 663572"/>
              <p:cNvSpPr/>
              <p:nvPr/>
            </p:nvSpPr>
            <p:spPr>
              <a:xfrm>
                <a:off x="1440" y="3024"/>
                <a:ext cx="1632" cy="288"/>
              </a:xfrm>
              <a:prstGeom prst="rect">
                <a:avLst/>
              </a:prstGeom>
              <a:solidFill>
                <a:srgbClr val="FCFFD5"/>
              </a:solidFill>
              <a:ln w="9525" cap="flat" cmpd="sng">
                <a:solidFill>
                  <a:srgbClr val="E6E6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Local Data</a:t>
                </a:r>
                <a:endParaRPr lang="en-US" altLang="zh-CN" sz="12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3574" name="矩形 663573"/>
              <p:cNvSpPr/>
              <p:nvPr/>
            </p:nvSpPr>
            <p:spPr>
              <a:xfrm>
                <a:off x="1440" y="1584"/>
                <a:ext cx="1632" cy="288"/>
              </a:xfrm>
              <a:prstGeom prst="rect">
                <a:avLst/>
              </a:prstGeom>
              <a:solidFill>
                <a:srgbClr val="FFE5FF"/>
              </a:solidFill>
              <a:ln w="9525" cap="flat" cmpd="sng">
                <a:solidFill>
                  <a:srgbClr val="E6E6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 sz="1200" b="1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Actual Parameters</a:t>
                </a:r>
                <a:endParaRPr lang="en-US" altLang="zh-CN" sz="12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3575" name="矩形 663574"/>
              <p:cNvSpPr/>
              <p:nvPr/>
            </p:nvSpPr>
            <p:spPr>
              <a:xfrm>
                <a:off x="1440" y="1584"/>
                <a:ext cx="1632" cy="2016"/>
              </a:xfrm>
              <a:prstGeom prst="rect">
                <a:avLst/>
              </a:prstGeom>
              <a:noFill/>
              <a:ln w="28575" cap="flat" cmpd="sng">
                <a:solidFill>
                  <a:srgbClr val="E6E6E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63576" name="任意多边形 663575"/>
            <p:cNvSpPr/>
            <p:nvPr/>
          </p:nvSpPr>
          <p:spPr>
            <a:xfrm>
              <a:off x="1632" y="1872"/>
              <a:ext cx="384" cy="1200"/>
            </a:xfrm>
            <a:custGeom>
              <a:avLst/>
              <a:gdLst/>
              <a:ahLst/>
              <a:cxnLst/>
              <a:pathLst>
                <a:path w="384" h="1200">
                  <a:moveTo>
                    <a:pt x="384" y="1200"/>
                  </a:moveTo>
                  <a:cubicBezTo>
                    <a:pt x="192" y="988"/>
                    <a:pt x="0" y="776"/>
                    <a:pt x="0" y="576"/>
                  </a:cubicBezTo>
                  <a:cubicBezTo>
                    <a:pt x="0" y="376"/>
                    <a:pt x="192" y="188"/>
                    <a:pt x="384" y="0"/>
                  </a:cubicBezTo>
                </a:path>
              </a:pathLst>
            </a:custGeom>
            <a:noFill/>
            <a:ln w="3175" cap="flat" cmpd="sng">
              <a:solidFill>
                <a:srgbClr val="E6E6E6">
                  <a:alpha val="100000"/>
                </a:srgbClr>
              </a:solidFill>
              <a:prstDash val="dash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3577" name="任意多边形 663576"/>
            <p:cNvSpPr/>
            <p:nvPr/>
          </p:nvSpPr>
          <p:spPr>
            <a:xfrm>
              <a:off x="1736" y="1440"/>
              <a:ext cx="280" cy="384"/>
            </a:xfrm>
            <a:custGeom>
              <a:avLst/>
              <a:gdLst/>
              <a:ahLst/>
              <a:cxnLst/>
              <a:pathLst>
                <a:path w="280" h="384">
                  <a:moveTo>
                    <a:pt x="280" y="384"/>
                  </a:moveTo>
                  <a:cubicBezTo>
                    <a:pt x="180" y="320"/>
                    <a:pt x="80" y="256"/>
                    <a:pt x="40" y="192"/>
                  </a:cubicBezTo>
                  <a:cubicBezTo>
                    <a:pt x="0" y="128"/>
                    <a:pt x="20" y="64"/>
                    <a:pt x="40" y="0"/>
                  </a:cubicBezTo>
                </a:path>
              </a:pathLst>
            </a:custGeom>
            <a:noFill/>
            <a:ln w="3175" cap="flat" cmpd="sng">
              <a:solidFill>
                <a:srgbClr val="E6E6E6">
                  <a:alpha val="100000"/>
                </a:srgbClr>
              </a:solidFill>
              <a:prstDash val="dash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3578" name="直接连接符 663577"/>
            <p:cNvSpPr/>
            <p:nvPr/>
          </p:nvSpPr>
          <p:spPr>
            <a:xfrm>
              <a:off x="1824" y="2640"/>
              <a:ext cx="177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63579" name="文本框 663578"/>
            <p:cNvSpPr txBox="1"/>
            <p:nvPr/>
          </p:nvSpPr>
          <p:spPr>
            <a:xfrm>
              <a:off x="1152" y="2640"/>
              <a:ext cx="81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Callee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3580" name="文本框 663579"/>
            <p:cNvSpPr txBox="1"/>
            <p:nvPr/>
          </p:nvSpPr>
          <p:spPr>
            <a:xfrm>
              <a:off x="1008" y="3312"/>
              <a:ext cx="81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top_sp</a:t>
              </a:r>
              <a:endParaRPr lang="en-US" altLang="zh-CN" sz="1400" b="1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3581" name="直接连接符 663580"/>
            <p:cNvSpPr/>
            <p:nvPr/>
          </p:nvSpPr>
          <p:spPr>
            <a:xfrm>
              <a:off x="1680" y="3504"/>
              <a:ext cx="288" cy="0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63582" name="直接连接符 663581"/>
            <p:cNvSpPr/>
            <p:nvPr/>
          </p:nvSpPr>
          <p:spPr>
            <a:xfrm>
              <a:off x="3360" y="3477"/>
              <a:ext cx="1776" cy="0"/>
            </a:xfrm>
            <a:prstGeom prst="line">
              <a:avLst/>
            </a:prstGeom>
            <a:ln w="28575" cap="flat" cmpd="sng">
              <a:solidFill>
                <a:srgbClr val="E6E6E6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63583" name="直接连接符 663582"/>
            <p:cNvSpPr/>
            <p:nvPr/>
          </p:nvSpPr>
          <p:spPr>
            <a:xfrm>
              <a:off x="3360" y="2304"/>
              <a:ext cx="1776" cy="0"/>
            </a:xfrm>
            <a:prstGeom prst="line">
              <a:avLst/>
            </a:prstGeom>
            <a:ln w="28575" cap="flat" cmpd="sng">
              <a:solidFill>
                <a:srgbClr val="E6E6E6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63584" name="文本框 663583"/>
            <p:cNvSpPr txBox="1"/>
            <p:nvPr/>
          </p:nvSpPr>
          <p:spPr>
            <a:xfrm>
              <a:off x="3648" y="2736"/>
              <a:ext cx="15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Caller's responsibility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3585" name="文本框 663584"/>
            <p:cNvSpPr txBox="1"/>
            <p:nvPr/>
          </p:nvSpPr>
          <p:spPr>
            <a:xfrm>
              <a:off x="3648" y="3552"/>
              <a:ext cx="15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Callee's responsibility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3586" name="线形标注 2 663585"/>
            <p:cNvSpPr/>
            <p:nvPr/>
          </p:nvSpPr>
          <p:spPr>
            <a:xfrm>
              <a:off x="3696" y="1056"/>
              <a:ext cx="1872" cy="480"/>
            </a:xfrm>
            <a:prstGeom prst="borderCallout2">
              <a:avLst>
                <a:gd name="adj1" fmla="val 15000"/>
                <a:gd name="adj2" fmla="val -2565"/>
                <a:gd name="adj3" fmla="val 15000"/>
                <a:gd name="adj4" fmla="val -19282"/>
                <a:gd name="adj5" fmla="val 81875"/>
                <a:gd name="adj6" fmla="val -36644"/>
              </a:avLst>
            </a:prstGeom>
            <a:solidFill>
              <a:schemeClr val="bg1"/>
            </a:solidFill>
            <a:ln w="9525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en-US" altLang="zh-CN" sz="14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Close to Caller's AR, to facilitate Caller to set actual arguments </a:t>
              </a:r>
              <a:endPara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zh-CN" sz="14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and get returned value</a:t>
              </a:r>
              <a:endPara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3587" name="椭圆 663586"/>
            <p:cNvSpPr/>
            <p:nvPr/>
          </p:nvSpPr>
          <p:spPr>
            <a:xfrm>
              <a:off x="2112" y="1392"/>
              <a:ext cx="1056" cy="384"/>
            </a:xfrm>
            <a:prstGeom prst="ellipse">
              <a:avLst/>
            </a:prstGeom>
            <a:noFill/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3588" name="下箭头 663587"/>
            <p:cNvSpPr/>
            <p:nvPr/>
          </p:nvSpPr>
          <p:spPr>
            <a:xfrm>
              <a:off x="1344" y="2016"/>
              <a:ext cx="192" cy="1056"/>
            </a:xfrm>
            <a:prstGeom prst="downArrow">
              <a:avLst>
                <a:gd name="adj1" fmla="val 32287"/>
                <a:gd name="adj2" fmla="val 127238"/>
              </a:avLst>
            </a:prstGeom>
            <a:noFill/>
            <a:ln w="9525" cap="flat" cmpd="sng">
              <a:solidFill>
                <a:srgbClr val="E6E6E6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3590" name="椭圆 663589"/>
            <p:cNvSpPr/>
            <p:nvPr/>
          </p:nvSpPr>
          <p:spPr>
            <a:xfrm>
              <a:off x="2112" y="3024"/>
              <a:ext cx="1056" cy="432"/>
            </a:xfrm>
            <a:prstGeom prst="ellipse">
              <a:avLst/>
            </a:prstGeom>
            <a:noFill/>
            <a:ln w="9525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3591" name="线形标注 2 663590"/>
            <p:cNvSpPr/>
            <p:nvPr/>
          </p:nvSpPr>
          <p:spPr>
            <a:xfrm>
              <a:off x="96" y="2496"/>
              <a:ext cx="1536" cy="480"/>
            </a:xfrm>
            <a:prstGeom prst="borderCallout2">
              <a:avLst>
                <a:gd name="adj1" fmla="val 15000"/>
                <a:gd name="adj2" fmla="val 103125"/>
                <a:gd name="adj3" fmla="val 15000"/>
                <a:gd name="adj4" fmla="val 123370"/>
                <a:gd name="adj5" fmla="val 117083"/>
                <a:gd name="adj6" fmla="val 144338"/>
              </a:avLst>
            </a:prstGeom>
            <a:solidFill>
              <a:schemeClr val="bg1"/>
            </a:solidFill>
            <a:ln w="9525" cap="flat" cmpd="sng">
              <a:solidFill>
                <a:srgbClr val="CC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en-US" altLang="zh-CN" sz="1400">
                  <a:solidFill>
                    <a:srgbClr val="CC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Fixed items placed in </a:t>
              </a:r>
              <a:br>
                <a:rPr lang="en-US" altLang="zh-CN" sz="1400">
                  <a:solidFill>
                    <a:srgbClr val="CC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</a:br>
              <a:r>
                <a:rPr lang="en-US" altLang="zh-CN" sz="1400">
                  <a:solidFill>
                    <a:srgbClr val="CC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middle, even debuggers </a:t>
              </a:r>
              <a:br>
                <a:rPr lang="en-US" altLang="zh-CN" sz="1400">
                  <a:solidFill>
                    <a:srgbClr val="CC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</a:br>
              <a:r>
                <a:rPr lang="en-US" altLang="zh-CN" sz="1400">
                  <a:solidFill>
                    <a:srgbClr val="CC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 access them</a:t>
              </a:r>
              <a:endParaRPr lang="en-US" altLang="zh-CN" sz="140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3592" name="椭圆 663591"/>
            <p:cNvSpPr/>
            <p:nvPr/>
          </p:nvSpPr>
          <p:spPr>
            <a:xfrm>
              <a:off x="2160" y="2304"/>
              <a:ext cx="1056" cy="336"/>
            </a:xfrm>
            <a:prstGeom prst="ellipse">
              <a:avLst/>
            </a:prstGeom>
            <a:noFill/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endParaRPr lang="en-US" altLang="x-none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3593" name="线形标注 2 663592"/>
            <p:cNvSpPr/>
            <p:nvPr/>
          </p:nvSpPr>
          <p:spPr>
            <a:xfrm>
              <a:off x="3504" y="1968"/>
              <a:ext cx="1872" cy="384"/>
            </a:xfrm>
            <a:prstGeom prst="borderCallout2">
              <a:avLst>
                <a:gd name="adj1" fmla="val 18750"/>
                <a:gd name="adj2" fmla="val -2565"/>
                <a:gd name="adj3" fmla="val 18750"/>
                <a:gd name="adj4" fmla="val -13944"/>
                <a:gd name="adj5" fmla="val 99218"/>
                <a:gd name="adj6" fmla="val -25801"/>
              </a:avLst>
            </a:prstGeom>
            <a:solidFill>
              <a:schemeClr val="bg1"/>
            </a:solidFill>
            <a:ln w="952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Items with variable length at the end, e.g. dynamic arrays. </a:t>
              </a:r>
              <a:endPara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3594" name="椭圆 663593"/>
            <p:cNvSpPr/>
            <p:nvPr/>
          </p:nvSpPr>
          <p:spPr>
            <a:xfrm>
              <a:off x="1104" y="3360"/>
              <a:ext cx="240" cy="24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3595" name="椭圆 663594"/>
            <p:cNvSpPr/>
            <p:nvPr/>
          </p:nvSpPr>
          <p:spPr>
            <a:xfrm>
              <a:off x="3216" y="1776"/>
              <a:ext cx="240" cy="24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3596" name="椭圆 663595"/>
            <p:cNvSpPr/>
            <p:nvPr/>
          </p:nvSpPr>
          <p:spPr>
            <a:xfrm>
              <a:off x="1680" y="2592"/>
              <a:ext cx="240" cy="24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3597" name="椭圆 663596"/>
            <p:cNvSpPr/>
            <p:nvPr/>
          </p:nvSpPr>
          <p:spPr>
            <a:xfrm>
              <a:off x="3408" y="1152"/>
              <a:ext cx="240" cy="24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3598" name="矩形 663597"/>
            <p:cNvSpPr/>
            <p:nvPr/>
          </p:nvSpPr>
          <p:spPr>
            <a:xfrm>
              <a:off x="1968" y="2304"/>
              <a:ext cx="1392" cy="1152"/>
            </a:xfrm>
            <a:prstGeom prst="rect">
              <a:avLst/>
            </a:prstGeom>
            <a:noFill/>
            <a:ln w="38100" cap="flat" cmpd="sng">
              <a:solidFill>
                <a:srgbClr val="FF33CC"/>
              </a:solidFill>
              <a:prstDash val="dashDot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3602" name="折角形 663601"/>
            <p:cNvSpPr/>
            <p:nvPr/>
          </p:nvSpPr>
          <p:spPr>
            <a:xfrm>
              <a:off x="96" y="1008"/>
              <a:ext cx="1536" cy="432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i="1" err="1">
                  <a:latin typeface="Palatino Linotype" panose="02040502050505030304" pitchFamily="18" charset="0"/>
                  <a:ea typeface="宋体" panose="02010600030101010101" pitchFamily="2" charset="-122"/>
                </a:rPr>
                <a:t>Caller does not know local data </a:t>
              </a:r>
              <a:br>
                <a:rPr lang="en-US" altLang="zh-CN" sz="1400" i="1" err="1">
                  <a:latin typeface="Palatino Linotype" panose="02040502050505030304" pitchFamily="18" charset="0"/>
                  <a:ea typeface="宋体" panose="02010600030101010101" pitchFamily="2" charset="-122"/>
                </a:rPr>
              </a:br>
              <a:r>
                <a:rPr lang="en-US" altLang="zh-CN" sz="1400" i="1" err="1">
                  <a:latin typeface="Palatino Linotype" panose="02040502050505030304" pitchFamily="18" charset="0"/>
                  <a:ea typeface="宋体" panose="02010600030101010101" pitchFamily="2" charset="-122"/>
                </a:rPr>
                <a:t>and temporaries in Callee</a:t>
              </a:r>
              <a:r>
                <a:rPr lang="en-US" altLang="zh-CN" sz="1400" i="1">
                  <a:latin typeface="Palatino Linotype" panose="02040502050505030304" pitchFamily="18" charset="0"/>
                  <a:ea typeface="宋体" panose="02010600030101010101" pitchFamily="2" charset="-122"/>
                </a:rPr>
                <a:t> !</a:t>
              </a:r>
              <a:endParaRPr lang="en-US" altLang="zh-CN" sz="1400" i="1"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4578" name="标题 6645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Calling Sequence</a:t>
            </a:r>
            <a:endParaRPr lang="en-US" altLang="zh-CN"/>
          </a:p>
        </p:txBody>
      </p:sp>
      <p:sp>
        <p:nvSpPr>
          <p:cNvPr id="664579" name="文本占位符 664578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724400"/>
          </a:xfrm>
        </p:spPr>
        <p:txBody>
          <a:bodyPr/>
          <a:p>
            <a:pPr marL="552450" indent="-552450"/>
            <a:r>
              <a:rPr lang="en-US" altLang="zh-CN" sz="2500"/>
              <a:t>A typical calling sequence</a:t>
            </a:r>
            <a:endParaRPr lang="en-US" altLang="zh-CN" sz="2500"/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en-US" altLang="zh-CN" sz="2100">
                <a:solidFill>
                  <a:srgbClr val="0033CC"/>
                </a:solidFill>
              </a:rPr>
              <a:t>Caller evaluates the actual arguments. </a:t>
            </a:r>
            <a:endParaRPr lang="en-US" altLang="zh-CN" sz="2100">
              <a:solidFill>
                <a:srgbClr val="0033CC"/>
              </a:solidFill>
            </a:endParaRP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en-US" altLang="zh-CN" sz="2100">
                <a:solidFill>
                  <a:srgbClr val="0033CC"/>
                </a:solidFill>
              </a:rPr>
              <a:t>Caller stores a return address and old </a:t>
            </a:r>
            <a:r>
              <a:rPr lang="en-US" altLang="zh-CN" sz="2100" b="1">
                <a:solidFill>
                  <a:srgbClr val="0033CC"/>
                </a:solidFill>
              </a:rPr>
              <a:t>top_sp</a:t>
            </a:r>
            <a:r>
              <a:rPr lang="en-US" altLang="zh-CN" sz="2100">
                <a:solidFill>
                  <a:srgbClr val="0033CC"/>
                </a:solidFill>
              </a:rPr>
              <a:t> to Callee's activation record. </a:t>
            </a:r>
            <a:endParaRPr lang="en-US" altLang="zh-CN" sz="2100">
              <a:solidFill>
                <a:srgbClr val="0033CC"/>
              </a:solidFill>
            </a:endParaRP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en-US" altLang="zh-CN" sz="2100">
                <a:solidFill>
                  <a:srgbClr val="0033CC"/>
                </a:solidFill>
              </a:rPr>
              <a:t>Caller pushes an activation record to the stack (increments </a:t>
            </a:r>
            <a:r>
              <a:rPr lang="en-US" altLang="zh-CN" sz="2100" b="1">
                <a:solidFill>
                  <a:srgbClr val="0033CC"/>
                </a:solidFill>
              </a:rPr>
              <a:t>top_sp</a:t>
            </a:r>
            <a:r>
              <a:rPr lang="en-US" altLang="zh-CN" sz="2100">
                <a:solidFill>
                  <a:srgbClr val="0033CC"/>
                </a:solidFill>
              </a:rPr>
              <a:t>). </a:t>
            </a:r>
            <a:endParaRPr lang="en-US" altLang="zh-CN" sz="2100">
              <a:solidFill>
                <a:srgbClr val="0033CC"/>
              </a:solidFill>
            </a:endParaRP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en-US" altLang="zh-CN" sz="2100">
                <a:solidFill>
                  <a:srgbClr val="A50021"/>
                </a:solidFill>
              </a:rPr>
              <a:t>Callee saves the register values and other status information.</a:t>
            </a:r>
            <a:endParaRPr lang="en-US" altLang="zh-CN" sz="2100">
              <a:solidFill>
                <a:srgbClr val="A50021"/>
              </a:solidFill>
            </a:endParaRP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en-US" altLang="zh-CN" sz="2100">
                <a:solidFill>
                  <a:srgbClr val="A50021"/>
                </a:solidFill>
              </a:rPr>
              <a:t>Callee initializes local data and begin the  execution. </a:t>
            </a:r>
            <a:endParaRPr lang="en-US" altLang="zh-CN" sz="2100">
              <a:solidFill>
                <a:srgbClr val="A5002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02" name="标题 6656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Return Sequence</a:t>
            </a:r>
            <a:endParaRPr lang="en-US" altLang="zh-CN"/>
          </a:p>
        </p:txBody>
      </p:sp>
      <p:sp>
        <p:nvSpPr>
          <p:cNvPr id="665603" name="文本占位符 665602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648200"/>
          </a:xfrm>
        </p:spPr>
        <p:txBody>
          <a:bodyPr/>
          <a:p>
            <a:pPr marL="552450" indent="-552450"/>
            <a:r>
              <a:rPr lang="en-US" altLang="zh-CN" sz="2500"/>
              <a:t>A typical return sequence</a:t>
            </a:r>
            <a:endParaRPr lang="en-US" altLang="zh-CN" sz="2500"/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en-US" altLang="zh-CN" sz="2100">
                <a:solidFill>
                  <a:srgbClr val="A50021"/>
                </a:solidFill>
              </a:rPr>
              <a:t>Callee sets the return value. </a:t>
            </a:r>
            <a:endParaRPr lang="en-US" altLang="zh-CN" sz="2100">
              <a:solidFill>
                <a:srgbClr val="A50021"/>
              </a:solidFill>
            </a:endParaRP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en-US" altLang="zh-CN" sz="2100">
                <a:solidFill>
                  <a:srgbClr val="A50021"/>
                </a:solidFill>
              </a:rPr>
              <a:t>Callee pops the activation record (decrements </a:t>
            </a:r>
            <a:r>
              <a:rPr lang="en-US" altLang="zh-CN" sz="2100" b="1">
                <a:solidFill>
                  <a:srgbClr val="A50021"/>
                </a:solidFill>
              </a:rPr>
              <a:t>top_sp</a:t>
            </a:r>
            <a:r>
              <a:rPr lang="en-US" altLang="zh-CN" sz="2100">
                <a:solidFill>
                  <a:srgbClr val="A50021"/>
                </a:solidFill>
              </a:rPr>
              <a:t>). </a:t>
            </a:r>
            <a:endParaRPr lang="en-US" altLang="zh-CN" sz="2100">
              <a:solidFill>
                <a:srgbClr val="A50021"/>
              </a:solidFill>
            </a:endParaRP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en-US" altLang="zh-CN" sz="2100">
                <a:solidFill>
                  <a:srgbClr val="A50021"/>
                </a:solidFill>
              </a:rPr>
              <a:t>Callee restores the registers. </a:t>
            </a:r>
            <a:endParaRPr lang="en-US" altLang="zh-CN" sz="2100">
              <a:solidFill>
                <a:srgbClr val="A50021"/>
              </a:solidFill>
            </a:endParaRP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en-US" altLang="zh-CN" sz="2100">
                <a:solidFill>
                  <a:srgbClr val="A50021"/>
                </a:solidFill>
              </a:rPr>
              <a:t>Callee goes to the return address in the status field. </a:t>
            </a:r>
            <a:endParaRPr lang="en-US" altLang="zh-CN" sz="2100">
              <a:solidFill>
                <a:srgbClr val="A50021"/>
              </a:solidFill>
            </a:endParaRP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en-US" altLang="zh-CN" sz="2100">
                <a:solidFill>
                  <a:srgbClr val="0033CC"/>
                </a:solidFill>
              </a:rPr>
              <a:t>Caller gets the return value (even </a:t>
            </a:r>
            <a:r>
              <a:rPr lang="en-US" altLang="zh-CN" sz="2100" b="1">
                <a:solidFill>
                  <a:srgbClr val="0033CC"/>
                </a:solidFill>
              </a:rPr>
              <a:t>top_sp</a:t>
            </a:r>
            <a:r>
              <a:rPr lang="en-US" altLang="zh-CN" sz="2100">
                <a:solidFill>
                  <a:srgbClr val="0033CC"/>
                </a:solidFill>
              </a:rPr>
              <a:t> has been decremented). </a:t>
            </a:r>
            <a:endParaRPr lang="en-US" altLang="zh-CN" sz="2100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0659" name="文本占位符 71065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US" altLang="zh-CN" sz="2500" err="1"/>
              <a:t>PROCEDURE  exam(l,m,n:integer</a:t>
            </a:r>
            <a:r>
              <a:rPr lang="en-US" altLang="zh-CN" sz="2500"/>
              <a:t>);</a:t>
            </a:r>
            <a:endParaRPr lang="en-US" altLang="zh-CN" sz="2500"/>
          </a:p>
          <a:p>
            <a:pPr>
              <a:lnSpc>
                <a:spcPct val="90000"/>
              </a:lnSpc>
              <a:buNone/>
            </a:pPr>
            <a:r>
              <a:rPr lang="en-US" altLang="zh-CN" sz="2500"/>
              <a:t>          VAR</a:t>
            </a:r>
            <a:endParaRPr lang="en-US" altLang="zh-CN" sz="2500"/>
          </a:p>
          <a:p>
            <a:pPr>
              <a:lnSpc>
                <a:spcPct val="90000"/>
              </a:lnSpc>
              <a:buNone/>
            </a:pPr>
            <a:r>
              <a:rPr lang="en-US" altLang="zh-CN" sz="2500" err="1"/>
              <a:t>                a:array</a:t>
            </a:r>
            <a:r>
              <a:rPr lang="en-US" altLang="zh-CN" sz="2500"/>
              <a:t> [1..l] of real;</a:t>
            </a:r>
            <a:endParaRPr lang="en-US" altLang="zh-CN" sz="2500"/>
          </a:p>
          <a:p>
            <a:pPr>
              <a:lnSpc>
                <a:spcPct val="90000"/>
              </a:lnSpc>
              <a:buNone/>
            </a:pPr>
            <a:r>
              <a:rPr lang="en-US" altLang="zh-CN" sz="2500" err="1"/>
              <a:t>                b:array</a:t>
            </a:r>
            <a:r>
              <a:rPr lang="en-US" altLang="zh-CN" sz="2500"/>
              <a:t> [1..m] of real;</a:t>
            </a:r>
            <a:endParaRPr lang="en-US" altLang="zh-CN" sz="2500"/>
          </a:p>
          <a:p>
            <a:pPr>
              <a:lnSpc>
                <a:spcPct val="90000"/>
              </a:lnSpc>
              <a:buNone/>
            </a:pPr>
            <a:r>
              <a:rPr lang="en-US" altLang="zh-CN" sz="2500" err="1"/>
              <a:t>                c:array</a:t>
            </a:r>
            <a:r>
              <a:rPr lang="en-US" altLang="zh-CN" sz="2500"/>
              <a:t> [1..n] of real;</a:t>
            </a:r>
            <a:endParaRPr lang="en-US" altLang="zh-CN" sz="2500"/>
          </a:p>
          <a:p>
            <a:pPr>
              <a:lnSpc>
                <a:spcPct val="90000"/>
              </a:lnSpc>
              <a:buNone/>
            </a:pPr>
            <a:r>
              <a:rPr lang="en-US" altLang="zh-CN" sz="2500"/>
              <a:t>           BEGIN</a:t>
            </a:r>
            <a:endParaRPr lang="en-US" altLang="zh-CN" sz="2500"/>
          </a:p>
          <a:p>
            <a:pPr>
              <a:lnSpc>
                <a:spcPct val="90000"/>
              </a:lnSpc>
              <a:buNone/>
            </a:pPr>
            <a:r>
              <a:rPr lang="en-US" altLang="zh-CN" sz="2500"/>
              <a:t>                 ……</a:t>
            </a:r>
            <a:endParaRPr lang="en-US" altLang="zh-CN" sz="2500"/>
          </a:p>
          <a:p>
            <a:pPr>
              <a:lnSpc>
                <a:spcPct val="90000"/>
              </a:lnSpc>
              <a:buNone/>
            </a:pPr>
            <a:r>
              <a:rPr lang="en-US" altLang="zh-CN" sz="2500"/>
              <a:t>            END;</a:t>
            </a:r>
            <a:endParaRPr lang="en-US" altLang="zh-CN" sz="2500"/>
          </a:p>
          <a:p>
            <a:pPr>
              <a:lnSpc>
                <a:spcPct val="90000"/>
              </a:lnSpc>
            </a:pPr>
            <a:endParaRPr lang="en-US" altLang="zh-CN" sz="2500"/>
          </a:p>
          <a:p>
            <a:pPr>
              <a:lnSpc>
                <a:spcPct val="90000"/>
              </a:lnSpc>
            </a:pPr>
            <a:endParaRPr lang="en-US" altLang="zh-CN" sz="25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1683" name="矩形 711682"/>
          <p:cNvSpPr/>
          <p:nvPr/>
        </p:nvSpPr>
        <p:spPr>
          <a:xfrm>
            <a:off x="2640013" y="1676400"/>
            <a:ext cx="2209800" cy="2895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>
              <a:buClr>
                <a:srgbClr val="000000"/>
              </a:buClr>
            </a:pPr>
            <a:endParaRPr lang="en-US" altLang="x-none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1684" name="直接连接符 711683"/>
          <p:cNvSpPr/>
          <p:nvPr/>
        </p:nvSpPr>
        <p:spPr>
          <a:xfrm>
            <a:off x="2716213" y="2133600"/>
            <a:ext cx="21336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1685" name="直接连接符 711684"/>
          <p:cNvSpPr/>
          <p:nvPr/>
        </p:nvSpPr>
        <p:spPr>
          <a:xfrm>
            <a:off x="2640013" y="2590800"/>
            <a:ext cx="22098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1686" name="直接连接符 711685"/>
          <p:cNvSpPr/>
          <p:nvPr/>
        </p:nvSpPr>
        <p:spPr>
          <a:xfrm>
            <a:off x="2640013" y="3048000"/>
            <a:ext cx="22098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1687" name="直接连接符 711686"/>
          <p:cNvSpPr/>
          <p:nvPr/>
        </p:nvSpPr>
        <p:spPr>
          <a:xfrm>
            <a:off x="2640013" y="3505200"/>
            <a:ext cx="22098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1688" name="直接连接符 711687"/>
          <p:cNvSpPr/>
          <p:nvPr/>
        </p:nvSpPr>
        <p:spPr>
          <a:xfrm>
            <a:off x="2640013" y="3962400"/>
            <a:ext cx="22098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1689" name="文本框 711688"/>
          <p:cNvSpPr txBox="1"/>
          <p:nvPr/>
        </p:nvSpPr>
        <p:spPr>
          <a:xfrm>
            <a:off x="2640013" y="20574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en-US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Control   link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1690" name="文本框 711689"/>
          <p:cNvSpPr txBox="1"/>
          <p:nvPr/>
        </p:nvSpPr>
        <p:spPr>
          <a:xfrm>
            <a:off x="2716213" y="25908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a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1691" name="文本框 711690"/>
          <p:cNvSpPr txBox="1"/>
          <p:nvPr/>
        </p:nvSpPr>
        <p:spPr>
          <a:xfrm>
            <a:off x="2716213" y="30480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b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1692" name="文本框 711691"/>
          <p:cNvSpPr txBox="1"/>
          <p:nvPr/>
        </p:nvSpPr>
        <p:spPr>
          <a:xfrm>
            <a:off x="2716213" y="35052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c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1693" name="文本框 711692"/>
          <p:cNvSpPr txBox="1"/>
          <p:nvPr/>
        </p:nvSpPr>
        <p:spPr>
          <a:xfrm>
            <a:off x="582613" y="2239963"/>
            <a:ext cx="1447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Top-sp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1694" name="直接连接符 711693"/>
          <p:cNvSpPr/>
          <p:nvPr/>
        </p:nvSpPr>
        <p:spPr>
          <a:xfrm>
            <a:off x="2030413" y="2590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1695" name="文本框 711694"/>
          <p:cNvSpPr txBox="1"/>
          <p:nvPr/>
        </p:nvSpPr>
        <p:spPr>
          <a:xfrm>
            <a:off x="1344613" y="4068763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1696" name="直接连接符 711695"/>
          <p:cNvSpPr/>
          <p:nvPr/>
        </p:nvSpPr>
        <p:spPr>
          <a:xfrm>
            <a:off x="2106613" y="44196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1697" name="文本框 711696"/>
          <p:cNvSpPr txBox="1"/>
          <p:nvPr/>
        </p:nvSpPr>
        <p:spPr>
          <a:xfrm>
            <a:off x="2640013" y="4572000"/>
            <a:ext cx="22098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Array  a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1698" name="文本框 711697"/>
          <p:cNvSpPr txBox="1"/>
          <p:nvPr/>
        </p:nvSpPr>
        <p:spPr>
          <a:xfrm>
            <a:off x="2640013" y="5105400"/>
            <a:ext cx="22098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Array  b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11699" name="曲线连接符 711698"/>
          <p:cNvCxnSpPr>
            <a:stCxn id="711690" idx="3"/>
            <a:endCxn id="711697" idx="3"/>
          </p:cNvCxnSpPr>
          <p:nvPr/>
        </p:nvCxnSpPr>
        <p:spPr>
          <a:xfrm>
            <a:off x="4773613" y="2851150"/>
            <a:ext cx="76200" cy="2016125"/>
          </a:xfrm>
          <a:prstGeom prst="curvedConnector3">
            <a:avLst>
              <a:gd name="adj1" fmla="val 920833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11700" name="文本框 711699"/>
          <p:cNvSpPr txBox="1"/>
          <p:nvPr/>
        </p:nvSpPr>
        <p:spPr>
          <a:xfrm>
            <a:off x="2640013" y="5715000"/>
            <a:ext cx="22098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Array  c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11701" name="曲线连接符 711700"/>
          <p:cNvCxnSpPr>
            <a:stCxn id="711691" idx="3"/>
            <a:endCxn id="711698" idx="3"/>
          </p:cNvCxnSpPr>
          <p:nvPr/>
        </p:nvCxnSpPr>
        <p:spPr>
          <a:xfrm>
            <a:off x="4773613" y="3308350"/>
            <a:ext cx="76200" cy="2092325"/>
          </a:xfrm>
          <a:prstGeom prst="curvedConnector3">
            <a:avLst>
              <a:gd name="adj1" fmla="val 400000"/>
            </a:avLst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11702" name="曲线连接符 711701"/>
          <p:cNvCxnSpPr>
            <a:stCxn id="711692" idx="3"/>
            <a:endCxn id="711700" idx="3"/>
          </p:cNvCxnSpPr>
          <p:nvPr/>
        </p:nvCxnSpPr>
        <p:spPr>
          <a:xfrm>
            <a:off x="4773613" y="3765550"/>
            <a:ext cx="76200" cy="2244725"/>
          </a:xfrm>
          <a:prstGeom prst="curvedConnector3">
            <a:avLst>
              <a:gd name="adj1" fmla="val 400000"/>
            </a:avLst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11703" name="文本框 711702"/>
          <p:cNvSpPr txBox="1"/>
          <p:nvPr/>
        </p:nvSpPr>
        <p:spPr>
          <a:xfrm>
            <a:off x="1344613" y="586740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1704" name="直接连接符 711703"/>
          <p:cNvSpPr/>
          <p:nvPr/>
        </p:nvSpPr>
        <p:spPr>
          <a:xfrm>
            <a:off x="2030413" y="62484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1705" name="右大括号 711704"/>
          <p:cNvSpPr/>
          <p:nvPr/>
        </p:nvSpPr>
        <p:spPr>
          <a:xfrm>
            <a:off x="5992813" y="1752600"/>
            <a:ext cx="228600" cy="2667000"/>
          </a:xfrm>
          <a:prstGeom prst="rightBrace">
            <a:avLst>
              <a:gd name="adj1" fmla="val 972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1706" name="文本框 711705"/>
          <p:cNvSpPr txBox="1"/>
          <p:nvPr/>
        </p:nvSpPr>
        <p:spPr>
          <a:xfrm>
            <a:off x="6373813" y="2819400"/>
            <a:ext cx="2590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P的活动记录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1707" name="右大括号 711706"/>
          <p:cNvSpPr/>
          <p:nvPr/>
        </p:nvSpPr>
        <p:spPr>
          <a:xfrm>
            <a:off x="6069013" y="4572000"/>
            <a:ext cx="76200" cy="1905000"/>
          </a:xfrm>
          <a:prstGeom prst="rightBrace">
            <a:avLst>
              <a:gd name="adj1" fmla="val 20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1708" name="矩形 711707"/>
          <p:cNvSpPr/>
          <p:nvPr/>
        </p:nvSpPr>
        <p:spPr>
          <a:xfrm>
            <a:off x="6373813" y="5211763"/>
            <a:ext cx="24415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buClr>
                <a:srgbClr val="000000"/>
              </a:buClr>
            </a:pP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P的动态数组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1709" name="文本框 711708"/>
          <p:cNvSpPr txBox="1"/>
          <p:nvPr/>
        </p:nvSpPr>
        <p:spPr>
          <a:xfrm>
            <a:off x="1039813" y="4191000"/>
            <a:ext cx="15240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endParaRPr lang="en-US" altLang="x-none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1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1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1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71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71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1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71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1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97" grpId="0" animBg="1"/>
      <p:bldP spid="711698" grpId="0" animBg="1"/>
      <p:bldP spid="711700" grpId="0" animBg="1"/>
      <p:bldP spid="711703" grpId="0"/>
      <p:bldP spid="711706" grpId="0"/>
      <p:bldP spid="711708" grpId="0"/>
      <p:bldP spid="7117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297" name="组合 307296"/>
          <p:cNvGrpSpPr/>
          <p:nvPr/>
        </p:nvGrpSpPr>
        <p:grpSpPr>
          <a:xfrm>
            <a:off x="2133600" y="2209800"/>
            <a:ext cx="5105400" cy="3581400"/>
            <a:chOff x="1344" y="912"/>
            <a:chExt cx="3216" cy="2256"/>
          </a:xfrm>
        </p:grpSpPr>
        <p:sp>
          <p:nvSpPr>
            <p:cNvPr id="307291" name="矩形 307290" descr="绿色大理石"/>
            <p:cNvSpPr/>
            <p:nvPr/>
          </p:nvSpPr>
          <p:spPr>
            <a:xfrm>
              <a:off x="1344" y="2640"/>
              <a:ext cx="1584" cy="528"/>
            </a:xfrm>
            <a:prstGeom prst="rect">
              <a:avLst/>
            </a:prstGeom>
            <a:blipFill rotWithShape="1">
              <a:blip r:embed="rId1"/>
            </a:blipFill>
            <a:ln w="9525" cap="flat" cmpd="sng">
              <a:prstDash val="solid"/>
              <a:miter/>
              <a:headEnd type="none" w="med" len="med"/>
              <a:tailEnd type="none" w="lg" len="lg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00"/>
              </a:extrusionClr>
            </a:sp3d>
          </p:spPr>
          <p:txBody>
            <a:bodyPr wrap="none" anchor="ctr">
              <a:flatTx/>
            </a:bodyPr>
            <a:p>
              <a:pPr lvl="0" algn="ctr" eaLnBrk="0" hangingPunct="0"/>
              <a:r>
                <a:rPr lang="en-US" altLang="zh-CN" sz="20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Operating System</a:t>
              </a:r>
              <a:endParaRPr lang="en-US" altLang="zh-CN" sz="20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92" name="矩形 307291" descr="褐色大理石"/>
            <p:cNvSpPr/>
            <p:nvPr/>
          </p:nvSpPr>
          <p:spPr>
            <a:xfrm>
              <a:off x="2976" y="2640"/>
              <a:ext cx="1584" cy="528"/>
            </a:xfrm>
            <a:prstGeom prst="rect">
              <a:avLst/>
            </a:prstGeom>
            <a:blipFill rotWithShape="1">
              <a:blip r:embed="rId2"/>
            </a:blipFill>
            <a:ln w="9525" cap="flat" cmpd="sng">
              <a:prstDash val="solid"/>
              <a:miter/>
              <a:headEnd type="none" w="med" len="med"/>
              <a:tailEnd type="none" w="lg" len="lg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p:spPr>
          <p:txBody>
            <a:bodyPr wrap="none" anchor="ctr">
              <a:flatTx/>
            </a:bodyPr>
            <a:p>
              <a:pPr lvl="0" algn="ctr" eaLnBrk="0" hangingPunct="0"/>
              <a:r>
                <a:rPr lang="en-US" altLang="zh-CN" sz="2000" b="1">
                  <a:solidFill>
                    <a:srgbClr val="CC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System Software</a:t>
              </a:r>
              <a:endParaRPr lang="en-US" altLang="zh-CN" sz="2000" b="1">
                <a:solidFill>
                  <a:srgbClr val="CC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93" name="矩形 307292" descr="白色大理石"/>
            <p:cNvSpPr/>
            <p:nvPr/>
          </p:nvSpPr>
          <p:spPr>
            <a:xfrm>
              <a:off x="1344" y="2064"/>
              <a:ext cx="3216" cy="528"/>
            </a:xfrm>
            <a:prstGeom prst="rect">
              <a:avLst/>
            </a:prstGeom>
            <a:blipFill rotWithShape="1">
              <a:blip r:embed="rId3"/>
            </a:blipFill>
            <a:ln w="9525" cap="flat" cmpd="sng">
              <a:prstDash val="solid"/>
              <a:miter/>
              <a:headEnd type="none" w="med" len="med"/>
              <a:tailEnd type="none" w="lg" len="lg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p>
              <a:pPr lvl="0" algn="ctr" eaLnBrk="0" hangingPunct="0"/>
              <a:r>
                <a:rPr lang="en-US" altLang="zh-CN" sz="20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Run-Time Environment</a:t>
              </a:r>
              <a:endPara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94" name="矩形 307293" descr="深色木质"/>
            <p:cNvSpPr/>
            <p:nvPr/>
          </p:nvSpPr>
          <p:spPr>
            <a:xfrm>
              <a:off x="1344" y="1488"/>
              <a:ext cx="3216" cy="528"/>
            </a:xfrm>
            <a:prstGeom prst="rect">
              <a:avLst/>
            </a:prstGeom>
            <a:blipFill rotWithShape="1">
              <a:blip r:embed="rId4"/>
            </a:blipFill>
            <a:ln w="9525" cap="flat" cmpd="sng">
              <a:prstDash val="solid"/>
              <a:miter/>
              <a:headEnd type="none" w="med" len="med"/>
              <a:tailEnd type="none" w="lg" len="lg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6633"/>
              </a:extrusionClr>
            </a:sp3d>
          </p:spPr>
          <p:txBody>
            <a:bodyPr wrap="none" anchor="ctr">
              <a:flatTx/>
            </a:bodyPr>
            <a:p>
              <a:pPr lvl="0" algn="ctr" eaLnBrk="0" hangingPunct="0"/>
              <a:r>
                <a:rPr lang="en-US" altLang="zh-CN" sz="2000" b="1">
                  <a:solidFill>
                    <a:srgbClr val="FFCC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Target Programs</a:t>
              </a:r>
              <a:endParaRPr lang="en-US" altLang="zh-CN" sz="2000" b="1">
                <a:solidFill>
                  <a:srgbClr val="FFCC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96" name="矩形 307295" descr="栎木"/>
            <p:cNvSpPr/>
            <p:nvPr/>
          </p:nvSpPr>
          <p:spPr>
            <a:xfrm>
              <a:off x="1344" y="912"/>
              <a:ext cx="3216" cy="528"/>
            </a:xfrm>
            <a:prstGeom prst="rect">
              <a:avLst/>
            </a:prstGeom>
            <a:blipFill rotWithShape="1">
              <a:blip r:embed="rId5"/>
            </a:blipFill>
            <a:ln w="9525" cap="flat" cmpd="sng">
              <a:prstDash val="solid"/>
              <a:miter/>
              <a:headEnd type="none" w="med" len="med"/>
              <a:tailEnd type="none" w="lg" len="lg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 wrap="none" anchor="ctr">
              <a:flatTx/>
            </a:bodyPr>
            <a:p>
              <a:pPr lvl="0" algn="ctr" eaLnBrk="0" hangingPunct="0"/>
              <a:r>
                <a:rPr lang="en-US" altLang="zh-CN" sz="2000" b="1">
                  <a:solidFill>
                    <a:srgbClr val="66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Program Abstractions</a:t>
              </a:r>
              <a:endParaRPr lang="en-US" altLang="zh-CN" sz="2000" b="1">
                <a:solidFill>
                  <a:srgbClr val="66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zh-CN" sz="1600">
                  <a:solidFill>
                    <a:srgbClr val="66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Names, Scopes, Bindings, Procedures, ...</a:t>
              </a:r>
              <a:endParaRPr lang="en-US" altLang="zh-CN" sz="1600">
                <a:solidFill>
                  <a:srgbClr val="66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7298" name="文本框 307297"/>
          <p:cNvSpPr txBox="1"/>
          <p:nvPr/>
        </p:nvSpPr>
        <p:spPr>
          <a:xfrm>
            <a:off x="5029200" y="914400"/>
            <a:ext cx="3657600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0" hangingPunct="0">
              <a:spcBef>
                <a:spcPct val="50000"/>
              </a:spcBef>
            </a:pPr>
            <a:r>
              <a:rPr lang="en-US" altLang="zh-CN" sz="1400">
                <a:solidFill>
                  <a:srgbClr val="663300"/>
                </a:solidFill>
                <a:latin typeface="Palatino Linotype" panose="02040502050505030304" pitchFamily="18" charset="0"/>
                <a:ea typeface="宋体" panose="02010600030101010101" pitchFamily="2" charset="-122"/>
              </a:rPr>
              <a:t>For example, the subprogram abstraction needs the support by a run-time stack</a:t>
            </a:r>
            <a:endParaRPr lang="en-US" altLang="zh-CN" sz="1400">
              <a:solidFill>
                <a:srgbClr val="663300"/>
              </a:solidFill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307299" name="标题 307298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/>
              <a:t>Overview</a:t>
            </a:r>
            <a:endParaRPr lang="en-US" altLang="zh-CN" sz="40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0354" name="标题 7403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Lecture 10.  Run-Time Environment</a:t>
            </a:r>
            <a:endParaRPr lang="en-US" altLang="zh-CN" sz="3200"/>
          </a:p>
        </p:txBody>
      </p:sp>
      <p:sp>
        <p:nvSpPr>
          <p:cNvPr id="740355" name="文本占位符 740354"/>
          <p:cNvSpPr>
            <a:spLocks noGrp="1"/>
          </p:cNvSpPr>
          <p:nvPr>
            <p:ph type="body" idx="1"/>
          </p:nvPr>
        </p:nvSpPr>
        <p:spPr>
          <a:xfrm>
            <a:off x="1219200" y="1752600"/>
            <a:ext cx="7464425" cy="4648200"/>
          </a:xfrm>
        </p:spPr>
        <p:txBody>
          <a:bodyPr/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Storage Management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Stack and Activation Record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In-Process Communication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Heap Management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Garbage Collection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40355">
                                            <p:txEl>
                                              <p:charRg st="4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37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0" bIns="0" anchor="b"/>
          <a:p>
            <a:pPr lvl="0"/>
            <a:r>
              <a:rPr lang="en-US" altLang="x-none"/>
              <a:t>ML</a:t>
            </a:r>
            <a:endParaRPr lang="en-US" altLang="x-none"/>
          </a:p>
        </p:txBody>
      </p:sp>
      <p:sp>
        <p:nvSpPr>
          <p:cNvPr id="713731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marL="273050" lvl="0" indent="-273050"/>
            <a:r>
              <a:rPr lang="en-US" altLang="x-none" sz="2500"/>
              <a:t>ML is a functional language</a:t>
            </a:r>
            <a:endParaRPr lang="en-US" altLang="x-none" sz="2500"/>
          </a:p>
          <a:p>
            <a:pPr marL="273050" lvl="0" indent="-273050"/>
            <a:r>
              <a:rPr lang="en-US" altLang="x-none" sz="2500"/>
              <a:t>Variables are defined, and have their unchangeable values initialized, by a statement of the form:</a:t>
            </a:r>
            <a:endParaRPr lang="en-US" altLang="x-none" sz="2500"/>
          </a:p>
          <a:p>
            <a:pPr marL="1462405" lvl="4" indent="-209550">
              <a:buNone/>
            </a:pPr>
            <a:r>
              <a:rPr lang="en-US" altLang="x-none" sz="1700" err="1"/>
              <a:t>val</a:t>
            </a:r>
            <a:r>
              <a:rPr lang="en-US" altLang="x-none" sz="1700"/>
              <a:t> (name) = (expression)</a:t>
            </a:r>
            <a:endParaRPr lang="en-US" altLang="x-none" sz="1700"/>
          </a:p>
          <a:p>
            <a:pPr marL="273050" lvl="0" indent="-273050"/>
            <a:r>
              <a:rPr lang="en-US" altLang="x-none" sz="2500"/>
              <a:t>Functions are defined using the syntax:</a:t>
            </a:r>
            <a:endParaRPr lang="en-US" altLang="x-none" sz="2500"/>
          </a:p>
          <a:p>
            <a:pPr marL="1462405" lvl="4" indent="-209550">
              <a:buNone/>
            </a:pPr>
            <a:r>
              <a:rPr lang="en-US" altLang="x-none" sz="1700"/>
              <a:t>fun (name) ( (arguments) ) = (body)</a:t>
            </a:r>
            <a:endParaRPr lang="en-US" altLang="x-none" sz="1700"/>
          </a:p>
          <a:p>
            <a:pPr marL="273050" lvl="0" indent="-273050"/>
            <a:r>
              <a:rPr lang="en-US" altLang="x-none" sz="2500"/>
              <a:t>For function bodies we shall use let-statements of the form:</a:t>
            </a:r>
            <a:endParaRPr lang="en-US" altLang="x-none" sz="2500"/>
          </a:p>
          <a:p>
            <a:pPr marL="1462405" lvl="4" indent="-209550">
              <a:buNone/>
            </a:pPr>
            <a:r>
              <a:rPr lang="en-US" altLang="x-none" sz="1700"/>
              <a:t>let (list of definitions) in (statements) end</a:t>
            </a:r>
            <a:endParaRPr lang="en-US" altLang="x-none" sz="17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47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0" bIns="0" anchor="b"/>
          <a:p>
            <a:pPr lvl="0"/>
            <a:r>
              <a:rPr lang="en-US" altLang="x-none" sz="2400"/>
              <a:t>A version of </a:t>
            </a:r>
            <a:r>
              <a:rPr lang="en-US" altLang="x-none" sz="2400" err="1"/>
              <a:t>quicksort</a:t>
            </a:r>
            <a:r>
              <a:rPr lang="en-US" altLang="x-none" sz="2400"/>
              <a:t>, in ML style, using nested functions</a:t>
            </a:r>
            <a:endParaRPr lang="en-US" altLang="x-none" sz="2400"/>
          </a:p>
        </p:txBody>
      </p:sp>
      <p:pic>
        <p:nvPicPr>
          <p:cNvPr id="714755" name="Picture 4"/>
          <p:cNvPicPr>
            <a:picLocks noChangeAspect="1"/>
          </p:cNvPicPr>
          <p:nvPr>
            <p:ph type="body"/>
          </p:nvPr>
        </p:nvPicPr>
        <p:blipFill>
          <a:blip r:embed="rId1"/>
          <a:srcRect/>
          <a:stretch>
            <a:fillRect/>
          </a:stretch>
        </p:blipFill>
        <p:spPr>
          <a:xfrm>
            <a:off x="1600200" y="1600200"/>
            <a:ext cx="6746875" cy="4933950"/>
          </a:xfr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2402" name="Rectangle 2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620000" cy="1143000"/>
          </a:xfrm>
        </p:spPr>
        <p:txBody>
          <a:bodyPr vert="horz" wrap="square" lIns="0" tIns="45720" rIns="0" bIns="0" anchor="b"/>
          <a:p>
            <a:pPr lvl="0"/>
            <a:r>
              <a:rPr lang="en-US" altLang="x-none" sz="3200"/>
              <a:t>Access links for finding nonlocal data</a:t>
            </a:r>
            <a:endParaRPr lang="en-US" altLang="x-none" sz="3200"/>
          </a:p>
        </p:txBody>
      </p:sp>
      <p:pic>
        <p:nvPicPr>
          <p:cNvPr id="742403" name="Picture 4"/>
          <p:cNvPicPr>
            <a:picLocks noChangeAspect="1"/>
          </p:cNvPicPr>
          <p:nvPr>
            <p:ph type="body"/>
          </p:nvPr>
        </p:nvPicPr>
        <p:blipFill>
          <a:blip r:embed="rId1"/>
          <a:srcRect/>
          <a:stretch>
            <a:fillRect/>
          </a:stretch>
        </p:blipFill>
        <p:spPr>
          <a:xfrm>
            <a:off x="1295400" y="1447800"/>
            <a:ext cx="7543800" cy="5395913"/>
          </a:xfr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3426" name="Rectangle 2"/>
          <p:cNvSpPr>
            <a:spLocks noGrp="1"/>
          </p:cNvSpPr>
          <p:nvPr>
            <p:ph type="title"/>
          </p:nvPr>
        </p:nvSpPr>
        <p:spPr>
          <a:xfrm>
            <a:off x="1524000" y="762000"/>
            <a:ext cx="7162800" cy="762000"/>
          </a:xfrm>
        </p:spPr>
        <p:txBody>
          <a:bodyPr vert="horz" wrap="square" lIns="0" tIns="45720" rIns="0" bIns="0" anchor="b"/>
          <a:p>
            <a:pPr lvl="0"/>
            <a:r>
              <a:rPr lang="en-US" altLang="x-none" sz="3200"/>
              <a:t>Sketch of ML program that uses function-parameters</a:t>
            </a:r>
            <a:endParaRPr lang="en-US" altLang="x-none" sz="3200"/>
          </a:p>
        </p:txBody>
      </p:sp>
      <p:pic>
        <p:nvPicPr>
          <p:cNvPr id="743427" name="Picture 4"/>
          <p:cNvPicPr>
            <a:picLocks noChangeAspect="1"/>
          </p:cNvPicPr>
          <p:nvPr>
            <p:ph type="body"/>
          </p:nvPr>
        </p:nvPicPr>
        <p:blipFill>
          <a:blip r:embed="rId1"/>
          <a:srcRect/>
          <a:stretch>
            <a:fillRect/>
          </a:stretch>
        </p:blipFill>
        <p:spPr>
          <a:xfrm>
            <a:off x="2438400" y="1866900"/>
            <a:ext cx="5029200" cy="4991100"/>
          </a:xfr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44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0" bIns="0" anchor="b"/>
          <a:p>
            <a:pPr lvl="0"/>
            <a:r>
              <a:rPr lang="en-US" altLang="x-none"/>
              <a:t>Actual parameters carry their access link with them</a:t>
            </a:r>
            <a:endParaRPr lang="en-US" altLang="x-none"/>
          </a:p>
        </p:txBody>
      </p:sp>
      <p:pic>
        <p:nvPicPr>
          <p:cNvPr id="744451" name="Picture 4"/>
          <p:cNvPicPr>
            <a:picLocks noChangeAspect="1"/>
          </p:cNvPicPr>
          <p:nvPr>
            <p:ph type="body"/>
          </p:nvPr>
        </p:nvPicPr>
        <p:blipFill>
          <a:blip r:embed="rId1"/>
          <a:srcRect/>
          <a:stretch>
            <a:fillRect/>
          </a:stretch>
        </p:blipFill>
        <p:spPr>
          <a:xfrm>
            <a:off x="2057400" y="1828800"/>
            <a:ext cx="5767388" cy="5011738"/>
          </a:xfr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54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0" bIns="0" anchor="b"/>
          <a:p>
            <a:pPr lvl="0"/>
            <a:r>
              <a:rPr lang="en-US" altLang="x-none"/>
              <a:t>Maintaining the Display</a:t>
            </a:r>
            <a:endParaRPr lang="en-US" altLang="x-none"/>
          </a:p>
        </p:txBody>
      </p:sp>
      <p:pic>
        <p:nvPicPr>
          <p:cNvPr id="745475" name="Picture 4"/>
          <p:cNvPicPr>
            <a:picLocks noChangeAspect="1"/>
          </p:cNvPicPr>
          <p:nvPr>
            <p:ph type="body"/>
          </p:nvPr>
        </p:nvPicPr>
        <p:blipFill>
          <a:blip r:embed="rId1"/>
          <a:srcRect/>
          <a:stretch>
            <a:fillRect/>
          </a:stretch>
        </p:blipFill>
        <p:spPr>
          <a:xfrm>
            <a:off x="685800" y="2743200"/>
            <a:ext cx="8105775" cy="3422650"/>
          </a:xfr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64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0" bIns="0" anchor="b"/>
          <a:p>
            <a:pPr lvl="0"/>
            <a:r>
              <a:rPr lang="en-US" altLang="x-none" sz="3200"/>
              <a:t>Maintaining the Display (Cont.)</a:t>
            </a:r>
            <a:endParaRPr lang="en-US" altLang="x-none" sz="3200"/>
          </a:p>
        </p:txBody>
      </p:sp>
      <p:pic>
        <p:nvPicPr>
          <p:cNvPr id="746499" name="Picture 4"/>
          <p:cNvPicPr>
            <a:picLocks noChangeAspect="1"/>
          </p:cNvPicPr>
          <p:nvPr>
            <p:ph type="body"/>
          </p:nvPr>
        </p:nvPicPr>
        <p:blipFill>
          <a:blip r:embed="rId1"/>
          <a:srcRect/>
          <a:stretch>
            <a:fillRect/>
          </a:stretch>
        </p:blipFill>
        <p:spPr>
          <a:xfrm>
            <a:off x="990600" y="2057400"/>
            <a:ext cx="7237413" cy="4786313"/>
          </a:xfr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4210" name="标题 7342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Lecture 10.  Run-Time Environment</a:t>
            </a:r>
            <a:endParaRPr lang="en-US" altLang="zh-CN" sz="3200"/>
          </a:p>
        </p:txBody>
      </p:sp>
      <p:sp>
        <p:nvSpPr>
          <p:cNvPr id="734211" name="文本占位符 734210"/>
          <p:cNvSpPr>
            <a:spLocks noGrp="1"/>
          </p:cNvSpPr>
          <p:nvPr>
            <p:ph type="body" idx="1"/>
          </p:nvPr>
        </p:nvSpPr>
        <p:spPr>
          <a:xfrm>
            <a:off x="1219200" y="1752600"/>
            <a:ext cx="7464425" cy="4648200"/>
          </a:xfrm>
        </p:spPr>
        <p:txBody>
          <a:bodyPr/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Storage Management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Stack and Activation Record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In-Process Communication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Heap Management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Garbage Collection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34211">
                                            <p:txEl>
                                              <p:charRg st="7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6626" name="标题 6666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4. Heap Management</a:t>
            </a:r>
            <a:endParaRPr lang="en-US" altLang="zh-CN"/>
          </a:p>
        </p:txBody>
      </p:sp>
      <p:sp>
        <p:nvSpPr>
          <p:cNvPr id="666627" name="文本占位符 66662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The critical problem of heap management is </a:t>
            </a:r>
            <a:r>
              <a:rPr lang="en-US" altLang="zh-CN" sz="2500" b="1"/>
              <a:t>fragmentation</a:t>
            </a:r>
            <a:endParaRPr lang="en-US" altLang="zh-CN" sz="2500" b="1"/>
          </a:p>
          <a:p>
            <a:pPr lvl="1"/>
            <a:r>
              <a:rPr lang="en-US" altLang="zh-CN" sz="2100"/>
              <a:t>Both </a:t>
            </a:r>
            <a:r>
              <a:rPr lang="en-US" altLang="zh-CN" sz="2100" b="1"/>
              <a:t>time</a:t>
            </a:r>
            <a:r>
              <a:rPr lang="en-US" altLang="zh-CN" sz="2100"/>
              <a:t> efficiency and </a:t>
            </a:r>
            <a:r>
              <a:rPr lang="en-US" altLang="zh-CN" sz="2100" b="1"/>
              <a:t>space</a:t>
            </a:r>
            <a:r>
              <a:rPr lang="en-US" altLang="zh-CN" sz="2100"/>
              <a:t> efficiency are considered. </a:t>
            </a:r>
            <a:endParaRPr lang="en-US" altLang="zh-CN" sz="2100"/>
          </a:p>
          <a:p>
            <a:pPr lvl="1"/>
            <a:r>
              <a:rPr lang="en-US" altLang="zh-CN" sz="2100"/>
              <a:t>How to minimize fragmentation ? </a:t>
            </a:r>
            <a:endParaRPr lang="en-US" altLang="zh-CN" sz="21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7352" name="文本框 697351"/>
          <p:cNvSpPr txBox="1"/>
          <p:nvPr/>
        </p:nvSpPr>
        <p:spPr>
          <a:xfrm>
            <a:off x="5029200" y="914400"/>
            <a:ext cx="3657600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0" hangingPunct="0">
              <a:spcBef>
                <a:spcPct val="50000"/>
              </a:spcBef>
            </a:pPr>
            <a:r>
              <a:rPr lang="en-US" altLang="zh-CN" sz="1400">
                <a:solidFill>
                  <a:srgbClr val="663300"/>
                </a:solidFill>
                <a:latin typeface="Palatino Linotype" panose="02040502050505030304" pitchFamily="18" charset="0"/>
                <a:ea typeface="宋体" panose="02010600030101010101" pitchFamily="2" charset="-122"/>
              </a:rPr>
              <a:t>For example, the subprogram abstraction needs the support by a run-time stack</a:t>
            </a:r>
            <a:endParaRPr lang="en-US" altLang="zh-CN" sz="1400">
              <a:solidFill>
                <a:srgbClr val="663300"/>
              </a:solidFill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697353" name="标题 697352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/>
              <a:t>Overview</a:t>
            </a:r>
            <a:endParaRPr lang="en-US" altLang="zh-CN" sz="4000"/>
          </a:p>
        </p:txBody>
      </p:sp>
      <p:pic>
        <p:nvPicPr>
          <p:cNvPr id="697354" name="图片 697353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2209800"/>
            <a:ext cx="7210425" cy="3476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8674" name="标题 6686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Multithreading</a:t>
            </a:r>
            <a:endParaRPr lang="en-US" altLang="zh-CN"/>
          </a:p>
        </p:txBody>
      </p:sp>
      <p:sp>
        <p:nvSpPr>
          <p:cNvPr id="668675" name="文本占位符 6686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Multithreading programs share a common heap</a:t>
            </a:r>
            <a:endParaRPr lang="en-US" altLang="zh-CN" sz="2500"/>
          </a:p>
          <a:p>
            <a:pPr lvl="1"/>
            <a:r>
              <a:rPr lang="en-US" altLang="zh-CN" sz="2100"/>
              <a:t>Of course each program must have its own control stack. </a:t>
            </a:r>
            <a:endParaRPr lang="en-US" altLang="zh-CN" sz="2100"/>
          </a:p>
          <a:p>
            <a:r>
              <a:rPr lang="en-US" altLang="zh-CN" sz="2500"/>
              <a:t>Communication between procedures in different threads are easier than IPC</a:t>
            </a:r>
            <a:endParaRPr lang="en-US" altLang="zh-CN" sz="2500"/>
          </a:p>
          <a:p>
            <a:pPr lvl="1"/>
            <a:r>
              <a:rPr lang="en-US" altLang="zh-CN" sz="2100"/>
              <a:t>The shared heap can be utilized in communication. </a:t>
            </a:r>
            <a:endParaRPr lang="en-US" altLang="zh-CN" sz="21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90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0" bIns="0" anchor="b"/>
          <a:p>
            <a:pPr lvl="0"/>
            <a:r>
              <a:rPr lang="en-US" altLang="x-none"/>
              <a:t>Memory Manager</a:t>
            </a:r>
            <a:endParaRPr lang="en-US" altLang="x-none"/>
          </a:p>
        </p:txBody>
      </p:sp>
      <p:sp>
        <p:nvSpPr>
          <p:cNvPr id="729091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marL="273050" lvl="0" indent="-273050"/>
            <a:r>
              <a:rPr lang="en-US" altLang="x-none"/>
              <a:t>Two basic functions:</a:t>
            </a:r>
            <a:endParaRPr lang="en-US" altLang="x-none"/>
          </a:p>
          <a:p>
            <a:pPr marL="640080" lvl="1" indent="-246380"/>
            <a:r>
              <a:rPr lang="en-US" altLang="x-none"/>
              <a:t>Allocation</a:t>
            </a:r>
            <a:endParaRPr lang="en-US" altLang="x-none"/>
          </a:p>
          <a:p>
            <a:pPr marL="640080" lvl="1" indent="-246380"/>
            <a:r>
              <a:rPr lang="en-US" altLang="x-none" err="1"/>
              <a:t>Deallocation</a:t>
            </a:r>
            <a:endParaRPr lang="en-US" altLang="x-none"/>
          </a:p>
          <a:p>
            <a:pPr marL="273050" lvl="0" indent="-273050"/>
            <a:r>
              <a:rPr lang="en-US" altLang="x-none"/>
              <a:t>Properties of memory managers:</a:t>
            </a:r>
            <a:endParaRPr lang="en-US" altLang="x-none"/>
          </a:p>
          <a:p>
            <a:pPr marL="640080" lvl="1" indent="-246380"/>
            <a:r>
              <a:rPr lang="en-US" altLang="x-none"/>
              <a:t>Space efficiency</a:t>
            </a:r>
            <a:endParaRPr lang="en-US" altLang="x-none"/>
          </a:p>
          <a:p>
            <a:pPr marL="640080" lvl="1" indent="-246380"/>
            <a:r>
              <a:rPr lang="en-US" altLang="x-none"/>
              <a:t>Program efficiency</a:t>
            </a:r>
            <a:endParaRPr lang="en-US" altLang="x-none"/>
          </a:p>
          <a:p>
            <a:pPr marL="640080" lvl="1" indent="-246380"/>
            <a:r>
              <a:rPr lang="en-US" altLang="x-none"/>
              <a:t>Low overhead</a:t>
            </a:r>
            <a:endParaRPr lang="en-US" altLang="x-non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0114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vert="horz" wrap="square" lIns="0" tIns="45720" rIns="0" bIns="0" anchor="b"/>
          <a:p>
            <a:pPr lvl="0"/>
            <a:r>
              <a:rPr lang="en-US" altLang="x-none" sz="2000"/>
              <a:t>Typical Memory Hierarchy Configurations</a:t>
            </a:r>
            <a:endParaRPr lang="en-US" altLang="x-none" sz="2000"/>
          </a:p>
        </p:txBody>
      </p:sp>
      <p:pic>
        <p:nvPicPr>
          <p:cNvPr id="730115" name="Picture 4"/>
          <p:cNvPicPr>
            <a:picLocks noChangeAspect="1"/>
          </p:cNvPicPr>
          <p:nvPr>
            <p:ph type="body"/>
          </p:nvPr>
        </p:nvPicPr>
        <p:blipFill>
          <a:blip r:embed="rId1"/>
          <a:srcRect/>
          <a:stretch>
            <a:fillRect/>
          </a:stretch>
        </p:blipFill>
        <p:spPr>
          <a:xfrm>
            <a:off x="1143000" y="1524000"/>
            <a:ext cx="7334250" cy="5287963"/>
          </a:xfr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11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0" bIns="0" anchor="b"/>
          <a:p>
            <a:pPr lvl="0"/>
            <a:r>
              <a:rPr lang="en-US" altLang="x-none"/>
              <a:t>Locality in Programs</a:t>
            </a:r>
            <a:endParaRPr lang="en-US" altLang="x-none"/>
          </a:p>
        </p:txBody>
      </p:sp>
      <p:sp>
        <p:nvSpPr>
          <p:cNvPr id="731139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marL="273050" lvl="0" indent="-273050">
              <a:buNone/>
            </a:pPr>
            <a:r>
              <a:rPr lang="en-US" altLang="x-none" sz="2100"/>
              <a:t>The conventional wisdom is that programs spend 90% of their time executing 10% of the code:</a:t>
            </a:r>
            <a:endParaRPr lang="en-US" altLang="x-none" sz="2100"/>
          </a:p>
          <a:p>
            <a:pPr marL="273050" lvl="0" indent="-273050"/>
            <a:r>
              <a:rPr lang="en-US" altLang="x-none" sz="2100"/>
              <a:t>Programs often contain many instructions that are never executed.</a:t>
            </a:r>
            <a:endParaRPr lang="en-US" altLang="x-none" sz="2100"/>
          </a:p>
          <a:p>
            <a:pPr marL="273050" lvl="0" indent="-273050"/>
            <a:r>
              <a:rPr lang="en-US" altLang="x-none" sz="2100"/>
              <a:t>Only a small fraction of the code that could be invoked is actually executed in a typical run of the program.</a:t>
            </a:r>
            <a:endParaRPr lang="en-US" altLang="x-none" sz="2100"/>
          </a:p>
          <a:p>
            <a:pPr marL="273050" lvl="0" indent="-273050"/>
            <a:r>
              <a:rPr lang="en-US" altLang="x-none" sz="2100"/>
              <a:t>The typical program spends most of its time executing innermost loops and tight recursive cycles in a program.</a:t>
            </a:r>
            <a:endParaRPr lang="en-US" altLang="x-none" sz="21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21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0" bIns="0" anchor="b"/>
          <a:p>
            <a:pPr lvl="0"/>
            <a:r>
              <a:rPr lang="en-US" altLang="x-none"/>
              <a:t>Part of a Heap</a:t>
            </a:r>
            <a:endParaRPr lang="en-US" altLang="x-none"/>
          </a:p>
        </p:txBody>
      </p:sp>
      <p:pic>
        <p:nvPicPr>
          <p:cNvPr id="732163" name="Picture 4"/>
          <p:cNvPicPr>
            <a:picLocks noChangeAspect="1"/>
          </p:cNvPicPr>
          <p:nvPr>
            <p:ph type="body"/>
          </p:nvPr>
        </p:nvPicPr>
        <p:blipFill>
          <a:blip r:embed="rId1"/>
          <a:srcRect/>
          <a:stretch>
            <a:fillRect/>
          </a:stretch>
        </p:blipFill>
        <p:spPr>
          <a:xfrm>
            <a:off x="1370013" y="3435350"/>
            <a:ext cx="7299325" cy="1301750"/>
          </a:xfr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8306" name="标题 7383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Lecture 10.  Run-Time Environment</a:t>
            </a:r>
            <a:endParaRPr lang="en-US" altLang="zh-CN" sz="3200"/>
          </a:p>
        </p:txBody>
      </p:sp>
      <p:sp>
        <p:nvSpPr>
          <p:cNvPr id="738307" name="文本占位符 738306"/>
          <p:cNvSpPr>
            <a:spLocks noGrp="1"/>
          </p:cNvSpPr>
          <p:nvPr>
            <p:ph type="body" idx="1"/>
          </p:nvPr>
        </p:nvSpPr>
        <p:spPr>
          <a:xfrm>
            <a:off x="1219200" y="1752600"/>
            <a:ext cx="7464425" cy="4648200"/>
          </a:xfrm>
        </p:spPr>
        <p:txBody>
          <a:bodyPr/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Storage Management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Stack and Activation Record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In-Process Communication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Heap Management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Garbage Collection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38307">
                                            <p:txEl>
                                              <p:charRg st="8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3186" name="标题 7331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5. Garbage Collection</a:t>
            </a:r>
            <a:endParaRPr lang="en-US" altLang="zh-CN"/>
          </a:p>
        </p:txBody>
      </p:sp>
      <p:sp>
        <p:nvSpPr>
          <p:cNvPr id="733187" name="文本占位符 73318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Automatic Memory Management ?</a:t>
            </a:r>
            <a:endParaRPr lang="en-US" altLang="zh-CN" sz="2500"/>
          </a:p>
        </p:txBody>
      </p:sp>
      <p:grpSp>
        <p:nvGrpSpPr>
          <p:cNvPr id="733188" name="组合 733187"/>
          <p:cNvGrpSpPr/>
          <p:nvPr/>
        </p:nvGrpSpPr>
        <p:grpSpPr>
          <a:xfrm>
            <a:off x="1143000" y="2667000"/>
            <a:ext cx="6324600" cy="2514600"/>
            <a:chOff x="720" y="1680"/>
            <a:chExt cx="3984" cy="1584"/>
          </a:xfrm>
        </p:grpSpPr>
        <p:sp>
          <p:nvSpPr>
            <p:cNvPr id="733189" name="矩形 733188"/>
            <p:cNvSpPr/>
            <p:nvPr/>
          </p:nvSpPr>
          <p:spPr>
            <a:xfrm>
              <a:off x="1776" y="1968"/>
              <a:ext cx="2928" cy="1296"/>
            </a:xfrm>
            <a:prstGeom prst="rect">
              <a:avLst/>
            </a:prstGeom>
            <a:solidFill>
              <a:srgbClr val="E6E6E6"/>
            </a:solidFill>
            <a:ln w="57150" cap="flat" cmpd="thinThick">
              <a:solidFill>
                <a:srgbClr val="E6E6E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3190" name="矩形 733189"/>
            <p:cNvSpPr/>
            <p:nvPr/>
          </p:nvSpPr>
          <p:spPr>
            <a:xfrm>
              <a:off x="3312" y="2688"/>
              <a:ext cx="576" cy="432"/>
            </a:xfrm>
            <a:prstGeom prst="rect">
              <a:avLst/>
            </a:prstGeom>
            <a:solidFill>
              <a:srgbClr val="CC66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6600"/>
              </a:extrusionClr>
            </a:sp3d>
          </p:spPr>
          <p:txBody>
            <a:bodyPr wrap="none" anchor="ctr">
              <a:flatTx/>
            </a:bodyPr>
            <a:p>
              <a:pPr lvl="0" algn="ctr" eaLnBrk="0" hangingPunct="0"/>
              <a:r>
                <a:rPr lang="en-US" altLang="zh-CN" sz="1400">
                  <a:solidFill>
                    <a:srgbClr val="F2FF4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manual</a:t>
              </a:r>
              <a:endParaRPr lang="en-US" altLang="zh-CN" sz="1400">
                <a:solidFill>
                  <a:srgbClr val="F2FF4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3191" name="矩形 733190"/>
            <p:cNvSpPr/>
            <p:nvPr/>
          </p:nvSpPr>
          <p:spPr>
            <a:xfrm>
              <a:off x="3888" y="2688"/>
              <a:ext cx="624" cy="432"/>
            </a:xfrm>
            <a:prstGeom prst="rect">
              <a:avLst/>
            </a:prstGeom>
            <a:solidFill>
              <a:srgbClr val="F2FF4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2FF4F"/>
              </a:extrusionClr>
            </a:sp3d>
          </p:spPr>
          <p:txBody>
            <a:bodyPr wrap="none" anchor="ctr">
              <a:flatTx/>
            </a:bodyPr>
            <a:p>
              <a:pPr lvl="0" algn="ctr" eaLnBrk="0" hangingPunct="0"/>
              <a:r>
                <a:rPr lang="en-US" altLang="zh-CN" sz="14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automatic</a:t>
              </a:r>
              <a:endParaRPr lang="en-US" altLang="zh-CN" sz="14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3192" name="矩形 733191"/>
            <p:cNvSpPr/>
            <p:nvPr/>
          </p:nvSpPr>
          <p:spPr>
            <a:xfrm>
              <a:off x="1920" y="1680"/>
              <a:ext cx="12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0033CC"/>
                  </a:solidFill>
                  <a:latin typeface="Goudy Old Style" pitchFamily="18" charset="0"/>
                  <a:ea typeface="宋体" panose="02010600030101010101" pitchFamily="2" charset="-122"/>
                </a:rPr>
                <a:t>Allocation</a:t>
              </a:r>
              <a:endParaRPr lang="en-US" altLang="zh-CN">
                <a:solidFill>
                  <a:srgbClr val="0033CC"/>
                </a:solidFill>
                <a:latin typeface="Goudy Old Style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3193" name="矩形 733192"/>
            <p:cNvSpPr/>
            <p:nvPr/>
          </p:nvSpPr>
          <p:spPr>
            <a:xfrm>
              <a:off x="3312" y="1680"/>
              <a:ext cx="12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0033CC"/>
                  </a:solidFill>
                  <a:latin typeface="Goudy Old Style" pitchFamily="18" charset="0"/>
                  <a:ea typeface="宋体" panose="02010600030101010101" pitchFamily="2" charset="-122"/>
                </a:rPr>
                <a:t>Deallocation</a:t>
              </a:r>
              <a:endParaRPr lang="en-US" altLang="zh-CN">
                <a:solidFill>
                  <a:srgbClr val="0033CC"/>
                </a:solidFill>
                <a:latin typeface="Goudy Old Style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3194" name="矩形 733193"/>
            <p:cNvSpPr/>
            <p:nvPr/>
          </p:nvSpPr>
          <p:spPr>
            <a:xfrm>
              <a:off x="1968" y="2160"/>
              <a:ext cx="1211" cy="432"/>
            </a:xfrm>
            <a:prstGeom prst="rect">
              <a:avLst/>
            </a:prstGeom>
            <a:solidFill>
              <a:srgbClr val="F2FF4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2FF4F"/>
              </a:extrusionClr>
            </a:sp3d>
          </p:spPr>
          <p:txBody>
            <a:bodyPr wrap="none" anchor="ctr">
              <a:flatTx/>
            </a:bodyPr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automatic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3195" name="矩形 733194"/>
            <p:cNvSpPr/>
            <p:nvPr/>
          </p:nvSpPr>
          <p:spPr>
            <a:xfrm>
              <a:off x="3301" y="2160"/>
              <a:ext cx="1211" cy="432"/>
            </a:xfrm>
            <a:prstGeom prst="rect">
              <a:avLst/>
            </a:prstGeom>
            <a:solidFill>
              <a:srgbClr val="F2FF4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2FF4F"/>
              </a:extrusionClr>
            </a:sp3d>
          </p:spPr>
          <p:txBody>
            <a:bodyPr wrap="none" anchor="ctr">
              <a:flatTx/>
            </a:bodyPr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automatic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3196" name="矩形 733195"/>
            <p:cNvSpPr/>
            <p:nvPr/>
          </p:nvSpPr>
          <p:spPr>
            <a:xfrm>
              <a:off x="720" y="2160"/>
              <a:ext cx="912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r" eaLnBrk="0" hangingPunct="0"/>
              <a:r>
                <a:rPr lang="en-US" altLang="zh-CN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Stack</a:t>
              </a:r>
              <a:endParaRPr lang="en-US" altLang="zh-CN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3197" name="矩形 733196"/>
            <p:cNvSpPr/>
            <p:nvPr/>
          </p:nvSpPr>
          <p:spPr>
            <a:xfrm>
              <a:off x="1968" y="2688"/>
              <a:ext cx="1211" cy="432"/>
            </a:xfrm>
            <a:prstGeom prst="rect">
              <a:avLst/>
            </a:prstGeom>
            <a:solidFill>
              <a:srgbClr val="CC66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6600"/>
              </a:extrusionClr>
            </a:sp3d>
          </p:spPr>
          <p:txBody>
            <a:bodyPr wrap="none" anchor="ctr">
              <a:flatTx/>
            </a:bodyPr>
            <a:p>
              <a:pPr lvl="0" algn="ctr" eaLnBrk="0" hangingPunct="0"/>
              <a:r>
                <a:rPr lang="en-US" altLang="zh-CN">
                  <a:solidFill>
                    <a:srgbClr val="F2FF4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manual</a:t>
              </a:r>
              <a:endParaRPr lang="en-US" altLang="zh-CN">
                <a:solidFill>
                  <a:srgbClr val="F2FF4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3198" name="矩形 733197"/>
            <p:cNvSpPr/>
            <p:nvPr/>
          </p:nvSpPr>
          <p:spPr>
            <a:xfrm>
              <a:off x="720" y="2688"/>
              <a:ext cx="912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r" eaLnBrk="0" hangingPunct="0"/>
              <a:r>
                <a:rPr lang="en-US" altLang="zh-CN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Heap</a:t>
              </a:r>
              <a:endParaRPr lang="en-US" altLang="zh-CN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9698" name="标题 6696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Terminology</a:t>
            </a:r>
            <a:endParaRPr lang="en-US" altLang="zh-CN"/>
          </a:p>
        </p:txBody>
      </p:sp>
      <p:sp>
        <p:nvSpPr>
          <p:cNvPr id="669699" name="文本占位符 669698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4958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500"/>
              <a:t>Garbage</a:t>
            </a:r>
            <a:endParaRPr lang="en-US" altLang="zh-CN" sz="2500"/>
          </a:p>
          <a:p>
            <a:pPr lvl="1">
              <a:lnSpc>
                <a:spcPct val="90000"/>
              </a:lnSpc>
            </a:pPr>
            <a:r>
              <a:rPr lang="en-US" altLang="zh-CN" sz="2100"/>
              <a:t>Objects that can not be referenced. </a:t>
            </a:r>
            <a:endParaRPr lang="en-US" altLang="zh-CN" sz="2100"/>
          </a:p>
          <a:p>
            <a:pPr>
              <a:lnSpc>
                <a:spcPct val="90000"/>
              </a:lnSpc>
            </a:pPr>
            <a:r>
              <a:rPr lang="en-US" altLang="zh-CN" sz="2500"/>
              <a:t>Memory leaks</a:t>
            </a:r>
            <a:endParaRPr lang="en-US" altLang="zh-CN" sz="2500"/>
          </a:p>
          <a:p>
            <a:pPr lvl="1">
              <a:lnSpc>
                <a:spcPct val="90000"/>
              </a:lnSpc>
            </a:pPr>
            <a:r>
              <a:rPr lang="en-US" altLang="zh-CN" sz="2100"/>
              <a:t>Maybe the most troublesome bugs. 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100"/>
              <a:t>Does Java have memory leaks ?</a:t>
            </a:r>
            <a:endParaRPr lang="en-US" altLang="zh-CN" sz="2100"/>
          </a:p>
          <a:p>
            <a:pPr>
              <a:lnSpc>
                <a:spcPct val="90000"/>
              </a:lnSpc>
            </a:pPr>
            <a:r>
              <a:rPr lang="en-US" altLang="zh-CN" sz="2500"/>
              <a:t>Profiler (Rational Purify)</a:t>
            </a:r>
            <a:endParaRPr lang="en-US" altLang="zh-CN" sz="2500"/>
          </a:p>
          <a:p>
            <a:pPr lvl="1">
              <a:lnSpc>
                <a:spcPct val="90000"/>
              </a:lnSpc>
            </a:pPr>
            <a:r>
              <a:rPr lang="en-US" altLang="zh-CN" sz="2100" b="1"/>
              <a:t>JVMPI</a:t>
            </a:r>
            <a:r>
              <a:rPr lang="en-US" altLang="zh-CN" sz="2100"/>
              <a:t>: JVM Profiler Interface. 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100"/>
              <a:t>Since JDK 1.2 (Java 2). </a:t>
            </a:r>
            <a:endParaRPr lang="en-US" altLang="zh-CN" sz="2100"/>
          </a:p>
          <a:p>
            <a:pPr>
              <a:lnSpc>
                <a:spcPct val="90000"/>
              </a:lnSpc>
            </a:pPr>
            <a:r>
              <a:rPr lang="en-US" altLang="zh-CN" sz="2500"/>
              <a:t>Garbage collection</a:t>
            </a:r>
            <a:endParaRPr lang="en-US" altLang="zh-CN" sz="2500"/>
          </a:p>
          <a:p>
            <a:pPr lvl="1">
              <a:lnSpc>
                <a:spcPct val="90000"/>
              </a:lnSpc>
            </a:pPr>
            <a:r>
              <a:rPr lang="en-US" altLang="zh-CN" sz="2100"/>
              <a:t>Pros and cons ?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100"/>
              <a:t>High-Level Abstraction in Languages. </a:t>
            </a:r>
            <a:endParaRPr lang="en-US" altLang="zh-CN" sz="2100"/>
          </a:p>
        </p:txBody>
      </p:sp>
      <p:sp>
        <p:nvSpPr>
          <p:cNvPr id="669712" name="矩形 669711"/>
          <p:cNvSpPr/>
          <p:nvPr/>
        </p:nvSpPr>
        <p:spPr>
          <a:xfrm>
            <a:off x="6629400" y="4114800"/>
            <a:ext cx="2209800" cy="685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6E6E6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ctr" eaLnBrk="0" hangingPunct="0"/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Great expectation to </a:t>
            </a:r>
            <a:b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JVMGCI</a:t>
            </a:r>
            <a:endParaRPr lang="en-US" altLang="zh-CN" sz="1600" b="1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6866" name="标题 6768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Performance Metrics</a:t>
            </a:r>
            <a:endParaRPr lang="en-US" altLang="zh-CN"/>
          </a:p>
        </p:txBody>
      </p:sp>
      <p:sp>
        <p:nvSpPr>
          <p:cNvPr id="676867" name="文本占位符 676866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4958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100"/>
              <a:t>Overall Execution Time</a:t>
            </a:r>
            <a:endParaRPr lang="en-US" altLang="zh-CN" sz="2100"/>
          </a:p>
          <a:p>
            <a:pPr>
              <a:lnSpc>
                <a:spcPct val="90000"/>
              </a:lnSpc>
            </a:pPr>
            <a:r>
              <a:rPr lang="en-US" altLang="zh-CN" sz="2100"/>
              <a:t>Space Usage	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1900"/>
              <a:t>Avoid fragmentation</a:t>
            </a:r>
            <a:endParaRPr lang="en-US" altLang="zh-CN" sz="1900"/>
          </a:p>
          <a:p>
            <a:pPr>
              <a:lnSpc>
                <a:spcPct val="90000"/>
              </a:lnSpc>
            </a:pPr>
            <a:r>
              <a:rPr lang="en-US" altLang="zh-CN" sz="2100"/>
              <a:t>Pause Time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1900"/>
              <a:t>Critical to real-time applications</a:t>
            </a:r>
            <a:endParaRPr lang="en-US" altLang="zh-CN" sz="1900"/>
          </a:p>
          <a:p>
            <a:pPr>
              <a:lnSpc>
                <a:spcPct val="90000"/>
              </a:lnSpc>
            </a:pPr>
            <a:r>
              <a:rPr lang="en-US" altLang="zh-CN" sz="2100"/>
              <a:t>Program Locality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1900"/>
              <a:t>The program spend most of time executing a relative small code fraction and touching only a small data fraction. (90% time on 10%code)</a:t>
            </a:r>
            <a:endParaRPr lang="en-US" altLang="zh-CN" sz="1900"/>
          </a:p>
          <a:p>
            <a:pPr lvl="1">
              <a:lnSpc>
                <a:spcPct val="90000"/>
              </a:lnSpc>
            </a:pPr>
            <a:r>
              <a:rPr lang="en-US" altLang="zh-CN" sz="1900"/>
              <a:t>Locality facilitate the utilization of memory hierarchy (register, cache, memory, disk, etc. ). </a:t>
            </a:r>
            <a:endParaRPr lang="en-US" altLang="zh-CN" sz="1900"/>
          </a:p>
          <a:p>
            <a:pPr lvl="1">
              <a:lnSpc>
                <a:spcPct val="90000"/>
              </a:lnSpc>
            </a:pPr>
            <a:r>
              <a:rPr lang="en-US" altLang="zh-CN" sz="1900"/>
              <a:t>Garbage collection can improve both temporal locality and spatial locality. </a:t>
            </a:r>
            <a:endParaRPr lang="en-US" altLang="zh-CN" sz="19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4818" name="标题 6748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Garbage Collection Algorithms</a:t>
            </a:r>
            <a:endParaRPr lang="en-US" altLang="zh-CN"/>
          </a:p>
        </p:txBody>
      </p:sp>
      <p:sp>
        <p:nvSpPr>
          <p:cNvPr id="674819" name="文本占位符 674818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4958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500"/>
              <a:t>Reference counting (immediately)</a:t>
            </a:r>
            <a:endParaRPr lang="en-US" altLang="zh-CN" sz="2500"/>
          </a:p>
          <a:p>
            <a:pPr>
              <a:lnSpc>
                <a:spcPct val="90000"/>
              </a:lnSpc>
            </a:pPr>
            <a:r>
              <a:rPr lang="en-US" altLang="zh-CN" sz="2500"/>
              <a:t>Trace-based algorithms (periodically)</a:t>
            </a:r>
            <a:endParaRPr lang="en-US" altLang="zh-CN" sz="2500"/>
          </a:p>
          <a:p>
            <a:pPr lvl="1">
              <a:lnSpc>
                <a:spcPct val="90000"/>
              </a:lnSpc>
            </a:pPr>
            <a:r>
              <a:rPr lang="en-US" altLang="zh-CN" sz="2100"/>
              <a:t>Basic Mark-and-Sweep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100"/>
              <a:t>Baker's Mark-and-Sweep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100"/>
              <a:t>Basic Mark-and-Compact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100"/>
              <a:t>Cheney's Copying Collector</a:t>
            </a:r>
            <a:endParaRPr lang="en-US" altLang="zh-CN" sz="2100"/>
          </a:p>
          <a:p>
            <a:pPr>
              <a:lnSpc>
                <a:spcPct val="90000"/>
              </a:lnSpc>
            </a:pPr>
            <a:r>
              <a:rPr lang="en-US" altLang="zh-CN" sz="2500"/>
              <a:t>Short-pause algorithms</a:t>
            </a:r>
            <a:endParaRPr lang="en-US" altLang="zh-CN" sz="2500"/>
          </a:p>
          <a:p>
            <a:pPr lvl="1">
              <a:lnSpc>
                <a:spcPct val="90000"/>
              </a:lnSpc>
            </a:pPr>
            <a:r>
              <a:rPr lang="en-US" altLang="zh-CN" sz="2100"/>
              <a:t>Incremental garbage collection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100"/>
              <a:t>Incremental reachability analysis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100"/>
              <a:t>Partial collection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100"/>
              <a:t>Generational garbage collection</a:t>
            </a:r>
            <a:endParaRPr lang="en-US" altLang="zh-CN" sz="21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8434" name="标题 6584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1. Storage Management</a:t>
            </a:r>
            <a:endParaRPr lang="en-US" altLang="zh-CN"/>
          </a:p>
        </p:txBody>
      </p:sp>
      <p:sp>
        <p:nvSpPr>
          <p:cNvPr id="658435" name="文本占位符 658434"/>
          <p:cNvSpPr>
            <a:spLocks noGrp="1"/>
          </p:cNvSpPr>
          <p:nvPr>
            <p:ph type="body" idx="1"/>
          </p:nvPr>
        </p:nvSpPr>
        <p:spPr>
          <a:xfrm>
            <a:off x="1371600" y="1676400"/>
            <a:ext cx="7313613" cy="4648200"/>
          </a:xfrm>
        </p:spPr>
        <p:txBody>
          <a:bodyPr/>
          <a:p>
            <a:pPr defTabSz="0">
              <a:tabLst>
                <a:tab pos="1524000" algn="l"/>
                <a:tab pos="2066925" algn="l"/>
              </a:tabLst>
            </a:pPr>
            <a:r>
              <a:rPr lang="en-US" altLang="zh-CN" sz="2500"/>
              <a:t>Typical storage layout and allocation</a:t>
            </a:r>
            <a:endParaRPr lang="en-US" altLang="zh-CN" sz="2500"/>
          </a:p>
        </p:txBody>
      </p:sp>
      <p:grpSp>
        <p:nvGrpSpPr>
          <p:cNvPr id="658453" name="组合 658452"/>
          <p:cNvGrpSpPr/>
          <p:nvPr/>
        </p:nvGrpSpPr>
        <p:grpSpPr>
          <a:xfrm>
            <a:off x="1828800" y="2209800"/>
            <a:ext cx="4876800" cy="3505200"/>
            <a:chOff x="1152" y="1392"/>
            <a:chExt cx="3072" cy="2208"/>
          </a:xfrm>
        </p:grpSpPr>
        <p:sp>
          <p:nvSpPr>
            <p:cNvPr id="658436" name="矩形 658435"/>
            <p:cNvSpPr/>
            <p:nvPr/>
          </p:nvSpPr>
          <p:spPr>
            <a:xfrm>
              <a:off x="2304" y="1488"/>
              <a:ext cx="1392" cy="336"/>
            </a:xfrm>
            <a:prstGeom prst="rect">
              <a:avLst/>
            </a:prstGeom>
            <a:solidFill>
              <a:srgbClr val="E6E6E6"/>
            </a:solidFill>
            <a:ln w="9525" cap="flat" cmpd="sng">
              <a:solidFill>
                <a:srgbClr val="E6E6E6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Code Area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8437" name="矩形 658436"/>
            <p:cNvSpPr/>
            <p:nvPr/>
          </p:nvSpPr>
          <p:spPr>
            <a:xfrm>
              <a:off x="2304" y="1824"/>
              <a:ext cx="1392" cy="336"/>
            </a:xfrm>
            <a:prstGeom prst="rect">
              <a:avLst/>
            </a:prstGeom>
            <a:solidFill>
              <a:srgbClr val="E6E6E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Static Area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8438" name="矩形 658437"/>
            <p:cNvSpPr/>
            <p:nvPr/>
          </p:nvSpPr>
          <p:spPr>
            <a:xfrm>
              <a:off x="2304" y="2160"/>
              <a:ext cx="1392" cy="336"/>
            </a:xfrm>
            <a:prstGeom prst="rect">
              <a:avLst/>
            </a:prstGeom>
            <a:solidFill>
              <a:srgbClr val="E6E6E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Heap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8439" name="矩形 658438"/>
            <p:cNvSpPr/>
            <p:nvPr/>
          </p:nvSpPr>
          <p:spPr>
            <a:xfrm>
              <a:off x="2304" y="2496"/>
              <a:ext cx="1392" cy="7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i="1">
                  <a:solidFill>
                    <a:srgbClr val="FF3300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Free Memory</a:t>
              </a:r>
              <a:endParaRPr lang="en-US" altLang="zh-CN" i="1">
                <a:solidFill>
                  <a:srgbClr val="FF3300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8440" name="矩形 658439"/>
            <p:cNvSpPr/>
            <p:nvPr/>
          </p:nvSpPr>
          <p:spPr>
            <a:xfrm>
              <a:off x="2304" y="3216"/>
              <a:ext cx="1392" cy="288"/>
            </a:xfrm>
            <a:prstGeom prst="rect">
              <a:avLst/>
            </a:prstGeom>
            <a:solidFill>
              <a:srgbClr val="E6E6E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Stack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8441" name="上箭头 658440"/>
            <p:cNvSpPr/>
            <p:nvPr/>
          </p:nvSpPr>
          <p:spPr>
            <a:xfrm>
              <a:off x="2928" y="2976"/>
              <a:ext cx="159" cy="224"/>
            </a:xfrm>
            <a:prstGeom prst="upArrow">
              <a:avLst>
                <a:gd name="adj1" fmla="val 32287"/>
                <a:gd name="adj2" fmla="val 46960"/>
              </a:avLst>
            </a:prstGeom>
            <a:noFill/>
            <a:ln w="9525" cap="flat" cmpd="sng">
              <a:solidFill>
                <a:srgbClr val="CC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8442" name="上箭头 658441"/>
            <p:cNvSpPr/>
            <p:nvPr/>
          </p:nvSpPr>
          <p:spPr>
            <a:xfrm flipV="1">
              <a:off x="2928" y="2518"/>
              <a:ext cx="159" cy="224"/>
            </a:xfrm>
            <a:prstGeom prst="upArrow">
              <a:avLst>
                <a:gd name="adj1" fmla="val 32287"/>
                <a:gd name="adj2" fmla="val 46960"/>
              </a:avLst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8444" name="文本框 658443"/>
            <p:cNvSpPr txBox="1"/>
            <p:nvPr/>
          </p:nvSpPr>
          <p:spPr>
            <a:xfrm>
              <a:off x="3696" y="1392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Low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8445" name="文本框 658444"/>
            <p:cNvSpPr txBox="1"/>
            <p:nvPr/>
          </p:nvSpPr>
          <p:spPr>
            <a:xfrm>
              <a:off x="3696" y="3408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High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8447" name="文本框 658446"/>
            <p:cNvSpPr txBox="1"/>
            <p:nvPr/>
          </p:nvSpPr>
          <p:spPr>
            <a:xfrm>
              <a:off x="1152" y="3216"/>
              <a:ext cx="115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200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Activation Record</a:t>
              </a:r>
              <a:endParaRPr lang="en-US" altLang="zh-CN" sz="12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8448" name="文本框 658447"/>
            <p:cNvSpPr txBox="1"/>
            <p:nvPr/>
          </p:nvSpPr>
          <p:spPr>
            <a:xfrm>
              <a:off x="1152" y="2160"/>
              <a:ext cx="1152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new </a:t>
              </a:r>
              <a:r>
                <a:rPr lang="en-US" altLang="zh-CN" sz="1200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/ </a:t>
              </a:r>
              <a:r>
                <a:rPr lang="en-US" altLang="zh-CN" sz="1200" b="1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delete</a:t>
              </a:r>
              <a:endParaRPr lang="en-US" altLang="zh-CN" sz="12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200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malloc / free</a:t>
              </a:r>
              <a:endParaRPr lang="en-US" altLang="zh-CN" sz="12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8449" name="文本框 658448"/>
            <p:cNvSpPr txBox="1"/>
            <p:nvPr/>
          </p:nvSpPr>
          <p:spPr>
            <a:xfrm>
              <a:off x="1152" y="1872"/>
              <a:ext cx="115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200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global and </a:t>
              </a:r>
              <a:r>
                <a:rPr lang="en-US" altLang="zh-CN" sz="1200" b="1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static</a:t>
              </a:r>
              <a:endParaRPr lang="en-US" altLang="zh-CN" sz="12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8451" name="矩形 658450"/>
            <p:cNvSpPr/>
            <p:nvPr/>
          </p:nvSpPr>
          <p:spPr>
            <a:xfrm>
              <a:off x="2304" y="1488"/>
              <a:ext cx="1392" cy="20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0722" name="标题 6707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Reference Counting</a:t>
            </a:r>
            <a:endParaRPr lang="en-US" altLang="zh-CN"/>
          </a:p>
        </p:txBody>
      </p:sp>
      <p:sp>
        <p:nvSpPr>
          <p:cNvPr id="670723" name="文本占位符 670722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495800"/>
          </a:xfrm>
        </p:spPr>
        <p:txBody>
          <a:bodyPr/>
          <a:p>
            <a:r>
              <a:rPr lang="en-US" altLang="zh-CN" sz="2500"/>
              <a:t>counter++ vs. counter--</a:t>
            </a:r>
            <a:endParaRPr lang="en-US" altLang="zh-CN" sz="2500"/>
          </a:p>
        </p:txBody>
      </p:sp>
      <p:grpSp>
        <p:nvGrpSpPr>
          <p:cNvPr id="670809" name="组合 670808"/>
          <p:cNvGrpSpPr/>
          <p:nvPr/>
        </p:nvGrpSpPr>
        <p:grpSpPr>
          <a:xfrm>
            <a:off x="1600200" y="2209800"/>
            <a:ext cx="6934200" cy="4114800"/>
            <a:chOff x="1008" y="1392"/>
            <a:chExt cx="4368" cy="2592"/>
          </a:xfrm>
        </p:grpSpPr>
        <p:sp>
          <p:nvSpPr>
            <p:cNvPr id="670724" name="矩形 670723"/>
            <p:cNvSpPr/>
            <p:nvPr/>
          </p:nvSpPr>
          <p:spPr>
            <a:xfrm>
              <a:off x="2352" y="1632"/>
              <a:ext cx="2256" cy="182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0725" name="文本框 670724"/>
            <p:cNvSpPr txBox="1"/>
            <p:nvPr/>
          </p:nvSpPr>
          <p:spPr>
            <a:xfrm>
              <a:off x="2784" y="1392"/>
              <a:ext cx="14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Heap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70728" name="组合 670727"/>
            <p:cNvGrpSpPr/>
            <p:nvPr/>
          </p:nvGrpSpPr>
          <p:grpSpPr>
            <a:xfrm>
              <a:off x="2736" y="1920"/>
              <a:ext cx="240" cy="192"/>
              <a:chOff x="3360" y="1920"/>
              <a:chExt cx="240" cy="192"/>
            </a:xfrm>
          </p:grpSpPr>
          <p:sp>
            <p:nvSpPr>
              <p:cNvPr id="670726" name="椭圆 670725"/>
              <p:cNvSpPr/>
              <p:nvPr/>
            </p:nvSpPr>
            <p:spPr>
              <a:xfrm>
                <a:off x="3360" y="1920"/>
                <a:ext cx="240" cy="192"/>
              </a:xfrm>
              <a:prstGeom prst="ellipse">
                <a:avLst/>
              </a:prstGeom>
              <a:noFill/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0727" name="直接连接符 670726"/>
              <p:cNvSpPr/>
              <p:nvPr/>
            </p:nvSpPr>
            <p:spPr>
              <a:xfrm>
                <a:off x="3504" y="192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70729" name="组合 670728"/>
            <p:cNvGrpSpPr/>
            <p:nvPr/>
          </p:nvGrpSpPr>
          <p:grpSpPr>
            <a:xfrm>
              <a:off x="2592" y="2400"/>
              <a:ext cx="240" cy="192"/>
              <a:chOff x="3360" y="1920"/>
              <a:chExt cx="240" cy="192"/>
            </a:xfrm>
          </p:grpSpPr>
          <p:sp>
            <p:nvSpPr>
              <p:cNvPr id="670730" name="椭圆 670729"/>
              <p:cNvSpPr/>
              <p:nvPr/>
            </p:nvSpPr>
            <p:spPr>
              <a:xfrm>
                <a:off x="3360" y="1920"/>
                <a:ext cx="240" cy="192"/>
              </a:xfrm>
              <a:prstGeom prst="ellipse">
                <a:avLst/>
              </a:prstGeom>
              <a:noFill/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0731" name="直接连接符 670730"/>
              <p:cNvSpPr/>
              <p:nvPr/>
            </p:nvSpPr>
            <p:spPr>
              <a:xfrm>
                <a:off x="3504" y="192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70732" name="组合 670731"/>
            <p:cNvGrpSpPr/>
            <p:nvPr/>
          </p:nvGrpSpPr>
          <p:grpSpPr>
            <a:xfrm>
              <a:off x="3120" y="2160"/>
              <a:ext cx="240" cy="192"/>
              <a:chOff x="3360" y="1920"/>
              <a:chExt cx="240" cy="192"/>
            </a:xfrm>
          </p:grpSpPr>
          <p:sp>
            <p:nvSpPr>
              <p:cNvPr id="670733" name="椭圆 670732"/>
              <p:cNvSpPr/>
              <p:nvPr/>
            </p:nvSpPr>
            <p:spPr>
              <a:xfrm>
                <a:off x="3360" y="1920"/>
                <a:ext cx="240" cy="192"/>
              </a:xfrm>
              <a:prstGeom prst="ellipse">
                <a:avLst/>
              </a:prstGeom>
              <a:noFill/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0734" name="直接连接符 670733"/>
              <p:cNvSpPr/>
              <p:nvPr/>
            </p:nvSpPr>
            <p:spPr>
              <a:xfrm>
                <a:off x="3504" y="192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70735" name="组合 670734"/>
            <p:cNvGrpSpPr/>
            <p:nvPr/>
          </p:nvGrpSpPr>
          <p:grpSpPr>
            <a:xfrm>
              <a:off x="3888" y="2496"/>
              <a:ext cx="240" cy="192"/>
              <a:chOff x="3360" y="1920"/>
              <a:chExt cx="240" cy="192"/>
            </a:xfrm>
          </p:grpSpPr>
          <p:sp>
            <p:nvSpPr>
              <p:cNvPr id="670736" name="椭圆 670735"/>
              <p:cNvSpPr/>
              <p:nvPr/>
            </p:nvSpPr>
            <p:spPr>
              <a:xfrm>
                <a:off x="3360" y="1920"/>
                <a:ext cx="240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0737" name="直接连接符 670736"/>
              <p:cNvSpPr/>
              <p:nvPr/>
            </p:nvSpPr>
            <p:spPr>
              <a:xfrm>
                <a:off x="3504" y="192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70738" name="组合 670737"/>
            <p:cNvGrpSpPr/>
            <p:nvPr/>
          </p:nvGrpSpPr>
          <p:grpSpPr>
            <a:xfrm>
              <a:off x="4320" y="2784"/>
              <a:ext cx="240" cy="192"/>
              <a:chOff x="3360" y="1920"/>
              <a:chExt cx="240" cy="192"/>
            </a:xfrm>
          </p:grpSpPr>
          <p:sp>
            <p:nvSpPr>
              <p:cNvPr id="670739" name="椭圆 670738"/>
              <p:cNvSpPr/>
              <p:nvPr/>
            </p:nvSpPr>
            <p:spPr>
              <a:xfrm>
                <a:off x="3360" y="1920"/>
                <a:ext cx="240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0740" name="直接连接符 670739"/>
              <p:cNvSpPr/>
              <p:nvPr/>
            </p:nvSpPr>
            <p:spPr>
              <a:xfrm>
                <a:off x="3504" y="192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70741" name="组合 670740"/>
            <p:cNvGrpSpPr/>
            <p:nvPr/>
          </p:nvGrpSpPr>
          <p:grpSpPr>
            <a:xfrm>
              <a:off x="3696" y="2928"/>
              <a:ext cx="240" cy="192"/>
              <a:chOff x="3360" y="1920"/>
              <a:chExt cx="240" cy="192"/>
            </a:xfrm>
          </p:grpSpPr>
          <p:sp>
            <p:nvSpPr>
              <p:cNvPr id="670742" name="椭圆 670741"/>
              <p:cNvSpPr/>
              <p:nvPr/>
            </p:nvSpPr>
            <p:spPr>
              <a:xfrm>
                <a:off x="3360" y="1920"/>
                <a:ext cx="240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0743" name="直接连接符 670742"/>
              <p:cNvSpPr/>
              <p:nvPr/>
            </p:nvSpPr>
            <p:spPr>
              <a:xfrm>
                <a:off x="3504" y="192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70744" name="矩形 670743"/>
            <p:cNvSpPr/>
            <p:nvPr/>
          </p:nvSpPr>
          <p:spPr>
            <a:xfrm>
              <a:off x="1008" y="1632"/>
              <a:ext cx="1152" cy="182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0745" name="矩形 670744"/>
            <p:cNvSpPr/>
            <p:nvPr/>
          </p:nvSpPr>
          <p:spPr>
            <a:xfrm>
              <a:off x="1152" y="1776"/>
              <a:ext cx="864" cy="336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Static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0746" name="矩形 670745"/>
            <p:cNvSpPr/>
            <p:nvPr/>
          </p:nvSpPr>
          <p:spPr>
            <a:xfrm>
              <a:off x="1152" y="2256"/>
              <a:ext cx="864" cy="192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Stack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0747" name="矩形 670746"/>
            <p:cNvSpPr/>
            <p:nvPr/>
          </p:nvSpPr>
          <p:spPr>
            <a:xfrm>
              <a:off x="1152" y="2448"/>
              <a:ext cx="864" cy="144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endParaRPr lang="en-US" altLang="x-none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0748" name="矩形 670747"/>
            <p:cNvSpPr/>
            <p:nvPr/>
          </p:nvSpPr>
          <p:spPr>
            <a:xfrm>
              <a:off x="1152" y="2736"/>
              <a:ext cx="864" cy="144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endParaRPr lang="en-US" altLang="x-none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0749" name="矩形 670748"/>
            <p:cNvSpPr/>
            <p:nvPr/>
          </p:nvSpPr>
          <p:spPr>
            <a:xfrm>
              <a:off x="1152" y="2592"/>
              <a:ext cx="864" cy="144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endParaRPr lang="en-US" altLang="x-none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0750" name="矩形 670749"/>
            <p:cNvSpPr/>
            <p:nvPr/>
          </p:nvSpPr>
          <p:spPr>
            <a:xfrm>
              <a:off x="1152" y="2880"/>
              <a:ext cx="864" cy="144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endParaRPr lang="en-US" altLang="x-none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0751" name="矩形 670750"/>
            <p:cNvSpPr/>
            <p:nvPr/>
          </p:nvSpPr>
          <p:spPr>
            <a:xfrm>
              <a:off x="1152" y="3024"/>
              <a:ext cx="864" cy="144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endParaRPr lang="en-US" altLang="x-none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0752" name="直接连接符 670751"/>
            <p:cNvSpPr/>
            <p:nvPr/>
          </p:nvSpPr>
          <p:spPr>
            <a:xfrm>
              <a:off x="2016" y="1920"/>
              <a:ext cx="72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0753" name="直接连接符 670752"/>
            <p:cNvSpPr/>
            <p:nvPr/>
          </p:nvSpPr>
          <p:spPr>
            <a:xfrm flipV="1">
              <a:off x="2016" y="2496"/>
              <a:ext cx="576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0754" name="直接连接符 670753"/>
            <p:cNvSpPr/>
            <p:nvPr/>
          </p:nvSpPr>
          <p:spPr>
            <a:xfrm flipV="1">
              <a:off x="2016" y="2256"/>
              <a:ext cx="1104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0755" name="直接连接符 670754"/>
            <p:cNvSpPr/>
            <p:nvPr/>
          </p:nvSpPr>
          <p:spPr>
            <a:xfrm flipV="1">
              <a:off x="2832" y="2304"/>
              <a:ext cx="33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0756" name="直接连接符 670755"/>
            <p:cNvSpPr/>
            <p:nvPr/>
          </p:nvSpPr>
          <p:spPr>
            <a:xfrm flipV="1">
              <a:off x="3840" y="2640"/>
              <a:ext cx="9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0757" name="直接连接符 670756"/>
            <p:cNvSpPr/>
            <p:nvPr/>
          </p:nvSpPr>
          <p:spPr>
            <a:xfrm>
              <a:off x="4128" y="2640"/>
              <a:ext cx="28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0758" name="直接连接符 670757"/>
            <p:cNvSpPr/>
            <p:nvPr/>
          </p:nvSpPr>
          <p:spPr>
            <a:xfrm flipH="1">
              <a:off x="3936" y="2928"/>
              <a:ext cx="384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grpSp>
          <p:nvGrpSpPr>
            <p:cNvPr id="670759" name="组合 670758"/>
            <p:cNvGrpSpPr/>
            <p:nvPr/>
          </p:nvGrpSpPr>
          <p:grpSpPr>
            <a:xfrm>
              <a:off x="2736" y="2832"/>
              <a:ext cx="240" cy="192"/>
              <a:chOff x="3360" y="1920"/>
              <a:chExt cx="240" cy="192"/>
            </a:xfrm>
          </p:grpSpPr>
          <p:sp>
            <p:nvSpPr>
              <p:cNvPr id="670760" name="椭圆 670759"/>
              <p:cNvSpPr/>
              <p:nvPr/>
            </p:nvSpPr>
            <p:spPr>
              <a:xfrm>
                <a:off x="3360" y="1920"/>
                <a:ext cx="240" cy="192"/>
              </a:xfrm>
              <a:prstGeom prst="ellipse">
                <a:avLst/>
              </a:prstGeom>
              <a:noFill/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0761" name="直接连接符 670760"/>
              <p:cNvSpPr/>
              <p:nvPr/>
            </p:nvSpPr>
            <p:spPr>
              <a:xfrm>
                <a:off x="3504" y="192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70762" name="组合 670761"/>
            <p:cNvGrpSpPr/>
            <p:nvPr/>
          </p:nvGrpSpPr>
          <p:grpSpPr>
            <a:xfrm>
              <a:off x="3216" y="2832"/>
              <a:ext cx="240" cy="192"/>
              <a:chOff x="3360" y="1920"/>
              <a:chExt cx="240" cy="192"/>
            </a:xfrm>
          </p:grpSpPr>
          <p:sp>
            <p:nvSpPr>
              <p:cNvPr id="670763" name="椭圆 670762"/>
              <p:cNvSpPr/>
              <p:nvPr/>
            </p:nvSpPr>
            <p:spPr>
              <a:xfrm>
                <a:off x="3360" y="1920"/>
                <a:ext cx="240" cy="192"/>
              </a:xfrm>
              <a:prstGeom prst="ellipse">
                <a:avLst/>
              </a:prstGeom>
              <a:noFill/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0764" name="直接连接符 670763"/>
              <p:cNvSpPr/>
              <p:nvPr/>
            </p:nvSpPr>
            <p:spPr>
              <a:xfrm>
                <a:off x="3504" y="192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70765" name="直接连接符 670764"/>
            <p:cNvSpPr/>
            <p:nvPr/>
          </p:nvSpPr>
          <p:spPr>
            <a:xfrm>
              <a:off x="2016" y="2928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0766" name="直接连接符 670765"/>
            <p:cNvSpPr/>
            <p:nvPr/>
          </p:nvSpPr>
          <p:spPr>
            <a:xfrm>
              <a:off x="2976" y="292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0772" name="直接连接符 670771"/>
            <p:cNvSpPr/>
            <p:nvPr/>
          </p:nvSpPr>
          <p:spPr>
            <a:xfrm flipV="1">
              <a:off x="3216" y="1536"/>
              <a:ext cx="720" cy="624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dashDot"/>
              <a:headEnd type="none" w="med" len="med"/>
              <a:tailEnd type="none" w="lg" len="lg"/>
            </a:ln>
          </p:spPr>
        </p:sp>
        <p:sp>
          <p:nvSpPr>
            <p:cNvPr id="670773" name="直接连接符 670772"/>
            <p:cNvSpPr/>
            <p:nvPr/>
          </p:nvSpPr>
          <p:spPr>
            <a:xfrm flipV="1">
              <a:off x="3264" y="1776"/>
              <a:ext cx="1584" cy="576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dashDot"/>
              <a:headEnd type="none" w="med" len="med"/>
              <a:tailEnd type="none" w="lg" len="lg"/>
            </a:ln>
          </p:spPr>
        </p:sp>
        <p:sp>
          <p:nvSpPr>
            <p:cNvPr id="670770" name="椭圆 670769"/>
            <p:cNvSpPr/>
            <p:nvPr/>
          </p:nvSpPr>
          <p:spPr>
            <a:xfrm>
              <a:off x="3888" y="1392"/>
              <a:ext cx="1205" cy="432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0771" name="直接连接符 670770"/>
            <p:cNvSpPr/>
            <p:nvPr/>
          </p:nvSpPr>
          <p:spPr>
            <a:xfrm>
              <a:off x="4611" y="1392"/>
              <a:ext cx="0" cy="432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0774" name="文本框 670773"/>
            <p:cNvSpPr txBox="1"/>
            <p:nvPr/>
          </p:nvSpPr>
          <p:spPr>
            <a:xfrm>
              <a:off x="3984" y="1488"/>
              <a:ext cx="6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Memory</a:t>
              </a:r>
              <a:br>
                <a:rPr lang="en-US" altLang="zh-CN" sz="1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</a:br>
              <a:r>
                <a:rPr lang="en-US" altLang="zh-CN" sz="1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Location</a:t>
              </a:r>
              <a:endParaRPr lang="en-US" altLang="zh-CN" sz="1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0775" name="文本框 670774"/>
            <p:cNvSpPr txBox="1"/>
            <p:nvPr/>
          </p:nvSpPr>
          <p:spPr>
            <a:xfrm>
              <a:off x="4608" y="1488"/>
              <a:ext cx="60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Reference</a:t>
              </a:r>
              <a:br>
                <a:rPr lang="en-US" altLang="zh-CN" sz="1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</a:br>
              <a:r>
                <a:rPr lang="en-US" altLang="zh-CN" sz="1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Counter</a:t>
              </a:r>
              <a:endParaRPr lang="en-US" altLang="zh-CN" sz="1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0778" name="线形标注 2 670777"/>
            <p:cNvSpPr/>
            <p:nvPr/>
          </p:nvSpPr>
          <p:spPr>
            <a:xfrm>
              <a:off x="2208" y="3600"/>
              <a:ext cx="960" cy="384"/>
            </a:xfrm>
            <a:prstGeom prst="borderCallout2">
              <a:avLst>
                <a:gd name="adj1" fmla="val 18750"/>
                <a:gd name="adj2" fmla="val 105000"/>
                <a:gd name="adj3" fmla="val 18750"/>
                <a:gd name="adj4" fmla="val 135315"/>
                <a:gd name="adj5" fmla="val -108593"/>
                <a:gd name="adj6" fmla="val 166773"/>
              </a:avLst>
            </a:prstGeom>
            <a:solidFill>
              <a:srgbClr val="FFFFFF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lg" len="lg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Cyclic reference</a:t>
              </a:r>
              <a:endParaRPr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0780" name="文本框 670779"/>
            <p:cNvSpPr txBox="1"/>
            <p:nvPr/>
          </p:nvSpPr>
          <p:spPr>
            <a:xfrm>
              <a:off x="1008" y="1392"/>
              <a:ext cx="115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Root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70790" name="组合 670789"/>
            <p:cNvGrpSpPr/>
            <p:nvPr/>
          </p:nvGrpSpPr>
          <p:grpSpPr>
            <a:xfrm>
              <a:off x="3888" y="3264"/>
              <a:ext cx="1488" cy="528"/>
              <a:chOff x="4032" y="3504"/>
              <a:chExt cx="1488" cy="528"/>
            </a:xfrm>
          </p:grpSpPr>
          <p:sp>
            <p:nvSpPr>
              <p:cNvPr id="670789" name="矩形 670788"/>
              <p:cNvSpPr/>
              <p:nvPr/>
            </p:nvSpPr>
            <p:spPr>
              <a:xfrm>
                <a:off x="4032" y="3504"/>
                <a:ext cx="1440" cy="528"/>
              </a:xfrm>
              <a:prstGeom prst="rect">
                <a:avLst/>
              </a:prstGeom>
              <a:solidFill>
                <a:schemeClr val="bg1"/>
              </a:solidFill>
              <a:ln w="57150" cap="flat" cmpd="thinThick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670781" name="组合 670780"/>
              <p:cNvGrpSpPr/>
              <p:nvPr/>
            </p:nvGrpSpPr>
            <p:grpSpPr>
              <a:xfrm>
                <a:off x="4128" y="3552"/>
                <a:ext cx="240" cy="192"/>
                <a:chOff x="3360" y="1920"/>
                <a:chExt cx="240" cy="192"/>
              </a:xfrm>
            </p:grpSpPr>
            <p:sp>
              <p:nvSpPr>
                <p:cNvPr id="670782" name="椭圆 670781"/>
                <p:cNvSpPr/>
                <p:nvPr/>
              </p:nvSpPr>
              <p:spPr>
                <a:xfrm>
                  <a:off x="3360" y="1920"/>
                  <a:ext cx="240" cy="192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70783" name="直接连接符 670782"/>
                <p:cNvSpPr/>
                <p:nvPr/>
              </p:nvSpPr>
              <p:spPr>
                <a:xfrm>
                  <a:off x="3504" y="1920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70784" name="文本框 670783"/>
              <p:cNvSpPr txBox="1"/>
              <p:nvPr/>
            </p:nvSpPr>
            <p:spPr>
              <a:xfrm>
                <a:off x="4416" y="3552"/>
                <a:ext cx="1104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l" eaLnBrk="0" hangingPunct="0">
                  <a:spcBef>
                    <a:spcPct val="50000"/>
                  </a:spcBef>
                </a:pPr>
                <a:r>
                  <a:rPr lang="en-US" altLang="zh-CN" sz="1400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reachable object</a:t>
                </a:r>
                <a:endParaRPr lang="en-US" altLang="zh-CN" sz="14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70785" name="组合 670784"/>
              <p:cNvGrpSpPr/>
              <p:nvPr/>
            </p:nvGrpSpPr>
            <p:grpSpPr>
              <a:xfrm>
                <a:off x="4128" y="3792"/>
                <a:ext cx="240" cy="192"/>
                <a:chOff x="3360" y="1920"/>
                <a:chExt cx="240" cy="192"/>
              </a:xfrm>
            </p:grpSpPr>
            <p:sp>
              <p:nvSpPr>
                <p:cNvPr id="670786" name="椭圆 670785"/>
                <p:cNvSpPr/>
                <p:nvPr/>
              </p:nvSpPr>
              <p:spPr>
                <a:xfrm>
                  <a:off x="3360" y="1920"/>
                  <a:ext cx="240" cy="192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FF33CC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70787" name="直接连接符 670786"/>
                <p:cNvSpPr/>
                <p:nvPr/>
              </p:nvSpPr>
              <p:spPr>
                <a:xfrm>
                  <a:off x="3504" y="1920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rgbClr val="FF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70788" name="文本框 670787"/>
              <p:cNvSpPr txBox="1"/>
              <p:nvPr/>
            </p:nvSpPr>
            <p:spPr>
              <a:xfrm>
                <a:off x="4416" y="3792"/>
                <a:ext cx="1104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l" eaLnBrk="0" hangingPunct="0">
                  <a:spcBef>
                    <a:spcPct val="50000"/>
                  </a:spcBef>
                </a:pPr>
                <a:r>
                  <a:rPr lang="en-US" altLang="zh-CN" sz="1400">
                    <a:solidFill>
                      <a:srgbClr val="FF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unreachable object</a:t>
                </a:r>
                <a:endParaRPr lang="en-US" altLang="zh-CN" sz="1400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70792" name="组合 670791"/>
            <p:cNvGrpSpPr/>
            <p:nvPr/>
          </p:nvGrpSpPr>
          <p:grpSpPr>
            <a:xfrm>
              <a:off x="3648" y="2208"/>
              <a:ext cx="240" cy="192"/>
              <a:chOff x="3360" y="1920"/>
              <a:chExt cx="240" cy="192"/>
            </a:xfrm>
          </p:grpSpPr>
          <p:sp>
            <p:nvSpPr>
              <p:cNvPr id="670793" name="椭圆 670792"/>
              <p:cNvSpPr/>
              <p:nvPr/>
            </p:nvSpPr>
            <p:spPr>
              <a:xfrm>
                <a:off x="3360" y="1920"/>
                <a:ext cx="240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0794" name="直接连接符 670793"/>
              <p:cNvSpPr/>
              <p:nvPr/>
            </p:nvSpPr>
            <p:spPr>
              <a:xfrm>
                <a:off x="3504" y="192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70795" name="组合 670794"/>
            <p:cNvGrpSpPr/>
            <p:nvPr/>
          </p:nvGrpSpPr>
          <p:grpSpPr>
            <a:xfrm>
              <a:off x="3216" y="2544"/>
              <a:ext cx="240" cy="192"/>
              <a:chOff x="3360" y="1920"/>
              <a:chExt cx="240" cy="192"/>
            </a:xfrm>
          </p:grpSpPr>
          <p:sp>
            <p:nvSpPr>
              <p:cNvPr id="670796" name="椭圆 670795"/>
              <p:cNvSpPr/>
              <p:nvPr/>
            </p:nvSpPr>
            <p:spPr>
              <a:xfrm>
                <a:off x="3360" y="1920"/>
                <a:ext cx="240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0797" name="直接连接符 670796"/>
              <p:cNvSpPr/>
              <p:nvPr/>
            </p:nvSpPr>
            <p:spPr>
              <a:xfrm>
                <a:off x="3504" y="192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70798" name="组合 670797"/>
            <p:cNvGrpSpPr/>
            <p:nvPr/>
          </p:nvGrpSpPr>
          <p:grpSpPr>
            <a:xfrm>
              <a:off x="4272" y="2208"/>
              <a:ext cx="240" cy="192"/>
              <a:chOff x="3360" y="1920"/>
              <a:chExt cx="240" cy="192"/>
            </a:xfrm>
          </p:grpSpPr>
          <p:sp>
            <p:nvSpPr>
              <p:cNvPr id="670799" name="椭圆 670798"/>
              <p:cNvSpPr/>
              <p:nvPr/>
            </p:nvSpPr>
            <p:spPr>
              <a:xfrm>
                <a:off x="3360" y="1920"/>
                <a:ext cx="240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0800" name="直接连接符 670799"/>
              <p:cNvSpPr/>
              <p:nvPr/>
            </p:nvSpPr>
            <p:spPr>
              <a:xfrm>
                <a:off x="3504" y="192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70801" name="组合 670800"/>
            <p:cNvGrpSpPr/>
            <p:nvPr/>
          </p:nvGrpSpPr>
          <p:grpSpPr>
            <a:xfrm>
              <a:off x="2928" y="3168"/>
              <a:ext cx="240" cy="192"/>
              <a:chOff x="3360" y="1920"/>
              <a:chExt cx="240" cy="192"/>
            </a:xfrm>
          </p:grpSpPr>
          <p:sp>
            <p:nvSpPr>
              <p:cNvPr id="670802" name="椭圆 670801"/>
              <p:cNvSpPr/>
              <p:nvPr/>
            </p:nvSpPr>
            <p:spPr>
              <a:xfrm>
                <a:off x="3360" y="1920"/>
                <a:ext cx="240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0803" name="直接连接符 670802"/>
              <p:cNvSpPr/>
              <p:nvPr/>
            </p:nvSpPr>
            <p:spPr>
              <a:xfrm>
                <a:off x="3504" y="192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70804" name="直接连接符 670803"/>
            <p:cNvSpPr/>
            <p:nvPr/>
          </p:nvSpPr>
          <p:spPr>
            <a:xfrm flipV="1">
              <a:off x="3120" y="3024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0805" name="直接连接符 670804"/>
            <p:cNvSpPr/>
            <p:nvPr/>
          </p:nvSpPr>
          <p:spPr>
            <a:xfrm flipH="1" flipV="1">
              <a:off x="3264" y="2352"/>
              <a:ext cx="4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0806" name="直接连接符 670805"/>
            <p:cNvSpPr/>
            <p:nvPr/>
          </p:nvSpPr>
          <p:spPr>
            <a:xfrm flipV="1">
              <a:off x="3888" y="230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vert="horz" lIns="0" tIns="0" rIns="0" bIns="0" anchor="b"/>
          <a:p>
            <a:pPr lvl="0" algn="r"/>
            <a:fld id="{9A0DB2DC-4C9A-4742-B13C-FB6460FD3503}" type="slidenum">
              <a:rPr lang="en-US" altLang="x-none" sz="1200">
                <a:solidFill>
                  <a:srgbClr val="045C75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</a:fld>
            <a:endParaRPr lang="en-US" altLang="x-none" sz="1200">
              <a:solidFill>
                <a:srgbClr val="045C75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04875" y="307213"/>
            <a:ext cx="8305800" cy="1143000"/>
          </a:xfrm>
          <a:ln>
            <a:miter lim="800000"/>
          </a:ln>
          <a:effectLst/>
          <a:sp3d prstMaterial="plastic"/>
        </p:spPr>
        <p:txBody>
          <a:bodyPr vert="horz" wrap="square" lIns="0" tIns="45720" rIns="0" bIns="0" numCol="1" anchor="b" anchorCtr="0" compatLnSpc="1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Reference Counting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47524" name="Rectangle 3"/>
          <p:cNvSpPr/>
          <p:nvPr/>
        </p:nvSpPr>
        <p:spPr>
          <a:xfrm>
            <a:off x="2819400" y="1828800"/>
            <a:ext cx="914400" cy="6858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Root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Object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7525" name="Oval 4"/>
          <p:cNvSpPr/>
          <p:nvPr/>
        </p:nvSpPr>
        <p:spPr>
          <a:xfrm>
            <a:off x="2819400" y="3352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A(1)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7526" name="Oval 5"/>
          <p:cNvSpPr/>
          <p:nvPr/>
        </p:nvSpPr>
        <p:spPr>
          <a:xfrm>
            <a:off x="6400800" y="4876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E(1)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7527" name="Oval 6"/>
          <p:cNvSpPr/>
          <p:nvPr/>
        </p:nvSpPr>
        <p:spPr>
          <a:xfrm>
            <a:off x="4572000" y="4876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D(2)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7528" name="Oval 7"/>
          <p:cNvSpPr/>
          <p:nvPr/>
        </p:nvSpPr>
        <p:spPr>
          <a:xfrm>
            <a:off x="5334000" y="3352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B(2)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7529" name="Oval 8"/>
          <p:cNvSpPr/>
          <p:nvPr/>
        </p:nvSpPr>
        <p:spPr>
          <a:xfrm>
            <a:off x="2819400" y="4876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C(1)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7530" name="Line 9"/>
          <p:cNvSpPr/>
          <p:nvPr/>
        </p:nvSpPr>
        <p:spPr>
          <a:xfrm>
            <a:off x="3276600" y="251460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531" name="Line 10"/>
          <p:cNvSpPr/>
          <p:nvPr/>
        </p:nvSpPr>
        <p:spPr>
          <a:xfrm>
            <a:off x="3276600" y="39624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532" name="Line 11"/>
          <p:cNvSpPr/>
          <p:nvPr/>
        </p:nvSpPr>
        <p:spPr>
          <a:xfrm>
            <a:off x="3733800" y="36576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533" name="Line 12"/>
          <p:cNvSpPr/>
          <p:nvPr/>
        </p:nvSpPr>
        <p:spPr>
          <a:xfrm>
            <a:off x="3733800" y="51816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534" name="Line 13"/>
          <p:cNvSpPr/>
          <p:nvPr/>
        </p:nvSpPr>
        <p:spPr>
          <a:xfrm>
            <a:off x="6019800" y="3886200"/>
            <a:ext cx="8382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535" name="Line 14"/>
          <p:cNvSpPr/>
          <p:nvPr/>
        </p:nvSpPr>
        <p:spPr>
          <a:xfrm flipH="1">
            <a:off x="5486400" y="51816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536" name="Line 15"/>
          <p:cNvSpPr/>
          <p:nvPr/>
        </p:nvSpPr>
        <p:spPr>
          <a:xfrm flipV="1">
            <a:off x="5029200" y="3886200"/>
            <a:ext cx="5334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" name="Group 18"/>
          <p:cNvGrpSpPr/>
          <p:nvPr/>
        </p:nvGrpSpPr>
        <p:grpSpPr>
          <a:xfrm>
            <a:off x="3048000" y="2667000"/>
            <a:ext cx="457200" cy="457200"/>
            <a:chOff x="1152" y="1680"/>
            <a:chExt cx="288" cy="288"/>
          </a:xfrm>
        </p:grpSpPr>
        <p:sp>
          <p:nvSpPr>
            <p:cNvPr id="747538" name="Line 16"/>
            <p:cNvSpPr/>
            <p:nvPr/>
          </p:nvSpPr>
          <p:spPr>
            <a:xfrm flipH="1">
              <a:off x="1152" y="1680"/>
              <a:ext cx="288" cy="28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539" name="Line 17"/>
            <p:cNvSpPr/>
            <p:nvPr/>
          </p:nvSpPr>
          <p:spPr>
            <a:xfrm>
              <a:off x="1152" y="1680"/>
              <a:ext cx="288" cy="28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vert="horz" lIns="0" tIns="0" rIns="0" bIns="0" anchor="b"/>
          <a:p>
            <a:pPr lvl="0" algn="r"/>
            <a:fld id="{9A0DB2DC-4C9A-4742-B13C-FB6460FD3503}" type="slidenum">
              <a:rPr lang="en-US" altLang="x-none" sz="1200">
                <a:solidFill>
                  <a:srgbClr val="045C75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</a:fld>
            <a:endParaRPr lang="en-US" altLang="x-none" sz="1200">
              <a:solidFill>
                <a:srgbClr val="045C75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8675" y="307213"/>
            <a:ext cx="8305800" cy="1143000"/>
          </a:xfrm>
          <a:ln>
            <a:miter lim="800000"/>
          </a:ln>
          <a:effectLst/>
          <a:sp3d prstMaterial="plastic"/>
        </p:spPr>
        <p:txBody>
          <a:bodyPr vert="horz" wrap="square" lIns="0" tIns="45720" rIns="0" bIns="0" numCol="1" anchor="b" anchorCtr="0" compatLnSpc="1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Reference Counting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48548" name="Rectangle 3"/>
          <p:cNvSpPr/>
          <p:nvPr/>
        </p:nvSpPr>
        <p:spPr>
          <a:xfrm>
            <a:off x="2819400" y="1828800"/>
            <a:ext cx="914400" cy="6858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Root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Object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8549" name="Oval 4"/>
          <p:cNvSpPr/>
          <p:nvPr/>
        </p:nvSpPr>
        <p:spPr>
          <a:xfrm>
            <a:off x="2819400" y="3352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A(0)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8550" name="Oval 5"/>
          <p:cNvSpPr/>
          <p:nvPr/>
        </p:nvSpPr>
        <p:spPr>
          <a:xfrm>
            <a:off x="6400800" y="4876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E(1)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8551" name="Oval 6"/>
          <p:cNvSpPr/>
          <p:nvPr/>
        </p:nvSpPr>
        <p:spPr>
          <a:xfrm>
            <a:off x="4572000" y="4876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D(2)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8552" name="Oval 7"/>
          <p:cNvSpPr/>
          <p:nvPr/>
        </p:nvSpPr>
        <p:spPr>
          <a:xfrm>
            <a:off x="5334000" y="3352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B(2)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8553" name="Oval 8"/>
          <p:cNvSpPr/>
          <p:nvPr/>
        </p:nvSpPr>
        <p:spPr>
          <a:xfrm>
            <a:off x="2819400" y="4876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C(1)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8554" name="Line 10"/>
          <p:cNvSpPr/>
          <p:nvPr/>
        </p:nvSpPr>
        <p:spPr>
          <a:xfrm>
            <a:off x="3276600" y="39624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8555" name="Line 11"/>
          <p:cNvSpPr/>
          <p:nvPr/>
        </p:nvSpPr>
        <p:spPr>
          <a:xfrm>
            <a:off x="3733800" y="36576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8556" name="Line 12"/>
          <p:cNvSpPr/>
          <p:nvPr/>
        </p:nvSpPr>
        <p:spPr>
          <a:xfrm>
            <a:off x="3733800" y="51816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8557" name="Line 13"/>
          <p:cNvSpPr/>
          <p:nvPr/>
        </p:nvSpPr>
        <p:spPr>
          <a:xfrm>
            <a:off x="6019800" y="3886200"/>
            <a:ext cx="8382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8558" name="Line 14"/>
          <p:cNvSpPr/>
          <p:nvPr/>
        </p:nvSpPr>
        <p:spPr>
          <a:xfrm flipH="1">
            <a:off x="5486400" y="51816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8559" name="Line 15"/>
          <p:cNvSpPr/>
          <p:nvPr/>
        </p:nvSpPr>
        <p:spPr>
          <a:xfrm flipV="1">
            <a:off x="5029200" y="3886200"/>
            <a:ext cx="5334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vert="horz" lIns="0" tIns="0" rIns="0" bIns="0" anchor="b"/>
          <a:p>
            <a:pPr lvl="0" algn="r"/>
            <a:fld id="{9A0DB2DC-4C9A-4742-B13C-FB6460FD3503}" type="slidenum">
              <a:rPr lang="en-US" altLang="x-none" sz="1200">
                <a:solidFill>
                  <a:srgbClr val="045C75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</a:fld>
            <a:endParaRPr lang="en-US" altLang="x-none" sz="1200">
              <a:solidFill>
                <a:srgbClr val="045C75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8675" y="307213"/>
            <a:ext cx="8305800" cy="1143000"/>
          </a:xfrm>
          <a:ln>
            <a:miter lim="800000"/>
          </a:ln>
          <a:effectLst/>
          <a:sp3d prstMaterial="plastic"/>
        </p:spPr>
        <p:txBody>
          <a:bodyPr vert="horz" wrap="square" lIns="0" tIns="45720" rIns="0" bIns="0" numCol="1" anchor="b" anchorCtr="0" compatLnSpc="1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Reference Counting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49572" name="Rectangle 3"/>
          <p:cNvSpPr/>
          <p:nvPr/>
        </p:nvSpPr>
        <p:spPr>
          <a:xfrm>
            <a:off x="2514600" y="1828800"/>
            <a:ext cx="914400" cy="6858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Root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Object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9573" name="Oval 5"/>
          <p:cNvSpPr/>
          <p:nvPr/>
        </p:nvSpPr>
        <p:spPr>
          <a:xfrm>
            <a:off x="6096000" y="4876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E(1)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9574" name="Oval 6"/>
          <p:cNvSpPr/>
          <p:nvPr/>
        </p:nvSpPr>
        <p:spPr>
          <a:xfrm>
            <a:off x="4267200" y="4876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D(2)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9575" name="Oval 7"/>
          <p:cNvSpPr/>
          <p:nvPr/>
        </p:nvSpPr>
        <p:spPr>
          <a:xfrm>
            <a:off x="5029200" y="3352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B(1)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9576" name="Oval 8"/>
          <p:cNvSpPr/>
          <p:nvPr/>
        </p:nvSpPr>
        <p:spPr>
          <a:xfrm>
            <a:off x="2514600" y="4876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C(0)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9577" name="Line 12"/>
          <p:cNvSpPr/>
          <p:nvPr/>
        </p:nvSpPr>
        <p:spPr>
          <a:xfrm>
            <a:off x="3429000" y="51816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9578" name="Line 13"/>
          <p:cNvSpPr/>
          <p:nvPr/>
        </p:nvSpPr>
        <p:spPr>
          <a:xfrm>
            <a:off x="5715000" y="3886200"/>
            <a:ext cx="8382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9579" name="Line 14"/>
          <p:cNvSpPr/>
          <p:nvPr/>
        </p:nvSpPr>
        <p:spPr>
          <a:xfrm flipH="1">
            <a:off x="5181600" y="51816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9580" name="Line 15"/>
          <p:cNvSpPr/>
          <p:nvPr/>
        </p:nvSpPr>
        <p:spPr>
          <a:xfrm flipV="1">
            <a:off x="4724400" y="3886200"/>
            <a:ext cx="5334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vert="horz" lIns="0" tIns="0" rIns="0" bIns="0" anchor="b"/>
          <a:p>
            <a:pPr lvl="0" algn="r"/>
            <a:fld id="{9A0DB2DC-4C9A-4742-B13C-FB6460FD3503}" type="slidenum">
              <a:rPr lang="en-US" altLang="x-none" sz="1200">
                <a:solidFill>
                  <a:srgbClr val="045C75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</a:fld>
            <a:endParaRPr lang="en-US" altLang="x-none" sz="1200">
              <a:solidFill>
                <a:srgbClr val="045C75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1375" y="307213"/>
            <a:ext cx="8305800" cy="1143000"/>
          </a:xfrm>
          <a:ln>
            <a:miter lim="800000"/>
          </a:ln>
          <a:effectLst/>
          <a:sp3d prstMaterial="plastic"/>
        </p:spPr>
        <p:txBody>
          <a:bodyPr vert="horz" wrap="square" lIns="0" tIns="45720" rIns="0" bIns="0" numCol="1" anchor="b" anchorCtr="0" compatLnSpc="1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Reference Counting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50596" name="Rectangle 3"/>
          <p:cNvSpPr/>
          <p:nvPr/>
        </p:nvSpPr>
        <p:spPr>
          <a:xfrm>
            <a:off x="3581400" y="1828800"/>
            <a:ext cx="914400" cy="6858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Root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Object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0597" name="Oval 4"/>
          <p:cNvSpPr/>
          <p:nvPr/>
        </p:nvSpPr>
        <p:spPr>
          <a:xfrm>
            <a:off x="7162800" y="4876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E(1)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0598" name="Oval 5"/>
          <p:cNvSpPr/>
          <p:nvPr/>
        </p:nvSpPr>
        <p:spPr>
          <a:xfrm>
            <a:off x="5334000" y="4876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D(1)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0599" name="Oval 6"/>
          <p:cNvSpPr/>
          <p:nvPr/>
        </p:nvSpPr>
        <p:spPr>
          <a:xfrm>
            <a:off x="6096000" y="3352800"/>
            <a:ext cx="914400" cy="6096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B(1)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0600" name="Line 9"/>
          <p:cNvSpPr/>
          <p:nvPr/>
        </p:nvSpPr>
        <p:spPr>
          <a:xfrm>
            <a:off x="6781800" y="3886200"/>
            <a:ext cx="8382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0601" name="Line 10"/>
          <p:cNvSpPr/>
          <p:nvPr/>
        </p:nvSpPr>
        <p:spPr>
          <a:xfrm flipH="1">
            <a:off x="6248400" y="51816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0602" name="Line 11"/>
          <p:cNvSpPr/>
          <p:nvPr/>
        </p:nvSpPr>
        <p:spPr>
          <a:xfrm flipV="1">
            <a:off x="5791200" y="3886200"/>
            <a:ext cx="5334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2" name="Text Box 12"/>
          <p:cNvSpPr txBox="1"/>
          <p:nvPr/>
        </p:nvSpPr>
        <p:spPr>
          <a:xfrm>
            <a:off x="2590800" y="3657600"/>
            <a:ext cx="2557463" cy="191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l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B, D, and E are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lvl="0" algn="l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garbage, but their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lvl="0" algn="l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reference counts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lvl="0" algn="l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are all &gt; 0.  They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lvl="0" algn="l" eaLnBrk="1" hangingPunct="1"/>
            <a:r>
              <a:rPr lang="en-US" altLang="x-none" sz="2400">
                <a:latin typeface="Times New Roman" panose="02020603050405020304" pitchFamily="18" charset="0"/>
                <a:ea typeface="Arial" panose="020B0604020202020204" pitchFamily="34" charset="0"/>
              </a:rPr>
              <a:t>never get collected.</a:t>
            </a:r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42" name="标题 6758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Reference Counting (cont')</a:t>
            </a:r>
            <a:endParaRPr lang="en-US" altLang="zh-CN"/>
          </a:p>
        </p:txBody>
      </p:sp>
      <p:sp>
        <p:nvSpPr>
          <p:cNvPr id="675843" name="文本占位符 675842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495800"/>
          </a:xfrm>
        </p:spPr>
        <p:txBody>
          <a:bodyPr/>
          <a:p>
            <a:r>
              <a:rPr lang="en-US" altLang="zh-CN" sz="2500"/>
              <a:t>Pros</a:t>
            </a:r>
            <a:endParaRPr lang="en-US" altLang="zh-CN" sz="2500"/>
          </a:p>
          <a:p>
            <a:pPr lvl="1"/>
            <a:r>
              <a:rPr lang="en-US" altLang="zh-CN" sz="2100"/>
              <a:t>Simple</a:t>
            </a:r>
            <a:endParaRPr lang="en-US" altLang="zh-CN" sz="2100"/>
          </a:p>
          <a:p>
            <a:pPr lvl="1"/>
            <a:r>
              <a:rPr lang="en-US" altLang="zh-CN" sz="2100"/>
              <a:t>Incremental collection</a:t>
            </a:r>
            <a:endParaRPr lang="en-US" altLang="zh-CN" sz="2100"/>
          </a:p>
          <a:p>
            <a:pPr lvl="1"/>
            <a:r>
              <a:rPr lang="en-US" altLang="zh-CN" sz="2100"/>
              <a:t>Immediate collection</a:t>
            </a:r>
            <a:endParaRPr lang="en-US" altLang="zh-CN" sz="2100"/>
          </a:p>
          <a:p>
            <a:r>
              <a:rPr lang="en-US" altLang="zh-CN" sz="2500"/>
              <a:t>Cons</a:t>
            </a:r>
            <a:endParaRPr lang="en-US" altLang="zh-CN" sz="2500"/>
          </a:p>
          <a:p>
            <a:pPr lvl="1"/>
            <a:r>
              <a:rPr lang="en-US" altLang="zh-CN" sz="2100"/>
              <a:t>Can not collect unreachable but cyclic data structures. </a:t>
            </a:r>
            <a:endParaRPr lang="en-US" altLang="zh-CN" sz="2100"/>
          </a:p>
          <a:p>
            <a:pPr lvl="1"/>
            <a:r>
              <a:rPr lang="en-US" altLang="zh-CN" sz="2100"/>
              <a:t>Additional operations lead to expensive overhead. </a:t>
            </a:r>
            <a:endParaRPr lang="en-US" altLang="zh-CN" sz="2100"/>
          </a:p>
          <a:p>
            <a:pPr lvl="2"/>
            <a:r>
              <a:rPr lang="en-US" altLang="zh-CN" sz="2000"/>
              <a:t>Depends on computation, not only on number of objects. </a:t>
            </a:r>
            <a:endParaRPr lang="en-US" altLang="zh-CN" sz="20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1746" name="标题 6717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Mark-and-Sweep</a:t>
            </a:r>
            <a:endParaRPr lang="en-US" altLang="zh-CN"/>
          </a:p>
        </p:txBody>
      </p:sp>
      <p:sp>
        <p:nvSpPr>
          <p:cNvPr id="671749" name="文本占位符 671748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495800"/>
          </a:xfrm>
        </p:spPr>
        <p:txBody>
          <a:bodyPr/>
          <a:p>
            <a:r>
              <a:rPr lang="en-US" altLang="zh-CN" sz="2500"/>
              <a:t>2 steps: trace (mark), then sweep. </a:t>
            </a:r>
            <a:endParaRPr lang="en-US" altLang="zh-CN" sz="2500"/>
          </a:p>
        </p:txBody>
      </p:sp>
      <p:grpSp>
        <p:nvGrpSpPr>
          <p:cNvPr id="671829" name="组合 671828"/>
          <p:cNvGrpSpPr/>
          <p:nvPr/>
        </p:nvGrpSpPr>
        <p:grpSpPr>
          <a:xfrm>
            <a:off x="1600200" y="2209800"/>
            <a:ext cx="6934200" cy="3810000"/>
            <a:chOff x="1008" y="1392"/>
            <a:chExt cx="4368" cy="2400"/>
          </a:xfrm>
        </p:grpSpPr>
        <p:sp>
          <p:nvSpPr>
            <p:cNvPr id="671751" name="矩形 671750"/>
            <p:cNvSpPr/>
            <p:nvPr/>
          </p:nvSpPr>
          <p:spPr>
            <a:xfrm>
              <a:off x="2352" y="1632"/>
              <a:ext cx="2256" cy="182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752" name="文本框 671751"/>
            <p:cNvSpPr txBox="1"/>
            <p:nvPr/>
          </p:nvSpPr>
          <p:spPr>
            <a:xfrm>
              <a:off x="2784" y="1392"/>
              <a:ext cx="14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Heap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1771" name="矩形 671770"/>
            <p:cNvSpPr/>
            <p:nvPr/>
          </p:nvSpPr>
          <p:spPr>
            <a:xfrm>
              <a:off x="1008" y="1632"/>
              <a:ext cx="1152" cy="182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772" name="矩形 671771"/>
            <p:cNvSpPr/>
            <p:nvPr/>
          </p:nvSpPr>
          <p:spPr>
            <a:xfrm>
              <a:off x="1152" y="1776"/>
              <a:ext cx="864" cy="336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Static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1773" name="矩形 671772"/>
            <p:cNvSpPr/>
            <p:nvPr/>
          </p:nvSpPr>
          <p:spPr>
            <a:xfrm>
              <a:off x="1152" y="2256"/>
              <a:ext cx="864" cy="192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Stack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1774" name="矩形 671773"/>
            <p:cNvSpPr/>
            <p:nvPr/>
          </p:nvSpPr>
          <p:spPr>
            <a:xfrm>
              <a:off x="1152" y="2448"/>
              <a:ext cx="864" cy="144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endParaRPr lang="en-US" altLang="x-none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1775" name="矩形 671774"/>
            <p:cNvSpPr/>
            <p:nvPr/>
          </p:nvSpPr>
          <p:spPr>
            <a:xfrm>
              <a:off x="1152" y="2736"/>
              <a:ext cx="864" cy="144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endParaRPr lang="en-US" altLang="x-none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1776" name="矩形 671775"/>
            <p:cNvSpPr/>
            <p:nvPr/>
          </p:nvSpPr>
          <p:spPr>
            <a:xfrm>
              <a:off x="1152" y="2592"/>
              <a:ext cx="864" cy="144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endParaRPr lang="en-US" altLang="x-none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1777" name="矩形 671776"/>
            <p:cNvSpPr/>
            <p:nvPr/>
          </p:nvSpPr>
          <p:spPr>
            <a:xfrm>
              <a:off x="1152" y="2880"/>
              <a:ext cx="864" cy="144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endParaRPr lang="en-US" altLang="x-none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1778" name="矩形 671777"/>
            <p:cNvSpPr/>
            <p:nvPr/>
          </p:nvSpPr>
          <p:spPr>
            <a:xfrm>
              <a:off x="1152" y="3024"/>
              <a:ext cx="864" cy="144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endParaRPr lang="en-US" altLang="x-none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1779" name="直接连接符 671778"/>
            <p:cNvSpPr/>
            <p:nvPr/>
          </p:nvSpPr>
          <p:spPr>
            <a:xfrm>
              <a:off x="2016" y="1920"/>
              <a:ext cx="72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1780" name="直接连接符 671779"/>
            <p:cNvSpPr/>
            <p:nvPr/>
          </p:nvSpPr>
          <p:spPr>
            <a:xfrm flipV="1">
              <a:off x="2016" y="254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1781" name="直接连接符 671780"/>
            <p:cNvSpPr/>
            <p:nvPr/>
          </p:nvSpPr>
          <p:spPr>
            <a:xfrm flipV="1">
              <a:off x="2016" y="2256"/>
              <a:ext cx="1104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1782" name="直接连接符 671781"/>
            <p:cNvSpPr/>
            <p:nvPr/>
          </p:nvSpPr>
          <p:spPr>
            <a:xfrm flipV="1">
              <a:off x="2784" y="2304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1783" name="直接连接符 671782"/>
            <p:cNvSpPr/>
            <p:nvPr/>
          </p:nvSpPr>
          <p:spPr>
            <a:xfrm flipV="1">
              <a:off x="3840" y="2640"/>
              <a:ext cx="9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1784" name="直接连接符 671783"/>
            <p:cNvSpPr/>
            <p:nvPr/>
          </p:nvSpPr>
          <p:spPr>
            <a:xfrm>
              <a:off x="4128" y="2640"/>
              <a:ext cx="28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1785" name="直接连接符 671784"/>
            <p:cNvSpPr/>
            <p:nvPr/>
          </p:nvSpPr>
          <p:spPr>
            <a:xfrm flipH="1">
              <a:off x="3936" y="2928"/>
              <a:ext cx="384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1790" name="椭圆 671789"/>
            <p:cNvSpPr/>
            <p:nvPr/>
          </p:nvSpPr>
          <p:spPr>
            <a:xfrm>
              <a:off x="3168" y="2832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792" name="直接连接符 671791"/>
            <p:cNvSpPr/>
            <p:nvPr/>
          </p:nvSpPr>
          <p:spPr>
            <a:xfrm>
              <a:off x="2016" y="2928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1793" name="直接连接符 671792"/>
            <p:cNvSpPr/>
            <p:nvPr/>
          </p:nvSpPr>
          <p:spPr>
            <a:xfrm>
              <a:off x="2928" y="292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1802" name="文本框 671801"/>
            <p:cNvSpPr txBox="1"/>
            <p:nvPr/>
          </p:nvSpPr>
          <p:spPr>
            <a:xfrm>
              <a:off x="1008" y="1392"/>
              <a:ext cx="115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Root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1804" name="矩形 671803"/>
            <p:cNvSpPr/>
            <p:nvPr/>
          </p:nvSpPr>
          <p:spPr>
            <a:xfrm>
              <a:off x="3888" y="3264"/>
              <a:ext cx="1440" cy="528"/>
            </a:xfrm>
            <a:prstGeom prst="rect">
              <a:avLst/>
            </a:prstGeom>
            <a:solidFill>
              <a:schemeClr val="bg1"/>
            </a:solidFill>
            <a:ln w="57150" cap="flat" cmpd="thinThick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808" name="文本框 671807"/>
            <p:cNvSpPr txBox="1"/>
            <p:nvPr/>
          </p:nvSpPr>
          <p:spPr>
            <a:xfrm>
              <a:off x="4272" y="3312"/>
              <a:ext cx="110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reachable object</a:t>
              </a:r>
              <a:endPara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1812" name="文本框 671811"/>
            <p:cNvSpPr txBox="1"/>
            <p:nvPr/>
          </p:nvSpPr>
          <p:spPr>
            <a:xfrm>
              <a:off x="4272" y="3552"/>
              <a:ext cx="110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unreachable object</a:t>
              </a:r>
              <a:endParaRPr lang="en-US" altLang="zh-CN" sz="140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1813" name="椭圆 671812"/>
            <p:cNvSpPr/>
            <p:nvPr/>
          </p:nvSpPr>
          <p:spPr>
            <a:xfrm>
              <a:off x="2592" y="2448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814" name="椭圆 671813"/>
            <p:cNvSpPr/>
            <p:nvPr/>
          </p:nvSpPr>
          <p:spPr>
            <a:xfrm>
              <a:off x="3120" y="2160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815" name="椭圆 671814"/>
            <p:cNvSpPr/>
            <p:nvPr/>
          </p:nvSpPr>
          <p:spPr>
            <a:xfrm>
              <a:off x="2736" y="1872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816" name="椭圆 671815"/>
            <p:cNvSpPr/>
            <p:nvPr/>
          </p:nvSpPr>
          <p:spPr>
            <a:xfrm>
              <a:off x="2736" y="2832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817" name="椭圆 671816"/>
            <p:cNvSpPr/>
            <p:nvPr/>
          </p:nvSpPr>
          <p:spPr>
            <a:xfrm>
              <a:off x="2976" y="2544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818" name="椭圆 671817"/>
            <p:cNvSpPr/>
            <p:nvPr/>
          </p:nvSpPr>
          <p:spPr>
            <a:xfrm>
              <a:off x="3504" y="1728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819" name="椭圆 671818"/>
            <p:cNvSpPr/>
            <p:nvPr/>
          </p:nvSpPr>
          <p:spPr>
            <a:xfrm>
              <a:off x="3984" y="1728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820" name="椭圆 671819"/>
            <p:cNvSpPr/>
            <p:nvPr/>
          </p:nvSpPr>
          <p:spPr>
            <a:xfrm>
              <a:off x="3984" y="3312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821" name="椭圆 671820"/>
            <p:cNvSpPr/>
            <p:nvPr/>
          </p:nvSpPr>
          <p:spPr>
            <a:xfrm>
              <a:off x="3936" y="2544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822" name="直接连接符 671821"/>
            <p:cNvSpPr/>
            <p:nvPr/>
          </p:nvSpPr>
          <p:spPr>
            <a:xfrm>
              <a:off x="3696" y="182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1823" name="直接连接符 671822"/>
            <p:cNvSpPr/>
            <p:nvPr/>
          </p:nvSpPr>
          <p:spPr>
            <a:xfrm flipV="1">
              <a:off x="3120" y="2352"/>
              <a:ext cx="4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71824" name="椭圆 671823"/>
            <p:cNvSpPr/>
            <p:nvPr/>
          </p:nvSpPr>
          <p:spPr>
            <a:xfrm>
              <a:off x="4320" y="2784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825" name="椭圆 671824"/>
            <p:cNvSpPr/>
            <p:nvPr/>
          </p:nvSpPr>
          <p:spPr>
            <a:xfrm>
              <a:off x="3744" y="2928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826" name="椭圆 671825"/>
            <p:cNvSpPr/>
            <p:nvPr/>
          </p:nvSpPr>
          <p:spPr>
            <a:xfrm>
              <a:off x="3984" y="3552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827" name="椭圆 671826"/>
            <p:cNvSpPr/>
            <p:nvPr/>
          </p:nvSpPr>
          <p:spPr>
            <a:xfrm>
              <a:off x="2736" y="3168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1828" name="直接连接符 671827"/>
            <p:cNvSpPr/>
            <p:nvPr/>
          </p:nvSpPr>
          <p:spPr>
            <a:xfrm flipV="1">
              <a:off x="2928" y="2976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7890" name="标题 6778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Mark-and-Sweep (cont')</a:t>
            </a:r>
            <a:endParaRPr lang="en-US" altLang="zh-CN"/>
          </a:p>
        </p:txBody>
      </p:sp>
      <p:sp>
        <p:nvSpPr>
          <p:cNvPr id="677891" name="文本占位符 677890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495800"/>
          </a:xfrm>
        </p:spPr>
        <p:txBody>
          <a:bodyPr/>
          <a:p>
            <a:r>
              <a:rPr lang="en-US" altLang="zh-CN" sz="2500"/>
              <a:t>Pros</a:t>
            </a:r>
            <a:endParaRPr lang="en-US" altLang="zh-CN" sz="2500"/>
          </a:p>
          <a:p>
            <a:pPr lvl="1"/>
            <a:r>
              <a:rPr lang="en-US" altLang="zh-CN" sz="2100"/>
              <a:t>High efficiency if little garbage exist. </a:t>
            </a:r>
            <a:endParaRPr lang="en-US" altLang="zh-CN" sz="2100"/>
          </a:p>
          <a:p>
            <a:pPr lvl="1"/>
            <a:r>
              <a:rPr lang="en-US" altLang="zh-CN" sz="2100"/>
              <a:t>Be able to collect cyclic references. </a:t>
            </a:r>
            <a:endParaRPr lang="en-US" altLang="zh-CN" sz="2100"/>
          </a:p>
          <a:p>
            <a:r>
              <a:rPr lang="en-US" altLang="zh-CN" sz="2500"/>
              <a:t>Cons</a:t>
            </a:r>
            <a:endParaRPr lang="en-US" altLang="zh-CN" sz="2500"/>
          </a:p>
          <a:p>
            <a:pPr lvl="1"/>
            <a:r>
              <a:rPr lang="en-US" altLang="zh-CN" sz="2100"/>
              <a:t>Low efficiency with large amount of garbage</a:t>
            </a:r>
            <a:endParaRPr lang="en-US" altLang="zh-CN" sz="2100"/>
          </a:p>
          <a:p>
            <a:pPr lvl="2"/>
            <a:r>
              <a:rPr lang="en-US" altLang="zh-CN" sz="2000"/>
              <a:t>Improvement by H. Baker (1992)</a:t>
            </a:r>
            <a:endParaRPr lang="en-US" altLang="zh-CN" sz="2000"/>
          </a:p>
          <a:p>
            <a:pPr lvl="2"/>
            <a:r>
              <a:rPr lang="en-US" altLang="zh-CN" sz="2000"/>
              <a:t>Keep a list of all allocated objects. </a:t>
            </a:r>
            <a:endParaRPr lang="en-US" altLang="zh-CN" sz="2000"/>
          </a:p>
          <a:p>
            <a:pPr lvl="1"/>
            <a:r>
              <a:rPr lang="en-US" altLang="zh-CN" sz="2100"/>
              <a:t>Pause of the mutator (program) make it difficult to apply to real-time applications. </a:t>
            </a:r>
            <a:endParaRPr lang="en-US" altLang="zh-CN" sz="2100"/>
          </a:p>
          <a:p>
            <a:pPr lvl="1"/>
            <a:r>
              <a:rPr lang="en-US" altLang="zh-CN" sz="2100"/>
              <a:t>Leads to fragmentation in the heap. </a:t>
            </a:r>
            <a:endParaRPr lang="en-US" altLang="zh-CN" sz="21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8914" name="标题 6789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Mark-and-Compact</a:t>
            </a:r>
            <a:endParaRPr lang="en-US" altLang="zh-CN"/>
          </a:p>
        </p:txBody>
      </p:sp>
      <p:sp>
        <p:nvSpPr>
          <p:cNvPr id="678915" name="文本占位符 678914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495800"/>
          </a:xfrm>
        </p:spPr>
        <p:txBody>
          <a:bodyPr/>
          <a:p>
            <a:r>
              <a:rPr lang="en-US" altLang="zh-CN" sz="2500"/>
              <a:t>Before vs. after</a:t>
            </a:r>
            <a:endParaRPr lang="en-US" altLang="zh-CN" sz="2500"/>
          </a:p>
        </p:txBody>
      </p:sp>
      <p:grpSp>
        <p:nvGrpSpPr>
          <p:cNvPr id="679009" name="组合 679008"/>
          <p:cNvGrpSpPr/>
          <p:nvPr/>
        </p:nvGrpSpPr>
        <p:grpSpPr>
          <a:xfrm>
            <a:off x="1143000" y="2209800"/>
            <a:ext cx="7543800" cy="4191000"/>
            <a:chOff x="720" y="1392"/>
            <a:chExt cx="4752" cy="2640"/>
          </a:xfrm>
        </p:grpSpPr>
        <p:grpSp>
          <p:nvGrpSpPr>
            <p:cNvPr id="679005" name="组合 679004"/>
            <p:cNvGrpSpPr/>
            <p:nvPr/>
          </p:nvGrpSpPr>
          <p:grpSpPr>
            <a:xfrm>
              <a:off x="1008" y="1392"/>
              <a:ext cx="4128" cy="1008"/>
              <a:chOff x="1008" y="1392"/>
              <a:chExt cx="4128" cy="1008"/>
            </a:xfrm>
          </p:grpSpPr>
          <p:sp>
            <p:nvSpPr>
              <p:cNvPr id="678917" name="矩形 678916"/>
              <p:cNvSpPr/>
              <p:nvPr/>
            </p:nvSpPr>
            <p:spPr>
              <a:xfrm>
                <a:off x="2352" y="1632"/>
                <a:ext cx="2784" cy="288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18" name="文本框 678917"/>
              <p:cNvSpPr txBox="1"/>
              <p:nvPr/>
            </p:nvSpPr>
            <p:spPr>
              <a:xfrm>
                <a:off x="2784" y="1392"/>
                <a:ext cx="11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Heap</a:t>
                </a:r>
                <a:endPara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19" name="矩形 678918"/>
              <p:cNvSpPr/>
              <p:nvPr/>
            </p:nvSpPr>
            <p:spPr>
              <a:xfrm>
                <a:off x="1008" y="1680"/>
                <a:ext cx="1152" cy="720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20" name="矩形 678919"/>
              <p:cNvSpPr/>
              <p:nvPr/>
            </p:nvSpPr>
            <p:spPr>
              <a:xfrm>
                <a:off x="1152" y="1776"/>
                <a:ext cx="864" cy="240"/>
              </a:xfrm>
              <a:prstGeom prst="rect">
                <a:avLst/>
              </a:prstGeom>
              <a:noFill/>
              <a:ln w="9525" cap="flat" cmpd="sng">
                <a:solidFill>
                  <a:srgbClr val="A5002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Static</a:t>
                </a:r>
                <a:endPara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21" name="矩形 678920"/>
              <p:cNvSpPr/>
              <p:nvPr/>
            </p:nvSpPr>
            <p:spPr>
              <a:xfrm>
                <a:off x="1152" y="2064"/>
                <a:ext cx="864" cy="240"/>
              </a:xfrm>
              <a:prstGeom prst="rect">
                <a:avLst/>
              </a:prstGeom>
              <a:noFill/>
              <a:ln w="9525" cap="flat" cmpd="sng">
                <a:solidFill>
                  <a:srgbClr val="A5002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Stack</a:t>
                </a:r>
                <a:endPara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37" name="文本框 678936"/>
              <p:cNvSpPr txBox="1"/>
              <p:nvPr/>
            </p:nvSpPr>
            <p:spPr>
              <a:xfrm>
                <a:off x="1008" y="1440"/>
                <a:ext cx="11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Root</a:t>
                </a:r>
                <a:endPara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41" name="椭圆 678940"/>
              <p:cNvSpPr/>
              <p:nvPr/>
            </p:nvSpPr>
            <p:spPr>
              <a:xfrm>
                <a:off x="4128" y="1680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42" name="椭圆 678941"/>
              <p:cNvSpPr/>
              <p:nvPr/>
            </p:nvSpPr>
            <p:spPr>
              <a:xfrm>
                <a:off x="3312" y="1680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43" name="椭圆 678942"/>
              <p:cNvSpPr/>
              <p:nvPr/>
            </p:nvSpPr>
            <p:spPr>
              <a:xfrm>
                <a:off x="2736" y="1680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45" name="椭圆 678944"/>
              <p:cNvSpPr/>
              <p:nvPr/>
            </p:nvSpPr>
            <p:spPr>
              <a:xfrm>
                <a:off x="3600" y="1680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46" name="椭圆 678945"/>
              <p:cNvSpPr/>
              <p:nvPr/>
            </p:nvSpPr>
            <p:spPr>
              <a:xfrm>
                <a:off x="2448" y="1680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47" name="椭圆 678946"/>
              <p:cNvSpPr/>
              <p:nvPr/>
            </p:nvSpPr>
            <p:spPr>
              <a:xfrm>
                <a:off x="3024" y="1680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49" name="矩形 678948"/>
              <p:cNvSpPr/>
              <p:nvPr/>
            </p:nvSpPr>
            <p:spPr>
              <a:xfrm>
                <a:off x="3840" y="1680"/>
                <a:ext cx="192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52" name="椭圆 678951"/>
              <p:cNvSpPr/>
              <p:nvPr/>
            </p:nvSpPr>
            <p:spPr>
              <a:xfrm>
                <a:off x="4368" y="1680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53" name="椭圆 678952"/>
              <p:cNvSpPr/>
              <p:nvPr/>
            </p:nvSpPr>
            <p:spPr>
              <a:xfrm>
                <a:off x="4608" y="1680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57" name="任意多边形 678956"/>
              <p:cNvSpPr/>
              <p:nvPr/>
            </p:nvSpPr>
            <p:spPr>
              <a:xfrm>
                <a:off x="2016" y="1872"/>
                <a:ext cx="816" cy="152"/>
              </a:xfrm>
              <a:custGeom>
                <a:avLst/>
                <a:gdLst/>
                <a:ahLst/>
                <a:cxnLst/>
                <a:pathLst>
                  <a:path w="768" h="152">
                    <a:moveTo>
                      <a:pt x="0" y="48"/>
                    </a:moveTo>
                    <a:cubicBezTo>
                      <a:pt x="152" y="100"/>
                      <a:pt x="304" y="152"/>
                      <a:pt x="432" y="144"/>
                    </a:cubicBezTo>
                    <a:cubicBezTo>
                      <a:pt x="560" y="136"/>
                      <a:pt x="664" y="68"/>
                      <a:pt x="768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arrow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58" name="任意多边形 678957"/>
              <p:cNvSpPr/>
              <p:nvPr/>
            </p:nvSpPr>
            <p:spPr>
              <a:xfrm>
                <a:off x="2544" y="1488"/>
                <a:ext cx="576" cy="192"/>
              </a:xfrm>
              <a:custGeom>
                <a:avLst/>
                <a:gdLst/>
                <a:ahLst/>
                <a:cxnLst/>
                <a:pathLst>
                  <a:path w="576" h="192">
                    <a:moveTo>
                      <a:pt x="0" y="192"/>
                    </a:moveTo>
                    <a:cubicBezTo>
                      <a:pt x="72" y="96"/>
                      <a:pt x="144" y="0"/>
                      <a:pt x="240" y="0"/>
                    </a:cubicBezTo>
                    <a:cubicBezTo>
                      <a:pt x="336" y="0"/>
                      <a:pt x="456" y="96"/>
                      <a:pt x="576" y="192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arrow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59" name="任意多边形 678958"/>
              <p:cNvSpPr/>
              <p:nvPr/>
            </p:nvSpPr>
            <p:spPr>
              <a:xfrm>
                <a:off x="2016" y="1872"/>
                <a:ext cx="1392" cy="288"/>
              </a:xfrm>
              <a:custGeom>
                <a:avLst/>
                <a:gdLst/>
                <a:ahLst/>
                <a:cxnLst/>
                <a:pathLst>
                  <a:path w="1344" h="480">
                    <a:moveTo>
                      <a:pt x="0" y="480"/>
                    </a:moveTo>
                    <a:cubicBezTo>
                      <a:pt x="296" y="424"/>
                      <a:pt x="592" y="368"/>
                      <a:pt x="816" y="288"/>
                    </a:cubicBezTo>
                    <a:cubicBezTo>
                      <a:pt x="1040" y="208"/>
                      <a:pt x="1192" y="104"/>
                      <a:pt x="134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arrow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60" name="矩形 678959"/>
              <p:cNvSpPr/>
              <p:nvPr/>
            </p:nvSpPr>
            <p:spPr>
              <a:xfrm>
                <a:off x="4848" y="1680"/>
                <a:ext cx="192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61" name="任意多边形 678960"/>
              <p:cNvSpPr/>
              <p:nvPr/>
            </p:nvSpPr>
            <p:spPr>
              <a:xfrm>
                <a:off x="2016" y="1872"/>
                <a:ext cx="2208" cy="392"/>
              </a:xfrm>
              <a:custGeom>
                <a:avLst/>
                <a:gdLst/>
                <a:ahLst/>
                <a:cxnLst/>
                <a:pathLst>
                  <a:path w="2160" h="392">
                    <a:moveTo>
                      <a:pt x="0" y="336"/>
                    </a:moveTo>
                    <a:cubicBezTo>
                      <a:pt x="420" y="364"/>
                      <a:pt x="840" y="392"/>
                      <a:pt x="1200" y="336"/>
                    </a:cubicBezTo>
                    <a:cubicBezTo>
                      <a:pt x="1560" y="280"/>
                      <a:pt x="1860" y="140"/>
                      <a:pt x="216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arrow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62" name="任意多边形 678961"/>
              <p:cNvSpPr/>
              <p:nvPr/>
            </p:nvSpPr>
            <p:spPr>
              <a:xfrm>
                <a:off x="3408" y="1536"/>
                <a:ext cx="816" cy="144"/>
              </a:xfrm>
              <a:custGeom>
                <a:avLst/>
                <a:gdLst/>
                <a:ahLst/>
                <a:cxnLst/>
                <a:pathLst>
                  <a:path w="720" h="144">
                    <a:moveTo>
                      <a:pt x="720" y="144"/>
                    </a:moveTo>
                    <a:cubicBezTo>
                      <a:pt x="612" y="72"/>
                      <a:pt x="504" y="0"/>
                      <a:pt x="384" y="0"/>
                    </a:cubicBezTo>
                    <a:cubicBezTo>
                      <a:pt x="264" y="0"/>
                      <a:pt x="132" y="72"/>
                      <a:pt x="0" y="144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arrow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63" name="任意多边形 678962"/>
              <p:cNvSpPr/>
              <p:nvPr/>
            </p:nvSpPr>
            <p:spPr>
              <a:xfrm>
                <a:off x="3744" y="1872"/>
                <a:ext cx="720" cy="288"/>
              </a:xfrm>
              <a:custGeom>
                <a:avLst/>
                <a:gdLst/>
                <a:ahLst/>
                <a:cxnLst/>
                <a:pathLst>
                  <a:path w="720" h="288">
                    <a:moveTo>
                      <a:pt x="0" y="0"/>
                    </a:moveTo>
                    <a:cubicBezTo>
                      <a:pt x="132" y="144"/>
                      <a:pt x="264" y="288"/>
                      <a:pt x="384" y="288"/>
                    </a:cubicBezTo>
                    <a:cubicBezTo>
                      <a:pt x="504" y="288"/>
                      <a:pt x="612" y="144"/>
                      <a:pt x="72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arrow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64" name="任意多边形 678963"/>
              <p:cNvSpPr/>
              <p:nvPr/>
            </p:nvSpPr>
            <p:spPr>
              <a:xfrm>
                <a:off x="4464" y="1536"/>
                <a:ext cx="240" cy="144"/>
              </a:xfrm>
              <a:custGeom>
                <a:avLst/>
                <a:gdLst/>
                <a:ahLst/>
                <a:cxnLst/>
                <a:pathLst>
                  <a:path w="240" h="144">
                    <a:moveTo>
                      <a:pt x="0" y="144"/>
                    </a:moveTo>
                    <a:cubicBezTo>
                      <a:pt x="28" y="72"/>
                      <a:pt x="56" y="0"/>
                      <a:pt x="96" y="0"/>
                    </a:cubicBezTo>
                    <a:cubicBezTo>
                      <a:pt x="136" y="0"/>
                      <a:pt x="188" y="72"/>
                      <a:pt x="240" y="144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arrow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65" name="任意多边形 678964"/>
              <p:cNvSpPr/>
              <p:nvPr/>
            </p:nvSpPr>
            <p:spPr>
              <a:xfrm>
                <a:off x="3696" y="1872"/>
                <a:ext cx="1008" cy="384"/>
              </a:xfrm>
              <a:custGeom>
                <a:avLst/>
                <a:gdLst/>
                <a:ahLst/>
                <a:cxnLst/>
                <a:pathLst>
                  <a:path w="960" h="384">
                    <a:moveTo>
                      <a:pt x="960" y="0"/>
                    </a:moveTo>
                    <a:cubicBezTo>
                      <a:pt x="800" y="192"/>
                      <a:pt x="640" y="384"/>
                      <a:pt x="480" y="384"/>
                    </a:cubicBezTo>
                    <a:cubicBezTo>
                      <a:pt x="320" y="384"/>
                      <a:pt x="160" y="192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arrow" w="lg" len="lg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78996" name="直接连接符 678995"/>
            <p:cNvSpPr/>
            <p:nvPr/>
          </p:nvSpPr>
          <p:spPr>
            <a:xfrm>
              <a:off x="720" y="2544"/>
              <a:ext cx="4656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dashDot"/>
              <a:headEnd type="none" w="med" len="med"/>
              <a:tailEnd type="none" w="lg" len="lg"/>
            </a:ln>
          </p:spPr>
        </p:sp>
        <p:sp>
          <p:nvSpPr>
            <p:cNvPr id="678998" name="文本框 678997"/>
            <p:cNvSpPr txBox="1"/>
            <p:nvPr/>
          </p:nvSpPr>
          <p:spPr>
            <a:xfrm>
              <a:off x="4704" y="2304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before</a:t>
              </a:r>
              <a:endParaRPr lang="en-US" altLang="zh-CN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8999" name="文本框 678998"/>
            <p:cNvSpPr txBox="1"/>
            <p:nvPr/>
          </p:nvSpPr>
          <p:spPr>
            <a:xfrm>
              <a:off x="4656" y="2544"/>
              <a:ext cx="7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after</a:t>
              </a:r>
              <a:endParaRPr lang="en-US" altLang="zh-CN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79006" name="组合 679005"/>
            <p:cNvGrpSpPr/>
            <p:nvPr/>
          </p:nvGrpSpPr>
          <p:grpSpPr>
            <a:xfrm>
              <a:off x="1008" y="2592"/>
              <a:ext cx="4128" cy="1008"/>
              <a:chOff x="1008" y="2592"/>
              <a:chExt cx="4128" cy="1008"/>
            </a:xfrm>
          </p:grpSpPr>
          <p:sp>
            <p:nvSpPr>
              <p:cNvPr id="678969" name="矩形 678968"/>
              <p:cNvSpPr/>
              <p:nvPr/>
            </p:nvSpPr>
            <p:spPr>
              <a:xfrm>
                <a:off x="2352" y="2832"/>
                <a:ext cx="2784" cy="288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70" name="文本框 678969"/>
              <p:cNvSpPr txBox="1"/>
              <p:nvPr/>
            </p:nvSpPr>
            <p:spPr>
              <a:xfrm>
                <a:off x="2784" y="2592"/>
                <a:ext cx="11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Heap</a:t>
                </a:r>
                <a:endPara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71" name="矩形 678970"/>
              <p:cNvSpPr/>
              <p:nvPr/>
            </p:nvSpPr>
            <p:spPr>
              <a:xfrm>
                <a:off x="1008" y="2880"/>
                <a:ext cx="1152" cy="720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72" name="矩形 678971"/>
              <p:cNvSpPr/>
              <p:nvPr/>
            </p:nvSpPr>
            <p:spPr>
              <a:xfrm>
                <a:off x="1152" y="2976"/>
                <a:ext cx="864" cy="240"/>
              </a:xfrm>
              <a:prstGeom prst="rect">
                <a:avLst/>
              </a:prstGeom>
              <a:noFill/>
              <a:ln w="9525" cap="flat" cmpd="sng">
                <a:solidFill>
                  <a:srgbClr val="A5002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Static</a:t>
                </a:r>
                <a:endPara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73" name="矩形 678972"/>
              <p:cNvSpPr/>
              <p:nvPr/>
            </p:nvSpPr>
            <p:spPr>
              <a:xfrm>
                <a:off x="1152" y="3264"/>
                <a:ext cx="864" cy="240"/>
              </a:xfrm>
              <a:prstGeom prst="rect">
                <a:avLst/>
              </a:prstGeom>
              <a:noFill/>
              <a:ln w="9525" cap="flat" cmpd="sng">
                <a:solidFill>
                  <a:srgbClr val="A5002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Stack</a:t>
                </a:r>
                <a:endPara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74" name="文本框 678973"/>
              <p:cNvSpPr txBox="1"/>
              <p:nvPr/>
            </p:nvSpPr>
            <p:spPr>
              <a:xfrm>
                <a:off x="1008" y="2640"/>
                <a:ext cx="11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Root</a:t>
                </a:r>
                <a:endPara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75" name="椭圆 678974"/>
              <p:cNvSpPr/>
              <p:nvPr/>
            </p:nvSpPr>
            <p:spPr>
              <a:xfrm>
                <a:off x="3024" y="2880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76" name="椭圆 678975"/>
              <p:cNvSpPr/>
              <p:nvPr/>
            </p:nvSpPr>
            <p:spPr>
              <a:xfrm>
                <a:off x="2736" y="2880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77" name="椭圆 678976"/>
              <p:cNvSpPr/>
              <p:nvPr/>
            </p:nvSpPr>
            <p:spPr>
              <a:xfrm>
                <a:off x="2448" y="2880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84" name="任意多边形 678983"/>
              <p:cNvSpPr/>
              <p:nvPr/>
            </p:nvSpPr>
            <p:spPr>
              <a:xfrm>
                <a:off x="2016" y="3072"/>
                <a:ext cx="528" cy="152"/>
              </a:xfrm>
              <a:custGeom>
                <a:avLst/>
                <a:gdLst/>
                <a:ahLst/>
                <a:cxnLst/>
                <a:pathLst>
                  <a:path w="768" h="152">
                    <a:moveTo>
                      <a:pt x="0" y="48"/>
                    </a:moveTo>
                    <a:cubicBezTo>
                      <a:pt x="152" y="100"/>
                      <a:pt x="304" y="152"/>
                      <a:pt x="432" y="144"/>
                    </a:cubicBezTo>
                    <a:cubicBezTo>
                      <a:pt x="560" y="136"/>
                      <a:pt x="664" y="68"/>
                      <a:pt x="768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arrow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86" name="任意多边形 678985"/>
              <p:cNvSpPr/>
              <p:nvPr/>
            </p:nvSpPr>
            <p:spPr>
              <a:xfrm>
                <a:off x="2016" y="3072"/>
                <a:ext cx="816" cy="288"/>
              </a:xfrm>
              <a:custGeom>
                <a:avLst/>
                <a:gdLst/>
                <a:ahLst/>
                <a:cxnLst/>
                <a:pathLst>
                  <a:path w="1344" h="480">
                    <a:moveTo>
                      <a:pt x="0" y="480"/>
                    </a:moveTo>
                    <a:cubicBezTo>
                      <a:pt x="296" y="424"/>
                      <a:pt x="592" y="368"/>
                      <a:pt x="816" y="288"/>
                    </a:cubicBezTo>
                    <a:cubicBezTo>
                      <a:pt x="1040" y="208"/>
                      <a:pt x="1192" y="104"/>
                      <a:pt x="134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arrow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88" name="任意多边形 678987"/>
              <p:cNvSpPr/>
              <p:nvPr/>
            </p:nvSpPr>
            <p:spPr>
              <a:xfrm>
                <a:off x="2016" y="3072"/>
                <a:ext cx="1104" cy="392"/>
              </a:xfrm>
              <a:custGeom>
                <a:avLst/>
                <a:gdLst/>
                <a:ahLst/>
                <a:cxnLst/>
                <a:pathLst>
                  <a:path w="2160" h="392">
                    <a:moveTo>
                      <a:pt x="0" y="336"/>
                    </a:moveTo>
                    <a:cubicBezTo>
                      <a:pt x="420" y="364"/>
                      <a:pt x="840" y="392"/>
                      <a:pt x="1200" y="336"/>
                    </a:cubicBezTo>
                    <a:cubicBezTo>
                      <a:pt x="1560" y="280"/>
                      <a:pt x="1860" y="140"/>
                      <a:pt x="216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arrow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89" name="任意多边形 678988"/>
              <p:cNvSpPr/>
              <p:nvPr/>
            </p:nvSpPr>
            <p:spPr>
              <a:xfrm>
                <a:off x="2832" y="2736"/>
                <a:ext cx="288" cy="144"/>
              </a:xfrm>
              <a:custGeom>
                <a:avLst/>
                <a:gdLst/>
                <a:ahLst/>
                <a:cxnLst/>
                <a:pathLst>
                  <a:path w="720" h="144">
                    <a:moveTo>
                      <a:pt x="720" y="144"/>
                    </a:moveTo>
                    <a:cubicBezTo>
                      <a:pt x="612" y="72"/>
                      <a:pt x="504" y="0"/>
                      <a:pt x="384" y="0"/>
                    </a:cubicBezTo>
                    <a:cubicBezTo>
                      <a:pt x="264" y="0"/>
                      <a:pt x="132" y="72"/>
                      <a:pt x="0" y="144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arrow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9001" name="矩形 679000"/>
              <p:cNvSpPr/>
              <p:nvPr/>
            </p:nvSpPr>
            <p:spPr>
              <a:xfrm>
                <a:off x="3312" y="2880"/>
                <a:ext cx="1728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679004" name="组合 679003"/>
            <p:cNvGrpSpPr/>
            <p:nvPr/>
          </p:nvGrpSpPr>
          <p:grpSpPr>
            <a:xfrm>
              <a:off x="3984" y="3264"/>
              <a:ext cx="1488" cy="768"/>
              <a:chOff x="4128" y="3312"/>
              <a:chExt cx="1488" cy="768"/>
            </a:xfrm>
          </p:grpSpPr>
          <p:sp>
            <p:nvSpPr>
              <p:cNvPr id="678938" name="矩形 678937"/>
              <p:cNvSpPr/>
              <p:nvPr/>
            </p:nvSpPr>
            <p:spPr>
              <a:xfrm>
                <a:off x="4128" y="3312"/>
                <a:ext cx="1440" cy="768"/>
              </a:xfrm>
              <a:prstGeom prst="rect">
                <a:avLst/>
              </a:prstGeom>
              <a:solidFill>
                <a:schemeClr val="bg1"/>
              </a:solidFill>
              <a:ln w="57150" cap="flat" cmpd="thinThick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8939" name="文本框 678938"/>
              <p:cNvSpPr txBox="1"/>
              <p:nvPr/>
            </p:nvSpPr>
            <p:spPr>
              <a:xfrm>
                <a:off x="4512" y="3360"/>
                <a:ext cx="1104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l" eaLnBrk="0" hangingPunct="0">
                  <a:spcBef>
                    <a:spcPct val="50000"/>
                  </a:spcBef>
                </a:pPr>
                <a:r>
                  <a:rPr lang="en-US" altLang="zh-CN" sz="1400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reachable object</a:t>
                </a:r>
                <a:endParaRPr lang="en-US" altLang="zh-CN" sz="14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40" name="文本框 678939"/>
              <p:cNvSpPr txBox="1"/>
              <p:nvPr/>
            </p:nvSpPr>
            <p:spPr>
              <a:xfrm>
                <a:off x="4512" y="3600"/>
                <a:ext cx="1104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l" eaLnBrk="0" hangingPunct="0">
                  <a:spcBef>
                    <a:spcPct val="50000"/>
                  </a:spcBef>
                </a:pPr>
                <a:r>
                  <a:rPr lang="en-US" altLang="zh-CN" sz="1400">
                    <a:solidFill>
                      <a:srgbClr val="FF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unreachable object</a:t>
                </a:r>
                <a:endParaRPr lang="en-US" altLang="zh-CN" sz="1400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48" name="椭圆 678947"/>
              <p:cNvSpPr/>
              <p:nvPr/>
            </p:nvSpPr>
            <p:spPr>
              <a:xfrm>
                <a:off x="4224" y="3360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endPara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8954" name="椭圆 678953"/>
              <p:cNvSpPr/>
              <p:nvPr/>
            </p:nvSpPr>
            <p:spPr>
              <a:xfrm>
                <a:off x="4224" y="3600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9002" name="文本框 679001"/>
              <p:cNvSpPr txBox="1"/>
              <p:nvPr/>
            </p:nvSpPr>
            <p:spPr>
              <a:xfrm>
                <a:off x="4512" y="3840"/>
                <a:ext cx="1104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l" eaLnBrk="0" hangingPunct="0">
                  <a:spcBef>
                    <a:spcPct val="50000"/>
                  </a:spcBef>
                </a:pPr>
                <a:r>
                  <a:rPr lang="en-US" altLang="zh-CN" sz="1400">
                    <a:latin typeface="Arial" panose="020B0604020202020204" pitchFamily="34" charset="0"/>
                    <a:ea typeface="宋体" panose="02010600030101010101" pitchFamily="2" charset="-122"/>
                  </a:rPr>
                  <a:t>free space</a:t>
                </a:r>
                <a:endParaRPr lang="en-US" altLang="zh-CN" sz="1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9003" name="矩形 679002"/>
              <p:cNvSpPr/>
              <p:nvPr/>
            </p:nvSpPr>
            <p:spPr>
              <a:xfrm>
                <a:off x="4224" y="3840"/>
                <a:ext cx="192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8675" y="375475"/>
            <a:ext cx="8305800" cy="1143000"/>
          </a:xfrm>
          <a:ln>
            <a:miter lim="800000"/>
          </a:ln>
          <a:effectLst/>
          <a:sp3d prstMaterial="plastic"/>
        </p:spPr>
        <p:txBody>
          <a:bodyPr vert="horz" wrap="square" lIns="0" tIns="45720" rIns="0" bIns="0" numCol="1" anchor="b" anchorCtr="0" compatLnSpc="1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Mark-and-Compact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51620" name="Group 7"/>
          <p:cNvGrpSpPr/>
          <p:nvPr/>
        </p:nvGrpSpPr>
        <p:grpSpPr>
          <a:xfrm>
            <a:off x="457200" y="4114800"/>
            <a:ext cx="581025" cy="823913"/>
            <a:chOff x="336" y="3168"/>
            <a:chExt cx="366" cy="519"/>
          </a:xfrm>
        </p:grpSpPr>
        <p:sp>
          <p:nvSpPr>
            <p:cNvPr id="751621" name="Line 5"/>
            <p:cNvSpPr/>
            <p:nvPr/>
          </p:nvSpPr>
          <p:spPr>
            <a:xfrm flipV="1">
              <a:off x="528" y="31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1622" name="Text Box 6"/>
            <p:cNvSpPr txBox="1"/>
            <p:nvPr/>
          </p:nvSpPr>
          <p:spPr>
            <a:xfrm>
              <a:off x="336" y="3456"/>
              <a:ext cx="36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l" eaLnBrk="1" hangingPunct="1"/>
              <a:r>
                <a:rPr lang="en-US" altLang="x-none" sz="2400">
                  <a:latin typeface="Times New Roman" panose="02020603050405020304" pitchFamily="18" charset="0"/>
                  <a:ea typeface="Arial" panose="020B0604020202020204" pitchFamily="34" charset="0"/>
                </a:rPr>
                <a:t>free</a:t>
              </a:r>
              <a:endParaRPr lang="en-US" altLang="x-none" sz="240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  <p:sp>
        <p:nvSpPr>
          <p:cNvPr id="751623" name="Rectangle 3"/>
          <p:cNvSpPr/>
          <p:nvPr/>
        </p:nvSpPr>
        <p:spPr>
          <a:xfrm>
            <a:off x="762000" y="3429000"/>
            <a:ext cx="7391400" cy="68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1624" name="Rectangle 8"/>
          <p:cNvSpPr/>
          <p:nvPr/>
        </p:nvSpPr>
        <p:spPr>
          <a:xfrm>
            <a:off x="1600200" y="3429000"/>
            <a:ext cx="990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1625" name="Rectangle 9"/>
          <p:cNvSpPr/>
          <p:nvPr/>
        </p:nvSpPr>
        <p:spPr>
          <a:xfrm>
            <a:off x="3733800" y="3429000"/>
            <a:ext cx="1371600" cy="685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1626" name="Rectangle 10"/>
          <p:cNvSpPr/>
          <p:nvPr/>
        </p:nvSpPr>
        <p:spPr>
          <a:xfrm>
            <a:off x="6096000" y="3429000"/>
            <a:ext cx="457200" cy="6858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1627" name="Line 12"/>
          <p:cNvSpPr/>
          <p:nvPr/>
        </p:nvSpPr>
        <p:spPr>
          <a:xfrm>
            <a:off x="1981200" y="36576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1628" name="Line 13"/>
          <p:cNvSpPr/>
          <p:nvPr/>
        </p:nvSpPr>
        <p:spPr>
          <a:xfrm flipH="1">
            <a:off x="1600200" y="3886200"/>
            <a:ext cx="472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1629" name="Line 14"/>
          <p:cNvSpPr/>
          <p:nvPr/>
        </p:nvSpPr>
        <p:spPr>
          <a:xfrm>
            <a:off x="4267200" y="3657600"/>
            <a:ext cx="1828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1630" name="Line 16"/>
          <p:cNvSpPr/>
          <p:nvPr/>
        </p:nvSpPr>
        <p:spPr>
          <a:xfrm>
            <a:off x="762000" y="28956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82" name="标题 6860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x-none"/>
              <a:t>Code Area</a:t>
            </a:r>
            <a:endParaRPr lang="th-TH" altLang="x-none"/>
          </a:p>
        </p:txBody>
      </p:sp>
      <p:sp>
        <p:nvSpPr>
          <p:cNvPr id="686083" name="文本占位符 68608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92512" cy="4114800"/>
          </a:xfrm>
        </p:spPr>
        <p:txBody>
          <a:bodyPr/>
          <a:p>
            <a:r>
              <a:rPr lang="en-US" altLang="x-none" sz="2500" kern="1200"/>
              <a:t>Addresses in code area are static (i.e. no change during execution) for most programming language.</a:t>
            </a:r>
            <a:endParaRPr lang="en-US" altLang="x-none" sz="2500" kern="1200"/>
          </a:p>
          <a:p>
            <a:r>
              <a:rPr lang="en-US" altLang="x-none" sz="2500" kern="1200"/>
              <a:t>Addresses are known at compile time.</a:t>
            </a:r>
            <a:endParaRPr lang="en-US" altLang="x-none" sz="2500" kern="1200"/>
          </a:p>
          <a:p>
            <a:endParaRPr lang="en-US" altLang="x-none" sz="2500" kern="1200"/>
          </a:p>
          <a:p>
            <a:endParaRPr lang="th-TH" altLang="x-none" sz="2500" kern="1200"/>
          </a:p>
        </p:txBody>
      </p:sp>
      <p:grpSp>
        <p:nvGrpSpPr>
          <p:cNvPr id="686084" name="组合 686083"/>
          <p:cNvGrpSpPr/>
          <p:nvPr/>
        </p:nvGrpSpPr>
        <p:grpSpPr>
          <a:xfrm>
            <a:off x="7237413" y="1781175"/>
            <a:ext cx="1006475" cy="1800225"/>
            <a:chOff x="2971" y="890"/>
            <a:chExt cx="907" cy="1134"/>
          </a:xfrm>
        </p:grpSpPr>
        <p:sp>
          <p:nvSpPr>
            <p:cNvPr id="686085" name="矩形 686084"/>
            <p:cNvSpPr/>
            <p:nvPr/>
          </p:nvSpPr>
          <p:spPr>
            <a:xfrm>
              <a:off x="2971" y="890"/>
              <a:ext cx="907" cy="1134"/>
            </a:xfrm>
            <a:prstGeom prst="rect">
              <a:avLst/>
            </a:prstGeom>
            <a:solidFill>
              <a:srgbClr val="FF66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proc 1</a:t>
              </a:r>
              <a:endParaRPr lang="en-US" altLang="x-none">
                <a:latin typeface="Arial" panose="020B0604020202020204" pitchFamily="34" charset="0"/>
                <a:ea typeface="Angsana New" pitchFamily="18" charset="-34"/>
              </a:endParaRPr>
            </a:p>
            <a:p>
              <a:pPr lvl="0" algn="ctr" eaLnBrk="1" hangingPunct="1">
                <a:buClr>
                  <a:srgbClr val="000000"/>
                </a:buClr>
              </a:pPr>
              <a:endParaRPr lang="en-US" altLang="x-none">
                <a:latin typeface="Arial" panose="020B0604020202020204" pitchFamily="34" charset="0"/>
                <a:ea typeface="Angsana New" pitchFamily="18" charset="-34"/>
              </a:endParaRPr>
            </a:p>
            <a:p>
              <a:pPr lvl="0" algn="ctr" eaLnBrk="1" hangingPunct="1"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proc 2</a:t>
              </a:r>
              <a:endParaRPr lang="en-US" altLang="x-none">
                <a:latin typeface="Arial" panose="020B0604020202020204" pitchFamily="34" charset="0"/>
                <a:ea typeface="Angsana New" pitchFamily="18" charset="-34"/>
              </a:endParaRPr>
            </a:p>
            <a:p>
              <a:pPr lvl="0" algn="ctr" eaLnBrk="1" hangingPunct="1">
                <a:buClr>
                  <a:srgbClr val="000000"/>
                </a:buClr>
              </a:pPr>
              <a:endParaRPr lang="en-US" altLang="x-none">
                <a:latin typeface="Arial" panose="020B0604020202020204" pitchFamily="34" charset="0"/>
                <a:ea typeface="Angsana New" pitchFamily="18" charset="-34"/>
              </a:endParaRPr>
            </a:p>
            <a:p>
              <a:pPr lvl="0" algn="ctr" eaLnBrk="1" hangingPunct="1">
                <a:buClr>
                  <a:srgbClr val="000000"/>
                </a:buClr>
              </a:pPr>
              <a:endParaRPr lang="en-US" altLang="x-none">
                <a:latin typeface="Arial" panose="020B0604020202020204" pitchFamily="34" charset="0"/>
                <a:ea typeface="Angsana New" pitchFamily="18" charset="-34"/>
              </a:endParaRPr>
            </a:p>
            <a:p>
              <a:pPr lvl="0" algn="ctr" eaLnBrk="1" hangingPunct="1">
                <a:buClr>
                  <a:srgbClr val="000000"/>
                </a:buClr>
              </a:pPr>
              <a:r>
                <a:rPr lang="en-US" altLang="x-none">
                  <a:latin typeface="Arial" panose="020B0604020202020204" pitchFamily="34" charset="0"/>
                  <a:ea typeface="Angsana New" pitchFamily="18" charset="-34"/>
                </a:rPr>
                <a:t>proc n</a:t>
              </a:r>
              <a:endParaRPr lang="th-TH" altLang="x-none">
                <a:latin typeface="Arial" panose="020B0604020202020204" pitchFamily="34" charset="0"/>
                <a:ea typeface="Angsana New" pitchFamily="18" charset="-34"/>
              </a:endParaRPr>
            </a:p>
          </p:txBody>
        </p:sp>
        <p:sp>
          <p:nvSpPr>
            <p:cNvPr id="686086" name="直接连接符 686085"/>
            <p:cNvSpPr/>
            <p:nvPr/>
          </p:nvSpPr>
          <p:spPr>
            <a:xfrm>
              <a:off x="2971" y="1207"/>
              <a:ext cx="9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087" name="直接连接符 686086"/>
            <p:cNvSpPr/>
            <p:nvPr/>
          </p:nvSpPr>
          <p:spPr>
            <a:xfrm>
              <a:off x="2971" y="1480"/>
              <a:ext cx="9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088" name="直接连接符 686087"/>
            <p:cNvSpPr/>
            <p:nvPr/>
          </p:nvSpPr>
          <p:spPr>
            <a:xfrm>
              <a:off x="2971" y="1752"/>
              <a:ext cx="9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86089" name="直接连接符 686088"/>
          <p:cNvSpPr/>
          <p:nvPr/>
        </p:nvSpPr>
        <p:spPr>
          <a:xfrm>
            <a:off x="6948488" y="228441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86090" name="直接连接符 686089"/>
          <p:cNvSpPr/>
          <p:nvPr/>
        </p:nvSpPr>
        <p:spPr>
          <a:xfrm>
            <a:off x="6948488" y="1779588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86091" name="直接连接符 686090"/>
          <p:cNvSpPr/>
          <p:nvPr/>
        </p:nvSpPr>
        <p:spPr>
          <a:xfrm>
            <a:off x="6948488" y="314801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86092" name="文本框 686091"/>
          <p:cNvSpPr txBox="1"/>
          <p:nvPr/>
        </p:nvSpPr>
        <p:spPr>
          <a:xfrm>
            <a:off x="5832475" y="1557338"/>
            <a:ext cx="1250950" cy="2841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lnSpc>
                <a:spcPct val="70000"/>
              </a:lnSpc>
              <a:buClr>
                <a:srgbClr val="000000"/>
              </a:buClr>
            </a:pPr>
            <a:r>
              <a:rPr lang="en-US" altLang="x-none">
                <a:latin typeface="Arial" panose="020B0604020202020204" pitchFamily="34" charset="0"/>
                <a:ea typeface="Angsana New" pitchFamily="18" charset="-34"/>
              </a:rPr>
              <a:t>entry point</a:t>
            </a:r>
            <a:endParaRPr lang="th-TH" altLang="x-none"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86093" name="文本框 686092"/>
          <p:cNvSpPr txBox="1"/>
          <p:nvPr/>
        </p:nvSpPr>
        <p:spPr>
          <a:xfrm>
            <a:off x="5832475" y="1989138"/>
            <a:ext cx="1250950" cy="2841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lnSpc>
                <a:spcPct val="70000"/>
              </a:lnSpc>
              <a:buClr>
                <a:srgbClr val="000000"/>
              </a:buClr>
            </a:pPr>
            <a:r>
              <a:rPr lang="en-US" altLang="x-none">
                <a:latin typeface="Arial" panose="020B0604020202020204" pitchFamily="34" charset="0"/>
                <a:ea typeface="Angsana New" pitchFamily="18" charset="-34"/>
              </a:rPr>
              <a:t>entry point</a:t>
            </a:r>
            <a:endParaRPr lang="th-TH" altLang="x-none">
              <a:latin typeface="Arial" panose="020B0604020202020204" pitchFamily="34" charset="0"/>
              <a:ea typeface="Angsana New" pitchFamily="18" charset="-34"/>
            </a:endParaRPr>
          </a:p>
        </p:txBody>
      </p:sp>
      <p:sp>
        <p:nvSpPr>
          <p:cNvPr id="686094" name="文本框 686093"/>
          <p:cNvSpPr txBox="1"/>
          <p:nvPr/>
        </p:nvSpPr>
        <p:spPr>
          <a:xfrm>
            <a:off x="5761038" y="2854325"/>
            <a:ext cx="1250950" cy="311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altLang="x-none">
                <a:latin typeface="Arial" panose="020B0604020202020204" pitchFamily="34" charset="0"/>
                <a:ea typeface="Angsana New" pitchFamily="18" charset="-34"/>
              </a:rPr>
              <a:t>entry point</a:t>
            </a:r>
            <a:endParaRPr lang="th-TH" altLang="x-none">
              <a:latin typeface="Arial" panose="020B0604020202020204" pitchFamily="34" charset="0"/>
              <a:ea typeface="Angsana New" pitchFamily="18" charset="-34"/>
            </a:endParaRPr>
          </a:p>
        </p:txBody>
      </p:sp>
      <p:grpSp>
        <p:nvGrpSpPr>
          <p:cNvPr id="686097" name="组合 686096"/>
          <p:cNvGrpSpPr/>
          <p:nvPr/>
        </p:nvGrpSpPr>
        <p:grpSpPr>
          <a:xfrm>
            <a:off x="4419600" y="3733800"/>
            <a:ext cx="4572000" cy="3019425"/>
            <a:chOff x="1152" y="1392"/>
            <a:chExt cx="3072" cy="2243"/>
          </a:xfrm>
        </p:grpSpPr>
        <p:sp>
          <p:nvSpPr>
            <p:cNvPr id="686098" name="矩形 686097"/>
            <p:cNvSpPr/>
            <p:nvPr/>
          </p:nvSpPr>
          <p:spPr>
            <a:xfrm>
              <a:off x="2304" y="1488"/>
              <a:ext cx="1392" cy="336"/>
            </a:xfrm>
            <a:prstGeom prst="rect">
              <a:avLst/>
            </a:prstGeom>
            <a:solidFill>
              <a:srgbClr val="E6E6E6"/>
            </a:solidFill>
            <a:ln w="9525" cap="flat" cmpd="sng">
              <a:solidFill>
                <a:srgbClr val="E6E6E6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Code Area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099" name="矩形 686098"/>
            <p:cNvSpPr/>
            <p:nvPr/>
          </p:nvSpPr>
          <p:spPr>
            <a:xfrm>
              <a:off x="2304" y="1824"/>
              <a:ext cx="1392" cy="336"/>
            </a:xfrm>
            <a:prstGeom prst="rect">
              <a:avLst/>
            </a:prstGeom>
            <a:solidFill>
              <a:srgbClr val="E6E6E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Static Area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00" name="矩形 686099"/>
            <p:cNvSpPr/>
            <p:nvPr/>
          </p:nvSpPr>
          <p:spPr>
            <a:xfrm>
              <a:off x="2304" y="2160"/>
              <a:ext cx="1392" cy="336"/>
            </a:xfrm>
            <a:prstGeom prst="rect">
              <a:avLst/>
            </a:prstGeom>
            <a:solidFill>
              <a:srgbClr val="E6E6E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Heap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01" name="矩形 686100"/>
            <p:cNvSpPr/>
            <p:nvPr/>
          </p:nvSpPr>
          <p:spPr>
            <a:xfrm>
              <a:off x="2304" y="2496"/>
              <a:ext cx="1392" cy="7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i="1">
                  <a:solidFill>
                    <a:srgbClr val="FF3300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Free Memory</a:t>
              </a:r>
              <a:endParaRPr lang="en-US" altLang="zh-CN" i="1">
                <a:solidFill>
                  <a:srgbClr val="FF3300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102" name="矩形 686101"/>
            <p:cNvSpPr/>
            <p:nvPr/>
          </p:nvSpPr>
          <p:spPr>
            <a:xfrm>
              <a:off x="2304" y="3216"/>
              <a:ext cx="1392" cy="288"/>
            </a:xfrm>
            <a:prstGeom prst="rect">
              <a:avLst/>
            </a:prstGeom>
            <a:solidFill>
              <a:srgbClr val="E6E6E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Stack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03" name="上箭头 686102"/>
            <p:cNvSpPr/>
            <p:nvPr/>
          </p:nvSpPr>
          <p:spPr>
            <a:xfrm>
              <a:off x="2928" y="2976"/>
              <a:ext cx="159" cy="224"/>
            </a:xfrm>
            <a:prstGeom prst="upArrow">
              <a:avLst>
                <a:gd name="adj1" fmla="val 32287"/>
                <a:gd name="adj2" fmla="val 46960"/>
              </a:avLst>
            </a:prstGeom>
            <a:noFill/>
            <a:ln w="9525" cap="flat" cmpd="sng">
              <a:solidFill>
                <a:srgbClr val="CC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104" name="上箭头 686103"/>
            <p:cNvSpPr/>
            <p:nvPr/>
          </p:nvSpPr>
          <p:spPr>
            <a:xfrm flipV="1">
              <a:off x="2928" y="2518"/>
              <a:ext cx="159" cy="224"/>
            </a:xfrm>
            <a:prstGeom prst="upArrow">
              <a:avLst>
                <a:gd name="adj1" fmla="val 32287"/>
                <a:gd name="adj2" fmla="val 46960"/>
              </a:avLst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105" name="文本框 686104"/>
            <p:cNvSpPr txBox="1"/>
            <p:nvPr/>
          </p:nvSpPr>
          <p:spPr>
            <a:xfrm>
              <a:off x="3697" y="1392"/>
              <a:ext cx="527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Low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06" name="文本框 686105"/>
            <p:cNvSpPr txBox="1"/>
            <p:nvPr/>
          </p:nvSpPr>
          <p:spPr>
            <a:xfrm>
              <a:off x="3697" y="3408"/>
              <a:ext cx="527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High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07" name="文本框 686106"/>
            <p:cNvSpPr txBox="1"/>
            <p:nvPr/>
          </p:nvSpPr>
          <p:spPr>
            <a:xfrm>
              <a:off x="1152" y="3216"/>
              <a:ext cx="1152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200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Activation Record</a:t>
              </a:r>
              <a:endParaRPr lang="en-US" altLang="zh-CN" sz="12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08" name="文本框 686107"/>
            <p:cNvSpPr txBox="1"/>
            <p:nvPr/>
          </p:nvSpPr>
          <p:spPr>
            <a:xfrm>
              <a:off x="1152" y="2160"/>
              <a:ext cx="1152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new </a:t>
              </a:r>
              <a:r>
                <a:rPr lang="en-US" altLang="zh-CN" sz="1200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/ </a:t>
              </a:r>
              <a:r>
                <a:rPr lang="en-US" altLang="zh-CN" sz="1200" b="1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delete</a:t>
              </a:r>
              <a:endParaRPr lang="en-US" altLang="zh-CN" sz="12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200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malloc / free</a:t>
              </a:r>
              <a:endParaRPr lang="en-US" altLang="zh-CN" sz="12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09" name="文本框 686108"/>
            <p:cNvSpPr txBox="1"/>
            <p:nvPr/>
          </p:nvSpPr>
          <p:spPr>
            <a:xfrm>
              <a:off x="1152" y="1872"/>
              <a:ext cx="1152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200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global and </a:t>
              </a:r>
              <a:r>
                <a:rPr lang="en-US" altLang="zh-CN" sz="1200" b="1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static</a:t>
              </a:r>
              <a:endParaRPr lang="en-US" altLang="zh-CN" sz="12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10" name="矩形 686109"/>
            <p:cNvSpPr/>
            <p:nvPr/>
          </p:nvSpPr>
          <p:spPr>
            <a:xfrm>
              <a:off x="2304" y="1488"/>
              <a:ext cx="1392" cy="20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8675" y="231013"/>
            <a:ext cx="8305800" cy="1143000"/>
          </a:xfrm>
          <a:ln>
            <a:miter lim="800000"/>
          </a:ln>
          <a:effectLst/>
          <a:sp3d prstMaterial="plastic"/>
        </p:spPr>
        <p:txBody>
          <a:bodyPr vert="horz" wrap="square" lIns="0" tIns="45720" rIns="0" bIns="0" numCol="1" anchor="b" anchorCtr="0" compatLnSpc="1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Mark-and-Compact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52644" name="Group 3"/>
          <p:cNvGrpSpPr/>
          <p:nvPr/>
        </p:nvGrpSpPr>
        <p:grpSpPr>
          <a:xfrm>
            <a:off x="457200" y="4114800"/>
            <a:ext cx="581025" cy="823913"/>
            <a:chOff x="336" y="3168"/>
            <a:chExt cx="366" cy="519"/>
          </a:xfrm>
        </p:grpSpPr>
        <p:sp>
          <p:nvSpPr>
            <p:cNvPr id="752645" name="Line 4"/>
            <p:cNvSpPr/>
            <p:nvPr/>
          </p:nvSpPr>
          <p:spPr>
            <a:xfrm flipV="1">
              <a:off x="528" y="31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2646" name="Text Box 5"/>
            <p:cNvSpPr txBox="1"/>
            <p:nvPr/>
          </p:nvSpPr>
          <p:spPr>
            <a:xfrm>
              <a:off x="336" y="3456"/>
              <a:ext cx="36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l" eaLnBrk="1" hangingPunct="1"/>
              <a:r>
                <a:rPr lang="en-US" altLang="x-none" sz="2400">
                  <a:latin typeface="Times New Roman" panose="02020603050405020304" pitchFamily="18" charset="0"/>
                  <a:ea typeface="Arial" panose="020B0604020202020204" pitchFamily="34" charset="0"/>
                </a:rPr>
                <a:t>free</a:t>
              </a:r>
              <a:endParaRPr lang="en-US" altLang="x-none" sz="240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  <p:sp>
        <p:nvSpPr>
          <p:cNvPr id="752647" name="Rectangle 6"/>
          <p:cNvSpPr/>
          <p:nvPr/>
        </p:nvSpPr>
        <p:spPr>
          <a:xfrm>
            <a:off x="762000" y="3429000"/>
            <a:ext cx="7391400" cy="68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2648" name="Rectangle 7"/>
          <p:cNvSpPr/>
          <p:nvPr/>
        </p:nvSpPr>
        <p:spPr>
          <a:xfrm>
            <a:off x="1600200" y="3429000"/>
            <a:ext cx="990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2649" name="Rectangle 8"/>
          <p:cNvSpPr/>
          <p:nvPr/>
        </p:nvSpPr>
        <p:spPr>
          <a:xfrm>
            <a:off x="3733800" y="3429000"/>
            <a:ext cx="1371600" cy="685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2650" name="Rectangle 9"/>
          <p:cNvSpPr/>
          <p:nvPr/>
        </p:nvSpPr>
        <p:spPr>
          <a:xfrm>
            <a:off x="6096000" y="3429000"/>
            <a:ext cx="457200" cy="6858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2651" name="Line 10"/>
          <p:cNvSpPr/>
          <p:nvPr/>
        </p:nvSpPr>
        <p:spPr>
          <a:xfrm>
            <a:off x="1981200" y="36576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2652" name="Line 11"/>
          <p:cNvSpPr/>
          <p:nvPr/>
        </p:nvSpPr>
        <p:spPr>
          <a:xfrm flipH="1">
            <a:off x="1600200" y="3886200"/>
            <a:ext cx="472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2653" name="Line 12"/>
          <p:cNvSpPr/>
          <p:nvPr/>
        </p:nvSpPr>
        <p:spPr>
          <a:xfrm>
            <a:off x="4267200" y="3657600"/>
            <a:ext cx="1828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2654" name="Line 13"/>
          <p:cNvSpPr/>
          <p:nvPr/>
        </p:nvSpPr>
        <p:spPr>
          <a:xfrm>
            <a:off x="1600200" y="28956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752655" name="AutoShape 16"/>
          <p:cNvCxnSpPr>
            <a:stCxn id="752648" idx="1"/>
            <a:endCxn id="752647" idx="1"/>
          </p:cNvCxnSpPr>
          <p:nvPr/>
        </p:nvCxnSpPr>
        <p:spPr>
          <a:xfrm rot="-10800000" flipV="1">
            <a:off x="762000" y="3771900"/>
            <a:ext cx="838200" cy="1588"/>
          </a:xfrm>
          <a:prstGeom prst="curvedConnector3">
            <a:avLst>
              <a:gd name="adj1" fmla="val 78787"/>
            </a:avLst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8675" y="383413"/>
            <a:ext cx="8305800" cy="1143000"/>
          </a:xfrm>
          <a:ln>
            <a:miter lim="800000"/>
          </a:ln>
          <a:effectLst/>
          <a:sp3d prstMaterial="plastic"/>
        </p:spPr>
        <p:txBody>
          <a:bodyPr vert="horz" wrap="square" lIns="0" tIns="45720" rIns="0" bIns="0" numCol="1" anchor="b" anchorCtr="0" compatLnSpc="1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Mark-and-Compact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53668" name="Group 3"/>
          <p:cNvGrpSpPr/>
          <p:nvPr/>
        </p:nvGrpSpPr>
        <p:grpSpPr>
          <a:xfrm>
            <a:off x="1447800" y="4114800"/>
            <a:ext cx="581025" cy="823913"/>
            <a:chOff x="336" y="3168"/>
            <a:chExt cx="366" cy="519"/>
          </a:xfrm>
        </p:grpSpPr>
        <p:sp>
          <p:nvSpPr>
            <p:cNvPr id="753669" name="Line 4"/>
            <p:cNvSpPr/>
            <p:nvPr/>
          </p:nvSpPr>
          <p:spPr>
            <a:xfrm flipV="1">
              <a:off x="528" y="31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3670" name="Text Box 5"/>
            <p:cNvSpPr txBox="1"/>
            <p:nvPr/>
          </p:nvSpPr>
          <p:spPr>
            <a:xfrm>
              <a:off x="336" y="3456"/>
              <a:ext cx="36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l" eaLnBrk="1" hangingPunct="1"/>
              <a:r>
                <a:rPr lang="en-US" altLang="x-none" sz="2400">
                  <a:latin typeface="Times New Roman" panose="02020603050405020304" pitchFamily="18" charset="0"/>
                  <a:ea typeface="Arial" panose="020B0604020202020204" pitchFamily="34" charset="0"/>
                </a:rPr>
                <a:t>free</a:t>
              </a:r>
              <a:endParaRPr lang="en-US" altLang="x-none" sz="240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  <p:sp>
        <p:nvSpPr>
          <p:cNvPr id="753671" name="Rectangle 6"/>
          <p:cNvSpPr/>
          <p:nvPr/>
        </p:nvSpPr>
        <p:spPr>
          <a:xfrm>
            <a:off x="762000" y="3429000"/>
            <a:ext cx="7391400" cy="68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3672" name="Rectangle 7"/>
          <p:cNvSpPr/>
          <p:nvPr/>
        </p:nvSpPr>
        <p:spPr>
          <a:xfrm>
            <a:off x="1600200" y="3429000"/>
            <a:ext cx="990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3673" name="Rectangle 8"/>
          <p:cNvSpPr/>
          <p:nvPr/>
        </p:nvSpPr>
        <p:spPr>
          <a:xfrm>
            <a:off x="3733800" y="3429000"/>
            <a:ext cx="1371600" cy="685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3674" name="Rectangle 9"/>
          <p:cNvSpPr/>
          <p:nvPr/>
        </p:nvSpPr>
        <p:spPr>
          <a:xfrm>
            <a:off x="6096000" y="3429000"/>
            <a:ext cx="457200" cy="6858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3675" name="Line 10"/>
          <p:cNvSpPr/>
          <p:nvPr/>
        </p:nvSpPr>
        <p:spPr>
          <a:xfrm>
            <a:off x="1981200" y="36576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3676" name="Line 11"/>
          <p:cNvSpPr/>
          <p:nvPr/>
        </p:nvSpPr>
        <p:spPr>
          <a:xfrm flipH="1">
            <a:off x="1600200" y="3886200"/>
            <a:ext cx="472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3677" name="Line 12"/>
          <p:cNvSpPr/>
          <p:nvPr/>
        </p:nvSpPr>
        <p:spPr>
          <a:xfrm>
            <a:off x="4267200" y="3657600"/>
            <a:ext cx="1828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3678" name="Line 13"/>
          <p:cNvSpPr/>
          <p:nvPr/>
        </p:nvSpPr>
        <p:spPr>
          <a:xfrm>
            <a:off x="2590800" y="28956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753679" name="AutoShape 14"/>
          <p:cNvCxnSpPr>
            <a:stCxn id="753672" idx="1"/>
          </p:cNvCxnSpPr>
          <p:nvPr/>
        </p:nvCxnSpPr>
        <p:spPr>
          <a:xfrm rot="10800000">
            <a:off x="762000" y="3771900"/>
            <a:ext cx="838200" cy="0"/>
          </a:xfrm>
          <a:prstGeom prst="straightConnector1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8675" y="383413"/>
            <a:ext cx="8305800" cy="1143000"/>
          </a:xfrm>
          <a:ln>
            <a:miter lim="800000"/>
          </a:ln>
          <a:effectLst/>
          <a:sp3d prstMaterial="plastic"/>
        </p:spPr>
        <p:txBody>
          <a:bodyPr vert="horz" wrap="square" lIns="0" tIns="45720" rIns="0" bIns="0" numCol="1" anchor="b" anchorCtr="0" compatLnSpc="1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Mark-and-Compact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54692" name="Group 3"/>
          <p:cNvGrpSpPr/>
          <p:nvPr/>
        </p:nvGrpSpPr>
        <p:grpSpPr>
          <a:xfrm>
            <a:off x="1447800" y="4114800"/>
            <a:ext cx="581025" cy="823913"/>
            <a:chOff x="336" y="3168"/>
            <a:chExt cx="366" cy="519"/>
          </a:xfrm>
        </p:grpSpPr>
        <p:sp>
          <p:nvSpPr>
            <p:cNvPr id="754693" name="Line 4"/>
            <p:cNvSpPr/>
            <p:nvPr/>
          </p:nvSpPr>
          <p:spPr>
            <a:xfrm flipV="1">
              <a:off x="528" y="31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4694" name="Text Box 5"/>
            <p:cNvSpPr txBox="1"/>
            <p:nvPr/>
          </p:nvSpPr>
          <p:spPr>
            <a:xfrm>
              <a:off x="336" y="3456"/>
              <a:ext cx="36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l" eaLnBrk="1" hangingPunct="1"/>
              <a:r>
                <a:rPr lang="en-US" altLang="x-none" sz="2400">
                  <a:latin typeface="Times New Roman" panose="02020603050405020304" pitchFamily="18" charset="0"/>
                  <a:ea typeface="Arial" panose="020B0604020202020204" pitchFamily="34" charset="0"/>
                </a:rPr>
                <a:t>free</a:t>
              </a:r>
              <a:endParaRPr lang="en-US" altLang="x-none" sz="240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  <p:sp>
        <p:nvSpPr>
          <p:cNvPr id="754695" name="Rectangle 6"/>
          <p:cNvSpPr/>
          <p:nvPr/>
        </p:nvSpPr>
        <p:spPr>
          <a:xfrm>
            <a:off x="762000" y="3429000"/>
            <a:ext cx="7391400" cy="68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4696" name="Rectangle 7"/>
          <p:cNvSpPr/>
          <p:nvPr/>
        </p:nvSpPr>
        <p:spPr>
          <a:xfrm>
            <a:off x="1600200" y="3429000"/>
            <a:ext cx="990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4697" name="Rectangle 8"/>
          <p:cNvSpPr/>
          <p:nvPr/>
        </p:nvSpPr>
        <p:spPr>
          <a:xfrm>
            <a:off x="3733800" y="3429000"/>
            <a:ext cx="1371600" cy="685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4698" name="Rectangle 9"/>
          <p:cNvSpPr/>
          <p:nvPr/>
        </p:nvSpPr>
        <p:spPr>
          <a:xfrm>
            <a:off x="6096000" y="3429000"/>
            <a:ext cx="457200" cy="6858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4699" name="Line 10"/>
          <p:cNvSpPr/>
          <p:nvPr/>
        </p:nvSpPr>
        <p:spPr>
          <a:xfrm>
            <a:off x="1981200" y="36576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4700" name="Line 11"/>
          <p:cNvSpPr/>
          <p:nvPr/>
        </p:nvSpPr>
        <p:spPr>
          <a:xfrm flipH="1">
            <a:off x="1600200" y="3886200"/>
            <a:ext cx="472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4701" name="Line 12"/>
          <p:cNvSpPr/>
          <p:nvPr/>
        </p:nvSpPr>
        <p:spPr>
          <a:xfrm>
            <a:off x="4267200" y="3657600"/>
            <a:ext cx="1828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4702" name="Line 13"/>
          <p:cNvSpPr/>
          <p:nvPr/>
        </p:nvSpPr>
        <p:spPr>
          <a:xfrm>
            <a:off x="3733800" y="28956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754703" name="AutoShape 14"/>
          <p:cNvCxnSpPr>
            <a:stCxn id="754696" idx="1"/>
          </p:cNvCxnSpPr>
          <p:nvPr/>
        </p:nvCxnSpPr>
        <p:spPr>
          <a:xfrm rot="10800000">
            <a:off x="762000" y="3771900"/>
            <a:ext cx="838200" cy="0"/>
          </a:xfrm>
          <a:prstGeom prst="straightConnector1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754704" name="AutoShape 15"/>
          <p:cNvCxnSpPr>
            <a:stCxn id="754697" idx="1"/>
            <a:endCxn id="754693" idx="1"/>
          </p:cNvCxnSpPr>
          <p:nvPr/>
        </p:nvCxnSpPr>
        <p:spPr>
          <a:xfrm rot="-10800000" flipV="1">
            <a:off x="1752600" y="3771900"/>
            <a:ext cx="1981200" cy="342900"/>
          </a:xfrm>
          <a:prstGeom prst="curvedConnector2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8675" y="375475"/>
            <a:ext cx="8305800" cy="1143000"/>
          </a:xfrm>
          <a:ln>
            <a:miter lim="800000"/>
          </a:ln>
          <a:effectLst/>
          <a:sp3d prstMaterial="plastic"/>
        </p:spPr>
        <p:txBody>
          <a:bodyPr vert="horz" wrap="square" lIns="0" tIns="45720" rIns="0" bIns="0" numCol="1" anchor="b" anchorCtr="0" compatLnSpc="1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Mark-and-Compact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55716" name="Group 3"/>
          <p:cNvGrpSpPr/>
          <p:nvPr/>
        </p:nvGrpSpPr>
        <p:grpSpPr>
          <a:xfrm>
            <a:off x="2819400" y="4114800"/>
            <a:ext cx="581025" cy="823913"/>
            <a:chOff x="336" y="3168"/>
            <a:chExt cx="366" cy="519"/>
          </a:xfrm>
        </p:grpSpPr>
        <p:sp>
          <p:nvSpPr>
            <p:cNvPr id="755717" name="Line 4"/>
            <p:cNvSpPr/>
            <p:nvPr/>
          </p:nvSpPr>
          <p:spPr>
            <a:xfrm flipV="1">
              <a:off x="528" y="31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5718" name="Text Box 5"/>
            <p:cNvSpPr txBox="1"/>
            <p:nvPr/>
          </p:nvSpPr>
          <p:spPr>
            <a:xfrm>
              <a:off x="336" y="3456"/>
              <a:ext cx="36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l" eaLnBrk="1" hangingPunct="1"/>
              <a:r>
                <a:rPr lang="en-US" altLang="x-none" sz="2400">
                  <a:latin typeface="Times New Roman" panose="02020603050405020304" pitchFamily="18" charset="0"/>
                  <a:ea typeface="Arial" panose="020B0604020202020204" pitchFamily="34" charset="0"/>
                </a:rPr>
                <a:t>free</a:t>
              </a:r>
              <a:endParaRPr lang="en-US" altLang="x-none" sz="240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  <p:sp>
        <p:nvSpPr>
          <p:cNvPr id="755719" name="Rectangle 6"/>
          <p:cNvSpPr/>
          <p:nvPr/>
        </p:nvSpPr>
        <p:spPr>
          <a:xfrm>
            <a:off x="762000" y="3429000"/>
            <a:ext cx="7391400" cy="68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5720" name="Rectangle 7"/>
          <p:cNvSpPr/>
          <p:nvPr/>
        </p:nvSpPr>
        <p:spPr>
          <a:xfrm>
            <a:off x="1600200" y="3429000"/>
            <a:ext cx="990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5721" name="Rectangle 8"/>
          <p:cNvSpPr/>
          <p:nvPr/>
        </p:nvSpPr>
        <p:spPr>
          <a:xfrm>
            <a:off x="3733800" y="3429000"/>
            <a:ext cx="1371600" cy="685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5722" name="Rectangle 9"/>
          <p:cNvSpPr/>
          <p:nvPr/>
        </p:nvSpPr>
        <p:spPr>
          <a:xfrm>
            <a:off x="6096000" y="3429000"/>
            <a:ext cx="457200" cy="6858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5723" name="Line 10"/>
          <p:cNvSpPr/>
          <p:nvPr/>
        </p:nvSpPr>
        <p:spPr>
          <a:xfrm>
            <a:off x="1981200" y="36576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5724" name="Line 11"/>
          <p:cNvSpPr/>
          <p:nvPr/>
        </p:nvSpPr>
        <p:spPr>
          <a:xfrm flipH="1">
            <a:off x="1600200" y="3886200"/>
            <a:ext cx="472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5725" name="Line 12"/>
          <p:cNvSpPr/>
          <p:nvPr/>
        </p:nvSpPr>
        <p:spPr>
          <a:xfrm>
            <a:off x="4267200" y="3657600"/>
            <a:ext cx="1828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5726" name="Line 13"/>
          <p:cNvSpPr/>
          <p:nvPr/>
        </p:nvSpPr>
        <p:spPr>
          <a:xfrm>
            <a:off x="3733800" y="28956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755727" name="AutoShape 14"/>
          <p:cNvCxnSpPr>
            <a:stCxn id="755720" idx="1"/>
          </p:cNvCxnSpPr>
          <p:nvPr/>
        </p:nvCxnSpPr>
        <p:spPr>
          <a:xfrm rot="10800000">
            <a:off x="762000" y="3771900"/>
            <a:ext cx="838200" cy="0"/>
          </a:xfrm>
          <a:prstGeom prst="straightConnector1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755728" name="AutoShape 18"/>
          <p:cNvCxnSpPr/>
          <p:nvPr/>
        </p:nvCxnSpPr>
        <p:spPr>
          <a:xfrm rot="-10800000" flipV="1">
            <a:off x="1752600" y="3771900"/>
            <a:ext cx="1981200" cy="342900"/>
          </a:xfrm>
          <a:prstGeom prst="curvedConnector2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8675" y="307213"/>
            <a:ext cx="8305800" cy="1143000"/>
          </a:xfrm>
          <a:ln>
            <a:miter lim="800000"/>
          </a:ln>
          <a:effectLst/>
          <a:sp3d prstMaterial="plastic"/>
        </p:spPr>
        <p:txBody>
          <a:bodyPr vert="horz" wrap="square" lIns="0" tIns="45720" rIns="0" bIns="0" numCol="1" anchor="b" anchorCtr="0" compatLnSpc="1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Mark-and-Compact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56740" name="Group 3"/>
          <p:cNvGrpSpPr/>
          <p:nvPr/>
        </p:nvGrpSpPr>
        <p:grpSpPr>
          <a:xfrm>
            <a:off x="3276600" y="4114800"/>
            <a:ext cx="581025" cy="823913"/>
            <a:chOff x="336" y="3168"/>
            <a:chExt cx="366" cy="519"/>
          </a:xfrm>
        </p:grpSpPr>
        <p:sp>
          <p:nvSpPr>
            <p:cNvPr id="756741" name="Line 4"/>
            <p:cNvSpPr/>
            <p:nvPr/>
          </p:nvSpPr>
          <p:spPr>
            <a:xfrm flipV="1">
              <a:off x="528" y="31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6742" name="Text Box 5"/>
            <p:cNvSpPr txBox="1"/>
            <p:nvPr/>
          </p:nvSpPr>
          <p:spPr>
            <a:xfrm>
              <a:off x="336" y="3456"/>
              <a:ext cx="36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l" eaLnBrk="1" hangingPunct="1"/>
              <a:r>
                <a:rPr lang="en-US" altLang="x-none" sz="2400">
                  <a:latin typeface="Times New Roman" panose="02020603050405020304" pitchFamily="18" charset="0"/>
                  <a:ea typeface="Arial" panose="020B0604020202020204" pitchFamily="34" charset="0"/>
                </a:rPr>
                <a:t>free</a:t>
              </a:r>
              <a:endParaRPr lang="en-US" altLang="x-none" sz="240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  <p:sp>
        <p:nvSpPr>
          <p:cNvPr id="756743" name="Rectangle 6"/>
          <p:cNvSpPr/>
          <p:nvPr/>
        </p:nvSpPr>
        <p:spPr>
          <a:xfrm>
            <a:off x="762000" y="3429000"/>
            <a:ext cx="7391400" cy="68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6744" name="Rectangle 7"/>
          <p:cNvSpPr/>
          <p:nvPr/>
        </p:nvSpPr>
        <p:spPr>
          <a:xfrm>
            <a:off x="1600200" y="3429000"/>
            <a:ext cx="990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6745" name="Rectangle 8"/>
          <p:cNvSpPr/>
          <p:nvPr/>
        </p:nvSpPr>
        <p:spPr>
          <a:xfrm>
            <a:off x="3733800" y="3429000"/>
            <a:ext cx="1371600" cy="685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6746" name="Rectangle 9"/>
          <p:cNvSpPr/>
          <p:nvPr/>
        </p:nvSpPr>
        <p:spPr>
          <a:xfrm>
            <a:off x="6096000" y="3429000"/>
            <a:ext cx="457200" cy="6858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6747" name="Line 10"/>
          <p:cNvSpPr/>
          <p:nvPr/>
        </p:nvSpPr>
        <p:spPr>
          <a:xfrm>
            <a:off x="1981200" y="36576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6748" name="Line 11"/>
          <p:cNvSpPr/>
          <p:nvPr/>
        </p:nvSpPr>
        <p:spPr>
          <a:xfrm flipH="1">
            <a:off x="1600200" y="3886200"/>
            <a:ext cx="472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6749" name="Line 12"/>
          <p:cNvSpPr/>
          <p:nvPr/>
        </p:nvSpPr>
        <p:spPr>
          <a:xfrm>
            <a:off x="4267200" y="3657600"/>
            <a:ext cx="1828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6750" name="Line 13"/>
          <p:cNvSpPr/>
          <p:nvPr/>
        </p:nvSpPr>
        <p:spPr>
          <a:xfrm>
            <a:off x="6096000" y="28956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756751" name="AutoShape 14"/>
          <p:cNvCxnSpPr/>
          <p:nvPr/>
        </p:nvCxnSpPr>
        <p:spPr>
          <a:xfrm rot="10800000">
            <a:off x="762000" y="3733800"/>
            <a:ext cx="838200" cy="0"/>
          </a:xfrm>
          <a:prstGeom prst="straightConnector1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756752" name="AutoShape 17"/>
          <p:cNvCxnSpPr/>
          <p:nvPr/>
        </p:nvCxnSpPr>
        <p:spPr>
          <a:xfrm rot="-10800000" flipV="1">
            <a:off x="3124200" y="3810000"/>
            <a:ext cx="2971800" cy="342900"/>
          </a:xfrm>
          <a:prstGeom prst="curvedConnector2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756753" name="AutoShape 18"/>
          <p:cNvCxnSpPr/>
          <p:nvPr/>
        </p:nvCxnSpPr>
        <p:spPr>
          <a:xfrm rot="-10800000" flipV="1">
            <a:off x="1752600" y="3771900"/>
            <a:ext cx="1981200" cy="342900"/>
          </a:xfrm>
          <a:prstGeom prst="curvedConnector2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8675" y="383413"/>
            <a:ext cx="8305800" cy="1143000"/>
          </a:xfrm>
          <a:ln>
            <a:miter lim="800000"/>
          </a:ln>
          <a:effectLst/>
          <a:sp3d prstMaterial="plastic"/>
        </p:spPr>
        <p:txBody>
          <a:bodyPr vert="horz" wrap="square" lIns="0" tIns="45720" rIns="0" bIns="0" numCol="1" anchor="b" anchorCtr="0" compatLnSpc="1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Mark-and-Compact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57764" name="Group 3"/>
          <p:cNvGrpSpPr/>
          <p:nvPr/>
        </p:nvGrpSpPr>
        <p:grpSpPr>
          <a:xfrm>
            <a:off x="3276600" y="4114800"/>
            <a:ext cx="581025" cy="823913"/>
            <a:chOff x="336" y="3168"/>
            <a:chExt cx="366" cy="519"/>
          </a:xfrm>
        </p:grpSpPr>
        <p:sp>
          <p:nvSpPr>
            <p:cNvPr id="757765" name="Line 4"/>
            <p:cNvSpPr/>
            <p:nvPr/>
          </p:nvSpPr>
          <p:spPr>
            <a:xfrm flipV="1">
              <a:off x="528" y="31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7766" name="Text Box 5"/>
            <p:cNvSpPr txBox="1"/>
            <p:nvPr/>
          </p:nvSpPr>
          <p:spPr>
            <a:xfrm>
              <a:off x="336" y="3456"/>
              <a:ext cx="36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l" eaLnBrk="1" hangingPunct="1"/>
              <a:r>
                <a:rPr lang="en-US" altLang="x-none" sz="2400">
                  <a:latin typeface="Times New Roman" panose="02020603050405020304" pitchFamily="18" charset="0"/>
                  <a:ea typeface="Arial" panose="020B0604020202020204" pitchFamily="34" charset="0"/>
                </a:rPr>
                <a:t>free</a:t>
              </a:r>
              <a:endParaRPr lang="en-US" altLang="x-none" sz="240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  <p:sp>
        <p:nvSpPr>
          <p:cNvPr id="757767" name="Rectangle 6"/>
          <p:cNvSpPr/>
          <p:nvPr/>
        </p:nvSpPr>
        <p:spPr>
          <a:xfrm>
            <a:off x="762000" y="3429000"/>
            <a:ext cx="7391400" cy="68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7768" name="Rectangle 7"/>
          <p:cNvSpPr/>
          <p:nvPr/>
        </p:nvSpPr>
        <p:spPr>
          <a:xfrm>
            <a:off x="762000" y="3429000"/>
            <a:ext cx="990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7769" name="Rectangle 8"/>
          <p:cNvSpPr/>
          <p:nvPr/>
        </p:nvSpPr>
        <p:spPr>
          <a:xfrm>
            <a:off x="3733800" y="3429000"/>
            <a:ext cx="1371600" cy="685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7770" name="Rectangle 9"/>
          <p:cNvSpPr/>
          <p:nvPr/>
        </p:nvSpPr>
        <p:spPr>
          <a:xfrm>
            <a:off x="6096000" y="3429000"/>
            <a:ext cx="457200" cy="6858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7771" name="Line 10"/>
          <p:cNvSpPr/>
          <p:nvPr/>
        </p:nvSpPr>
        <p:spPr>
          <a:xfrm>
            <a:off x="1143000" y="36576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7772" name="Line 11"/>
          <p:cNvSpPr/>
          <p:nvPr/>
        </p:nvSpPr>
        <p:spPr>
          <a:xfrm flipH="1">
            <a:off x="1600200" y="3886200"/>
            <a:ext cx="472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7773" name="Line 12"/>
          <p:cNvSpPr/>
          <p:nvPr/>
        </p:nvSpPr>
        <p:spPr>
          <a:xfrm>
            <a:off x="4267200" y="3657600"/>
            <a:ext cx="1828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757774" name="AutoShape 16"/>
          <p:cNvCxnSpPr/>
          <p:nvPr/>
        </p:nvCxnSpPr>
        <p:spPr>
          <a:xfrm rot="-10800000" flipV="1">
            <a:off x="3124200" y="3810000"/>
            <a:ext cx="2971800" cy="342900"/>
          </a:xfrm>
          <a:prstGeom prst="curvedConnector2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757775" name="AutoShape 18"/>
          <p:cNvCxnSpPr/>
          <p:nvPr/>
        </p:nvCxnSpPr>
        <p:spPr>
          <a:xfrm rot="10800000">
            <a:off x="762000" y="3733800"/>
            <a:ext cx="838200" cy="0"/>
          </a:xfrm>
          <a:prstGeom prst="straightConnector1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757776" name="AutoShape 19"/>
          <p:cNvCxnSpPr/>
          <p:nvPr/>
        </p:nvCxnSpPr>
        <p:spPr>
          <a:xfrm rot="-10800000" flipV="1">
            <a:off x="1752600" y="3771900"/>
            <a:ext cx="1981200" cy="342900"/>
          </a:xfrm>
          <a:prstGeom prst="curvedConnector2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8675" y="383413"/>
            <a:ext cx="8305800" cy="1143000"/>
          </a:xfrm>
          <a:ln>
            <a:miter lim="800000"/>
          </a:ln>
          <a:effectLst/>
          <a:sp3d prstMaterial="plastic"/>
        </p:spPr>
        <p:txBody>
          <a:bodyPr vert="horz" wrap="square" lIns="0" tIns="45720" rIns="0" bIns="0" numCol="1" anchor="b" anchorCtr="0" compatLnSpc="1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Mark-and-Compact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58788" name="Group 3"/>
          <p:cNvGrpSpPr/>
          <p:nvPr/>
        </p:nvGrpSpPr>
        <p:grpSpPr>
          <a:xfrm>
            <a:off x="3276600" y="4114800"/>
            <a:ext cx="581025" cy="823913"/>
            <a:chOff x="336" y="3168"/>
            <a:chExt cx="366" cy="519"/>
          </a:xfrm>
        </p:grpSpPr>
        <p:sp>
          <p:nvSpPr>
            <p:cNvPr id="758789" name="Line 4"/>
            <p:cNvSpPr/>
            <p:nvPr/>
          </p:nvSpPr>
          <p:spPr>
            <a:xfrm flipV="1">
              <a:off x="528" y="31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8790" name="Text Box 5"/>
            <p:cNvSpPr txBox="1"/>
            <p:nvPr/>
          </p:nvSpPr>
          <p:spPr>
            <a:xfrm>
              <a:off x="336" y="3456"/>
              <a:ext cx="36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l" eaLnBrk="1" hangingPunct="1"/>
              <a:r>
                <a:rPr lang="en-US" altLang="x-none" sz="2400">
                  <a:latin typeface="Times New Roman" panose="02020603050405020304" pitchFamily="18" charset="0"/>
                  <a:ea typeface="Arial" panose="020B0604020202020204" pitchFamily="34" charset="0"/>
                </a:rPr>
                <a:t>free</a:t>
              </a:r>
              <a:endParaRPr lang="en-US" altLang="x-none" sz="240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  <p:sp>
        <p:nvSpPr>
          <p:cNvPr id="758791" name="Rectangle 6"/>
          <p:cNvSpPr/>
          <p:nvPr/>
        </p:nvSpPr>
        <p:spPr>
          <a:xfrm>
            <a:off x="762000" y="3429000"/>
            <a:ext cx="7391400" cy="68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8792" name="Rectangle 7"/>
          <p:cNvSpPr/>
          <p:nvPr/>
        </p:nvSpPr>
        <p:spPr>
          <a:xfrm>
            <a:off x="762000" y="3429000"/>
            <a:ext cx="990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8793" name="Rectangle 8"/>
          <p:cNvSpPr/>
          <p:nvPr/>
        </p:nvSpPr>
        <p:spPr>
          <a:xfrm>
            <a:off x="1752600" y="3429000"/>
            <a:ext cx="1371600" cy="685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8794" name="Rectangle 9"/>
          <p:cNvSpPr/>
          <p:nvPr/>
        </p:nvSpPr>
        <p:spPr>
          <a:xfrm>
            <a:off x="6096000" y="3429000"/>
            <a:ext cx="457200" cy="6858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8795" name="Line 10"/>
          <p:cNvSpPr/>
          <p:nvPr/>
        </p:nvSpPr>
        <p:spPr>
          <a:xfrm>
            <a:off x="1143000" y="36576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8796" name="Line 11"/>
          <p:cNvSpPr/>
          <p:nvPr/>
        </p:nvSpPr>
        <p:spPr>
          <a:xfrm flipH="1">
            <a:off x="1600200" y="3886200"/>
            <a:ext cx="472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8797" name="Line 12"/>
          <p:cNvSpPr/>
          <p:nvPr/>
        </p:nvSpPr>
        <p:spPr>
          <a:xfrm>
            <a:off x="2362200" y="36576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758798" name="AutoShape 14"/>
          <p:cNvCxnSpPr/>
          <p:nvPr/>
        </p:nvCxnSpPr>
        <p:spPr>
          <a:xfrm rot="-10800000" flipV="1">
            <a:off x="3124200" y="3810000"/>
            <a:ext cx="2971800" cy="342900"/>
          </a:xfrm>
          <a:prstGeom prst="curvedConnector2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758799" name="AutoShape 15"/>
          <p:cNvCxnSpPr/>
          <p:nvPr/>
        </p:nvCxnSpPr>
        <p:spPr>
          <a:xfrm rot="10800000">
            <a:off x="762000" y="3733800"/>
            <a:ext cx="838200" cy="0"/>
          </a:xfrm>
          <a:prstGeom prst="straightConnector1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758800" name="AutoShape 16"/>
          <p:cNvCxnSpPr/>
          <p:nvPr/>
        </p:nvCxnSpPr>
        <p:spPr>
          <a:xfrm rot="-10800000" flipV="1">
            <a:off x="1752600" y="3771900"/>
            <a:ext cx="1981200" cy="342900"/>
          </a:xfrm>
          <a:prstGeom prst="curvedConnector2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8675" y="383413"/>
            <a:ext cx="8305800" cy="1143000"/>
          </a:xfrm>
          <a:ln>
            <a:miter lim="800000"/>
          </a:ln>
          <a:effectLst/>
          <a:sp3d prstMaterial="plastic"/>
        </p:spPr>
        <p:txBody>
          <a:bodyPr vert="horz" wrap="square" lIns="0" tIns="45720" rIns="0" bIns="0" numCol="1" anchor="b" anchorCtr="0" compatLnSpc="1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Mark-and-Compact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59812" name="Group 3"/>
          <p:cNvGrpSpPr/>
          <p:nvPr/>
        </p:nvGrpSpPr>
        <p:grpSpPr>
          <a:xfrm>
            <a:off x="3276600" y="4114800"/>
            <a:ext cx="581025" cy="823913"/>
            <a:chOff x="336" y="3168"/>
            <a:chExt cx="366" cy="519"/>
          </a:xfrm>
        </p:grpSpPr>
        <p:sp>
          <p:nvSpPr>
            <p:cNvPr id="759813" name="Line 4"/>
            <p:cNvSpPr/>
            <p:nvPr/>
          </p:nvSpPr>
          <p:spPr>
            <a:xfrm flipV="1">
              <a:off x="528" y="31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9814" name="Text Box 5"/>
            <p:cNvSpPr txBox="1"/>
            <p:nvPr/>
          </p:nvSpPr>
          <p:spPr>
            <a:xfrm>
              <a:off x="336" y="3456"/>
              <a:ext cx="36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l" eaLnBrk="1" hangingPunct="1"/>
              <a:r>
                <a:rPr lang="en-US" altLang="x-none" sz="2400">
                  <a:latin typeface="Times New Roman" panose="02020603050405020304" pitchFamily="18" charset="0"/>
                  <a:ea typeface="Arial" panose="020B0604020202020204" pitchFamily="34" charset="0"/>
                </a:rPr>
                <a:t>free</a:t>
              </a:r>
              <a:endParaRPr lang="en-US" altLang="x-none" sz="240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  <p:sp>
        <p:nvSpPr>
          <p:cNvPr id="759815" name="Rectangle 6"/>
          <p:cNvSpPr/>
          <p:nvPr/>
        </p:nvSpPr>
        <p:spPr>
          <a:xfrm>
            <a:off x="762000" y="3429000"/>
            <a:ext cx="7391400" cy="68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9816" name="Rectangle 7"/>
          <p:cNvSpPr/>
          <p:nvPr/>
        </p:nvSpPr>
        <p:spPr>
          <a:xfrm>
            <a:off x="762000" y="3429000"/>
            <a:ext cx="990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9817" name="Rectangle 8"/>
          <p:cNvSpPr/>
          <p:nvPr/>
        </p:nvSpPr>
        <p:spPr>
          <a:xfrm>
            <a:off x="1752600" y="3429000"/>
            <a:ext cx="1371600" cy="685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9818" name="Rectangle 9"/>
          <p:cNvSpPr/>
          <p:nvPr/>
        </p:nvSpPr>
        <p:spPr>
          <a:xfrm>
            <a:off x="3124200" y="3429000"/>
            <a:ext cx="457200" cy="6858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endParaRPr lang="en-US" altLang="x-none" sz="240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9819" name="Line 10"/>
          <p:cNvSpPr/>
          <p:nvPr/>
        </p:nvSpPr>
        <p:spPr>
          <a:xfrm>
            <a:off x="1143000" y="36576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9820" name="Line 11"/>
          <p:cNvSpPr/>
          <p:nvPr/>
        </p:nvSpPr>
        <p:spPr>
          <a:xfrm flipH="1">
            <a:off x="762000" y="3886200"/>
            <a:ext cx="2667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9821" name="Line 12"/>
          <p:cNvSpPr/>
          <p:nvPr/>
        </p:nvSpPr>
        <p:spPr>
          <a:xfrm>
            <a:off x="2362200" y="36576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759822" name="AutoShape 14"/>
          <p:cNvCxnSpPr/>
          <p:nvPr/>
        </p:nvCxnSpPr>
        <p:spPr>
          <a:xfrm rot="-10800000" flipV="1">
            <a:off x="3124200" y="3810000"/>
            <a:ext cx="2971800" cy="342900"/>
          </a:xfrm>
          <a:prstGeom prst="curvedConnector2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759823" name="AutoShape 15"/>
          <p:cNvCxnSpPr/>
          <p:nvPr/>
        </p:nvCxnSpPr>
        <p:spPr>
          <a:xfrm rot="10800000">
            <a:off x="762000" y="3733800"/>
            <a:ext cx="838200" cy="0"/>
          </a:xfrm>
          <a:prstGeom prst="straightConnector1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759824" name="AutoShape 16"/>
          <p:cNvCxnSpPr/>
          <p:nvPr/>
        </p:nvCxnSpPr>
        <p:spPr>
          <a:xfrm rot="-10800000" flipV="1">
            <a:off x="1752600" y="3771900"/>
            <a:ext cx="1981200" cy="342900"/>
          </a:xfrm>
          <a:prstGeom prst="curvedConnector2">
            <a:avLst/>
          </a:prstGeom>
          <a:ln w="9525" cap="flat" cmpd="sng">
            <a:solidFill>
              <a:srgbClr val="80008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2770" name="标题 6727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Mark-and-Compact (cont')</a:t>
            </a:r>
            <a:endParaRPr lang="en-US" altLang="zh-CN"/>
          </a:p>
        </p:txBody>
      </p:sp>
      <p:sp>
        <p:nvSpPr>
          <p:cNvPr id="672771" name="文本占位符 672770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572000"/>
          </a:xfrm>
        </p:spPr>
        <p:txBody>
          <a:bodyPr/>
          <a:p>
            <a:pPr marL="476250" indent="-476250">
              <a:lnSpc>
                <a:spcPct val="90000"/>
              </a:lnSpc>
            </a:pPr>
            <a:r>
              <a:rPr lang="en-US" altLang="zh-CN" sz="2500"/>
              <a:t>3 steps</a:t>
            </a:r>
            <a:endParaRPr lang="en-US" altLang="zh-CN" sz="2500"/>
          </a:p>
          <a:p>
            <a:pPr marL="857250" lvl="1" indent="-40005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100"/>
              <a:t>Marking phase: similar to Mark-and-Sweep. </a:t>
            </a:r>
            <a:endParaRPr lang="en-US" altLang="zh-CN" sz="2100"/>
          </a:p>
          <a:p>
            <a:pPr marL="857250" lvl="1" indent="-40005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100"/>
              <a:t>For each reachable object, computes a new address from the low end of the heap. </a:t>
            </a:r>
            <a:endParaRPr lang="en-US" altLang="zh-CN" sz="2100"/>
          </a:p>
          <a:p>
            <a:pPr marL="857250" lvl="1" indent="-40005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100"/>
              <a:t>Copies objects to new locations and updates all references in the root area and objects. </a:t>
            </a:r>
            <a:endParaRPr lang="en-US" altLang="zh-CN" sz="2100"/>
          </a:p>
          <a:p>
            <a:pPr marL="476250" indent="-476250">
              <a:lnSpc>
                <a:spcPct val="90000"/>
              </a:lnSpc>
            </a:pPr>
            <a:r>
              <a:rPr lang="en-US" altLang="zh-CN" sz="2500"/>
              <a:t>Pros and cons</a:t>
            </a:r>
            <a:endParaRPr lang="en-US" altLang="zh-CN" sz="2500"/>
          </a:p>
          <a:p>
            <a:pPr marL="857250" lvl="1" indent="-400050">
              <a:lnSpc>
                <a:spcPct val="90000"/>
              </a:lnSpc>
            </a:pPr>
            <a:r>
              <a:rPr lang="en-US" altLang="zh-CN" sz="2100"/>
              <a:t>Pro: avoids fragmentation. </a:t>
            </a:r>
            <a:endParaRPr lang="en-US" altLang="zh-CN" sz="2100"/>
          </a:p>
          <a:p>
            <a:pPr marL="1295400" lvl="2" indent="-381000">
              <a:lnSpc>
                <a:spcPct val="90000"/>
              </a:lnSpc>
            </a:pPr>
            <a:r>
              <a:rPr lang="en-US" altLang="zh-CN" sz="2000"/>
              <a:t>So as to improve the space usage and program locality. </a:t>
            </a:r>
            <a:endParaRPr lang="en-US" altLang="zh-CN" sz="2000"/>
          </a:p>
          <a:p>
            <a:pPr marL="857250" lvl="1" indent="-400050">
              <a:lnSpc>
                <a:spcPct val="90000"/>
              </a:lnSpc>
            </a:pPr>
            <a:r>
              <a:rPr lang="en-US" altLang="zh-CN" sz="2100"/>
              <a:t>Con: step 3 (copying in the compacting) is expensive. </a:t>
            </a:r>
            <a:endParaRPr lang="en-US" altLang="zh-CN" sz="2100"/>
          </a:p>
          <a:p>
            <a:pPr marL="1295400" lvl="2" indent="-381000">
              <a:lnSpc>
                <a:spcPct val="90000"/>
              </a:lnSpc>
            </a:pPr>
            <a:r>
              <a:rPr lang="en-US" altLang="zh-CN" sz="2000"/>
              <a:t>Updating references is simple and fast. </a:t>
            </a:r>
            <a:endParaRPr lang="en-US" altLang="zh-CN" sz="20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3794" name="标题 6737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Copying Collector</a:t>
            </a:r>
            <a:endParaRPr lang="en-US" altLang="zh-CN"/>
          </a:p>
        </p:txBody>
      </p:sp>
      <p:sp>
        <p:nvSpPr>
          <p:cNvPr id="673797" name="文本占位符 673796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495800"/>
          </a:xfrm>
        </p:spPr>
        <p:txBody>
          <a:bodyPr/>
          <a:p>
            <a:r>
              <a:rPr lang="en-US" altLang="zh-CN" sz="2500"/>
              <a:t>Before vs. after</a:t>
            </a:r>
            <a:endParaRPr lang="en-US" altLang="zh-CN" sz="2500"/>
          </a:p>
        </p:txBody>
      </p:sp>
      <p:grpSp>
        <p:nvGrpSpPr>
          <p:cNvPr id="673959" name="组合 673958"/>
          <p:cNvGrpSpPr/>
          <p:nvPr/>
        </p:nvGrpSpPr>
        <p:grpSpPr>
          <a:xfrm>
            <a:off x="762000" y="2286000"/>
            <a:ext cx="7924800" cy="4114800"/>
            <a:chOff x="480" y="1440"/>
            <a:chExt cx="4992" cy="2592"/>
          </a:xfrm>
        </p:grpSpPr>
        <p:sp>
          <p:nvSpPr>
            <p:cNvPr id="673880" name="直接连接符 673879"/>
            <p:cNvSpPr/>
            <p:nvPr/>
          </p:nvSpPr>
          <p:spPr>
            <a:xfrm>
              <a:off x="720" y="2640"/>
              <a:ext cx="4656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dashDot"/>
              <a:headEnd type="none" w="med" len="med"/>
              <a:tailEnd type="none" w="lg" len="lg"/>
            </a:ln>
          </p:spPr>
        </p:sp>
        <p:sp>
          <p:nvSpPr>
            <p:cNvPr id="673881" name="文本框 673880"/>
            <p:cNvSpPr txBox="1"/>
            <p:nvPr/>
          </p:nvSpPr>
          <p:spPr>
            <a:xfrm>
              <a:off x="4704" y="2400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before</a:t>
              </a:r>
              <a:endParaRPr lang="en-US" altLang="zh-CN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3882" name="文本框 673881"/>
            <p:cNvSpPr txBox="1"/>
            <p:nvPr/>
          </p:nvSpPr>
          <p:spPr>
            <a:xfrm>
              <a:off x="4656" y="2640"/>
              <a:ext cx="7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after</a:t>
              </a:r>
              <a:endParaRPr lang="en-US" altLang="zh-CN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3857" name="文本框 673856"/>
            <p:cNvSpPr txBox="1"/>
            <p:nvPr/>
          </p:nvSpPr>
          <p:spPr>
            <a:xfrm>
              <a:off x="768" y="1584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Heap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3858" name="矩形 673857"/>
            <p:cNvSpPr/>
            <p:nvPr/>
          </p:nvSpPr>
          <p:spPr>
            <a:xfrm>
              <a:off x="480" y="2016"/>
              <a:ext cx="960" cy="52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859" name="矩形 673858"/>
            <p:cNvSpPr/>
            <p:nvPr/>
          </p:nvSpPr>
          <p:spPr>
            <a:xfrm>
              <a:off x="528" y="2064"/>
              <a:ext cx="864" cy="192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Static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3860" name="矩形 673859"/>
            <p:cNvSpPr/>
            <p:nvPr/>
          </p:nvSpPr>
          <p:spPr>
            <a:xfrm>
              <a:off x="528" y="2304"/>
              <a:ext cx="864" cy="192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Stack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3861" name="文本框 673860"/>
            <p:cNvSpPr txBox="1"/>
            <p:nvPr/>
          </p:nvSpPr>
          <p:spPr>
            <a:xfrm>
              <a:off x="480" y="1776"/>
              <a:ext cx="9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Root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73908" name="组合 673907"/>
            <p:cNvGrpSpPr/>
            <p:nvPr/>
          </p:nvGrpSpPr>
          <p:grpSpPr>
            <a:xfrm>
              <a:off x="1248" y="1584"/>
              <a:ext cx="4224" cy="288"/>
              <a:chOff x="1344" y="1488"/>
              <a:chExt cx="4224" cy="288"/>
            </a:xfrm>
          </p:grpSpPr>
          <p:sp>
            <p:nvSpPr>
              <p:cNvPr id="673856" name="矩形 673855"/>
              <p:cNvSpPr/>
              <p:nvPr/>
            </p:nvSpPr>
            <p:spPr>
              <a:xfrm>
                <a:off x="1344" y="1488"/>
                <a:ext cx="2112" cy="288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3862" name="椭圆 673861"/>
              <p:cNvSpPr/>
              <p:nvPr/>
            </p:nvSpPr>
            <p:spPr>
              <a:xfrm>
                <a:off x="2688" y="1536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3863" name="椭圆 673862"/>
              <p:cNvSpPr/>
              <p:nvPr/>
            </p:nvSpPr>
            <p:spPr>
              <a:xfrm>
                <a:off x="1920" y="1536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3864" name="椭圆 673863"/>
              <p:cNvSpPr/>
              <p:nvPr/>
            </p:nvSpPr>
            <p:spPr>
              <a:xfrm>
                <a:off x="1536" y="1536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3865" name="椭圆 673864"/>
              <p:cNvSpPr/>
              <p:nvPr/>
            </p:nvSpPr>
            <p:spPr>
              <a:xfrm>
                <a:off x="2112" y="1536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3866" name="椭圆 673865"/>
              <p:cNvSpPr/>
              <p:nvPr/>
            </p:nvSpPr>
            <p:spPr>
              <a:xfrm>
                <a:off x="1344" y="1536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3867" name="椭圆 673866"/>
              <p:cNvSpPr/>
              <p:nvPr/>
            </p:nvSpPr>
            <p:spPr>
              <a:xfrm>
                <a:off x="1728" y="1536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3868" name="矩形 673867"/>
              <p:cNvSpPr/>
              <p:nvPr/>
            </p:nvSpPr>
            <p:spPr>
              <a:xfrm>
                <a:off x="2352" y="1536"/>
                <a:ext cx="288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3869" name="椭圆 673868"/>
              <p:cNvSpPr/>
              <p:nvPr/>
            </p:nvSpPr>
            <p:spPr>
              <a:xfrm>
                <a:off x="2880" y="1536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3870" name="椭圆 673869"/>
              <p:cNvSpPr/>
              <p:nvPr/>
            </p:nvSpPr>
            <p:spPr>
              <a:xfrm>
                <a:off x="3072" y="1536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3874" name="矩形 673873"/>
              <p:cNvSpPr/>
              <p:nvPr/>
            </p:nvSpPr>
            <p:spPr>
              <a:xfrm>
                <a:off x="3312" y="1536"/>
                <a:ext cx="96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3906" name="矩形 673905"/>
              <p:cNvSpPr/>
              <p:nvPr/>
            </p:nvSpPr>
            <p:spPr>
              <a:xfrm>
                <a:off x="3456" y="1488"/>
                <a:ext cx="2112" cy="288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3907" name="矩形 673906"/>
              <p:cNvSpPr/>
              <p:nvPr/>
            </p:nvSpPr>
            <p:spPr>
              <a:xfrm>
                <a:off x="3504" y="1536"/>
                <a:ext cx="2016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73909" name="任意多边形 673908"/>
            <p:cNvSpPr/>
            <p:nvPr/>
          </p:nvSpPr>
          <p:spPr>
            <a:xfrm>
              <a:off x="1392" y="1824"/>
              <a:ext cx="264" cy="336"/>
            </a:xfrm>
            <a:custGeom>
              <a:avLst/>
              <a:gdLst/>
              <a:ahLst/>
              <a:cxnLst/>
              <a:pathLst>
                <a:path w="264" h="336">
                  <a:moveTo>
                    <a:pt x="0" y="336"/>
                  </a:moveTo>
                  <a:cubicBezTo>
                    <a:pt x="108" y="292"/>
                    <a:pt x="216" y="248"/>
                    <a:pt x="240" y="192"/>
                  </a:cubicBezTo>
                  <a:cubicBezTo>
                    <a:pt x="264" y="136"/>
                    <a:pt x="204" y="68"/>
                    <a:pt x="144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10" name="任意多边形 673909"/>
            <p:cNvSpPr/>
            <p:nvPr/>
          </p:nvSpPr>
          <p:spPr>
            <a:xfrm>
              <a:off x="1392" y="1824"/>
              <a:ext cx="528" cy="528"/>
            </a:xfrm>
            <a:custGeom>
              <a:avLst/>
              <a:gdLst/>
              <a:ahLst/>
              <a:cxnLst/>
              <a:pathLst>
                <a:path w="528" h="528">
                  <a:moveTo>
                    <a:pt x="0" y="528"/>
                  </a:moveTo>
                  <a:cubicBezTo>
                    <a:pt x="148" y="452"/>
                    <a:pt x="296" y="376"/>
                    <a:pt x="384" y="288"/>
                  </a:cubicBezTo>
                  <a:cubicBezTo>
                    <a:pt x="472" y="200"/>
                    <a:pt x="500" y="100"/>
                    <a:pt x="528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11" name="任意多边形 673910"/>
            <p:cNvSpPr/>
            <p:nvPr/>
          </p:nvSpPr>
          <p:spPr>
            <a:xfrm>
              <a:off x="1392" y="1824"/>
              <a:ext cx="1296" cy="624"/>
            </a:xfrm>
            <a:custGeom>
              <a:avLst/>
              <a:gdLst/>
              <a:ahLst/>
              <a:cxnLst/>
              <a:pathLst>
                <a:path w="1296" h="624">
                  <a:moveTo>
                    <a:pt x="0" y="624"/>
                  </a:moveTo>
                  <a:cubicBezTo>
                    <a:pt x="324" y="580"/>
                    <a:pt x="648" y="536"/>
                    <a:pt x="864" y="432"/>
                  </a:cubicBezTo>
                  <a:cubicBezTo>
                    <a:pt x="1080" y="328"/>
                    <a:pt x="1188" y="164"/>
                    <a:pt x="1296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13" name="任意多边形 673912"/>
            <p:cNvSpPr/>
            <p:nvPr/>
          </p:nvSpPr>
          <p:spPr>
            <a:xfrm>
              <a:off x="1344" y="1440"/>
              <a:ext cx="384" cy="192"/>
            </a:xfrm>
            <a:custGeom>
              <a:avLst/>
              <a:gdLst/>
              <a:ahLst/>
              <a:cxnLst/>
              <a:pathLst>
                <a:path w="384" h="192">
                  <a:moveTo>
                    <a:pt x="0" y="192"/>
                  </a:moveTo>
                  <a:cubicBezTo>
                    <a:pt x="64" y="96"/>
                    <a:pt x="128" y="0"/>
                    <a:pt x="192" y="0"/>
                  </a:cubicBezTo>
                  <a:cubicBezTo>
                    <a:pt x="256" y="0"/>
                    <a:pt x="320" y="96"/>
                    <a:pt x="384" y="19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14" name="任意多边形 673913"/>
            <p:cNvSpPr/>
            <p:nvPr/>
          </p:nvSpPr>
          <p:spPr>
            <a:xfrm>
              <a:off x="1968" y="1440"/>
              <a:ext cx="720" cy="192"/>
            </a:xfrm>
            <a:custGeom>
              <a:avLst/>
              <a:gdLst/>
              <a:ahLst/>
              <a:cxnLst/>
              <a:pathLst>
                <a:path w="720" h="192">
                  <a:moveTo>
                    <a:pt x="720" y="192"/>
                  </a:moveTo>
                  <a:cubicBezTo>
                    <a:pt x="588" y="96"/>
                    <a:pt x="456" y="0"/>
                    <a:pt x="336" y="0"/>
                  </a:cubicBezTo>
                  <a:cubicBezTo>
                    <a:pt x="216" y="0"/>
                    <a:pt x="108" y="96"/>
                    <a:pt x="0" y="19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16" name="任意多边形 673915"/>
            <p:cNvSpPr/>
            <p:nvPr/>
          </p:nvSpPr>
          <p:spPr>
            <a:xfrm>
              <a:off x="2880" y="1488"/>
              <a:ext cx="192" cy="144"/>
            </a:xfrm>
            <a:custGeom>
              <a:avLst/>
              <a:gdLst/>
              <a:ahLst/>
              <a:cxnLst/>
              <a:pathLst>
                <a:path w="192" h="144">
                  <a:moveTo>
                    <a:pt x="0" y="144"/>
                  </a:moveTo>
                  <a:cubicBezTo>
                    <a:pt x="32" y="72"/>
                    <a:pt x="64" y="0"/>
                    <a:pt x="96" y="0"/>
                  </a:cubicBezTo>
                  <a:cubicBezTo>
                    <a:pt x="128" y="0"/>
                    <a:pt x="160" y="72"/>
                    <a:pt x="192" y="144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17" name="任意多边形 673916"/>
            <p:cNvSpPr/>
            <p:nvPr/>
          </p:nvSpPr>
          <p:spPr>
            <a:xfrm>
              <a:off x="2160" y="1824"/>
              <a:ext cx="720" cy="144"/>
            </a:xfrm>
            <a:custGeom>
              <a:avLst/>
              <a:gdLst/>
              <a:ahLst/>
              <a:cxnLst/>
              <a:pathLst>
                <a:path w="720" h="144">
                  <a:moveTo>
                    <a:pt x="0" y="0"/>
                  </a:moveTo>
                  <a:cubicBezTo>
                    <a:pt x="84" y="72"/>
                    <a:pt x="168" y="144"/>
                    <a:pt x="288" y="144"/>
                  </a:cubicBezTo>
                  <a:cubicBezTo>
                    <a:pt x="408" y="144"/>
                    <a:pt x="564" y="72"/>
                    <a:pt x="72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18" name="任意多边形 673917"/>
            <p:cNvSpPr/>
            <p:nvPr/>
          </p:nvSpPr>
          <p:spPr>
            <a:xfrm>
              <a:off x="2112" y="1824"/>
              <a:ext cx="960" cy="336"/>
            </a:xfrm>
            <a:custGeom>
              <a:avLst/>
              <a:gdLst/>
              <a:ahLst/>
              <a:cxnLst/>
              <a:pathLst>
                <a:path w="960" h="336">
                  <a:moveTo>
                    <a:pt x="960" y="0"/>
                  </a:moveTo>
                  <a:cubicBezTo>
                    <a:pt x="800" y="168"/>
                    <a:pt x="640" y="336"/>
                    <a:pt x="480" y="336"/>
                  </a:cubicBezTo>
                  <a:cubicBezTo>
                    <a:pt x="320" y="336"/>
                    <a:pt x="160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21" name="文本框 673920"/>
            <p:cNvSpPr txBox="1"/>
            <p:nvPr/>
          </p:nvSpPr>
          <p:spPr>
            <a:xfrm>
              <a:off x="768" y="2832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Heap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3922" name="矩形 673921"/>
            <p:cNvSpPr/>
            <p:nvPr/>
          </p:nvSpPr>
          <p:spPr>
            <a:xfrm>
              <a:off x="480" y="3264"/>
              <a:ext cx="960" cy="52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23" name="矩形 673922"/>
            <p:cNvSpPr/>
            <p:nvPr/>
          </p:nvSpPr>
          <p:spPr>
            <a:xfrm>
              <a:off x="528" y="3312"/>
              <a:ext cx="864" cy="192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Static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3924" name="矩形 673923"/>
            <p:cNvSpPr/>
            <p:nvPr/>
          </p:nvSpPr>
          <p:spPr>
            <a:xfrm>
              <a:off x="528" y="3552"/>
              <a:ext cx="864" cy="192"/>
            </a:xfrm>
            <a:prstGeom prst="rect">
              <a:avLst/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Stack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3925" name="文本框 673924"/>
            <p:cNvSpPr txBox="1"/>
            <p:nvPr/>
          </p:nvSpPr>
          <p:spPr>
            <a:xfrm>
              <a:off x="480" y="3024"/>
              <a:ext cx="9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Root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3927" name="矩形 673926"/>
            <p:cNvSpPr/>
            <p:nvPr/>
          </p:nvSpPr>
          <p:spPr>
            <a:xfrm>
              <a:off x="3360" y="2832"/>
              <a:ext cx="2112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28" name="椭圆 673927"/>
            <p:cNvSpPr/>
            <p:nvPr/>
          </p:nvSpPr>
          <p:spPr>
            <a:xfrm>
              <a:off x="3744" y="2880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3929" name="椭圆 673928"/>
            <p:cNvSpPr/>
            <p:nvPr/>
          </p:nvSpPr>
          <p:spPr>
            <a:xfrm>
              <a:off x="3552" y="2880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3930" name="椭圆 673929"/>
            <p:cNvSpPr/>
            <p:nvPr/>
          </p:nvSpPr>
          <p:spPr>
            <a:xfrm>
              <a:off x="3360" y="2880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3934" name="矩形 673933"/>
            <p:cNvSpPr/>
            <p:nvPr/>
          </p:nvSpPr>
          <p:spPr>
            <a:xfrm>
              <a:off x="3984" y="2880"/>
              <a:ext cx="1440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38" name="矩形 673937"/>
            <p:cNvSpPr/>
            <p:nvPr/>
          </p:nvSpPr>
          <p:spPr>
            <a:xfrm>
              <a:off x="1248" y="2832"/>
              <a:ext cx="2112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39" name="矩形 673938"/>
            <p:cNvSpPr/>
            <p:nvPr/>
          </p:nvSpPr>
          <p:spPr>
            <a:xfrm>
              <a:off x="1296" y="2880"/>
              <a:ext cx="2016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41" name="任意多边形 673940"/>
            <p:cNvSpPr/>
            <p:nvPr/>
          </p:nvSpPr>
          <p:spPr>
            <a:xfrm>
              <a:off x="1392" y="3072"/>
              <a:ext cx="2256" cy="528"/>
            </a:xfrm>
            <a:custGeom>
              <a:avLst/>
              <a:gdLst/>
              <a:ahLst/>
              <a:cxnLst/>
              <a:pathLst>
                <a:path w="528" h="528">
                  <a:moveTo>
                    <a:pt x="0" y="528"/>
                  </a:moveTo>
                  <a:cubicBezTo>
                    <a:pt x="148" y="452"/>
                    <a:pt x="296" y="376"/>
                    <a:pt x="384" y="288"/>
                  </a:cubicBezTo>
                  <a:cubicBezTo>
                    <a:pt x="472" y="200"/>
                    <a:pt x="500" y="100"/>
                    <a:pt x="528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42" name="任意多边形 673941"/>
            <p:cNvSpPr/>
            <p:nvPr/>
          </p:nvSpPr>
          <p:spPr>
            <a:xfrm>
              <a:off x="1392" y="3072"/>
              <a:ext cx="2496" cy="624"/>
            </a:xfrm>
            <a:custGeom>
              <a:avLst/>
              <a:gdLst/>
              <a:ahLst/>
              <a:cxnLst/>
              <a:pathLst>
                <a:path w="1296" h="624">
                  <a:moveTo>
                    <a:pt x="0" y="624"/>
                  </a:moveTo>
                  <a:cubicBezTo>
                    <a:pt x="324" y="580"/>
                    <a:pt x="648" y="536"/>
                    <a:pt x="864" y="432"/>
                  </a:cubicBezTo>
                  <a:cubicBezTo>
                    <a:pt x="1080" y="328"/>
                    <a:pt x="1188" y="164"/>
                    <a:pt x="1296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44" name="任意多边形 673943"/>
            <p:cNvSpPr/>
            <p:nvPr/>
          </p:nvSpPr>
          <p:spPr>
            <a:xfrm>
              <a:off x="3648" y="2688"/>
              <a:ext cx="240" cy="192"/>
            </a:xfrm>
            <a:custGeom>
              <a:avLst/>
              <a:gdLst/>
              <a:ahLst/>
              <a:cxnLst/>
              <a:pathLst>
                <a:path w="720" h="192">
                  <a:moveTo>
                    <a:pt x="720" y="192"/>
                  </a:moveTo>
                  <a:cubicBezTo>
                    <a:pt x="588" y="96"/>
                    <a:pt x="456" y="0"/>
                    <a:pt x="336" y="0"/>
                  </a:cubicBezTo>
                  <a:cubicBezTo>
                    <a:pt x="216" y="0"/>
                    <a:pt x="108" y="96"/>
                    <a:pt x="0" y="19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48" name="任意多边形 673947"/>
            <p:cNvSpPr/>
            <p:nvPr/>
          </p:nvSpPr>
          <p:spPr>
            <a:xfrm>
              <a:off x="1392" y="3072"/>
              <a:ext cx="2064" cy="336"/>
            </a:xfrm>
            <a:custGeom>
              <a:avLst/>
              <a:gdLst/>
              <a:ahLst/>
              <a:cxnLst/>
              <a:pathLst>
                <a:path w="2064" h="336">
                  <a:moveTo>
                    <a:pt x="0" y="336"/>
                  </a:moveTo>
                  <a:cubicBezTo>
                    <a:pt x="476" y="316"/>
                    <a:pt x="952" y="296"/>
                    <a:pt x="1296" y="240"/>
                  </a:cubicBezTo>
                  <a:cubicBezTo>
                    <a:pt x="1640" y="184"/>
                    <a:pt x="1852" y="92"/>
                    <a:pt x="2064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3949" name="直接连接符 673948"/>
            <p:cNvSpPr/>
            <p:nvPr/>
          </p:nvSpPr>
          <p:spPr>
            <a:xfrm>
              <a:off x="3360" y="1488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73950" name="直接连接符 673949"/>
            <p:cNvSpPr/>
            <p:nvPr/>
          </p:nvSpPr>
          <p:spPr>
            <a:xfrm>
              <a:off x="3360" y="2736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grpSp>
          <p:nvGrpSpPr>
            <p:cNvPr id="673951" name="组合 673950"/>
            <p:cNvGrpSpPr/>
            <p:nvPr/>
          </p:nvGrpSpPr>
          <p:grpSpPr>
            <a:xfrm>
              <a:off x="3984" y="3264"/>
              <a:ext cx="1488" cy="768"/>
              <a:chOff x="4128" y="3312"/>
              <a:chExt cx="1488" cy="768"/>
            </a:xfrm>
          </p:grpSpPr>
          <p:sp>
            <p:nvSpPr>
              <p:cNvPr id="673952" name="矩形 673951"/>
              <p:cNvSpPr/>
              <p:nvPr/>
            </p:nvSpPr>
            <p:spPr>
              <a:xfrm>
                <a:off x="4128" y="3312"/>
                <a:ext cx="1440" cy="768"/>
              </a:xfrm>
              <a:prstGeom prst="rect">
                <a:avLst/>
              </a:prstGeom>
              <a:solidFill>
                <a:schemeClr val="bg1"/>
              </a:solidFill>
              <a:ln w="57150" cap="flat" cmpd="thinThick">
                <a:solidFill>
                  <a:schemeClr val="tx1"/>
                </a:solidFill>
                <a:prstDash val="solid"/>
                <a:miter/>
                <a:headEnd type="none" w="med" len="med"/>
                <a:tailEnd type="none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3953" name="文本框 673952"/>
              <p:cNvSpPr txBox="1"/>
              <p:nvPr/>
            </p:nvSpPr>
            <p:spPr>
              <a:xfrm>
                <a:off x="4512" y="3360"/>
                <a:ext cx="1104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l" eaLnBrk="0" hangingPunct="0">
                  <a:spcBef>
                    <a:spcPct val="50000"/>
                  </a:spcBef>
                </a:pPr>
                <a:r>
                  <a:rPr lang="en-US" altLang="zh-CN" sz="1400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reachable object</a:t>
                </a:r>
                <a:endParaRPr lang="en-US" altLang="zh-CN" sz="14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3954" name="文本框 673953"/>
              <p:cNvSpPr txBox="1"/>
              <p:nvPr/>
            </p:nvSpPr>
            <p:spPr>
              <a:xfrm>
                <a:off x="4512" y="3600"/>
                <a:ext cx="1104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l" eaLnBrk="0" hangingPunct="0">
                  <a:spcBef>
                    <a:spcPct val="50000"/>
                  </a:spcBef>
                </a:pPr>
                <a:r>
                  <a:rPr lang="en-US" altLang="zh-CN" sz="1400">
                    <a:solidFill>
                      <a:srgbClr val="FF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unreachable object</a:t>
                </a:r>
                <a:endParaRPr lang="en-US" altLang="zh-CN" sz="1400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3955" name="椭圆 673954"/>
              <p:cNvSpPr/>
              <p:nvPr/>
            </p:nvSpPr>
            <p:spPr>
              <a:xfrm>
                <a:off x="4224" y="3360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endPara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3956" name="椭圆 673955"/>
              <p:cNvSpPr/>
              <p:nvPr/>
            </p:nvSpPr>
            <p:spPr>
              <a:xfrm>
                <a:off x="4224" y="3600"/>
                <a:ext cx="192" cy="192"/>
              </a:xfrm>
              <a:prstGeom prst="ellipse">
                <a:avLst/>
              </a:prstGeom>
              <a:noFill/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3957" name="文本框 673956"/>
              <p:cNvSpPr txBox="1"/>
              <p:nvPr/>
            </p:nvSpPr>
            <p:spPr>
              <a:xfrm>
                <a:off x="4512" y="3840"/>
                <a:ext cx="1104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l" eaLnBrk="0" hangingPunct="0">
                  <a:spcBef>
                    <a:spcPct val="50000"/>
                  </a:spcBef>
                </a:pPr>
                <a:r>
                  <a:rPr lang="en-US" altLang="zh-CN" sz="1400">
                    <a:latin typeface="Arial" panose="020B0604020202020204" pitchFamily="34" charset="0"/>
                    <a:ea typeface="宋体" panose="02010600030101010101" pitchFamily="2" charset="-122"/>
                  </a:rPr>
                  <a:t>free space</a:t>
                </a:r>
                <a:endParaRPr lang="en-US" altLang="zh-CN" sz="1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3958" name="矩形 673957"/>
              <p:cNvSpPr/>
              <p:nvPr/>
            </p:nvSpPr>
            <p:spPr>
              <a:xfrm>
                <a:off x="4224" y="3840"/>
                <a:ext cx="192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7106" name="标题 6871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x-none"/>
              <a:t>Data Area</a:t>
            </a:r>
            <a:endParaRPr lang="th-TH" altLang="x-none"/>
          </a:p>
        </p:txBody>
      </p:sp>
      <p:sp>
        <p:nvSpPr>
          <p:cNvPr id="687107" name="文本占位符 6871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x-none" sz="2500"/>
              <a:t>Addresses in data area are static for some data and dynamic for others.</a:t>
            </a:r>
            <a:endParaRPr lang="en-US" altLang="x-none" sz="2500"/>
          </a:p>
          <a:p>
            <a:pPr lvl="1"/>
            <a:r>
              <a:rPr lang="en-US" altLang="x-none" sz="2100"/>
              <a:t>Static data are located in static area.</a:t>
            </a:r>
            <a:endParaRPr lang="en-US" altLang="x-none" sz="2100"/>
          </a:p>
          <a:p>
            <a:pPr lvl="1"/>
            <a:r>
              <a:rPr lang="en-US" altLang="x-none" sz="2100"/>
              <a:t>Dynamic data are located </a:t>
            </a:r>
            <a:endParaRPr lang="en-US" altLang="x-none" sz="2100"/>
          </a:p>
          <a:p>
            <a:pPr lvl="1">
              <a:buNone/>
            </a:pPr>
            <a:r>
              <a:rPr lang="en-US" altLang="x-none" sz="2100"/>
              <a:t>   in stack or heap.</a:t>
            </a:r>
            <a:endParaRPr lang="th-TH" altLang="x-none" sz="2100"/>
          </a:p>
          <a:p>
            <a:pPr lvl="2"/>
            <a:r>
              <a:rPr lang="en-US" altLang="x-none" sz="2000"/>
              <a:t>Stack (LIFO allocation) </a:t>
            </a:r>
            <a:endParaRPr lang="en-US" altLang="x-none" sz="2000"/>
          </a:p>
          <a:p>
            <a:pPr lvl="2">
              <a:buNone/>
            </a:pPr>
            <a:r>
              <a:rPr lang="en-US" altLang="x-none" sz="2000"/>
              <a:t>for procedure activation </a:t>
            </a:r>
            <a:endParaRPr lang="en-US" altLang="x-none" sz="2000"/>
          </a:p>
          <a:p>
            <a:pPr lvl="2">
              <a:buNone/>
            </a:pPr>
            <a:r>
              <a:rPr lang="en-US" altLang="x-none" sz="2000"/>
              <a:t>record, etc.</a:t>
            </a:r>
            <a:endParaRPr lang="en-US" altLang="x-none" sz="2000"/>
          </a:p>
          <a:p>
            <a:pPr lvl="2"/>
            <a:r>
              <a:rPr lang="en-US" altLang="x-none" sz="2000"/>
              <a:t>Heap for user </a:t>
            </a:r>
            <a:endParaRPr lang="en-US" altLang="x-none" sz="2000"/>
          </a:p>
          <a:p>
            <a:pPr lvl="2">
              <a:buNone/>
            </a:pPr>
            <a:r>
              <a:rPr lang="en-US" altLang="x-none" sz="2000"/>
              <a:t>allocated memory, etc.</a:t>
            </a:r>
            <a:endParaRPr lang="th-TH" altLang="x-none" sz="2000"/>
          </a:p>
          <a:p>
            <a:endParaRPr lang="th-TH" altLang="x-none" sz="2500"/>
          </a:p>
        </p:txBody>
      </p:sp>
      <p:grpSp>
        <p:nvGrpSpPr>
          <p:cNvPr id="687108" name="组合 687107"/>
          <p:cNvGrpSpPr/>
          <p:nvPr/>
        </p:nvGrpSpPr>
        <p:grpSpPr>
          <a:xfrm>
            <a:off x="4572000" y="3838575"/>
            <a:ext cx="4572000" cy="3019425"/>
            <a:chOff x="1152" y="1392"/>
            <a:chExt cx="3072" cy="2243"/>
          </a:xfrm>
        </p:grpSpPr>
        <p:sp>
          <p:nvSpPr>
            <p:cNvPr id="687109" name="矩形 687108"/>
            <p:cNvSpPr/>
            <p:nvPr/>
          </p:nvSpPr>
          <p:spPr>
            <a:xfrm>
              <a:off x="2304" y="1488"/>
              <a:ext cx="1392" cy="336"/>
            </a:xfrm>
            <a:prstGeom prst="rect">
              <a:avLst/>
            </a:prstGeom>
            <a:solidFill>
              <a:srgbClr val="E6E6E6"/>
            </a:solidFill>
            <a:ln w="9525" cap="flat" cmpd="sng">
              <a:solidFill>
                <a:srgbClr val="E6E6E6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Code Area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10" name="矩形 687109"/>
            <p:cNvSpPr/>
            <p:nvPr/>
          </p:nvSpPr>
          <p:spPr>
            <a:xfrm>
              <a:off x="2304" y="1824"/>
              <a:ext cx="1392" cy="336"/>
            </a:xfrm>
            <a:prstGeom prst="rect">
              <a:avLst/>
            </a:prstGeom>
            <a:solidFill>
              <a:srgbClr val="E6E6E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Static Area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11" name="矩形 687110"/>
            <p:cNvSpPr/>
            <p:nvPr/>
          </p:nvSpPr>
          <p:spPr>
            <a:xfrm>
              <a:off x="2304" y="2160"/>
              <a:ext cx="1392" cy="336"/>
            </a:xfrm>
            <a:prstGeom prst="rect">
              <a:avLst/>
            </a:prstGeom>
            <a:solidFill>
              <a:srgbClr val="E6E6E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Heap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12" name="矩形 687111"/>
            <p:cNvSpPr/>
            <p:nvPr/>
          </p:nvSpPr>
          <p:spPr>
            <a:xfrm>
              <a:off x="2304" y="2496"/>
              <a:ext cx="1392" cy="7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i="1">
                  <a:solidFill>
                    <a:srgbClr val="FF3300"/>
                  </a:solidFill>
                  <a:latin typeface="Palatino Linotype" panose="02040502050505030304" pitchFamily="18" charset="0"/>
                  <a:ea typeface="宋体" panose="02010600030101010101" pitchFamily="2" charset="-122"/>
                </a:rPr>
                <a:t>Free Memory</a:t>
              </a:r>
              <a:endParaRPr lang="en-US" altLang="zh-CN" i="1">
                <a:solidFill>
                  <a:srgbClr val="FF3300"/>
                </a:solidFill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7113" name="矩形 687112"/>
            <p:cNvSpPr/>
            <p:nvPr/>
          </p:nvSpPr>
          <p:spPr>
            <a:xfrm>
              <a:off x="2304" y="3216"/>
              <a:ext cx="1392" cy="288"/>
            </a:xfrm>
            <a:prstGeom prst="rect">
              <a:avLst/>
            </a:prstGeom>
            <a:solidFill>
              <a:srgbClr val="E6E6E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Stack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14" name="上箭头 687113"/>
            <p:cNvSpPr/>
            <p:nvPr/>
          </p:nvSpPr>
          <p:spPr>
            <a:xfrm>
              <a:off x="2928" y="2976"/>
              <a:ext cx="159" cy="224"/>
            </a:xfrm>
            <a:prstGeom prst="upArrow">
              <a:avLst>
                <a:gd name="adj1" fmla="val 32287"/>
                <a:gd name="adj2" fmla="val 46960"/>
              </a:avLst>
            </a:prstGeom>
            <a:noFill/>
            <a:ln w="9525" cap="flat" cmpd="sng">
              <a:solidFill>
                <a:srgbClr val="CC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115" name="上箭头 687114"/>
            <p:cNvSpPr/>
            <p:nvPr/>
          </p:nvSpPr>
          <p:spPr>
            <a:xfrm flipV="1">
              <a:off x="2928" y="2518"/>
              <a:ext cx="159" cy="224"/>
            </a:xfrm>
            <a:prstGeom prst="upArrow">
              <a:avLst>
                <a:gd name="adj1" fmla="val 32287"/>
                <a:gd name="adj2" fmla="val 46960"/>
              </a:avLst>
            </a:prstGeom>
            <a:noFill/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116" name="文本框 687115"/>
            <p:cNvSpPr txBox="1"/>
            <p:nvPr/>
          </p:nvSpPr>
          <p:spPr>
            <a:xfrm>
              <a:off x="3697" y="1392"/>
              <a:ext cx="527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Low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17" name="文本框 687116"/>
            <p:cNvSpPr txBox="1"/>
            <p:nvPr/>
          </p:nvSpPr>
          <p:spPr>
            <a:xfrm>
              <a:off x="3697" y="3408"/>
              <a:ext cx="527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High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18" name="文本框 687117"/>
            <p:cNvSpPr txBox="1"/>
            <p:nvPr/>
          </p:nvSpPr>
          <p:spPr>
            <a:xfrm>
              <a:off x="1152" y="3216"/>
              <a:ext cx="1152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200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Activation Record</a:t>
              </a:r>
              <a:endParaRPr lang="en-US" altLang="zh-CN" sz="12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19" name="文本框 687118"/>
            <p:cNvSpPr txBox="1"/>
            <p:nvPr/>
          </p:nvSpPr>
          <p:spPr>
            <a:xfrm>
              <a:off x="1152" y="2160"/>
              <a:ext cx="1152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new </a:t>
              </a:r>
              <a:r>
                <a:rPr lang="en-US" altLang="zh-CN" sz="1200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/ </a:t>
              </a:r>
              <a:r>
                <a:rPr lang="en-US" altLang="zh-CN" sz="1200" b="1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delete</a:t>
              </a:r>
              <a:endParaRPr lang="en-US" altLang="zh-CN" sz="12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200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malloc / free</a:t>
              </a:r>
              <a:endParaRPr lang="en-US" altLang="zh-CN" sz="12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20" name="文本框 687119"/>
            <p:cNvSpPr txBox="1"/>
            <p:nvPr/>
          </p:nvSpPr>
          <p:spPr>
            <a:xfrm>
              <a:off x="1152" y="1872"/>
              <a:ext cx="1152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200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global and </a:t>
              </a:r>
              <a:r>
                <a:rPr lang="en-US" altLang="zh-CN" sz="1200" b="1">
                  <a:solidFill>
                    <a:srgbClr val="0033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static</a:t>
              </a:r>
              <a:endParaRPr lang="en-US" altLang="zh-CN" sz="12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21" name="矩形 687120"/>
            <p:cNvSpPr/>
            <p:nvPr/>
          </p:nvSpPr>
          <p:spPr>
            <a:xfrm>
              <a:off x="2304" y="1488"/>
              <a:ext cx="1392" cy="20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9938" name="标题 6799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Copying Collector (cont')</a:t>
            </a:r>
            <a:endParaRPr lang="en-US" altLang="zh-CN"/>
          </a:p>
        </p:txBody>
      </p:sp>
      <p:sp>
        <p:nvSpPr>
          <p:cNvPr id="679939" name="文本占位符 679938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495800"/>
          </a:xfrm>
        </p:spPr>
        <p:txBody>
          <a:bodyPr/>
          <a:p>
            <a:r>
              <a:rPr lang="en-US" altLang="zh-CN" sz="2500"/>
              <a:t>Heap is partitioned into 2 semispaces</a:t>
            </a:r>
            <a:endParaRPr lang="en-US" altLang="zh-CN" sz="2500"/>
          </a:p>
          <a:p>
            <a:pPr lvl="1"/>
            <a:r>
              <a:rPr lang="en-US" altLang="zh-CN" sz="2100"/>
              <a:t>Reachable objects are moved as soon as they are discovered. </a:t>
            </a:r>
            <a:endParaRPr lang="en-US" altLang="zh-CN" sz="2100"/>
          </a:p>
          <a:p>
            <a:pPr lvl="1"/>
            <a:r>
              <a:rPr lang="en-US" altLang="zh-CN" sz="2100"/>
              <a:t>Does not touch any unreachable objects. </a:t>
            </a:r>
            <a:endParaRPr lang="en-US" altLang="zh-CN" sz="2100"/>
          </a:p>
          <a:p>
            <a:r>
              <a:rPr lang="en-US" altLang="zh-CN" sz="2500"/>
              <a:t>Pros</a:t>
            </a:r>
            <a:endParaRPr lang="en-US" altLang="zh-CN" sz="2500"/>
          </a:p>
          <a:p>
            <a:pPr lvl="1"/>
            <a:r>
              <a:rPr lang="en-US" altLang="zh-CN" sz="2100"/>
              <a:t>More efficient and popular. </a:t>
            </a:r>
            <a:endParaRPr lang="en-US" altLang="zh-CN" sz="2100"/>
          </a:p>
          <a:p>
            <a:r>
              <a:rPr lang="en-US" altLang="zh-CN" sz="2500"/>
              <a:t>Cons</a:t>
            </a:r>
            <a:endParaRPr lang="en-US" altLang="zh-CN" sz="2500"/>
          </a:p>
          <a:p>
            <a:pPr lvl="1"/>
            <a:r>
              <a:rPr lang="en-US" altLang="zh-CN" sz="2100"/>
              <a:t>Only a half of heap memory can be utilized. </a:t>
            </a:r>
            <a:endParaRPr lang="en-US" altLang="zh-CN" sz="21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1986" name="标题 6819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Comparing Costs</a:t>
            </a:r>
            <a:endParaRPr lang="en-US" altLang="zh-CN"/>
          </a:p>
        </p:txBody>
      </p:sp>
      <p:sp>
        <p:nvSpPr>
          <p:cNvPr id="681987" name="文本占位符 681986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4958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500"/>
              <a:t>Mark-and-Sweep</a:t>
            </a:r>
            <a:endParaRPr lang="en-US" altLang="zh-CN" sz="2500"/>
          </a:p>
          <a:p>
            <a:pPr lvl="1">
              <a:lnSpc>
                <a:spcPct val="90000"/>
              </a:lnSpc>
            </a:pPr>
            <a:r>
              <a:rPr lang="en-US" altLang="zh-CN" sz="2100"/>
              <a:t>Number of chunks in the heap</a:t>
            </a:r>
            <a:endParaRPr lang="en-US" altLang="zh-CN" sz="2100"/>
          </a:p>
          <a:p>
            <a:pPr>
              <a:lnSpc>
                <a:spcPct val="90000"/>
              </a:lnSpc>
            </a:pPr>
            <a:r>
              <a:rPr lang="en-US" altLang="zh-CN" sz="2500"/>
              <a:t>Baker's Improvement</a:t>
            </a:r>
            <a:endParaRPr lang="en-US" altLang="zh-CN" sz="2500"/>
          </a:p>
          <a:p>
            <a:pPr lvl="1">
              <a:lnSpc>
                <a:spcPct val="90000"/>
              </a:lnSpc>
            </a:pPr>
            <a:r>
              <a:rPr lang="en-US" altLang="zh-CN" sz="2100"/>
              <a:t>Number of reached objects</a:t>
            </a:r>
            <a:endParaRPr lang="en-US" altLang="zh-CN" sz="2100"/>
          </a:p>
          <a:p>
            <a:pPr>
              <a:lnSpc>
                <a:spcPct val="90000"/>
              </a:lnSpc>
            </a:pPr>
            <a:r>
              <a:rPr lang="en-US" altLang="zh-CN" sz="2500"/>
              <a:t>Mark-and-Compact</a:t>
            </a:r>
            <a:endParaRPr lang="en-US" altLang="zh-CN" sz="2500"/>
          </a:p>
          <a:p>
            <a:pPr lvl="1">
              <a:lnSpc>
                <a:spcPct val="90000"/>
              </a:lnSpc>
            </a:pPr>
            <a:r>
              <a:rPr lang="en-US" altLang="zh-CN" sz="2100"/>
              <a:t>Number of chunks in the heap + 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100" b="1"/>
              <a:t>Total size of the reached objects</a:t>
            </a:r>
            <a:endParaRPr lang="en-US" altLang="zh-CN" sz="2100" b="1"/>
          </a:p>
          <a:p>
            <a:pPr>
              <a:lnSpc>
                <a:spcPct val="90000"/>
              </a:lnSpc>
            </a:pPr>
            <a:r>
              <a:rPr lang="en-US" altLang="zh-CN" sz="2500"/>
              <a:t>Copying Collector</a:t>
            </a:r>
            <a:endParaRPr lang="en-US" altLang="zh-CN" sz="2500"/>
          </a:p>
          <a:p>
            <a:pPr lvl="1">
              <a:lnSpc>
                <a:spcPct val="90000"/>
              </a:lnSpc>
            </a:pPr>
            <a:r>
              <a:rPr lang="en-US" altLang="zh-CN" sz="2100" b="1"/>
              <a:t>Total size of the reached objects</a:t>
            </a:r>
            <a:endParaRPr lang="en-US" altLang="zh-CN" sz="2100" b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3010" name="标题 6830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Generational Garbage Collection</a:t>
            </a:r>
            <a:endParaRPr lang="en-US" altLang="zh-CN"/>
          </a:p>
        </p:txBody>
      </p:sp>
      <p:sp>
        <p:nvSpPr>
          <p:cNvPr id="683011" name="文本占位符 683010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4958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500"/>
              <a:t>Motivation</a:t>
            </a:r>
            <a:endParaRPr lang="en-US" altLang="zh-CN" sz="2500"/>
          </a:p>
          <a:p>
            <a:pPr lvl="1">
              <a:lnSpc>
                <a:spcPct val="90000"/>
              </a:lnSpc>
            </a:pPr>
            <a:r>
              <a:rPr lang="en-US" altLang="zh-CN" sz="2100"/>
              <a:t>Difference between handling short-lived and long-lived objects. </a:t>
            </a:r>
            <a:endParaRPr lang="en-US" altLang="zh-CN" sz="2100"/>
          </a:p>
          <a:p>
            <a:pPr>
              <a:lnSpc>
                <a:spcPct val="90000"/>
              </a:lnSpc>
            </a:pPr>
            <a:r>
              <a:rPr lang="en-US" altLang="zh-CN" sz="2500"/>
              <a:t>Approach</a:t>
            </a:r>
            <a:endParaRPr lang="en-US" altLang="zh-CN" sz="2500"/>
          </a:p>
          <a:p>
            <a:pPr lvl="1">
              <a:lnSpc>
                <a:spcPct val="90000"/>
              </a:lnSpc>
            </a:pPr>
            <a:r>
              <a:rPr lang="en-US" altLang="zh-CN" sz="2100"/>
              <a:t>Objects are divided into multiple generations based on some criteria. </a:t>
            </a:r>
            <a:endParaRPr lang="en-US" altLang="zh-CN" sz="2100"/>
          </a:p>
          <a:p>
            <a:pPr lvl="2">
              <a:lnSpc>
                <a:spcPct val="90000"/>
              </a:lnSpc>
            </a:pPr>
            <a:r>
              <a:rPr lang="en-US" altLang="zh-CN" sz="2000"/>
              <a:t>Usually related to the age of the objects. 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100"/>
              <a:t>GC can be done at different time intervals and even using different techniques, based on the generations. </a:t>
            </a:r>
            <a:endParaRPr lang="en-US" altLang="zh-CN" sz="21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4034" name="标题 6840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Implementation in JVM</a:t>
            </a:r>
            <a:endParaRPr lang="en-US" altLang="zh-CN"/>
          </a:p>
        </p:txBody>
      </p:sp>
      <p:sp>
        <p:nvSpPr>
          <p:cNvPr id="684035" name="文本占位符 684034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495800"/>
          </a:xfrm>
        </p:spPr>
        <p:txBody>
          <a:bodyPr/>
          <a:p>
            <a:r>
              <a:rPr lang="en-US" altLang="zh-CN" sz="2500"/>
              <a:t>Use a two-generation (young and old) approach</a:t>
            </a:r>
            <a:endParaRPr lang="en-US" altLang="zh-CN" sz="2500"/>
          </a:p>
          <a:p>
            <a:r>
              <a:rPr lang="en-US" altLang="zh-CN" sz="2500"/>
              <a:t>Young generation: copying collector</a:t>
            </a:r>
            <a:endParaRPr lang="en-US" altLang="zh-CN" sz="2500"/>
          </a:p>
          <a:p>
            <a:pPr lvl="1"/>
            <a:r>
              <a:rPr lang="en-US" altLang="zh-CN" sz="2100"/>
              <a:t>Newly created objects tend to die young. </a:t>
            </a:r>
            <a:endParaRPr lang="en-US" altLang="zh-CN" sz="2100"/>
          </a:p>
          <a:p>
            <a:r>
              <a:rPr lang="en-US" altLang="zh-CN" sz="2500"/>
              <a:t>Old generation: Mark-and-Compact</a:t>
            </a:r>
            <a:endParaRPr lang="en-US" altLang="zh-CN" sz="2500"/>
          </a:p>
          <a:p>
            <a:pPr lvl="1"/>
            <a:r>
              <a:rPr lang="en-US" altLang="zh-CN" sz="2100"/>
              <a:t>A good mix of technologies for performance</a:t>
            </a:r>
            <a:endParaRPr lang="en-US" altLang="zh-CN" sz="21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标题 1095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Enjoy the Course!</a:t>
            </a:r>
            <a:endParaRPr lang="en-US" altLang="zh-CN"/>
          </a:p>
        </p:txBody>
      </p:sp>
      <p:graphicFrame>
        <p:nvGraphicFramePr>
          <p:cNvPr id="109572" name="内容占位符 109571"/>
          <p:cNvGraphicFramePr/>
          <p:nvPr>
            <p:ph sz="half" idx="2"/>
          </p:nvPr>
        </p:nvGraphicFramePr>
        <p:xfrm>
          <a:off x="4344988" y="2819400"/>
          <a:ext cx="3198812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006850" imgH="2857500" progId="MS_ClipArt_Gallery.2">
                  <p:embed/>
                </p:oleObj>
              </mc:Choice>
              <mc:Fallback>
                <p:oleObj name="" r:id="rId1" imgW="4006850" imgH="285750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44988" y="2819400"/>
                        <a:ext cx="3198812" cy="2282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8130" name="标题 6881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x-none"/>
              <a:t>Registers</a:t>
            </a:r>
            <a:endParaRPr lang="th-TH" altLang="x-none"/>
          </a:p>
        </p:txBody>
      </p:sp>
      <p:sp>
        <p:nvSpPr>
          <p:cNvPr id="688131" name="文本占位符 68813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x-none"/>
              <a:t>General-purpose registers</a:t>
            </a:r>
            <a:endParaRPr lang="en-US" altLang="x-none"/>
          </a:p>
          <a:p>
            <a:pPr lvl="1"/>
            <a:r>
              <a:rPr lang="en-US" altLang="x-none"/>
              <a:t>Used for calculation</a:t>
            </a:r>
            <a:endParaRPr lang="en-US" altLang="x-none"/>
          </a:p>
          <a:p>
            <a:r>
              <a:rPr lang="en-US" altLang="x-none"/>
              <a:t>Special purpose registers</a:t>
            </a:r>
            <a:endParaRPr lang="en-US" altLang="x-none"/>
          </a:p>
          <a:p>
            <a:pPr lvl="1"/>
            <a:r>
              <a:rPr lang="en-US" altLang="x-none"/>
              <a:t>Program counter (pc)</a:t>
            </a:r>
            <a:endParaRPr lang="en-US" altLang="x-none"/>
          </a:p>
          <a:p>
            <a:pPr lvl="1"/>
            <a:r>
              <a:rPr lang="en-US" altLang="x-none"/>
              <a:t>Stack pointer (sp)</a:t>
            </a:r>
            <a:endParaRPr lang="en-US" altLang="x-none"/>
          </a:p>
          <a:p>
            <a:pPr lvl="1"/>
            <a:r>
              <a:rPr lang="en-US" altLang="x-none"/>
              <a:t>Frame pointer (</a:t>
            </a:r>
            <a:r>
              <a:rPr lang="en-US" altLang="x-none" err="1"/>
              <a:t>fp</a:t>
            </a:r>
            <a:r>
              <a:rPr lang="en-US" altLang="x-none"/>
              <a:t>)</a:t>
            </a:r>
            <a:endParaRPr lang="en-US" altLang="x-none"/>
          </a:p>
          <a:p>
            <a:pPr lvl="1"/>
            <a:r>
              <a:rPr lang="en-US" altLang="x-none"/>
              <a:t>Argument pointer (</a:t>
            </a:r>
            <a:r>
              <a:rPr lang="en-US" altLang="x-none" err="1"/>
              <a:t>ap</a:t>
            </a:r>
            <a:r>
              <a:rPr lang="en-US" altLang="x-none"/>
              <a:t>)</a:t>
            </a:r>
            <a:endParaRPr lang="th-TH" altLang="x-non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0418" name="标题 7004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Lecture 10.  Run-Time Environment</a:t>
            </a:r>
            <a:endParaRPr lang="en-US" altLang="zh-CN" sz="3200"/>
          </a:p>
        </p:txBody>
      </p:sp>
      <p:sp>
        <p:nvSpPr>
          <p:cNvPr id="700419" name="文本占位符 700418"/>
          <p:cNvSpPr>
            <a:spLocks noGrp="1"/>
          </p:cNvSpPr>
          <p:nvPr>
            <p:ph type="body" idx="1"/>
          </p:nvPr>
        </p:nvSpPr>
        <p:spPr>
          <a:xfrm>
            <a:off x="1219200" y="1752600"/>
            <a:ext cx="7464425" cy="4648200"/>
          </a:xfrm>
        </p:spPr>
        <p:txBody>
          <a:bodyPr/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Storage Management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Stack and Activation Record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In-Process Communication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Heap Management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Garbage Collection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124200" cy="457200"/>
          </a:xfrm>
        </p:spPr>
        <p:txBody>
          <a:bodyPr/>
          <a:p>
            <a:pPr lvl="0">
              <a:buClr>
                <a:srgbClr val="000000"/>
              </a:buClr>
            </a:pP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00419">
                                            <p:txEl>
                                              <p:charRg st="1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clipse">
  <a:themeElements>
    <a:clrScheme name="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9B7B7"/>
      </a:accent6>
      <a:hlink>
        <a:srgbClr val="006666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9B7B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9B7B7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5B7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1D3"/>
        </a:accent3>
        <a:accent4>
          <a:srgbClr val="000000"/>
        </a:accent4>
        <a:accent5>
          <a:srgbClr val="D6D4EA"/>
        </a:accent5>
        <a:accent6>
          <a:srgbClr val="56ADC1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2A285A"/>
        </a:lt1>
        <a:dk2>
          <a:srgbClr val="FFFFFF"/>
        </a:dk2>
        <a:lt2>
          <a:srgbClr val="5F5F5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6D6D6"/>
        </a:accent4>
        <a:accent5>
          <a:srgbClr val="CACAB9"/>
        </a:accent5>
        <a:accent6>
          <a:srgbClr val="7D7C8C"/>
        </a:accent6>
        <a:hlink>
          <a:srgbClr val="46517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60404"/>
        </a:lt1>
        <a:dk2>
          <a:srgbClr val="FFFFFF"/>
        </a:dk2>
        <a:lt2>
          <a:srgbClr val="434343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CDCDC"/>
        </a:accent4>
        <a:accent5>
          <a:srgbClr val="B9CAAA"/>
        </a:accent5>
        <a:accent6>
          <a:srgbClr val="B75B00"/>
        </a:accent6>
        <a:hlink>
          <a:srgbClr val="CC33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8285FE"/>
        </a:dk2>
        <a:lt2>
          <a:srgbClr val="434343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CDCDC"/>
        </a:accent4>
        <a:accent5>
          <a:srgbClr val="B9CAAA"/>
        </a:accent5>
        <a:accent6>
          <a:srgbClr val="8900E5"/>
        </a:accent6>
        <a:hlink>
          <a:srgbClr val="6600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0066FF"/>
        </a:dk2>
        <a:lt2>
          <a:srgbClr val="434343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CDCDC"/>
        </a:accent4>
        <a:accent5>
          <a:srgbClr val="ADCAB9"/>
        </a:accent5>
        <a:accent6>
          <a:srgbClr val="E5B700"/>
        </a:accent6>
        <a:hlink>
          <a:srgbClr val="CC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00"/>
        </a:lt1>
        <a:dk2>
          <a:srgbClr val="FFFFCC"/>
        </a:dk2>
        <a:lt2>
          <a:srgbClr val="333300"/>
        </a:lt2>
        <a:accent1>
          <a:srgbClr val="CCCC00"/>
        </a:accent1>
        <a:accent2>
          <a:srgbClr val="99CC00"/>
        </a:accent2>
        <a:accent3>
          <a:srgbClr val="B9CAAA"/>
        </a:accent3>
        <a:accent4>
          <a:srgbClr val="DCDCDC"/>
        </a:accent4>
        <a:accent5>
          <a:srgbClr val="E2E2AA"/>
        </a:accent5>
        <a:accent6>
          <a:srgbClr val="89B700"/>
        </a:accent6>
        <a:hlink>
          <a:srgbClr val="336600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0000"/>
        </a:lt1>
        <a:dk2>
          <a:srgbClr val="CCCCCC"/>
        </a:dk2>
        <a:lt2>
          <a:srgbClr val="333333"/>
        </a:lt2>
        <a:accent1>
          <a:srgbClr val="FF6600"/>
        </a:accent1>
        <a:accent2>
          <a:srgbClr val="CC3300"/>
        </a:accent2>
        <a:accent3>
          <a:srgbClr val="B9AAAA"/>
        </a:accent3>
        <a:accent4>
          <a:srgbClr val="DCDCAF"/>
        </a:accent4>
        <a:accent5>
          <a:srgbClr val="FFB9AA"/>
        </a:accent5>
        <a:accent6>
          <a:srgbClr val="B72D00"/>
        </a:accent6>
        <a:hlink>
          <a:srgbClr val="99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15096</Words>
  <Application>WPS 演示</Application>
  <PresentationFormat>On-screen Show</PresentationFormat>
  <Paragraphs>1269</Paragraphs>
  <Slides>74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91" baseType="lpstr">
      <vt:lpstr>Arial</vt:lpstr>
      <vt:lpstr>宋体</vt:lpstr>
      <vt:lpstr>Wingdings</vt:lpstr>
      <vt:lpstr>Times New Roman</vt:lpstr>
      <vt:lpstr>Georgia</vt:lpstr>
      <vt:lpstr>Verdana</vt:lpstr>
      <vt:lpstr>Palatino Linotype</vt:lpstr>
      <vt:lpstr>Angsana New</vt:lpstr>
      <vt:lpstr>Microsoft Sans Serif</vt:lpstr>
      <vt:lpstr>微软雅黑</vt:lpstr>
      <vt:lpstr>Arial Unicode MS</vt:lpstr>
      <vt:lpstr>Courier New</vt:lpstr>
      <vt:lpstr>Symbol</vt:lpstr>
      <vt:lpstr>Goudy Old Style</vt:lpstr>
      <vt:lpstr>Segoe Print</vt:lpstr>
      <vt:lpstr>Eclipse</vt:lpstr>
      <vt:lpstr>MS_ClipArt_Gallery.2</vt:lpstr>
      <vt:lpstr> Principles of Compiler Construction</vt:lpstr>
      <vt:lpstr>Lecture 10.  Run-Time Environment</vt:lpstr>
      <vt:lpstr>Overview</vt:lpstr>
      <vt:lpstr>Overview</vt:lpstr>
      <vt:lpstr>1. Storage Management</vt:lpstr>
      <vt:lpstr>Code Area</vt:lpstr>
      <vt:lpstr>Data Area</vt:lpstr>
      <vt:lpstr>Registers</vt:lpstr>
      <vt:lpstr>Lecture 10.  Run-Time Environment</vt:lpstr>
      <vt:lpstr>PowerPoint 演示文稿</vt:lpstr>
      <vt:lpstr>Calling Sequence</vt:lpstr>
      <vt:lpstr>Static runtime environments</vt:lpstr>
      <vt:lpstr>Memory Organization for  Static Runtime Environment</vt:lpstr>
      <vt:lpstr>Stack-based runtime environments</vt:lpstr>
      <vt:lpstr>Stack-based Environments Without Local Procedures</vt:lpstr>
      <vt:lpstr>Call Sequence in Stack-based Environments Without Local Procedures</vt:lpstr>
      <vt:lpstr>Activation Tree</vt:lpstr>
      <vt:lpstr>PowerPoint 演示文稿</vt:lpstr>
      <vt:lpstr>PowerPoint 演示文稿</vt:lpstr>
      <vt:lpstr>Activation Tree</vt:lpstr>
      <vt:lpstr>Activation Record (or Frame)</vt:lpstr>
      <vt:lpstr>Access Link</vt:lpstr>
      <vt:lpstr>3. In-Process Communication</vt:lpstr>
      <vt:lpstr>Caller vs. Callee</vt:lpstr>
      <vt:lpstr>Activation Record Design</vt:lpstr>
      <vt:lpstr>Calling Sequence</vt:lpstr>
      <vt:lpstr>Return Sequence</vt:lpstr>
      <vt:lpstr>PowerPoint 演示文稿</vt:lpstr>
      <vt:lpstr>PowerPoint 演示文稿</vt:lpstr>
      <vt:lpstr>Lecture 10.  Run-Time Environment</vt:lpstr>
      <vt:lpstr>ML</vt:lpstr>
      <vt:lpstr>A version of quicksort, in ML style, using nested functions</vt:lpstr>
      <vt:lpstr>Access links for finding nonlocal data</vt:lpstr>
      <vt:lpstr>Sketch of ML program that uses function-parameters</vt:lpstr>
      <vt:lpstr>Actual parameters carry their access link with them</vt:lpstr>
      <vt:lpstr>Maintaining the Display</vt:lpstr>
      <vt:lpstr>Maintaining the Display (Cont.)</vt:lpstr>
      <vt:lpstr>Lecture 10.  Run-Time Environment</vt:lpstr>
      <vt:lpstr>4. Heap Management</vt:lpstr>
      <vt:lpstr>Multithreading</vt:lpstr>
      <vt:lpstr>Memory Manager</vt:lpstr>
      <vt:lpstr>Typical Memory Hierarchy Configurations</vt:lpstr>
      <vt:lpstr>Locality in Programs</vt:lpstr>
      <vt:lpstr>Part of a Heap</vt:lpstr>
      <vt:lpstr>Lecture 10.  Run-Time Environment</vt:lpstr>
      <vt:lpstr>5. Garbage Collection</vt:lpstr>
      <vt:lpstr>Terminology</vt:lpstr>
      <vt:lpstr>Performance Metrics</vt:lpstr>
      <vt:lpstr>Garbage Collection Algorithms</vt:lpstr>
      <vt:lpstr>Reference Counting</vt:lpstr>
      <vt:lpstr>Example: Reference Counting</vt:lpstr>
      <vt:lpstr>Example: Reference Counting</vt:lpstr>
      <vt:lpstr>Example: Reference Counting</vt:lpstr>
      <vt:lpstr>Example: Reference Counting</vt:lpstr>
      <vt:lpstr>Reference Counting (cont')</vt:lpstr>
      <vt:lpstr>Mark-and-Sweep</vt:lpstr>
      <vt:lpstr>Mark-and-Sweep (cont')</vt:lpstr>
      <vt:lpstr>Mark-and-Compact</vt:lpstr>
      <vt:lpstr>Example: Mark-and-Compact</vt:lpstr>
      <vt:lpstr>Example: Mark-and-Compact</vt:lpstr>
      <vt:lpstr>Example: Mark-and-Compact</vt:lpstr>
      <vt:lpstr>Example: Mark-and-Compact</vt:lpstr>
      <vt:lpstr>Example: Mark-and-Compact</vt:lpstr>
      <vt:lpstr>Example: Mark-and-Compact</vt:lpstr>
      <vt:lpstr>Example: Mark-and-Compact</vt:lpstr>
      <vt:lpstr>Example: Mark-and-Compact</vt:lpstr>
      <vt:lpstr>Example: Mark-and-Compact</vt:lpstr>
      <vt:lpstr>Mark-and-Compact (cont')</vt:lpstr>
      <vt:lpstr>Copying Collector</vt:lpstr>
      <vt:lpstr>Copying Collector (cont')</vt:lpstr>
      <vt:lpstr>Comparing Costs</vt:lpstr>
      <vt:lpstr>Generational Garbage Collection</vt:lpstr>
      <vt:lpstr>Implementation in JVM</vt:lpstr>
      <vt:lpstr>Enjoy the Course!</vt:lpstr>
    </vt:vector>
  </TitlesOfParts>
  <Company>Sun Yat-sen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Compiler Construction</dc:title>
  <dc:creator>Dr. Wen-jun LI</dc:creator>
  <cp:keywords>language, compiler, programming</cp:keywords>
  <dc:subject>Compiler</dc:subject>
  <cp:category>Lecture</cp:category>
  <cp:lastModifiedBy>阿不1413529847</cp:lastModifiedBy>
  <cp:revision>3657</cp:revision>
  <dcterms:created xsi:type="dcterms:W3CDTF">2016-12-01T14:40:00Z</dcterms:created>
  <dcterms:modified xsi:type="dcterms:W3CDTF">2019-12-02T15:20:57Z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2052-11.1.0.9145</vt:lpwstr>
  </property>
</Properties>
</file>