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724" r:id="rId2"/>
    <p:sldId id="529" r:id="rId3"/>
    <p:sldId id="790" r:id="rId4"/>
    <p:sldId id="854" r:id="rId5"/>
    <p:sldId id="856" r:id="rId6"/>
    <p:sldId id="857" r:id="rId7"/>
    <p:sldId id="878" r:id="rId8"/>
    <p:sldId id="859" r:id="rId9"/>
    <p:sldId id="858" r:id="rId10"/>
    <p:sldId id="792" r:id="rId11"/>
    <p:sldId id="862" r:id="rId12"/>
    <p:sldId id="879" r:id="rId13"/>
    <p:sldId id="863" r:id="rId14"/>
    <p:sldId id="864" r:id="rId15"/>
    <p:sldId id="865" r:id="rId16"/>
    <p:sldId id="868" r:id="rId17"/>
    <p:sldId id="869" r:id="rId18"/>
    <p:sldId id="870" r:id="rId19"/>
    <p:sldId id="871" r:id="rId20"/>
    <p:sldId id="880" r:id="rId21"/>
    <p:sldId id="883" r:id="rId22"/>
    <p:sldId id="884" r:id="rId23"/>
    <p:sldId id="887" r:id="rId24"/>
    <p:sldId id="886" r:id="rId25"/>
    <p:sldId id="881" r:id="rId26"/>
    <p:sldId id="872" r:id="rId27"/>
    <p:sldId id="873" r:id="rId28"/>
    <p:sldId id="876" r:id="rId29"/>
    <p:sldId id="877" r:id="rId30"/>
    <p:sldId id="888" r:id="rId31"/>
    <p:sldId id="875" r:id="rId32"/>
    <p:sldId id="866" r:id="rId33"/>
    <p:sldId id="889" r:id="rId34"/>
  </p:sldIdLst>
  <p:sldSz cx="12196763" cy="6858000"/>
  <p:notesSz cx="6858000" cy="9144000"/>
  <p:custDataLst>
    <p:tags r:id="rId3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01C63"/>
    <a:srgbClr val="0067AC"/>
    <a:srgbClr val="21A3D0"/>
    <a:srgbClr val="DDDDDD"/>
    <a:srgbClr val="A9BECB"/>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82282" autoAdjust="0"/>
  </p:normalViewPr>
  <p:slideViewPr>
    <p:cSldViewPr snapToObjects="1">
      <p:cViewPr varScale="1">
        <p:scale>
          <a:sx n="55" d="100"/>
          <a:sy n="55" d="100"/>
        </p:scale>
        <p:origin x="1196" y="40"/>
      </p:cViewPr>
      <p:guideLst>
        <p:guide orient="horz" pos="2142"/>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sz="1200"/>
            </a:lvl1pPr>
          </a:lstStyle>
          <a:p>
            <a:pPr>
              <a:defRPr/>
            </a:pPr>
            <a:fld id="{8AB757A0-0D48-492D-BCE0-AE452A67D6FE}" type="datetimeFigureOut">
              <a:rPr lang="zh-CN" altLang="en-US"/>
              <a:pPr>
                <a:defRPr/>
              </a:pPr>
              <a:t>2021/5/30</a:t>
            </a:fld>
            <a:endParaRPr lang="en-US"/>
          </a:p>
        </p:txBody>
      </p:sp>
      <p:sp>
        <p:nvSpPr>
          <p:cNvPr id="512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pitchFamily="34" charset="0"/>
              <a:buNone/>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buFont typeface="Arial" pitchFamily="34" charset="0"/>
              <a:buNone/>
              <a:defRPr sz="1200"/>
            </a:lvl1pPr>
          </a:lstStyle>
          <a:p>
            <a:pPr>
              <a:defRPr/>
            </a:pPr>
            <a:fld id="{43494ED5-D662-4B4B-BC97-E55E2CEF262B}" type="slidenum">
              <a:rPr lang="zh-CN" altLang="en-US"/>
              <a:pPr>
                <a:defRPr/>
              </a:pPr>
              <a:t>‹#›</a:t>
            </a:fld>
            <a:endParaRPr lang="en-US"/>
          </a:p>
        </p:txBody>
      </p:sp>
    </p:spTree>
    <p:extLst>
      <p:ext uri="{BB962C8B-B14F-4D97-AF65-F5344CB8AC3E}">
        <p14:creationId xmlns:p14="http://schemas.microsoft.com/office/powerpoint/2010/main" val="3424063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p:spPr>
      </p:sp>
      <p:sp>
        <p:nvSpPr>
          <p:cNvPr id="7171" name="备注占位符 2"/>
          <p:cNvSpPr>
            <a:spLocks noGrp="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8A2B791-F294-4050-9AFA-9A68E8CC97E1}" type="slidenum">
              <a:rPr lang="zh-CN" altLang="en-US" smtClean="0"/>
              <a:pPr/>
              <a:t>1</a:t>
            </a:fld>
            <a:endParaRPr lang="en-US" altLang="zh-CN"/>
          </a:p>
        </p:txBody>
      </p:sp>
    </p:spTree>
    <p:extLst>
      <p:ext uri="{BB962C8B-B14F-4D97-AF65-F5344CB8AC3E}">
        <p14:creationId xmlns:p14="http://schemas.microsoft.com/office/powerpoint/2010/main" val="95012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t>10</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781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11</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5760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12</a:t>
            </a:fld>
            <a:endParaRPr lang="en-US" altLang="zh-CN"/>
          </a:p>
        </p:txBody>
      </p:sp>
    </p:spTree>
    <p:extLst>
      <p:ext uri="{BB962C8B-B14F-4D97-AF65-F5344CB8AC3E}">
        <p14:creationId xmlns:p14="http://schemas.microsoft.com/office/powerpoint/2010/main" val="219457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13</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462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14</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0976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15</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7382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t>16</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5338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17</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11987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20</a:t>
            </a:fld>
            <a:endParaRPr lang="en-US" altLang="zh-CN"/>
          </a:p>
        </p:txBody>
      </p:sp>
    </p:spTree>
    <p:extLst>
      <p:ext uri="{BB962C8B-B14F-4D97-AF65-F5344CB8AC3E}">
        <p14:creationId xmlns:p14="http://schemas.microsoft.com/office/powerpoint/2010/main" val="1362845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r>
              <a:rPr lang="zh-CN" altLang="en-US" dirty="0"/>
              <a:t>人民公社，是党的整风运动、社会主义建设总路线和一九五八年社会主义建设大跃进的产物</a:t>
            </a:r>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21</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4884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2</a:t>
            </a:fld>
            <a:endParaRPr lang="en-US" altLang="zh-CN"/>
          </a:p>
        </p:txBody>
      </p:sp>
    </p:spTree>
    <p:extLst>
      <p:ext uri="{BB962C8B-B14F-4D97-AF65-F5344CB8AC3E}">
        <p14:creationId xmlns:p14="http://schemas.microsoft.com/office/powerpoint/2010/main" val="965268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pPr marL="171450" indent="-171450">
              <a:buFont typeface="Arial" panose="020B0604020202020204" pitchFamily="34" charset="0"/>
              <a:buChar char="•"/>
            </a:pPr>
            <a:r>
              <a:rPr lang="zh-CN" altLang="en-US" sz="1200" b="0" i="0" dirty="0">
                <a:solidFill>
                  <a:srgbClr val="333333"/>
                </a:solidFill>
                <a:effectLst/>
                <a:latin typeface="+mn-ea"/>
                <a:ea typeface="+mn-ea"/>
              </a:rPr>
              <a:t>所谓大，就是将原来一二百户的合作社合并成四五千户以至一二万户的人民公社。一般是一乡一社。</a:t>
            </a:r>
            <a:endParaRPr lang="en-US" altLang="zh-CN" sz="1200" dirty="0">
              <a:solidFill>
                <a:srgbClr val="333333"/>
              </a:solidFill>
              <a:latin typeface="+mn-ea"/>
              <a:ea typeface="+mn-ea"/>
            </a:endParaRPr>
          </a:p>
          <a:p>
            <a:pPr marL="171450" indent="-171450">
              <a:buFont typeface="Arial" panose="020B0604020202020204" pitchFamily="34" charset="0"/>
              <a:buChar char="•"/>
            </a:pPr>
            <a:r>
              <a:rPr lang="zh-CN" altLang="en-US" sz="1200" b="0" i="0" dirty="0">
                <a:solidFill>
                  <a:srgbClr val="333333"/>
                </a:solidFill>
                <a:effectLst/>
                <a:latin typeface="+mn-ea"/>
                <a:ea typeface="+mn-ea"/>
              </a:rPr>
              <a:t>所谓公，就是将几十上百个经济条件、贫富水平不同的合作社合并后，一切财产上交公社，多者不退，少者不补，在全社范围内统一核算，统一分配，实行部分的供给制（包括大办公共食堂、吃饭不要钱，叫做共产主义因素），造成原来的各个合作社（合并后叫大队或小队）之间、社员与社员之间严重的平均主义。</a:t>
            </a:r>
            <a:endParaRPr lang="en-US" altLang="zh-CN" sz="1200" b="1" i="0" dirty="0">
              <a:solidFill>
                <a:srgbClr val="333333"/>
              </a:solidFill>
              <a:effectLst/>
              <a:latin typeface="+mn-ea"/>
              <a:ea typeface="+mn-ea"/>
            </a:endParaRPr>
          </a:p>
          <a:p>
            <a:pPr marL="171450" indent="-171450">
              <a:buFont typeface="Arial" panose="020B0604020202020204" pitchFamily="34" charset="0"/>
              <a:buChar char="•"/>
            </a:pPr>
            <a:r>
              <a:rPr lang="zh-CN" altLang="en-US" b="0" i="0" dirty="0">
                <a:solidFill>
                  <a:srgbClr val="191919"/>
                </a:solidFill>
                <a:effectLst/>
                <a:latin typeface="PingFang SC"/>
              </a:rPr>
              <a:t>大队，自己有铸造厂、粮食加工厂、砖厂、门市部、农机队、船队等经营组织，其他还有福利性的卫生所、小学等</a:t>
            </a:r>
            <a:endParaRPr lang="zh-CN" altLang="en-US" dirty="0"/>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22</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0610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dirty="0"/>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23</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99048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dirty="0"/>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24</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1894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25</a:t>
            </a:fld>
            <a:endParaRPr lang="en-US" altLang="zh-CN"/>
          </a:p>
        </p:txBody>
      </p:sp>
    </p:spTree>
    <p:extLst>
      <p:ext uri="{BB962C8B-B14F-4D97-AF65-F5344CB8AC3E}">
        <p14:creationId xmlns:p14="http://schemas.microsoft.com/office/powerpoint/2010/main" val="1129896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dirty="0"/>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26</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932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dirty="0"/>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27</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4576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28</a:t>
            </a:fld>
            <a:endParaRPr lang="en-US" altLang="zh-CN"/>
          </a:p>
        </p:txBody>
      </p:sp>
    </p:spTree>
    <p:extLst>
      <p:ext uri="{BB962C8B-B14F-4D97-AF65-F5344CB8AC3E}">
        <p14:creationId xmlns:p14="http://schemas.microsoft.com/office/powerpoint/2010/main" val="2202384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3494ED5-D662-4B4B-BC97-E55E2CEF262B}" type="slidenum">
              <a:rPr lang="zh-CN" altLang="en-US" smtClean="0"/>
              <a:pPr>
                <a:defRPr/>
              </a:pPr>
              <a:t>29</a:t>
            </a:fld>
            <a:endParaRPr lang="en-US"/>
          </a:p>
        </p:txBody>
      </p:sp>
    </p:spTree>
    <p:extLst>
      <p:ext uri="{BB962C8B-B14F-4D97-AF65-F5344CB8AC3E}">
        <p14:creationId xmlns:p14="http://schemas.microsoft.com/office/powerpoint/2010/main" val="4209021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3494ED5-D662-4B4B-BC97-E55E2CEF262B}" type="slidenum">
              <a:rPr lang="zh-CN" altLang="en-US" smtClean="0"/>
              <a:pPr>
                <a:defRPr/>
              </a:pPr>
              <a:t>30</a:t>
            </a:fld>
            <a:endParaRPr lang="en-US"/>
          </a:p>
        </p:txBody>
      </p:sp>
    </p:spTree>
    <p:extLst>
      <p:ext uri="{BB962C8B-B14F-4D97-AF65-F5344CB8AC3E}">
        <p14:creationId xmlns:p14="http://schemas.microsoft.com/office/powerpoint/2010/main" val="96357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p:spPr>
      </p:sp>
      <p:sp>
        <p:nvSpPr>
          <p:cNvPr id="7171" name="备注占位符 2"/>
          <p:cNvSpPr>
            <a:spLocks noGrp="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8A2B791-F294-4050-9AFA-9A68E8CC97E1}" type="slidenum">
              <a:rPr lang="zh-CN" altLang="en-US" smtClean="0">
                <a:solidFill>
                  <a:prstClr val="black"/>
                </a:solidFill>
              </a:rPr>
              <a:pPr/>
              <a:t>31</a:t>
            </a:fld>
            <a:endParaRPr lang="en-US" altLang="zh-CN">
              <a:solidFill>
                <a:prstClr val="black"/>
              </a:solidFill>
            </a:endParaRPr>
          </a:p>
        </p:txBody>
      </p:sp>
    </p:spTree>
    <p:extLst>
      <p:ext uri="{BB962C8B-B14F-4D97-AF65-F5344CB8AC3E}">
        <p14:creationId xmlns:p14="http://schemas.microsoft.com/office/powerpoint/2010/main" val="358983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3</a:t>
            </a:fld>
            <a:endParaRPr lang="en-US" altLang="zh-CN"/>
          </a:p>
        </p:txBody>
      </p:sp>
    </p:spTree>
    <p:extLst>
      <p:ext uri="{BB962C8B-B14F-4D97-AF65-F5344CB8AC3E}">
        <p14:creationId xmlns:p14="http://schemas.microsoft.com/office/powerpoint/2010/main" val="3358406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3494ED5-D662-4B4B-BC97-E55E2CEF262B}" type="slidenum">
              <a:rPr lang="zh-CN" altLang="en-US" smtClean="0"/>
              <a:pPr>
                <a:defRPr/>
              </a:pPr>
              <a:t>33</a:t>
            </a:fld>
            <a:endParaRPr lang="en-US"/>
          </a:p>
        </p:txBody>
      </p:sp>
    </p:spTree>
    <p:extLst>
      <p:ext uri="{BB962C8B-B14F-4D97-AF65-F5344CB8AC3E}">
        <p14:creationId xmlns:p14="http://schemas.microsoft.com/office/powerpoint/2010/main" val="46756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4</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566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t>5</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2670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t>6</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7115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381000" y="685800"/>
            <a:ext cx="6096000" cy="3429000"/>
          </a:xfrm>
        </p:spPr>
      </p:sp>
      <p:sp>
        <p:nvSpPr>
          <p:cNvPr id="9219" name="备注占位符 2"/>
          <p:cNvSpPr>
            <a:spLocks noGrp="1"/>
          </p:cNvSpPr>
          <p:nvPr>
            <p:ph type="body" idx="1"/>
          </p:nvPr>
        </p:nvSpPr>
        <p:spPr>
          <a:noFill/>
        </p:spPr>
        <p:txBody>
          <a:bodyPr/>
          <a:lstStyle/>
          <a:p>
            <a:endParaRPr lang="zh-CN" altLang="en-US"/>
          </a:p>
        </p:txBody>
      </p:sp>
      <p:sp>
        <p:nvSpPr>
          <p:cNvPr id="9220"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BDE8F9-4B4F-4977-B46F-B87873817831}" type="slidenum">
              <a:rPr lang="zh-CN" altLang="en-US" smtClean="0"/>
              <a:pPr/>
              <a:t>7</a:t>
            </a:fld>
            <a:endParaRPr lang="en-US" altLang="zh-CN"/>
          </a:p>
        </p:txBody>
      </p:sp>
    </p:spTree>
    <p:extLst>
      <p:ext uri="{BB962C8B-B14F-4D97-AF65-F5344CB8AC3E}">
        <p14:creationId xmlns:p14="http://schemas.microsoft.com/office/powerpoint/2010/main" val="366103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8</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7796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8B95434F-5F0A-4D3B-AFAA-1305BC50D32E}"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9</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8185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6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61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687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5"/>
          <p:cNvSpPr>
            <a:spLocks noChangeArrowheads="1"/>
          </p:cNvSpPr>
          <p:nvPr userDrawn="1"/>
        </p:nvSpPr>
        <p:spPr bwMode="auto">
          <a:xfrm>
            <a:off x="0" y="6715125"/>
            <a:ext cx="12196763" cy="1428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userDrawn="1"/>
        </p:nvSpPr>
        <p:spPr bwMode="auto">
          <a:xfrm>
            <a:off x="11660600" y="6249987"/>
            <a:ext cx="438914" cy="433974"/>
          </a:xfrm>
          <a:custGeom>
            <a:avLst/>
            <a:gdLst>
              <a:gd name="T0" fmla="*/ 0 w 684"/>
              <a:gd name="T1" fmla="*/ 727 h 727"/>
              <a:gd name="T2" fmla="*/ 0 w 684"/>
              <a:gd name="T3" fmla="*/ 0 h 727"/>
              <a:gd name="T4" fmla="*/ 342 w 684"/>
              <a:gd name="T5" fmla="*/ 183 h 727"/>
              <a:gd name="T6" fmla="*/ 684 w 684"/>
              <a:gd name="T7" fmla="*/ 0 h 727"/>
              <a:gd name="T8" fmla="*/ 684 w 684"/>
              <a:gd name="T9" fmla="*/ 727 h 727"/>
              <a:gd name="T10" fmla="*/ 0 w 684"/>
              <a:gd name="T11" fmla="*/ 727 h 727"/>
            </a:gdLst>
            <a:ahLst/>
            <a:cxnLst>
              <a:cxn ang="0">
                <a:pos x="T0" y="T1"/>
              </a:cxn>
              <a:cxn ang="0">
                <a:pos x="T2" y="T3"/>
              </a:cxn>
              <a:cxn ang="0">
                <a:pos x="T4" y="T5"/>
              </a:cxn>
              <a:cxn ang="0">
                <a:pos x="T6" y="T7"/>
              </a:cxn>
              <a:cxn ang="0">
                <a:pos x="T8" y="T9"/>
              </a:cxn>
              <a:cxn ang="0">
                <a:pos x="T10" y="T11"/>
              </a:cxn>
            </a:cxnLst>
            <a:rect l="0" t="0" r="r" b="b"/>
            <a:pathLst>
              <a:path w="684" h="727">
                <a:moveTo>
                  <a:pt x="0" y="727"/>
                </a:moveTo>
                <a:lnTo>
                  <a:pt x="0" y="0"/>
                </a:lnTo>
                <a:lnTo>
                  <a:pt x="342" y="183"/>
                </a:lnTo>
                <a:lnTo>
                  <a:pt x="684" y="0"/>
                </a:lnTo>
                <a:lnTo>
                  <a:pt x="684" y="727"/>
                </a:lnTo>
                <a:lnTo>
                  <a:pt x="0" y="72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TextBox 3"/>
          <p:cNvSpPr txBox="1">
            <a:spLocks noChangeArrowheads="1"/>
          </p:cNvSpPr>
          <p:nvPr userDrawn="1"/>
        </p:nvSpPr>
        <p:spPr bwMode="auto">
          <a:xfrm>
            <a:off x="11652963" y="6345407"/>
            <a:ext cx="443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147BAE08-4BDD-4DD0-83FF-A4CAB9D57868}" type="slidenum">
              <a:rPr lang="en-US" altLang="zh-CN" sz="1400" smtClean="0">
                <a:solidFill>
                  <a:schemeClr val="accent3"/>
                </a:solidFill>
                <a:latin typeface="+mj-ea"/>
                <a:ea typeface="+mj-ea"/>
              </a:rPr>
              <a:pPr algn="ctr" eaLnBrk="1" hangingPunct="1"/>
              <a:t>‹#›</a:t>
            </a:fld>
            <a:endParaRPr lang="zh-CN" altLang="en-US" sz="1400" dirty="0">
              <a:solidFill>
                <a:schemeClr val="accent3"/>
              </a:solidFill>
              <a:latin typeface="+mj-ea"/>
              <a:ea typeface="+mj-ea"/>
            </a:endParaRPr>
          </a:p>
        </p:txBody>
      </p:sp>
    </p:spTree>
    <p:extLst>
      <p:ext uri="{BB962C8B-B14F-4D97-AF65-F5344CB8AC3E}">
        <p14:creationId xmlns:p14="http://schemas.microsoft.com/office/powerpoint/2010/main" val="425264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3100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439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矩形 7"/>
          <p:cNvSpPr/>
          <p:nvPr userDrawn="1"/>
        </p:nvSpPr>
        <p:spPr>
          <a:xfrm>
            <a:off x="8134110" y="6545425"/>
            <a:ext cx="966254"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eaLnBrk="1" fontAlgn="auto" hangingPunct="1">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eaLnBrk="1" fontAlgn="auto" hangingPunct="1">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eaLnBrk="1" fontAlgn="auto" hangingPunct="1">
              <a:spcBef>
                <a:spcPts val="0"/>
              </a:spcBef>
              <a:spcAft>
                <a:spcPts val="0"/>
              </a:spcAft>
            </a:pPr>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7498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263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52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2561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0556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527" r="1744" b="4386"/>
          <a:stretch/>
        </p:blipFill>
        <p:spPr>
          <a:xfrm>
            <a:off x="1" y="4277306"/>
            <a:ext cx="12196762" cy="256330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1374" y="3640211"/>
            <a:ext cx="5054012" cy="495224"/>
          </a:xfrm>
          <a:prstGeom prst="rect">
            <a:avLst/>
          </a:prstGeom>
        </p:spPr>
      </p:pic>
      <p:sp>
        <p:nvSpPr>
          <p:cNvPr id="26" name="Rectangle 3"/>
          <p:cNvSpPr txBox="1">
            <a:spLocks noChangeArrowheads="1"/>
          </p:cNvSpPr>
          <p:nvPr/>
        </p:nvSpPr>
        <p:spPr bwMode="auto">
          <a:xfrm>
            <a:off x="796554" y="2604081"/>
            <a:ext cx="10603654" cy="821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ctr">
              <a:defRPr sz="7000">
                <a:latin typeface="方正特雅宋_GBK" panose="02000000000000000000" pitchFamily="2" charset="-122"/>
                <a:ea typeface="方正特雅宋_GBK" panose="02000000000000000000" pitchFamily="2" charset="-122"/>
                <a:cs typeface="+mn-ea"/>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zh-CN" altLang="en-US" sz="6000" b="1" dirty="0">
                <a:sym typeface="+mn-lt"/>
              </a:rPr>
              <a:t>毛泽东时代的“三农”发展</a:t>
            </a:r>
          </a:p>
        </p:txBody>
      </p:sp>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4285" y="643129"/>
            <a:ext cx="1451000" cy="1484102"/>
          </a:xfrm>
          <a:prstGeom prst="rect">
            <a:avLst/>
          </a:prstGeom>
        </p:spPr>
      </p:pic>
      <p:sp>
        <p:nvSpPr>
          <p:cNvPr id="30" name="Rectangle 4"/>
          <p:cNvSpPr txBox="1">
            <a:spLocks noChangeArrowheads="1"/>
          </p:cNvSpPr>
          <p:nvPr/>
        </p:nvSpPr>
        <p:spPr bwMode="auto">
          <a:xfrm>
            <a:off x="4093265" y="3716773"/>
            <a:ext cx="3733040"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bg2"/>
                </a:solidFill>
                <a:latin typeface="+mn-lt"/>
                <a:ea typeface="+mn-ea"/>
                <a:cs typeface="+mn-ea"/>
                <a:sym typeface="+mn-lt"/>
              </a:rPr>
              <a:t>汇报人：李沂航，郑中淳</a:t>
            </a:r>
          </a:p>
        </p:txBody>
      </p:sp>
      <p:sp>
        <p:nvSpPr>
          <p:cNvPr id="6" name="文本框 5"/>
          <p:cNvSpPr txBox="1"/>
          <p:nvPr/>
        </p:nvSpPr>
        <p:spPr>
          <a:xfrm>
            <a:off x="5108365" y="4355497"/>
            <a:ext cx="1451038" cy="400110"/>
          </a:xfrm>
          <a:prstGeom prst="rect">
            <a:avLst/>
          </a:prstGeom>
          <a:noFill/>
        </p:spPr>
        <p:txBody>
          <a:bodyPr wrap="none" rtlCol="0">
            <a:spAutoFit/>
          </a:bodyPr>
          <a:lstStyle/>
          <a:p>
            <a:r>
              <a:rPr lang="en-US" altLang="zh-CN" sz="2000" dirty="0">
                <a:solidFill>
                  <a:schemeClr val="accent1"/>
                </a:solidFill>
                <a:latin typeface="+mn-lt"/>
                <a:ea typeface="+mn-ea"/>
                <a:cs typeface="+mn-ea"/>
                <a:sym typeface="+mn-lt"/>
              </a:rPr>
              <a:t>2021</a:t>
            </a:r>
            <a:r>
              <a:rPr lang="zh-CN" altLang="en-US" sz="2000" dirty="0">
                <a:solidFill>
                  <a:schemeClr val="accent1"/>
                </a:solidFill>
                <a:latin typeface="+mn-lt"/>
                <a:ea typeface="+mn-ea"/>
                <a:cs typeface="+mn-ea"/>
                <a:sym typeface="+mn-lt"/>
              </a:rPr>
              <a:t>年</a:t>
            </a:r>
            <a:r>
              <a:rPr lang="en-US" altLang="zh-CN" sz="2000" dirty="0">
                <a:solidFill>
                  <a:schemeClr val="accent1"/>
                </a:solidFill>
                <a:latin typeface="+mn-lt"/>
                <a:ea typeface="+mn-ea"/>
                <a:cs typeface="+mn-ea"/>
                <a:sym typeface="+mn-lt"/>
              </a:rPr>
              <a:t>5</a:t>
            </a:r>
            <a:r>
              <a:rPr lang="zh-CN" altLang="en-US" sz="2000" dirty="0">
                <a:solidFill>
                  <a:schemeClr val="accent1"/>
                </a:solidFill>
                <a:latin typeface="+mn-lt"/>
                <a:ea typeface="+mn-ea"/>
                <a:cs typeface="+mn-ea"/>
                <a:sym typeface="+mn-lt"/>
              </a:rPr>
              <a:t>月</a:t>
            </a:r>
          </a:p>
        </p:txBody>
      </p:sp>
      <p:sp>
        <p:nvSpPr>
          <p:cNvPr id="13" name="矩形 12"/>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Tree>
    <p:extLst>
      <p:ext uri="{BB962C8B-B14F-4D97-AF65-F5344CB8AC3E}">
        <p14:creationId xmlns:p14="http://schemas.microsoft.com/office/powerpoint/2010/main" val="24232480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1000"/>
                                        <p:tgtEl>
                                          <p:spTgt spid="12"/>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700" fill="hold"/>
                                        <p:tgtEl>
                                          <p:spTgt spid="29"/>
                                        </p:tgtEl>
                                        <p:attrNameLst>
                                          <p:attrName>ppt_w</p:attrName>
                                        </p:attrNameLst>
                                      </p:cBhvr>
                                      <p:tavLst>
                                        <p:tav tm="0">
                                          <p:val>
                                            <p:fltVal val="0"/>
                                          </p:val>
                                        </p:tav>
                                        <p:tav tm="100000">
                                          <p:val>
                                            <p:strVal val="#ppt_w"/>
                                          </p:val>
                                        </p:tav>
                                      </p:tavLst>
                                    </p:anim>
                                    <p:anim calcmode="lin" valueType="num">
                                      <p:cBhvr>
                                        <p:cTn id="16" dur="700" fill="hold"/>
                                        <p:tgtEl>
                                          <p:spTgt spid="29"/>
                                        </p:tgtEl>
                                        <p:attrNameLst>
                                          <p:attrName>ppt_h</p:attrName>
                                        </p:attrNameLst>
                                      </p:cBhvr>
                                      <p:tavLst>
                                        <p:tav tm="0">
                                          <p:val>
                                            <p:fltVal val="0"/>
                                          </p:val>
                                        </p:tav>
                                        <p:tav tm="100000">
                                          <p:val>
                                            <p:strVal val="#ppt_h"/>
                                          </p:val>
                                        </p:tav>
                                      </p:tavLst>
                                    </p:anim>
                                    <p:animEffect transition="in" filter="fade">
                                      <p:cBhvr>
                                        <p:cTn id="17" dur="700"/>
                                        <p:tgtEl>
                                          <p:spTgt spid="29"/>
                                        </p:tgtEl>
                                      </p:cBhvr>
                                    </p:animEffect>
                                  </p:childTnLst>
                                </p:cTn>
                              </p:par>
                              <p:par>
                                <p:cTn id="18" presetID="42" presetClass="path" presetSubtype="0" accel="50000" decel="50000" fill="hold" nodeType="withEffect">
                                  <p:stCondLst>
                                    <p:cond delay="0"/>
                                  </p:stCondLst>
                                  <p:childTnLst>
                                    <p:animMotion origin="layout" path="M -1.21958E-6 2.22222E-6 L -1.21958E-6 0.89977 " pathEditMode="relative" rAng="0" ptsTypes="AA">
                                      <p:cBhvr>
                                        <p:cTn id="19" dur="700" spd="-100000" fill="hold"/>
                                        <p:tgtEl>
                                          <p:spTgt spid="29"/>
                                        </p:tgtEl>
                                        <p:attrNameLst>
                                          <p:attrName>ppt_x</p:attrName>
                                          <p:attrName>ppt_y</p:attrName>
                                        </p:attrNameLst>
                                      </p:cBhvr>
                                      <p:rCtr x="0" y="44977"/>
                                    </p:animMotion>
                                  </p:childTnLst>
                                </p:cTn>
                              </p:par>
                            </p:childTnLst>
                          </p:cTn>
                        </p:par>
                        <p:par>
                          <p:cTn id="20" fill="hold">
                            <p:stCondLst>
                              <p:cond delay="22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6"/>
                                        </p:tgtEl>
                                        <p:attrNameLst>
                                          <p:attrName>style.visibility</p:attrName>
                                        </p:attrNameLst>
                                      </p:cBhvr>
                                      <p:to>
                                        <p:strVal val="visible"/>
                                      </p:to>
                                    </p:set>
                                    <p:anim by="(-#ppt_w*2)" calcmode="lin" valueType="num">
                                      <p:cBhvr rctx="PPT">
                                        <p:cTn id="23" dur="500" autoRev="1" fill="hold">
                                          <p:stCondLst>
                                            <p:cond delay="0"/>
                                          </p:stCondLst>
                                        </p:cTn>
                                        <p:tgtEl>
                                          <p:spTgt spid="26"/>
                                        </p:tgtEl>
                                        <p:attrNameLst>
                                          <p:attrName>ppt_w</p:attrName>
                                        </p:attrNameLst>
                                      </p:cBhvr>
                                    </p:anim>
                                    <p:anim by="(#ppt_w*0.50)" calcmode="lin" valueType="num">
                                      <p:cBhvr>
                                        <p:cTn id="24" dur="500" decel="50000" autoRev="1" fill="hold">
                                          <p:stCondLst>
                                            <p:cond delay="0"/>
                                          </p:stCondLst>
                                        </p:cTn>
                                        <p:tgtEl>
                                          <p:spTgt spid="26"/>
                                        </p:tgtEl>
                                        <p:attrNameLst>
                                          <p:attrName>ppt_x</p:attrName>
                                        </p:attrNameLst>
                                      </p:cBhvr>
                                    </p:anim>
                                    <p:anim from="(-#ppt_h/2)" to="(#ppt_y)" calcmode="lin" valueType="num">
                                      <p:cBhvr>
                                        <p:cTn id="25" dur="1000" fill="hold">
                                          <p:stCondLst>
                                            <p:cond delay="0"/>
                                          </p:stCondLst>
                                        </p:cTn>
                                        <p:tgtEl>
                                          <p:spTgt spid="26"/>
                                        </p:tgtEl>
                                        <p:attrNameLst>
                                          <p:attrName>ppt_y</p:attrName>
                                        </p:attrNameLst>
                                      </p:cBhvr>
                                    </p:anim>
                                    <p:animRot by="21600000">
                                      <p:cBhvr>
                                        <p:cTn id="26" dur="1000" fill="hold">
                                          <p:stCondLst>
                                            <p:cond delay="0"/>
                                          </p:stCondLst>
                                        </p:cTn>
                                        <p:tgtEl>
                                          <p:spTgt spid="26"/>
                                        </p:tgtEl>
                                        <p:attrNameLst>
                                          <p:attrName>r</p:attrName>
                                        </p:attrNameLst>
                                      </p:cBhvr>
                                    </p:animRot>
                                  </p:childTnLst>
                                </p:cTn>
                              </p:par>
                            </p:childTnLst>
                          </p:cTn>
                        </p:par>
                        <p:par>
                          <p:cTn id="27" fill="hold">
                            <p:stCondLst>
                              <p:cond delay="4300"/>
                            </p:stCondLst>
                            <p:childTnLst>
                              <p:par>
                                <p:cTn id="28" presetID="16" presetClass="entr" presetSubtype="2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par>
                          <p:cTn id="31" fill="hold">
                            <p:stCondLst>
                              <p:cond delay="4800"/>
                            </p:stCondLst>
                            <p:childTnLst>
                              <p:par>
                                <p:cTn id="32" presetID="16" presetClass="entr" presetSubtype="37"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5300"/>
                            </p:stCondLst>
                            <p:childTnLst>
                              <p:par>
                                <p:cTn id="36" presetID="3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 calcmode="lin" valueType="num">
                                      <p:cBhvr>
                                        <p:cTn id="40" dur="500" fill="hold"/>
                                        <p:tgtEl>
                                          <p:spTgt spid="6"/>
                                        </p:tgtEl>
                                        <p:attrNameLst>
                                          <p:attrName>style.rotation</p:attrName>
                                        </p:attrNameLst>
                                      </p:cBhvr>
                                      <p:tavLst>
                                        <p:tav tm="0">
                                          <p:val>
                                            <p:fltVal val="90"/>
                                          </p:val>
                                        </p:tav>
                                        <p:tav tm="100000">
                                          <p:val>
                                            <p:fltVal val="0"/>
                                          </p:val>
                                        </p:tav>
                                      </p:tavLst>
                                    </p:anim>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6" grpId="0"/>
      <p:bldP spid="13" grpId="0" animBg="1"/>
    </p:bldLst>
  </p:timing>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2" name="Freeform 5"/>
          <p:cNvSpPr>
            <a:spLocks/>
          </p:cNvSpPr>
          <p:nvPr/>
        </p:nvSpPr>
        <p:spPr bwMode="auto">
          <a:xfrm>
            <a:off x="1024512" y="1194065"/>
            <a:ext cx="4763884" cy="425346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bg2"/>
          </a:solidFill>
          <a:ln w="12700">
            <a:solidFill>
              <a:schemeClr val="bg2">
                <a:lumMod val="75000"/>
              </a:schemeClr>
            </a:solidFill>
            <a:round/>
            <a:headEnd/>
            <a:tailEnd/>
          </a:ln>
          <a:effec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5" name="Freeform 5"/>
          <p:cNvSpPr>
            <a:spLocks/>
          </p:cNvSpPr>
          <p:nvPr/>
        </p:nvSpPr>
        <p:spPr bwMode="auto">
          <a:xfrm>
            <a:off x="6265252" y="1194065"/>
            <a:ext cx="4763884" cy="425346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bg2"/>
          </a:solidFill>
          <a:ln w="12700">
            <a:solidFill>
              <a:schemeClr val="bg2">
                <a:lumMod val="75000"/>
              </a:schemeClr>
            </a:solidFill>
            <a:round/>
            <a:headEnd/>
            <a:tailEnd/>
          </a:ln>
          <a:effec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nvGrpSpPr>
          <p:cNvPr id="39" name="组合 38"/>
          <p:cNvGrpSpPr/>
          <p:nvPr/>
        </p:nvGrpSpPr>
        <p:grpSpPr>
          <a:xfrm>
            <a:off x="4950188" y="2190830"/>
            <a:ext cx="2387818" cy="2389794"/>
            <a:chOff x="769938" y="1685926"/>
            <a:chExt cx="3833813" cy="3836988"/>
          </a:xfrm>
        </p:grpSpPr>
        <p:sp>
          <p:nvSpPr>
            <p:cNvPr id="40" name="Oval 9"/>
            <p:cNvSpPr>
              <a:spLocks noChangeArrowheads="1"/>
            </p:cNvSpPr>
            <p:nvPr/>
          </p:nvSpPr>
          <p:spPr bwMode="auto">
            <a:xfrm>
              <a:off x="769938" y="1685926"/>
              <a:ext cx="3833813" cy="3836988"/>
            </a:xfrm>
            <a:prstGeom prst="ellipse">
              <a:avLst/>
            </a:prstGeom>
            <a:solidFill>
              <a:schemeClr val="tx1"/>
            </a:solidFill>
            <a:ln w="3810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 name="Oval 10"/>
            <p:cNvSpPr>
              <a:spLocks noChangeArrowheads="1"/>
            </p:cNvSpPr>
            <p:nvPr/>
          </p:nvSpPr>
          <p:spPr bwMode="auto">
            <a:xfrm>
              <a:off x="865188" y="1781176"/>
              <a:ext cx="3643313" cy="3646488"/>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2" name="矩形 1"/>
          <p:cNvSpPr/>
          <p:nvPr/>
        </p:nvSpPr>
        <p:spPr>
          <a:xfrm>
            <a:off x="5480749" y="2910975"/>
            <a:ext cx="1415772" cy="461665"/>
          </a:xfrm>
          <a:prstGeom prst="rect">
            <a:avLst/>
          </a:prstGeom>
        </p:spPr>
        <p:txBody>
          <a:bodyPr wrap="none">
            <a:spAutoFit/>
          </a:bodyPr>
          <a:lstStyle/>
          <a:p>
            <a:pPr algn="ctr"/>
            <a:r>
              <a:rPr lang="zh-CN" altLang="en-US" sz="2400" dirty="0">
                <a:solidFill>
                  <a:schemeClr val="bg2"/>
                </a:solidFill>
                <a:latin typeface="+mn-lt"/>
                <a:ea typeface="+mn-ea"/>
                <a:cs typeface="+mn-ea"/>
                <a:sym typeface="+mn-lt"/>
              </a:rPr>
              <a:t>统购统销</a:t>
            </a:r>
          </a:p>
        </p:txBody>
      </p:sp>
      <p:sp>
        <p:nvSpPr>
          <p:cNvPr id="42" name="矩形 41"/>
          <p:cNvSpPr/>
          <p:nvPr/>
        </p:nvSpPr>
        <p:spPr>
          <a:xfrm>
            <a:off x="5172971" y="3286189"/>
            <a:ext cx="2031325" cy="646331"/>
          </a:xfrm>
          <a:prstGeom prst="rect">
            <a:avLst/>
          </a:prstGeom>
        </p:spPr>
        <p:txBody>
          <a:bodyPr wrap="none">
            <a:spAutoFit/>
          </a:bodyPr>
          <a:lstStyle/>
          <a:p>
            <a:r>
              <a:rPr lang="zh-CN" altLang="en-US" sz="3600" b="1" dirty="0">
                <a:solidFill>
                  <a:schemeClr val="bg2"/>
                </a:solidFill>
                <a:latin typeface="+mn-lt"/>
                <a:ea typeface="+mn-ea"/>
                <a:cs typeface="+mn-ea"/>
                <a:sym typeface="+mn-lt"/>
              </a:rPr>
              <a:t>利弊比较</a:t>
            </a:r>
          </a:p>
        </p:txBody>
      </p:sp>
      <p:sp>
        <p:nvSpPr>
          <p:cNvPr id="3" name="矩形 2"/>
          <p:cNvSpPr/>
          <p:nvPr/>
        </p:nvSpPr>
        <p:spPr>
          <a:xfrm>
            <a:off x="2651567" y="1424784"/>
            <a:ext cx="1415772" cy="461665"/>
          </a:xfrm>
          <a:prstGeom prst="rect">
            <a:avLst/>
          </a:prstGeom>
        </p:spPr>
        <p:txBody>
          <a:bodyPr wrap="none">
            <a:spAutoFit/>
          </a:bodyPr>
          <a:lstStyle/>
          <a:p>
            <a:r>
              <a:rPr lang="zh-CN" altLang="en-US" sz="2400" b="1" dirty="0">
                <a:latin typeface="+mn-lt"/>
                <a:ea typeface="+mn-ea"/>
                <a:cs typeface="+mn-ea"/>
                <a:sym typeface="+mn-lt"/>
              </a:rPr>
              <a:t>促工业化</a:t>
            </a:r>
          </a:p>
        </p:txBody>
      </p:sp>
      <p:sp>
        <p:nvSpPr>
          <p:cNvPr id="29" name="矩形 28"/>
          <p:cNvSpPr/>
          <p:nvPr/>
        </p:nvSpPr>
        <p:spPr>
          <a:xfrm>
            <a:off x="1906830" y="2011262"/>
            <a:ext cx="2905247" cy="3200876"/>
          </a:xfrm>
          <a:prstGeom prst="rect">
            <a:avLst/>
          </a:prstGeom>
          <a:noFill/>
        </p:spPr>
        <p:txBody>
          <a:bodyPr wrap="square" rtlCol="0">
            <a:spAutoFit/>
          </a:bodyPr>
          <a:lstStyle/>
          <a:p>
            <a:pPr algn="just" eaLnBrk="1"/>
            <a:r>
              <a:rPr lang="zh-CN" altLang="en-US" sz="2000" dirty="0"/>
              <a:t>    </a:t>
            </a:r>
            <a:r>
              <a:rPr lang="zh-CN" altLang="en-US" dirty="0">
                <a:latin typeface="+mn-ea"/>
                <a:ea typeface="+mn-ea"/>
              </a:rPr>
              <a:t>统购统销使得国家粮食收购数增加；</a:t>
            </a:r>
            <a:endParaRPr lang="en-US" altLang="zh-CN" dirty="0">
              <a:latin typeface="+mn-ea"/>
              <a:ea typeface="+mn-ea"/>
            </a:endParaRPr>
          </a:p>
          <a:p>
            <a:pPr algn="just" eaLnBrk="1"/>
            <a:r>
              <a:rPr lang="en-US" altLang="zh-CN" dirty="0">
                <a:latin typeface="+mn-ea"/>
                <a:ea typeface="+mn-ea"/>
              </a:rPr>
              <a:t>    </a:t>
            </a:r>
            <a:r>
              <a:rPr lang="zh-CN" altLang="en-US" dirty="0">
                <a:latin typeface="+mn-ea"/>
                <a:ea typeface="+mn-ea"/>
              </a:rPr>
              <a:t>国家对产品的收购价格与分配产生“剪刀差”，为中国工业建设提供了原始积累，从而建立了初步的工业基础。</a:t>
            </a:r>
            <a:endParaRPr lang="en-US" altLang="zh-CN" dirty="0">
              <a:latin typeface="+mn-ea"/>
              <a:ea typeface="+mn-ea"/>
            </a:endParaRPr>
          </a:p>
          <a:p>
            <a:pPr algn="just" eaLnBrk="1"/>
            <a:r>
              <a:rPr lang="en-US" altLang="zh-CN" dirty="0">
                <a:latin typeface="+mn-ea"/>
                <a:ea typeface="+mn-ea"/>
              </a:rPr>
              <a:t>    </a:t>
            </a:r>
            <a:r>
              <a:rPr lang="zh-CN" altLang="en-US" dirty="0">
                <a:latin typeface="+mn-ea"/>
                <a:ea typeface="+mn-ea"/>
              </a:rPr>
              <a:t>可以说，没有农民的奉献，也不会有“两弹一星”。</a:t>
            </a:r>
          </a:p>
          <a:p>
            <a:pPr algn="just" eaLnBrk="1"/>
            <a:endParaRPr lang="en-US" altLang="zh-CN" sz="2000" dirty="0">
              <a:solidFill>
                <a:schemeClr val="bg1"/>
              </a:solidFill>
              <a:latin typeface="+mn-lt"/>
              <a:ea typeface="+mn-ea"/>
              <a:cs typeface="+mn-ea"/>
              <a:sym typeface="+mn-lt"/>
            </a:endParaRPr>
          </a:p>
        </p:txBody>
      </p:sp>
      <p:sp>
        <p:nvSpPr>
          <p:cNvPr id="43" name="矩形 42"/>
          <p:cNvSpPr/>
          <p:nvPr/>
        </p:nvSpPr>
        <p:spPr>
          <a:xfrm>
            <a:off x="7610549" y="1359833"/>
            <a:ext cx="2339102" cy="830997"/>
          </a:xfrm>
          <a:prstGeom prst="rect">
            <a:avLst/>
          </a:prstGeom>
        </p:spPr>
        <p:txBody>
          <a:bodyPr wrap="none">
            <a:spAutoFit/>
          </a:bodyPr>
          <a:lstStyle/>
          <a:p>
            <a:r>
              <a:rPr lang="zh-CN" altLang="en-US" sz="2400" b="1" dirty="0">
                <a:latin typeface="+mn-lt"/>
                <a:ea typeface="+mn-ea"/>
                <a:cs typeface="+mn-ea"/>
                <a:sym typeface="+mn-lt"/>
              </a:rPr>
              <a:t>粮食紧张、</a:t>
            </a:r>
            <a:endParaRPr lang="en-US" altLang="zh-CN" sz="2400" b="1" dirty="0">
              <a:latin typeface="+mn-lt"/>
              <a:ea typeface="+mn-ea"/>
              <a:cs typeface="+mn-ea"/>
              <a:sym typeface="+mn-lt"/>
            </a:endParaRPr>
          </a:p>
          <a:p>
            <a:r>
              <a:rPr lang="en-US" altLang="zh-CN" sz="2400" b="1" dirty="0">
                <a:latin typeface="+mn-lt"/>
                <a:ea typeface="+mn-ea"/>
                <a:cs typeface="+mn-ea"/>
                <a:sym typeface="+mn-lt"/>
              </a:rPr>
              <a:t>	</a:t>
            </a:r>
            <a:r>
              <a:rPr lang="zh-CN" altLang="en-US" sz="2400" b="1" dirty="0">
                <a:latin typeface="+mn-lt"/>
                <a:ea typeface="+mn-ea"/>
                <a:cs typeface="+mn-ea"/>
                <a:sym typeface="+mn-lt"/>
              </a:rPr>
              <a:t>引发骚乱</a:t>
            </a:r>
          </a:p>
        </p:txBody>
      </p:sp>
      <p:sp>
        <p:nvSpPr>
          <p:cNvPr id="44" name="矩形 43"/>
          <p:cNvSpPr/>
          <p:nvPr/>
        </p:nvSpPr>
        <p:spPr>
          <a:xfrm>
            <a:off x="7442140" y="2303649"/>
            <a:ext cx="2905247" cy="2585323"/>
          </a:xfrm>
          <a:prstGeom prst="rect">
            <a:avLst/>
          </a:prstGeom>
          <a:noFill/>
        </p:spPr>
        <p:txBody>
          <a:bodyPr wrap="square" rtlCol="0">
            <a:spAutoFit/>
          </a:bodyPr>
          <a:lstStyle/>
          <a:p>
            <a:pPr algn="just" eaLnBrk="1"/>
            <a:r>
              <a:rPr lang="en-US" altLang="zh-CN" dirty="0">
                <a:latin typeface="+mn-ea"/>
                <a:ea typeface="+mn-ea"/>
              </a:rPr>
              <a:t>    </a:t>
            </a:r>
            <a:r>
              <a:rPr lang="zh-CN" altLang="en-US" dirty="0">
                <a:latin typeface="+mn-ea"/>
                <a:ea typeface="+mn-ea"/>
              </a:rPr>
              <a:t>自从实行统购统销以后，中国农民就一直处于半饥半饱状态。</a:t>
            </a:r>
            <a:endParaRPr lang="en-US" altLang="zh-CN" dirty="0">
              <a:latin typeface="+mn-ea"/>
              <a:ea typeface="+mn-ea"/>
            </a:endParaRPr>
          </a:p>
          <a:p>
            <a:pPr algn="just" eaLnBrk="1"/>
            <a:r>
              <a:rPr lang="en-US" altLang="zh-CN" dirty="0">
                <a:latin typeface="+mn-ea"/>
                <a:ea typeface="+mn-ea"/>
              </a:rPr>
              <a:t>    </a:t>
            </a:r>
            <a:r>
              <a:rPr lang="zh-CN" altLang="en-US" dirty="0">
                <a:latin typeface="+mn-ea"/>
                <a:ea typeface="+mn-ea"/>
              </a:rPr>
              <a:t>一些地方，对没有完成任务的农民扣上种种“帽子”进行斗争。</a:t>
            </a:r>
            <a:endParaRPr lang="en-US" altLang="zh-CN" dirty="0">
              <a:latin typeface="+mn-ea"/>
              <a:ea typeface="+mn-ea"/>
            </a:endParaRPr>
          </a:p>
          <a:p>
            <a:pPr algn="just" eaLnBrk="1"/>
            <a:r>
              <a:rPr lang="zh-CN" altLang="en-US" dirty="0">
                <a:latin typeface="+mn-ea"/>
                <a:ea typeface="+mn-ea"/>
              </a:rPr>
              <a:t>    农民缺粮食，一些地区引发大规模饿死人、浮肿病、群众性暴乱事件。</a:t>
            </a:r>
            <a:endParaRPr lang="en-US" altLang="zh-CN" dirty="0">
              <a:latin typeface="+mn-ea"/>
              <a:ea typeface="+mn-ea"/>
            </a:endParaRPr>
          </a:p>
        </p:txBody>
      </p:sp>
      <p:sp>
        <p:nvSpPr>
          <p:cNvPr id="16" name="TextBox 54">
            <a:extLst>
              <a:ext uri="{FF2B5EF4-FFF2-40B4-BE49-F238E27FC236}">
                <a16:creationId xmlns:a16="http://schemas.microsoft.com/office/drawing/2014/main" id="{96A2C380-2FDC-4AD5-BA6F-498FC5684A8D}"/>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农产品统购统销制度</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28" name="文本框 27">
            <a:extLst>
              <a:ext uri="{FF2B5EF4-FFF2-40B4-BE49-F238E27FC236}">
                <a16:creationId xmlns:a16="http://schemas.microsoft.com/office/drawing/2014/main" id="{0A71D0A9-0D06-42D9-9FF3-AF2FE73B4CE2}"/>
              </a:ext>
            </a:extLst>
          </p:cNvPr>
          <p:cNvSpPr txBox="1"/>
          <p:nvPr/>
        </p:nvSpPr>
        <p:spPr>
          <a:xfrm>
            <a:off x="986589" y="5760807"/>
            <a:ext cx="10517022" cy="707886"/>
          </a:xfrm>
          <a:prstGeom prst="rect">
            <a:avLst/>
          </a:prstGeom>
          <a:noFill/>
        </p:spPr>
        <p:txBody>
          <a:bodyPr wrap="square">
            <a:spAutoFit/>
          </a:bodyPr>
          <a:lstStyle/>
          <a:p>
            <a:r>
              <a:rPr lang="zh-CN" altLang="en-US" sz="2000" b="1" dirty="0"/>
              <a:t>统购统销取消了原有的农业产品自由市场，初期有稳定粮价和保障供应的作用，后来变得僵化，严重地阻碍农业经济的发展。</a:t>
            </a:r>
            <a:r>
              <a:rPr lang="en-US" altLang="zh-CN" sz="1200" dirty="0">
                <a:solidFill>
                  <a:srgbClr val="00B0F0"/>
                </a:solidFill>
              </a:rPr>
              <a:t>[3]</a:t>
            </a:r>
            <a:endParaRPr lang="zh-CN" altLang="en-US" sz="1200" dirty="0">
              <a:solidFill>
                <a:srgbClr val="00B0F0"/>
              </a:solidFill>
            </a:endParaRPr>
          </a:p>
        </p:txBody>
      </p:sp>
    </p:spTree>
    <p:extLst>
      <p:ext uri="{BB962C8B-B14F-4D97-AF65-F5344CB8AC3E}">
        <p14:creationId xmlns:p14="http://schemas.microsoft.com/office/powerpoint/2010/main" val="590583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 calcmode="lin" valueType="num">
                                      <p:cBhvr>
                                        <p:cTn id="9" dur="250" fill="hold"/>
                                        <p:tgtEl>
                                          <p:spTgt spid="37"/>
                                        </p:tgtEl>
                                        <p:attrNameLst>
                                          <p:attrName>style.rotation</p:attrName>
                                        </p:attrNameLst>
                                      </p:cBhvr>
                                      <p:tavLst>
                                        <p:tav tm="0">
                                          <p:val>
                                            <p:fltVal val="90"/>
                                          </p:val>
                                        </p:tav>
                                        <p:tav tm="100000">
                                          <p:val>
                                            <p:fltVal val="0"/>
                                          </p:val>
                                        </p:tav>
                                      </p:tavLst>
                                    </p:anim>
                                    <p:animEffect transition="in" filter="fade">
                                      <p:cBhvr>
                                        <p:cTn id="10" dur="250"/>
                                        <p:tgtEl>
                                          <p:spTgt spid="3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250"/>
                                        <p:tgtEl>
                                          <p:spTgt spid="38"/>
                                        </p:tgtEl>
                                      </p:cBhvr>
                                    </p:animEffect>
                                  </p:childTnLst>
                                </p:cTn>
                              </p:par>
                            </p:childTnLst>
                          </p:cTn>
                        </p:par>
                        <p:par>
                          <p:cTn id="15" fill="hold">
                            <p:stCondLst>
                              <p:cond delay="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6"/>
                                        </p:tgtEl>
                                        <p:attrNameLst>
                                          <p:attrName>style.visibility</p:attrName>
                                        </p:attrNameLst>
                                      </p:cBhvr>
                                      <p:to>
                                        <p:strVal val="visible"/>
                                      </p:to>
                                    </p:set>
                                    <p:anim calcmode="lin" valueType="num">
                                      <p:cBhvr>
                                        <p:cTn id="18"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6"/>
                                        </p:tgtEl>
                                        <p:attrNameLst>
                                          <p:attrName>ppt_y</p:attrName>
                                        </p:attrNameLst>
                                      </p:cBhvr>
                                      <p:tavLst>
                                        <p:tav tm="0">
                                          <p:val>
                                            <p:strVal val="#ppt_y"/>
                                          </p:val>
                                        </p:tav>
                                        <p:tav tm="100000">
                                          <p:val>
                                            <p:strVal val="#ppt_y"/>
                                          </p:val>
                                        </p:tav>
                                      </p:tavLst>
                                    </p:anim>
                                    <p:anim calcmode="lin" valueType="num">
                                      <p:cBhvr>
                                        <p:cTn id="20"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6"/>
                                        </p:tgtEl>
                                      </p:cBhvr>
                                    </p:animEffect>
                                  </p:childTnLst>
                                </p:cTn>
                              </p:par>
                            </p:childTnLst>
                          </p:cTn>
                        </p:par>
                        <p:par>
                          <p:cTn id="23" fill="hold">
                            <p:stCondLst>
                              <p:cond delay="1780"/>
                            </p:stCondLst>
                            <p:childTnLst>
                              <p:par>
                                <p:cTn id="24" presetID="53" presetClass="entr" presetSubtype="16"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250" fill="hold"/>
                                        <p:tgtEl>
                                          <p:spTgt spid="39"/>
                                        </p:tgtEl>
                                        <p:attrNameLst>
                                          <p:attrName>ppt_w</p:attrName>
                                        </p:attrNameLst>
                                      </p:cBhvr>
                                      <p:tavLst>
                                        <p:tav tm="0">
                                          <p:val>
                                            <p:fltVal val="0"/>
                                          </p:val>
                                        </p:tav>
                                        <p:tav tm="100000">
                                          <p:val>
                                            <p:strVal val="#ppt_w"/>
                                          </p:val>
                                        </p:tav>
                                      </p:tavLst>
                                    </p:anim>
                                    <p:anim calcmode="lin" valueType="num">
                                      <p:cBhvr>
                                        <p:cTn id="27" dur="250" fill="hold"/>
                                        <p:tgtEl>
                                          <p:spTgt spid="39"/>
                                        </p:tgtEl>
                                        <p:attrNameLst>
                                          <p:attrName>ppt_h</p:attrName>
                                        </p:attrNameLst>
                                      </p:cBhvr>
                                      <p:tavLst>
                                        <p:tav tm="0">
                                          <p:val>
                                            <p:fltVal val="0"/>
                                          </p:val>
                                        </p:tav>
                                        <p:tav tm="100000">
                                          <p:val>
                                            <p:strVal val="#ppt_h"/>
                                          </p:val>
                                        </p:tav>
                                      </p:tavLst>
                                    </p:anim>
                                    <p:animEffect transition="in" filter="fade">
                                      <p:cBhvr>
                                        <p:cTn id="28" dur="250"/>
                                        <p:tgtEl>
                                          <p:spTgt spid="39"/>
                                        </p:tgtEl>
                                      </p:cBhvr>
                                    </p:animEffect>
                                  </p:childTnLst>
                                </p:cTn>
                              </p:par>
                            </p:childTnLst>
                          </p:cTn>
                        </p:par>
                        <p:par>
                          <p:cTn id="29" fill="hold">
                            <p:stCondLst>
                              <p:cond delay="2030"/>
                            </p:stCondLst>
                            <p:childTnLst>
                              <p:par>
                                <p:cTn id="30" presetID="3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 calcmode="lin" valueType="num">
                                      <p:cBhvr>
                                        <p:cTn id="34" dur="500" fill="hold"/>
                                        <p:tgtEl>
                                          <p:spTgt spid="2"/>
                                        </p:tgtEl>
                                        <p:attrNameLst>
                                          <p:attrName>style.rotation</p:attrName>
                                        </p:attrNameLst>
                                      </p:cBhvr>
                                      <p:tavLst>
                                        <p:tav tm="0">
                                          <p:val>
                                            <p:fltVal val="90"/>
                                          </p:val>
                                        </p:tav>
                                        <p:tav tm="100000">
                                          <p:val>
                                            <p:fltVal val="0"/>
                                          </p:val>
                                        </p:tav>
                                      </p:tavLst>
                                    </p:anim>
                                    <p:animEffect transition="in" filter="fade">
                                      <p:cBhvr>
                                        <p:cTn id="35" dur="500"/>
                                        <p:tgtEl>
                                          <p:spTgt spid="2"/>
                                        </p:tgtEl>
                                      </p:cBhvr>
                                    </p:animEffect>
                                  </p:childTnLst>
                                </p:cTn>
                              </p:par>
                            </p:childTnLst>
                          </p:cTn>
                        </p:par>
                        <p:par>
                          <p:cTn id="36" fill="hold">
                            <p:stCondLst>
                              <p:cond delay="2530"/>
                            </p:stCondLst>
                            <p:childTnLst>
                              <p:par>
                                <p:cTn id="37" presetID="22" presetClass="entr" presetSubtype="8"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right)">
                                      <p:cBhvr>
                                        <p:cTn id="44" dur="250"/>
                                        <p:tgtEl>
                                          <p:spTgt spid="32"/>
                                        </p:tgtEl>
                                      </p:cBhvr>
                                    </p:animEffect>
                                  </p:childTnLst>
                                </p:cTn>
                              </p:par>
                            </p:childTnLst>
                          </p:cTn>
                        </p:par>
                        <p:par>
                          <p:cTn id="45" fill="hold">
                            <p:stCondLst>
                              <p:cond delay="250"/>
                            </p:stCondLst>
                            <p:childTnLst>
                              <p:par>
                                <p:cTn id="46" presetID="31"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 calcmode="lin" valueType="num">
                                      <p:cBhvr>
                                        <p:cTn id="50" dur="500" fill="hold"/>
                                        <p:tgtEl>
                                          <p:spTgt spid="3"/>
                                        </p:tgtEl>
                                        <p:attrNameLst>
                                          <p:attrName>style.rotation</p:attrName>
                                        </p:attrNameLst>
                                      </p:cBhvr>
                                      <p:tavLst>
                                        <p:tav tm="0">
                                          <p:val>
                                            <p:fltVal val="90"/>
                                          </p:val>
                                        </p:tav>
                                        <p:tav tm="100000">
                                          <p:val>
                                            <p:fltVal val="0"/>
                                          </p:val>
                                        </p:tav>
                                      </p:tavLst>
                                    </p:anim>
                                    <p:animEffect transition="in" filter="fade">
                                      <p:cBhvr>
                                        <p:cTn id="51" dur="500"/>
                                        <p:tgtEl>
                                          <p:spTgt spid="3"/>
                                        </p:tgtEl>
                                      </p:cBhvr>
                                    </p:animEffect>
                                  </p:childTnLst>
                                </p:cTn>
                              </p:par>
                            </p:childTnLst>
                          </p:cTn>
                        </p:par>
                        <p:par>
                          <p:cTn id="52" fill="hold">
                            <p:stCondLst>
                              <p:cond delay="750"/>
                            </p:stCondLst>
                            <p:childTnLst>
                              <p:par>
                                <p:cTn id="53" presetID="22" presetClass="entr" presetSubtype="1"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up)">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left)">
                                      <p:cBhvr>
                                        <p:cTn id="60" dur="250"/>
                                        <p:tgtEl>
                                          <p:spTgt spid="35"/>
                                        </p:tgtEl>
                                      </p:cBhvr>
                                    </p:animEffect>
                                  </p:childTnLst>
                                </p:cTn>
                              </p:par>
                            </p:childTnLst>
                          </p:cTn>
                        </p:par>
                        <p:par>
                          <p:cTn id="61" fill="hold">
                            <p:stCondLst>
                              <p:cond delay="250"/>
                            </p:stCondLst>
                            <p:childTnLst>
                              <p:par>
                                <p:cTn id="62" presetID="31" presetClass="entr" presetSubtype="0"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p:cTn id="64" dur="500" fill="hold"/>
                                        <p:tgtEl>
                                          <p:spTgt spid="43"/>
                                        </p:tgtEl>
                                        <p:attrNameLst>
                                          <p:attrName>ppt_w</p:attrName>
                                        </p:attrNameLst>
                                      </p:cBhvr>
                                      <p:tavLst>
                                        <p:tav tm="0">
                                          <p:val>
                                            <p:fltVal val="0"/>
                                          </p:val>
                                        </p:tav>
                                        <p:tav tm="100000">
                                          <p:val>
                                            <p:strVal val="#ppt_w"/>
                                          </p:val>
                                        </p:tav>
                                      </p:tavLst>
                                    </p:anim>
                                    <p:anim calcmode="lin" valueType="num">
                                      <p:cBhvr>
                                        <p:cTn id="65" dur="500" fill="hold"/>
                                        <p:tgtEl>
                                          <p:spTgt spid="43"/>
                                        </p:tgtEl>
                                        <p:attrNameLst>
                                          <p:attrName>ppt_h</p:attrName>
                                        </p:attrNameLst>
                                      </p:cBhvr>
                                      <p:tavLst>
                                        <p:tav tm="0">
                                          <p:val>
                                            <p:fltVal val="0"/>
                                          </p:val>
                                        </p:tav>
                                        <p:tav tm="100000">
                                          <p:val>
                                            <p:strVal val="#ppt_h"/>
                                          </p:val>
                                        </p:tav>
                                      </p:tavLst>
                                    </p:anim>
                                    <p:anim calcmode="lin" valueType="num">
                                      <p:cBhvr>
                                        <p:cTn id="66" dur="500" fill="hold"/>
                                        <p:tgtEl>
                                          <p:spTgt spid="43"/>
                                        </p:tgtEl>
                                        <p:attrNameLst>
                                          <p:attrName>style.rotation</p:attrName>
                                        </p:attrNameLst>
                                      </p:cBhvr>
                                      <p:tavLst>
                                        <p:tav tm="0">
                                          <p:val>
                                            <p:fltVal val="90"/>
                                          </p:val>
                                        </p:tav>
                                        <p:tav tm="100000">
                                          <p:val>
                                            <p:fltVal val="0"/>
                                          </p:val>
                                        </p:tav>
                                      </p:tavLst>
                                    </p:anim>
                                    <p:animEffect transition="in" filter="fade">
                                      <p:cBhvr>
                                        <p:cTn id="67" dur="500"/>
                                        <p:tgtEl>
                                          <p:spTgt spid="43"/>
                                        </p:tgtEl>
                                      </p:cBhvr>
                                    </p:animEffect>
                                  </p:childTnLst>
                                </p:cTn>
                              </p:par>
                            </p:childTnLst>
                          </p:cTn>
                        </p:par>
                        <p:par>
                          <p:cTn id="68" fill="hold">
                            <p:stCondLst>
                              <p:cond delay="750"/>
                            </p:stCondLst>
                            <p:childTnLst>
                              <p:par>
                                <p:cTn id="69" presetID="22" presetClass="entr" presetSubtype="1"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up)">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2" grpId="0" animBg="1"/>
      <p:bldP spid="35" grpId="0" animBg="1"/>
      <p:bldP spid="2" grpId="0"/>
      <p:bldP spid="42" grpId="0"/>
      <p:bldP spid="3" grpId="0"/>
      <p:bldP spid="29" grpId="0"/>
      <p:bldP spid="43" grpId="0"/>
      <p:bldP spid="44" grpId="0"/>
      <p:bldP spid="16"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6" name="Line 6"/>
          <p:cNvSpPr>
            <a:spLocks noChangeShapeType="1"/>
          </p:cNvSpPr>
          <p:nvPr/>
        </p:nvSpPr>
        <p:spPr bwMode="auto">
          <a:xfrm>
            <a:off x="1691285" y="2554118"/>
            <a:ext cx="0" cy="4303881"/>
          </a:xfrm>
          <a:prstGeom prst="line">
            <a:avLst/>
          </a:prstGeom>
          <a:noFill/>
          <a:ln w="12700" cap="flat">
            <a:solidFill>
              <a:srgbClr val="716F6E"/>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 name="Oval 15"/>
          <p:cNvSpPr>
            <a:spLocks noChangeArrowheads="1"/>
          </p:cNvSpPr>
          <p:nvPr/>
        </p:nvSpPr>
        <p:spPr bwMode="auto">
          <a:xfrm>
            <a:off x="1469196" y="2760098"/>
            <a:ext cx="461930" cy="461926"/>
          </a:xfrm>
          <a:prstGeom prst="ellipse">
            <a:avLst/>
          </a:prstGeom>
          <a:solidFill>
            <a:schemeClr val="tx1"/>
          </a:solidFill>
          <a:ln w="28575"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8" name="矩形 7"/>
          <p:cNvSpPr/>
          <p:nvPr/>
        </p:nvSpPr>
        <p:spPr>
          <a:xfrm>
            <a:off x="2429302" y="1032360"/>
            <a:ext cx="8992422" cy="1569660"/>
          </a:xfrm>
          <a:prstGeom prst="rect">
            <a:avLst/>
          </a:prstGeom>
        </p:spPr>
        <p:txBody>
          <a:bodyPr wrap="square">
            <a:spAutoFit/>
          </a:bodyPr>
          <a:lstStyle/>
          <a:p>
            <a:pPr algn="just" eaLnBrk="1"/>
            <a:r>
              <a:rPr lang="zh-CN" altLang="en-US" sz="2400" dirty="0">
                <a:solidFill>
                  <a:schemeClr val="bg1"/>
                </a:solidFill>
                <a:latin typeface="+mn-lt"/>
                <a:ea typeface="+mn-ea"/>
                <a:cs typeface="+mn-ea"/>
                <a:sym typeface="+mn-lt"/>
              </a:rPr>
              <a:t>上世纪</a:t>
            </a:r>
            <a:r>
              <a:rPr lang="en-US" altLang="zh-CN" sz="2400" dirty="0">
                <a:solidFill>
                  <a:schemeClr val="bg1"/>
                </a:solidFill>
                <a:latin typeface="+mn-lt"/>
                <a:ea typeface="+mn-ea"/>
                <a:cs typeface="+mn-ea"/>
                <a:sym typeface="+mn-lt"/>
              </a:rPr>
              <a:t>80</a:t>
            </a:r>
            <a:r>
              <a:rPr lang="zh-CN" altLang="en-US" sz="2400" dirty="0">
                <a:solidFill>
                  <a:schemeClr val="bg1"/>
                </a:solidFill>
                <a:latin typeface="+mn-lt"/>
                <a:ea typeface="+mn-ea"/>
                <a:cs typeface="+mn-ea"/>
                <a:sym typeface="+mn-lt"/>
              </a:rPr>
              <a:t>年代，粮食产量大幅度增长，农民强烈要求取消统购统销。国家兼顾城乡利益，采取折中和逐步的方式，逐渐减少统派购的品种和范围。</a:t>
            </a:r>
          </a:p>
          <a:p>
            <a:pPr algn="just" eaLnBrk="1"/>
            <a:endParaRPr lang="zh-CN" altLang="en-US" sz="2400" dirty="0">
              <a:solidFill>
                <a:schemeClr val="bg1"/>
              </a:solidFill>
              <a:latin typeface="+mn-lt"/>
              <a:ea typeface="+mn-ea"/>
              <a:cs typeface="+mn-ea"/>
              <a:sym typeface="+mn-lt"/>
            </a:endParaRPr>
          </a:p>
        </p:txBody>
      </p:sp>
      <p:sp>
        <p:nvSpPr>
          <p:cNvPr id="9" name="Freeform 5"/>
          <p:cNvSpPr>
            <a:spLocks/>
          </p:cNvSpPr>
          <p:nvPr/>
        </p:nvSpPr>
        <p:spPr bwMode="auto">
          <a:xfrm>
            <a:off x="1579403" y="2296548"/>
            <a:ext cx="219075" cy="192088"/>
          </a:xfrm>
          <a:custGeom>
            <a:avLst/>
            <a:gdLst>
              <a:gd name="T0" fmla="*/ 208 w 416"/>
              <a:gd name="T1" fmla="*/ 361 h 361"/>
              <a:gd name="T2" fmla="*/ 312 w 416"/>
              <a:gd name="T3" fmla="*/ 181 h 361"/>
              <a:gd name="T4" fmla="*/ 416 w 416"/>
              <a:gd name="T5" fmla="*/ 0 h 361"/>
              <a:gd name="T6" fmla="*/ 208 w 416"/>
              <a:gd name="T7" fmla="*/ 0 h 361"/>
              <a:gd name="T8" fmla="*/ 0 w 416"/>
              <a:gd name="T9" fmla="*/ 0 h 361"/>
              <a:gd name="T10" fmla="*/ 104 w 416"/>
              <a:gd name="T11" fmla="*/ 181 h 361"/>
              <a:gd name="T12" fmla="*/ 208 w 416"/>
              <a:gd name="T13" fmla="*/ 361 h 361"/>
            </a:gdLst>
            <a:ahLst/>
            <a:cxnLst>
              <a:cxn ang="0">
                <a:pos x="T0" y="T1"/>
              </a:cxn>
              <a:cxn ang="0">
                <a:pos x="T2" y="T3"/>
              </a:cxn>
              <a:cxn ang="0">
                <a:pos x="T4" y="T5"/>
              </a:cxn>
              <a:cxn ang="0">
                <a:pos x="T6" y="T7"/>
              </a:cxn>
              <a:cxn ang="0">
                <a:pos x="T8" y="T9"/>
              </a:cxn>
              <a:cxn ang="0">
                <a:pos x="T10" y="T11"/>
              </a:cxn>
              <a:cxn ang="0">
                <a:pos x="T12" y="T13"/>
              </a:cxn>
            </a:cxnLst>
            <a:rect l="0" t="0" r="r" b="b"/>
            <a:pathLst>
              <a:path w="416" h="361">
                <a:moveTo>
                  <a:pt x="208" y="361"/>
                </a:moveTo>
                <a:lnTo>
                  <a:pt x="312" y="181"/>
                </a:lnTo>
                <a:lnTo>
                  <a:pt x="416" y="0"/>
                </a:lnTo>
                <a:lnTo>
                  <a:pt x="208" y="0"/>
                </a:lnTo>
                <a:lnTo>
                  <a:pt x="0" y="0"/>
                </a:lnTo>
                <a:lnTo>
                  <a:pt x="104" y="181"/>
                </a:lnTo>
                <a:lnTo>
                  <a:pt x="208" y="36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0" name="Oval 7"/>
          <p:cNvSpPr>
            <a:spLocks noChangeArrowheads="1"/>
          </p:cNvSpPr>
          <p:nvPr/>
        </p:nvSpPr>
        <p:spPr bwMode="auto">
          <a:xfrm>
            <a:off x="1042947" y="970817"/>
            <a:ext cx="1284048" cy="1287710"/>
          </a:xfrm>
          <a:prstGeom prst="ellipse">
            <a:avLst/>
          </a:prstGeom>
          <a:solidFill>
            <a:schemeClr val="tx1"/>
          </a:solidFill>
          <a:ln w="28575"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11" name="TextBox 16"/>
          <p:cNvSpPr txBox="1"/>
          <p:nvPr/>
        </p:nvSpPr>
        <p:spPr>
          <a:xfrm>
            <a:off x="1164739" y="1147089"/>
            <a:ext cx="1053092" cy="954107"/>
          </a:xfrm>
          <a:prstGeom prst="rect">
            <a:avLst/>
          </a:prstGeom>
          <a:noFill/>
        </p:spPr>
        <p:txBody>
          <a:bodyPr wrap="square" rtlCol="0">
            <a:spAutoFit/>
          </a:bodyPr>
          <a:lstStyle/>
          <a:p>
            <a:pPr algn="ctr"/>
            <a:r>
              <a:rPr lang="zh-CN" altLang="en-US" sz="2800" b="1" dirty="0">
                <a:solidFill>
                  <a:schemeClr val="bg2"/>
                </a:solidFill>
                <a:latin typeface="+mn-lt"/>
                <a:ea typeface="+mn-ea"/>
                <a:cs typeface="+mn-ea"/>
                <a:sym typeface="+mn-lt"/>
              </a:rPr>
              <a:t>政策取消</a:t>
            </a:r>
          </a:p>
        </p:txBody>
      </p:sp>
      <p:sp>
        <p:nvSpPr>
          <p:cNvPr id="12" name="TextBox 4"/>
          <p:cNvSpPr txBox="1"/>
          <p:nvPr/>
        </p:nvSpPr>
        <p:spPr>
          <a:xfrm>
            <a:off x="1514884" y="2791006"/>
            <a:ext cx="492443" cy="400110"/>
          </a:xfrm>
          <a:prstGeom prst="rect">
            <a:avLst/>
          </a:prstGeom>
          <a:noFill/>
        </p:spPr>
        <p:txBody>
          <a:bodyPr wrap="none" rtlCol="0">
            <a:spAutoFit/>
          </a:bodyPr>
          <a:lstStyle/>
          <a:p>
            <a:r>
              <a:rPr lang="en-US" altLang="zh-CN" sz="2000" dirty="0">
                <a:solidFill>
                  <a:schemeClr val="bg2"/>
                </a:solidFill>
                <a:latin typeface="+mn-lt"/>
                <a:ea typeface="+mn-ea"/>
                <a:cs typeface="+mn-ea"/>
                <a:sym typeface="+mn-lt"/>
              </a:rPr>
              <a:t>01</a:t>
            </a:r>
            <a:endParaRPr lang="zh-CN" altLang="en-US" sz="2000" dirty="0">
              <a:solidFill>
                <a:schemeClr val="bg2"/>
              </a:solidFill>
              <a:latin typeface="+mn-lt"/>
              <a:ea typeface="+mn-ea"/>
              <a:cs typeface="+mn-ea"/>
              <a:sym typeface="+mn-lt"/>
            </a:endParaRPr>
          </a:p>
        </p:txBody>
      </p:sp>
      <p:sp>
        <p:nvSpPr>
          <p:cNvPr id="13" name="Oval 15"/>
          <p:cNvSpPr>
            <a:spLocks noChangeArrowheads="1"/>
          </p:cNvSpPr>
          <p:nvPr/>
        </p:nvSpPr>
        <p:spPr bwMode="auto">
          <a:xfrm>
            <a:off x="1469196" y="3605938"/>
            <a:ext cx="461930" cy="461926"/>
          </a:xfrm>
          <a:prstGeom prst="ellipse">
            <a:avLst/>
          </a:prstGeom>
          <a:solidFill>
            <a:schemeClr val="tx1"/>
          </a:solidFill>
          <a:ln w="28575"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14" name="TextBox 23"/>
          <p:cNvSpPr txBox="1"/>
          <p:nvPr/>
        </p:nvSpPr>
        <p:spPr>
          <a:xfrm>
            <a:off x="1457146" y="3636846"/>
            <a:ext cx="492443" cy="400110"/>
          </a:xfrm>
          <a:prstGeom prst="rect">
            <a:avLst/>
          </a:prstGeom>
          <a:noFill/>
        </p:spPr>
        <p:txBody>
          <a:bodyPr wrap="none" rtlCol="0">
            <a:spAutoFit/>
          </a:bodyPr>
          <a:lstStyle/>
          <a:p>
            <a:r>
              <a:rPr lang="en-US" altLang="zh-CN" sz="2000" dirty="0">
                <a:solidFill>
                  <a:schemeClr val="bg2"/>
                </a:solidFill>
                <a:latin typeface="+mn-lt"/>
                <a:ea typeface="+mn-ea"/>
                <a:cs typeface="+mn-ea"/>
                <a:sym typeface="+mn-lt"/>
              </a:rPr>
              <a:t>02</a:t>
            </a:r>
            <a:endParaRPr lang="zh-CN" altLang="en-US" sz="2000" dirty="0">
              <a:solidFill>
                <a:schemeClr val="bg2"/>
              </a:solidFill>
              <a:latin typeface="+mn-lt"/>
              <a:ea typeface="+mn-ea"/>
              <a:cs typeface="+mn-ea"/>
              <a:sym typeface="+mn-lt"/>
            </a:endParaRPr>
          </a:p>
        </p:txBody>
      </p:sp>
      <p:sp>
        <p:nvSpPr>
          <p:cNvPr id="15" name="矩形 14"/>
          <p:cNvSpPr/>
          <p:nvPr/>
        </p:nvSpPr>
        <p:spPr>
          <a:xfrm>
            <a:off x="1976814" y="2529396"/>
            <a:ext cx="8936946" cy="923330"/>
          </a:xfrm>
          <a:prstGeom prst="rect">
            <a:avLst/>
          </a:prstGeom>
        </p:spPr>
        <p:txBody>
          <a:bodyPr wrap="square">
            <a:spAutoFit/>
          </a:bodyPr>
          <a:lstStyle/>
          <a:p>
            <a:pPr algn="just" eaLnBrk="1"/>
            <a:r>
              <a:rPr lang="zh-CN" altLang="en-US" dirty="0">
                <a:solidFill>
                  <a:schemeClr val="bg1"/>
                </a:solidFill>
                <a:latin typeface="+mn-lt"/>
                <a:ea typeface="+mn-ea"/>
                <a:cs typeface="+mn-ea"/>
                <a:sym typeface="+mn-lt"/>
              </a:rPr>
              <a:t>中央指出，“要随着生产和市场供给的改善，继续减少统派购的品种和范围。”到</a:t>
            </a:r>
            <a:r>
              <a:rPr lang="en-US" altLang="zh-CN" dirty="0">
                <a:solidFill>
                  <a:schemeClr val="bg1"/>
                </a:solidFill>
                <a:latin typeface="+mn-lt"/>
                <a:ea typeface="+mn-ea"/>
                <a:cs typeface="+mn-ea"/>
                <a:sym typeface="+mn-lt"/>
              </a:rPr>
              <a:t>1984</a:t>
            </a:r>
            <a:r>
              <a:rPr lang="zh-CN" altLang="en-US" dirty="0">
                <a:solidFill>
                  <a:schemeClr val="bg1"/>
                </a:solidFill>
                <a:latin typeface="+mn-lt"/>
                <a:ea typeface="+mn-ea"/>
                <a:cs typeface="+mn-ea"/>
                <a:sym typeface="+mn-lt"/>
              </a:rPr>
              <a:t>年底，统派购品种从</a:t>
            </a:r>
            <a:r>
              <a:rPr lang="en-US" altLang="zh-CN" dirty="0">
                <a:solidFill>
                  <a:schemeClr val="bg1"/>
                </a:solidFill>
                <a:latin typeface="+mn-lt"/>
                <a:ea typeface="+mn-ea"/>
                <a:cs typeface="+mn-ea"/>
                <a:sym typeface="+mn-lt"/>
              </a:rPr>
              <a:t>1980</a:t>
            </a:r>
            <a:r>
              <a:rPr lang="zh-CN" altLang="en-US" dirty="0">
                <a:solidFill>
                  <a:schemeClr val="bg1"/>
                </a:solidFill>
                <a:latin typeface="+mn-lt"/>
                <a:ea typeface="+mn-ea"/>
                <a:cs typeface="+mn-ea"/>
                <a:sym typeface="+mn-lt"/>
              </a:rPr>
              <a:t>年的</a:t>
            </a:r>
            <a:r>
              <a:rPr lang="en-US" altLang="zh-CN" dirty="0">
                <a:solidFill>
                  <a:schemeClr val="bg1"/>
                </a:solidFill>
                <a:latin typeface="+mn-lt"/>
                <a:ea typeface="+mn-ea"/>
                <a:cs typeface="+mn-ea"/>
                <a:sym typeface="+mn-lt"/>
              </a:rPr>
              <a:t>183</a:t>
            </a:r>
            <a:r>
              <a:rPr lang="zh-CN" altLang="en-US" dirty="0">
                <a:solidFill>
                  <a:schemeClr val="bg1"/>
                </a:solidFill>
                <a:latin typeface="+mn-lt"/>
                <a:ea typeface="+mn-ea"/>
                <a:cs typeface="+mn-ea"/>
                <a:sym typeface="+mn-lt"/>
              </a:rPr>
              <a:t>种减少</a:t>
            </a:r>
            <a:r>
              <a:rPr lang="en-US" altLang="zh-CN" dirty="0">
                <a:solidFill>
                  <a:schemeClr val="bg1"/>
                </a:solidFill>
                <a:latin typeface="+mn-lt"/>
                <a:ea typeface="+mn-ea"/>
                <a:cs typeface="+mn-ea"/>
                <a:sym typeface="+mn-lt"/>
              </a:rPr>
              <a:t>38</a:t>
            </a:r>
            <a:r>
              <a:rPr lang="zh-CN" altLang="en-US" dirty="0">
                <a:solidFill>
                  <a:schemeClr val="bg1"/>
                </a:solidFill>
                <a:latin typeface="+mn-lt"/>
                <a:ea typeface="+mn-ea"/>
                <a:cs typeface="+mn-ea"/>
                <a:sym typeface="+mn-lt"/>
              </a:rPr>
              <a:t>种（其中</a:t>
            </a:r>
            <a:r>
              <a:rPr lang="en-US" altLang="zh-CN" dirty="0">
                <a:solidFill>
                  <a:schemeClr val="bg1"/>
                </a:solidFill>
                <a:latin typeface="+mn-lt"/>
                <a:ea typeface="+mn-ea"/>
                <a:cs typeface="+mn-ea"/>
                <a:sym typeface="+mn-lt"/>
              </a:rPr>
              <a:t>24</a:t>
            </a:r>
            <a:r>
              <a:rPr lang="zh-CN" altLang="en-US" dirty="0">
                <a:solidFill>
                  <a:schemeClr val="bg1"/>
                </a:solidFill>
                <a:latin typeface="+mn-lt"/>
                <a:ea typeface="+mn-ea"/>
                <a:cs typeface="+mn-ea"/>
                <a:sym typeface="+mn-lt"/>
              </a:rPr>
              <a:t>种是中药材），实行了</a:t>
            </a:r>
            <a:r>
              <a:rPr lang="en-US" altLang="zh-CN" dirty="0">
                <a:solidFill>
                  <a:schemeClr val="bg1"/>
                </a:solidFill>
                <a:latin typeface="+mn-lt"/>
                <a:ea typeface="+mn-ea"/>
                <a:cs typeface="+mn-ea"/>
                <a:sym typeface="+mn-lt"/>
              </a:rPr>
              <a:t>32</a:t>
            </a:r>
            <a:r>
              <a:rPr lang="zh-CN" altLang="en-US" dirty="0">
                <a:solidFill>
                  <a:schemeClr val="bg1"/>
                </a:solidFill>
                <a:latin typeface="+mn-lt"/>
                <a:ea typeface="+mn-ea"/>
                <a:cs typeface="+mn-ea"/>
                <a:sym typeface="+mn-lt"/>
              </a:rPr>
              <a:t>年的统购统销开始瓦解。</a:t>
            </a:r>
          </a:p>
        </p:txBody>
      </p:sp>
      <p:sp>
        <p:nvSpPr>
          <p:cNvPr id="16" name="矩形 15"/>
          <p:cNvSpPr/>
          <p:nvPr/>
        </p:nvSpPr>
        <p:spPr>
          <a:xfrm>
            <a:off x="1931126" y="3581819"/>
            <a:ext cx="8936946" cy="646331"/>
          </a:xfrm>
          <a:prstGeom prst="rect">
            <a:avLst/>
          </a:prstGeom>
        </p:spPr>
        <p:txBody>
          <a:bodyPr wrap="square">
            <a:spAutoFit/>
          </a:bodyPr>
          <a:lstStyle/>
          <a:p>
            <a:pPr algn="just" eaLnBrk="1"/>
            <a:r>
              <a:rPr lang="en-US" altLang="zh-CN" dirty="0">
                <a:solidFill>
                  <a:schemeClr val="bg1"/>
                </a:solidFill>
                <a:latin typeface="+mn-lt"/>
                <a:ea typeface="+mn-ea"/>
                <a:cs typeface="+mn-ea"/>
                <a:sym typeface="+mn-lt"/>
              </a:rPr>
              <a:t>1985</a:t>
            </a:r>
            <a:r>
              <a:rPr lang="zh-CN" altLang="en-US" dirty="0">
                <a:solidFill>
                  <a:schemeClr val="bg1"/>
                </a:solidFill>
                <a:latin typeface="+mn-lt"/>
                <a:ea typeface="+mn-ea"/>
                <a:cs typeface="+mn-ea"/>
                <a:sym typeface="+mn-lt"/>
              </a:rPr>
              <a:t>年，国家不再对农村下达指令性的收购计划，而采用“合同定购”的方式来收购国家需要的粮食。同年，中央提出“逐步缩小合同订购数量，扩大市场议购”方针。</a:t>
            </a:r>
          </a:p>
        </p:txBody>
      </p:sp>
      <p:sp>
        <p:nvSpPr>
          <p:cNvPr id="17" name="Oval 15"/>
          <p:cNvSpPr>
            <a:spLocks noChangeArrowheads="1"/>
          </p:cNvSpPr>
          <p:nvPr/>
        </p:nvSpPr>
        <p:spPr bwMode="auto">
          <a:xfrm>
            <a:off x="1469196" y="4497684"/>
            <a:ext cx="461930" cy="461926"/>
          </a:xfrm>
          <a:prstGeom prst="ellipse">
            <a:avLst/>
          </a:prstGeom>
          <a:solidFill>
            <a:schemeClr val="tx1"/>
          </a:solidFill>
          <a:ln w="28575"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18" name="TextBox 27"/>
          <p:cNvSpPr txBox="1"/>
          <p:nvPr/>
        </p:nvSpPr>
        <p:spPr>
          <a:xfrm>
            <a:off x="1457146" y="4528592"/>
            <a:ext cx="492443" cy="400110"/>
          </a:xfrm>
          <a:prstGeom prst="rect">
            <a:avLst/>
          </a:prstGeom>
          <a:noFill/>
          <a:ln>
            <a:noFill/>
          </a:ln>
        </p:spPr>
        <p:txBody>
          <a:bodyPr wrap="none" rtlCol="0">
            <a:spAutoFit/>
          </a:bodyPr>
          <a:lstStyle/>
          <a:p>
            <a:r>
              <a:rPr lang="en-US" altLang="zh-CN" sz="2000" dirty="0">
                <a:solidFill>
                  <a:schemeClr val="bg2"/>
                </a:solidFill>
                <a:latin typeface="+mn-lt"/>
                <a:ea typeface="+mn-ea"/>
                <a:cs typeface="+mn-ea"/>
                <a:sym typeface="+mn-lt"/>
              </a:rPr>
              <a:t>03</a:t>
            </a:r>
            <a:endParaRPr lang="zh-CN" altLang="en-US" sz="2000" dirty="0">
              <a:solidFill>
                <a:schemeClr val="bg2"/>
              </a:solidFill>
              <a:latin typeface="+mn-lt"/>
              <a:ea typeface="+mn-ea"/>
              <a:cs typeface="+mn-ea"/>
              <a:sym typeface="+mn-lt"/>
            </a:endParaRPr>
          </a:p>
        </p:txBody>
      </p:sp>
      <p:sp>
        <p:nvSpPr>
          <p:cNvPr id="19" name="矩形 18"/>
          <p:cNvSpPr/>
          <p:nvPr/>
        </p:nvSpPr>
        <p:spPr>
          <a:xfrm>
            <a:off x="1954013" y="4451778"/>
            <a:ext cx="8936946" cy="923330"/>
          </a:xfrm>
          <a:prstGeom prst="rect">
            <a:avLst/>
          </a:prstGeom>
        </p:spPr>
        <p:txBody>
          <a:bodyPr wrap="square">
            <a:spAutoFit/>
          </a:bodyPr>
          <a:lstStyle/>
          <a:p>
            <a:pPr algn="just" eaLnBrk="1"/>
            <a:r>
              <a:rPr lang="en-US" altLang="zh-CN" dirty="0">
                <a:solidFill>
                  <a:schemeClr val="bg1"/>
                </a:solidFill>
                <a:latin typeface="+mn-lt"/>
                <a:ea typeface="+mn-ea"/>
                <a:cs typeface="+mn-ea"/>
                <a:sym typeface="+mn-lt"/>
              </a:rPr>
              <a:t>1992</a:t>
            </a:r>
            <a:r>
              <a:rPr lang="zh-CN" altLang="en-US" dirty="0">
                <a:solidFill>
                  <a:schemeClr val="bg1"/>
                </a:solidFill>
                <a:latin typeface="+mn-lt"/>
                <a:ea typeface="+mn-ea"/>
                <a:cs typeface="+mn-ea"/>
                <a:sym typeface="+mn-lt"/>
              </a:rPr>
              <a:t>年底，各地的库存粮食多，库存粮食占压不少资金。这时放开粮食价格，不仅不会出现抢购，还会给粮食部门减轻负担。</a:t>
            </a:r>
            <a:r>
              <a:rPr lang="en-US" altLang="zh-CN" dirty="0">
                <a:solidFill>
                  <a:schemeClr val="bg1"/>
                </a:solidFill>
                <a:latin typeface="+mn-lt"/>
                <a:ea typeface="+mn-ea"/>
                <a:cs typeface="+mn-ea"/>
                <a:sym typeface="+mn-lt"/>
              </a:rPr>
              <a:t>1992</a:t>
            </a:r>
            <a:r>
              <a:rPr lang="zh-CN" altLang="en-US" dirty="0">
                <a:solidFill>
                  <a:schemeClr val="bg1"/>
                </a:solidFill>
                <a:latin typeface="+mn-lt"/>
                <a:ea typeface="+mn-ea"/>
                <a:cs typeface="+mn-ea"/>
                <a:sym typeface="+mn-lt"/>
              </a:rPr>
              <a:t>年底，全国</a:t>
            </a:r>
            <a:r>
              <a:rPr lang="en-US" altLang="zh-CN" dirty="0">
                <a:solidFill>
                  <a:schemeClr val="bg1"/>
                </a:solidFill>
                <a:latin typeface="+mn-lt"/>
                <a:ea typeface="+mn-ea"/>
                <a:cs typeface="+mn-ea"/>
                <a:sym typeface="+mn-lt"/>
              </a:rPr>
              <a:t>844</a:t>
            </a:r>
            <a:r>
              <a:rPr lang="zh-CN" altLang="en-US" dirty="0">
                <a:solidFill>
                  <a:schemeClr val="bg1"/>
                </a:solidFill>
                <a:latin typeface="+mn-lt"/>
                <a:ea typeface="+mn-ea"/>
                <a:cs typeface="+mn-ea"/>
                <a:sym typeface="+mn-lt"/>
              </a:rPr>
              <a:t>个县（市）放开了粮食价格，粮食市场形成，统购统销才真正退出了历史舞台。</a:t>
            </a:r>
          </a:p>
        </p:txBody>
      </p:sp>
      <p:sp>
        <p:nvSpPr>
          <p:cNvPr id="22" name="TextBox 54">
            <a:extLst>
              <a:ext uri="{FF2B5EF4-FFF2-40B4-BE49-F238E27FC236}">
                <a16:creationId xmlns:a16="http://schemas.microsoft.com/office/drawing/2014/main" id="{20658CC5-E55D-4C1B-B0D3-D486DD7805D1}"/>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农产品统购统销制度</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pic>
        <p:nvPicPr>
          <p:cNvPr id="25" name="图片 24">
            <a:extLst>
              <a:ext uri="{FF2B5EF4-FFF2-40B4-BE49-F238E27FC236}">
                <a16:creationId xmlns:a16="http://schemas.microsoft.com/office/drawing/2014/main" id="{7DA24416-6FC8-435B-A685-7562D77A31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29197" y="2097888"/>
            <a:ext cx="4717238" cy="32701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图片 25">
            <a:extLst>
              <a:ext uri="{FF2B5EF4-FFF2-40B4-BE49-F238E27FC236}">
                <a16:creationId xmlns:a16="http://schemas.microsoft.com/office/drawing/2014/main" id="{87575716-0134-4529-B59A-64886441D9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67911" y="2097887"/>
            <a:ext cx="4717238" cy="32701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016085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2"/>
                                        </p:tgtEl>
                                        <p:attrNameLst>
                                          <p:attrName>style.visibility</p:attrName>
                                        </p:attrNameLst>
                                      </p:cBhvr>
                                      <p:to>
                                        <p:strVal val="visible"/>
                                      </p:to>
                                    </p:set>
                                    <p:anim calcmode="lin" valueType="num">
                                      <p:cBhvr>
                                        <p:cTn id="18"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2"/>
                                        </p:tgtEl>
                                        <p:attrNameLst>
                                          <p:attrName>ppt_y</p:attrName>
                                        </p:attrNameLst>
                                      </p:cBhvr>
                                      <p:tavLst>
                                        <p:tav tm="0">
                                          <p:val>
                                            <p:strVal val="#ppt_y"/>
                                          </p:val>
                                        </p:tav>
                                        <p:tav tm="100000">
                                          <p:val>
                                            <p:strVal val="#ppt_y"/>
                                          </p:val>
                                        </p:tav>
                                      </p:tavLst>
                                    </p:anim>
                                    <p:anim calcmode="lin" valueType="num">
                                      <p:cBhvr>
                                        <p:cTn id="20"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6" presetClass="entr" presetSubtype="0" fill="hold" grpId="0" nodeType="withEffect">
                                  <p:stCondLst>
                                    <p:cond delay="0"/>
                                  </p:stCondLst>
                                  <p:iterate type="lt">
                                    <p:tmPct val="10000"/>
                                  </p:iterate>
                                  <p:childTnLst>
                                    <p:set>
                                      <p:cBhvr>
                                        <p:cTn id="31" dur="1" fill="hold">
                                          <p:stCondLst>
                                            <p:cond delay="0"/>
                                          </p:stCondLst>
                                        </p:cTn>
                                        <p:tgtEl>
                                          <p:spTgt spid="11"/>
                                        </p:tgtEl>
                                        <p:attrNameLst>
                                          <p:attrName>style.visibility</p:attrName>
                                        </p:attrNameLst>
                                      </p:cBhvr>
                                      <p:to>
                                        <p:strVal val="visible"/>
                                      </p:to>
                                    </p:set>
                                    <p:anim by="(-#ppt_w*2)" calcmode="lin" valueType="num">
                                      <p:cBhvr rctx="PPT">
                                        <p:cTn id="32" dur="150" autoRev="1" fill="hold">
                                          <p:stCondLst>
                                            <p:cond delay="0"/>
                                          </p:stCondLst>
                                        </p:cTn>
                                        <p:tgtEl>
                                          <p:spTgt spid="11"/>
                                        </p:tgtEl>
                                        <p:attrNameLst>
                                          <p:attrName>ppt_w</p:attrName>
                                        </p:attrNameLst>
                                      </p:cBhvr>
                                    </p:anim>
                                    <p:anim by="(#ppt_w*0.50)" calcmode="lin" valueType="num">
                                      <p:cBhvr>
                                        <p:cTn id="33" dur="150" decel="50000" autoRev="1" fill="hold">
                                          <p:stCondLst>
                                            <p:cond delay="0"/>
                                          </p:stCondLst>
                                        </p:cTn>
                                        <p:tgtEl>
                                          <p:spTgt spid="11"/>
                                        </p:tgtEl>
                                        <p:attrNameLst>
                                          <p:attrName>ppt_x</p:attrName>
                                        </p:attrNameLst>
                                      </p:cBhvr>
                                    </p:anim>
                                    <p:anim from="(-#ppt_h/2)" to="(#ppt_y)" calcmode="lin" valueType="num">
                                      <p:cBhvr>
                                        <p:cTn id="34" dur="300" fill="hold">
                                          <p:stCondLst>
                                            <p:cond delay="0"/>
                                          </p:stCondLst>
                                        </p:cTn>
                                        <p:tgtEl>
                                          <p:spTgt spid="11"/>
                                        </p:tgtEl>
                                        <p:attrNameLst>
                                          <p:attrName>ppt_y</p:attrName>
                                        </p:attrNameLst>
                                      </p:cBhvr>
                                    </p:anim>
                                    <p:animRot by="21600000">
                                      <p:cBhvr>
                                        <p:cTn id="35" dur="300" fill="hold">
                                          <p:stCondLst>
                                            <p:cond delay="0"/>
                                          </p:stCondLst>
                                        </p:cTn>
                                        <p:tgtEl>
                                          <p:spTgt spid="11"/>
                                        </p:tgtEl>
                                        <p:attrNameLst>
                                          <p:attrName>r</p:attrName>
                                        </p:attrNameLst>
                                      </p:cBhvr>
                                    </p:animRot>
                                  </p:childTnLst>
                                </p:cTn>
                              </p:par>
                            </p:childTnLst>
                          </p:cTn>
                        </p:par>
                        <p:par>
                          <p:cTn id="36" fill="hold">
                            <p:stCondLst>
                              <p:cond delay="500"/>
                            </p:stCondLst>
                            <p:childTnLst>
                              <p:par>
                                <p:cTn id="37" presetID="1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300"/>
                                        <p:tgtEl>
                                          <p:spTgt spid="9"/>
                                        </p:tgtEl>
                                        <p:attrNameLst>
                                          <p:attrName>ppt_y</p:attrName>
                                        </p:attrNameLst>
                                      </p:cBhvr>
                                      <p:tavLst>
                                        <p:tav tm="0">
                                          <p:val>
                                            <p:strVal val="#ppt_y-#ppt_h*1.125000"/>
                                          </p:val>
                                        </p:tav>
                                        <p:tav tm="100000">
                                          <p:val>
                                            <p:strVal val="#ppt_y"/>
                                          </p:val>
                                        </p:tav>
                                      </p:tavLst>
                                    </p:anim>
                                    <p:animEffect transition="in" filter="wipe(down)">
                                      <p:cBhvr>
                                        <p:cTn id="40" dur="300"/>
                                        <p:tgtEl>
                                          <p:spTgt spid="9"/>
                                        </p:tgtEl>
                                      </p:cBhvr>
                                    </p:animEffect>
                                  </p:childTnLst>
                                </p:cTn>
                              </p:par>
                            </p:childTnLst>
                          </p:cTn>
                        </p:par>
                        <p:par>
                          <p:cTn id="41" fill="hold">
                            <p:stCondLst>
                              <p:cond delay="800"/>
                            </p:stCondLst>
                            <p:childTnLst>
                              <p:par>
                                <p:cTn id="42" presetID="22" presetClass="entr" presetSubtype="1"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p:stCondLst>
                              <p:cond delay="13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300" fill="hold"/>
                                        <p:tgtEl>
                                          <p:spTgt spid="7"/>
                                        </p:tgtEl>
                                        <p:attrNameLst>
                                          <p:attrName>ppt_w</p:attrName>
                                        </p:attrNameLst>
                                      </p:cBhvr>
                                      <p:tavLst>
                                        <p:tav tm="0">
                                          <p:val>
                                            <p:fltVal val="0"/>
                                          </p:val>
                                        </p:tav>
                                        <p:tav tm="100000">
                                          <p:val>
                                            <p:strVal val="#ppt_w"/>
                                          </p:val>
                                        </p:tav>
                                      </p:tavLst>
                                    </p:anim>
                                    <p:anim calcmode="lin" valueType="num">
                                      <p:cBhvr>
                                        <p:cTn id="54" dur="300" fill="hold"/>
                                        <p:tgtEl>
                                          <p:spTgt spid="7"/>
                                        </p:tgtEl>
                                        <p:attrNameLst>
                                          <p:attrName>ppt_h</p:attrName>
                                        </p:attrNameLst>
                                      </p:cBhvr>
                                      <p:tavLst>
                                        <p:tav tm="0">
                                          <p:val>
                                            <p:fltVal val="0"/>
                                          </p:val>
                                        </p:tav>
                                        <p:tav tm="100000">
                                          <p:val>
                                            <p:strVal val="#ppt_h"/>
                                          </p:val>
                                        </p:tav>
                                      </p:tavLst>
                                    </p:anim>
                                    <p:animEffect transition="in" filter="fade">
                                      <p:cBhvr>
                                        <p:cTn id="55" dur="300"/>
                                        <p:tgtEl>
                                          <p:spTgt spid="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300" fill="hold"/>
                                        <p:tgtEl>
                                          <p:spTgt spid="12"/>
                                        </p:tgtEl>
                                        <p:attrNameLst>
                                          <p:attrName>ppt_w</p:attrName>
                                        </p:attrNameLst>
                                      </p:cBhvr>
                                      <p:tavLst>
                                        <p:tav tm="0">
                                          <p:val>
                                            <p:fltVal val="0"/>
                                          </p:val>
                                        </p:tav>
                                        <p:tav tm="100000">
                                          <p:val>
                                            <p:strVal val="#ppt_w"/>
                                          </p:val>
                                        </p:tav>
                                      </p:tavLst>
                                    </p:anim>
                                    <p:anim calcmode="lin" valueType="num">
                                      <p:cBhvr>
                                        <p:cTn id="59" dur="300" fill="hold"/>
                                        <p:tgtEl>
                                          <p:spTgt spid="12"/>
                                        </p:tgtEl>
                                        <p:attrNameLst>
                                          <p:attrName>ppt_h</p:attrName>
                                        </p:attrNameLst>
                                      </p:cBhvr>
                                      <p:tavLst>
                                        <p:tav tm="0">
                                          <p:val>
                                            <p:fltVal val="0"/>
                                          </p:val>
                                        </p:tav>
                                        <p:tav tm="100000">
                                          <p:val>
                                            <p:strVal val="#ppt_h"/>
                                          </p:val>
                                        </p:tav>
                                      </p:tavLst>
                                    </p:anim>
                                    <p:animEffect transition="in" filter="fade">
                                      <p:cBhvr>
                                        <p:cTn id="60" dur="300"/>
                                        <p:tgtEl>
                                          <p:spTgt spid="12"/>
                                        </p:tgtEl>
                                      </p:cBhvr>
                                    </p:animEffect>
                                  </p:childTnLst>
                                </p:cTn>
                              </p:par>
                            </p:childTnLst>
                          </p:cTn>
                        </p:par>
                        <p:par>
                          <p:cTn id="61" fill="hold">
                            <p:stCondLst>
                              <p:cond delay="300"/>
                            </p:stCondLst>
                            <p:childTnLst>
                              <p:par>
                                <p:cTn id="62" presetID="22" presetClass="entr" presetSubtype="8"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Effect transition="in" filter="fade">
                                      <p:cBhvr>
                                        <p:cTn id="71" dur="500"/>
                                        <p:tgtEl>
                                          <p:spTgt spid="1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left)">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500" fill="hold"/>
                                        <p:tgtEl>
                                          <p:spTgt spid="17"/>
                                        </p:tgtEl>
                                        <p:attrNameLst>
                                          <p:attrName>ppt_w</p:attrName>
                                        </p:attrNameLst>
                                      </p:cBhvr>
                                      <p:tavLst>
                                        <p:tav tm="0">
                                          <p:val>
                                            <p:fltVal val="0"/>
                                          </p:val>
                                        </p:tav>
                                        <p:tav tm="100000">
                                          <p:val>
                                            <p:strVal val="#ppt_w"/>
                                          </p:val>
                                        </p:tav>
                                      </p:tavLst>
                                    </p:anim>
                                    <p:anim calcmode="lin" valueType="num">
                                      <p:cBhvr>
                                        <p:cTn id="86" dur="500" fill="hold"/>
                                        <p:tgtEl>
                                          <p:spTgt spid="17"/>
                                        </p:tgtEl>
                                        <p:attrNameLst>
                                          <p:attrName>ppt_h</p:attrName>
                                        </p:attrNameLst>
                                      </p:cBhvr>
                                      <p:tavLst>
                                        <p:tav tm="0">
                                          <p:val>
                                            <p:fltVal val="0"/>
                                          </p:val>
                                        </p:tav>
                                        <p:tav tm="100000">
                                          <p:val>
                                            <p:strVal val="#ppt_h"/>
                                          </p:val>
                                        </p:tav>
                                      </p:tavLst>
                                    </p:anim>
                                    <p:animEffect transition="in" filter="fade">
                                      <p:cBhvr>
                                        <p:cTn id="87" dur="500"/>
                                        <p:tgtEl>
                                          <p:spTgt spid="17"/>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wipe(left)">
                                      <p:cBhvr>
                                        <p:cTn id="96" dur="500"/>
                                        <p:tgtEl>
                                          <p:spTgt spid="19"/>
                                        </p:tgtEl>
                                      </p:cBhvr>
                                    </p:animEffect>
                                  </p:childTnLst>
                                </p:cTn>
                              </p:par>
                              <p:par>
                                <p:cTn id="97" presetID="2" presetClass="entr" presetSubtype="2" fill="hold"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1+#ppt_w/2"/>
                                          </p:val>
                                        </p:tav>
                                        <p:tav tm="100000">
                                          <p:val>
                                            <p:strVal val="#ppt_x"/>
                                          </p:val>
                                        </p:tav>
                                      </p:tavLst>
                                    </p:anim>
                                    <p:anim calcmode="lin" valueType="num">
                                      <p:cBhvr additive="base">
                                        <p:cTn id="100" dur="500" fill="hold"/>
                                        <p:tgtEl>
                                          <p:spTgt spid="25"/>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additive="base">
                                        <p:cTn id="103" dur="1000" fill="hold"/>
                                        <p:tgtEl>
                                          <p:spTgt spid="26"/>
                                        </p:tgtEl>
                                        <p:attrNameLst>
                                          <p:attrName>ppt_x</p:attrName>
                                        </p:attrNameLst>
                                      </p:cBhvr>
                                      <p:tavLst>
                                        <p:tav tm="0">
                                          <p:val>
                                            <p:strVal val="1+#ppt_w/2"/>
                                          </p:val>
                                        </p:tav>
                                        <p:tav tm="100000">
                                          <p:val>
                                            <p:strVal val="#ppt_x"/>
                                          </p:val>
                                        </p:tav>
                                      </p:tavLst>
                                    </p:anim>
                                    <p:anim calcmode="lin" valueType="num">
                                      <p:cBhvr additive="base">
                                        <p:cTn id="104"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6" grpId="0" animBg="1"/>
      <p:bldP spid="7" grpId="0" animBg="1"/>
      <p:bldP spid="8" grpId="0"/>
      <p:bldP spid="9" grpId="0" animBg="1"/>
      <p:bldP spid="10" grpId="0" animBg="1"/>
      <p:bldP spid="11" grpId="0"/>
      <p:bldP spid="12" grpId="0"/>
      <p:bldP spid="13" grpId="0" animBg="1"/>
      <p:bldP spid="14" grpId="0"/>
      <p:bldP spid="15" grpId="0"/>
      <p:bldP spid="16" grpId="0"/>
      <p:bldP spid="17" grpId="0" animBg="1"/>
      <p:bldP spid="18" grpId="0" animBg="1"/>
      <p:bldP spid="19"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25" r="1692" b="2930"/>
          <a:stretch/>
        </p:blipFill>
        <p:spPr>
          <a:xfrm>
            <a:off x="9301" y="4440004"/>
            <a:ext cx="12187461" cy="2417996"/>
          </a:xfrm>
          <a:prstGeom prst="rect">
            <a:avLst/>
          </a:prstGeom>
        </p:spPr>
      </p:pic>
      <p:sp>
        <p:nvSpPr>
          <p:cNvPr id="26" name="Freeform 6"/>
          <p:cNvSpPr>
            <a:spLocks noEditPoints="1"/>
          </p:cNvSpPr>
          <p:nvPr/>
        </p:nvSpPr>
        <p:spPr bwMode="auto">
          <a:xfrm>
            <a:off x="4575426" y="750627"/>
            <a:ext cx="3242158" cy="2316702"/>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600">
              <a:latin typeface="+mn-lt"/>
              <a:ea typeface="+mn-ea"/>
              <a:cs typeface="+mn-ea"/>
              <a:sym typeface="+mn-lt"/>
            </a:endParaRPr>
          </a:p>
        </p:txBody>
      </p:sp>
      <p:sp>
        <p:nvSpPr>
          <p:cNvPr id="35" name="文本框 34"/>
          <p:cNvSpPr txBox="1"/>
          <p:nvPr/>
        </p:nvSpPr>
        <p:spPr>
          <a:xfrm>
            <a:off x="886055" y="3429000"/>
            <a:ext cx="10417589" cy="1015663"/>
          </a:xfrm>
          <a:prstGeom prst="rect">
            <a:avLst/>
          </a:prstGeom>
          <a:noFill/>
        </p:spPr>
        <p:txBody>
          <a:bodyPr wrap="square" rtlCol="0">
            <a:spAutoFit/>
          </a:bodyPr>
          <a:lstStyle>
            <a:defPPr>
              <a:defRPr lang="zh-CN"/>
            </a:defPPr>
            <a:lvl1pPr algn="ctr">
              <a:defRPr sz="6600">
                <a:solidFill>
                  <a:schemeClr val="bg2"/>
                </a:solidFill>
                <a:latin typeface="方正特雅宋_GBK" panose="02000000000000000000" pitchFamily="2" charset="-122"/>
                <a:ea typeface="方正特雅宋_GBK" panose="02000000000000000000" pitchFamily="2" charset="-122"/>
                <a:cs typeface="+mn-ea"/>
              </a:defRPr>
            </a:lvl1pPr>
          </a:lstStyle>
          <a:p>
            <a:r>
              <a:rPr lang="zh-CN" altLang="en-US" sz="6000" b="1" dirty="0">
                <a:solidFill>
                  <a:schemeClr val="tx1"/>
                </a:solidFill>
                <a:latin typeface="+mn-lt"/>
                <a:ea typeface="+mn-ea"/>
                <a:sym typeface="+mn-lt"/>
              </a:rPr>
              <a:t>农业合作化运动</a:t>
            </a:r>
          </a:p>
        </p:txBody>
      </p:sp>
      <p:grpSp>
        <p:nvGrpSpPr>
          <p:cNvPr id="3" name="组合 2"/>
          <p:cNvGrpSpPr/>
          <p:nvPr/>
        </p:nvGrpSpPr>
        <p:grpSpPr>
          <a:xfrm>
            <a:off x="5533479" y="1316877"/>
            <a:ext cx="1122744" cy="1122744"/>
            <a:chOff x="5533479" y="1316877"/>
            <a:chExt cx="1122744" cy="1122744"/>
          </a:xfrm>
        </p:grpSpPr>
        <p:sp>
          <p:nvSpPr>
            <p:cNvPr id="43" name="任意多边形: 形状 42"/>
            <p:cNvSpPr/>
            <p:nvPr/>
          </p:nvSpPr>
          <p:spPr bwMode="auto">
            <a:xfrm>
              <a:off x="5533479" y="1316877"/>
              <a:ext cx="1122744" cy="1122744"/>
            </a:xfrm>
            <a:custGeom>
              <a:avLst/>
              <a:gdLst>
                <a:gd name="connsiteX0" fmla="*/ 417327 w 834654"/>
                <a:gd name="connsiteY0" fmla="*/ 47625 h 834654"/>
                <a:gd name="connsiteX1" fmla="*/ 47625 w 834654"/>
                <a:gd name="connsiteY1" fmla="*/ 417327 h 834654"/>
                <a:gd name="connsiteX2" fmla="*/ 417327 w 834654"/>
                <a:gd name="connsiteY2" fmla="*/ 787029 h 834654"/>
                <a:gd name="connsiteX3" fmla="*/ 787029 w 834654"/>
                <a:gd name="connsiteY3" fmla="*/ 417327 h 834654"/>
                <a:gd name="connsiteX4" fmla="*/ 417327 w 834654"/>
                <a:gd name="connsiteY4" fmla="*/ 47625 h 834654"/>
                <a:gd name="connsiteX5" fmla="*/ 417327 w 834654"/>
                <a:gd name="connsiteY5" fmla="*/ 0 h 834654"/>
                <a:gd name="connsiteX6" fmla="*/ 834654 w 834654"/>
                <a:gd name="connsiteY6" fmla="*/ 417327 h 834654"/>
                <a:gd name="connsiteX7" fmla="*/ 417327 w 834654"/>
                <a:gd name="connsiteY7" fmla="*/ 834654 h 834654"/>
                <a:gd name="connsiteX8" fmla="*/ 0 w 834654"/>
                <a:gd name="connsiteY8" fmla="*/ 417327 h 834654"/>
                <a:gd name="connsiteX9" fmla="*/ 417327 w 834654"/>
                <a:gd name="connsiteY9" fmla="*/ 0 h 83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654" h="834654">
                  <a:moveTo>
                    <a:pt x="417327" y="47625"/>
                  </a:moveTo>
                  <a:cubicBezTo>
                    <a:pt x="213146" y="47625"/>
                    <a:pt x="47625" y="213146"/>
                    <a:pt x="47625" y="417327"/>
                  </a:cubicBezTo>
                  <a:cubicBezTo>
                    <a:pt x="47625" y="621508"/>
                    <a:pt x="213146" y="787029"/>
                    <a:pt x="417327" y="787029"/>
                  </a:cubicBezTo>
                  <a:cubicBezTo>
                    <a:pt x="621508" y="787029"/>
                    <a:pt x="787029" y="621508"/>
                    <a:pt x="787029" y="417327"/>
                  </a:cubicBezTo>
                  <a:cubicBezTo>
                    <a:pt x="787029" y="213146"/>
                    <a:pt x="621508" y="47625"/>
                    <a:pt x="417327" y="47625"/>
                  </a:cubicBezTo>
                  <a:close/>
                  <a:moveTo>
                    <a:pt x="417327" y="0"/>
                  </a:moveTo>
                  <a:cubicBezTo>
                    <a:pt x="647810" y="0"/>
                    <a:pt x="834654" y="186844"/>
                    <a:pt x="834654" y="417327"/>
                  </a:cubicBezTo>
                  <a:cubicBezTo>
                    <a:pt x="834654" y="647810"/>
                    <a:pt x="647810" y="834654"/>
                    <a:pt x="417327" y="834654"/>
                  </a:cubicBezTo>
                  <a:cubicBezTo>
                    <a:pt x="186844" y="834654"/>
                    <a:pt x="0" y="647810"/>
                    <a:pt x="0" y="417327"/>
                  </a:cubicBezTo>
                  <a:cubicBezTo>
                    <a:pt x="0" y="186844"/>
                    <a:pt x="186844" y="0"/>
                    <a:pt x="417327" y="0"/>
                  </a:cubicBez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mn-lt"/>
                <a:ea typeface="+mn-ea"/>
                <a:cs typeface="+mn-ea"/>
                <a:sym typeface="+mn-lt"/>
              </a:endParaRPr>
            </a:p>
          </p:txBody>
        </p:sp>
        <p:sp>
          <p:nvSpPr>
            <p:cNvPr id="44" name="Rectangle 9"/>
            <p:cNvSpPr>
              <a:spLocks noChangeArrowheads="1"/>
            </p:cNvSpPr>
            <p:nvPr/>
          </p:nvSpPr>
          <p:spPr bwMode="auto">
            <a:xfrm>
              <a:off x="5660519" y="1538208"/>
              <a:ext cx="8686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chemeClr val="accent3"/>
                  </a:solidFill>
                  <a:effectLst/>
                  <a:uLnTx/>
                  <a:uFillTx/>
                  <a:latin typeface="+mn-lt"/>
                  <a:ea typeface="+mn-ea"/>
                  <a:cs typeface="+mn-ea"/>
                  <a:sym typeface="+mn-lt"/>
                </a:rPr>
                <a:t>03</a:t>
              </a:r>
              <a:endParaRPr kumimoji="0" lang="zh-CN" altLang="zh-CN" sz="48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spTree>
    <p:extLst>
      <p:ext uri="{BB962C8B-B14F-4D97-AF65-F5344CB8AC3E}">
        <p14:creationId xmlns:p14="http://schemas.microsoft.com/office/powerpoint/2010/main" val="102618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by="(-#ppt_w*2)" calcmode="lin" valueType="num">
                                      <p:cBhvr rctx="PPT">
                                        <p:cTn id="29" dur="200" autoRev="1" fill="hold">
                                          <p:stCondLst>
                                            <p:cond delay="0"/>
                                          </p:stCondLst>
                                        </p:cTn>
                                        <p:tgtEl>
                                          <p:spTgt spid="35"/>
                                        </p:tgtEl>
                                        <p:attrNameLst>
                                          <p:attrName>ppt_w</p:attrName>
                                        </p:attrNameLst>
                                      </p:cBhvr>
                                    </p:anim>
                                    <p:anim by="(#ppt_w*0.50)" calcmode="lin" valueType="num">
                                      <p:cBhvr>
                                        <p:cTn id="30" dur="200" decel="50000" autoRev="1" fill="hold">
                                          <p:stCondLst>
                                            <p:cond delay="0"/>
                                          </p:stCondLst>
                                        </p:cTn>
                                        <p:tgtEl>
                                          <p:spTgt spid="35"/>
                                        </p:tgtEl>
                                        <p:attrNameLst>
                                          <p:attrName>ppt_x</p:attrName>
                                        </p:attrNameLst>
                                      </p:cBhvr>
                                    </p:anim>
                                    <p:anim from="(-#ppt_h/2)" to="(#ppt_y)" calcmode="lin" valueType="num">
                                      <p:cBhvr>
                                        <p:cTn id="31" dur="400" fill="hold">
                                          <p:stCondLst>
                                            <p:cond delay="0"/>
                                          </p:stCondLst>
                                        </p:cTn>
                                        <p:tgtEl>
                                          <p:spTgt spid="35"/>
                                        </p:tgtEl>
                                        <p:attrNameLst>
                                          <p:attrName>ppt_y</p:attrName>
                                        </p:attrNameLst>
                                      </p:cBhvr>
                                    </p:anim>
                                    <p:animRot by="21600000">
                                      <p:cBhvr>
                                        <p:cTn id="32" dur="4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6" grpId="1" animBg="1"/>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5" name="矩形 4"/>
          <p:cNvSpPr/>
          <p:nvPr/>
        </p:nvSpPr>
        <p:spPr bwMode="auto">
          <a:xfrm>
            <a:off x="1033576" y="1412776"/>
            <a:ext cx="8064037" cy="4704971"/>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7" name="矩形 6"/>
          <p:cNvSpPr/>
          <p:nvPr/>
        </p:nvSpPr>
        <p:spPr>
          <a:xfrm>
            <a:off x="1262588" y="1412776"/>
            <a:ext cx="5123825" cy="4551374"/>
          </a:xfrm>
          <a:prstGeom prst="rect">
            <a:avLst/>
          </a:prstGeom>
        </p:spPr>
        <p:txBody>
          <a:bodyPr wrap="square">
            <a:spAutoFit/>
          </a:bodyPr>
          <a:lstStyle/>
          <a:p>
            <a:pPr algn="just" eaLnBrk="1">
              <a:lnSpc>
                <a:spcPct val="150000"/>
              </a:lnSpc>
            </a:pPr>
            <a:r>
              <a:rPr lang="zh-CN" altLang="en-US" sz="2800" b="1" dirty="0">
                <a:solidFill>
                  <a:schemeClr val="bg2"/>
                </a:solidFill>
                <a:latin typeface="+mn-lt"/>
                <a:ea typeface="+mn-ea"/>
                <a:cs typeface="+mn-ea"/>
                <a:sym typeface="+mn-lt"/>
              </a:rPr>
              <a:t>农业合作化</a:t>
            </a:r>
            <a:endParaRPr lang="en-US" altLang="zh-CN" sz="2400" dirty="0">
              <a:solidFill>
                <a:schemeClr val="bg2"/>
              </a:solidFill>
              <a:latin typeface="+mn-lt"/>
              <a:ea typeface="+mn-ea"/>
              <a:cs typeface="+mn-ea"/>
              <a:sym typeface="+mn-lt"/>
            </a:endParaRPr>
          </a:p>
          <a:p>
            <a:pPr algn="just" eaLnBrk="1">
              <a:lnSpc>
                <a:spcPct val="150000"/>
              </a:lnSpc>
            </a:pPr>
            <a:r>
              <a:rPr lang="zh-CN" altLang="en-US" sz="2400" dirty="0">
                <a:solidFill>
                  <a:schemeClr val="bg2"/>
                </a:solidFill>
                <a:latin typeface="+mn-lt"/>
                <a:ea typeface="+mn-ea"/>
                <a:cs typeface="+mn-ea"/>
                <a:sym typeface="+mn-lt"/>
              </a:rPr>
              <a:t>    指在中国共产党领导下，通过各种互助合作的形式，</a:t>
            </a:r>
            <a:r>
              <a:rPr lang="zh-CN" altLang="en-US" sz="2400" b="1" dirty="0">
                <a:solidFill>
                  <a:schemeClr val="bg2"/>
                </a:solidFill>
                <a:latin typeface="+mn-lt"/>
                <a:ea typeface="+mn-ea"/>
                <a:cs typeface="+mn-ea"/>
                <a:sym typeface="+mn-lt"/>
              </a:rPr>
              <a:t>把以生产资料私有制为基础的个体农业经济，改造为以生产资料公有制为基础的农业合作经济的过程。</a:t>
            </a:r>
            <a:endParaRPr lang="en-US" altLang="zh-CN" sz="2400" b="1" dirty="0">
              <a:solidFill>
                <a:schemeClr val="bg2"/>
              </a:solidFill>
              <a:latin typeface="+mn-lt"/>
              <a:ea typeface="+mn-ea"/>
              <a:cs typeface="+mn-ea"/>
              <a:sym typeface="+mn-lt"/>
            </a:endParaRPr>
          </a:p>
          <a:p>
            <a:pPr algn="just" eaLnBrk="1">
              <a:lnSpc>
                <a:spcPct val="150000"/>
              </a:lnSpc>
            </a:pPr>
            <a:r>
              <a:rPr lang="en-US" altLang="zh-CN" sz="2400" b="1" dirty="0">
                <a:solidFill>
                  <a:schemeClr val="bg2"/>
                </a:solidFill>
                <a:latin typeface="+mn-lt"/>
                <a:ea typeface="+mn-ea"/>
                <a:cs typeface="+mn-ea"/>
                <a:sym typeface="+mn-lt"/>
              </a:rPr>
              <a:t>    </a:t>
            </a:r>
            <a:r>
              <a:rPr lang="zh-CN" altLang="en-US" sz="2400" dirty="0">
                <a:solidFill>
                  <a:schemeClr val="bg2"/>
                </a:solidFill>
                <a:latin typeface="+mn-lt"/>
                <a:ea typeface="+mn-ea"/>
                <a:cs typeface="+mn-ea"/>
                <a:sym typeface="+mn-lt"/>
              </a:rPr>
              <a:t>共经历了三个阶段演化，是我国迈入社会主义初级阶段的重要步骤。</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5582" t="4800" r="3220" b="5027"/>
          <a:stretch/>
        </p:blipFill>
        <p:spPr>
          <a:xfrm>
            <a:off x="6746453" y="944698"/>
            <a:ext cx="4187722" cy="5444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54">
            <a:extLst>
              <a:ext uri="{FF2B5EF4-FFF2-40B4-BE49-F238E27FC236}">
                <a16:creationId xmlns:a16="http://schemas.microsoft.com/office/drawing/2014/main" id="{BAB8D94A-02D7-405D-937D-ACF5A05E3118}"/>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Tree>
    <p:extLst>
      <p:ext uri="{BB962C8B-B14F-4D97-AF65-F5344CB8AC3E}">
        <p14:creationId xmlns:p14="http://schemas.microsoft.com/office/powerpoint/2010/main" val="319930400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p:cTn id="18"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9"/>
                                        </p:tgtEl>
                                        <p:attrNameLst>
                                          <p:attrName>ppt_y</p:attrName>
                                        </p:attrNameLst>
                                      </p:cBhvr>
                                      <p:tavLst>
                                        <p:tav tm="0">
                                          <p:val>
                                            <p:strVal val="#ppt_y"/>
                                          </p:val>
                                        </p:tav>
                                        <p:tav tm="100000">
                                          <p:val>
                                            <p:strVal val="#ppt_y"/>
                                          </p:val>
                                        </p:tav>
                                      </p:tavLst>
                                    </p:anim>
                                    <p:anim calcmode="lin" valueType="num">
                                      <p:cBhvr>
                                        <p:cTn id="20"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style.rotation</p:attrName>
                                        </p:attrNameLst>
                                      </p:cBhvr>
                                      <p:tavLst>
                                        <p:tav tm="0">
                                          <p:val>
                                            <p:fltVal val="90"/>
                                          </p:val>
                                        </p:tav>
                                        <p:tav tm="100000">
                                          <p:val>
                                            <p:fltVal val="0"/>
                                          </p:val>
                                        </p:tav>
                                      </p:tavLst>
                                    </p:anim>
                                    <p:animEffect transition="in" filter="fade">
                                      <p:cBhvr>
                                        <p:cTn id="30" dur="500"/>
                                        <p:tgtEl>
                                          <p:spTgt spid="5"/>
                                        </p:tgtEl>
                                      </p:cBhvr>
                                    </p:animEffect>
                                  </p:childTnLst>
                                </p:cTn>
                              </p:par>
                              <p:par>
                                <p:cTn id="31" presetID="8" presetClass="emph" presetSubtype="0" fill="hold" grpId="1" nodeType="withEffect">
                                  <p:stCondLst>
                                    <p:cond delay="0"/>
                                  </p:stCondLst>
                                  <p:childTnLst>
                                    <p:animRot by="21600000">
                                      <p:cBhvr>
                                        <p:cTn id="32" dur="500" fill="hold"/>
                                        <p:tgtEl>
                                          <p:spTgt spid="5"/>
                                        </p:tgtEl>
                                        <p:attrNameLst>
                                          <p:attrName>r</p:attrName>
                                        </p:attrNameLst>
                                      </p:cBhvr>
                                    </p:animRot>
                                  </p:childTnLst>
                                </p:cTn>
                              </p:par>
                            </p:childTnLst>
                          </p:cTn>
                        </p:par>
                        <p:par>
                          <p:cTn id="33" fill="hold">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5" grpId="0" animBg="1"/>
      <p:bldP spid="5" grpId="1" animBg="1"/>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7" name="TextBox 44"/>
          <p:cNvSpPr txBox="1"/>
          <p:nvPr/>
        </p:nvSpPr>
        <p:spPr>
          <a:xfrm>
            <a:off x="1033576" y="1059405"/>
            <a:ext cx="10195897" cy="1015663"/>
          </a:xfrm>
          <a:prstGeom prst="rect">
            <a:avLst/>
          </a:prstGeom>
        </p:spPr>
        <p:txBody>
          <a:bodyPr wrap="square">
            <a:spAutoFit/>
          </a:bodyPr>
          <a:lstStyle>
            <a:defPPr>
              <a:defRPr lang="zh-CN"/>
            </a:defPPr>
            <a:lvl1pPr algn="just" eaLnBrk="1">
              <a:defRPr sz="2000">
                <a:solidFill>
                  <a:schemeClr val="bg1"/>
                </a:solidFill>
                <a:latin typeface="+mj-ea"/>
                <a:ea typeface="微软雅黑" pitchFamily="34" charset="-122"/>
              </a:defRPr>
            </a:lvl1pPr>
          </a:lstStyle>
          <a:p>
            <a:r>
              <a:rPr lang="zh-CN" altLang="en-US" b="1" dirty="0">
                <a:latin typeface="+mn-lt"/>
                <a:ea typeface="+mn-ea"/>
                <a:cs typeface="+mn-ea"/>
                <a:sym typeface="+mn-lt"/>
              </a:rPr>
              <a:t>农业合作化属于三大改造的一部分</a:t>
            </a:r>
            <a:r>
              <a:rPr lang="zh-CN" altLang="en-US" dirty="0">
                <a:latin typeface="+mn-lt"/>
                <a:ea typeface="+mn-ea"/>
                <a:cs typeface="+mn-ea"/>
                <a:sym typeface="+mn-lt"/>
              </a:rPr>
              <a:t>。三大改造是中华人民共和国建立后，由中国共产党领导的对农业、手工业和资本主义工商业三个行业的社会主义改造，其目的是</a:t>
            </a:r>
            <a:r>
              <a:rPr lang="zh-CN" altLang="en-US" dirty="0"/>
              <a:t>基本上完成到社会主义的过渡。以下是农业合作化运动的大致过程：</a:t>
            </a:r>
            <a:endParaRPr lang="zh-CN" altLang="en-US" dirty="0">
              <a:latin typeface="+mn-lt"/>
              <a:ea typeface="+mn-ea"/>
              <a:cs typeface="+mn-ea"/>
              <a:sym typeface="+mn-lt"/>
            </a:endParaRPr>
          </a:p>
        </p:txBody>
      </p:sp>
      <p:sp>
        <p:nvSpPr>
          <p:cNvPr id="10" name="矩形 9"/>
          <p:cNvSpPr/>
          <p:nvPr/>
        </p:nvSpPr>
        <p:spPr bwMode="auto">
          <a:xfrm>
            <a:off x="1125956" y="4847801"/>
            <a:ext cx="10103517" cy="648072"/>
          </a:xfrm>
          <a:prstGeom prst="rect">
            <a:avLst/>
          </a:prstGeom>
          <a:solidFill>
            <a:schemeClr val="tx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11" name="TextBox 49"/>
          <p:cNvSpPr txBox="1"/>
          <p:nvPr/>
        </p:nvSpPr>
        <p:spPr>
          <a:xfrm>
            <a:off x="1538049" y="4971782"/>
            <a:ext cx="2175737" cy="400110"/>
          </a:xfrm>
          <a:prstGeom prst="rect">
            <a:avLst/>
          </a:prstGeom>
          <a:noFill/>
        </p:spPr>
        <p:txBody>
          <a:bodyPr wrap="square" rtlCol="0">
            <a:spAutoFit/>
          </a:bodyPr>
          <a:lstStyle/>
          <a:p>
            <a:pPr algn="ctr"/>
            <a:r>
              <a:rPr lang="zh-CN" altLang="en-US" sz="2000" b="1" dirty="0">
                <a:solidFill>
                  <a:schemeClr val="bg2"/>
                </a:solidFill>
                <a:latin typeface="+mn-lt"/>
                <a:ea typeface="+mn-ea"/>
                <a:cs typeface="+mn-ea"/>
                <a:sym typeface="+mn-lt"/>
              </a:rPr>
              <a:t>农业生产互助组</a:t>
            </a:r>
            <a:endParaRPr lang="en-US" altLang="zh-CN" sz="2000" b="1" dirty="0">
              <a:solidFill>
                <a:schemeClr val="bg2"/>
              </a:solidFill>
              <a:latin typeface="+mn-lt"/>
              <a:ea typeface="+mn-ea"/>
              <a:cs typeface="+mn-ea"/>
              <a:sym typeface="+mn-lt"/>
            </a:endParaRPr>
          </a:p>
        </p:txBody>
      </p:sp>
      <p:sp>
        <p:nvSpPr>
          <p:cNvPr id="12" name="TextBox 50"/>
          <p:cNvSpPr txBox="1"/>
          <p:nvPr/>
        </p:nvSpPr>
        <p:spPr>
          <a:xfrm>
            <a:off x="1289908" y="5678662"/>
            <a:ext cx="2704576" cy="584775"/>
          </a:xfrm>
          <a:prstGeom prst="rect">
            <a:avLst/>
          </a:prstGeom>
          <a:noFill/>
        </p:spPr>
        <p:txBody>
          <a:bodyPr wrap="square" rtlCol="0">
            <a:spAutoFit/>
          </a:bodyPr>
          <a:lstStyle/>
          <a:p>
            <a:pPr algn="ctr"/>
            <a:r>
              <a:rPr lang="zh-CN" altLang="en-US" sz="1600" dirty="0">
                <a:solidFill>
                  <a:schemeClr val="accent1"/>
                </a:solidFill>
                <a:latin typeface="+mn-lt"/>
                <a:ea typeface="+mn-ea"/>
                <a:cs typeface="+mn-ea"/>
                <a:sym typeface="+mn-lt"/>
              </a:rPr>
              <a:t>第一阶段</a:t>
            </a:r>
            <a:endParaRPr lang="en-US" altLang="zh-CN" sz="1600" dirty="0">
              <a:solidFill>
                <a:schemeClr val="accent1"/>
              </a:solidFill>
              <a:latin typeface="+mn-lt"/>
              <a:ea typeface="+mn-ea"/>
              <a:cs typeface="+mn-ea"/>
              <a:sym typeface="+mn-lt"/>
            </a:endParaRPr>
          </a:p>
          <a:p>
            <a:pPr algn="ctr"/>
            <a:r>
              <a:rPr lang="en-US" altLang="zh-CN" sz="1600" dirty="0"/>
              <a:t>1949</a:t>
            </a:r>
            <a:r>
              <a:rPr lang="zh-CN" altLang="en-US" sz="1600" dirty="0"/>
              <a:t>年</a:t>
            </a:r>
            <a:r>
              <a:rPr lang="en-US" altLang="zh-CN" sz="1600" dirty="0"/>
              <a:t>10</a:t>
            </a:r>
            <a:r>
              <a:rPr lang="zh-CN" altLang="en-US" sz="1600" dirty="0"/>
              <a:t>月至</a:t>
            </a:r>
            <a:r>
              <a:rPr lang="en-US" altLang="zh-CN" sz="1600" dirty="0"/>
              <a:t>1953</a:t>
            </a:r>
            <a:r>
              <a:rPr lang="zh-CN" altLang="en-US" sz="1600" dirty="0"/>
              <a:t>年</a:t>
            </a:r>
            <a:endParaRPr lang="zh-CN" altLang="en-US" sz="1600" dirty="0">
              <a:solidFill>
                <a:schemeClr val="accent1"/>
              </a:solidFill>
              <a:latin typeface="+mn-lt"/>
              <a:ea typeface="+mn-ea"/>
              <a:cs typeface="+mn-ea"/>
              <a:sym typeface="+mn-lt"/>
            </a:endParaRPr>
          </a:p>
        </p:txBody>
      </p:sp>
      <p:sp>
        <p:nvSpPr>
          <p:cNvPr id="14" name="TextBox 52"/>
          <p:cNvSpPr txBox="1"/>
          <p:nvPr/>
        </p:nvSpPr>
        <p:spPr>
          <a:xfrm>
            <a:off x="4825426" y="5678662"/>
            <a:ext cx="2704576" cy="584775"/>
          </a:xfrm>
          <a:prstGeom prst="rect">
            <a:avLst/>
          </a:prstGeom>
          <a:noFill/>
        </p:spPr>
        <p:txBody>
          <a:bodyPr wrap="square" rtlCol="0">
            <a:spAutoFit/>
          </a:bodyPr>
          <a:lstStyle/>
          <a:p>
            <a:pPr algn="ctr"/>
            <a:r>
              <a:rPr lang="zh-CN" altLang="en-US" sz="1600" dirty="0">
                <a:solidFill>
                  <a:schemeClr val="accent1"/>
                </a:solidFill>
                <a:latin typeface="+mn-lt"/>
                <a:ea typeface="+mn-ea"/>
                <a:cs typeface="+mn-ea"/>
                <a:sym typeface="+mn-lt"/>
              </a:rPr>
              <a:t>第二阶段</a:t>
            </a:r>
            <a:endParaRPr lang="en-US" altLang="zh-CN" sz="1600" dirty="0">
              <a:solidFill>
                <a:schemeClr val="accent1"/>
              </a:solidFill>
              <a:latin typeface="+mn-lt"/>
              <a:ea typeface="+mn-ea"/>
              <a:cs typeface="+mn-ea"/>
              <a:sym typeface="+mn-lt"/>
            </a:endParaRPr>
          </a:p>
          <a:p>
            <a:pPr algn="ctr"/>
            <a:r>
              <a:rPr lang="en-US" altLang="zh-CN" sz="1600" dirty="0"/>
              <a:t>1954</a:t>
            </a:r>
            <a:r>
              <a:rPr lang="zh-CN" altLang="en-US" sz="1600" dirty="0"/>
              <a:t>年至</a:t>
            </a:r>
            <a:r>
              <a:rPr lang="en-US" altLang="zh-CN" sz="1600" dirty="0"/>
              <a:t>1955</a:t>
            </a:r>
            <a:r>
              <a:rPr lang="zh-CN" altLang="en-US" sz="1600" dirty="0"/>
              <a:t>年上半年</a:t>
            </a:r>
            <a:endParaRPr lang="zh-CN" altLang="en-US" sz="1600" dirty="0">
              <a:solidFill>
                <a:schemeClr val="accent1"/>
              </a:solidFill>
              <a:latin typeface="+mn-lt"/>
              <a:ea typeface="+mn-ea"/>
              <a:cs typeface="+mn-ea"/>
              <a:sym typeface="+mn-lt"/>
            </a:endParaRPr>
          </a:p>
        </p:txBody>
      </p:sp>
      <p:sp>
        <p:nvSpPr>
          <p:cNvPr id="15" name="TextBox 53"/>
          <p:cNvSpPr txBox="1"/>
          <p:nvPr/>
        </p:nvSpPr>
        <p:spPr>
          <a:xfrm>
            <a:off x="8479427" y="4971782"/>
            <a:ext cx="2585300" cy="400110"/>
          </a:xfrm>
          <a:prstGeom prst="rect">
            <a:avLst/>
          </a:prstGeom>
          <a:noFill/>
        </p:spPr>
        <p:txBody>
          <a:bodyPr wrap="square" rtlCol="0">
            <a:spAutoFit/>
          </a:bodyPr>
          <a:lstStyle/>
          <a:p>
            <a:pPr algn="ctr"/>
            <a:r>
              <a:rPr lang="zh-CN" altLang="en-US" sz="2000" b="1" dirty="0">
                <a:solidFill>
                  <a:schemeClr val="bg2"/>
                </a:solidFill>
                <a:latin typeface="+mn-lt"/>
                <a:ea typeface="+mn-ea"/>
                <a:cs typeface="+mn-ea"/>
                <a:sym typeface="+mn-lt"/>
              </a:rPr>
              <a:t>高级农业生产合作社</a:t>
            </a:r>
            <a:endParaRPr lang="en-US" altLang="zh-CN" sz="2000" b="1" dirty="0">
              <a:solidFill>
                <a:schemeClr val="bg2"/>
              </a:solidFill>
              <a:latin typeface="+mn-lt"/>
              <a:ea typeface="+mn-ea"/>
              <a:cs typeface="+mn-ea"/>
              <a:sym typeface="+mn-lt"/>
            </a:endParaRPr>
          </a:p>
        </p:txBody>
      </p:sp>
      <p:sp>
        <p:nvSpPr>
          <p:cNvPr id="16" name="TextBox 54"/>
          <p:cNvSpPr txBox="1"/>
          <p:nvPr/>
        </p:nvSpPr>
        <p:spPr>
          <a:xfrm>
            <a:off x="8508187" y="5678661"/>
            <a:ext cx="2704576" cy="584775"/>
          </a:xfrm>
          <a:prstGeom prst="rect">
            <a:avLst/>
          </a:prstGeom>
          <a:noFill/>
        </p:spPr>
        <p:txBody>
          <a:bodyPr wrap="square" rtlCol="0">
            <a:spAutoFit/>
          </a:bodyPr>
          <a:lstStyle/>
          <a:p>
            <a:pPr algn="ctr"/>
            <a:r>
              <a:rPr lang="zh-CN" altLang="en-US" sz="1600" dirty="0">
                <a:solidFill>
                  <a:schemeClr val="accent1"/>
                </a:solidFill>
                <a:latin typeface="+mn-lt"/>
                <a:ea typeface="+mn-ea"/>
                <a:cs typeface="+mn-ea"/>
                <a:sym typeface="+mn-lt"/>
              </a:rPr>
              <a:t>第三阶段</a:t>
            </a:r>
            <a:endParaRPr lang="en-US" altLang="zh-CN" sz="1600" dirty="0">
              <a:solidFill>
                <a:schemeClr val="accent1"/>
              </a:solidFill>
              <a:latin typeface="+mn-lt"/>
              <a:ea typeface="+mn-ea"/>
              <a:cs typeface="+mn-ea"/>
              <a:sym typeface="+mn-lt"/>
            </a:endParaRPr>
          </a:p>
          <a:p>
            <a:pPr algn="ctr"/>
            <a:r>
              <a:rPr lang="en-US" altLang="zh-CN" sz="1600" dirty="0"/>
              <a:t>1955</a:t>
            </a:r>
            <a:r>
              <a:rPr lang="zh-CN" altLang="en-US" sz="1600" dirty="0"/>
              <a:t>年下半年至</a:t>
            </a:r>
            <a:r>
              <a:rPr lang="en-US" altLang="zh-CN" sz="1600" dirty="0"/>
              <a:t>1956</a:t>
            </a:r>
            <a:r>
              <a:rPr lang="zh-CN" altLang="en-US" sz="1600" dirty="0"/>
              <a:t>年底</a:t>
            </a:r>
            <a:endParaRPr lang="zh-CN" altLang="en-US" sz="1600" dirty="0">
              <a:solidFill>
                <a:schemeClr val="accent1"/>
              </a:solidFill>
              <a:latin typeface="+mn-lt"/>
              <a:ea typeface="+mn-ea"/>
              <a:cs typeface="+mn-ea"/>
              <a:sym typeface="+mn-lt"/>
            </a:endParaRPr>
          </a:p>
        </p:txBody>
      </p:sp>
      <p:sp>
        <p:nvSpPr>
          <p:cNvPr id="17" name="TextBox 54">
            <a:extLst>
              <a:ext uri="{FF2B5EF4-FFF2-40B4-BE49-F238E27FC236}">
                <a16:creationId xmlns:a16="http://schemas.microsoft.com/office/drawing/2014/main" id="{6C76FBCC-FAA1-4213-B958-EEB38660A089}"/>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18" name="TextBox 51">
            <a:extLst>
              <a:ext uri="{FF2B5EF4-FFF2-40B4-BE49-F238E27FC236}">
                <a16:creationId xmlns:a16="http://schemas.microsoft.com/office/drawing/2014/main" id="{479CA7CC-4930-499C-B212-794DB9546785}"/>
              </a:ext>
            </a:extLst>
          </p:cNvPr>
          <p:cNvSpPr txBox="1"/>
          <p:nvPr/>
        </p:nvSpPr>
        <p:spPr>
          <a:xfrm>
            <a:off x="4906852" y="4971782"/>
            <a:ext cx="2688527" cy="400110"/>
          </a:xfrm>
          <a:prstGeom prst="rect">
            <a:avLst/>
          </a:prstGeom>
          <a:noFill/>
        </p:spPr>
        <p:txBody>
          <a:bodyPr wrap="square" rtlCol="0">
            <a:spAutoFit/>
          </a:bodyPr>
          <a:lstStyle/>
          <a:p>
            <a:pPr algn="ctr"/>
            <a:r>
              <a:rPr lang="zh-CN" altLang="en-US" sz="2000" b="1" dirty="0">
                <a:solidFill>
                  <a:schemeClr val="bg2"/>
                </a:solidFill>
                <a:latin typeface="+mn-lt"/>
                <a:ea typeface="+mn-ea"/>
                <a:cs typeface="+mn-ea"/>
                <a:sym typeface="+mn-lt"/>
              </a:rPr>
              <a:t>初级农业生产合作社</a:t>
            </a:r>
            <a:endParaRPr lang="en-US" altLang="zh-CN" sz="2000" b="1" dirty="0">
              <a:solidFill>
                <a:schemeClr val="bg2"/>
              </a:solidFill>
              <a:latin typeface="+mn-lt"/>
              <a:ea typeface="+mn-ea"/>
              <a:cs typeface="+mn-ea"/>
              <a:sym typeface="+mn-lt"/>
            </a:endParaRPr>
          </a:p>
        </p:txBody>
      </p:sp>
      <p:pic>
        <p:nvPicPr>
          <p:cNvPr id="3" name="图片 2">
            <a:extLst>
              <a:ext uri="{FF2B5EF4-FFF2-40B4-BE49-F238E27FC236}">
                <a16:creationId xmlns:a16="http://schemas.microsoft.com/office/drawing/2014/main" id="{C0F3CCA9-40B7-4DE1-A0BD-4370FBC081A1}"/>
              </a:ext>
            </a:extLst>
          </p:cNvPr>
          <p:cNvPicPr>
            <a:picLocks noChangeAspect="1"/>
          </p:cNvPicPr>
          <p:nvPr/>
        </p:nvPicPr>
        <p:blipFill rotWithShape="1">
          <a:blip r:embed="rId3">
            <a:extLst>
              <a:ext uri="{28A0092B-C50C-407E-A947-70E740481C1C}">
                <a14:useLocalDpi xmlns:a14="http://schemas.microsoft.com/office/drawing/2010/main" val="0"/>
              </a:ext>
            </a:extLst>
          </a:blip>
          <a:srcRect l="7160" t="10869" r="9315" b="15447"/>
          <a:stretch/>
        </p:blipFill>
        <p:spPr>
          <a:xfrm>
            <a:off x="1121205" y="2386212"/>
            <a:ext cx="3228924" cy="227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EB462D2C-36B3-443E-804C-5A45DD036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138" y="2384323"/>
            <a:ext cx="3042227" cy="227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图片 20">
            <a:extLst>
              <a:ext uri="{FF2B5EF4-FFF2-40B4-BE49-F238E27FC236}">
                <a16:creationId xmlns:a16="http://schemas.microsoft.com/office/drawing/2014/main" id="{4A3DCAEE-8DF7-46F3-A152-E886638EB599}"/>
              </a:ext>
            </a:extLst>
          </p:cNvPr>
          <p:cNvPicPr>
            <a:picLocks noChangeAspect="1"/>
          </p:cNvPicPr>
          <p:nvPr/>
        </p:nvPicPr>
        <p:blipFill rotWithShape="1">
          <a:blip r:embed="rId5">
            <a:extLst>
              <a:ext uri="{28A0092B-C50C-407E-A947-70E740481C1C}">
                <a14:useLocalDpi xmlns:a14="http://schemas.microsoft.com/office/drawing/2010/main" val="0"/>
              </a:ext>
            </a:extLst>
          </a:blip>
          <a:srcRect b="13677"/>
          <a:stretch/>
        </p:blipFill>
        <p:spPr>
          <a:xfrm>
            <a:off x="7958374" y="2386212"/>
            <a:ext cx="3063146" cy="227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5823577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calcmode="lin" valueType="num">
                                      <p:cBhvr>
                                        <p:cTn id="18" dur="4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7"/>
                                        </p:tgtEl>
                                        <p:attrNameLst>
                                          <p:attrName>ppt_y</p:attrName>
                                        </p:attrNameLst>
                                      </p:cBhvr>
                                      <p:tavLst>
                                        <p:tav tm="0">
                                          <p:val>
                                            <p:strVal val="#ppt_y"/>
                                          </p:val>
                                        </p:tav>
                                        <p:tav tm="100000">
                                          <p:val>
                                            <p:strVal val="#ppt_y"/>
                                          </p:val>
                                        </p:tav>
                                      </p:tavLst>
                                    </p:anim>
                                    <p:anim calcmode="lin" valueType="num">
                                      <p:cBhvr>
                                        <p:cTn id="20" dur="4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
                            </p:stCondLst>
                            <p:childTnLst>
                              <p:par>
                                <p:cTn id="43" presetID="31"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90"/>
                                          </p:val>
                                        </p:tav>
                                        <p:tav tm="100000">
                                          <p:val>
                                            <p:fltVal val="0"/>
                                          </p:val>
                                        </p:tav>
                                      </p:tavLst>
                                    </p:anim>
                                    <p:animEffect transition="in" filter="fade">
                                      <p:cBhvr>
                                        <p:cTn id="48" dur="500"/>
                                        <p:tgtEl>
                                          <p:spTgt spid="11"/>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 calcmode="lin" valueType="num">
                                      <p:cBhvr>
                                        <p:cTn id="53" dur="500" fill="hold"/>
                                        <p:tgtEl>
                                          <p:spTgt spid="15"/>
                                        </p:tgtEl>
                                        <p:attrNameLst>
                                          <p:attrName>style.rotation</p:attrName>
                                        </p:attrNameLst>
                                      </p:cBhvr>
                                      <p:tavLst>
                                        <p:tav tm="0">
                                          <p:val>
                                            <p:fltVal val="90"/>
                                          </p:val>
                                        </p:tav>
                                        <p:tav tm="100000">
                                          <p:val>
                                            <p:fltVal val="0"/>
                                          </p:val>
                                        </p:tav>
                                      </p:tavLst>
                                    </p:anim>
                                    <p:animEffect transition="in" filter="fade">
                                      <p:cBhvr>
                                        <p:cTn id="54" dur="500"/>
                                        <p:tgtEl>
                                          <p:spTgt spid="15"/>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up)">
                                      <p:cBhvr>
                                        <p:cTn id="58" dur="500"/>
                                        <p:tgtEl>
                                          <p:spTgt spid="12"/>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up)">
                                      <p:cBhvr>
                                        <p:cTn id="61" dur="500"/>
                                        <p:tgtEl>
                                          <p:spTgt spid="1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 calcmode="lin" valueType="num">
                                      <p:cBhvr>
                                        <p:cTn id="69" dur="500" fill="hold"/>
                                        <p:tgtEl>
                                          <p:spTgt spid="18"/>
                                        </p:tgtEl>
                                        <p:attrNameLst>
                                          <p:attrName>style.rotation</p:attrName>
                                        </p:attrNameLst>
                                      </p:cBhvr>
                                      <p:tavLst>
                                        <p:tav tm="0">
                                          <p:val>
                                            <p:fltVal val="90"/>
                                          </p:val>
                                        </p:tav>
                                        <p:tav tm="100000">
                                          <p:val>
                                            <p:fltVal val="0"/>
                                          </p:val>
                                        </p:tav>
                                      </p:tavLst>
                                    </p:anim>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 grpId="0"/>
      <p:bldP spid="10" grpId="0" animBg="1"/>
      <p:bldP spid="11" grpId="0"/>
      <p:bldP spid="12"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bwMode="auto">
          <a:xfrm>
            <a:off x="2434856" y="4343461"/>
            <a:ext cx="9068755" cy="1418662"/>
          </a:xfrm>
          <a:prstGeom prst="roundRect">
            <a:avLst>
              <a:gd name="adj" fmla="val 50000"/>
            </a:avLst>
          </a:prstGeom>
          <a:solidFill>
            <a:schemeClr val="bg2"/>
          </a:solidFill>
          <a:ln w="9525" cap="flat" cmpd="sng" algn="ctr">
            <a:solidFill>
              <a:schemeClr val="bg2">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31" name="矩形: 圆角 30"/>
          <p:cNvSpPr/>
          <p:nvPr/>
        </p:nvSpPr>
        <p:spPr bwMode="auto">
          <a:xfrm>
            <a:off x="2434102" y="2867587"/>
            <a:ext cx="9069509" cy="1418662"/>
          </a:xfrm>
          <a:prstGeom prst="roundRect">
            <a:avLst>
              <a:gd name="adj" fmla="val 50000"/>
            </a:avLst>
          </a:prstGeom>
          <a:solidFill>
            <a:schemeClr val="bg2"/>
          </a:solidFill>
          <a:ln w="9525" cap="flat" cmpd="sng" algn="ctr">
            <a:solidFill>
              <a:schemeClr val="bg2">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8" name="矩形: 圆角 27"/>
          <p:cNvSpPr/>
          <p:nvPr/>
        </p:nvSpPr>
        <p:spPr bwMode="auto">
          <a:xfrm>
            <a:off x="2434102" y="1391713"/>
            <a:ext cx="9069509" cy="1418662"/>
          </a:xfrm>
          <a:prstGeom prst="roundRect">
            <a:avLst>
              <a:gd name="adj" fmla="val 50000"/>
            </a:avLst>
          </a:prstGeom>
          <a:solidFill>
            <a:schemeClr val="bg2"/>
          </a:solidFill>
          <a:ln w="9525" cap="flat" cmpd="sng" algn="ctr">
            <a:solidFill>
              <a:schemeClr val="bg2">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3" name="图片 2">
            <a:extLst>
              <a:ext uri="{FF2B5EF4-FFF2-40B4-BE49-F238E27FC236}">
                <a16:creationId xmlns:a16="http://schemas.microsoft.com/office/drawing/2014/main" id="{10827567-C79D-47B2-85E4-6D8C7DBE4361}"/>
              </a:ext>
            </a:extLst>
          </p:cNvPr>
          <p:cNvPicPr>
            <a:picLocks noChangeAspect="1"/>
          </p:cNvPicPr>
          <p:nvPr/>
        </p:nvPicPr>
        <p:blipFill rotWithShape="1">
          <a:blip r:embed="rId3">
            <a:extLst>
              <a:ext uri="{28A0092B-C50C-407E-A947-70E740481C1C}">
                <a14:useLocalDpi xmlns:a14="http://schemas.microsoft.com/office/drawing/2010/main" val="0"/>
              </a:ext>
            </a:extLst>
          </a:blip>
          <a:srcRect l="13764" t="-205" r="7020" b="205"/>
          <a:stretch/>
        </p:blipFill>
        <p:spPr>
          <a:xfrm>
            <a:off x="940768" y="1734987"/>
            <a:ext cx="3797835" cy="3779470"/>
          </a:xfrm>
          <a:prstGeom prst="ellipse">
            <a:avLst/>
          </a:prstGeom>
          <a:ln>
            <a:noFill/>
          </a:ln>
          <a:effectLst>
            <a:softEdge rad="112500"/>
          </a:effectLst>
        </p:spPr>
      </p:pic>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8" name="矩形 7"/>
          <p:cNvSpPr/>
          <p:nvPr/>
        </p:nvSpPr>
        <p:spPr>
          <a:xfrm>
            <a:off x="5234285" y="2985613"/>
            <a:ext cx="5997939" cy="1200329"/>
          </a:xfrm>
          <a:prstGeom prst="rect">
            <a:avLst/>
          </a:prstGeom>
          <a:noFill/>
        </p:spPr>
        <p:txBody>
          <a:bodyPr wrap="square" rtlCol="0">
            <a:spAutoFit/>
          </a:bodyPr>
          <a:lstStyle/>
          <a:p>
            <a:pPr algn="just" eaLnBrk="1"/>
            <a:r>
              <a:rPr lang="zh-CN" altLang="en-US" dirty="0">
                <a:solidFill>
                  <a:schemeClr val="accent1"/>
                </a:solidFill>
                <a:latin typeface="+mn-lt"/>
                <a:ea typeface="+mn-ea"/>
                <a:cs typeface="+mn-ea"/>
                <a:sym typeface="+mn-lt"/>
              </a:rPr>
              <a:t>当时，</a:t>
            </a:r>
            <a:r>
              <a:rPr lang="en-US" altLang="zh-CN" dirty="0">
                <a:solidFill>
                  <a:schemeClr val="accent1"/>
                </a:solidFill>
                <a:latin typeface="+mn-lt"/>
                <a:ea typeface="+mn-ea"/>
                <a:cs typeface="+mn-ea"/>
                <a:sym typeface="+mn-lt"/>
              </a:rPr>
              <a:t>《</a:t>
            </a:r>
            <a:r>
              <a:rPr lang="zh-CN" altLang="en-US" dirty="0">
                <a:solidFill>
                  <a:schemeClr val="accent1"/>
                </a:solidFill>
                <a:latin typeface="+mn-lt"/>
                <a:ea typeface="+mn-ea"/>
                <a:cs typeface="+mn-ea"/>
                <a:sym typeface="+mn-lt"/>
              </a:rPr>
              <a:t>中华人民共和国土地改革法</a:t>
            </a:r>
            <a:r>
              <a:rPr lang="en-US" altLang="zh-CN" dirty="0">
                <a:solidFill>
                  <a:schemeClr val="accent1"/>
                </a:solidFill>
                <a:latin typeface="+mn-lt"/>
                <a:ea typeface="+mn-ea"/>
                <a:cs typeface="+mn-ea"/>
                <a:sym typeface="+mn-lt"/>
              </a:rPr>
              <a:t>》</a:t>
            </a:r>
            <a:r>
              <a:rPr lang="zh-CN" altLang="en-US" dirty="0">
                <a:solidFill>
                  <a:schemeClr val="accent1"/>
                </a:solidFill>
                <a:latin typeface="+mn-lt"/>
                <a:ea typeface="+mn-ea"/>
                <a:cs typeface="+mn-ea"/>
                <a:sym typeface="+mn-lt"/>
              </a:rPr>
              <a:t>里没有生产互助组的规定。这种传统意义上的互助合作，仅是生产上的互帮互助，不牵扯土地关系和劳动成果的分配。也就是说，生产资料和劳动成果归农民个人所有。</a:t>
            </a:r>
          </a:p>
        </p:txBody>
      </p:sp>
      <p:sp>
        <p:nvSpPr>
          <p:cNvPr id="15" name="矩形 14"/>
          <p:cNvSpPr/>
          <p:nvPr/>
        </p:nvSpPr>
        <p:spPr>
          <a:xfrm>
            <a:off x="4856461" y="1612205"/>
            <a:ext cx="6320589" cy="923330"/>
          </a:xfrm>
          <a:prstGeom prst="rect">
            <a:avLst/>
          </a:prstGeom>
          <a:noFill/>
        </p:spPr>
        <p:txBody>
          <a:bodyPr wrap="square" rtlCol="0">
            <a:spAutoFit/>
          </a:bodyPr>
          <a:lstStyle/>
          <a:p>
            <a:pPr algn="just" eaLnBrk="1"/>
            <a:r>
              <a:rPr lang="en-US" altLang="zh-CN" dirty="0">
                <a:solidFill>
                  <a:schemeClr val="accent1"/>
                </a:solidFill>
                <a:latin typeface="+mn-lt"/>
                <a:ea typeface="+mn-ea"/>
                <a:cs typeface="+mn-ea"/>
                <a:sym typeface="+mn-lt"/>
              </a:rPr>
              <a:t>50</a:t>
            </a:r>
            <a:r>
              <a:rPr lang="zh-CN" altLang="en-US" dirty="0">
                <a:solidFill>
                  <a:schemeClr val="accent1"/>
                </a:solidFill>
                <a:latin typeface="+mn-lt"/>
                <a:ea typeface="+mn-ea"/>
                <a:cs typeface="+mn-ea"/>
                <a:sym typeface="+mn-lt"/>
              </a:rPr>
              <a:t>年代初期，我国农民为了</a:t>
            </a:r>
            <a:r>
              <a:rPr lang="zh-CN" altLang="en-US" b="1" dirty="0">
                <a:solidFill>
                  <a:schemeClr val="accent1"/>
                </a:solidFill>
                <a:latin typeface="+mn-lt"/>
                <a:ea typeface="+mn-ea"/>
                <a:cs typeface="+mn-ea"/>
                <a:sym typeface="+mn-lt"/>
              </a:rPr>
              <a:t>解决农业生产中各自的劳动力、畜力、农具不足的困难，在自愿互利基础上建立的劳动互助组织。</a:t>
            </a:r>
            <a:r>
              <a:rPr lang="zh-CN" altLang="en-US" dirty="0">
                <a:solidFill>
                  <a:schemeClr val="accent1"/>
                </a:solidFill>
                <a:latin typeface="+mn-lt"/>
                <a:ea typeface="+mn-ea"/>
                <a:cs typeface="+mn-ea"/>
                <a:sym typeface="+mn-lt"/>
              </a:rPr>
              <a:t>有临时互助组和常年互助组两种形式。</a:t>
            </a:r>
          </a:p>
        </p:txBody>
      </p:sp>
      <p:sp>
        <p:nvSpPr>
          <p:cNvPr id="16" name="矩形 15"/>
          <p:cNvSpPr/>
          <p:nvPr/>
        </p:nvSpPr>
        <p:spPr>
          <a:xfrm>
            <a:off x="4856461" y="4591127"/>
            <a:ext cx="6320589" cy="923330"/>
          </a:xfrm>
          <a:prstGeom prst="rect">
            <a:avLst/>
          </a:prstGeom>
          <a:noFill/>
        </p:spPr>
        <p:txBody>
          <a:bodyPr wrap="square" rtlCol="0">
            <a:spAutoFit/>
          </a:bodyPr>
          <a:lstStyle/>
          <a:p>
            <a:pPr algn="just" eaLnBrk="1"/>
            <a:r>
              <a:rPr lang="zh-CN" altLang="en-US" dirty="0">
                <a:solidFill>
                  <a:schemeClr val="accent1"/>
                </a:solidFill>
                <a:latin typeface="+mn-lt"/>
                <a:ea typeface="+mn-ea"/>
                <a:cs typeface="+mn-ea"/>
                <a:sym typeface="+mn-lt"/>
              </a:rPr>
              <a:t>成效：</a:t>
            </a:r>
            <a:r>
              <a:rPr lang="en-US" altLang="zh-CN" dirty="0">
                <a:solidFill>
                  <a:schemeClr val="accent1"/>
                </a:solidFill>
                <a:latin typeface="+mn-lt"/>
                <a:ea typeface="+mn-ea"/>
                <a:cs typeface="+mn-ea"/>
                <a:sym typeface="+mn-lt"/>
              </a:rPr>
              <a:t>1950</a:t>
            </a:r>
            <a:r>
              <a:rPr lang="zh-CN" altLang="en-US" dirty="0">
                <a:solidFill>
                  <a:schemeClr val="accent1"/>
                </a:solidFill>
                <a:latin typeface="+mn-lt"/>
                <a:ea typeface="+mn-ea"/>
                <a:cs typeface="+mn-ea"/>
                <a:sym typeface="+mn-lt"/>
              </a:rPr>
              <a:t>年有</a:t>
            </a:r>
            <a:r>
              <a:rPr lang="en-US" altLang="zh-CN" dirty="0">
                <a:solidFill>
                  <a:schemeClr val="accent1"/>
                </a:solidFill>
                <a:latin typeface="+mn-lt"/>
                <a:ea typeface="+mn-ea"/>
                <a:cs typeface="+mn-ea"/>
                <a:sym typeface="+mn-lt"/>
              </a:rPr>
              <a:t>272</a:t>
            </a:r>
            <a:r>
              <a:rPr lang="zh-CN" altLang="en-US" dirty="0">
                <a:solidFill>
                  <a:schemeClr val="accent1"/>
                </a:solidFill>
                <a:latin typeface="+mn-lt"/>
                <a:ea typeface="+mn-ea"/>
                <a:cs typeface="+mn-ea"/>
                <a:sym typeface="+mn-lt"/>
              </a:rPr>
              <a:t>万个互助组，至</a:t>
            </a:r>
            <a:r>
              <a:rPr lang="en-US" altLang="zh-CN" dirty="0">
                <a:solidFill>
                  <a:schemeClr val="accent1"/>
                </a:solidFill>
                <a:latin typeface="+mn-lt"/>
                <a:ea typeface="+mn-ea"/>
                <a:cs typeface="+mn-ea"/>
                <a:sym typeface="+mn-lt"/>
              </a:rPr>
              <a:t>1952</a:t>
            </a:r>
            <a:r>
              <a:rPr lang="zh-CN" altLang="en-US" dirty="0">
                <a:solidFill>
                  <a:schemeClr val="accent1"/>
                </a:solidFill>
                <a:latin typeface="+mn-lt"/>
                <a:ea typeface="+mn-ea"/>
                <a:cs typeface="+mn-ea"/>
                <a:sym typeface="+mn-lt"/>
              </a:rPr>
              <a:t>年底，全国已有</a:t>
            </a:r>
            <a:r>
              <a:rPr lang="en-US" altLang="zh-CN" dirty="0">
                <a:solidFill>
                  <a:schemeClr val="accent1"/>
                </a:solidFill>
                <a:latin typeface="+mn-lt"/>
                <a:ea typeface="+mn-ea"/>
                <a:cs typeface="+mn-ea"/>
                <a:sym typeface="+mn-lt"/>
              </a:rPr>
              <a:t>800</a:t>
            </a:r>
            <a:r>
              <a:rPr lang="zh-CN" altLang="en-US" dirty="0">
                <a:solidFill>
                  <a:schemeClr val="accent1"/>
                </a:solidFill>
                <a:latin typeface="+mn-lt"/>
                <a:ea typeface="+mn-ea"/>
                <a:cs typeface="+mn-ea"/>
                <a:sym typeface="+mn-lt"/>
              </a:rPr>
              <a:t>多万个互助组，组织起来的农户达到</a:t>
            </a:r>
            <a:r>
              <a:rPr lang="en-US" altLang="zh-CN" dirty="0">
                <a:solidFill>
                  <a:schemeClr val="accent1"/>
                </a:solidFill>
                <a:latin typeface="+mn-lt"/>
                <a:ea typeface="+mn-ea"/>
                <a:cs typeface="+mn-ea"/>
                <a:sym typeface="+mn-lt"/>
              </a:rPr>
              <a:t>4500</a:t>
            </a:r>
            <a:r>
              <a:rPr lang="zh-CN" altLang="en-US" dirty="0">
                <a:solidFill>
                  <a:schemeClr val="accent1"/>
                </a:solidFill>
                <a:latin typeface="+mn-lt"/>
                <a:ea typeface="+mn-ea"/>
                <a:cs typeface="+mn-ea"/>
                <a:sym typeface="+mn-lt"/>
              </a:rPr>
              <a:t>多万户，占农户总数的</a:t>
            </a:r>
            <a:r>
              <a:rPr lang="en-US" altLang="zh-CN" dirty="0">
                <a:solidFill>
                  <a:schemeClr val="accent1"/>
                </a:solidFill>
                <a:latin typeface="+mn-lt"/>
                <a:ea typeface="+mn-ea"/>
                <a:cs typeface="+mn-ea"/>
                <a:sym typeface="+mn-lt"/>
              </a:rPr>
              <a:t>39.9%</a:t>
            </a:r>
            <a:r>
              <a:rPr lang="zh-CN" altLang="en-US" dirty="0">
                <a:solidFill>
                  <a:schemeClr val="accent1"/>
                </a:solidFill>
                <a:latin typeface="+mn-lt"/>
                <a:ea typeface="+mn-ea"/>
                <a:cs typeface="+mn-ea"/>
                <a:sym typeface="+mn-lt"/>
              </a:rPr>
              <a:t>。</a:t>
            </a:r>
            <a:endParaRPr lang="zh-CN" altLang="en-US" sz="1200" dirty="0">
              <a:solidFill>
                <a:srgbClr val="00B0F0"/>
              </a:solidFill>
              <a:latin typeface="+mn-lt"/>
              <a:ea typeface="+mn-ea"/>
              <a:cs typeface="+mn-ea"/>
              <a:sym typeface="+mn-lt"/>
            </a:endParaRPr>
          </a:p>
        </p:txBody>
      </p:sp>
      <p:sp>
        <p:nvSpPr>
          <p:cNvPr id="21" name="Freeform 5"/>
          <p:cNvSpPr>
            <a:spLocks noEditPoints="1"/>
          </p:cNvSpPr>
          <p:nvPr/>
        </p:nvSpPr>
        <p:spPr bwMode="auto">
          <a:xfrm>
            <a:off x="-1010653" y="1391713"/>
            <a:ext cx="6087986" cy="6094222"/>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bg1"/>
          </a:solidFill>
          <a:ln w="57150"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19" name="TextBox 3"/>
          <p:cNvSpPr txBox="1"/>
          <p:nvPr/>
        </p:nvSpPr>
        <p:spPr>
          <a:xfrm>
            <a:off x="1756643" y="3700155"/>
            <a:ext cx="2304256" cy="1323439"/>
          </a:xfrm>
          <a:prstGeom prst="rect">
            <a:avLst/>
          </a:prstGeom>
          <a:noFill/>
        </p:spPr>
        <p:txBody>
          <a:bodyPr wrap="square" rtlCol="0">
            <a:spAutoFit/>
          </a:bodyPr>
          <a:lstStyle>
            <a:defPPr>
              <a:defRPr lang="zh-CN"/>
            </a:defPPr>
            <a:lvl1pPr>
              <a:defRPr sz="2800" b="1">
                <a:solidFill>
                  <a:schemeClr val="accent1"/>
                </a:solidFill>
                <a:latin typeface="微软雅黑"/>
                <a:ea typeface="微软雅黑"/>
              </a:defRPr>
            </a:lvl1pPr>
          </a:lstStyle>
          <a:p>
            <a:pPr algn="ctr"/>
            <a:r>
              <a:rPr lang="zh-CN" altLang="en-US" sz="4000" dirty="0">
                <a:solidFill>
                  <a:schemeClr val="bg2"/>
                </a:solidFill>
                <a:effectLst>
                  <a:outerShdw blurRad="38100" dist="38100" dir="2700000" algn="tl">
                    <a:srgbClr val="000000">
                      <a:alpha val="43137"/>
                    </a:srgbClr>
                  </a:outerShdw>
                </a:effectLst>
                <a:latin typeface="+mn-lt"/>
                <a:ea typeface="+mn-ea"/>
                <a:cs typeface="+mn-ea"/>
                <a:sym typeface="+mn-lt"/>
              </a:rPr>
              <a:t>农业生产互助小组</a:t>
            </a:r>
          </a:p>
        </p:txBody>
      </p:sp>
      <p:sp>
        <p:nvSpPr>
          <p:cNvPr id="17" name="TextBox 54">
            <a:extLst>
              <a:ext uri="{FF2B5EF4-FFF2-40B4-BE49-F238E27FC236}">
                <a16:creationId xmlns:a16="http://schemas.microsoft.com/office/drawing/2014/main" id="{10FD101A-884B-4F98-AABC-2BCE7B0ED067}"/>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24" name="文本框 23">
            <a:extLst>
              <a:ext uri="{FF2B5EF4-FFF2-40B4-BE49-F238E27FC236}">
                <a16:creationId xmlns:a16="http://schemas.microsoft.com/office/drawing/2014/main" id="{9F7B4E2B-8EAF-48FA-A272-F968A7815814}"/>
              </a:ext>
            </a:extLst>
          </p:cNvPr>
          <p:cNvSpPr txBox="1"/>
          <p:nvPr/>
        </p:nvSpPr>
        <p:spPr>
          <a:xfrm>
            <a:off x="3218061" y="5819335"/>
            <a:ext cx="2880320" cy="307777"/>
          </a:xfrm>
          <a:prstGeom prst="rect">
            <a:avLst/>
          </a:prstGeom>
          <a:noFill/>
        </p:spPr>
        <p:txBody>
          <a:bodyPr wrap="square">
            <a:spAutoFit/>
          </a:bodyPr>
          <a:lstStyle/>
          <a:p>
            <a:r>
              <a:rPr lang="zh-CN" altLang="en-US" sz="1400" b="1" dirty="0">
                <a:solidFill>
                  <a:schemeClr val="bg1">
                    <a:lumMod val="75000"/>
                  </a:schemeClr>
                </a:solidFill>
                <a:latin typeface="+mn-ea"/>
                <a:ea typeface="+mn-ea"/>
              </a:rPr>
              <a:t>图为西藏第一个“朗生互助组”</a:t>
            </a:r>
          </a:p>
        </p:txBody>
      </p:sp>
    </p:spTree>
    <p:extLst>
      <p:ext uri="{BB962C8B-B14F-4D97-AF65-F5344CB8AC3E}">
        <p14:creationId xmlns:p14="http://schemas.microsoft.com/office/powerpoint/2010/main" val="336407971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calcmode="lin" valueType="num">
                                      <p:cBhvr>
                                        <p:cTn id="18" dur="4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7"/>
                                        </p:tgtEl>
                                        <p:attrNameLst>
                                          <p:attrName>ppt_y</p:attrName>
                                        </p:attrNameLst>
                                      </p:cBhvr>
                                      <p:tavLst>
                                        <p:tav tm="0">
                                          <p:val>
                                            <p:strVal val="#ppt_y"/>
                                          </p:val>
                                        </p:tav>
                                        <p:tav tm="100000">
                                          <p:val>
                                            <p:strVal val="#ppt_y"/>
                                          </p:val>
                                        </p:tav>
                                      </p:tavLst>
                                    </p:anim>
                                    <p:anim calcmode="lin" valueType="num">
                                      <p:cBhvr>
                                        <p:cTn id="20" dur="4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7"/>
                                        </p:tgtEl>
                                      </p:cBhvr>
                                    </p:animEffect>
                                  </p:childTnLst>
                                </p:cTn>
                              </p:par>
                            </p:childTnLst>
                          </p:cTn>
                        </p:par>
                        <p:par>
                          <p:cTn id="23" fill="hold">
                            <p:stCondLst>
                              <p:cond delay="21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 by="(-#ppt_w*2)" calcmode="lin" valueType="num">
                                      <p:cBhvr rctx="PPT">
                                        <p:cTn id="26" dur="300" autoRev="1" fill="hold">
                                          <p:stCondLst>
                                            <p:cond delay="0"/>
                                          </p:stCondLst>
                                        </p:cTn>
                                        <p:tgtEl>
                                          <p:spTgt spid="19"/>
                                        </p:tgtEl>
                                        <p:attrNameLst>
                                          <p:attrName>ppt_w</p:attrName>
                                        </p:attrNameLst>
                                      </p:cBhvr>
                                    </p:anim>
                                    <p:anim by="(#ppt_w*0.50)" calcmode="lin" valueType="num">
                                      <p:cBhvr>
                                        <p:cTn id="27" dur="300" decel="50000" autoRev="1" fill="hold">
                                          <p:stCondLst>
                                            <p:cond delay="0"/>
                                          </p:stCondLst>
                                        </p:cTn>
                                        <p:tgtEl>
                                          <p:spTgt spid="19"/>
                                        </p:tgtEl>
                                        <p:attrNameLst>
                                          <p:attrName>ppt_x</p:attrName>
                                        </p:attrNameLst>
                                      </p:cBhvr>
                                    </p:anim>
                                    <p:anim from="(-#ppt_h/2)" to="(#ppt_y)" calcmode="lin" valueType="num">
                                      <p:cBhvr>
                                        <p:cTn id="28" dur="600" fill="hold">
                                          <p:stCondLst>
                                            <p:cond delay="0"/>
                                          </p:stCondLst>
                                        </p:cTn>
                                        <p:tgtEl>
                                          <p:spTgt spid="19"/>
                                        </p:tgtEl>
                                        <p:attrNameLst>
                                          <p:attrName>ppt_y</p:attrName>
                                        </p:attrNameLst>
                                      </p:cBhvr>
                                    </p:anim>
                                    <p:animRot by="21600000">
                                      <p:cBhvr>
                                        <p:cTn id="29" dur="600" fill="hold">
                                          <p:stCondLst>
                                            <p:cond delay="0"/>
                                          </p:stCondLst>
                                        </p:cTn>
                                        <p:tgtEl>
                                          <p:spTgt spid="19"/>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28" grpId="0" animBg="1"/>
      <p:bldP spid="37" grpId="0" animBg="1"/>
      <p:bldP spid="38" grpId="0" animBg="1"/>
      <p:bldP spid="8" grpId="0"/>
      <p:bldP spid="15" grpId="0"/>
      <p:bldP spid="16" grpId="0"/>
      <p:bldP spid="19"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24"/>
          <p:cNvSpPr txBox="1"/>
          <p:nvPr/>
        </p:nvSpPr>
        <p:spPr>
          <a:xfrm>
            <a:off x="3633681" y="1552832"/>
            <a:ext cx="1210588" cy="400110"/>
          </a:xfrm>
          <a:prstGeom prst="rect">
            <a:avLst/>
          </a:prstGeom>
          <a:noFill/>
        </p:spPr>
        <p:txBody>
          <a:bodyPr wrap="none" rtlCol="0">
            <a:spAutoFit/>
          </a:bodyPr>
          <a:lstStyle/>
          <a:p>
            <a:r>
              <a:rPr lang="zh-CN" altLang="en-US" sz="2000" b="1" dirty="0">
                <a:latin typeface="+mn-lt"/>
                <a:ea typeface="+mn-ea"/>
                <a:cs typeface="+mn-ea"/>
                <a:sym typeface="+mn-lt"/>
              </a:rPr>
              <a:t>发展状况</a:t>
            </a:r>
          </a:p>
        </p:txBody>
      </p:sp>
      <p:sp>
        <p:nvSpPr>
          <p:cNvPr id="33" name="TextBox 26"/>
          <p:cNvSpPr txBox="1"/>
          <p:nvPr/>
        </p:nvSpPr>
        <p:spPr>
          <a:xfrm>
            <a:off x="3658689" y="1920373"/>
            <a:ext cx="2650454" cy="1077218"/>
          </a:xfrm>
          <a:prstGeom prst="rect">
            <a:avLst/>
          </a:prstGeom>
          <a:noFill/>
        </p:spPr>
        <p:txBody>
          <a:bodyPr wrap="square" rtlCol="0">
            <a:spAutoFit/>
          </a:bodyPr>
          <a:lstStyle/>
          <a:p>
            <a:pPr algn="just"/>
            <a:r>
              <a:rPr lang="en-US" altLang="zh-CN" sz="1600" dirty="0">
                <a:solidFill>
                  <a:schemeClr val="bg1">
                    <a:lumMod val="50000"/>
                  </a:schemeClr>
                </a:solidFill>
                <a:latin typeface="+mn-ea"/>
                <a:ea typeface="+mn-ea"/>
              </a:rPr>
              <a:t>1955</a:t>
            </a:r>
            <a:r>
              <a:rPr lang="zh-CN" altLang="zh-CN" sz="1600" dirty="0">
                <a:solidFill>
                  <a:schemeClr val="bg1">
                    <a:lumMod val="50000"/>
                  </a:schemeClr>
                </a:solidFill>
                <a:latin typeface="+mn-ea"/>
                <a:ea typeface="+mn-ea"/>
              </a:rPr>
              <a:t>年底，全国初级社增加到</a:t>
            </a:r>
            <a:r>
              <a:rPr lang="en-US" altLang="zh-CN" sz="1600" dirty="0">
                <a:solidFill>
                  <a:schemeClr val="bg1">
                    <a:lumMod val="50000"/>
                  </a:schemeClr>
                </a:solidFill>
                <a:latin typeface="+mn-ea"/>
                <a:ea typeface="+mn-ea"/>
              </a:rPr>
              <a:t>190</a:t>
            </a:r>
            <a:r>
              <a:rPr lang="zh-CN" altLang="zh-CN" sz="1600" dirty="0">
                <a:solidFill>
                  <a:schemeClr val="bg1">
                    <a:lumMod val="50000"/>
                  </a:schemeClr>
                </a:solidFill>
                <a:latin typeface="+mn-ea"/>
                <a:ea typeface="+mn-ea"/>
              </a:rPr>
              <a:t>万个，入社农户达</a:t>
            </a:r>
            <a:r>
              <a:rPr lang="en-US" altLang="zh-CN" sz="1600" dirty="0">
                <a:solidFill>
                  <a:schemeClr val="bg1">
                    <a:lumMod val="50000"/>
                  </a:schemeClr>
                </a:solidFill>
                <a:latin typeface="+mn-ea"/>
                <a:ea typeface="+mn-ea"/>
              </a:rPr>
              <a:t>7500</a:t>
            </a:r>
            <a:r>
              <a:rPr lang="zh-CN" altLang="zh-CN" sz="1600" dirty="0">
                <a:solidFill>
                  <a:schemeClr val="bg1">
                    <a:lumMod val="50000"/>
                  </a:schemeClr>
                </a:solidFill>
                <a:latin typeface="+mn-ea"/>
                <a:ea typeface="+mn-ea"/>
              </a:rPr>
              <a:t>多万户，占农户总数的</a:t>
            </a:r>
            <a:r>
              <a:rPr lang="en-US" altLang="zh-CN" sz="1600" dirty="0">
                <a:solidFill>
                  <a:schemeClr val="bg1">
                    <a:lumMod val="50000"/>
                  </a:schemeClr>
                </a:solidFill>
                <a:latin typeface="+mn-ea"/>
                <a:ea typeface="+mn-ea"/>
              </a:rPr>
              <a:t>63%</a:t>
            </a:r>
            <a:r>
              <a:rPr lang="zh-CN" altLang="zh-CN" sz="1600" dirty="0">
                <a:solidFill>
                  <a:schemeClr val="bg1">
                    <a:lumMod val="50000"/>
                  </a:schemeClr>
                </a:solidFill>
                <a:latin typeface="+mn-ea"/>
                <a:ea typeface="+mn-ea"/>
              </a:rPr>
              <a:t>左右。</a:t>
            </a:r>
          </a:p>
        </p:txBody>
      </p:sp>
      <p:sp>
        <p:nvSpPr>
          <p:cNvPr id="34" name="TextBox 27"/>
          <p:cNvSpPr txBox="1"/>
          <p:nvPr/>
        </p:nvSpPr>
        <p:spPr>
          <a:xfrm>
            <a:off x="8552084" y="1039056"/>
            <a:ext cx="2042693" cy="400110"/>
          </a:xfrm>
          <a:prstGeom prst="rect">
            <a:avLst/>
          </a:prstGeom>
          <a:noFill/>
        </p:spPr>
        <p:txBody>
          <a:bodyPr wrap="square" rtlCol="0">
            <a:spAutoFit/>
          </a:bodyPr>
          <a:lstStyle/>
          <a:p>
            <a:r>
              <a:rPr lang="zh-CN" altLang="en-US" sz="2000" b="1" dirty="0">
                <a:latin typeface="+mn-lt"/>
                <a:ea typeface="+mn-ea"/>
                <a:cs typeface="+mn-ea"/>
                <a:sym typeface="+mn-lt"/>
              </a:rPr>
              <a:t>管理机制</a:t>
            </a:r>
          </a:p>
        </p:txBody>
      </p:sp>
      <p:sp>
        <p:nvSpPr>
          <p:cNvPr id="35" name="TextBox 28"/>
          <p:cNvSpPr txBox="1"/>
          <p:nvPr/>
        </p:nvSpPr>
        <p:spPr>
          <a:xfrm>
            <a:off x="8526909" y="1369020"/>
            <a:ext cx="3089970" cy="1077218"/>
          </a:xfrm>
          <a:prstGeom prst="rect">
            <a:avLst/>
          </a:prstGeom>
          <a:noFill/>
        </p:spPr>
        <p:txBody>
          <a:bodyPr wrap="square" rtlCol="0">
            <a:spAutoFit/>
          </a:bodyPr>
          <a:lstStyle/>
          <a:p>
            <a:pPr algn="just"/>
            <a:r>
              <a:rPr lang="zh-CN" altLang="en-US" sz="1600" dirty="0">
                <a:solidFill>
                  <a:schemeClr val="bg1"/>
                </a:solidFill>
                <a:latin typeface="+mn-lt"/>
                <a:ea typeface="+mn-ea"/>
                <a:cs typeface="+mn-ea"/>
                <a:sym typeface="+mn-lt"/>
              </a:rPr>
              <a:t>初级农业生产合作社的最高管理机关是社员大会。社员大会选出的管理委员会管理社务，并选出社主任负责日常工作。</a:t>
            </a:r>
          </a:p>
        </p:txBody>
      </p:sp>
      <p:sp>
        <p:nvSpPr>
          <p:cNvPr id="36" name="TextBox 29"/>
          <p:cNvSpPr txBox="1"/>
          <p:nvPr/>
        </p:nvSpPr>
        <p:spPr>
          <a:xfrm>
            <a:off x="7087174" y="5191694"/>
            <a:ext cx="1911656" cy="400110"/>
          </a:xfrm>
          <a:prstGeom prst="rect">
            <a:avLst/>
          </a:prstGeom>
          <a:noFill/>
        </p:spPr>
        <p:txBody>
          <a:bodyPr wrap="square" rtlCol="0">
            <a:spAutoFit/>
          </a:bodyPr>
          <a:lstStyle/>
          <a:p>
            <a:r>
              <a:rPr lang="zh-CN" altLang="en-US" sz="2000" b="1" dirty="0">
                <a:latin typeface="+mn-lt"/>
                <a:ea typeface="+mn-ea"/>
                <a:cs typeface="+mn-ea"/>
                <a:sym typeface="+mn-lt"/>
              </a:rPr>
              <a:t>分配方式</a:t>
            </a:r>
          </a:p>
        </p:txBody>
      </p:sp>
      <p:sp>
        <p:nvSpPr>
          <p:cNvPr id="39" name="TextBox 30"/>
          <p:cNvSpPr txBox="1"/>
          <p:nvPr/>
        </p:nvSpPr>
        <p:spPr>
          <a:xfrm>
            <a:off x="7061998" y="5521658"/>
            <a:ext cx="2863401" cy="1077218"/>
          </a:xfrm>
          <a:prstGeom prst="rect">
            <a:avLst/>
          </a:prstGeom>
          <a:noFill/>
        </p:spPr>
        <p:txBody>
          <a:bodyPr wrap="square" rtlCol="0">
            <a:spAutoFit/>
          </a:bodyPr>
          <a:lstStyle/>
          <a:p>
            <a:pPr algn="just"/>
            <a:r>
              <a:rPr lang="zh-CN" altLang="en-US" sz="1600" dirty="0">
                <a:solidFill>
                  <a:schemeClr val="bg1"/>
                </a:solidFill>
                <a:latin typeface="+mn-lt"/>
                <a:ea typeface="+mn-ea"/>
                <a:cs typeface="+mn-ea"/>
                <a:sym typeface="+mn-lt"/>
              </a:rPr>
              <a:t>社员消费部分主要实行按劳分配，并对社员入股的土地和尚未公有化的其他生产资料付给报酬。</a:t>
            </a:r>
          </a:p>
        </p:txBody>
      </p:sp>
      <p:sp>
        <p:nvSpPr>
          <p:cNvPr id="40" name="TextBox 31"/>
          <p:cNvSpPr txBox="1"/>
          <p:nvPr/>
        </p:nvSpPr>
        <p:spPr>
          <a:xfrm>
            <a:off x="3671130" y="3627875"/>
            <a:ext cx="1210588" cy="400110"/>
          </a:xfrm>
          <a:prstGeom prst="rect">
            <a:avLst/>
          </a:prstGeom>
          <a:noFill/>
        </p:spPr>
        <p:txBody>
          <a:bodyPr wrap="none" rtlCol="0">
            <a:spAutoFit/>
          </a:bodyPr>
          <a:lstStyle/>
          <a:p>
            <a:r>
              <a:rPr lang="zh-CN" altLang="en-US" sz="2000" b="1" dirty="0">
                <a:latin typeface="+mn-lt"/>
                <a:ea typeface="+mn-ea"/>
                <a:cs typeface="+mn-ea"/>
                <a:sym typeface="+mn-lt"/>
              </a:rPr>
              <a:t>详细内容</a:t>
            </a:r>
          </a:p>
        </p:txBody>
      </p:sp>
      <p:sp>
        <p:nvSpPr>
          <p:cNvPr id="41" name="TextBox 32"/>
          <p:cNvSpPr txBox="1"/>
          <p:nvPr/>
        </p:nvSpPr>
        <p:spPr>
          <a:xfrm>
            <a:off x="3672888" y="3973595"/>
            <a:ext cx="2663304" cy="2062103"/>
          </a:xfrm>
          <a:prstGeom prst="rect">
            <a:avLst/>
          </a:prstGeom>
          <a:noFill/>
        </p:spPr>
        <p:txBody>
          <a:bodyPr wrap="square" rtlCol="0">
            <a:spAutoFit/>
          </a:bodyPr>
          <a:lstStyle/>
          <a:p>
            <a:pPr algn="just"/>
            <a:r>
              <a:rPr lang="zh-CN" altLang="en-US" sz="1600" dirty="0">
                <a:solidFill>
                  <a:schemeClr val="bg1"/>
                </a:solidFill>
                <a:latin typeface="+mn-lt"/>
                <a:ea typeface="+mn-ea"/>
                <a:cs typeface="+mn-ea"/>
                <a:sym typeface="+mn-lt"/>
              </a:rPr>
              <a:t>在互助组的基础上，农民按照自愿原则，以土地入股，以耕畜、农具作价入社，由合作社统一经营。社员参加集体劳动，劳动产品在扣除各种费用后，按社员的劳动数量和质量及入社的土地等生产资料的多少进行分配。</a:t>
            </a:r>
          </a:p>
        </p:txBody>
      </p:sp>
      <p:sp>
        <p:nvSpPr>
          <p:cNvPr id="42" name="Line 5"/>
          <p:cNvSpPr>
            <a:spLocks noChangeShapeType="1"/>
          </p:cNvSpPr>
          <p:nvPr/>
        </p:nvSpPr>
        <p:spPr bwMode="auto">
          <a:xfrm>
            <a:off x="8221218" y="1483711"/>
            <a:ext cx="0" cy="2189163"/>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n-lt"/>
              <a:ea typeface="+mn-ea"/>
              <a:cs typeface="+mn-ea"/>
              <a:sym typeface="+mn-lt"/>
            </a:endParaRPr>
          </a:p>
        </p:txBody>
      </p:sp>
      <p:sp>
        <p:nvSpPr>
          <p:cNvPr id="43" name="Line 6"/>
          <p:cNvSpPr>
            <a:spLocks noChangeShapeType="1"/>
          </p:cNvSpPr>
          <p:nvPr/>
        </p:nvSpPr>
        <p:spPr bwMode="auto">
          <a:xfrm>
            <a:off x="6821043" y="1480536"/>
            <a:ext cx="1400175" cy="3175"/>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mn-lt"/>
              <a:ea typeface="+mn-ea"/>
              <a:cs typeface="+mn-ea"/>
              <a:sym typeface="+mn-lt"/>
            </a:endParaRPr>
          </a:p>
        </p:txBody>
      </p:sp>
      <p:sp>
        <p:nvSpPr>
          <p:cNvPr id="44" name="Line 7"/>
          <p:cNvSpPr>
            <a:spLocks noChangeShapeType="1"/>
          </p:cNvSpPr>
          <p:nvPr/>
        </p:nvSpPr>
        <p:spPr bwMode="auto">
          <a:xfrm flipV="1">
            <a:off x="6821043" y="1502761"/>
            <a:ext cx="0" cy="4632325"/>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mn-lt"/>
              <a:ea typeface="+mn-ea"/>
              <a:cs typeface="+mn-ea"/>
              <a:sym typeface="+mn-lt"/>
            </a:endParaRPr>
          </a:p>
        </p:txBody>
      </p:sp>
      <p:sp>
        <p:nvSpPr>
          <p:cNvPr id="45" name="Line 8"/>
          <p:cNvSpPr>
            <a:spLocks noChangeShapeType="1"/>
          </p:cNvSpPr>
          <p:nvPr/>
        </p:nvSpPr>
        <p:spPr bwMode="auto">
          <a:xfrm>
            <a:off x="3425381" y="6135086"/>
            <a:ext cx="3395663" cy="0"/>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mn-lt"/>
              <a:ea typeface="+mn-ea"/>
              <a:cs typeface="+mn-ea"/>
              <a:sym typeface="+mn-lt"/>
            </a:endParaRPr>
          </a:p>
        </p:txBody>
      </p:sp>
      <p:sp>
        <p:nvSpPr>
          <p:cNvPr id="46" name="Line 9"/>
          <p:cNvSpPr>
            <a:spLocks noChangeShapeType="1"/>
          </p:cNvSpPr>
          <p:nvPr/>
        </p:nvSpPr>
        <p:spPr bwMode="auto">
          <a:xfrm>
            <a:off x="3425381" y="2080611"/>
            <a:ext cx="0" cy="4054475"/>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mn-lt"/>
              <a:ea typeface="+mn-ea"/>
              <a:cs typeface="+mn-ea"/>
              <a:sym typeface="+mn-lt"/>
            </a:endParaRPr>
          </a:p>
        </p:txBody>
      </p:sp>
      <p:sp>
        <p:nvSpPr>
          <p:cNvPr id="47" name="Line 10"/>
          <p:cNvSpPr>
            <a:spLocks noChangeShapeType="1"/>
          </p:cNvSpPr>
          <p:nvPr/>
        </p:nvSpPr>
        <p:spPr bwMode="auto">
          <a:xfrm flipV="1">
            <a:off x="2482352" y="2080610"/>
            <a:ext cx="943029" cy="12557"/>
          </a:xfrm>
          <a:prstGeom prst="line">
            <a:avLst/>
          </a:prstGeom>
          <a:noFill/>
          <a:ln w="12700" cap="flat">
            <a:solidFill>
              <a:schemeClr val="tx2"/>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mn-lt"/>
              <a:ea typeface="+mn-ea"/>
              <a:cs typeface="+mn-ea"/>
              <a:sym typeface="+mn-lt"/>
            </a:endParaRPr>
          </a:p>
        </p:txBody>
      </p:sp>
      <p:grpSp>
        <p:nvGrpSpPr>
          <p:cNvPr id="51" name="组合 50"/>
          <p:cNvGrpSpPr/>
          <p:nvPr/>
        </p:nvGrpSpPr>
        <p:grpSpPr>
          <a:xfrm>
            <a:off x="3176143" y="1836389"/>
            <a:ext cx="492443" cy="476250"/>
            <a:chOff x="3161643" y="1856773"/>
            <a:chExt cx="492443" cy="476250"/>
          </a:xfrm>
        </p:grpSpPr>
        <p:sp>
          <p:nvSpPr>
            <p:cNvPr id="52" name="Oval 13"/>
            <p:cNvSpPr>
              <a:spLocks noChangeArrowheads="1"/>
            </p:cNvSpPr>
            <p:nvPr/>
          </p:nvSpPr>
          <p:spPr bwMode="auto">
            <a:xfrm>
              <a:off x="3176143" y="1856773"/>
              <a:ext cx="474663" cy="476250"/>
            </a:xfrm>
            <a:prstGeom prst="ellipse">
              <a:avLst/>
            </a:prstGeom>
            <a:solidFill>
              <a:schemeClr val="tx1"/>
            </a:solidFill>
            <a:ln w="38100"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bg2"/>
                </a:solidFill>
                <a:latin typeface="+mn-lt"/>
                <a:ea typeface="+mn-ea"/>
                <a:cs typeface="+mn-ea"/>
                <a:sym typeface="+mn-lt"/>
              </a:endParaRPr>
            </a:p>
          </p:txBody>
        </p:sp>
        <p:sp>
          <p:nvSpPr>
            <p:cNvPr id="53" name="文本框 52"/>
            <p:cNvSpPr txBox="1"/>
            <p:nvPr/>
          </p:nvSpPr>
          <p:spPr>
            <a:xfrm>
              <a:off x="3161643" y="1880556"/>
              <a:ext cx="492443" cy="400110"/>
            </a:xfrm>
            <a:prstGeom prst="rect">
              <a:avLst/>
            </a:prstGeom>
            <a:noFill/>
          </p:spPr>
          <p:txBody>
            <a:bodyPr wrap="square" rtlCol="0">
              <a:spAutoFit/>
            </a:bodyPr>
            <a:lstStyle>
              <a:defPPr>
                <a:defRPr lang="zh-CN"/>
              </a:defPPr>
              <a:lvl1pPr>
                <a:defRPr sz="4000">
                  <a:solidFill>
                    <a:schemeClr val="accent2"/>
                  </a:solidFill>
                  <a:latin typeface="Lifeline JL" panose="00000400000000000000" pitchFamily="2" charset="0"/>
                  <a:ea typeface="+mj-ea"/>
                </a:defRPr>
              </a:lvl1pPr>
            </a:lstStyle>
            <a:p>
              <a:pPr algn="ctr"/>
              <a:r>
                <a:rPr lang="en-US" altLang="zh-CN" sz="2000" dirty="0">
                  <a:solidFill>
                    <a:schemeClr val="bg2"/>
                  </a:solidFill>
                  <a:latin typeface="+mn-lt"/>
                  <a:ea typeface="+mn-ea"/>
                  <a:cs typeface="+mn-ea"/>
                  <a:sym typeface="+mn-lt"/>
                </a:rPr>
                <a:t>01</a:t>
              </a:r>
              <a:endParaRPr lang="zh-CN" altLang="en-US" sz="2000" dirty="0">
                <a:solidFill>
                  <a:schemeClr val="bg2"/>
                </a:solidFill>
                <a:latin typeface="+mn-lt"/>
                <a:ea typeface="+mn-ea"/>
                <a:cs typeface="+mn-ea"/>
                <a:sym typeface="+mn-lt"/>
              </a:endParaRPr>
            </a:p>
          </p:txBody>
        </p:sp>
      </p:grpSp>
      <p:grpSp>
        <p:nvGrpSpPr>
          <p:cNvPr id="54" name="组合 53"/>
          <p:cNvGrpSpPr/>
          <p:nvPr/>
        </p:nvGrpSpPr>
        <p:grpSpPr>
          <a:xfrm>
            <a:off x="3176143" y="3871311"/>
            <a:ext cx="500326" cy="476250"/>
            <a:chOff x="3176143" y="3871311"/>
            <a:chExt cx="500326" cy="476250"/>
          </a:xfrm>
        </p:grpSpPr>
        <p:sp>
          <p:nvSpPr>
            <p:cNvPr id="55" name="Oval 16"/>
            <p:cNvSpPr>
              <a:spLocks noChangeArrowheads="1"/>
            </p:cNvSpPr>
            <p:nvPr/>
          </p:nvSpPr>
          <p:spPr bwMode="auto">
            <a:xfrm>
              <a:off x="3176143" y="3871311"/>
              <a:ext cx="474663" cy="476250"/>
            </a:xfrm>
            <a:prstGeom prst="ellipse">
              <a:avLst/>
            </a:prstGeom>
            <a:solidFill>
              <a:schemeClr val="tx2"/>
            </a:solidFill>
            <a:ln w="38100"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56" name="文本框 55"/>
            <p:cNvSpPr txBox="1"/>
            <p:nvPr/>
          </p:nvSpPr>
          <p:spPr>
            <a:xfrm>
              <a:off x="3184026" y="3914072"/>
              <a:ext cx="492443" cy="400110"/>
            </a:xfrm>
            <a:prstGeom prst="rect">
              <a:avLst/>
            </a:prstGeom>
            <a:noFill/>
          </p:spPr>
          <p:txBody>
            <a:bodyPr wrap="none" rtlCol="0">
              <a:spAutoFit/>
            </a:bodyPr>
            <a:lstStyle>
              <a:defPPr>
                <a:defRPr lang="zh-CN"/>
              </a:defPPr>
              <a:lvl1pPr>
                <a:defRPr sz="4000">
                  <a:solidFill>
                    <a:schemeClr val="accent2"/>
                  </a:solidFill>
                  <a:latin typeface="Lifeline JL" panose="00000400000000000000" pitchFamily="2" charset="0"/>
                  <a:ea typeface="+mj-ea"/>
                </a:defRPr>
              </a:lvl1pPr>
            </a:lstStyle>
            <a:p>
              <a:r>
                <a:rPr lang="en-US" altLang="zh-CN" sz="2000" dirty="0">
                  <a:solidFill>
                    <a:schemeClr val="bg2"/>
                  </a:solidFill>
                  <a:latin typeface="+mn-lt"/>
                  <a:ea typeface="+mn-ea"/>
                  <a:cs typeface="+mn-ea"/>
                  <a:sym typeface="+mn-lt"/>
                </a:rPr>
                <a:t>02</a:t>
              </a:r>
              <a:endParaRPr lang="zh-CN" altLang="en-US" sz="2000" dirty="0">
                <a:solidFill>
                  <a:schemeClr val="bg2"/>
                </a:solidFill>
                <a:latin typeface="+mn-lt"/>
                <a:ea typeface="+mn-ea"/>
                <a:cs typeface="+mn-ea"/>
                <a:sym typeface="+mn-lt"/>
              </a:endParaRPr>
            </a:p>
          </p:txBody>
        </p:sp>
      </p:grpSp>
      <p:grpSp>
        <p:nvGrpSpPr>
          <p:cNvPr id="57" name="组合 56"/>
          <p:cNvGrpSpPr/>
          <p:nvPr/>
        </p:nvGrpSpPr>
        <p:grpSpPr>
          <a:xfrm>
            <a:off x="6571806" y="5871561"/>
            <a:ext cx="502956" cy="476250"/>
            <a:chOff x="6571806" y="5871561"/>
            <a:chExt cx="502956" cy="476250"/>
          </a:xfrm>
        </p:grpSpPr>
        <p:sp>
          <p:nvSpPr>
            <p:cNvPr id="58" name="Oval 19"/>
            <p:cNvSpPr>
              <a:spLocks noChangeArrowheads="1"/>
            </p:cNvSpPr>
            <p:nvPr/>
          </p:nvSpPr>
          <p:spPr bwMode="auto">
            <a:xfrm>
              <a:off x="6571806" y="5871561"/>
              <a:ext cx="474663" cy="476250"/>
            </a:xfrm>
            <a:prstGeom prst="ellipse">
              <a:avLst/>
            </a:prstGeom>
            <a:solidFill>
              <a:schemeClr val="tx1"/>
            </a:solidFill>
            <a:ln w="38100"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59" name="文本框 58"/>
            <p:cNvSpPr txBox="1"/>
            <p:nvPr/>
          </p:nvSpPr>
          <p:spPr>
            <a:xfrm>
              <a:off x="6582319" y="5892997"/>
              <a:ext cx="492443" cy="400110"/>
            </a:xfrm>
            <a:prstGeom prst="rect">
              <a:avLst/>
            </a:prstGeom>
            <a:noFill/>
          </p:spPr>
          <p:txBody>
            <a:bodyPr wrap="none" rtlCol="0">
              <a:spAutoFit/>
            </a:bodyPr>
            <a:lstStyle>
              <a:defPPr>
                <a:defRPr lang="zh-CN"/>
              </a:defPPr>
              <a:lvl1pPr>
                <a:defRPr sz="4000">
                  <a:solidFill>
                    <a:schemeClr val="accent2"/>
                  </a:solidFill>
                  <a:latin typeface="Lifeline JL" panose="00000400000000000000" pitchFamily="2" charset="0"/>
                  <a:ea typeface="+mj-ea"/>
                </a:defRPr>
              </a:lvl1pPr>
            </a:lstStyle>
            <a:p>
              <a:r>
                <a:rPr lang="en-US" altLang="zh-CN" sz="2000" dirty="0">
                  <a:solidFill>
                    <a:schemeClr val="bg2"/>
                  </a:solidFill>
                  <a:latin typeface="+mn-lt"/>
                  <a:ea typeface="+mn-ea"/>
                  <a:cs typeface="+mn-ea"/>
                  <a:sym typeface="+mn-lt"/>
                </a:rPr>
                <a:t>03</a:t>
              </a:r>
              <a:endParaRPr lang="zh-CN" altLang="en-US" sz="2000" dirty="0">
                <a:solidFill>
                  <a:schemeClr val="bg2"/>
                </a:solidFill>
                <a:latin typeface="+mn-lt"/>
                <a:ea typeface="+mn-ea"/>
                <a:cs typeface="+mn-ea"/>
                <a:sym typeface="+mn-lt"/>
              </a:endParaRPr>
            </a:p>
          </p:txBody>
        </p:sp>
      </p:grpSp>
      <p:grpSp>
        <p:nvGrpSpPr>
          <p:cNvPr id="60" name="组合 59"/>
          <p:cNvGrpSpPr/>
          <p:nvPr/>
        </p:nvGrpSpPr>
        <p:grpSpPr>
          <a:xfrm>
            <a:off x="7997381" y="1231298"/>
            <a:ext cx="496748" cy="476250"/>
            <a:chOff x="7997381" y="1231298"/>
            <a:chExt cx="496748" cy="476250"/>
          </a:xfrm>
        </p:grpSpPr>
        <p:sp>
          <p:nvSpPr>
            <p:cNvPr id="61" name="Oval 22"/>
            <p:cNvSpPr>
              <a:spLocks noChangeArrowheads="1"/>
            </p:cNvSpPr>
            <p:nvPr/>
          </p:nvSpPr>
          <p:spPr bwMode="auto">
            <a:xfrm>
              <a:off x="7997381" y="1231298"/>
              <a:ext cx="474663" cy="476250"/>
            </a:xfrm>
            <a:prstGeom prst="ellipse">
              <a:avLst/>
            </a:prstGeom>
            <a:solidFill>
              <a:schemeClr val="tx2"/>
            </a:solidFill>
            <a:ln w="38100"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62" name="文本框 61"/>
            <p:cNvSpPr txBox="1"/>
            <p:nvPr/>
          </p:nvSpPr>
          <p:spPr>
            <a:xfrm>
              <a:off x="8001686" y="1239111"/>
              <a:ext cx="492443" cy="400110"/>
            </a:xfrm>
            <a:prstGeom prst="rect">
              <a:avLst/>
            </a:prstGeom>
            <a:noFill/>
          </p:spPr>
          <p:txBody>
            <a:bodyPr wrap="none" rtlCol="0">
              <a:spAutoFit/>
            </a:bodyPr>
            <a:lstStyle>
              <a:defPPr>
                <a:defRPr lang="zh-CN"/>
              </a:defPPr>
              <a:lvl1pPr>
                <a:defRPr sz="4000">
                  <a:solidFill>
                    <a:schemeClr val="accent2"/>
                  </a:solidFill>
                  <a:latin typeface="Lifeline JL" panose="00000400000000000000" pitchFamily="2" charset="0"/>
                  <a:ea typeface="+mj-ea"/>
                </a:defRPr>
              </a:lvl1pPr>
            </a:lstStyle>
            <a:p>
              <a:r>
                <a:rPr lang="en-US" altLang="zh-CN" sz="2000" dirty="0">
                  <a:solidFill>
                    <a:schemeClr val="bg2"/>
                  </a:solidFill>
                  <a:latin typeface="+mn-lt"/>
                  <a:ea typeface="+mn-ea"/>
                  <a:cs typeface="+mn-ea"/>
                  <a:sym typeface="+mn-lt"/>
                </a:rPr>
                <a:t>04</a:t>
              </a:r>
              <a:endParaRPr lang="zh-CN" altLang="en-US" sz="2000" dirty="0">
                <a:solidFill>
                  <a:schemeClr val="bg2"/>
                </a:solidFill>
                <a:latin typeface="+mn-lt"/>
                <a:ea typeface="+mn-ea"/>
                <a:cs typeface="+mn-ea"/>
                <a:sym typeface="+mn-lt"/>
              </a:endParaRPr>
            </a:p>
          </p:txBody>
        </p:sp>
      </p:grpSp>
      <p:grpSp>
        <p:nvGrpSpPr>
          <p:cNvPr id="63" name="组合 62"/>
          <p:cNvGrpSpPr/>
          <p:nvPr/>
        </p:nvGrpSpPr>
        <p:grpSpPr>
          <a:xfrm>
            <a:off x="7997381" y="3463323"/>
            <a:ext cx="496748" cy="476250"/>
            <a:chOff x="7997381" y="3463323"/>
            <a:chExt cx="496748" cy="476250"/>
          </a:xfrm>
        </p:grpSpPr>
        <p:sp>
          <p:nvSpPr>
            <p:cNvPr id="64" name="Oval 25"/>
            <p:cNvSpPr>
              <a:spLocks noChangeArrowheads="1"/>
            </p:cNvSpPr>
            <p:nvPr/>
          </p:nvSpPr>
          <p:spPr bwMode="auto">
            <a:xfrm>
              <a:off x="7997381" y="3463323"/>
              <a:ext cx="474663" cy="476250"/>
            </a:xfrm>
            <a:prstGeom prst="ellipse">
              <a:avLst/>
            </a:prstGeom>
            <a:solidFill>
              <a:schemeClr val="tx1"/>
            </a:solidFill>
            <a:ln w="38100" cap="flat">
              <a:solidFill>
                <a:schemeClr val="bg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2"/>
                </a:solidFill>
                <a:latin typeface="+mn-lt"/>
                <a:ea typeface="+mn-ea"/>
                <a:cs typeface="+mn-ea"/>
                <a:sym typeface="+mn-lt"/>
              </a:endParaRPr>
            </a:p>
          </p:txBody>
        </p:sp>
        <p:sp>
          <p:nvSpPr>
            <p:cNvPr id="65" name="文本框 64"/>
            <p:cNvSpPr txBox="1"/>
            <p:nvPr/>
          </p:nvSpPr>
          <p:spPr>
            <a:xfrm>
              <a:off x="8001686" y="3504639"/>
              <a:ext cx="492443" cy="400110"/>
            </a:xfrm>
            <a:prstGeom prst="rect">
              <a:avLst/>
            </a:prstGeom>
            <a:noFill/>
          </p:spPr>
          <p:txBody>
            <a:bodyPr wrap="none" rtlCol="0">
              <a:spAutoFit/>
            </a:bodyPr>
            <a:lstStyle>
              <a:defPPr>
                <a:defRPr lang="zh-CN"/>
              </a:defPPr>
              <a:lvl1pPr>
                <a:defRPr sz="4000">
                  <a:solidFill>
                    <a:schemeClr val="accent2"/>
                  </a:solidFill>
                  <a:latin typeface="Lifeline JL" panose="00000400000000000000" pitchFamily="2" charset="0"/>
                  <a:ea typeface="+mj-ea"/>
                </a:defRPr>
              </a:lvl1pPr>
            </a:lstStyle>
            <a:p>
              <a:r>
                <a:rPr lang="en-US" altLang="zh-CN" sz="2000" dirty="0">
                  <a:solidFill>
                    <a:schemeClr val="bg2"/>
                  </a:solidFill>
                  <a:latin typeface="+mn-lt"/>
                  <a:ea typeface="+mn-ea"/>
                  <a:cs typeface="+mn-ea"/>
                  <a:sym typeface="+mn-lt"/>
                </a:rPr>
                <a:t>05</a:t>
              </a:r>
              <a:endParaRPr lang="zh-CN" altLang="en-US" sz="2000" dirty="0">
                <a:solidFill>
                  <a:schemeClr val="bg2"/>
                </a:solidFill>
                <a:latin typeface="+mn-lt"/>
                <a:ea typeface="+mn-ea"/>
                <a:cs typeface="+mn-ea"/>
                <a:sym typeface="+mn-lt"/>
              </a:endParaRPr>
            </a:p>
          </p:txBody>
        </p:sp>
      </p:grpSp>
      <p:sp>
        <p:nvSpPr>
          <p:cNvPr id="66" name="TextBox 27"/>
          <p:cNvSpPr txBox="1"/>
          <p:nvPr/>
        </p:nvSpPr>
        <p:spPr>
          <a:xfrm>
            <a:off x="8552084" y="3154459"/>
            <a:ext cx="2042693" cy="400110"/>
          </a:xfrm>
          <a:prstGeom prst="rect">
            <a:avLst/>
          </a:prstGeom>
          <a:noFill/>
        </p:spPr>
        <p:txBody>
          <a:bodyPr wrap="square" rtlCol="0">
            <a:spAutoFit/>
          </a:bodyPr>
          <a:lstStyle/>
          <a:p>
            <a:r>
              <a:rPr lang="zh-CN" altLang="en-US" sz="2000" b="1" dirty="0">
                <a:latin typeface="+mn-lt"/>
                <a:ea typeface="+mn-ea"/>
                <a:cs typeface="+mn-ea"/>
                <a:sym typeface="+mn-lt"/>
              </a:rPr>
              <a:t>性质意义</a:t>
            </a:r>
          </a:p>
        </p:txBody>
      </p:sp>
      <p:sp>
        <p:nvSpPr>
          <p:cNvPr id="67" name="TextBox 28"/>
          <p:cNvSpPr txBox="1"/>
          <p:nvPr/>
        </p:nvSpPr>
        <p:spPr>
          <a:xfrm>
            <a:off x="8526909" y="3484423"/>
            <a:ext cx="3089970" cy="1323439"/>
          </a:xfrm>
          <a:prstGeom prst="rect">
            <a:avLst/>
          </a:prstGeom>
          <a:noFill/>
        </p:spPr>
        <p:txBody>
          <a:bodyPr wrap="square" rtlCol="0">
            <a:spAutoFit/>
          </a:bodyPr>
          <a:lstStyle/>
          <a:p>
            <a:pPr algn="just"/>
            <a:r>
              <a:rPr lang="zh-CN" altLang="en-US" sz="1600" dirty="0">
                <a:solidFill>
                  <a:schemeClr val="bg1"/>
                </a:solidFill>
                <a:latin typeface="+mn-lt"/>
                <a:ea typeface="+mn-ea"/>
                <a:cs typeface="+mn-ea"/>
                <a:sym typeface="+mn-lt"/>
              </a:rPr>
              <a:t>虽然土地和其他主要生产资料仍是私有的，但由于实行统一经营，并且积累了公共财产，具有了半社会主义性质，是中国农民走上社会主义道路的决定性步骤。</a:t>
            </a:r>
          </a:p>
        </p:txBody>
      </p:sp>
      <p:sp>
        <p:nvSpPr>
          <p:cNvPr id="69"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0" name="Line 8"/>
          <p:cNvSpPr>
            <a:spLocks noChangeShapeType="1"/>
          </p:cNvSpPr>
          <p:nvPr/>
        </p:nvSpPr>
        <p:spPr bwMode="auto">
          <a:xfrm>
            <a:off x="998621" y="670845"/>
            <a:ext cx="10504990"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71" name="TextBox 54">
            <a:extLst>
              <a:ext uri="{FF2B5EF4-FFF2-40B4-BE49-F238E27FC236}">
                <a16:creationId xmlns:a16="http://schemas.microsoft.com/office/drawing/2014/main" id="{8F96698B-2CEB-44FD-9795-FDEA9D6106F5}"/>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72" name="文本框 71">
            <a:extLst>
              <a:ext uri="{FF2B5EF4-FFF2-40B4-BE49-F238E27FC236}">
                <a16:creationId xmlns:a16="http://schemas.microsoft.com/office/drawing/2014/main" id="{576FD4BB-81CA-4CD8-9A89-A8798E04721E}"/>
              </a:ext>
            </a:extLst>
          </p:cNvPr>
          <p:cNvSpPr txBox="1"/>
          <p:nvPr/>
        </p:nvSpPr>
        <p:spPr>
          <a:xfrm>
            <a:off x="236766" y="1618946"/>
            <a:ext cx="2935435" cy="1323439"/>
          </a:xfrm>
          <a:prstGeom prst="rect">
            <a:avLst/>
          </a:prstGeom>
          <a:noFill/>
        </p:spPr>
        <p:txBody>
          <a:bodyPr wrap="square">
            <a:spAutoFit/>
          </a:bodyPr>
          <a:lstStyle/>
          <a:p>
            <a:r>
              <a:rPr lang="zh-CN" altLang="zh-CN" sz="4000" b="1" dirty="0">
                <a:solidFill>
                  <a:schemeClr val="tx1">
                    <a:lumMod val="75000"/>
                  </a:schemeClr>
                </a:solidFill>
                <a:effectLst/>
                <a:latin typeface="+mn-ea"/>
                <a:ea typeface="+mn-ea"/>
                <a:cs typeface="Times New Roman" panose="02020603050405020304" pitchFamily="18" charset="0"/>
              </a:rPr>
              <a:t>初级农业</a:t>
            </a:r>
            <a:endParaRPr lang="en-US" altLang="zh-CN" sz="4000" b="1" dirty="0">
              <a:solidFill>
                <a:schemeClr val="tx1">
                  <a:lumMod val="75000"/>
                </a:schemeClr>
              </a:solidFill>
              <a:effectLst/>
              <a:latin typeface="+mn-ea"/>
              <a:ea typeface="+mn-ea"/>
              <a:cs typeface="Times New Roman" panose="02020603050405020304" pitchFamily="18" charset="0"/>
            </a:endParaRPr>
          </a:p>
          <a:p>
            <a:r>
              <a:rPr lang="zh-CN" altLang="zh-CN" sz="4000" b="1" dirty="0">
                <a:solidFill>
                  <a:schemeClr val="tx1">
                    <a:lumMod val="75000"/>
                  </a:schemeClr>
                </a:solidFill>
                <a:effectLst/>
                <a:latin typeface="+mn-ea"/>
                <a:ea typeface="+mn-ea"/>
                <a:cs typeface="Times New Roman" panose="02020603050405020304" pitchFamily="18" charset="0"/>
              </a:rPr>
              <a:t>生产合作社</a:t>
            </a:r>
            <a:endParaRPr lang="zh-CN" altLang="en-US" sz="4000" dirty="0">
              <a:solidFill>
                <a:schemeClr val="tx1">
                  <a:lumMod val="75000"/>
                </a:schemeClr>
              </a:solidFill>
              <a:latin typeface="+mn-ea"/>
              <a:ea typeface="+mn-ea"/>
            </a:endParaRPr>
          </a:p>
        </p:txBody>
      </p:sp>
      <p:pic>
        <p:nvPicPr>
          <p:cNvPr id="4" name="图片 3">
            <a:extLst>
              <a:ext uri="{FF2B5EF4-FFF2-40B4-BE49-F238E27FC236}">
                <a16:creationId xmlns:a16="http://schemas.microsoft.com/office/drawing/2014/main" id="{2033E414-B3D8-4E96-B41C-D49A5682C644}"/>
              </a:ext>
            </a:extLst>
          </p:cNvPr>
          <p:cNvPicPr>
            <a:picLocks noChangeAspect="1"/>
          </p:cNvPicPr>
          <p:nvPr/>
        </p:nvPicPr>
        <p:blipFill rotWithShape="1">
          <a:blip r:embed="rId3">
            <a:extLst>
              <a:ext uri="{28A0092B-C50C-407E-A947-70E740481C1C}">
                <a14:useLocalDpi xmlns:a14="http://schemas.microsoft.com/office/drawing/2010/main" val="0"/>
              </a:ext>
            </a:extLst>
          </a:blip>
          <a:srcRect l="2157" t="4851" r="6864" b="4851"/>
          <a:stretch/>
        </p:blipFill>
        <p:spPr>
          <a:xfrm>
            <a:off x="460115" y="3104998"/>
            <a:ext cx="1863095" cy="28144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3" name="文本框 72">
            <a:extLst>
              <a:ext uri="{FF2B5EF4-FFF2-40B4-BE49-F238E27FC236}">
                <a16:creationId xmlns:a16="http://schemas.microsoft.com/office/drawing/2014/main" id="{5E991158-2CCF-4E85-8BCB-44CDCAFA25B0}"/>
              </a:ext>
            </a:extLst>
          </p:cNvPr>
          <p:cNvSpPr txBox="1"/>
          <p:nvPr/>
        </p:nvSpPr>
        <p:spPr>
          <a:xfrm>
            <a:off x="527325" y="6040034"/>
            <a:ext cx="1802887" cy="307777"/>
          </a:xfrm>
          <a:prstGeom prst="rect">
            <a:avLst/>
          </a:prstGeom>
          <a:noFill/>
        </p:spPr>
        <p:txBody>
          <a:bodyPr wrap="square">
            <a:spAutoFit/>
          </a:bodyPr>
          <a:lstStyle/>
          <a:p>
            <a:pPr algn="ctr"/>
            <a:r>
              <a:rPr lang="zh-CN" altLang="en-US" sz="1400" dirty="0">
                <a:latin typeface="+mn-ea"/>
                <a:ea typeface="+mn-ea"/>
              </a:rPr>
              <a:t>农业合作社邮票</a:t>
            </a:r>
          </a:p>
        </p:txBody>
      </p:sp>
    </p:spTree>
    <p:extLst>
      <p:ext uri="{BB962C8B-B14F-4D97-AF65-F5344CB8AC3E}">
        <p14:creationId xmlns:p14="http://schemas.microsoft.com/office/powerpoint/2010/main" val="2518829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400" fill="hold"/>
                                        <p:tgtEl>
                                          <p:spTgt spid="69"/>
                                        </p:tgtEl>
                                        <p:attrNameLst>
                                          <p:attrName>ppt_w</p:attrName>
                                        </p:attrNameLst>
                                      </p:cBhvr>
                                      <p:tavLst>
                                        <p:tav tm="0">
                                          <p:val>
                                            <p:fltVal val="0"/>
                                          </p:val>
                                        </p:tav>
                                        <p:tav tm="100000">
                                          <p:val>
                                            <p:strVal val="#ppt_w"/>
                                          </p:val>
                                        </p:tav>
                                      </p:tavLst>
                                    </p:anim>
                                    <p:anim calcmode="lin" valueType="num">
                                      <p:cBhvr>
                                        <p:cTn id="8" dur="400" fill="hold"/>
                                        <p:tgtEl>
                                          <p:spTgt spid="69"/>
                                        </p:tgtEl>
                                        <p:attrNameLst>
                                          <p:attrName>ppt_h</p:attrName>
                                        </p:attrNameLst>
                                      </p:cBhvr>
                                      <p:tavLst>
                                        <p:tav tm="0">
                                          <p:val>
                                            <p:fltVal val="0"/>
                                          </p:val>
                                        </p:tav>
                                        <p:tav tm="100000">
                                          <p:val>
                                            <p:strVal val="#ppt_h"/>
                                          </p:val>
                                        </p:tav>
                                      </p:tavLst>
                                    </p:anim>
                                    <p:anim calcmode="lin" valueType="num">
                                      <p:cBhvr>
                                        <p:cTn id="9" dur="400" fill="hold"/>
                                        <p:tgtEl>
                                          <p:spTgt spid="69"/>
                                        </p:tgtEl>
                                        <p:attrNameLst>
                                          <p:attrName>style.rotation</p:attrName>
                                        </p:attrNameLst>
                                      </p:cBhvr>
                                      <p:tavLst>
                                        <p:tav tm="0">
                                          <p:val>
                                            <p:fltVal val="90"/>
                                          </p:val>
                                        </p:tav>
                                        <p:tav tm="100000">
                                          <p:val>
                                            <p:fltVal val="0"/>
                                          </p:val>
                                        </p:tav>
                                      </p:tavLst>
                                    </p:anim>
                                    <p:animEffect transition="in" filter="fade">
                                      <p:cBhvr>
                                        <p:cTn id="10" dur="400"/>
                                        <p:tgtEl>
                                          <p:spTgt spid="69"/>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wipe(left)">
                                      <p:cBhvr>
                                        <p:cTn id="14" dur="500"/>
                                        <p:tgtEl>
                                          <p:spTgt spid="70"/>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71"/>
                                        </p:tgtEl>
                                        <p:attrNameLst>
                                          <p:attrName>style.visibility</p:attrName>
                                        </p:attrNameLst>
                                      </p:cBhvr>
                                      <p:to>
                                        <p:strVal val="visible"/>
                                      </p:to>
                                    </p:set>
                                    <p:anim calcmode="lin" valueType="num">
                                      <p:cBhvr>
                                        <p:cTn id="18" dur="4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71"/>
                                        </p:tgtEl>
                                        <p:attrNameLst>
                                          <p:attrName>ppt_y</p:attrName>
                                        </p:attrNameLst>
                                      </p:cBhvr>
                                      <p:tavLst>
                                        <p:tav tm="0">
                                          <p:val>
                                            <p:strVal val="#ppt_y"/>
                                          </p:val>
                                        </p:tav>
                                        <p:tav tm="100000">
                                          <p:val>
                                            <p:strVal val="#ppt_y"/>
                                          </p:val>
                                        </p:tav>
                                      </p:tavLst>
                                    </p:anim>
                                    <p:anim calcmode="lin" valueType="num">
                                      <p:cBhvr>
                                        <p:cTn id="20" dur="4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71"/>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1000"/>
                                        <p:tgtEl>
                                          <p:spTgt spid="72"/>
                                        </p:tgtEl>
                                      </p:cBhvr>
                                    </p:animEffect>
                                    <p:anim calcmode="lin" valueType="num">
                                      <p:cBhvr>
                                        <p:cTn id="26" dur="1000" fill="hold"/>
                                        <p:tgtEl>
                                          <p:spTgt spid="72"/>
                                        </p:tgtEl>
                                        <p:attrNameLst>
                                          <p:attrName>ppt_x</p:attrName>
                                        </p:attrNameLst>
                                      </p:cBhvr>
                                      <p:tavLst>
                                        <p:tav tm="0">
                                          <p:val>
                                            <p:strVal val="#ppt_x"/>
                                          </p:val>
                                        </p:tav>
                                        <p:tav tm="100000">
                                          <p:val>
                                            <p:strVal val="#ppt_x"/>
                                          </p:val>
                                        </p:tav>
                                      </p:tavLst>
                                    </p:anim>
                                    <p:anim calcmode="lin" valueType="num">
                                      <p:cBhvr>
                                        <p:cTn id="27" dur="1000" fill="hold"/>
                                        <p:tgtEl>
                                          <p:spTgt spid="7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1000"/>
                                        <p:tgtEl>
                                          <p:spTgt spid="73"/>
                                        </p:tgtEl>
                                      </p:cBhvr>
                                    </p:animEffect>
                                    <p:anim calcmode="lin" valueType="num">
                                      <p:cBhvr>
                                        <p:cTn id="36" dur="1000" fill="hold"/>
                                        <p:tgtEl>
                                          <p:spTgt spid="73"/>
                                        </p:tgtEl>
                                        <p:attrNameLst>
                                          <p:attrName>ppt_x</p:attrName>
                                        </p:attrNameLst>
                                      </p:cBhvr>
                                      <p:tavLst>
                                        <p:tav tm="0">
                                          <p:val>
                                            <p:strVal val="#ppt_x"/>
                                          </p:val>
                                        </p:tav>
                                        <p:tav tm="100000">
                                          <p:val>
                                            <p:strVal val="#ppt_x"/>
                                          </p:val>
                                        </p:tav>
                                      </p:tavLst>
                                    </p:anim>
                                    <p:anim calcmode="lin" valueType="num">
                                      <p:cBhvr>
                                        <p:cTn id="3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par>
                          <p:cTn id="43" fill="hold">
                            <p:stCondLst>
                              <p:cond delay="500"/>
                            </p:stCondLst>
                            <p:childTnLst>
                              <p:par>
                                <p:cTn id="44" presetID="53" presetClass="entr" presetSubtype="16" fill="hold"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400" fill="hold"/>
                                        <p:tgtEl>
                                          <p:spTgt spid="51"/>
                                        </p:tgtEl>
                                        <p:attrNameLst>
                                          <p:attrName>ppt_w</p:attrName>
                                        </p:attrNameLst>
                                      </p:cBhvr>
                                      <p:tavLst>
                                        <p:tav tm="0">
                                          <p:val>
                                            <p:fltVal val="0"/>
                                          </p:val>
                                        </p:tav>
                                        <p:tav tm="100000">
                                          <p:val>
                                            <p:strVal val="#ppt_w"/>
                                          </p:val>
                                        </p:tav>
                                      </p:tavLst>
                                    </p:anim>
                                    <p:anim calcmode="lin" valueType="num">
                                      <p:cBhvr>
                                        <p:cTn id="47" dur="400" fill="hold"/>
                                        <p:tgtEl>
                                          <p:spTgt spid="51"/>
                                        </p:tgtEl>
                                        <p:attrNameLst>
                                          <p:attrName>ppt_h</p:attrName>
                                        </p:attrNameLst>
                                      </p:cBhvr>
                                      <p:tavLst>
                                        <p:tav tm="0">
                                          <p:val>
                                            <p:fltVal val="0"/>
                                          </p:val>
                                        </p:tav>
                                        <p:tav tm="100000">
                                          <p:val>
                                            <p:strVal val="#ppt_h"/>
                                          </p:val>
                                        </p:tav>
                                      </p:tavLst>
                                    </p:anim>
                                    <p:animEffect transition="in" filter="fade">
                                      <p:cBhvr>
                                        <p:cTn id="48" dur="400"/>
                                        <p:tgtEl>
                                          <p:spTgt spid="51"/>
                                        </p:tgtEl>
                                      </p:cBhvr>
                                    </p:animEffect>
                                  </p:childTnLst>
                                </p:cTn>
                              </p:par>
                            </p:childTnLst>
                          </p:cTn>
                        </p:par>
                        <p:par>
                          <p:cTn id="49" fill="hold">
                            <p:stCondLst>
                              <p:cond delay="900"/>
                            </p:stCondLst>
                            <p:childTnLst>
                              <p:par>
                                <p:cTn id="50" presetID="31"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400" fill="hold"/>
                                        <p:tgtEl>
                                          <p:spTgt spid="32"/>
                                        </p:tgtEl>
                                        <p:attrNameLst>
                                          <p:attrName>ppt_w</p:attrName>
                                        </p:attrNameLst>
                                      </p:cBhvr>
                                      <p:tavLst>
                                        <p:tav tm="0">
                                          <p:val>
                                            <p:fltVal val="0"/>
                                          </p:val>
                                        </p:tav>
                                        <p:tav tm="100000">
                                          <p:val>
                                            <p:strVal val="#ppt_w"/>
                                          </p:val>
                                        </p:tav>
                                      </p:tavLst>
                                    </p:anim>
                                    <p:anim calcmode="lin" valueType="num">
                                      <p:cBhvr>
                                        <p:cTn id="53" dur="400" fill="hold"/>
                                        <p:tgtEl>
                                          <p:spTgt spid="32"/>
                                        </p:tgtEl>
                                        <p:attrNameLst>
                                          <p:attrName>ppt_h</p:attrName>
                                        </p:attrNameLst>
                                      </p:cBhvr>
                                      <p:tavLst>
                                        <p:tav tm="0">
                                          <p:val>
                                            <p:fltVal val="0"/>
                                          </p:val>
                                        </p:tav>
                                        <p:tav tm="100000">
                                          <p:val>
                                            <p:strVal val="#ppt_h"/>
                                          </p:val>
                                        </p:tav>
                                      </p:tavLst>
                                    </p:anim>
                                    <p:anim calcmode="lin" valueType="num">
                                      <p:cBhvr>
                                        <p:cTn id="54" dur="400" fill="hold"/>
                                        <p:tgtEl>
                                          <p:spTgt spid="32"/>
                                        </p:tgtEl>
                                        <p:attrNameLst>
                                          <p:attrName>style.rotation</p:attrName>
                                        </p:attrNameLst>
                                      </p:cBhvr>
                                      <p:tavLst>
                                        <p:tav tm="0">
                                          <p:val>
                                            <p:fltVal val="90"/>
                                          </p:val>
                                        </p:tav>
                                        <p:tav tm="100000">
                                          <p:val>
                                            <p:fltVal val="0"/>
                                          </p:val>
                                        </p:tav>
                                      </p:tavLst>
                                    </p:anim>
                                    <p:animEffect transition="in" filter="fade">
                                      <p:cBhvr>
                                        <p:cTn id="55" dur="400"/>
                                        <p:tgtEl>
                                          <p:spTgt spid="32"/>
                                        </p:tgtEl>
                                      </p:cBhvr>
                                    </p:animEffect>
                                  </p:childTnLst>
                                </p:cTn>
                              </p:par>
                            </p:childTnLst>
                          </p:cTn>
                        </p:par>
                        <p:par>
                          <p:cTn id="56" fill="hold">
                            <p:stCondLst>
                              <p:cond delay="1300"/>
                            </p:stCondLst>
                            <p:childTnLst>
                              <p:par>
                                <p:cTn id="57" presetID="22" presetClass="entr" presetSubtype="1"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up)">
                                      <p:cBhvr>
                                        <p:cTn id="64" dur="500"/>
                                        <p:tgtEl>
                                          <p:spTgt spid="46"/>
                                        </p:tgtEl>
                                      </p:cBhvr>
                                    </p:animEffec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p:cTn id="68" dur="400" fill="hold"/>
                                        <p:tgtEl>
                                          <p:spTgt spid="54"/>
                                        </p:tgtEl>
                                        <p:attrNameLst>
                                          <p:attrName>ppt_w</p:attrName>
                                        </p:attrNameLst>
                                      </p:cBhvr>
                                      <p:tavLst>
                                        <p:tav tm="0">
                                          <p:val>
                                            <p:fltVal val="0"/>
                                          </p:val>
                                        </p:tav>
                                        <p:tav tm="100000">
                                          <p:val>
                                            <p:strVal val="#ppt_w"/>
                                          </p:val>
                                        </p:tav>
                                      </p:tavLst>
                                    </p:anim>
                                    <p:anim calcmode="lin" valueType="num">
                                      <p:cBhvr>
                                        <p:cTn id="69" dur="400" fill="hold"/>
                                        <p:tgtEl>
                                          <p:spTgt spid="54"/>
                                        </p:tgtEl>
                                        <p:attrNameLst>
                                          <p:attrName>ppt_h</p:attrName>
                                        </p:attrNameLst>
                                      </p:cBhvr>
                                      <p:tavLst>
                                        <p:tav tm="0">
                                          <p:val>
                                            <p:fltVal val="0"/>
                                          </p:val>
                                        </p:tav>
                                        <p:tav tm="100000">
                                          <p:val>
                                            <p:strVal val="#ppt_h"/>
                                          </p:val>
                                        </p:tav>
                                      </p:tavLst>
                                    </p:anim>
                                    <p:animEffect transition="in" filter="fade">
                                      <p:cBhvr>
                                        <p:cTn id="70" dur="400"/>
                                        <p:tgtEl>
                                          <p:spTgt spid="54"/>
                                        </p:tgtEl>
                                      </p:cBhvr>
                                    </p:animEffect>
                                  </p:childTnLst>
                                </p:cTn>
                              </p:par>
                            </p:childTnLst>
                          </p:cTn>
                        </p:par>
                        <p:par>
                          <p:cTn id="71" fill="hold">
                            <p:stCondLst>
                              <p:cond delay="900"/>
                            </p:stCondLst>
                            <p:childTnLst>
                              <p:par>
                                <p:cTn id="72" presetID="31"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p:cTn id="74" dur="400" fill="hold"/>
                                        <p:tgtEl>
                                          <p:spTgt spid="40"/>
                                        </p:tgtEl>
                                        <p:attrNameLst>
                                          <p:attrName>ppt_w</p:attrName>
                                        </p:attrNameLst>
                                      </p:cBhvr>
                                      <p:tavLst>
                                        <p:tav tm="0">
                                          <p:val>
                                            <p:fltVal val="0"/>
                                          </p:val>
                                        </p:tav>
                                        <p:tav tm="100000">
                                          <p:val>
                                            <p:strVal val="#ppt_w"/>
                                          </p:val>
                                        </p:tav>
                                      </p:tavLst>
                                    </p:anim>
                                    <p:anim calcmode="lin" valueType="num">
                                      <p:cBhvr>
                                        <p:cTn id="75" dur="400" fill="hold"/>
                                        <p:tgtEl>
                                          <p:spTgt spid="40"/>
                                        </p:tgtEl>
                                        <p:attrNameLst>
                                          <p:attrName>ppt_h</p:attrName>
                                        </p:attrNameLst>
                                      </p:cBhvr>
                                      <p:tavLst>
                                        <p:tav tm="0">
                                          <p:val>
                                            <p:fltVal val="0"/>
                                          </p:val>
                                        </p:tav>
                                        <p:tav tm="100000">
                                          <p:val>
                                            <p:strVal val="#ppt_h"/>
                                          </p:val>
                                        </p:tav>
                                      </p:tavLst>
                                    </p:anim>
                                    <p:anim calcmode="lin" valueType="num">
                                      <p:cBhvr>
                                        <p:cTn id="76" dur="400" fill="hold"/>
                                        <p:tgtEl>
                                          <p:spTgt spid="40"/>
                                        </p:tgtEl>
                                        <p:attrNameLst>
                                          <p:attrName>style.rotation</p:attrName>
                                        </p:attrNameLst>
                                      </p:cBhvr>
                                      <p:tavLst>
                                        <p:tav tm="0">
                                          <p:val>
                                            <p:fltVal val="90"/>
                                          </p:val>
                                        </p:tav>
                                        <p:tav tm="100000">
                                          <p:val>
                                            <p:fltVal val="0"/>
                                          </p:val>
                                        </p:tav>
                                      </p:tavLst>
                                    </p:anim>
                                    <p:animEffect transition="in" filter="fade">
                                      <p:cBhvr>
                                        <p:cTn id="77" dur="400"/>
                                        <p:tgtEl>
                                          <p:spTgt spid="40"/>
                                        </p:tgtEl>
                                      </p:cBhvr>
                                    </p:animEffect>
                                  </p:childTnLst>
                                </p:cTn>
                              </p:par>
                            </p:childTnLst>
                          </p:cTn>
                        </p:par>
                        <p:par>
                          <p:cTn id="78" fill="hold">
                            <p:stCondLst>
                              <p:cond delay="1300"/>
                            </p:stCondLst>
                            <p:childTnLst>
                              <p:par>
                                <p:cTn id="79" presetID="22" presetClass="entr" presetSubtype="1" fill="hold" grpId="0"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left)">
                                      <p:cBhvr>
                                        <p:cTn id="86" dur="500"/>
                                        <p:tgtEl>
                                          <p:spTgt spid="45"/>
                                        </p:tgtEl>
                                      </p:cBhvr>
                                    </p:animEffect>
                                  </p:childTnLst>
                                </p:cTn>
                              </p:par>
                              <p:par>
                                <p:cTn id="87" presetID="53" presetClass="entr" presetSubtype="16"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anim calcmode="lin" valueType="num">
                                      <p:cBhvr>
                                        <p:cTn id="89" dur="400" fill="hold"/>
                                        <p:tgtEl>
                                          <p:spTgt spid="57"/>
                                        </p:tgtEl>
                                        <p:attrNameLst>
                                          <p:attrName>ppt_w</p:attrName>
                                        </p:attrNameLst>
                                      </p:cBhvr>
                                      <p:tavLst>
                                        <p:tav tm="0">
                                          <p:val>
                                            <p:fltVal val="0"/>
                                          </p:val>
                                        </p:tav>
                                        <p:tav tm="100000">
                                          <p:val>
                                            <p:strVal val="#ppt_w"/>
                                          </p:val>
                                        </p:tav>
                                      </p:tavLst>
                                    </p:anim>
                                    <p:anim calcmode="lin" valueType="num">
                                      <p:cBhvr>
                                        <p:cTn id="90" dur="400" fill="hold"/>
                                        <p:tgtEl>
                                          <p:spTgt spid="57"/>
                                        </p:tgtEl>
                                        <p:attrNameLst>
                                          <p:attrName>ppt_h</p:attrName>
                                        </p:attrNameLst>
                                      </p:cBhvr>
                                      <p:tavLst>
                                        <p:tav tm="0">
                                          <p:val>
                                            <p:fltVal val="0"/>
                                          </p:val>
                                        </p:tav>
                                        <p:tav tm="100000">
                                          <p:val>
                                            <p:strVal val="#ppt_h"/>
                                          </p:val>
                                        </p:tav>
                                      </p:tavLst>
                                    </p:anim>
                                    <p:animEffect transition="in" filter="fade">
                                      <p:cBhvr>
                                        <p:cTn id="91" dur="400"/>
                                        <p:tgtEl>
                                          <p:spTgt spid="57"/>
                                        </p:tgtEl>
                                      </p:cBhvr>
                                    </p:animEffect>
                                  </p:childTnLst>
                                </p:cTn>
                              </p:par>
                            </p:childTnLst>
                          </p:cTn>
                        </p:par>
                        <p:par>
                          <p:cTn id="92" fill="hold">
                            <p:stCondLst>
                              <p:cond delay="500"/>
                            </p:stCondLst>
                            <p:childTnLst>
                              <p:par>
                                <p:cTn id="93" presetID="31" presetClass="entr" presetSubtype="0"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p:cTn id="95" dur="400" fill="hold"/>
                                        <p:tgtEl>
                                          <p:spTgt spid="36"/>
                                        </p:tgtEl>
                                        <p:attrNameLst>
                                          <p:attrName>ppt_w</p:attrName>
                                        </p:attrNameLst>
                                      </p:cBhvr>
                                      <p:tavLst>
                                        <p:tav tm="0">
                                          <p:val>
                                            <p:fltVal val="0"/>
                                          </p:val>
                                        </p:tav>
                                        <p:tav tm="100000">
                                          <p:val>
                                            <p:strVal val="#ppt_w"/>
                                          </p:val>
                                        </p:tav>
                                      </p:tavLst>
                                    </p:anim>
                                    <p:anim calcmode="lin" valueType="num">
                                      <p:cBhvr>
                                        <p:cTn id="96" dur="400" fill="hold"/>
                                        <p:tgtEl>
                                          <p:spTgt spid="36"/>
                                        </p:tgtEl>
                                        <p:attrNameLst>
                                          <p:attrName>ppt_h</p:attrName>
                                        </p:attrNameLst>
                                      </p:cBhvr>
                                      <p:tavLst>
                                        <p:tav tm="0">
                                          <p:val>
                                            <p:fltVal val="0"/>
                                          </p:val>
                                        </p:tav>
                                        <p:tav tm="100000">
                                          <p:val>
                                            <p:strVal val="#ppt_h"/>
                                          </p:val>
                                        </p:tav>
                                      </p:tavLst>
                                    </p:anim>
                                    <p:anim calcmode="lin" valueType="num">
                                      <p:cBhvr>
                                        <p:cTn id="97" dur="400" fill="hold"/>
                                        <p:tgtEl>
                                          <p:spTgt spid="36"/>
                                        </p:tgtEl>
                                        <p:attrNameLst>
                                          <p:attrName>style.rotation</p:attrName>
                                        </p:attrNameLst>
                                      </p:cBhvr>
                                      <p:tavLst>
                                        <p:tav tm="0">
                                          <p:val>
                                            <p:fltVal val="90"/>
                                          </p:val>
                                        </p:tav>
                                        <p:tav tm="100000">
                                          <p:val>
                                            <p:fltVal val="0"/>
                                          </p:val>
                                        </p:tav>
                                      </p:tavLst>
                                    </p:anim>
                                    <p:animEffect transition="in" filter="fade">
                                      <p:cBhvr>
                                        <p:cTn id="98" dur="400"/>
                                        <p:tgtEl>
                                          <p:spTgt spid="36"/>
                                        </p:tgtEl>
                                      </p:cBhvr>
                                    </p:animEffect>
                                  </p:childTnLst>
                                </p:cTn>
                              </p:par>
                            </p:childTnLst>
                          </p:cTn>
                        </p:par>
                        <p:par>
                          <p:cTn id="99" fill="hold">
                            <p:stCondLst>
                              <p:cond delay="900"/>
                            </p:stCondLst>
                            <p:childTnLst>
                              <p:par>
                                <p:cTn id="100" presetID="22" presetClass="entr" presetSubtype="1" fill="hold" grpId="0" nodeType="after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ipe(up)">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wipe(down)">
                                      <p:cBhvr>
                                        <p:cTn id="107" dur="500"/>
                                        <p:tgtEl>
                                          <p:spTgt spid="4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wipe(left)">
                                      <p:cBhvr>
                                        <p:cTn id="110" dur="300"/>
                                        <p:tgtEl>
                                          <p:spTgt spid="43"/>
                                        </p:tgtEl>
                                      </p:cBhvr>
                                    </p:animEffect>
                                  </p:childTnLst>
                                </p:cTn>
                              </p:par>
                              <p:par>
                                <p:cTn id="111" presetID="53" presetClass="entr" presetSubtype="16"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400" fill="hold"/>
                                        <p:tgtEl>
                                          <p:spTgt spid="60"/>
                                        </p:tgtEl>
                                        <p:attrNameLst>
                                          <p:attrName>ppt_w</p:attrName>
                                        </p:attrNameLst>
                                      </p:cBhvr>
                                      <p:tavLst>
                                        <p:tav tm="0">
                                          <p:val>
                                            <p:fltVal val="0"/>
                                          </p:val>
                                        </p:tav>
                                        <p:tav tm="100000">
                                          <p:val>
                                            <p:strVal val="#ppt_w"/>
                                          </p:val>
                                        </p:tav>
                                      </p:tavLst>
                                    </p:anim>
                                    <p:anim calcmode="lin" valueType="num">
                                      <p:cBhvr>
                                        <p:cTn id="114" dur="400" fill="hold"/>
                                        <p:tgtEl>
                                          <p:spTgt spid="60"/>
                                        </p:tgtEl>
                                        <p:attrNameLst>
                                          <p:attrName>ppt_h</p:attrName>
                                        </p:attrNameLst>
                                      </p:cBhvr>
                                      <p:tavLst>
                                        <p:tav tm="0">
                                          <p:val>
                                            <p:fltVal val="0"/>
                                          </p:val>
                                        </p:tav>
                                        <p:tav tm="100000">
                                          <p:val>
                                            <p:strVal val="#ppt_h"/>
                                          </p:val>
                                        </p:tav>
                                      </p:tavLst>
                                    </p:anim>
                                    <p:animEffect transition="in" filter="fade">
                                      <p:cBhvr>
                                        <p:cTn id="115" dur="400"/>
                                        <p:tgtEl>
                                          <p:spTgt spid="60"/>
                                        </p:tgtEl>
                                      </p:cBhvr>
                                    </p:animEffect>
                                  </p:childTnLst>
                                </p:cTn>
                              </p:par>
                            </p:childTnLst>
                          </p:cTn>
                        </p:par>
                        <p:par>
                          <p:cTn id="116" fill="hold">
                            <p:stCondLst>
                              <p:cond delay="500"/>
                            </p:stCondLst>
                            <p:childTnLst>
                              <p:par>
                                <p:cTn id="117" presetID="31" presetClass="entr" presetSubtype="0"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p:cTn id="119" dur="400" fill="hold"/>
                                        <p:tgtEl>
                                          <p:spTgt spid="34"/>
                                        </p:tgtEl>
                                        <p:attrNameLst>
                                          <p:attrName>ppt_w</p:attrName>
                                        </p:attrNameLst>
                                      </p:cBhvr>
                                      <p:tavLst>
                                        <p:tav tm="0">
                                          <p:val>
                                            <p:fltVal val="0"/>
                                          </p:val>
                                        </p:tav>
                                        <p:tav tm="100000">
                                          <p:val>
                                            <p:strVal val="#ppt_w"/>
                                          </p:val>
                                        </p:tav>
                                      </p:tavLst>
                                    </p:anim>
                                    <p:anim calcmode="lin" valueType="num">
                                      <p:cBhvr>
                                        <p:cTn id="120" dur="400" fill="hold"/>
                                        <p:tgtEl>
                                          <p:spTgt spid="34"/>
                                        </p:tgtEl>
                                        <p:attrNameLst>
                                          <p:attrName>ppt_h</p:attrName>
                                        </p:attrNameLst>
                                      </p:cBhvr>
                                      <p:tavLst>
                                        <p:tav tm="0">
                                          <p:val>
                                            <p:fltVal val="0"/>
                                          </p:val>
                                        </p:tav>
                                        <p:tav tm="100000">
                                          <p:val>
                                            <p:strVal val="#ppt_h"/>
                                          </p:val>
                                        </p:tav>
                                      </p:tavLst>
                                    </p:anim>
                                    <p:anim calcmode="lin" valueType="num">
                                      <p:cBhvr>
                                        <p:cTn id="121" dur="400" fill="hold"/>
                                        <p:tgtEl>
                                          <p:spTgt spid="34"/>
                                        </p:tgtEl>
                                        <p:attrNameLst>
                                          <p:attrName>style.rotation</p:attrName>
                                        </p:attrNameLst>
                                      </p:cBhvr>
                                      <p:tavLst>
                                        <p:tav tm="0">
                                          <p:val>
                                            <p:fltVal val="90"/>
                                          </p:val>
                                        </p:tav>
                                        <p:tav tm="100000">
                                          <p:val>
                                            <p:fltVal val="0"/>
                                          </p:val>
                                        </p:tav>
                                      </p:tavLst>
                                    </p:anim>
                                    <p:animEffect transition="in" filter="fade">
                                      <p:cBhvr>
                                        <p:cTn id="122" dur="400"/>
                                        <p:tgtEl>
                                          <p:spTgt spid="34"/>
                                        </p:tgtEl>
                                      </p:cBhvr>
                                    </p:animEffect>
                                  </p:childTnLst>
                                </p:cTn>
                              </p:par>
                            </p:childTnLst>
                          </p:cTn>
                        </p:par>
                        <p:par>
                          <p:cTn id="123" fill="hold">
                            <p:stCondLst>
                              <p:cond delay="900"/>
                            </p:stCondLst>
                            <p:childTnLst>
                              <p:par>
                                <p:cTn id="124" presetID="22" presetClass="entr" presetSubtype="1"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up)">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wipe(up)">
                                      <p:cBhvr>
                                        <p:cTn id="131" dur="500"/>
                                        <p:tgtEl>
                                          <p:spTgt spid="42"/>
                                        </p:tgtEl>
                                      </p:cBhvr>
                                    </p:animEffect>
                                  </p:childTnLst>
                                </p:cTn>
                              </p:par>
                              <p:par>
                                <p:cTn id="132" presetID="53" presetClass="entr" presetSubtype="16" fill="hold" nodeType="withEffect">
                                  <p:stCondLst>
                                    <p:cond delay="0"/>
                                  </p:stCondLst>
                                  <p:childTnLst>
                                    <p:set>
                                      <p:cBhvr>
                                        <p:cTn id="133" dur="1" fill="hold">
                                          <p:stCondLst>
                                            <p:cond delay="0"/>
                                          </p:stCondLst>
                                        </p:cTn>
                                        <p:tgtEl>
                                          <p:spTgt spid="63"/>
                                        </p:tgtEl>
                                        <p:attrNameLst>
                                          <p:attrName>style.visibility</p:attrName>
                                        </p:attrNameLst>
                                      </p:cBhvr>
                                      <p:to>
                                        <p:strVal val="visible"/>
                                      </p:to>
                                    </p:set>
                                    <p:anim calcmode="lin" valueType="num">
                                      <p:cBhvr>
                                        <p:cTn id="134" dur="400" fill="hold"/>
                                        <p:tgtEl>
                                          <p:spTgt spid="63"/>
                                        </p:tgtEl>
                                        <p:attrNameLst>
                                          <p:attrName>ppt_w</p:attrName>
                                        </p:attrNameLst>
                                      </p:cBhvr>
                                      <p:tavLst>
                                        <p:tav tm="0">
                                          <p:val>
                                            <p:fltVal val="0"/>
                                          </p:val>
                                        </p:tav>
                                        <p:tav tm="100000">
                                          <p:val>
                                            <p:strVal val="#ppt_w"/>
                                          </p:val>
                                        </p:tav>
                                      </p:tavLst>
                                    </p:anim>
                                    <p:anim calcmode="lin" valueType="num">
                                      <p:cBhvr>
                                        <p:cTn id="135" dur="400" fill="hold"/>
                                        <p:tgtEl>
                                          <p:spTgt spid="63"/>
                                        </p:tgtEl>
                                        <p:attrNameLst>
                                          <p:attrName>ppt_h</p:attrName>
                                        </p:attrNameLst>
                                      </p:cBhvr>
                                      <p:tavLst>
                                        <p:tav tm="0">
                                          <p:val>
                                            <p:fltVal val="0"/>
                                          </p:val>
                                        </p:tav>
                                        <p:tav tm="100000">
                                          <p:val>
                                            <p:strVal val="#ppt_h"/>
                                          </p:val>
                                        </p:tav>
                                      </p:tavLst>
                                    </p:anim>
                                    <p:animEffect transition="in" filter="fade">
                                      <p:cBhvr>
                                        <p:cTn id="136" dur="400"/>
                                        <p:tgtEl>
                                          <p:spTgt spid="63"/>
                                        </p:tgtEl>
                                      </p:cBhvr>
                                    </p:animEffect>
                                  </p:childTnLst>
                                </p:cTn>
                              </p:par>
                            </p:childTnLst>
                          </p:cTn>
                        </p:par>
                        <p:par>
                          <p:cTn id="137" fill="hold">
                            <p:stCondLst>
                              <p:cond delay="500"/>
                            </p:stCondLst>
                            <p:childTnLst>
                              <p:par>
                                <p:cTn id="138" presetID="31"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 calcmode="lin" valueType="num">
                                      <p:cBhvr>
                                        <p:cTn id="140" dur="400" fill="hold"/>
                                        <p:tgtEl>
                                          <p:spTgt spid="66"/>
                                        </p:tgtEl>
                                        <p:attrNameLst>
                                          <p:attrName>ppt_w</p:attrName>
                                        </p:attrNameLst>
                                      </p:cBhvr>
                                      <p:tavLst>
                                        <p:tav tm="0">
                                          <p:val>
                                            <p:fltVal val="0"/>
                                          </p:val>
                                        </p:tav>
                                        <p:tav tm="100000">
                                          <p:val>
                                            <p:strVal val="#ppt_w"/>
                                          </p:val>
                                        </p:tav>
                                      </p:tavLst>
                                    </p:anim>
                                    <p:anim calcmode="lin" valueType="num">
                                      <p:cBhvr>
                                        <p:cTn id="141" dur="400" fill="hold"/>
                                        <p:tgtEl>
                                          <p:spTgt spid="66"/>
                                        </p:tgtEl>
                                        <p:attrNameLst>
                                          <p:attrName>ppt_h</p:attrName>
                                        </p:attrNameLst>
                                      </p:cBhvr>
                                      <p:tavLst>
                                        <p:tav tm="0">
                                          <p:val>
                                            <p:fltVal val="0"/>
                                          </p:val>
                                        </p:tav>
                                        <p:tav tm="100000">
                                          <p:val>
                                            <p:strVal val="#ppt_h"/>
                                          </p:val>
                                        </p:tav>
                                      </p:tavLst>
                                    </p:anim>
                                    <p:anim calcmode="lin" valueType="num">
                                      <p:cBhvr>
                                        <p:cTn id="142" dur="400" fill="hold"/>
                                        <p:tgtEl>
                                          <p:spTgt spid="66"/>
                                        </p:tgtEl>
                                        <p:attrNameLst>
                                          <p:attrName>style.rotation</p:attrName>
                                        </p:attrNameLst>
                                      </p:cBhvr>
                                      <p:tavLst>
                                        <p:tav tm="0">
                                          <p:val>
                                            <p:fltVal val="90"/>
                                          </p:val>
                                        </p:tav>
                                        <p:tav tm="100000">
                                          <p:val>
                                            <p:fltVal val="0"/>
                                          </p:val>
                                        </p:tav>
                                      </p:tavLst>
                                    </p:anim>
                                    <p:animEffect transition="in" filter="fade">
                                      <p:cBhvr>
                                        <p:cTn id="143" dur="400"/>
                                        <p:tgtEl>
                                          <p:spTgt spid="66"/>
                                        </p:tgtEl>
                                      </p:cBhvr>
                                    </p:animEffect>
                                  </p:childTnLst>
                                </p:cTn>
                              </p:par>
                            </p:childTnLst>
                          </p:cTn>
                        </p:par>
                        <p:par>
                          <p:cTn id="144" fill="hold">
                            <p:stCondLst>
                              <p:cond delay="900"/>
                            </p:stCondLst>
                            <p:childTnLst>
                              <p:par>
                                <p:cTn id="145" presetID="22" presetClass="entr" presetSubtype="1" fill="hold" grpId="0" nodeType="after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9" grpId="0"/>
      <p:bldP spid="40" grpId="0"/>
      <p:bldP spid="41" grpId="0"/>
      <p:bldP spid="42" grpId="0" animBg="1"/>
      <p:bldP spid="43" grpId="0" animBg="1"/>
      <p:bldP spid="44" grpId="0" animBg="1"/>
      <p:bldP spid="45" grpId="0" animBg="1"/>
      <p:bldP spid="46" grpId="0" animBg="1"/>
      <p:bldP spid="47" grpId="0" animBg="1"/>
      <p:bldP spid="66" grpId="0"/>
      <p:bldP spid="67" grpId="0"/>
      <p:bldP spid="69" grpId="0" animBg="1"/>
      <p:bldP spid="70" grpId="0" animBg="1"/>
      <p:bldP spid="71" grpId="0"/>
      <p:bldP spid="72"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92F6FEB-8FB2-43D6-8C4A-846C2412A33B}"/>
              </a:ext>
            </a:extLst>
          </p:cNvPr>
          <p:cNvPicPr>
            <a:picLocks noChangeAspect="1"/>
          </p:cNvPicPr>
          <p:nvPr/>
        </p:nvPicPr>
        <p:blipFill rotWithShape="1">
          <a:blip r:embed="rId3">
            <a:extLst>
              <a:ext uri="{28A0092B-C50C-407E-A947-70E740481C1C}">
                <a14:useLocalDpi xmlns:a14="http://schemas.microsoft.com/office/drawing/2010/main" val="0"/>
              </a:ext>
            </a:extLst>
          </a:blip>
          <a:srcRect l="8277" t="12386" r="6527" b="8370"/>
          <a:stretch/>
        </p:blipFill>
        <p:spPr>
          <a:xfrm>
            <a:off x="7052336" y="1055600"/>
            <a:ext cx="3816424" cy="2661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Freeform 6"/>
          <p:cNvSpPr>
            <a:spLocks/>
          </p:cNvSpPr>
          <p:nvPr/>
        </p:nvSpPr>
        <p:spPr bwMode="auto">
          <a:xfrm>
            <a:off x="288758" y="9471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1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2" name="文本框 1"/>
          <p:cNvSpPr txBox="1"/>
          <p:nvPr/>
        </p:nvSpPr>
        <p:spPr>
          <a:xfrm>
            <a:off x="1258131" y="1926736"/>
            <a:ext cx="5252266" cy="1569660"/>
          </a:xfrm>
          <a:prstGeom prst="rect">
            <a:avLst/>
          </a:prstGeom>
          <a:solidFill>
            <a:schemeClr val="bg2"/>
          </a:solidFill>
        </p:spPr>
        <p:txBody>
          <a:bodyPr wrap="square" rtlCol="0">
            <a:spAutoFit/>
          </a:bodyPr>
          <a:lstStyle>
            <a:defPPr>
              <a:defRPr lang="zh-CN"/>
            </a:defPPr>
            <a:lvl1pPr algn="ctr">
              <a:defRPr sz="2000" b="1">
                <a:latin typeface="+mj-ea"/>
                <a:ea typeface="+mj-ea"/>
              </a:defRPr>
            </a:lvl1pPr>
          </a:lstStyle>
          <a:p>
            <a:pPr algn="just"/>
            <a:r>
              <a:rPr lang="en-US" altLang="zh-CN" sz="2400" b="0" dirty="0">
                <a:solidFill>
                  <a:schemeClr val="accent2">
                    <a:lumMod val="75000"/>
                  </a:schemeClr>
                </a:solidFill>
                <a:cs typeface="+mn-ea"/>
                <a:sym typeface="+mn-lt"/>
              </a:rPr>
              <a:t>       </a:t>
            </a:r>
            <a:r>
              <a:rPr lang="zh-CN" altLang="en-US" sz="2400" b="0" dirty="0">
                <a:solidFill>
                  <a:schemeClr val="accent1">
                    <a:lumMod val="50000"/>
                  </a:schemeClr>
                </a:solidFill>
                <a:cs typeface="+mn-ea"/>
                <a:sym typeface="+mn-lt"/>
              </a:rPr>
              <a:t>将社员私有的主要生产资料转为合作社集体所有，组织集体劳动，实行“各尽所能，按劳取酬”，不分男女老少，同工同酬。</a:t>
            </a:r>
          </a:p>
        </p:txBody>
      </p:sp>
      <p:sp>
        <p:nvSpPr>
          <p:cNvPr id="26" name="矩形 25"/>
          <p:cNvSpPr/>
          <p:nvPr/>
        </p:nvSpPr>
        <p:spPr>
          <a:xfrm>
            <a:off x="1328003" y="1136938"/>
            <a:ext cx="5074229" cy="707886"/>
          </a:xfrm>
          <a:prstGeom prst="rect">
            <a:avLst/>
          </a:prstGeom>
        </p:spPr>
        <p:txBody>
          <a:bodyPr wrap="square">
            <a:spAutoFit/>
          </a:bodyPr>
          <a:lstStyle/>
          <a:p>
            <a:pPr algn="ctr"/>
            <a:r>
              <a:rPr lang="zh-CN" altLang="en-US" sz="4000" b="1" dirty="0">
                <a:solidFill>
                  <a:srgbClr val="C00000"/>
                </a:solidFill>
                <a:latin typeface="+mn-lt"/>
                <a:ea typeface="+mn-ea"/>
                <a:cs typeface="+mn-ea"/>
                <a:sym typeface="+mn-lt"/>
              </a:rPr>
              <a:t>高级农业生产合作社</a:t>
            </a:r>
          </a:p>
        </p:txBody>
      </p:sp>
      <p:sp>
        <p:nvSpPr>
          <p:cNvPr id="27" name="矩形 26"/>
          <p:cNvSpPr/>
          <p:nvPr/>
        </p:nvSpPr>
        <p:spPr bwMode="auto">
          <a:xfrm>
            <a:off x="1274796" y="4101868"/>
            <a:ext cx="9696835" cy="2182146"/>
          </a:xfrm>
          <a:prstGeom prst="rect">
            <a:avLst/>
          </a:prstGeom>
          <a:solidFill>
            <a:schemeClr val="bg2"/>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8" name="矩形 27"/>
          <p:cNvSpPr/>
          <p:nvPr/>
        </p:nvSpPr>
        <p:spPr bwMode="auto">
          <a:xfrm>
            <a:off x="1240176" y="4460584"/>
            <a:ext cx="109787" cy="149749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29" name="矩形 28"/>
          <p:cNvSpPr/>
          <p:nvPr/>
        </p:nvSpPr>
        <p:spPr bwMode="auto">
          <a:xfrm>
            <a:off x="10894314" y="4460584"/>
            <a:ext cx="109787" cy="149749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30" name="矩形 29"/>
          <p:cNvSpPr/>
          <p:nvPr/>
        </p:nvSpPr>
        <p:spPr>
          <a:xfrm>
            <a:off x="1579997" y="4377372"/>
            <a:ext cx="89969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a:r>
              <a:rPr lang="zh-CN" altLang="en-US" sz="2400" dirty="0">
                <a:solidFill>
                  <a:schemeClr val="accent1"/>
                </a:solidFill>
                <a:latin typeface="+mn-ea"/>
                <a:ea typeface="+mn-ea"/>
                <a:cs typeface="+mn-ea"/>
                <a:sym typeface="+mn-lt"/>
              </a:rPr>
              <a:t>       至此，</a:t>
            </a:r>
            <a:r>
              <a:rPr lang="zh-CN" altLang="en-US" sz="2400" b="1" dirty="0">
                <a:solidFill>
                  <a:schemeClr val="accent1"/>
                </a:solidFill>
                <a:latin typeface="+mn-ea"/>
                <a:ea typeface="+mn-ea"/>
                <a:cs typeface="+mn-ea"/>
                <a:sym typeface="+mn-lt"/>
              </a:rPr>
              <a:t>原生产资料私有制的性质发生了根本性变化，完成了由农民个体所有制到社会主义集体所有制的转变。</a:t>
            </a:r>
            <a:r>
              <a:rPr lang="en-US" altLang="zh-CN" sz="2400" dirty="0">
                <a:solidFill>
                  <a:schemeClr val="accent1"/>
                </a:solidFill>
                <a:latin typeface="+mn-ea"/>
                <a:ea typeface="+mn-ea"/>
                <a:cs typeface="+mn-ea"/>
                <a:sym typeface="+mn-lt"/>
              </a:rPr>
              <a:t>1956</a:t>
            </a:r>
            <a:r>
              <a:rPr lang="zh-CN" altLang="en-US" sz="2400" dirty="0">
                <a:solidFill>
                  <a:schemeClr val="accent1"/>
                </a:solidFill>
                <a:latin typeface="+mn-ea"/>
                <a:ea typeface="+mn-ea"/>
                <a:cs typeface="+mn-ea"/>
                <a:sym typeface="+mn-lt"/>
              </a:rPr>
              <a:t>年底，全国已有</a:t>
            </a:r>
            <a:r>
              <a:rPr lang="en-US" altLang="zh-CN" sz="2400" dirty="0">
                <a:solidFill>
                  <a:schemeClr val="accent1"/>
                </a:solidFill>
                <a:latin typeface="+mn-ea"/>
                <a:ea typeface="+mn-ea"/>
                <a:cs typeface="+mn-ea"/>
                <a:sym typeface="+mn-lt"/>
              </a:rPr>
              <a:t>75</a:t>
            </a:r>
            <a:r>
              <a:rPr lang="zh-CN" altLang="en-US" sz="2400" dirty="0">
                <a:solidFill>
                  <a:schemeClr val="accent1"/>
                </a:solidFill>
                <a:latin typeface="+mn-ea"/>
                <a:ea typeface="+mn-ea"/>
                <a:cs typeface="+mn-ea"/>
                <a:sym typeface="+mn-lt"/>
              </a:rPr>
              <a:t>万个农业生产合作社，入社农户达</a:t>
            </a:r>
            <a:r>
              <a:rPr lang="en-US" altLang="zh-CN" sz="2400" dirty="0">
                <a:solidFill>
                  <a:schemeClr val="accent1"/>
                </a:solidFill>
                <a:latin typeface="+mn-ea"/>
                <a:ea typeface="+mn-ea"/>
                <a:cs typeface="+mn-ea"/>
                <a:sym typeface="+mn-lt"/>
              </a:rPr>
              <a:t>1.2</a:t>
            </a:r>
            <a:r>
              <a:rPr lang="zh-CN" altLang="en-US" sz="2400" dirty="0">
                <a:solidFill>
                  <a:schemeClr val="accent1"/>
                </a:solidFill>
                <a:latin typeface="+mn-ea"/>
                <a:ea typeface="+mn-ea"/>
                <a:cs typeface="+mn-ea"/>
                <a:sym typeface="+mn-lt"/>
              </a:rPr>
              <a:t>亿多户，占农户总数的</a:t>
            </a:r>
            <a:r>
              <a:rPr lang="en-US" altLang="zh-CN" sz="2400" b="1" dirty="0">
                <a:solidFill>
                  <a:schemeClr val="accent1"/>
                </a:solidFill>
                <a:latin typeface="+mn-ea"/>
                <a:ea typeface="+mn-ea"/>
                <a:cs typeface="+mn-ea"/>
                <a:sym typeface="+mn-lt"/>
              </a:rPr>
              <a:t>96.3%</a:t>
            </a:r>
            <a:r>
              <a:rPr lang="zh-CN" altLang="en-US" sz="2400" dirty="0">
                <a:solidFill>
                  <a:schemeClr val="accent1"/>
                </a:solidFill>
                <a:latin typeface="+mn-ea"/>
                <a:ea typeface="+mn-ea"/>
                <a:cs typeface="+mn-ea"/>
                <a:sym typeface="+mn-lt"/>
              </a:rPr>
              <a:t>，其中高级社的户数达</a:t>
            </a:r>
            <a:r>
              <a:rPr lang="en-US" altLang="zh-CN" sz="2400" dirty="0">
                <a:solidFill>
                  <a:schemeClr val="accent1"/>
                </a:solidFill>
                <a:latin typeface="+mn-ea"/>
                <a:ea typeface="+mn-ea"/>
                <a:cs typeface="+mn-ea"/>
                <a:sym typeface="+mn-lt"/>
              </a:rPr>
              <a:t>1</a:t>
            </a:r>
            <a:r>
              <a:rPr lang="zh-CN" altLang="en-US" sz="2400" dirty="0">
                <a:solidFill>
                  <a:schemeClr val="accent1"/>
                </a:solidFill>
                <a:latin typeface="+mn-ea"/>
                <a:ea typeface="+mn-ea"/>
                <a:cs typeface="+mn-ea"/>
                <a:sym typeface="+mn-lt"/>
              </a:rPr>
              <a:t>亿多户，占农户总数的</a:t>
            </a:r>
            <a:r>
              <a:rPr lang="en-US" altLang="zh-CN" sz="2400" dirty="0">
                <a:solidFill>
                  <a:schemeClr val="accent1"/>
                </a:solidFill>
                <a:latin typeface="+mn-ea"/>
                <a:ea typeface="+mn-ea"/>
                <a:cs typeface="+mn-ea"/>
                <a:sym typeface="+mn-lt"/>
              </a:rPr>
              <a:t>88%</a:t>
            </a:r>
            <a:r>
              <a:rPr lang="zh-CN" altLang="en-US" sz="2400" dirty="0">
                <a:solidFill>
                  <a:schemeClr val="accent1"/>
                </a:solidFill>
                <a:latin typeface="+mn-ea"/>
                <a:ea typeface="+mn-ea"/>
                <a:cs typeface="+mn-ea"/>
                <a:sym typeface="+mn-lt"/>
              </a:rPr>
              <a:t>。</a:t>
            </a:r>
          </a:p>
        </p:txBody>
      </p:sp>
      <p:sp>
        <p:nvSpPr>
          <p:cNvPr id="19" name="TextBox 54">
            <a:extLst>
              <a:ext uri="{FF2B5EF4-FFF2-40B4-BE49-F238E27FC236}">
                <a16:creationId xmlns:a16="http://schemas.microsoft.com/office/drawing/2014/main" id="{BA42A0FE-4A86-4E66-AFF4-4F76E5D48CA9}"/>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Tree>
    <p:extLst>
      <p:ext uri="{BB962C8B-B14F-4D97-AF65-F5344CB8AC3E}">
        <p14:creationId xmlns:p14="http://schemas.microsoft.com/office/powerpoint/2010/main" val="177219818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 calcmode="lin" valueType="num">
                                      <p:cBhvr>
                                        <p:cTn id="9" dur="400" fill="hold"/>
                                        <p:tgtEl>
                                          <p:spTgt spid="17"/>
                                        </p:tgtEl>
                                        <p:attrNameLst>
                                          <p:attrName>style.rotation</p:attrName>
                                        </p:attrNameLst>
                                      </p:cBhvr>
                                      <p:tavLst>
                                        <p:tav tm="0">
                                          <p:val>
                                            <p:fltVal val="90"/>
                                          </p:val>
                                        </p:tav>
                                        <p:tav tm="100000">
                                          <p:val>
                                            <p:fltVal val="0"/>
                                          </p:val>
                                        </p:tav>
                                      </p:tavLst>
                                    </p:anim>
                                    <p:animEffect transition="in" filter="fade">
                                      <p:cBhvr>
                                        <p:cTn id="10" dur="400"/>
                                        <p:tgtEl>
                                          <p:spTgt spid="1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9"/>
                                        </p:tgtEl>
                                        <p:attrNameLst>
                                          <p:attrName>style.visibility</p:attrName>
                                        </p:attrNameLst>
                                      </p:cBhvr>
                                      <p:to>
                                        <p:strVal val="visible"/>
                                      </p:to>
                                    </p:set>
                                    <p:anim calcmode="lin" valueType="num">
                                      <p:cBhvr>
                                        <p:cTn id="18" dur="4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9"/>
                                        </p:tgtEl>
                                        <p:attrNameLst>
                                          <p:attrName>ppt_y</p:attrName>
                                        </p:attrNameLst>
                                      </p:cBhvr>
                                      <p:tavLst>
                                        <p:tav tm="0">
                                          <p:val>
                                            <p:strVal val="#ppt_y"/>
                                          </p:val>
                                        </p:tav>
                                        <p:tav tm="100000">
                                          <p:val>
                                            <p:strVal val="#ppt_y"/>
                                          </p:val>
                                        </p:tav>
                                      </p:tavLst>
                                    </p:anim>
                                    <p:anim calcmode="lin" valueType="num">
                                      <p:cBhvr>
                                        <p:cTn id="20" dur="4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42" presetClass="path" presetSubtype="0" accel="50000" decel="50000" fill="hold" grpId="1" nodeType="withEffect">
                                  <p:stCondLst>
                                    <p:cond delay="0"/>
                                  </p:stCondLst>
                                  <p:childTnLst>
                                    <p:animMotion origin="layout" path="M 1.64519E-6 -7.40741E-7 L 0.43225 0.00741 " pathEditMode="relative" rAng="0" ptsTypes="AA">
                                      <p:cBhvr>
                                        <p:cTn id="49" dur="500" spd="-100000" fill="hold"/>
                                        <p:tgtEl>
                                          <p:spTgt spid="28"/>
                                        </p:tgtEl>
                                        <p:attrNameLst>
                                          <p:attrName>ppt_x</p:attrName>
                                          <p:attrName>ppt_y</p:attrName>
                                        </p:attrNameLst>
                                      </p:cBhvr>
                                      <p:rCtr x="21606" y="370"/>
                                    </p:animMotion>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42" presetClass="path" presetSubtype="0" accel="50000" decel="50000" fill="hold" grpId="1" nodeType="withEffect">
                                  <p:stCondLst>
                                    <p:cond delay="0"/>
                                  </p:stCondLst>
                                  <p:childTnLst>
                                    <p:animMotion origin="layout" path="M 3.78758E-6 -7.40741E-7 L -0.35937 0.00301 " pathEditMode="relative" rAng="0" ptsTypes="AA">
                                      <p:cBhvr>
                                        <p:cTn id="53" dur="500" spd="-100000" fill="hold"/>
                                        <p:tgtEl>
                                          <p:spTgt spid="29"/>
                                        </p:tgtEl>
                                        <p:attrNameLst>
                                          <p:attrName>ppt_x</p:attrName>
                                          <p:attrName>ppt_y</p:attrName>
                                        </p:attrNameLst>
                                      </p:cBhvr>
                                      <p:rCtr x="-17975" y="139"/>
                                    </p:animMotion>
                                  </p:childTnLst>
                                </p:cTn>
                              </p:par>
                              <p:par>
                                <p:cTn id="54" presetID="16" presetClass="entr" presetSubtype="37" fill="hold" grpId="0" nodeType="withEffect">
                                  <p:stCondLst>
                                    <p:cond delay="100"/>
                                  </p:stCondLst>
                                  <p:childTnLst>
                                    <p:set>
                                      <p:cBhvr>
                                        <p:cTn id="55" dur="1" fill="hold">
                                          <p:stCondLst>
                                            <p:cond delay="0"/>
                                          </p:stCondLst>
                                        </p:cTn>
                                        <p:tgtEl>
                                          <p:spTgt spid="30"/>
                                        </p:tgtEl>
                                        <p:attrNameLst>
                                          <p:attrName>style.visibility</p:attrName>
                                        </p:attrNameLst>
                                      </p:cBhvr>
                                      <p:to>
                                        <p:strVal val="visible"/>
                                      </p:to>
                                    </p:set>
                                    <p:animEffect transition="in" filter="barn(outVertical)">
                                      <p:cBhvr>
                                        <p:cTn id="56" dur="500"/>
                                        <p:tgtEl>
                                          <p:spTgt spid="30"/>
                                        </p:tgtEl>
                                      </p:cBhvr>
                                    </p:animEffect>
                                  </p:childTnLst>
                                </p:cTn>
                              </p:par>
                              <p:par>
                                <p:cTn id="57" presetID="10" presetClass="entr" presetSubtype="0" fill="hold" nodeType="withEffect">
                                  <p:stCondLst>
                                    <p:cond delay="10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P spid="26" grpId="0"/>
      <p:bldP spid="27" grpId="0" animBg="1"/>
      <p:bldP spid="27" grpId="1" animBg="1"/>
      <p:bldP spid="28" grpId="0" animBg="1"/>
      <p:bldP spid="28" grpId="1" animBg="1"/>
      <p:bldP spid="29" grpId="0" animBg="1"/>
      <p:bldP spid="29" grpId="1" animBg="1"/>
      <p:bldP spid="30"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CABB1775-B97C-4C75-85DF-04A0A6BE015E}"/>
              </a:ext>
            </a:extLst>
          </p:cNvPr>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7" name="Line 8">
            <a:extLst>
              <a:ext uri="{FF2B5EF4-FFF2-40B4-BE49-F238E27FC236}">
                <a16:creationId xmlns:a16="http://schemas.microsoft.com/office/drawing/2014/main" id="{830751FE-8419-454D-8DF8-5C574081090A}"/>
              </a:ext>
            </a:extLst>
          </p:cNvPr>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8" name="TextBox 54">
            <a:extLst>
              <a:ext uri="{FF2B5EF4-FFF2-40B4-BE49-F238E27FC236}">
                <a16:creationId xmlns:a16="http://schemas.microsoft.com/office/drawing/2014/main" id="{58C73E98-06CA-4876-BAC9-ECE3658DD500}"/>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10" name="文本框 9">
            <a:extLst>
              <a:ext uri="{FF2B5EF4-FFF2-40B4-BE49-F238E27FC236}">
                <a16:creationId xmlns:a16="http://schemas.microsoft.com/office/drawing/2014/main" id="{7B25846A-3A07-44FB-8016-3CE245DC7F69}"/>
              </a:ext>
            </a:extLst>
          </p:cNvPr>
          <p:cNvSpPr txBox="1"/>
          <p:nvPr/>
        </p:nvSpPr>
        <p:spPr>
          <a:xfrm>
            <a:off x="1038821" y="1194065"/>
            <a:ext cx="10244135" cy="954107"/>
          </a:xfrm>
          <a:prstGeom prst="rect">
            <a:avLst/>
          </a:prstGeom>
          <a:noFill/>
        </p:spPr>
        <p:txBody>
          <a:bodyPr wrap="square">
            <a:spAutoFit/>
          </a:bodyPr>
          <a:lstStyle/>
          <a:p>
            <a:r>
              <a:rPr lang="zh-CN" altLang="en-US" sz="2800" b="1" dirty="0">
                <a:latin typeface="+mn-ea"/>
                <a:ea typeface="+mn-ea"/>
              </a:rPr>
              <a:t>人物故事：</a:t>
            </a:r>
            <a:r>
              <a:rPr lang="zh-CN" altLang="en-US" sz="2800" b="1" dirty="0">
                <a:solidFill>
                  <a:srgbClr val="2B2B2B"/>
                </a:solidFill>
                <a:effectLst/>
                <a:latin typeface="宋体" panose="02010600030101010101" pitchFamily="2" charset="-122"/>
                <a:ea typeface="宋体" panose="02010600030101010101" pitchFamily="2" charset="-122"/>
              </a:rPr>
              <a:t>南京女性璀璨印记丨李玉：南京农业合作社先行者</a:t>
            </a:r>
          </a:p>
          <a:p>
            <a:endParaRPr lang="zh-CN" altLang="en-US" sz="2800" b="1" dirty="0">
              <a:solidFill>
                <a:srgbClr val="2B2B2B"/>
              </a:solidFill>
              <a:effectLst/>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8396157C-6F9F-45AC-AD62-871EC6C97B49}"/>
              </a:ext>
            </a:extLst>
          </p:cNvPr>
          <p:cNvSpPr txBox="1"/>
          <p:nvPr/>
        </p:nvSpPr>
        <p:spPr>
          <a:xfrm>
            <a:off x="1038822" y="2060857"/>
            <a:ext cx="7147791" cy="3785652"/>
          </a:xfrm>
          <a:prstGeom prst="rect">
            <a:avLst/>
          </a:prstGeom>
          <a:noFill/>
        </p:spPr>
        <p:txBody>
          <a:bodyPr wrap="square">
            <a:spAutoFit/>
          </a:bodyPr>
          <a:lstStyle/>
          <a:p>
            <a:pPr algn="ctr"/>
            <a:r>
              <a:rPr lang="zh-CN" altLang="en-US" sz="2000" b="1" i="0" dirty="0">
                <a:solidFill>
                  <a:srgbClr val="C00000"/>
                </a:solidFill>
                <a:effectLst/>
                <a:latin typeface="simsun" panose="02010600030101010101" pitchFamily="2" charset="-122"/>
                <a:ea typeface="simsun" panose="02010600030101010101" pitchFamily="2" charset="-122"/>
              </a:rPr>
              <a:t>勇做“吃螃蟹”的人</a:t>
            </a:r>
            <a:endParaRPr lang="en-US" altLang="zh-CN" sz="2000" b="1" dirty="0">
              <a:solidFill>
                <a:srgbClr val="C00000"/>
              </a:solidFill>
            </a:endParaRPr>
          </a:p>
          <a:p>
            <a:r>
              <a:rPr lang="en-US" altLang="zh-CN" sz="2000" dirty="0">
                <a:solidFill>
                  <a:schemeClr val="bg1">
                    <a:lumMod val="50000"/>
                  </a:schemeClr>
                </a:solidFill>
              </a:rPr>
              <a:t>       </a:t>
            </a:r>
            <a:r>
              <a:rPr lang="zh-CN" altLang="en-US" sz="2000" dirty="0">
                <a:solidFill>
                  <a:schemeClr val="bg1">
                    <a:lumMod val="50000"/>
                  </a:schemeClr>
                </a:solidFill>
              </a:rPr>
              <a:t>李玉出生在一个雇农家庭，忍气吞声，直到</a:t>
            </a:r>
            <a:r>
              <a:rPr lang="en-US" altLang="zh-CN" sz="2000" dirty="0">
                <a:solidFill>
                  <a:schemeClr val="bg1">
                    <a:lumMod val="50000"/>
                  </a:schemeClr>
                </a:solidFill>
              </a:rPr>
              <a:t>18</a:t>
            </a:r>
            <a:r>
              <a:rPr lang="zh-CN" altLang="en-US" sz="2000" dirty="0">
                <a:solidFill>
                  <a:schemeClr val="bg1">
                    <a:lumMod val="50000"/>
                  </a:schemeClr>
                </a:solidFill>
              </a:rPr>
              <a:t>岁逃出地主家的火坑。南京解放后，在党的领导下打倒了地主分得了田地。为避免土改后农民失去生产资料，她跟随党走上了农业合作化的道路，与</a:t>
            </a:r>
            <a:r>
              <a:rPr lang="en-US" altLang="zh-CN" sz="2000" dirty="0">
                <a:solidFill>
                  <a:schemeClr val="bg1">
                    <a:lumMod val="50000"/>
                  </a:schemeClr>
                </a:solidFill>
              </a:rPr>
              <a:t>1951</a:t>
            </a:r>
            <a:r>
              <a:rPr lang="zh-CN" altLang="en-US" sz="2000" dirty="0">
                <a:solidFill>
                  <a:schemeClr val="bg1">
                    <a:lumMod val="50000"/>
                  </a:schemeClr>
                </a:solidFill>
              </a:rPr>
              <a:t>年春天，建立了“李玉农业生产互助组”，一年后改名“李玉农业生产合作社”，她也从互助组长被选为合作社社长。</a:t>
            </a:r>
            <a:endParaRPr lang="en-US" altLang="zh-CN" sz="2000" dirty="0">
              <a:solidFill>
                <a:schemeClr val="bg1">
                  <a:lumMod val="50000"/>
                </a:schemeClr>
              </a:solidFill>
            </a:endParaRPr>
          </a:p>
          <a:p>
            <a:r>
              <a:rPr lang="zh-CN" altLang="en-US" sz="2000" dirty="0">
                <a:solidFill>
                  <a:schemeClr val="bg1">
                    <a:lumMod val="50000"/>
                  </a:schemeClr>
                </a:solidFill>
              </a:rPr>
              <a:t>        开始时，临时互助组里只有</a:t>
            </a:r>
            <a:r>
              <a:rPr lang="en-US" altLang="zh-CN" sz="2000" dirty="0">
                <a:solidFill>
                  <a:schemeClr val="bg1">
                    <a:lumMod val="50000"/>
                  </a:schemeClr>
                </a:solidFill>
              </a:rPr>
              <a:t>5</a:t>
            </a:r>
            <a:r>
              <a:rPr lang="zh-CN" altLang="en-US" sz="2000" dirty="0">
                <a:solidFill>
                  <a:schemeClr val="bg1">
                    <a:lumMod val="50000"/>
                  </a:schemeClr>
                </a:solidFill>
              </a:rPr>
              <a:t>户农民，忙时互助，闲时各干各的，几个月后转为常年互助组，有了短期的生产计划、评工、计分、记账制度，互助组生产商互帮互助，资金上相互支持，克服了许多苦难，大伙干的越来越有劲，吸引了不少农户，半年过去，互助组从</a:t>
            </a:r>
            <a:r>
              <a:rPr lang="en-US" altLang="zh-CN" sz="2000" dirty="0">
                <a:solidFill>
                  <a:schemeClr val="bg1">
                    <a:lumMod val="50000"/>
                  </a:schemeClr>
                </a:solidFill>
              </a:rPr>
              <a:t>5</a:t>
            </a:r>
            <a:r>
              <a:rPr lang="zh-CN" altLang="en-US" sz="2000" dirty="0">
                <a:solidFill>
                  <a:schemeClr val="bg1">
                    <a:lumMod val="50000"/>
                  </a:schemeClr>
                </a:solidFill>
              </a:rPr>
              <a:t>户增加到</a:t>
            </a:r>
            <a:r>
              <a:rPr lang="en-US" altLang="zh-CN" sz="2000" dirty="0">
                <a:solidFill>
                  <a:schemeClr val="bg1">
                    <a:lumMod val="50000"/>
                  </a:schemeClr>
                </a:solidFill>
              </a:rPr>
              <a:t>46</a:t>
            </a:r>
            <a:r>
              <a:rPr lang="zh-CN" altLang="en-US" sz="2000" dirty="0">
                <a:solidFill>
                  <a:schemeClr val="bg1">
                    <a:lumMod val="50000"/>
                  </a:schemeClr>
                </a:solidFill>
              </a:rPr>
              <a:t>户，耕地总共</a:t>
            </a:r>
            <a:r>
              <a:rPr lang="en-US" altLang="zh-CN" sz="2000" dirty="0">
                <a:solidFill>
                  <a:schemeClr val="bg1">
                    <a:lumMod val="50000"/>
                  </a:schemeClr>
                </a:solidFill>
              </a:rPr>
              <a:t>123.5</a:t>
            </a:r>
            <a:r>
              <a:rPr lang="zh-CN" altLang="en-US" sz="2000" dirty="0">
                <a:solidFill>
                  <a:schemeClr val="bg1">
                    <a:lumMod val="50000"/>
                  </a:schemeClr>
                </a:solidFill>
              </a:rPr>
              <a:t>亩。</a:t>
            </a:r>
          </a:p>
        </p:txBody>
      </p:sp>
      <p:pic>
        <p:nvPicPr>
          <p:cNvPr id="14" name="图片 13">
            <a:extLst>
              <a:ext uri="{FF2B5EF4-FFF2-40B4-BE49-F238E27FC236}">
                <a16:creationId xmlns:a16="http://schemas.microsoft.com/office/drawing/2014/main" id="{BC41F5FF-D746-4F23-BEEC-B4E14C475B10}"/>
              </a:ext>
            </a:extLst>
          </p:cNvPr>
          <p:cNvPicPr>
            <a:picLocks noChangeAspect="1"/>
          </p:cNvPicPr>
          <p:nvPr/>
        </p:nvPicPr>
        <p:blipFill rotWithShape="1">
          <a:blip r:embed="rId2">
            <a:extLst>
              <a:ext uri="{28A0092B-C50C-407E-A947-70E740481C1C}">
                <a14:useLocalDpi xmlns:a14="http://schemas.microsoft.com/office/drawing/2010/main" val="0"/>
              </a:ext>
            </a:extLst>
          </a:blip>
          <a:srcRect l="15225" r="21273"/>
          <a:stretch/>
        </p:blipFill>
        <p:spPr>
          <a:xfrm>
            <a:off x="8294623" y="2006335"/>
            <a:ext cx="3024336" cy="3657600"/>
          </a:xfrm>
          <a:prstGeom prst="rect">
            <a:avLst/>
          </a:prstGeom>
        </p:spPr>
      </p:pic>
      <p:sp>
        <p:nvSpPr>
          <p:cNvPr id="17" name="文本框 16">
            <a:extLst>
              <a:ext uri="{FF2B5EF4-FFF2-40B4-BE49-F238E27FC236}">
                <a16:creationId xmlns:a16="http://schemas.microsoft.com/office/drawing/2014/main" id="{DDDE2D80-0671-4F49-9CAE-9297F6A7C176}"/>
              </a:ext>
            </a:extLst>
          </p:cNvPr>
          <p:cNvSpPr txBox="1"/>
          <p:nvPr/>
        </p:nvSpPr>
        <p:spPr>
          <a:xfrm>
            <a:off x="9338741" y="5661843"/>
            <a:ext cx="1250181" cy="307777"/>
          </a:xfrm>
          <a:prstGeom prst="rect">
            <a:avLst/>
          </a:prstGeom>
          <a:noFill/>
        </p:spPr>
        <p:txBody>
          <a:bodyPr wrap="square">
            <a:spAutoFit/>
          </a:bodyPr>
          <a:lstStyle/>
          <a:p>
            <a:pPr algn="ctr"/>
            <a:r>
              <a:rPr lang="zh-CN" altLang="en-US" sz="1400" dirty="0">
                <a:solidFill>
                  <a:schemeClr val="bg1">
                    <a:lumMod val="50000"/>
                  </a:schemeClr>
                </a:solidFill>
              </a:rPr>
              <a:t>李玉近照</a:t>
            </a:r>
          </a:p>
        </p:txBody>
      </p:sp>
    </p:spTree>
    <p:extLst>
      <p:ext uri="{BB962C8B-B14F-4D97-AF65-F5344CB8AC3E}">
        <p14:creationId xmlns:p14="http://schemas.microsoft.com/office/powerpoint/2010/main" val="66629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ppt_w</p:attrName>
                                        </p:attrNameLst>
                                      </p:cBhvr>
                                      <p:tavLst>
                                        <p:tav tm="0">
                                          <p:val>
                                            <p:fltVal val="0"/>
                                          </p:val>
                                        </p:tav>
                                        <p:tav tm="100000">
                                          <p:val>
                                            <p:strVal val="#ppt_w"/>
                                          </p:val>
                                        </p:tav>
                                      </p:tavLst>
                                    </p:anim>
                                    <p:anim calcmode="lin" valueType="num">
                                      <p:cBhvr>
                                        <p:cTn id="8" dur="400" fill="hold"/>
                                        <p:tgtEl>
                                          <p:spTgt spid="6"/>
                                        </p:tgtEl>
                                        <p:attrNameLst>
                                          <p:attrName>ppt_h</p:attrName>
                                        </p:attrNameLst>
                                      </p:cBhvr>
                                      <p:tavLst>
                                        <p:tav tm="0">
                                          <p:val>
                                            <p:fltVal val="0"/>
                                          </p:val>
                                        </p:tav>
                                        <p:tav tm="100000">
                                          <p:val>
                                            <p:strVal val="#ppt_h"/>
                                          </p:val>
                                        </p:tav>
                                      </p:tavLst>
                                    </p:anim>
                                    <p:anim calcmode="lin" valueType="num">
                                      <p:cBhvr>
                                        <p:cTn id="9" dur="400" fill="hold"/>
                                        <p:tgtEl>
                                          <p:spTgt spid="6"/>
                                        </p:tgtEl>
                                        <p:attrNameLst>
                                          <p:attrName>style.rotation</p:attrName>
                                        </p:attrNameLst>
                                      </p:cBhvr>
                                      <p:tavLst>
                                        <p:tav tm="0">
                                          <p:val>
                                            <p:fltVal val="90"/>
                                          </p:val>
                                        </p:tav>
                                        <p:tav tm="100000">
                                          <p:val>
                                            <p:fltVal val="0"/>
                                          </p:val>
                                        </p:tav>
                                      </p:tavLst>
                                    </p:anim>
                                    <p:animEffect transition="in" filter="fade">
                                      <p:cBhvr>
                                        <p:cTn id="10" dur="400"/>
                                        <p:tgtEl>
                                          <p:spTgt spid="6"/>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8"/>
                                        </p:tgtEl>
                                        <p:attrNameLst>
                                          <p:attrName>ppt_y</p:attrName>
                                        </p:attrNameLst>
                                      </p:cBhvr>
                                      <p:tavLst>
                                        <p:tav tm="0">
                                          <p:val>
                                            <p:strVal val="#ppt_y"/>
                                          </p:val>
                                        </p:tav>
                                        <p:tav tm="100000">
                                          <p:val>
                                            <p:strVal val="#ppt_y"/>
                                          </p:val>
                                        </p:tav>
                                      </p:tavLst>
                                    </p:anim>
                                    <p:anim calcmode="lin" valueType="num">
                                      <p:cBhvr>
                                        <p:cTn id="20"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2"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54C6070-29C1-4AD9-9EFA-7ED17475EB55}"/>
              </a:ext>
            </a:extLst>
          </p:cNvPr>
          <p:cNvSpPr/>
          <p:nvPr/>
        </p:nvSpPr>
        <p:spPr bwMode="auto">
          <a:xfrm>
            <a:off x="8258621" y="2006841"/>
            <a:ext cx="3938142" cy="4093429"/>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6" name="Freeform 6">
            <a:extLst>
              <a:ext uri="{FF2B5EF4-FFF2-40B4-BE49-F238E27FC236}">
                <a16:creationId xmlns:a16="http://schemas.microsoft.com/office/drawing/2014/main" id="{CABB1775-B97C-4C75-85DF-04A0A6BE015E}"/>
              </a:ext>
            </a:extLst>
          </p:cNvPr>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7" name="Line 8">
            <a:extLst>
              <a:ext uri="{FF2B5EF4-FFF2-40B4-BE49-F238E27FC236}">
                <a16:creationId xmlns:a16="http://schemas.microsoft.com/office/drawing/2014/main" id="{830751FE-8419-454D-8DF8-5C574081090A}"/>
              </a:ext>
            </a:extLst>
          </p:cNvPr>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8" name="TextBox 54">
            <a:extLst>
              <a:ext uri="{FF2B5EF4-FFF2-40B4-BE49-F238E27FC236}">
                <a16:creationId xmlns:a16="http://schemas.microsoft.com/office/drawing/2014/main" id="{58C73E98-06CA-4876-BAC9-ECE3658DD500}"/>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农业合作化运动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12" name="文本框 11">
            <a:extLst>
              <a:ext uri="{FF2B5EF4-FFF2-40B4-BE49-F238E27FC236}">
                <a16:creationId xmlns:a16="http://schemas.microsoft.com/office/drawing/2014/main" id="{8396157C-6F9F-45AC-AD62-871EC6C97B49}"/>
              </a:ext>
            </a:extLst>
          </p:cNvPr>
          <p:cNvSpPr txBox="1"/>
          <p:nvPr/>
        </p:nvSpPr>
        <p:spPr>
          <a:xfrm>
            <a:off x="1038822" y="2060857"/>
            <a:ext cx="7219799" cy="4093428"/>
          </a:xfrm>
          <a:prstGeom prst="rect">
            <a:avLst/>
          </a:prstGeom>
          <a:noFill/>
        </p:spPr>
        <p:txBody>
          <a:bodyPr wrap="square">
            <a:spAutoFit/>
          </a:bodyPr>
          <a:lstStyle/>
          <a:p>
            <a:r>
              <a:rPr lang="zh-CN" altLang="en-US" sz="2000" dirty="0">
                <a:solidFill>
                  <a:schemeClr val="bg1">
                    <a:lumMod val="50000"/>
                  </a:schemeClr>
                </a:solidFill>
              </a:rPr>
              <a:t>       随着农业发展，农业互助合作的矛盾也显现出来：农忙时先忙哪家农活，旱时先给谁家抽水</a:t>
            </a:r>
            <a:r>
              <a:rPr lang="en-US" altLang="zh-CN" sz="2000" dirty="0">
                <a:solidFill>
                  <a:schemeClr val="bg1">
                    <a:lumMod val="50000"/>
                  </a:schemeClr>
                </a:solidFill>
              </a:rPr>
              <a:t>…</a:t>
            </a:r>
            <a:r>
              <a:rPr lang="zh-CN" altLang="en-US" sz="2000" dirty="0">
                <a:solidFill>
                  <a:schemeClr val="bg1">
                    <a:lumMod val="50000"/>
                  </a:schemeClr>
                </a:solidFill>
              </a:rPr>
              <a:t>为解决一系列问题，响应区委建立以土地入股、统一经营的初级农业合作社，合作社有制度规章、评功记过、定时开会、按劳分红。一年过去后，小麦大丰收，还获得了“华东地区小麦爱国丰产模范”的光荣称号，生活改善，社员穿起了新棉衣、新棉鞋。</a:t>
            </a:r>
            <a:endParaRPr lang="en-US" altLang="zh-CN" sz="2000" dirty="0">
              <a:solidFill>
                <a:schemeClr val="bg1">
                  <a:lumMod val="50000"/>
                </a:schemeClr>
              </a:solidFill>
            </a:endParaRPr>
          </a:p>
          <a:p>
            <a:r>
              <a:rPr lang="en-US" altLang="zh-CN" sz="2000" dirty="0">
                <a:solidFill>
                  <a:schemeClr val="bg1">
                    <a:lumMod val="50000"/>
                  </a:schemeClr>
                </a:solidFill>
              </a:rPr>
              <a:t>       </a:t>
            </a:r>
            <a:r>
              <a:rPr lang="zh-CN" altLang="en-US" sz="2000" dirty="0">
                <a:solidFill>
                  <a:schemeClr val="bg1">
                    <a:lumMod val="50000"/>
                  </a:schemeClr>
                </a:solidFill>
              </a:rPr>
              <a:t>后来掀起了新入社的社员听到一些意外消息，掀起了“退社风波”，李玉带领合作社干部，逐户分析，做好团结办社工作，让更多农民看到了合作社的优越性。</a:t>
            </a:r>
            <a:endParaRPr lang="en-US" altLang="zh-CN" sz="2000" dirty="0">
              <a:solidFill>
                <a:schemeClr val="bg1">
                  <a:lumMod val="50000"/>
                </a:schemeClr>
              </a:solidFill>
            </a:endParaRPr>
          </a:p>
          <a:p>
            <a:pPr algn="ctr"/>
            <a:r>
              <a:rPr lang="zh-CN" altLang="en-US" sz="2000" b="1" i="0" dirty="0">
                <a:solidFill>
                  <a:srgbClr val="C00000"/>
                </a:solidFill>
                <a:effectLst/>
                <a:latin typeface="simsun" panose="02010600030101010101" pitchFamily="2" charset="-122"/>
                <a:ea typeface="simsun" panose="02010600030101010101" pitchFamily="2" charset="-122"/>
              </a:rPr>
              <a:t>跳入水中带头抗洪</a:t>
            </a:r>
            <a:endParaRPr lang="en-US" altLang="zh-CN" sz="2000" dirty="0">
              <a:solidFill>
                <a:srgbClr val="C00000"/>
              </a:solidFill>
            </a:endParaRPr>
          </a:p>
          <a:p>
            <a:r>
              <a:rPr lang="en-US" altLang="zh-CN" sz="2000" dirty="0"/>
              <a:t>       </a:t>
            </a:r>
            <a:r>
              <a:rPr lang="en-US" altLang="zh-CN" sz="2000" dirty="0">
                <a:solidFill>
                  <a:schemeClr val="bg1">
                    <a:lumMod val="50000"/>
                  </a:schemeClr>
                </a:solidFill>
              </a:rPr>
              <a:t>1954</a:t>
            </a:r>
            <a:r>
              <a:rPr lang="zh-CN" altLang="en-US" sz="2000" dirty="0">
                <a:solidFill>
                  <a:schemeClr val="bg1">
                    <a:lumMod val="50000"/>
                  </a:schemeClr>
                </a:solidFill>
              </a:rPr>
              <a:t>年，百年罕见的水灾，合作社再次面临严峻</a:t>
            </a:r>
            <a:r>
              <a:rPr lang="zh-CN" altLang="en-US" sz="2000">
                <a:solidFill>
                  <a:schemeClr val="bg1">
                    <a:lumMod val="50000"/>
                  </a:schemeClr>
                </a:solidFill>
              </a:rPr>
              <a:t>考验，她与</a:t>
            </a:r>
            <a:r>
              <a:rPr lang="zh-CN" altLang="en-US" sz="2000" dirty="0">
                <a:solidFill>
                  <a:schemeClr val="bg1">
                    <a:lumMod val="50000"/>
                  </a:schemeClr>
                </a:solidFill>
              </a:rPr>
              <a:t>社员们同心协力投入抗洪斗争，胜利地保住了尤家圩，在抗洪救灾斗争中，合作社显示了巨大的优越性。</a:t>
            </a:r>
          </a:p>
        </p:txBody>
      </p:sp>
      <p:sp>
        <p:nvSpPr>
          <p:cNvPr id="11" name="文本框 10">
            <a:extLst>
              <a:ext uri="{FF2B5EF4-FFF2-40B4-BE49-F238E27FC236}">
                <a16:creationId xmlns:a16="http://schemas.microsoft.com/office/drawing/2014/main" id="{90572D33-D238-4B7C-8857-48A1FC49ECB8}"/>
              </a:ext>
            </a:extLst>
          </p:cNvPr>
          <p:cNvSpPr txBox="1"/>
          <p:nvPr/>
        </p:nvSpPr>
        <p:spPr>
          <a:xfrm>
            <a:off x="1038821" y="1194065"/>
            <a:ext cx="10244135" cy="954107"/>
          </a:xfrm>
          <a:prstGeom prst="rect">
            <a:avLst/>
          </a:prstGeom>
          <a:noFill/>
        </p:spPr>
        <p:txBody>
          <a:bodyPr wrap="square">
            <a:spAutoFit/>
          </a:bodyPr>
          <a:lstStyle/>
          <a:p>
            <a:r>
              <a:rPr lang="zh-CN" altLang="en-US" sz="2800" b="1" dirty="0">
                <a:latin typeface="+mn-ea"/>
                <a:ea typeface="+mn-ea"/>
              </a:rPr>
              <a:t>人物故事：</a:t>
            </a:r>
            <a:r>
              <a:rPr lang="zh-CN" altLang="en-US" sz="2800" b="1" dirty="0">
                <a:solidFill>
                  <a:srgbClr val="2B2B2B"/>
                </a:solidFill>
                <a:effectLst/>
                <a:latin typeface="宋体" panose="02010600030101010101" pitchFamily="2" charset="-122"/>
                <a:ea typeface="宋体" panose="02010600030101010101" pitchFamily="2" charset="-122"/>
              </a:rPr>
              <a:t>南京女性璀璨印记丨李玉：南京农业合作社先行者</a:t>
            </a:r>
          </a:p>
          <a:p>
            <a:endParaRPr lang="zh-CN" altLang="en-US" sz="2800" b="1" dirty="0">
              <a:solidFill>
                <a:srgbClr val="2B2B2B"/>
              </a:solidFill>
              <a:effectLst/>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7F366AD5-D978-40AE-98EE-8AFD124B2C20}"/>
              </a:ext>
            </a:extLst>
          </p:cNvPr>
          <p:cNvSpPr txBox="1"/>
          <p:nvPr/>
        </p:nvSpPr>
        <p:spPr>
          <a:xfrm>
            <a:off x="8402637" y="2068398"/>
            <a:ext cx="3261643" cy="4031873"/>
          </a:xfrm>
          <a:prstGeom prst="rect">
            <a:avLst/>
          </a:prstGeom>
          <a:noFill/>
        </p:spPr>
        <p:txBody>
          <a:bodyPr wrap="square">
            <a:spAutoFit/>
          </a:bodyPr>
          <a:lstStyle/>
          <a:p>
            <a:pPr algn="ctr"/>
            <a:r>
              <a:rPr lang="zh-CN" altLang="en-US" b="1" dirty="0">
                <a:solidFill>
                  <a:schemeClr val="bg2"/>
                </a:solidFill>
                <a:latin typeface="arial" panose="020B0604020202020204" pitchFamily="34" charset="0"/>
              </a:rPr>
              <a:t>人物资料</a:t>
            </a:r>
            <a:endParaRPr lang="en-US" altLang="zh-CN" b="1" i="0" dirty="0">
              <a:solidFill>
                <a:schemeClr val="bg2"/>
              </a:solidFill>
              <a:effectLst/>
              <a:latin typeface="arial" panose="020B0604020202020204" pitchFamily="34" charset="0"/>
            </a:endParaRPr>
          </a:p>
          <a:p>
            <a:r>
              <a:rPr lang="zh-CN" altLang="en-US" sz="1400" b="0" i="0" dirty="0">
                <a:solidFill>
                  <a:schemeClr val="bg2"/>
                </a:solidFill>
                <a:effectLst/>
                <a:latin typeface="arial" panose="020B0604020202020204" pitchFamily="34" charset="0"/>
              </a:rPr>
              <a:t>李玉，中共党员，原南京市浦口区人大常委会主任。李玉先后担任南京市浦口区项山公社党委副书记、公社社长，南京市浦口区妇联主任，南京市贫下中农协会主任，南京市革委会常委、副主任，中共南京市浦口区委副书记，南京市浦口区人大常委会主任等职。她还连续当选为第四届、第五届全国人大代表，多次出席江苏省、南京市党代会和人代会。上世纪</a:t>
            </a:r>
            <a:r>
              <a:rPr lang="en-US" altLang="zh-CN" sz="1400" b="0" i="0" dirty="0">
                <a:solidFill>
                  <a:schemeClr val="bg2"/>
                </a:solidFill>
                <a:effectLst/>
                <a:latin typeface="arial" panose="020B0604020202020204" pitchFamily="34" charset="0"/>
              </a:rPr>
              <a:t>90</a:t>
            </a:r>
            <a:r>
              <a:rPr lang="zh-CN" altLang="en-US" sz="1400" b="0" i="0" dirty="0">
                <a:solidFill>
                  <a:schemeClr val="bg2"/>
                </a:solidFill>
                <a:effectLst/>
                <a:latin typeface="arial" panose="020B0604020202020204" pitchFamily="34" charset="0"/>
              </a:rPr>
              <a:t>年代初，李玉从领导岗位上退下来，一直担任浦口区关心下一代协会主任。为促进浦口区幼教事业的发展，扶助贫困学生，她多次深入到偏远地区了解情况，协调社会各方力量解决问题，直接帮助</a:t>
            </a:r>
            <a:r>
              <a:rPr lang="en-US" altLang="zh-CN" sz="1400" b="0" i="0" dirty="0">
                <a:solidFill>
                  <a:schemeClr val="bg2"/>
                </a:solidFill>
                <a:effectLst/>
                <a:latin typeface="arial" panose="020B0604020202020204" pitchFamily="34" charset="0"/>
              </a:rPr>
              <a:t>218</a:t>
            </a:r>
            <a:r>
              <a:rPr lang="zh-CN" altLang="en-US" sz="1400" b="0" i="0" dirty="0">
                <a:solidFill>
                  <a:schemeClr val="bg2"/>
                </a:solidFill>
                <a:effectLst/>
                <a:latin typeface="arial" panose="020B0604020202020204" pitchFamily="34" charset="0"/>
              </a:rPr>
              <a:t>名失学儿童重新走进了课堂，多次被评为南京市关心下一代工作先进个人。</a:t>
            </a:r>
            <a:r>
              <a:rPr lang="en-US" altLang="zh-CN" sz="1200" b="0" i="0" dirty="0">
                <a:solidFill>
                  <a:srgbClr val="00B0F0"/>
                </a:solidFill>
                <a:effectLst/>
                <a:latin typeface="arial" panose="020B0604020202020204" pitchFamily="34" charset="0"/>
              </a:rPr>
              <a:t>[5]</a:t>
            </a:r>
            <a:endParaRPr lang="zh-CN" altLang="en-US" sz="1200" dirty="0">
              <a:solidFill>
                <a:srgbClr val="00B0F0"/>
              </a:solidFill>
            </a:endParaRPr>
          </a:p>
        </p:txBody>
      </p:sp>
    </p:spTree>
    <p:extLst>
      <p:ext uri="{BB962C8B-B14F-4D97-AF65-F5344CB8AC3E}">
        <p14:creationId xmlns:p14="http://schemas.microsoft.com/office/powerpoint/2010/main" val="127746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ppt_w</p:attrName>
                                        </p:attrNameLst>
                                      </p:cBhvr>
                                      <p:tavLst>
                                        <p:tav tm="0">
                                          <p:val>
                                            <p:fltVal val="0"/>
                                          </p:val>
                                        </p:tav>
                                        <p:tav tm="100000">
                                          <p:val>
                                            <p:strVal val="#ppt_w"/>
                                          </p:val>
                                        </p:tav>
                                      </p:tavLst>
                                    </p:anim>
                                    <p:anim calcmode="lin" valueType="num">
                                      <p:cBhvr>
                                        <p:cTn id="8" dur="400" fill="hold"/>
                                        <p:tgtEl>
                                          <p:spTgt spid="6"/>
                                        </p:tgtEl>
                                        <p:attrNameLst>
                                          <p:attrName>ppt_h</p:attrName>
                                        </p:attrNameLst>
                                      </p:cBhvr>
                                      <p:tavLst>
                                        <p:tav tm="0">
                                          <p:val>
                                            <p:fltVal val="0"/>
                                          </p:val>
                                        </p:tav>
                                        <p:tav tm="100000">
                                          <p:val>
                                            <p:strVal val="#ppt_h"/>
                                          </p:val>
                                        </p:tav>
                                      </p:tavLst>
                                    </p:anim>
                                    <p:anim calcmode="lin" valueType="num">
                                      <p:cBhvr>
                                        <p:cTn id="9" dur="400" fill="hold"/>
                                        <p:tgtEl>
                                          <p:spTgt spid="6"/>
                                        </p:tgtEl>
                                        <p:attrNameLst>
                                          <p:attrName>style.rotation</p:attrName>
                                        </p:attrNameLst>
                                      </p:cBhvr>
                                      <p:tavLst>
                                        <p:tav tm="0">
                                          <p:val>
                                            <p:fltVal val="90"/>
                                          </p:val>
                                        </p:tav>
                                        <p:tav tm="100000">
                                          <p:val>
                                            <p:fltVal val="0"/>
                                          </p:val>
                                        </p:tav>
                                      </p:tavLst>
                                    </p:anim>
                                    <p:animEffect transition="in" filter="fade">
                                      <p:cBhvr>
                                        <p:cTn id="10" dur="400"/>
                                        <p:tgtEl>
                                          <p:spTgt spid="6"/>
                                        </p:tgtEl>
                                      </p:cBhvr>
                                    </p:animEffect>
                                  </p:childTnLst>
                                </p:cTn>
                              </p:par>
                            </p:childTnLst>
                          </p:cTn>
                        </p:par>
                        <p:par>
                          <p:cTn id="11" fill="hold">
                            <p:stCondLst>
                              <p:cond delay="9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4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8"/>
                                        </p:tgtEl>
                                        <p:attrNameLst>
                                          <p:attrName>ppt_y</p:attrName>
                                        </p:attrNameLst>
                                      </p:cBhvr>
                                      <p:tavLst>
                                        <p:tav tm="0">
                                          <p:val>
                                            <p:strVal val="#ppt_y"/>
                                          </p:val>
                                        </p:tav>
                                        <p:tav tm="100000">
                                          <p:val>
                                            <p:strVal val="#ppt_y"/>
                                          </p:val>
                                        </p:tav>
                                      </p:tavLst>
                                    </p:anim>
                                    <p:anim calcmode="lin" valueType="num">
                                      <p:cBhvr>
                                        <p:cTn id="20"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 calcmode="lin" valueType="num">
                                      <p:cBhvr>
                                        <p:cTn id="29" dur="500" fill="hold"/>
                                        <p:tgtEl>
                                          <p:spTgt spid="14"/>
                                        </p:tgtEl>
                                        <p:attrNameLst>
                                          <p:attrName>style.rotation</p:attrName>
                                        </p:attrNameLst>
                                      </p:cBhvr>
                                      <p:tavLst>
                                        <p:tav tm="0">
                                          <p:val>
                                            <p:fltVal val="90"/>
                                          </p:val>
                                        </p:tav>
                                        <p:tav tm="100000">
                                          <p:val>
                                            <p:fltVal val="0"/>
                                          </p:val>
                                        </p:tav>
                                      </p:tavLst>
                                    </p:anim>
                                    <p:animEffect transition="in" filter="fade">
                                      <p:cBhvr>
                                        <p:cTn id="30" dur="500"/>
                                        <p:tgtEl>
                                          <p:spTgt spid="14"/>
                                        </p:tgtEl>
                                      </p:cBhvr>
                                    </p:animEffect>
                                  </p:childTnLst>
                                </p:cTn>
                              </p:par>
                              <p:par>
                                <p:cTn id="31" presetID="8" presetClass="emph" presetSubtype="0" fill="hold" grpId="1" nodeType="withEffect">
                                  <p:stCondLst>
                                    <p:cond delay="0"/>
                                  </p:stCondLst>
                                  <p:childTnLst>
                                    <p:animRot by="21600000">
                                      <p:cBhvr>
                                        <p:cTn id="32" dur="500" fill="hold"/>
                                        <p:tgtEl>
                                          <p:spTgt spid="14"/>
                                        </p:tgtEl>
                                        <p:attrNameLst>
                                          <p:attrName>r</p:attrName>
                                        </p:attrNameLst>
                                      </p:cBhvr>
                                    </p:animRo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6" grpId="0" animBg="1"/>
      <p:bldP spid="7" grpId="0" animBg="1"/>
      <p:bldP spid="8" grpId="0"/>
      <p:bldP spid="12"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2" name="Freeform 6"/>
          <p:cNvSpPr>
            <a:spLocks noEditPoints="1"/>
          </p:cNvSpPr>
          <p:nvPr/>
        </p:nvSpPr>
        <p:spPr bwMode="auto">
          <a:xfrm>
            <a:off x="404503" y="2151201"/>
            <a:ext cx="2791818" cy="1994908"/>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dirty="0">
              <a:latin typeface="+mn-lt"/>
              <a:ea typeface="+mn-ea"/>
              <a:cs typeface="+mn-ea"/>
              <a:sym typeface="+mn-lt"/>
            </a:endParaRPr>
          </a:p>
        </p:txBody>
      </p:sp>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r="9026" b="3940"/>
          <a:stretch/>
        </p:blipFill>
        <p:spPr>
          <a:xfrm>
            <a:off x="9122718" y="4360748"/>
            <a:ext cx="3074046" cy="2474526"/>
          </a:xfrm>
          <a:prstGeom prst="rect">
            <a:avLst/>
          </a:prstGeom>
        </p:spPr>
      </p:pic>
      <p:sp>
        <p:nvSpPr>
          <p:cNvPr id="13" name="Freeform 7"/>
          <p:cNvSpPr>
            <a:spLocks noEditPoints="1"/>
          </p:cNvSpPr>
          <p:nvPr/>
        </p:nvSpPr>
        <p:spPr bwMode="auto">
          <a:xfrm>
            <a:off x="1129829" y="2732315"/>
            <a:ext cx="1258616" cy="777118"/>
          </a:xfrm>
          <a:custGeom>
            <a:avLst/>
            <a:gdLst>
              <a:gd name="T0" fmla="*/ 387 w 1586"/>
              <a:gd name="T1" fmla="*/ 361 h 972"/>
              <a:gd name="T2" fmla="*/ 387 w 1586"/>
              <a:gd name="T3" fmla="*/ 527 h 972"/>
              <a:gd name="T4" fmla="*/ 154 w 1586"/>
              <a:gd name="T5" fmla="*/ 411 h 972"/>
              <a:gd name="T6" fmla="*/ 154 w 1586"/>
              <a:gd name="T7" fmla="*/ 48 h 972"/>
              <a:gd name="T8" fmla="*/ 154 w 1586"/>
              <a:gd name="T9" fmla="*/ 184 h 972"/>
              <a:gd name="T10" fmla="*/ 467 w 1586"/>
              <a:gd name="T11" fmla="*/ 595 h 972"/>
              <a:gd name="T12" fmla="*/ 0 w 1586"/>
              <a:gd name="T13" fmla="*/ 0 h 972"/>
              <a:gd name="T14" fmla="*/ 1233 w 1586"/>
              <a:gd name="T15" fmla="*/ 316 h 972"/>
              <a:gd name="T16" fmla="*/ 1213 w 1586"/>
              <a:gd name="T17" fmla="*/ 416 h 972"/>
              <a:gd name="T18" fmla="*/ 662 w 1586"/>
              <a:gd name="T19" fmla="*/ 316 h 972"/>
              <a:gd name="T20" fmla="*/ 681 w 1586"/>
              <a:gd name="T21" fmla="*/ 443 h 972"/>
              <a:gd name="T22" fmla="*/ 814 w 1586"/>
              <a:gd name="T23" fmla="*/ 443 h 972"/>
              <a:gd name="T24" fmla="*/ 1107 w 1586"/>
              <a:gd name="T25" fmla="*/ 598 h 972"/>
              <a:gd name="T26" fmla="*/ 1080 w 1586"/>
              <a:gd name="T27" fmla="*/ 443 h 972"/>
              <a:gd name="T28" fmla="*/ 1048 w 1586"/>
              <a:gd name="T29" fmla="*/ 120 h 972"/>
              <a:gd name="T30" fmla="*/ 1048 w 1586"/>
              <a:gd name="T31" fmla="*/ 169 h 972"/>
              <a:gd name="T32" fmla="*/ 640 w 1586"/>
              <a:gd name="T33" fmla="*/ 286 h 972"/>
              <a:gd name="T34" fmla="*/ 852 w 1586"/>
              <a:gd name="T35" fmla="*/ 552 h 972"/>
              <a:gd name="T36" fmla="*/ 963 w 1586"/>
              <a:gd name="T37" fmla="*/ 601 h 972"/>
              <a:gd name="T38" fmla="*/ 1254 w 1586"/>
              <a:gd name="T39" fmla="*/ 286 h 972"/>
              <a:gd name="T40" fmla="*/ 1202 w 1586"/>
              <a:gd name="T41" fmla="*/ 1 h 972"/>
              <a:gd name="T42" fmla="*/ 96 w 1586"/>
              <a:gd name="T43" fmla="*/ 945 h 972"/>
              <a:gd name="T44" fmla="*/ 96 w 1586"/>
              <a:gd name="T45" fmla="*/ 724 h 972"/>
              <a:gd name="T46" fmla="*/ 97 w 1586"/>
              <a:gd name="T47" fmla="*/ 698 h 972"/>
              <a:gd name="T48" fmla="*/ 97 w 1586"/>
              <a:gd name="T49" fmla="*/ 972 h 972"/>
              <a:gd name="T50" fmla="*/ 96 w 1586"/>
              <a:gd name="T51" fmla="*/ 945 h 972"/>
              <a:gd name="T52" fmla="*/ 245 w 1586"/>
              <a:gd name="T53" fmla="*/ 928 h 972"/>
              <a:gd name="T54" fmla="*/ 339 w 1586"/>
              <a:gd name="T55" fmla="*/ 724 h 972"/>
              <a:gd name="T56" fmla="*/ 339 w 1586"/>
              <a:gd name="T57" fmla="*/ 945 h 972"/>
              <a:gd name="T58" fmla="*/ 249 w 1586"/>
              <a:gd name="T59" fmla="*/ 972 h 972"/>
              <a:gd name="T60" fmla="*/ 382 w 1586"/>
              <a:gd name="T61" fmla="*/ 728 h 972"/>
              <a:gd name="T62" fmla="*/ 219 w 1586"/>
              <a:gd name="T63" fmla="*/ 729 h 972"/>
              <a:gd name="T64" fmla="*/ 553 w 1586"/>
              <a:gd name="T65" fmla="*/ 698 h 972"/>
              <a:gd name="T66" fmla="*/ 554 w 1586"/>
              <a:gd name="T67" fmla="*/ 728 h 972"/>
              <a:gd name="T68" fmla="*/ 427 w 1586"/>
              <a:gd name="T69" fmla="*/ 744 h 972"/>
              <a:gd name="T70" fmla="*/ 457 w 1586"/>
              <a:gd name="T71" fmla="*/ 744 h 972"/>
              <a:gd name="T72" fmla="*/ 727 w 1586"/>
              <a:gd name="T73" fmla="*/ 724 h 972"/>
              <a:gd name="T74" fmla="*/ 629 w 1586"/>
              <a:gd name="T75" fmla="*/ 698 h 972"/>
              <a:gd name="T76" fmla="*/ 699 w 1586"/>
              <a:gd name="T77" fmla="*/ 972 h 972"/>
              <a:gd name="T78" fmla="*/ 870 w 1586"/>
              <a:gd name="T79" fmla="*/ 822 h 972"/>
              <a:gd name="T80" fmla="*/ 963 w 1586"/>
              <a:gd name="T81" fmla="*/ 822 h 972"/>
              <a:gd name="T82" fmla="*/ 989 w 1586"/>
              <a:gd name="T83" fmla="*/ 724 h 972"/>
              <a:gd name="T84" fmla="*/ 826 w 1586"/>
              <a:gd name="T85" fmla="*/ 724 h 972"/>
              <a:gd name="T86" fmla="*/ 989 w 1586"/>
              <a:gd name="T87" fmla="*/ 972 h 972"/>
              <a:gd name="T88" fmla="*/ 1179 w 1586"/>
              <a:gd name="T89" fmla="*/ 972 h 972"/>
              <a:gd name="T90" fmla="*/ 1023 w 1586"/>
              <a:gd name="T91" fmla="*/ 698 h 972"/>
              <a:gd name="T92" fmla="*/ 1150 w 1586"/>
              <a:gd name="T93" fmla="*/ 972 h 972"/>
              <a:gd name="T94" fmla="*/ 1023 w 1586"/>
              <a:gd name="T95" fmla="*/ 972 h 972"/>
              <a:gd name="T96" fmla="*/ 1023 w 1586"/>
              <a:gd name="T97" fmla="*/ 744 h 972"/>
              <a:gd name="T98" fmla="*/ 1388 w 1586"/>
              <a:gd name="T99" fmla="*/ 724 h 972"/>
              <a:gd name="T100" fmla="*/ 1225 w 1586"/>
              <a:gd name="T101" fmla="*/ 724 h 972"/>
              <a:gd name="T102" fmla="*/ 1322 w 1586"/>
              <a:gd name="T103" fmla="*/ 972 h 972"/>
              <a:gd name="T104" fmla="*/ 1423 w 1586"/>
              <a:gd name="T105" fmla="*/ 972 h 972"/>
              <a:gd name="T106" fmla="*/ 1548 w 1586"/>
              <a:gd name="T107" fmla="*/ 839 h 972"/>
              <a:gd name="T108" fmla="*/ 1503 w 1586"/>
              <a:gd name="T109" fmla="*/ 724 h 972"/>
              <a:gd name="T110" fmla="*/ 1504 w 1586"/>
              <a:gd name="T111" fmla="*/ 698 h 972"/>
              <a:gd name="T112" fmla="*/ 1523 w 1586"/>
              <a:gd name="T113" fmla="*/ 859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6" h="972">
                <a:moveTo>
                  <a:pt x="154" y="233"/>
                </a:moveTo>
                <a:lnTo>
                  <a:pt x="387" y="233"/>
                </a:lnTo>
                <a:lnTo>
                  <a:pt x="387" y="361"/>
                </a:lnTo>
                <a:lnTo>
                  <a:pt x="154" y="361"/>
                </a:lnTo>
                <a:lnTo>
                  <a:pt x="154" y="233"/>
                </a:lnTo>
                <a:close/>
                <a:moveTo>
                  <a:pt x="387" y="527"/>
                </a:moveTo>
                <a:cubicBezTo>
                  <a:pt x="387" y="538"/>
                  <a:pt x="379" y="546"/>
                  <a:pt x="368" y="546"/>
                </a:cubicBezTo>
                <a:lnTo>
                  <a:pt x="154" y="546"/>
                </a:lnTo>
                <a:lnTo>
                  <a:pt x="154" y="411"/>
                </a:lnTo>
                <a:lnTo>
                  <a:pt x="387" y="411"/>
                </a:lnTo>
                <a:lnTo>
                  <a:pt x="387" y="527"/>
                </a:lnTo>
                <a:close/>
                <a:moveTo>
                  <a:pt x="154" y="48"/>
                </a:moveTo>
                <a:lnTo>
                  <a:pt x="387" y="48"/>
                </a:lnTo>
                <a:lnTo>
                  <a:pt x="387" y="184"/>
                </a:lnTo>
                <a:lnTo>
                  <a:pt x="154" y="184"/>
                </a:lnTo>
                <a:lnTo>
                  <a:pt x="154" y="48"/>
                </a:lnTo>
                <a:close/>
                <a:moveTo>
                  <a:pt x="0" y="595"/>
                </a:moveTo>
                <a:lnTo>
                  <a:pt x="467" y="595"/>
                </a:lnTo>
                <a:cubicBezTo>
                  <a:pt x="508" y="595"/>
                  <a:pt x="541" y="562"/>
                  <a:pt x="541" y="521"/>
                </a:cubicBezTo>
                <a:lnTo>
                  <a:pt x="541" y="0"/>
                </a:lnTo>
                <a:lnTo>
                  <a:pt x="0" y="0"/>
                </a:lnTo>
                <a:lnTo>
                  <a:pt x="0" y="595"/>
                </a:lnTo>
                <a:close/>
                <a:moveTo>
                  <a:pt x="1213" y="416"/>
                </a:moveTo>
                <a:lnTo>
                  <a:pt x="1233" y="316"/>
                </a:lnTo>
                <a:lnTo>
                  <a:pt x="1100" y="316"/>
                </a:lnTo>
                <a:lnTo>
                  <a:pt x="1080" y="416"/>
                </a:lnTo>
                <a:lnTo>
                  <a:pt x="1213" y="416"/>
                </a:lnTo>
                <a:close/>
                <a:moveTo>
                  <a:pt x="814" y="416"/>
                </a:moveTo>
                <a:lnTo>
                  <a:pt x="794" y="316"/>
                </a:lnTo>
                <a:lnTo>
                  <a:pt x="662" y="316"/>
                </a:lnTo>
                <a:lnTo>
                  <a:pt x="681" y="416"/>
                </a:lnTo>
                <a:lnTo>
                  <a:pt x="814" y="416"/>
                </a:lnTo>
                <a:close/>
                <a:moveTo>
                  <a:pt x="681" y="443"/>
                </a:moveTo>
                <a:lnTo>
                  <a:pt x="655" y="598"/>
                </a:lnTo>
                <a:lnTo>
                  <a:pt x="787" y="598"/>
                </a:lnTo>
                <a:lnTo>
                  <a:pt x="814" y="443"/>
                </a:lnTo>
                <a:lnTo>
                  <a:pt x="681" y="443"/>
                </a:lnTo>
                <a:close/>
                <a:moveTo>
                  <a:pt x="1080" y="443"/>
                </a:moveTo>
                <a:lnTo>
                  <a:pt x="1107" y="598"/>
                </a:lnTo>
                <a:lnTo>
                  <a:pt x="1239" y="598"/>
                </a:lnTo>
                <a:lnTo>
                  <a:pt x="1213" y="443"/>
                </a:lnTo>
                <a:lnTo>
                  <a:pt x="1080" y="443"/>
                </a:lnTo>
                <a:close/>
                <a:moveTo>
                  <a:pt x="672" y="51"/>
                </a:moveTo>
                <a:lnTo>
                  <a:pt x="1048" y="51"/>
                </a:lnTo>
                <a:lnTo>
                  <a:pt x="1048" y="120"/>
                </a:lnTo>
                <a:lnTo>
                  <a:pt x="693" y="120"/>
                </a:lnTo>
                <a:lnTo>
                  <a:pt x="693" y="169"/>
                </a:lnTo>
                <a:lnTo>
                  <a:pt x="1048" y="169"/>
                </a:lnTo>
                <a:lnTo>
                  <a:pt x="1048" y="237"/>
                </a:lnTo>
                <a:lnTo>
                  <a:pt x="640" y="237"/>
                </a:lnTo>
                <a:lnTo>
                  <a:pt x="640" y="286"/>
                </a:lnTo>
                <a:lnTo>
                  <a:pt x="870" y="286"/>
                </a:lnTo>
                <a:lnTo>
                  <a:pt x="870" y="533"/>
                </a:lnTo>
                <a:cubicBezTo>
                  <a:pt x="870" y="543"/>
                  <a:pt x="862" y="552"/>
                  <a:pt x="852" y="552"/>
                </a:cubicBezTo>
                <a:lnTo>
                  <a:pt x="824" y="552"/>
                </a:lnTo>
                <a:lnTo>
                  <a:pt x="824" y="601"/>
                </a:lnTo>
                <a:lnTo>
                  <a:pt x="963" y="601"/>
                </a:lnTo>
                <a:cubicBezTo>
                  <a:pt x="996" y="601"/>
                  <a:pt x="1024" y="573"/>
                  <a:pt x="1024" y="539"/>
                </a:cubicBezTo>
                <a:lnTo>
                  <a:pt x="1024" y="286"/>
                </a:lnTo>
                <a:lnTo>
                  <a:pt x="1254" y="286"/>
                </a:lnTo>
                <a:lnTo>
                  <a:pt x="1254" y="237"/>
                </a:lnTo>
                <a:lnTo>
                  <a:pt x="1202" y="237"/>
                </a:lnTo>
                <a:lnTo>
                  <a:pt x="1202" y="1"/>
                </a:lnTo>
                <a:lnTo>
                  <a:pt x="672" y="1"/>
                </a:lnTo>
                <a:lnTo>
                  <a:pt x="672" y="51"/>
                </a:lnTo>
                <a:close/>
                <a:moveTo>
                  <a:pt x="96" y="945"/>
                </a:moveTo>
                <a:cubicBezTo>
                  <a:pt x="60" y="945"/>
                  <a:pt x="41" y="928"/>
                  <a:pt x="41" y="894"/>
                </a:cubicBezTo>
                <a:lnTo>
                  <a:pt x="41" y="771"/>
                </a:lnTo>
                <a:cubicBezTo>
                  <a:pt x="41" y="740"/>
                  <a:pt x="60" y="724"/>
                  <a:pt x="96" y="724"/>
                </a:cubicBezTo>
                <a:lnTo>
                  <a:pt x="178" y="724"/>
                </a:lnTo>
                <a:lnTo>
                  <a:pt x="178" y="698"/>
                </a:lnTo>
                <a:lnTo>
                  <a:pt x="97" y="698"/>
                </a:lnTo>
                <a:cubicBezTo>
                  <a:pt x="43" y="698"/>
                  <a:pt x="15" y="722"/>
                  <a:pt x="15" y="770"/>
                </a:cubicBezTo>
                <a:lnTo>
                  <a:pt x="15" y="901"/>
                </a:lnTo>
                <a:cubicBezTo>
                  <a:pt x="15" y="949"/>
                  <a:pt x="43" y="972"/>
                  <a:pt x="97" y="972"/>
                </a:cubicBezTo>
                <a:lnTo>
                  <a:pt x="180" y="972"/>
                </a:lnTo>
                <a:lnTo>
                  <a:pt x="180" y="945"/>
                </a:lnTo>
                <a:lnTo>
                  <a:pt x="96" y="945"/>
                </a:lnTo>
                <a:close/>
                <a:moveTo>
                  <a:pt x="339" y="945"/>
                </a:moveTo>
                <a:lnTo>
                  <a:pt x="262" y="945"/>
                </a:lnTo>
                <a:cubicBezTo>
                  <a:pt x="251" y="945"/>
                  <a:pt x="245" y="939"/>
                  <a:pt x="245" y="928"/>
                </a:cubicBezTo>
                <a:lnTo>
                  <a:pt x="245" y="743"/>
                </a:lnTo>
                <a:cubicBezTo>
                  <a:pt x="245" y="731"/>
                  <a:pt x="251" y="724"/>
                  <a:pt x="262" y="724"/>
                </a:cubicBezTo>
                <a:lnTo>
                  <a:pt x="339" y="724"/>
                </a:lnTo>
                <a:cubicBezTo>
                  <a:pt x="349" y="724"/>
                  <a:pt x="355" y="731"/>
                  <a:pt x="355" y="744"/>
                </a:cubicBezTo>
                <a:lnTo>
                  <a:pt x="355" y="927"/>
                </a:lnTo>
                <a:cubicBezTo>
                  <a:pt x="355" y="939"/>
                  <a:pt x="349" y="945"/>
                  <a:pt x="339" y="945"/>
                </a:cubicBezTo>
                <a:close/>
                <a:moveTo>
                  <a:pt x="219" y="729"/>
                </a:moveTo>
                <a:lnTo>
                  <a:pt x="219" y="939"/>
                </a:lnTo>
                <a:cubicBezTo>
                  <a:pt x="219" y="961"/>
                  <a:pt x="229" y="972"/>
                  <a:pt x="249" y="972"/>
                </a:cubicBezTo>
                <a:lnTo>
                  <a:pt x="355" y="972"/>
                </a:lnTo>
                <a:cubicBezTo>
                  <a:pt x="373" y="972"/>
                  <a:pt x="382" y="963"/>
                  <a:pt x="382" y="943"/>
                </a:cubicBezTo>
                <a:lnTo>
                  <a:pt x="382" y="728"/>
                </a:lnTo>
                <a:cubicBezTo>
                  <a:pt x="380" y="710"/>
                  <a:pt x="370" y="701"/>
                  <a:pt x="354" y="698"/>
                </a:cubicBezTo>
                <a:lnTo>
                  <a:pt x="246" y="698"/>
                </a:lnTo>
                <a:cubicBezTo>
                  <a:pt x="228" y="698"/>
                  <a:pt x="219" y="708"/>
                  <a:pt x="219" y="729"/>
                </a:cubicBezTo>
                <a:close/>
                <a:moveTo>
                  <a:pt x="583" y="972"/>
                </a:moveTo>
                <a:lnTo>
                  <a:pt x="583" y="728"/>
                </a:lnTo>
                <a:cubicBezTo>
                  <a:pt x="583" y="708"/>
                  <a:pt x="573" y="698"/>
                  <a:pt x="553" y="698"/>
                </a:cubicBezTo>
                <a:lnTo>
                  <a:pt x="427" y="698"/>
                </a:lnTo>
                <a:lnTo>
                  <a:pt x="427" y="728"/>
                </a:lnTo>
                <a:lnTo>
                  <a:pt x="554" y="728"/>
                </a:lnTo>
                <a:lnTo>
                  <a:pt x="554" y="972"/>
                </a:lnTo>
                <a:lnTo>
                  <a:pt x="583" y="972"/>
                </a:lnTo>
                <a:close/>
                <a:moveTo>
                  <a:pt x="427" y="744"/>
                </a:moveTo>
                <a:lnTo>
                  <a:pt x="427" y="972"/>
                </a:lnTo>
                <a:lnTo>
                  <a:pt x="457" y="972"/>
                </a:lnTo>
                <a:lnTo>
                  <a:pt x="457" y="744"/>
                </a:lnTo>
                <a:lnTo>
                  <a:pt x="427" y="744"/>
                </a:lnTo>
                <a:close/>
                <a:moveTo>
                  <a:pt x="727" y="972"/>
                </a:moveTo>
                <a:lnTo>
                  <a:pt x="727" y="724"/>
                </a:lnTo>
                <a:lnTo>
                  <a:pt x="792" y="724"/>
                </a:lnTo>
                <a:lnTo>
                  <a:pt x="792" y="698"/>
                </a:lnTo>
                <a:lnTo>
                  <a:pt x="629" y="698"/>
                </a:lnTo>
                <a:lnTo>
                  <a:pt x="629" y="724"/>
                </a:lnTo>
                <a:lnTo>
                  <a:pt x="699" y="724"/>
                </a:lnTo>
                <a:lnTo>
                  <a:pt x="699" y="972"/>
                </a:lnTo>
                <a:lnTo>
                  <a:pt x="727" y="972"/>
                </a:lnTo>
                <a:close/>
                <a:moveTo>
                  <a:pt x="963" y="822"/>
                </a:moveTo>
                <a:lnTo>
                  <a:pt x="870" y="822"/>
                </a:lnTo>
                <a:lnTo>
                  <a:pt x="870" y="849"/>
                </a:lnTo>
                <a:lnTo>
                  <a:pt x="963" y="849"/>
                </a:lnTo>
                <a:lnTo>
                  <a:pt x="963" y="822"/>
                </a:lnTo>
                <a:close/>
                <a:moveTo>
                  <a:pt x="852" y="945"/>
                </a:moveTo>
                <a:lnTo>
                  <a:pt x="852" y="724"/>
                </a:lnTo>
                <a:lnTo>
                  <a:pt x="989" y="724"/>
                </a:lnTo>
                <a:lnTo>
                  <a:pt x="989" y="698"/>
                </a:lnTo>
                <a:lnTo>
                  <a:pt x="852" y="698"/>
                </a:lnTo>
                <a:cubicBezTo>
                  <a:pt x="835" y="698"/>
                  <a:pt x="826" y="707"/>
                  <a:pt x="826" y="724"/>
                </a:cubicBezTo>
                <a:lnTo>
                  <a:pt x="826" y="946"/>
                </a:lnTo>
                <a:cubicBezTo>
                  <a:pt x="826" y="963"/>
                  <a:pt x="835" y="972"/>
                  <a:pt x="852" y="972"/>
                </a:cubicBezTo>
                <a:lnTo>
                  <a:pt x="989" y="972"/>
                </a:lnTo>
                <a:lnTo>
                  <a:pt x="989" y="945"/>
                </a:lnTo>
                <a:lnTo>
                  <a:pt x="852" y="945"/>
                </a:lnTo>
                <a:close/>
                <a:moveTo>
                  <a:pt x="1179" y="972"/>
                </a:moveTo>
                <a:lnTo>
                  <a:pt x="1179" y="728"/>
                </a:lnTo>
                <a:cubicBezTo>
                  <a:pt x="1179" y="708"/>
                  <a:pt x="1169" y="698"/>
                  <a:pt x="1149" y="698"/>
                </a:cubicBezTo>
                <a:lnTo>
                  <a:pt x="1023" y="698"/>
                </a:lnTo>
                <a:lnTo>
                  <a:pt x="1023" y="728"/>
                </a:lnTo>
                <a:lnTo>
                  <a:pt x="1150" y="728"/>
                </a:lnTo>
                <a:lnTo>
                  <a:pt x="1150" y="972"/>
                </a:lnTo>
                <a:lnTo>
                  <a:pt x="1179" y="972"/>
                </a:lnTo>
                <a:close/>
                <a:moveTo>
                  <a:pt x="1023" y="744"/>
                </a:moveTo>
                <a:lnTo>
                  <a:pt x="1023" y="972"/>
                </a:lnTo>
                <a:lnTo>
                  <a:pt x="1053" y="972"/>
                </a:lnTo>
                <a:lnTo>
                  <a:pt x="1053" y="744"/>
                </a:lnTo>
                <a:lnTo>
                  <a:pt x="1023" y="744"/>
                </a:lnTo>
                <a:close/>
                <a:moveTo>
                  <a:pt x="1322" y="972"/>
                </a:moveTo>
                <a:lnTo>
                  <a:pt x="1322" y="724"/>
                </a:lnTo>
                <a:lnTo>
                  <a:pt x="1388" y="724"/>
                </a:lnTo>
                <a:lnTo>
                  <a:pt x="1388" y="698"/>
                </a:lnTo>
                <a:lnTo>
                  <a:pt x="1225" y="698"/>
                </a:lnTo>
                <a:lnTo>
                  <a:pt x="1225" y="724"/>
                </a:lnTo>
                <a:lnTo>
                  <a:pt x="1295" y="724"/>
                </a:lnTo>
                <a:lnTo>
                  <a:pt x="1295" y="972"/>
                </a:lnTo>
                <a:lnTo>
                  <a:pt x="1322" y="972"/>
                </a:lnTo>
                <a:close/>
                <a:moveTo>
                  <a:pt x="1503" y="945"/>
                </a:moveTo>
                <a:lnTo>
                  <a:pt x="1423" y="945"/>
                </a:lnTo>
                <a:lnTo>
                  <a:pt x="1423" y="972"/>
                </a:lnTo>
                <a:lnTo>
                  <a:pt x="1504" y="972"/>
                </a:lnTo>
                <a:cubicBezTo>
                  <a:pt x="1558" y="972"/>
                  <a:pt x="1586" y="948"/>
                  <a:pt x="1586" y="900"/>
                </a:cubicBezTo>
                <a:cubicBezTo>
                  <a:pt x="1586" y="871"/>
                  <a:pt x="1573" y="851"/>
                  <a:pt x="1548" y="839"/>
                </a:cubicBezTo>
                <a:lnTo>
                  <a:pt x="1484" y="809"/>
                </a:lnTo>
                <a:cubicBezTo>
                  <a:pt x="1460" y="797"/>
                  <a:pt x="1449" y="785"/>
                  <a:pt x="1449" y="771"/>
                </a:cubicBezTo>
                <a:cubicBezTo>
                  <a:pt x="1449" y="740"/>
                  <a:pt x="1467" y="724"/>
                  <a:pt x="1503" y="724"/>
                </a:cubicBezTo>
                <a:lnTo>
                  <a:pt x="1586" y="724"/>
                </a:lnTo>
                <a:lnTo>
                  <a:pt x="1586" y="698"/>
                </a:lnTo>
                <a:lnTo>
                  <a:pt x="1504" y="698"/>
                </a:lnTo>
                <a:cubicBezTo>
                  <a:pt x="1450" y="698"/>
                  <a:pt x="1423" y="722"/>
                  <a:pt x="1423" y="770"/>
                </a:cubicBezTo>
                <a:cubicBezTo>
                  <a:pt x="1423" y="792"/>
                  <a:pt x="1434" y="811"/>
                  <a:pt x="1458" y="827"/>
                </a:cubicBezTo>
                <a:cubicBezTo>
                  <a:pt x="1468" y="832"/>
                  <a:pt x="1490" y="842"/>
                  <a:pt x="1523" y="859"/>
                </a:cubicBezTo>
                <a:cubicBezTo>
                  <a:pt x="1546" y="870"/>
                  <a:pt x="1558" y="882"/>
                  <a:pt x="1558" y="896"/>
                </a:cubicBezTo>
                <a:cubicBezTo>
                  <a:pt x="1558" y="928"/>
                  <a:pt x="1540" y="945"/>
                  <a:pt x="1503" y="9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4" name="矩形: 圆角 13"/>
          <p:cNvSpPr/>
          <p:nvPr/>
        </p:nvSpPr>
        <p:spPr bwMode="auto">
          <a:xfrm>
            <a:off x="3786000" y="1160748"/>
            <a:ext cx="648072" cy="648072"/>
          </a:xfrm>
          <a:prstGeom prst="roundRect">
            <a:avLst>
              <a:gd name="adj" fmla="val 7436"/>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18" name="矩形: 圆角 17"/>
          <p:cNvSpPr/>
          <p:nvPr/>
        </p:nvSpPr>
        <p:spPr bwMode="auto">
          <a:xfrm>
            <a:off x="4546576" y="1160748"/>
            <a:ext cx="6008176" cy="648072"/>
          </a:xfrm>
          <a:prstGeom prst="roundRect">
            <a:avLst>
              <a:gd name="adj" fmla="val 8755"/>
            </a:avLst>
          </a:prstGeom>
          <a:solidFill>
            <a:srgbClr val="FFFFFF"/>
          </a:solidFill>
          <a:ln w="9525" cap="flat">
            <a:solidFill>
              <a:schemeClr val="accent1">
                <a:lumMod val="40000"/>
                <a:lumOff val="60000"/>
              </a:schemeClr>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9" name="矩形: 圆角 18"/>
          <p:cNvSpPr/>
          <p:nvPr/>
        </p:nvSpPr>
        <p:spPr bwMode="auto">
          <a:xfrm>
            <a:off x="3786000" y="1989690"/>
            <a:ext cx="648072" cy="648072"/>
          </a:xfrm>
          <a:prstGeom prst="roundRect">
            <a:avLst>
              <a:gd name="adj" fmla="val 7436"/>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0" name="矩形: 圆角 19"/>
          <p:cNvSpPr/>
          <p:nvPr/>
        </p:nvSpPr>
        <p:spPr bwMode="auto">
          <a:xfrm>
            <a:off x="4546576" y="1989690"/>
            <a:ext cx="6008176" cy="648072"/>
          </a:xfrm>
          <a:prstGeom prst="roundRect">
            <a:avLst>
              <a:gd name="adj" fmla="val 8755"/>
            </a:avLst>
          </a:prstGeom>
          <a:solidFill>
            <a:schemeClr val="bg2"/>
          </a:solidFill>
          <a:ln w="63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endParaRPr lang="zh-CN" altLang="en-US">
              <a:latin typeface="+mn-lt"/>
              <a:ea typeface="+mn-ea"/>
              <a:cs typeface="+mn-ea"/>
              <a:sym typeface="+mn-lt"/>
            </a:endParaRPr>
          </a:p>
        </p:txBody>
      </p:sp>
      <p:sp>
        <p:nvSpPr>
          <p:cNvPr id="21" name="矩形: 圆角 20"/>
          <p:cNvSpPr/>
          <p:nvPr/>
        </p:nvSpPr>
        <p:spPr bwMode="auto">
          <a:xfrm>
            <a:off x="3786000" y="2861361"/>
            <a:ext cx="648072" cy="648072"/>
          </a:xfrm>
          <a:prstGeom prst="roundRect">
            <a:avLst>
              <a:gd name="adj" fmla="val 7436"/>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2" name="矩形: 圆角 21"/>
          <p:cNvSpPr/>
          <p:nvPr/>
        </p:nvSpPr>
        <p:spPr bwMode="auto">
          <a:xfrm>
            <a:off x="4546576" y="2861361"/>
            <a:ext cx="6008176" cy="648072"/>
          </a:xfrm>
          <a:prstGeom prst="roundRect">
            <a:avLst>
              <a:gd name="adj" fmla="val 8755"/>
            </a:avLst>
          </a:prstGeom>
          <a:solidFill>
            <a:schemeClr val="bg2"/>
          </a:solidFill>
          <a:ln w="63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endParaRPr lang="zh-CN" altLang="en-US">
              <a:latin typeface="+mn-lt"/>
              <a:ea typeface="+mn-ea"/>
              <a:cs typeface="+mn-ea"/>
              <a:sym typeface="+mn-lt"/>
            </a:endParaRPr>
          </a:p>
        </p:txBody>
      </p:sp>
      <p:sp>
        <p:nvSpPr>
          <p:cNvPr id="23" name="矩形: 圆角 22"/>
          <p:cNvSpPr/>
          <p:nvPr/>
        </p:nvSpPr>
        <p:spPr bwMode="auto">
          <a:xfrm>
            <a:off x="3786000" y="3690303"/>
            <a:ext cx="648072" cy="648072"/>
          </a:xfrm>
          <a:prstGeom prst="roundRect">
            <a:avLst>
              <a:gd name="adj" fmla="val 7436"/>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4" name="矩形: 圆角 23"/>
          <p:cNvSpPr/>
          <p:nvPr/>
        </p:nvSpPr>
        <p:spPr bwMode="auto">
          <a:xfrm>
            <a:off x="4546576" y="3690303"/>
            <a:ext cx="6008176" cy="648072"/>
          </a:xfrm>
          <a:prstGeom prst="roundRect">
            <a:avLst>
              <a:gd name="adj" fmla="val 8755"/>
            </a:avLst>
          </a:prstGeom>
          <a:solidFill>
            <a:schemeClr val="bg2"/>
          </a:solidFill>
          <a:ln w="63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endParaRPr lang="zh-CN" altLang="en-US">
              <a:latin typeface="+mn-lt"/>
              <a:ea typeface="+mn-ea"/>
              <a:cs typeface="+mn-ea"/>
              <a:sym typeface="+mn-lt"/>
            </a:endParaRPr>
          </a:p>
        </p:txBody>
      </p:sp>
      <p:sp>
        <p:nvSpPr>
          <p:cNvPr id="25" name="矩形: 圆角 24"/>
          <p:cNvSpPr/>
          <p:nvPr/>
        </p:nvSpPr>
        <p:spPr bwMode="auto">
          <a:xfrm>
            <a:off x="3786000" y="4536336"/>
            <a:ext cx="648072" cy="648072"/>
          </a:xfrm>
          <a:prstGeom prst="roundRect">
            <a:avLst>
              <a:gd name="adj" fmla="val 7436"/>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7" name="矩形: 圆角 26"/>
          <p:cNvSpPr/>
          <p:nvPr/>
        </p:nvSpPr>
        <p:spPr bwMode="auto">
          <a:xfrm>
            <a:off x="4546576" y="4536336"/>
            <a:ext cx="6008176" cy="648072"/>
          </a:xfrm>
          <a:prstGeom prst="roundRect">
            <a:avLst>
              <a:gd name="adj" fmla="val 8755"/>
            </a:avLst>
          </a:prstGeom>
          <a:solidFill>
            <a:schemeClr val="bg2"/>
          </a:solidFill>
          <a:ln w="6350" cap="flat" cmpd="sng" algn="ctr">
            <a:solidFill>
              <a:schemeClr val="bg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endParaRPr lang="zh-CN" altLang="en-US">
              <a:latin typeface="+mn-lt"/>
              <a:ea typeface="+mn-ea"/>
              <a:cs typeface="+mn-ea"/>
              <a:sym typeface="+mn-lt"/>
            </a:endParaRPr>
          </a:p>
        </p:txBody>
      </p:sp>
      <p:sp>
        <p:nvSpPr>
          <p:cNvPr id="29" name="TextBox 47"/>
          <p:cNvSpPr txBox="1"/>
          <p:nvPr/>
        </p:nvSpPr>
        <p:spPr>
          <a:xfrm>
            <a:off x="4590785" y="1195385"/>
            <a:ext cx="5594832" cy="584775"/>
          </a:xfrm>
          <a:prstGeom prst="rect">
            <a:avLst/>
          </a:prstGeom>
          <a:noFill/>
        </p:spPr>
        <p:txBody>
          <a:bodyPr wrap="square" rtlCol="0">
            <a:spAutoFit/>
          </a:bodyPr>
          <a:lstStyle>
            <a:defPPr>
              <a:defRPr lang="zh-CN"/>
            </a:defPPr>
            <a:lvl1pPr>
              <a:defRPr sz="3600" b="0">
                <a:solidFill>
                  <a:schemeClr val="accent1"/>
                </a:solidFill>
                <a:latin typeface="方正特雅宋_GBK" panose="02000000000000000000" pitchFamily="2" charset="-122"/>
                <a:ea typeface="方正特雅宋_GBK" panose="02000000000000000000" pitchFamily="2" charset="-122"/>
                <a:cs typeface="+mn-ea"/>
              </a:defRPr>
            </a:lvl1pPr>
          </a:lstStyle>
          <a:p>
            <a:r>
              <a:rPr lang="zh-CN" altLang="en-US" sz="3200" dirty="0">
                <a:latin typeface="+mn-lt"/>
                <a:ea typeface="+mn-ea"/>
                <a:sym typeface="+mn-lt"/>
              </a:rPr>
              <a:t>农村土地改革</a:t>
            </a:r>
          </a:p>
        </p:txBody>
      </p:sp>
      <p:sp>
        <p:nvSpPr>
          <p:cNvPr id="30" name="TextBox 48"/>
          <p:cNvSpPr txBox="1"/>
          <p:nvPr/>
        </p:nvSpPr>
        <p:spPr>
          <a:xfrm>
            <a:off x="4615246" y="2027266"/>
            <a:ext cx="5747920" cy="584775"/>
          </a:xfrm>
          <a:prstGeom prst="rect">
            <a:avLst/>
          </a:prstGeom>
          <a:noFill/>
        </p:spPr>
        <p:txBody>
          <a:bodyPr wrap="square" rtlCol="0">
            <a:spAutoFit/>
          </a:bodyPr>
          <a:lstStyle>
            <a:defPPr>
              <a:defRPr lang="zh-CN"/>
            </a:defPPr>
            <a:lvl1pPr>
              <a:defRPr sz="3600" b="0">
                <a:solidFill>
                  <a:schemeClr val="accent1"/>
                </a:solidFill>
                <a:latin typeface="方正特雅宋_GBK" panose="02000000000000000000" pitchFamily="2" charset="-122"/>
                <a:ea typeface="方正特雅宋_GBK" panose="02000000000000000000" pitchFamily="2" charset="-122"/>
                <a:cs typeface="+mn-ea"/>
              </a:defRPr>
            </a:lvl1pPr>
          </a:lstStyle>
          <a:p>
            <a:r>
              <a:rPr lang="zh-CN" altLang="en-US" sz="3200" dirty="0">
                <a:latin typeface="+mn-lt"/>
                <a:ea typeface="+mn-ea"/>
                <a:sym typeface="+mn-lt"/>
              </a:rPr>
              <a:t>农产品统购统销制度</a:t>
            </a:r>
          </a:p>
        </p:txBody>
      </p:sp>
      <p:sp>
        <p:nvSpPr>
          <p:cNvPr id="31" name="TextBox 55"/>
          <p:cNvSpPr txBox="1"/>
          <p:nvPr/>
        </p:nvSpPr>
        <p:spPr>
          <a:xfrm>
            <a:off x="4615246" y="2914061"/>
            <a:ext cx="5747920" cy="584775"/>
          </a:xfrm>
          <a:prstGeom prst="rect">
            <a:avLst/>
          </a:prstGeom>
          <a:noFill/>
        </p:spPr>
        <p:txBody>
          <a:bodyPr wrap="square" rtlCol="0">
            <a:spAutoFit/>
          </a:bodyPr>
          <a:lstStyle>
            <a:defPPr>
              <a:defRPr lang="zh-CN"/>
            </a:defPPr>
            <a:lvl1pPr>
              <a:defRPr sz="3600" b="0">
                <a:solidFill>
                  <a:schemeClr val="accent1"/>
                </a:solidFill>
                <a:latin typeface="方正特雅宋_GBK" panose="02000000000000000000" pitchFamily="2" charset="-122"/>
                <a:ea typeface="方正特雅宋_GBK" panose="02000000000000000000" pitchFamily="2" charset="-122"/>
                <a:cs typeface="+mn-ea"/>
              </a:defRPr>
            </a:lvl1pPr>
          </a:lstStyle>
          <a:p>
            <a:r>
              <a:rPr lang="zh-CN" altLang="en-US" sz="3200" dirty="0">
                <a:latin typeface="+mn-lt"/>
                <a:ea typeface="+mn-ea"/>
                <a:sym typeface="+mn-lt"/>
              </a:rPr>
              <a:t>农民合作化运动</a:t>
            </a:r>
          </a:p>
        </p:txBody>
      </p:sp>
      <p:sp>
        <p:nvSpPr>
          <p:cNvPr id="32" name="TextBox 58"/>
          <p:cNvSpPr txBox="1"/>
          <p:nvPr/>
        </p:nvSpPr>
        <p:spPr>
          <a:xfrm>
            <a:off x="3764641" y="1161361"/>
            <a:ext cx="648072" cy="646331"/>
          </a:xfrm>
          <a:prstGeom prst="rect">
            <a:avLst/>
          </a:prstGeom>
          <a:noFill/>
        </p:spPr>
        <p:txBody>
          <a:bodyPr wrap="square" rtlCol="0">
            <a:spAutoFit/>
          </a:bodyPr>
          <a:lstStyle/>
          <a:p>
            <a:pPr algn="ctr"/>
            <a:r>
              <a:rPr lang="en-US" altLang="zh-CN" sz="3600" b="1" dirty="0">
                <a:solidFill>
                  <a:schemeClr val="bg2"/>
                </a:solidFill>
                <a:latin typeface="+mn-lt"/>
                <a:ea typeface="+mn-ea"/>
                <a:cs typeface="+mn-ea"/>
                <a:sym typeface="+mn-lt"/>
              </a:rPr>
              <a:t>1</a:t>
            </a:r>
            <a:endParaRPr lang="zh-CN" altLang="en-US" sz="3600" b="1" dirty="0">
              <a:solidFill>
                <a:schemeClr val="bg2"/>
              </a:solidFill>
              <a:latin typeface="+mn-lt"/>
              <a:ea typeface="+mn-ea"/>
              <a:cs typeface="+mn-ea"/>
              <a:sym typeface="+mn-lt"/>
            </a:endParaRPr>
          </a:p>
        </p:txBody>
      </p:sp>
      <p:sp>
        <p:nvSpPr>
          <p:cNvPr id="33" name="TextBox 59"/>
          <p:cNvSpPr txBox="1"/>
          <p:nvPr/>
        </p:nvSpPr>
        <p:spPr>
          <a:xfrm>
            <a:off x="3879009" y="1965710"/>
            <a:ext cx="470000" cy="646331"/>
          </a:xfrm>
          <a:prstGeom prst="rect">
            <a:avLst/>
          </a:prstGeom>
          <a:noFill/>
        </p:spPr>
        <p:txBody>
          <a:bodyPr wrap="none" rtlCol="0">
            <a:spAutoFit/>
          </a:bodyPr>
          <a:lstStyle/>
          <a:p>
            <a:r>
              <a:rPr lang="en-US" altLang="zh-CN" sz="3600" b="1" dirty="0">
                <a:solidFill>
                  <a:schemeClr val="bg2"/>
                </a:solidFill>
                <a:latin typeface="+mn-lt"/>
                <a:ea typeface="+mn-ea"/>
                <a:cs typeface="+mn-ea"/>
                <a:sym typeface="+mn-lt"/>
              </a:rPr>
              <a:t>2</a:t>
            </a:r>
            <a:endParaRPr lang="zh-CN" altLang="en-US" sz="3600" b="1" dirty="0">
              <a:solidFill>
                <a:schemeClr val="bg2"/>
              </a:solidFill>
              <a:latin typeface="+mn-lt"/>
              <a:ea typeface="+mn-ea"/>
              <a:cs typeface="+mn-ea"/>
              <a:sym typeface="+mn-lt"/>
            </a:endParaRPr>
          </a:p>
        </p:txBody>
      </p:sp>
      <p:sp>
        <p:nvSpPr>
          <p:cNvPr id="34" name="TextBox 60"/>
          <p:cNvSpPr txBox="1"/>
          <p:nvPr/>
        </p:nvSpPr>
        <p:spPr>
          <a:xfrm>
            <a:off x="3879009" y="2848261"/>
            <a:ext cx="470000" cy="646331"/>
          </a:xfrm>
          <a:prstGeom prst="rect">
            <a:avLst/>
          </a:prstGeom>
          <a:noFill/>
        </p:spPr>
        <p:txBody>
          <a:bodyPr wrap="none" rtlCol="0">
            <a:spAutoFit/>
          </a:bodyPr>
          <a:lstStyle/>
          <a:p>
            <a:r>
              <a:rPr lang="en-US" altLang="zh-CN" sz="3600" b="1" dirty="0">
                <a:solidFill>
                  <a:schemeClr val="bg2"/>
                </a:solidFill>
                <a:latin typeface="+mn-lt"/>
                <a:ea typeface="+mn-ea"/>
                <a:cs typeface="+mn-ea"/>
                <a:sym typeface="+mn-lt"/>
              </a:rPr>
              <a:t>3</a:t>
            </a:r>
            <a:endParaRPr lang="zh-CN" altLang="en-US" sz="3600" b="1" dirty="0">
              <a:solidFill>
                <a:schemeClr val="bg2"/>
              </a:solidFill>
              <a:latin typeface="+mn-lt"/>
              <a:ea typeface="+mn-ea"/>
              <a:cs typeface="+mn-ea"/>
              <a:sym typeface="+mn-lt"/>
            </a:endParaRPr>
          </a:p>
        </p:txBody>
      </p:sp>
      <p:sp>
        <p:nvSpPr>
          <p:cNvPr id="41" name="TextBox 48"/>
          <p:cNvSpPr txBox="1"/>
          <p:nvPr/>
        </p:nvSpPr>
        <p:spPr>
          <a:xfrm>
            <a:off x="4615246" y="3716226"/>
            <a:ext cx="5747920" cy="584775"/>
          </a:xfrm>
          <a:prstGeom prst="rect">
            <a:avLst/>
          </a:prstGeom>
          <a:noFill/>
        </p:spPr>
        <p:txBody>
          <a:bodyPr wrap="square" rtlCol="0">
            <a:spAutoFit/>
          </a:bodyPr>
          <a:lstStyle>
            <a:defPPr>
              <a:defRPr lang="zh-CN"/>
            </a:defPPr>
            <a:lvl1pPr>
              <a:defRPr sz="3600" b="0">
                <a:solidFill>
                  <a:schemeClr val="accent1"/>
                </a:solidFill>
                <a:latin typeface="方正特雅宋_GBK" panose="02000000000000000000" pitchFamily="2" charset="-122"/>
                <a:ea typeface="方正特雅宋_GBK" panose="02000000000000000000" pitchFamily="2" charset="-122"/>
                <a:cs typeface="+mn-ea"/>
              </a:defRPr>
            </a:lvl1pPr>
          </a:lstStyle>
          <a:p>
            <a:r>
              <a:rPr lang="zh-CN" altLang="en-US" sz="3200" dirty="0">
                <a:latin typeface="+mn-lt"/>
                <a:ea typeface="+mn-ea"/>
                <a:sym typeface="+mn-lt"/>
              </a:rPr>
              <a:t>人民公社化运动</a:t>
            </a:r>
          </a:p>
        </p:txBody>
      </p:sp>
      <p:sp>
        <p:nvSpPr>
          <p:cNvPr id="42" name="TextBox 55"/>
          <p:cNvSpPr txBox="1"/>
          <p:nvPr/>
        </p:nvSpPr>
        <p:spPr>
          <a:xfrm>
            <a:off x="4615246" y="4592298"/>
            <a:ext cx="5747920" cy="584775"/>
          </a:xfrm>
          <a:prstGeom prst="rect">
            <a:avLst/>
          </a:prstGeom>
          <a:noFill/>
        </p:spPr>
        <p:txBody>
          <a:bodyPr wrap="square" rtlCol="0">
            <a:spAutoFit/>
          </a:bodyPr>
          <a:lstStyle>
            <a:defPPr>
              <a:defRPr lang="zh-CN"/>
            </a:defPPr>
            <a:lvl1pPr>
              <a:defRPr sz="3600" b="0">
                <a:solidFill>
                  <a:schemeClr val="accent1"/>
                </a:solidFill>
                <a:latin typeface="方正特雅宋_GBK" panose="02000000000000000000" pitchFamily="2" charset="-122"/>
                <a:ea typeface="方正特雅宋_GBK" panose="02000000000000000000" pitchFamily="2" charset="-122"/>
                <a:cs typeface="+mn-ea"/>
              </a:defRPr>
            </a:lvl1pPr>
          </a:lstStyle>
          <a:p>
            <a:r>
              <a:rPr lang="zh-CN" altLang="en-US" sz="3200" dirty="0">
                <a:latin typeface="+mn-lt"/>
                <a:ea typeface="+mn-ea"/>
                <a:sym typeface="+mn-lt"/>
              </a:rPr>
              <a:t>更多</a:t>
            </a:r>
            <a:r>
              <a:rPr lang="en-US" altLang="zh-CN" sz="3200" dirty="0">
                <a:latin typeface="+mn-lt"/>
                <a:ea typeface="+mn-ea"/>
                <a:sym typeface="+mn-lt"/>
              </a:rPr>
              <a:t>·</a:t>
            </a:r>
            <a:r>
              <a:rPr lang="zh-CN" altLang="en-US" sz="3200" dirty="0">
                <a:latin typeface="+mn-lt"/>
                <a:ea typeface="+mn-ea"/>
                <a:sym typeface="+mn-lt"/>
              </a:rPr>
              <a:t>民生建设</a:t>
            </a:r>
          </a:p>
        </p:txBody>
      </p:sp>
      <p:sp>
        <p:nvSpPr>
          <p:cNvPr id="43" name="TextBox 59"/>
          <p:cNvSpPr txBox="1"/>
          <p:nvPr/>
        </p:nvSpPr>
        <p:spPr>
          <a:xfrm>
            <a:off x="3879009" y="3685328"/>
            <a:ext cx="470000" cy="646331"/>
          </a:xfrm>
          <a:prstGeom prst="rect">
            <a:avLst/>
          </a:prstGeom>
          <a:noFill/>
        </p:spPr>
        <p:txBody>
          <a:bodyPr wrap="none" rtlCol="0">
            <a:spAutoFit/>
          </a:bodyPr>
          <a:lstStyle/>
          <a:p>
            <a:r>
              <a:rPr lang="en-US" altLang="zh-CN" sz="3600" b="1" dirty="0">
                <a:solidFill>
                  <a:schemeClr val="bg2"/>
                </a:solidFill>
                <a:latin typeface="+mn-lt"/>
                <a:ea typeface="+mn-ea"/>
                <a:cs typeface="+mn-ea"/>
                <a:sym typeface="+mn-lt"/>
              </a:rPr>
              <a:t>4</a:t>
            </a:r>
            <a:endParaRPr lang="zh-CN" altLang="en-US" sz="3600" b="1" dirty="0">
              <a:solidFill>
                <a:schemeClr val="bg2"/>
              </a:solidFill>
              <a:latin typeface="+mn-lt"/>
              <a:ea typeface="+mn-ea"/>
              <a:cs typeface="+mn-ea"/>
              <a:sym typeface="+mn-lt"/>
            </a:endParaRPr>
          </a:p>
        </p:txBody>
      </p:sp>
      <p:sp>
        <p:nvSpPr>
          <p:cNvPr id="44" name="TextBox 60"/>
          <p:cNvSpPr txBox="1"/>
          <p:nvPr/>
        </p:nvSpPr>
        <p:spPr>
          <a:xfrm>
            <a:off x="3879009" y="4526498"/>
            <a:ext cx="470000" cy="646331"/>
          </a:xfrm>
          <a:prstGeom prst="rect">
            <a:avLst/>
          </a:prstGeom>
          <a:noFill/>
        </p:spPr>
        <p:txBody>
          <a:bodyPr wrap="none" rtlCol="0">
            <a:spAutoFit/>
          </a:bodyPr>
          <a:lstStyle/>
          <a:p>
            <a:r>
              <a:rPr lang="en-US" altLang="zh-CN" sz="3600" b="1" dirty="0">
                <a:solidFill>
                  <a:schemeClr val="bg2"/>
                </a:solidFill>
                <a:latin typeface="+mn-lt"/>
                <a:ea typeface="+mn-ea"/>
                <a:cs typeface="+mn-ea"/>
                <a:sym typeface="+mn-lt"/>
              </a:rPr>
              <a:t>5</a:t>
            </a:r>
            <a:endParaRPr lang="zh-CN" altLang="en-US" sz="3600" b="1" dirty="0">
              <a:solidFill>
                <a:schemeClr val="bg2"/>
              </a:solidFill>
              <a:latin typeface="+mn-lt"/>
              <a:ea typeface="+mn-ea"/>
              <a:cs typeface="+mn-ea"/>
              <a:sym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Scale>
                                      <p:cBhvr>
                                        <p:cTn id="1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gtEl>
                                        <p:attrNameLst>
                                          <p:attrName>ppt_x</p:attrName>
                                          <p:attrName>ppt_y</p:attrName>
                                        </p:attrNameLst>
                                      </p:cBhvr>
                                    </p:animMotion>
                                    <p:animEffect transition="in" filter="fade">
                                      <p:cBhvr>
                                        <p:cTn id="19" dur="1000"/>
                                        <p:tgtEl>
                                          <p:spTgt spid="1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1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30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40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0-#ppt_w/2"/>
                                          </p:val>
                                        </p:tav>
                                        <p:tav tm="100000">
                                          <p:val>
                                            <p:strVal val="#ppt_x"/>
                                          </p:val>
                                        </p:tav>
                                      </p:tavLst>
                                    </p:anim>
                                    <p:anim calcmode="lin" valueType="num">
                                      <p:cBhvr additive="base">
                                        <p:cTn id="46" dur="500" fill="hold"/>
                                        <p:tgtEl>
                                          <p:spTgt spid="2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10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1+#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20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3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40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1+#ppt_w/2"/>
                                          </p:val>
                                        </p:tav>
                                        <p:tav tm="100000">
                                          <p:val>
                                            <p:strVal val="#ppt_x"/>
                                          </p:val>
                                        </p:tav>
                                      </p:tavLst>
                                    </p:anim>
                                    <p:anim calcmode="lin" valueType="num">
                                      <p:cBhvr additive="base">
                                        <p:cTn id="66" dur="500" fill="hold"/>
                                        <p:tgtEl>
                                          <p:spTgt spid="27"/>
                                        </p:tgtEl>
                                        <p:attrNameLst>
                                          <p:attrName>ppt_y</p:attrName>
                                        </p:attrNameLst>
                                      </p:cBhvr>
                                      <p:tavLst>
                                        <p:tav tm="0">
                                          <p:val>
                                            <p:strVal val="#ppt_y"/>
                                          </p:val>
                                        </p:tav>
                                        <p:tav tm="100000">
                                          <p:val>
                                            <p:strVal val="#ppt_y"/>
                                          </p:val>
                                        </p:tav>
                                      </p:tavLst>
                                    </p:anim>
                                  </p:childTnLst>
                                </p:cTn>
                              </p:par>
                              <p:par>
                                <p:cTn id="67" presetID="31" presetClass="entr" presetSubtype="0" fill="hold" grpId="0" nodeType="withEffect">
                                  <p:stCondLst>
                                    <p:cond delay="40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 calcmode="lin" valueType="num">
                                      <p:cBhvr>
                                        <p:cTn id="71" dur="400" fill="hold"/>
                                        <p:tgtEl>
                                          <p:spTgt spid="32"/>
                                        </p:tgtEl>
                                        <p:attrNameLst>
                                          <p:attrName>style.rotation</p:attrName>
                                        </p:attrNameLst>
                                      </p:cBhvr>
                                      <p:tavLst>
                                        <p:tav tm="0">
                                          <p:val>
                                            <p:fltVal val="90"/>
                                          </p:val>
                                        </p:tav>
                                        <p:tav tm="100000">
                                          <p:val>
                                            <p:fltVal val="0"/>
                                          </p:val>
                                        </p:tav>
                                      </p:tavLst>
                                    </p:anim>
                                    <p:animEffect transition="in" filter="fade">
                                      <p:cBhvr>
                                        <p:cTn id="72" dur="400"/>
                                        <p:tgtEl>
                                          <p:spTgt spid="32"/>
                                        </p:tgtEl>
                                      </p:cBhvr>
                                    </p:animEffect>
                                  </p:childTnLst>
                                </p:cTn>
                              </p:par>
                              <p:par>
                                <p:cTn id="73" presetID="22" presetClass="entr" presetSubtype="8" fill="hold" grpId="0" nodeType="withEffect">
                                  <p:stCondLst>
                                    <p:cond delay="40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400"/>
                                        <p:tgtEl>
                                          <p:spTgt spid="29"/>
                                        </p:tgtEl>
                                      </p:cBhvr>
                                    </p:animEffect>
                                  </p:childTnLst>
                                </p:cTn>
                              </p:par>
                              <p:par>
                                <p:cTn id="76" presetID="31" presetClass="entr" presetSubtype="0" fill="hold" grpId="0" nodeType="withEffect">
                                  <p:stCondLst>
                                    <p:cond delay="400"/>
                                  </p:stCondLst>
                                  <p:childTnLst>
                                    <p:set>
                                      <p:cBhvr>
                                        <p:cTn id="77" dur="1" fill="hold">
                                          <p:stCondLst>
                                            <p:cond delay="0"/>
                                          </p:stCondLst>
                                        </p:cTn>
                                        <p:tgtEl>
                                          <p:spTgt spid="33"/>
                                        </p:tgtEl>
                                        <p:attrNameLst>
                                          <p:attrName>style.visibility</p:attrName>
                                        </p:attrNameLst>
                                      </p:cBhvr>
                                      <p:to>
                                        <p:strVal val="visible"/>
                                      </p:to>
                                    </p:set>
                                    <p:anim calcmode="lin" valueType="num">
                                      <p:cBhvr>
                                        <p:cTn id="78" dur="400" fill="hold"/>
                                        <p:tgtEl>
                                          <p:spTgt spid="33"/>
                                        </p:tgtEl>
                                        <p:attrNameLst>
                                          <p:attrName>ppt_w</p:attrName>
                                        </p:attrNameLst>
                                      </p:cBhvr>
                                      <p:tavLst>
                                        <p:tav tm="0">
                                          <p:val>
                                            <p:fltVal val="0"/>
                                          </p:val>
                                        </p:tav>
                                        <p:tav tm="100000">
                                          <p:val>
                                            <p:strVal val="#ppt_w"/>
                                          </p:val>
                                        </p:tav>
                                      </p:tavLst>
                                    </p:anim>
                                    <p:anim calcmode="lin" valueType="num">
                                      <p:cBhvr>
                                        <p:cTn id="79" dur="400" fill="hold"/>
                                        <p:tgtEl>
                                          <p:spTgt spid="33"/>
                                        </p:tgtEl>
                                        <p:attrNameLst>
                                          <p:attrName>ppt_h</p:attrName>
                                        </p:attrNameLst>
                                      </p:cBhvr>
                                      <p:tavLst>
                                        <p:tav tm="0">
                                          <p:val>
                                            <p:fltVal val="0"/>
                                          </p:val>
                                        </p:tav>
                                        <p:tav tm="100000">
                                          <p:val>
                                            <p:strVal val="#ppt_h"/>
                                          </p:val>
                                        </p:tav>
                                      </p:tavLst>
                                    </p:anim>
                                    <p:anim calcmode="lin" valueType="num">
                                      <p:cBhvr>
                                        <p:cTn id="80" dur="400" fill="hold"/>
                                        <p:tgtEl>
                                          <p:spTgt spid="33"/>
                                        </p:tgtEl>
                                        <p:attrNameLst>
                                          <p:attrName>style.rotation</p:attrName>
                                        </p:attrNameLst>
                                      </p:cBhvr>
                                      <p:tavLst>
                                        <p:tav tm="0">
                                          <p:val>
                                            <p:fltVal val="90"/>
                                          </p:val>
                                        </p:tav>
                                        <p:tav tm="100000">
                                          <p:val>
                                            <p:fltVal val="0"/>
                                          </p:val>
                                        </p:tav>
                                      </p:tavLst>
                                    </p:anim>
                                    <p:animEffect transition="in" filter="fade">
                                      <p:cBhvr>
                                        <p:cTn id="81" dur="400"/>
                                        <p:tgtEl>
                                          <p:spTgt spid="33"/>
                                        </p:tgtEl>
                                      </p:cBhvr>
                                    </p:animEffect>
                                  </p:childTnLst>
                                </p:cTn>
                              </p:par>
                              <p:par>
                                <p:cTn id="82" presetID="22" presetClass="entr" presetSubtype="8" fill="hold" grpId="0" nodeType="withEffect">
                                  <p:stCondLst>
                                    <p:cond delay="40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400"/>
                                        <p:tgtEl>
                                          <p:spTgt spid="30"/>
                                        </p:tgtEl>
                                      </p:cBhvr>
                                    </p:animEffect>
                                  </p:childTnLst>
                                </p:cTn>
                              </p:par>
                              <p:par>
                                <p:cTn id="85" presetID="31" presetClass="entr" presetSubtype="0" fill="hold" grpId="0" nodeType="withEffect">
                                  <p:stCondLst>
                                    <p:cond delay="400"/>
                                  </p:stCondLst>
                                  <p:childTnLst>
                                    <p:set>
                                      <p:cBhvr>
                                        <p:cTn id="86" dur="1" fill="hold">
                                          <p:stCondLst>
                                            <p:cond delay="0"/>
                                          </p:stCondLst>
                                        </p:cTn>
                                        <p:tgtEl>
                                          <p:spTgt spid="34"/>
                                        </p:tgtEl>
                                        <p:attrNameLst>
                                          <p:attrName>style.visibility</p:attrName>
                                        </p:attrNameLst>
                                      </p:cBhvr>
                                      <p:to>
                                        <p:strVal val="visible"/>
                                      </p:to>
                                    </p:set>
                                    <p:anim calcmode="lin" valueType="num">
                                      <p:cBhvr>
                                        <p:cTn id="87" dur="400" fill="hold"/>
                                        <p:tgtEl>
                                          <p:spTgt spid="34"/>
                                        </p:tgtEl>
                                        <p:attrNameLst>
                                          <p:attrName>ppt_w</p:attrName>
                                        </p:attrNameLst>
                                      </p:cBhvr>
                                      <p:tavLst>
                                        <p:tav tm="0">
                                          <p:val>
                                            <p:fltVal val="0"/>
                                          </p:val>
                                        </p:tav>
                                        <p:tav tm="100000">
                                          <p:val>
                                            <p:strVal val="#ppt_w"/>
                                          </p:val>
                                        </p:tav>
                                      </p:tavLst>
                                    </p:anim>
                                    <p:anim calcmode="lin" valueType="num">
                                      <p:cBhvr>
                                        <p:cTn id="88" dur="400" fill="hold"/>
                                        <p:tgtEl>
                                          <p:spTgt spid="34"/>
                                        </p:tgtEl>
                                        <p:attrNameLst>
                                          <p:attrName>ppt_h</p:attrName>
                                        </p:attrNameLst>
                                      </p:cBhvr>
                                      <p:tavLst>
                                        <p:tav tm="0">
                                          <p:val>
                                            <p:fltVal val="0"/>
                                          </p:val>
                                        </p:tav>
                                        <p:tav tm="100000">
                                          <p:val>
                                            <p:strVal val="#ppt_h"/>
                                          </p:val>
                                        </p:tav>
                                      </p:tavLst>
                                    </p:anim>
                                    <p:anim calcmode="lin" valueType="num">
                                      <p:cBhvr>
                                        <p:cTn id="89" dur="400" fill="hold"/>
                                        <p:tgtEl>
                                          <p:spTgt spid="34"/>
                                        </p:tgtEl>
                                        <p:attrNameLst>
                                          <p:attrName>style.rotation</p:attrName>
                                        </p:attrNameLst>
                                      </p:cBhvr>
                                      <p:tavLst>
                                        <p:tav tm="0">
                                          <p:val>
                                            <p:fltVal val="90"/>
                                          </p:val>
                                        </p:tav>
                                        <p:tav tm="100000">
                                          <p:val>
                                            <p:fltVal val="0"/>
                                          </p:val>
                                        </p:tav>
                                      </p:tavLst>
                                    </p:anim>
                                    <p:animEffect transition="in" filter="fade">
                                      <p:cBhvr>
                                        <p:cTn id="90" dur="400"/>
                                        <p:tgtEl>
                                          <p:spTgt spid="34"/>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31"/>
                                        </p:tgtEl>
                                        <p:attrNameLst>
                                          <p:attrName>style.visibility</p:attrName>
                                        </p:attrNameLst>
                                      </p:cBhvr>
                                      <p:to>
                                        <p:strVal val="visible"/>
                                      </p:to>
                                    </p:set>
                                    <p:animEffect transition="in" filter="wipe(left)">
                                      <p:cBhvr>
                                        <p:cTn id="93" dur="400"/>
                                        <p:tgtEl>
                                          <p:spTgt spid="31"/>
                                        </p:tgtEl>
                                      </p:cBhvr>
                                    </p:animEffect>
                                  </p:childTnLst>
                                </p:cTn>
                              </p:par>
                              <p:par>
                                <p:cTn id="94" presetID="31" presetClass="entr" presetSubtype="0" fill="hold" grpId="0" nodeType="withEffect">
                                  <p:stCondLst>
                                    <p:cond delay="400"/>
                                  </p:stCondLst>
                                  <p:childTnLst>
                                    <p:set>
                                      <p:cBhvr>
                                        <p:cTn id="95" dur="1" fill="hold">
                                          <p:stCondLst>
                                            <p:cond delay="0"/>
                                          </p:stCondLst>
                                        </p:cTn>
                                        <p:tgtEl>
                                          <p:spTgt spid="43"/>
                                        </p:tgtEl>
                                        <p:attrNameLst>
                                          <p:attrName>style.visibility</p:attrName>
                                        </p:attrNameLst>
                                      </p:cBhvr>
                                      <p:to>
                                        <p:strVal val="visible"/>
                                      </p:to>
                                    </p:set>
                                    <p:anim calcmode="lin" valueType="num">
                                      <p:cBhvr>
                                        <p:cTn id="96" dur="400" fill="hold"/>
                                        <p:tgtEl>
                                          <p:spTgt spid="43"/>
                                        </p:tgtEl>
                                        <p:attrNameLst>
                                          <p:attrName>ppt_w</p:attrName>
                                        </p:attrNameLst>
                                      </p:cBhvr>
                                      <p:tavLst>
                                        <p:tav tm="0">
                                          <p:val>
                                            <p:fltVal val="0"/>
                                          </p:val>
                                        </p:tav>
                                        <p:tav tm="100000">
                                          <p:val>
                                            <p:strVal val="#ppt_w"/>
                                          </p:val>
                                        </p:tav>
                                      </p:tavLst>
                                    </p:anim>
                                    <p:anim calcmode="lin" valueType="num">
                                      <p:cBhvr>
                                        <p:cTn id="97" dur="400" fill="hold"/>
                                        <p:tgtEl>
                                          <p:spTgt spid="43"/>
                                        </p:tgtEl>
                                        <p:attrNameLst>
                                          <p:attrName>ppt_h</p:attrName>
                                        </p:attrNameLst>
                                      </p:cBhvr>
                                      <p:tavLst>
                                        <p:tav tm="0">
                                          <p:val>
                                            <p:fltVal val="0"/>
                                          </p:val>
                                        </p:tav>
                                        <p:tav tm="100000">
                                          <p:val>
                                            <p:strVal val="#ppt_h"/>
                                          </p:val>
                                        </p:tav>
                                      </p:tavLst>
                                    </p:anim>
                                    <p:anim calcmode="lin" valueType="num">
                                      <p:cBhvr>
                                        <p:cTn id="98" dur="400" fill="hold"/>
                                        <p:tgtEl>
                                          <p:spTgt spid="43"/>
                                        </p:tgtEl>
                                        <p:attrNameLst>
                                          <p:attrName>style.rotation</p:attrName>
                                        </p:attrNameLst>
                                      </p:cBhvr>
                                      <p:tavLst>
                                        <p:tav tm="0">
                                          <p:val>
                                            <p:fltVal val="90"/>
                                          </p:val>
                                        </p:tav>
                                        <p:tav tm="100000">
                                          <p:val>
                                            <p:fltVal val="0"/>
                                          </p:val>
                                        </p:tav>
                                      </p:tavLst>
                                    </p:anim>
                                    <p:animEffect transition="in" filter="fade">
                                      <p:cBhvr>
                                        <p:cTn id="99" dur="400"/>
                                        <p:tgtEl>
                                          <p:spTgt spid="43"/>
                                        </p:tgtEl>
                                      </p:cBhvr>
                                    </p:animEffect>
                                  </p:childTnLst>
                                </p:cTn>
                              </p:par>
                              <p:par>
                                <p:cTn id="100" presetID="22" presetClass="entr" presetSubtype="8" fill="hold" grpId="0" nodeType="withEffect">
                                  <p:stCondLst>
                                    <p:cond delay="400"/>
                                  </p:stCondLst>
                                  <p:childTnLst>
                                    <p:set>
                                      <p:cBhvr>
                                        <p:cTn id="101" dur="1" fill="hold">
                                          <p:stCondLst>
                                            <p:cond delay="0"/>
                                          </p:stCondLst>
                                        </p:cTn>
                                        <p:tgtEl>
                                          <p:spTgt spid="41"/>
                                        </p:tgtEl>
                                        <p:attrNameLst>
                                          <p:attrName>style.visibility</p:attrName>
                                        </p:attrNameLst>
                                      </p:cBhvr>
                                      <p:to>
                                        <p:strVal val="visible"/>
                                      </p:to>
                                    </p:set>
                                    <p:animEffect transition="in" filter="wipe(left)">
                                      <p:cBhvr>
                                        <p:cTn id="102" dur="400"/>
                                        <p:tgtEl>
                                          <p:spTgt spid="41"/>
                                        </p:tgtEl>
                                      </p:cBhvr>
                                    </p:animEffect>
                                  </p:childTnLst>
                                </p:cTn>
                              </p:par>
                              <p:par>
                                <p:cTn id="103" presetID="31" presetClass="entr" presetSubtype="0" fill="hold" grpId="0" nodeType="withEffect">
                                  <p:stCondLst>
                                    <p:cond delay="40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400" fill="hold"/>
                                        <p:tgtEl>
                                          <p:spTgt spid="44"/>
                                        </p:tgtEl>
                                        <p:attrNameLst>
                                          <p:attrName>ppt_w</p:attrName>
                                        </p:attrNameLst>
                                      </p:cBhvr>
                                      <p:tavLst>
                                        <p:tav tm="0">
                                          <p:val>
                                            <p:fltVal val="0"/>
                                          </p:val>
                                        </p:tav>
                                        <p:tav tm="100000">
                                          <p:val>
                                            <p:strVal val="#ppt_w"/>
                                          </p:val>
                                        </p:tav>
                                      </p:tavLst>
                                    </p:anim>
                                    <p:anim calcmode="lin" valueType="num">
                                      <p:cBhvr>
                                        <p:cTn id="106" dur="400" fill="hold"/>
                                        <p:tgtEl>
                                          <p:spTgt spid="44"/>
                                        </p:tgtEl>
                                        <p:attrNameLst>
                                          <p:attrName>ppt_h</p:attrName>
                                        </p:attrNameLst>
                                      </p:cBhvr>
                                      <p:tavLst>
                                        <p:tav tm="0">
                                          <p:val>
                                            <p:fltVal val="0"/>
                                          </p:val>
                                        </p:tav>
                                        <p:tav tm="100000">
                                          <p:val>
                                            <p:strVal val="#ppt_h"/>
                                          </p:val>
                                        </p:tav>
                                      </p:tavLst>
                                    </p:anim>
                                    <p:anim calcmode="lin" valueType="num">
                                      <p:cBhvr>
                                        <p:cTn id="107" dur="400" fill="hold"/>
                                        <p:tgtEl>
                                          <p:spTgt spid="44"/>
                                        </p:tgtEl>
                                        <p:attrNameLst>
                                          <p:attrName>style.rotation</p:attrName>
                                        </p:attrNameLst>
                                      </p:cBhvr>
                                      <p:tavLst>
                                        <p:tav tm="0">
                                          <p:val>
                                            <p:fltVal val="90"/>
                                          </p:val>
                                        </p:tav>
                                        <p:tav tm="100000">
                                          <p:val>
                                            <p:fltVal val="0"/>
                                          </p:val>
                                        </p:tav>
                                      </p:tavLst>
                                    </p:anim>
                                    <p:animEffect transition="in" filter="fade">
                                      <p:cBhvr>
                                        <p:cTn id="108" dur="400"/>
                                        <p:tgtEl>
                                          <p:spTgt spid="44"/>
                                        </p:tgtEl>
                                      </p:cBhvr>
                                    </p:animEffect>
                                  </p:childTnLst>
                                </p:cTn>
                              </p:par>
                              <p:par>
                                <p:cTn id="109" presetID="22" presetClass="entr" presetSubtype="8" fill="hold" grpId="0" nodeType="withEffect">
                                  <p:stCondLst>
                                    <p:cond delay="400"/>
                                  </p:stCondLst>
                                  <p:childTnLst>
                                    <p:set>
                                      <p:cBhvr>
                                        <p:cTn id="110" dur="1" fill="hold">
                                          <p:stCondLst>
                                            <p:cond delay="0"/>
                                          </p:stCondLst>
                                        </p:cTn>
                                        <p:tgtEl>
                                          <p:spTgt spid="42"/>
                                        </p:tgtEl>
                                        <p:attrNameLst>
                                          <p:attrName>style.visibility</p:attrName>
                                        </p:attrNameLst>
                                      </p:cBhvr>
                                      <p:to>
                                        <p:strVal val="visible"/>
                                      </p:to>
                                    </p:set>
                                    <p:animEffect transition="in" filter="wipe(left)">
                                      <p:cBhvr>
                                        <p:cTn id="111" dur="4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P spid="14" grpId="0" animBg="1"/>
      <p:bldP spid="18" grpId="0" animBg="1"/>
      <p:bldP spid="19" grpId="0" animBg="1"/>
      <p:bldP spid="20" grpId="0" animBg="1"/>
      <p:bldP spid="21" grpId="0" animBg="1"/>
      <p:bldP spid="22" grpId="0" animBg="1"/>
      <p:bldP spid="23" grpId="0" animBg="1"/>
      <p:bldP spid="24" grpId="0" animBg="1"/>
      <p:bldP spid="25" grpId="0" animBg="1"/>
      <p:bldP spid="27" grpId="0" animBg="1"/>
      <p:bldP spid="29" grpId="0"/>
      <p:bldP spid="30" grpId="0"/>
      <p:bldP spid="31" grpId="0"/>
      <p:bldP spid="32" grpId="0"/>
      <p:bldP spid="33" grpId="0"/>
      <p:bldP spid="34" grpId="0"/>
      <p:bldP spid="41"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25" r="1692" b="2930"/>
          <a:stretch/>
        </p:blipFill>
        <p:spPr>
          <a:xfrm>
            <a:off x="9301" y="4480644"/>
            <a:ext cx="12187461" cy="2417996"/>
          </a:xfrm>
          <a:prstGeom prst="rect">
            <a:avLst/>
          </a:prstGeom>
        </p:spPr>
      </p:pic>
      <p:sp>
        <p:nvSpPr>
          <p:cNvPr id="26" name="Freeform 6"/>
          <p:cNvSpPr>
            <a:spLocks noEditPoints="1"/>
          </p:cNvSpPr>
          <p:nvPr/>
        </p:nvSpPr>
        <p:spPr bwMode="auto">
          <a:xfrm>
            <a:off x="4575426" y="750627"/>
            <a:ext cx="3242158" cy="2316702"/>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600">
              <a:latin typeface="+mn-lt"/>
              <a:ea typeface="+mn-ea"/>
              <a:cs typeface="+mn-ea"/>
              <a:sym typeface="+mn-lt"/>
            </a:endParaRPr>
          </a:p>
        </p:txBody>
      </p:sp>
      <p:sp>
        <p:nvSpPr>
          <p:cNvPr id="35" name="文本框 34"/>
          <p:cNvSpPr txBox="1"/>
          <p:nvPr/>
        </p:nvSpPr>
        <p:spPr>
          <a:xfrm>
            <a:off x="886055" y="3429000"/>
            <a:ext cx="10417589" cy="1015663"/>
          </a:xfrm>
          <a:prstGeom prst="rect">
            <a:avLst/>
          </a:prstGeom>
          <a:noFill/>
        </p:spPr>
        <p:txBody>
          <a:bodyPr wrap="square" rtlCol="0">
            <a:spAutoFit/>
          </a:bodyPr>
          <a:lstStyle>
            <a:defPPr>
              <a:defRPr lang="zh-CN"/>
            </a:defPPr>
            <a:lvl1pPr algn="ctr">
              <a:defRPr sz="6600">
                <a:solidFill>
                  <a:schemeClr val="bg2"/>
                </a:solidFill>
                <a:latin typeface="方正特雅宋_GBK" panose="02000000000000000000" pitchFamily="2" charset="-122"/>
                <a:ea typeface="方正特雅宋_GBK" panose="02000000000000000000" pitchFamily="2" charset="-122"/>
                <a:cs typeface="+mn-ea"/>
              </a:defRPr>
            </a:lvl1pPr>
          </a:lstStyle>
          <a:p>
            <a:r>
              <a:rPr lang="zh-CN" altLang="en-US" sz="6000" b="1" dirty="0">
                <a:solidFill>
                  <a:schemeClr val="tx1"/>
                </a:solidFill>
                <a:latin typeface="+mn-lt"/>
                <a:ea typeface="+mn-ea"/>
                <a:sym typeface="+mn-lt"/>
              </a:rPr>
              <a:t>人民公社化运动</a:t>
            </a:r>
          </a:p>
        </p:txBody>
      </p:sp>
      <p:grpSp>
        <p:nvGrpSpPr>
          <p:cNvPr id="3" name="组合 2"/>
          <p:cNvGrpSpPr/>
          <p:nvPr/>
        </p:nvGrpSpPr>
        <p:grpSpPr>
          <a:xfrm>
            <a:off x="5533479" y="1316877"/>
            <a:ext cx="1122744" cy="1122744"/>
            <a:chOff x="5533479" y="1316877"/>
            <a:chExt cx="1122744" cy="1122744"/>
          </a:xfrm>
        </p:grpSpPr>
        <p:sp>
          <p:nvSpPr>
            <p:cNvPr id="43" name="任意多边形: 形状 42"/>
            <p:cNvSpPr/>
            <p:nvPr/>
          </p:nvSpPr>
          <p:spPr bwMode="auto">
            <a:xfrm>
              <a:off x="5533479" y="1316877"/>
              <a:ext cx="1122744" cy="1122744"/>
            </a:xfrm>
            <a:custGeom>
              <a:avLst/>
              <a:gdLst>
                <a:gd name="connsiteX0" fmla="*/ 417327 w 834654"/>
                <a:gd name="connsiteY0" fmla="*/ 47625 h 834654"/>
                <a:gd name="connsiteX1" fmla="*/ 47625 w 834654"/>
                <a:gd name="connsiteY1" fmla="*/ 417327 h 834654"/>
                <a:gd name="connsiteX2" fmla="*/ 417327 w 834654"/>
                <a:gd name="connsiteY2" fmla="*/ 787029 h 834654"/>
                <a:gd name="connsiteX3" fmla="*/ 787029 w 834654"/>
                <a:gd name="connsiteY3" fmla="*/ 417327 h 834654"/>
                <a:gd name="connsiteX4" fmla="*/ 417327 w 834654"/>
                <a:gd name="connsiteY4" fmla="*/ 47625 h 834654"/>
                <a:gd name="connsiteX5" fmla="*/ 417327 w 834654"/>
                <a:gd name="connsiteY5" fmla="*/ 0 h 834654"/>
                <a:gd name="connsiteX6" fmla="*/ 834654 w 834654"/>
                <a:gd name="connsiteY6" fmla="*/ 417327 h 834654"/>
                <a:gd name="connsiteX7" fmla="*/ 417327 w 834654"/>
                <a:gd name="connsiteY7" fmla="*/ 834654 h 834654"/>
                <a:gd name="connsiteX8" fmla="*/ 0 w 834654"/>
                <a:gd name="connsiteY8" fmla="*/ 417327 h 834654"/>
                <a:gd name="connsiteX9" fmla="*/ 417327 w 834654"/>
                <a:gd name="connsiteY9" fmla="*/ 0 h 83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654" h="834654">
                  <a:moveTo>
                    <a:pt x="417327" y="47625"/>
                  </a:moveTo>
                  <a:cubicBezTo>
                    <a:pt x="213146" y="47625"/>
                    <a:pt x="47625" y="213146"/>
                    <a:pt x="47625" y="417327"/>
                  </a:cubicBezTo>
                  <a:cubicBezTo>
                    <a:pt x="47625" y="621508"/>
                    <a:pt x="213146" y="787029"/>
                    <a:pt x="417327" y="787029"/>
                  </a:cubicBezTo>
                  <a:cubicBezTo>
                    <a:pt x="621508" y="787029"/>
                    <a:pt x="787029" y="621508"/>
                    <a:pt x="787029" y="417327"/>
                  </a:cubicBezTo>
                  <a:cubicBezTo>
                    <a:pt x="787029" y="213146"/>
                    <a:pt x="621508" y="47625"/>
                    <a:pt x="417327" y="47625"/>
                  </a:cubicBezTo>
                  <a:close/>
                  <a:moveTo>
                    <a:pt x="417327" y="0"/>
                  </a:moveTo>
                  <a:cubicBezTo>
                    <a:pt x="647810" y="0"/>
                    <a:pt x="834654" y="186844"/>
                    <a:pt x="834654" y="417327"/>
                  </a:cubicBezTo>
                  <a:cubicBezTo>
                    <a:pt x="834654" y="647810"/>
                    <a:pt x="647810" y="834654"/>
                    <a:pt x="417327" y="834654"/>
                  </a:cubicBezTo>
                  <a:cubicBezTo>
                    <a:pt x="186844" y="834654"/>
                    <a:pt x="0" y="647810"/>
                    <a:pt x="0" y="417327"/>
                  </a:cubicBezTo>
                  <a:cubicBezTo>
                    <a:pt x="0" y="186844"/>
                    <a:pt x="186844" y="0"/>
                    <a:pt x="417327" y="0"/>
                  </a:cubicBez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mn-lt"/>
                <a:ea typeface="+mn-ea"/>
                <a:cs typeface="+mn-ea"/>
                <a:sym typeface="+mn-lt"/>
              </a:endParaRPr>
            </a:p>
          </p:txBody>
        </p:sp>
        <p:sp>
          <p:nvSpPr>
            <p:cNvPr id="44" name="Rectangle 9"/>
            <p:cNvSpPr>
              <a:spLocks noChangeArrowheads="1"/>
            </p:cNvSpPr>
            <p:nvPr/>
          </p:nvSpPr>
          <p:spPr bwMode="auto">
            <a:xfrm>
              <a:off x="5660519" y="1538208"/>
              <a:ext cx="8686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b="1" dirty="0">
                  <a:solidFill>
                    <a:schemeClr val="accent3"/>
                  </a:solidFill>
                  <a:latin typeface="+mn-lt"/>
                  <a:ea typeface="+mn-ea"/>
                  <a:cs typeface="+mn-ea"/>
                  <a:sym typeface="+mn-lt"/>
                </a:rPr>
                <a:t>04</a:t>
              </a:r>
              <a:endParaRPr kumimoji="0" lang="zh-CN" altLang="zh-CN" sz="48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spTree>
    <p:extLst>
      <p:ext uri="{BB962C8B-B14F-4D97-AF65-F5344CB8AC3E}">
        <p14:creationId xmlns:p14="http://schemas.microsoft.com/office/powerpoint/2010/main" val="3116132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by="(-#ppt_w*2)" calcmode="lin" valueType="num">
                                      <p:cBhvr rctx="PPT">
                                        <p:cTn id="29" dur="200" autoRev="1" fill="hold">
                                          <p:stCondLst>
                                            <p:cond delay="0"/>
                                          </p:stCondLst>
                                        </p:cTn>
                                        <p:tgtEl>
                                          <p:spTgt spid="35"/>
                                        </p:tgtEl>
                                        <p:attrNameLst>
                                          <p:attrName>ppt_w</p:attrName>
                                        </p:attrNameLst>
                                      </p:cBhvr>
                                    </p:anim>
                                    <p:anim by="(#ppt_w*0.50)" calcmode="lin" valueType="num">
                                      <p:cBhvr>
                                        <p:cTn id="30" dur="200" decel="50000" autoRev="1" fill="hold">
                                          <p:stCondLst>
                                            <p:cond delay="0"/>
                                          </p:stCondLst>
                                        </p:cTn>
                                        <p:tgtEl>
                                          <p:spTgt spid="35"/>
                                        </p:tgtEl>
                                        <p:attrNameLst>
                                          <p:attrName>ppt_x</p:attrName>
                                        </p:attrNameLst>
                                      </p:cBhvr>
                                    </p:anim>
                                    <p:anim from="(-#ppt_h/2)" to="(#ppt_y)" calcmode="lin" valueType="num">
                                      <p:cBhvr>
                                        <p:cTn id="31" dur="400" fill="hold">
                                          <p:stCondLst>
                                            <p:cond delay="0"/>
                                          </p:stCondLst>
                                        </p:cTn>
                                        <p:tgtEl>
                                          <p:spTgt spid="35"/>
                                        </p:tgtEl>
                                        <p:attrNameLst>
                                          <p:attrName>ppt_y</p:attrName>
                                        </p:attrNameLst>
                                      </p:cBhvr>
                                    </p:anim>
                                    <p:animRot by="21600000">
                                      <p:cBhvr>
                                        <p:cTn id="32" dur="4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6" grpId="1"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4"/>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人民公社化运动</a:t>
            </a: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5" name="矩形 4"/>
          <p:cNvSpPr/>
          <p:nvPr/>
        </p:nvSpPr>
        <p:spPr>
          <a:xfrm>
            <a:off x="342582" y="1390469"/>
            <a:ext cx="4493538" cy="830997"/>
          </a:xfrm>
          <a:prstGeom prst="rect">
            <a:avLst/>
          </a:prstGeom>
          <a:noFill/>
        </p:spPr>
        <p:txBody>
          <a:bodyPr wrap="none" rtlCol="0">
            <a:spAutoFit/>
          </a:bodyPr>
          <a:lstStyle/>
          <a:p>
            <a:r>
              <a:rPr lang="zh-CN" altLang="en-US" sz="4800" b="1" dirty="0">
                <a:latin typeface="+mn-lt"/>
                <a:ea typeface="+mn-ea"/>
                <a:cs typeface="+mn-ea"/>
                <a:sym typeface="+mn-lt"/>
              </a:rPr>
              <a:t>人民公社化运动</a:t>
            </a:r>
          </a:p>
        </p:txBody>
      </p:sp>
      <p:sp>
        <p:nvSpPr>
          <p:cNvPr id="9" name="椭圆 8"/>
          <p:cNvSpPr/>
          <p:nvPr/>
        </p:nvSpPr>
        <p:spPr bwMode="auto">
          <a:xfrm>
            <a:off x="5250716" y="998645"/>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1</a:t>
            </a:r>
            <a:endParaRPr lang="zh-CN" altLang="en-US" sz="2000" b="1" dirty="0">
              <a:solidFill>
                <a:schemeClr val="bg2"/>
              </a:solidFill>
              <a:latin typeface="+mn-lt"/>
              <a:ea typeface="+mn-ea"/>
              <a:cs typeface="+mn-ea"/>
              <a:sym typeface="+mn-lt"/>
            </a:endParaRPr>
          </a:p>
        </p:txBody>
      </p:sp>
      <p:sp>
        <p:nvSpPr>
          <p:cNvPr id="11" name="椭圆 10"/>
          <p:cNvSpPr/>
          <p:nvPr/>
        </p:nvSpPr>
        <p:spPr bwMode="auto">
          <a:xfrm>
            <a:off x="5250716" y="4851243"/>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2</a:t>
            </a:r>
            <a:endParaRPr lang="zh-CN" altLang="en-US" sz="2000" b="1" dirty="0">
              <a:solidFill>
                <a:schemeClr val="bg2"/>
              </a:solidFill>
              <a:latin typeface="+mn-lt"/>
              <a:ea typeface="+mn-ea"/>
              <a:cs typeface="+mn-ea"/>
              <a:sym typeface="+mn-lt"/>
            </a:endParaRPr>
          </a:p>
        </p:txBody>
      </p:sp>
      <p:sp>
        <p:nvSpPr>
          <p:cNvPr id="12" name="TextBox 18"/>
          <p:cNvSpPr txBox="1"/>
          <p:nvPr/>
        </p:nvSpPr>
        <p:spPr>
          <a:xfrm>
            <a:off x="5839551" y="4919008"/>
            <a:ext cx="5454140" cy="1938992"/>
          </a:xfrm>
          <a:prstGeom prst="rect">
            <a:avLst/>
          </a:prstGeom>
        </p:spPr>
        <p:txBody>
          <a:bodyPr wrap="square">
            <a:spAutoFit/>
          </a:bodyPr>
          <a:lstStyle>
            <a:defPPr>
              <a:defRPr lang="zh-CN"/>
            </a:defPPr>
            <a:lvl1pPr algn="just" eaLnBrk="1">
              <a:defRPr sz="1800">
                <a:solidFill>
                  <a:schemeClr val="bg1"/>
                </a:solidFill>
                <a:latin typeface="+mj-ea"/>
                <a:ea typeface="+mj-ea"/>
              </a:defRPr>
            </a:lvl1pPr>
          </a:lstStyle>
          <a:p>
            <a:r>
              <a:rPr lang="zh-CN" altLang="en-US" sz="2000" b="1" dirty="0">
                <a:latin typeface="+mn-lt"/>
                <a:ea typeface="+mn-ea"/>
                <a:cs typeface="+mn-ea"/>
                <a:sym typeface="+mn-lt"/>
              </a:rPr>
              <a:t>兴起原因</a:t>
            </a:r>
            <a:endParaRPr lang="en-US" altLang="zh-CN" sz="2000" b="1" dirty="0">
              <a:latin typeface="+mn-lt"/>
              <a:ea typeface="+mn-ea"/>
              <a:cs typeface="+mn-ea"/>
              <a:sym typeface="+mn-lt"/>
            </a:endParaRPr>
          </a:p>
          <a:p>
            <a:pPr marL="342900" indent="-342900">
              <a:buFont typeface="Arial" panose="020B0604020202020204" pitchFamily="34" charset="0"/>
              <a:buChar char="•"/>
            </a:pPr>
            <a:r>
              <a:rPr lang="zh-CN" altLang="en-US" sz="2000" dirty="0">
                <a:latin typeface="+mn-lt"/>
                <a:ea typeface="+mn-ea"/>
                <a:cs typeface="+mn-ea"/>
                <a:sym typeface="+mn-lt"/>
              </a:rPr>
              <a:t>苏联模式影响</a:t>
            </a:r>
            <a:endParaRPr lang="en-US" altLang="zh-CN" sz="2000" dirty="0">
              <a:latin typeface="+mn-lt"/>
              <a:ea typeface="+mn-ea"/>
              <a:cs typeface="+mn-ea"/>
              <a:sym typeface="+mn-lt"/>
            </a:endParaRPr>
          </a:p>
          <a:p>
            <a:pPr marL="342900" indent="-342900">
              <a:buFont typeface="Arial" panose="020B0604020202020204" pitchFamily="34" charset="0"/>
              <a:buChar char="•"/>
            </a:pPr>
            <a:r>
              <a:rPr lang="zh-CN" altLang="en-US" sz="2000" dirty="0">
                <a:latin typeface="+mn-lt"/>
                <a:ea typeface="+mn-ea"/>
                <a:cs typeface="+mn-ea"/>
                <a:sym typeface="+mn-lt"/>
              </a:rPr>
              <a:t>工业化发展需要</a:t>
            </a:r>
            <a:endParaRPr lang="en-US" altLang="zh-CN" sz="2000" dirty="0">
              <a:latin typeface="+mn-lt"/>
              <a:ea typeface="+mn-ea"/>
              <a:cs typeface="+mn-ea"/>
              <a:sym typeface="+mn-lt"/>
            </a:endParaRPr>
          </a:p>
          <a:p>
            <a:pPr marL="342900" indent="-342900">
              <a:buFont typeface="Arial" panose="020B0604020202020204" pitchFamily="34" charset="0"/>
              <a:buChar char="•"/>
            </a:pPr>
            <a:r>
              <a:rPr lang="zh-CN" altLang="en-US" sz="2000" dirty="0">
                <a:latin typeface="+mn-lt"/>
                <a:ea typeface="+mn-ea"/>
                <a:cs typeface="+mn-ea"/>
                <a:sym typeface="+mn-lt"/>
              </a:rPr>
              <a:t>共产主义理想盲动</a:t>
            </a:r>
            <a:endParaRPr lang="en-US" altLang="zh-CN" sz="2000" dirty="0">
              <a:latin typeface="+mn-lt"/>
              <a:ea typeface="+mn-ea"/>
              <a:cs typeface="+mn-ea"/>
              <a:sym typeface="+mn-lt"/>
            </a:endParaRPr>
          </a:p>
          <a:p>
            <a:pPr marL="342900" indent="-342900">
              <a:buFont typeface="Arial" panose="020B0604020202020204" pitchFamily="34" charset="0"/>
              <a:buChar char="•"/>
            </a:pPr>
            <a:r>
              <a:rPr lang="zh-CN" altLang="en-US" sz="2000" dirty="0">
                <a:latin typeface="+mn-lt"/>
                <a:ea typeface="+mn-ea"/>
                <a:cs typeface="+mn-ea"/>
                <a:sym typeface="+mn-lt"/>
              </a:rPr>
              <a:t>最高领导层支持</a:t>
            </a:r>
            <a:r>
              <a:rPr lang="en-US" altLang="zh-CN" sz="1200" dirty="0">
                <a:solidFill>
                  <a:srgbClr val="00B0F0"/>
                </a:solidFill>
                <a:latin typeface="+mn-lt"/>
                <a:ea typeface="+mn-ea"/>
                <a:cs typeface="+mn-ea"/>
                <a:sym typeface="+mn-lt"/>
              </a:rPr>
              <a:t>[7]</a:t>
            </a:r>
          </a:p>
          <a:p>
            <a:endParaRPr lang="zh-CN" altLang="en-US" sz="2000" dirty="0">
              <a:latin typeface="+mn-lt"/>
              <a:ea typeface="+mn-ea"/>
              <a:cs typeface="+mn-ea"/>
              <a:sym typeface="+mn-lt"/>
            </a:endParaRPr>
          </a:p>
        </p:txBody>
      </p:sp>
      <p:pic>
        <p:nvPicPr>
          <p:cNvPr id="15" name="图片 14">
            <a:extLst>
              <a:ext uri="{FF2B5EF4-FFF2-40B4-BE49-F238E27FC236}">
                <a16:creationId xmlns:a16="http://schemas.microsoft.com/office/drawing/2014/main" id="{87B59FAA-A389-4E43-BF49-A238A3A126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3665" y="2464844"/>
            <a:ext cx="4402455" cy="3078480"/>
          </a:xfrm>
          <a:prstGeom prst="rect">
            <a:avLst/>
          </a:prstGeom>
          <a:noFill/>
          <a:ln>
            <a:noFill/>
          </a:ln>
        </p:spPr>
      </p:pic>
      <p:sp>
        <p:nvSpPr>
          <p:cNvPr id="16" name="文本框 15">
            <a:extLst>
              <a:ext uri="{FF2B5EF4-FFF2-40B4-BE49-F238E27FC236}">
                <a16:creationId xmlns:a16="http://schemas.microsoft.com/office/drawing/2014/main" id="{16FE24F7-2EA6-40D2-B2C6-9A2FAA2BBEBB}"/>
              </a:ext>
            </a:extLst>
          </p:cNvPr>
          <p:cNvSpPr txBox="1"/>
          <p:nvPr/>
        </p:nvSpPr>
        <p:spPr>
          <a:xfrm>
            <a:off x="5847082" y="927212"/>
            <a:ext cx="5253199" cy="3785652"/>
          </a:xfrm>
          <a:prstGeom prst="rect">
            <a:avLst/>
          </a:prstGeom>
          <a:noFill/>
        </p:spPr>
        <p:txBody>
          <a:bodyPr wrap="square">
            <a:spAutoFit/>
          </a:bodyPr>
          <a:lstStyle/>
          <a:p>
            <a:r>
              <a:rPr lang="zh-CN" altLang="en-US" sz="2000" b="1" i="0" dirty="0">
                <a:solidFill>
                  <a:srgbClr val="333333"/>
                </a:solidFill>
                <a:effectLst/>
                <a:latin typeface="+mn-ea"/>
                <a:ea typeface="+mn-ea"/>
              </a:rPr>
              <a:t>背景</a:t>
            </a:r>
            <a:endParaRPr lang="en-US" altLang="zh-CN" sz="2000" b="1" i="0" dirty="0">
              <a:solidFill>
                <a:srgbClr val="333333"/>
              </a:solidFill>
              <a:effectLst/>
              <a:latin typeface="+mn-ea"/>
              <a:ea typeface="+mn-ea"/>
            </a:endParaRPr>
          </a:p>
          <a:p>
            <a:r>
              <a:rPr lang="en-US" altLang="zh-CN" sz="2000" b="0" i="0" dirty="0">
                <a:solidFill>
                  <a:srgbClr val="333333"/>
                </a:solidFill>
                <a:effectLst/>
                <a:latin typeface="+mn-ea"/>
                <a:ea typeface="+mn-ea"/>
              </a:rPr>
              <a:t>       </a:t>
            </a:r>
            <a:r>
              <a:rPr lang="zh-CN" altLang="en-US" sz="2000" b="0" i="0" dirty="0">
                <a:solidFill>
                  <a:srgbClr val="333333"/>
                </a:solidFill>
                <a:effectLst/>
                <a:latin typeface="+mn-ea"/>
                <a:ea typeface="+mn-ea"/>
              </a:rPr>
              <a:t>一五计划超额完成，人民建设热情空前高涨，</a:t>
            </a:r>
            <a:r>
              <a:rPr lang="en-US" altLang="zh-CN" sz="2000" b="0" i="0" dirty="0">
                <a:solidFill>
                  <a:srgbClr val="333333"/>
                </a:solidFill>
                <a:effectLst/>
                <a:latin typeface="+mn-ea"/>
                <a:ea typeface="+mn-ea"/>
              </a:rPr>
              <a:t>1958</a:t>
            </a:r>
            <a:r>
              <a:rPr lang="zh-CN" altLang="en-US" sz="2000" b="0" i="0" dirty="0">
                <a:solidFill>
                  <a:srgbClr val="333333"/>
                </a:solidFill>
                <a:effectLst/>
                <a:latin typeface="+mn-ea"/>
                <a:ea typeface="+mn-ea"/>
              </a:rPr>
              <a:t>年，八大二次会议制定了“</a:t>
            </a:r>
            <a:r>
              <a:rPr lang="zh-CN" altLang="en-US" sz="2000" b="1" i="0" dirty="0">
                <a:solidFill>
                  <a:srgbClr val="333333"/>
                </a:solidFill>
                <a:effectLst/>
                <a:latin typeface="+mn-ea"/>
                <a:ea typeface="+mn-ea"/>
              </a:rPr>
              <a:t>鼓足干劲、力争上游、多快好省建设社会主义</a:t>
            </a:r>
            <a:r>
              <a:rPr lang="zh-CN" altLang="en-US" sz="2000" b="0" i="0" dirty="0">
                <a:solidFill>
                  <a:srgbClr val="333333"/>
                </a:solidFill>
                <a:effectLst/>
                <a:latin typeface="+mn-ea"/>
                <a:ea typeface="+mn-ea"/>
              </a:rPr>
              <a:t>”的总路线，党中央发动了大跃进和人民公社化运动。</a:t>
            </a:r>
            <a:endParaRPr lang="en-US" altLang="zh-CN" sz="2000" b="0" i="0" dirty="0">
              <a:solidFill>
                <a:srgbClr val="333333"/>
              </a:solidFill>
              <a:effectLst/>
              <a:latin typeface="+mn-ea"/>
              <a:ea typeface="+mn-ea"/>
            </a:endParaRPr>
          </a:p>
          <a:p>
            <a:r>
              <a:rPr lang="zh-CN" altLang="en-US" sz="2000" i="0" dirty="0">
                <a:solidFill>
                  <a:srgbClr val="333333"/>
                </a:solidFill>
                <a:effectLst/>
                <a:latin typeface="+mn-ea"/>
                <a:ea typeface="+mn-ea"/>
              </a:rPr>
              <a:t>       早在农业合作化运动中“大社”思想初见萌芽。</a:t>
            </a:r>
            <a:r>
              <a:rPr lang="en-US" altLang="zh-CN" sz="2000" i="0" dirty="0">
                <a:solidFill>
                  <a:srgbClr val="333333"/>
                </a:solidFill>
                <a:effectLst/>
                <a:latin typeface="+mn-ea"/>
                <a:ea typeface="+mn-ea"/>
              </a:rPr>
              <a:t>1956</a:t>
            </a:r>
            <a:r>
              <a:rPr lang="zh-CN" altLang="en-US" sz="2000" i="0" dirty="0">
                <a:solidFill>
                  <a:srgbClr val="333333"/>
                </a:solidFill>
                <a:effectLst/>
                <a:latin typeface="+mn-ea"/>
                <a:ea typeface="+mn-ea"/>
              </a:rPr>
              <a:t>年完成了高级合作化，每社平均</a:t>
            </a:r>
            <a:r>
              <a:rPr lang="en-US" altLang="zh-CN" sz="2000" i="0" dirty="0">
                <a:solidFill>
                  <a:srgbClr val="333333"/>
                </a:solidFill>
                <a:effectLst/>
                <a:latin typeface="+mn-ea"/>
                <a:ea typeface="+mn-ea"/>
              </a:rPr>
              <a:t>200</a:t>
            </a:r>
            <a:r>
              <a:rPr lang="zh-CN" altLang="en-US" sz="2000" i="0" dirty="0">
                <a:solidFill>
                  <a:srgbClr val="333333"/>
                </a:solidFill>
                <a:effectLst/>
                <a:latin typeface="+mn-ea"/>
                <a:ea typeface="+mn-ea"/>
              </a:rPr>
              <a:t>户左右。再加上</a:t>
            </a:r>
            <a:r>
              <a:rPr lang="en-US" altLang="zh-CN" sz="2000" i="0" dirty="0">
                <a:solidFill>
                  <a:srgbClr val="333333"/>
                </a:solidFill>
                <a:effectLst/>
                <a:latin typeface="+mn-ea"/>
                <a:ea typeface="+mn-ea"/>
              </a:rPr>
              <a:t>1957</a:t>
            </a:r>
            <a:r>
              <a:rPr lang="zh-CN" altLang="en-US" sz="2000" i="0" dirty="0">
                <a:solidFill>
                  <a:srgbClr val="333333"/>
                </a:solidFill>
                <a:effectLst/>
                <a:latin typeface="+mn-ea"/>
                <a:ea typeface="+mn-ea"/>
              </a:rPr>
              <a:t>年冬和</a:t>
            </a:r>
            <a:r>
              <a:rPr lang="en-US" altLang="zh-CN" sz="2000" i="0" dirty="0">
                <a:solidFill>
                  <a:srgbClr val="333333"/>
                </a:solidFill>
                <a:effectLst/>
                <a:latin typeface="+mn-ea"/>
                <a:ea typeface="+mn-ea"/>
              </a:rPr>
              <a:t>1958</a:t>
            </a:r>
            <a:r>
              <a:rPr lang="zh-CN" altLang="en-US" sz="2000" i="0" dirty="0">
                <a:solidFill>
                  <a:srgbClr val="333333"/>
                </a:solidFill>
                <a:effectLst/>
                <a:latin typeface="+mn-ea"/>
                <a:ea typeface="+mn-ea"/>
              </a:rPr>
              <a:t>春的农田水利建设高潮，出现了联队、联社。毛泽东考虑到当时以搞兴修水利为特点的农业生产建设的发展需要，觉得需要办大社。</a:t>
            </a:r>
            <a:r>
              <a:rPr lang="en-US" altLang="zh-CN" sz="1200" i="0" dirty="0">
                <a:solidFill>
                  <a:srgbClr val="00B0F0"/>
                </a:solidFill>
                <a:effectLst/>
                <a:latin typeface="+mn-ea"/>
                <a:ea typeface="+mn-ea"/>
              </a:rPr>
              <a:t>[6]</a:t>
            </a:r>
            <a:endParaRPr lang="zh-CN" altLang="en-US" sz="1200" i="0" dirty="0">
              <a:solidFill>
                <a:srgbClr val="00B0F0"/>
              </a:solidFill>
              <a:effectLst/>
              <a:latin typeface="+mn-ea"/>
              <a:ea typeface="+mn-ea"/>
            </a:endParaRPr>
          </a:p>
        </p:txBody>
      </p:sp>
    </p:spTree>
    <p:extLst>
      <p:ext uri="{BB962C8B-B14F-4D97-AF65-F5344CB8AC3E}">
        <p14:creationId xmlns:p14="http://schemas.microsoft.com/office/powerpoint/2010/main" val="2348483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0"/>
                                        </p:tgtEl>
                                        <p:attrNameLst>
                                          <p:attrName>ppt_y</p:attrName>
                                        </p:attrNameLst>
                                      </p:cBhvr>
                                      <p:tavLst>
                                        <p:tav tm="0">
                                          <p:val>
                                            <p:strVal val="#ppt_y"/>
                                          </p:val>
                                        </p:tav>
                                        <p:tav tm="100000">
                                          <p:val>
                                            <p:strVal val="#ppt_y"/>
                                          </p:val>
                                        </p:tav>
                                      </p:tavLst>
                                    </p:anim>
                                    <p:anim calcmode="lin" valueType="num">
                                      <p:cBhvr>
                                        <p:cTn id="20"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5">
                                            <p:txEl>
                                              <p:pRg st="0" end="0"/>
                                            </p:txEl>
                                          </p:spTgt>
                                        </p:tgtEl>
                                        <p:attrNameLst>
                                          <p:attrName>style.visibility</p:attrName>
                                        </p:attrNameLst>
                                      </p:cBhvr>
                                      <p:to>
                                        <p:strVal val="visible"/>
                                      </p:to>
                                    </p:set>
                                    <p:anim by="(-#ppt_w*2)" calcmode="lin" valueType="num">
                                      <p:cBhvr rctx="PPT">
                                        <p:cTn id="27" dur="250" autoRev="1" fill="hold">
                                          <p:stCondLst>
                                            <p:cond delay="0"/>
                                          </p:stCondLst>
                                        </p:cTn>
                                        <p:tgtEl>
                                          <p:spTgt spid="5">
                                            <p:txEl>
                                              <p:pRg st="0" end="0"/>
                                            </p:txEl>
                                          </p:spTgt>
                                        </p:tgtEl>
                                        <p:attrNameLst>
                                          <p:attrName>ppt_w</p:attrName>
                                        </p:attrNameLst>
                                      </p:cBhvr>
                                    </p:anim>
                                    <p:anim by="(#ppt_w*0.50)" calcmode="lin" valueType="num">
                                      <p:cBhvr>
                                        <p:cTn id="28" dur="250" decel="50000" autoRev="1" fill="hold">
                                          <p:stCondLst>
                                            <p:cond delay="0"/>
                                          </p:stCondLst>
                                        </p:cTn>
                                        <p:tgtEl>
                                          <p:spTgt spid="5">
                                            <p:txEl>
                                              <p:pRg st="0" end="0"/>
                                            </p:txEl>
                                          </p:spTgt>
                                        </p:tgtEl>
                                        <p:attrNameLst>
                                          <p:attrName>ppt_x</p:attrName>
                                        </p:attrNameLst>
                                      </p:cBhvr>
                                    </p:anim>
                                    <p:anim from="(-#ppt_h/2)" to="(#ppt_y)" calcmode="lin" valueType="num">
                                      <p:cBhvr>
                                        <p:cTn id="29" dur="500" fill="hold">
                                          <p:stCondLst>
                                            <p:cond delay="0"/>
                                          </p:stCondLst>
                                        </p:cTn>
                                        <p:tgtEl>
                                          <p:spTgt spid="5">
                                            <p:txEl>
                                              <p:pRg st="0" end="0"/>
                                            </p:txEl>
                                          </p:spTgt>
                                        </p:tgtEl>
                                        <p:attrNameLst>
                                          <p:attrName>ppt_y</p:attrName>
                                        </p:attrNameLst>
                                      </p:cBhvr>
                                    </p:anim>
                                    <p:animRot by="21600000">
                                      <p:cBhvr>
                                        <p:cTn id="30" dur="500" fill="hold">
                                          <p:stCondLst>
                                            <p:cond delay="0"/>
                                          </p:stCondLst>
                                        </p:cTn>
                                        <p:tgtEl>
                                          <p:spTgt spid="5">
                                            <p:txEl>
                                              <p:pRg st="0" end="0"/>
                                            </p:txEl>
                                          </p:spTgt>
                                        </p:tgtEl>
                                        <p:attrNameLst>
                                          <p:attrName>r</p:attrName>
                                        </p:attrNameLst>
                                      </p:cBhvr>
                                    </p:animRot>
                                  </p:childTnLst>
                                </p:cTn>
                              </p:par>
                            </p:childTnLst>
                          </p:cTn>
                        </p:par>
                        <p:par>
                          <p:cTn id="31" fill="hold">
                            <p:stCondLst>
                              <p:cond delay="800"/>
                            </p:stCondLst>
                            <p:childTnLst>
                              <p:par>
                                <p:cTn id="32" presetID="32" presetClass="emph" presetSubtype="0" fill="hold" grpId="1" nodeType="afterEffect">
                                  <p:stCondLst>
                                    <p:cond delay="0"/>
                                  </p:stCondLst>
                                  <p:iterate type="lt">
                                    <p:tmPct val="0"/>
                                  </p:iterate>
                                  <p:childTnLst>
                                    <p:animRot by="120000">
                                      <p:cBhvr>
                                        <p:cTn id="33" dur="50" fill="hold">
                                          <p:stCondLst>
                                            <p:cond delay="0"/>
                                          </p:stCondLst>
                                        </p:cTn>
                                        <p:tgtEl>
                                          <p:spTgt spid="5">
                                            <p:txEl>
                                              <p:pRg st="0" end="0"/>
                                            </p:txEl>
                                          </p:spTgt>
                                        </p:tgtEl>
                                        <p:attrNameLst>
                                          <p:attrName>r</p:attrName>
                                        </p:attrNameLst>
                                      </p:cBhvr>
                                    </p:animRot>
                                    <p:animRot by="-240000">
                                      <p:cBhvr>
                                        <p:cTn id="34" dur="100" fill="hold">
                                          <p:stCondLst>
                                            <p:cond delay="100"/>
                                          </p:stCondLst>
                                        </p:cTn>
                                        <p:tgtEl>
                                          <p:spTgt spid="5">
                                            <p:txEl>
                                              <p:pRg st="0" end="0"/>
                                            </p:txEl>
                                          </p:spTgt>
                                        </p:tgtEl>
                                        <p:attrNameLst>
                                          <p:attrName>r</p:attrName>
                                        </p:attrNameLst>
                                      </p:cBhvr>
                                    </p:animRot>
                                    <p:animRot by="240000">
                                      <p:cBhvr>
                                        <p:cTn id="35" dur="100" fill="hold">
                                          <p:stCondLst>
                                            <p:cond delay="200"/>
                                          </p:stCondLst>
                                        </p:cTn>
                                        <p:tgtEl>
                                          <p:spTgt spid="5">
                                            <p:txEl>
                                              <p:pRg st="0" end="0"/>
                                            </p:txEl>
                                          </p:spTgt>
                                        </p:tgtEl>
                                        <p:attrNameLst>
                                          <p:attrName>r</p:attrName>
                                        </p:attrNameLst>
                                      </p:cBhvr>
                                    </p:animRot>
                                    <p:animRot by="-240000">
                                      <p:cBhvr>
                                        <p:cTn id="36" dur="100" fill="hold">
                                          <p:stCondLst>
                                            <p:cond delay="300"/>
                                          </p:stCondLst>
                                        </p:cTn>
                                        <p:tgtEl>
                                          <p:spTgt spid="5">
                                            <p:txEl>
                                              <p:pRg st="0" end="0"/>
                                            </p:txEl>
                                          </p:spTgt>
                                        </p:tgtEl>
                                        <p:attrNameLst>
                                          <p:attrName>r</p:attrName>
                                        </p:attrNameLst>
                                      </p:cBhvr>
                                    </p:animRot>
                                    <p:animRot by="120000">
                                      <p:cBhvr>
                                        <p:cTn id="37" dur="100" fill="hold">
                                          <p:stCondLst>
                                            <p:cond delay="400"/>
                                          </p:stCondLst>
                                        </p:cTn>
                                        <p:tgtEl>
                                          <p:spTgt spid="5">
                                            <p:txEl>
                                              <p:pRg st="0" end="0"/>
                                            </p:txEl>
                                          </p:spTgt>
                                        </p:tgtEl>
                                        <p:attrNameLst>
                                          <p:attrName>r</p:attrName>
                                        </p:attrNameLst>
                                      </p:cBhvr>
                                    </p:animRot>
                                  </p:childTnLst>
                                </p:cTn>
                              </p:par>
                            </p:childTnLst>
                          </p:cTn>
                        </p:par>
                        <p:par>
                          <p:cTn id="38" fill="hold">
                            <p:stCondLst>
                              <p:cond delay="1300"/>
                            </p:stCondLst>
                            <p:childTnLst>
                              <p:par>
                                <p:cTn id="39" presetID="2" presetClass="entr" presetSubtype="4"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0-#ppt_w/2"/>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animBg="1"/>
      <p:bldP spid="38" grpId="0" animBg="1"/>
      <p:bldP spid="5" grpId="0" build="allAtOnce"/>
      <p:bldP spid="5" grpId="1" build="allAtOnce"/>
      <p:bldP spid="9" grpId="0" animBg="1"/>
      <p:bldP spid="11" grpId="0" animBg="1"/>
      <p:bldP spid="12"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4"/>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人民公社化运动</a:t>
            </a: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9" name="椭圆 8"/>
          <p:cNvSpPr/>
          <p:nvPr/>
        </p:nvSpPr>
        <p:spPr bwMode="auto">
          <a:xfrm>
            <a:off x="288758" y="1152560"/>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3</a:t>
            </a:r>
            <a:endParaRPr lang="zh-CN" altLang="en-US" sz="2000" b="1" dirty="0">
              <a:solidFill>
                <a:schemeClr val="bg2"/>
              </a:solidFill>
              <a:latin typeface="+mn-lt"/>
              <a:ea typeface="+mn-ea"/>
              <a:cs typeface="+mn-ea"/>
              <a:sym typeface="+mn-lt"/>
            </a:endParaRPr>
          </a:p>
        </p:txBody>
      </p:sp>
      <p:sp>
        <p:nvSpPr>
          <p:cNvPr id="16" name="文本框 15">
            <a:extLst>
              <a:ext uri="{FF2B5EF4-FFF2-40B4-BE49-F238E27FC236}">
                <a16:creationId xmlns:a16="http://schemas.microsoft.com/office/drawing/2014/main" id="{16FE24F7-2EA6-40D2-B2C6-9A2FAA2BBEBB}"/>
              </a:ext>
            </a:extLst>
          </p:cNvPr>
          <p:cNvSpPr txBox="1"/>
          <p:nvPr/>
        </p:nvSpPr>
        <p:spPr>
          <a:xfrm>
            <a:off x="885124" y="1219506"/>
            <a:ext cx="10685865" cy="400110"/>
          </a:xfrm>
          <a:prstGeom prst="rect">
            <a:avLst/>
          </a:prstGeom>
          <a:noFill/>
        </p:spPr>
        <p:txBody>
          <a:bodyPr wrap="square">
            <a:spAutoFit/>
          </a:bodyPr>
          <a:lstStyle/>
          <a:p>
            <a:r>
              <a:rPr lang="zh-CN" altLang="en-US" sz="2000" b="1" i="0" dirty="0">
                <a:solidFill>
                  <a:srgbClr val="333333"/>
                </a:solidFill>
                <a:effectLst/>
                <a:latin typeface="+mn-ea"/>
                <a:ea typeface="+mn-ea"/>
              </a:rPr>
              <a:t>特点：“一大二公”</a:t>
            </a:r>
            <a:r>
              <a:rPr lang="en-US" altLang="zh-CN" sz="2000" b="1" i="0" dirty="0">
                <a:solidFill>
                  <a:srgbClr val="333333"/>
                </a:solidFill>
                <a:effectLst/>
                <a:latin typeface="+mn-ea"/>
                <a:ea typeface="+mn-ea"/>
              </a:rPr>
              <a:t>- </a:t>
            </a:r>
            <a:r>
              <a:rPr lang="zh-CN" altLang="en-US" sz="2000" b="1" i="0" dirty="0">
                <a:solidFill>
                  <a:srgbClr val="333333"/>
                </a:solidFill>
                <a:effectLst/>
                <a:latin typeface="+mn-ea"/>
                <a:ea typeface="+mn-ea"/>
              </a:rPr>
              <a:t>人民公社第一规模大</a:t>
            </a:r>
            <a:r>
              <a:rPr lang="en-US" altLang="zh-CN" sz="2000" b="1" i="0" dirty="0">
                <a:solidFill>
                  <a:srgbClr val="333333"/>
                </a:solidFill>
                <a:effectLst/>
                <a:latin typeface="+mn-ea"/>
                <a:ea typeface="+mn-ea"/>
              </a:rPr>
              <a:t>,</a:t>
            </a:r>
            <a:r>
              <a:rPr lang="zh-CN" altLang="en-US" sz="2000" b="1" i="0" dirty="0">
                <a:solidFill>
                  <a:srgbClr val="333333"/>
                </a:solidFill>
                <a:effectLst/>
                <a:latin typeface="+mn-ea"/>
                <a:ea typeface="+mn-ea"/>
              </a:rPr>
              <a:t>第二公有化程度高。</a:t>
            </a:r>
            <a:r>
              <a:rPr lang="en-US" altLang="zh-CN" sz="2000" b="1" i="0" dirty="0">
                <a:solidFill>
                  <a:srgbClr val="333333"/>
                </a:solidFill>
                <a:effectLst/>
                <a:latin typeface="+mn-ea"/>
                <a:ea typeface="+mn-ea"/>
              </a:rPr>
              <a:t>       </a:t>
            </a:r>
            <a:endParaRPr lang="zh-CN" altLang="en-US" sz="1200" b="1" i="0" dirty="0">
              <a:solidFill>
                <a:srgbClr val="00B0F0"/>
              </a:solidFill>
              <a:effectLst/>
              <a:latin typeface="+mn-ea"/>
              <a:ea typeface="+mn-ea"/>
            </a:endParaRPr>
          </a:p>
        </p:txBody>
      </p:sp>
      <p:sp>
        <p:nvSpPr>
          <p:cNvPr id="17" name="椭圆 16">
            <a:extLst>
              <a:ext uri="{FF2B5EF4-FFF2-40B4-BE49-F238E27FC236}">
                <a16:creationId xmlns:a16="http://schemas.microsoft.com/office/drawing/2014/main" id="{467E705B-2772-4559-AC60-659264960625}"/>
              </a:ext>
            </a:extLst>
          </p:cNvPr>
          <p:cNvSpPr/>
          <p:nvPr/>
        </p:nvSpPr>
        <p:spPr bwMode="auto">
          <a:xfrm>
            <a:off x="288758" y="1820166"/>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4</a:t>
            </a:r>
            <a:endParaRPr lang="zh-CN" altLang="en-US" sz="2000" b="1" dirty="0">
              <a:solidFill>
                <a:schemeClr val="bg2"/>
              </a:solidFill>
              <a:latin typeface="+mn-lt"/>
              <a:ea typeface="+mn-ea"/>
              <a:cs typeface="+mn-ea"/>
              <a:sym typeface="+mn-lt"/>
            </a:endParaRPr>
          </a:p>
        </p:txBody>
      </p:sp>
      <p:sp>
        <p:nvSpPr>
          <p:cNvPr id="18" name="文本框 17">
            <a:extLst>
              <a:ext uri="{FF2B5EF4-FFF2-40B4-BE49-F238E27FC236}">
                <a16:creationId xmlns:a16="http://schemas.microsoft.com/office/drawing/2014/main" id="{66AC8E62-C125-461A-A3D5-1D24CD52BFC3}"/>
              </a:ext>
            </a:extLst>
          </p:cNvPr>
          <p:cNvSpPr txBox="1"/>
          <p:nvPr/>
        </p:nvSpPr>
        <p:spPr>
          <a:xfrm>
            <a:off x="885124" y="1912472"/>
            <a:ext cx="10312035" cy="1631216"/>
          </a:xfrm>
          <a:prstGeom prst="rect">
            <a:avLst/>
          </a:prstGeom>
          <a:noFill/>
        </p:spPr>
        <p:txBody>
          <a:bodyPr wrap="square">
            <a:spAutoFit/>
          </a:bodyPr>
          <a:lstStyle/>
          <a:p>
            <a:r>
              <a:rPr lang="zh-CN" altLang="en-US" sz="2000" b="1" dirty="0">
                <a:solidFill>
                  <a:srgbClr val="333333"/>
                </a:solidFill>
                <a:latin typeface="+mn-ea"/>
                <a:ea typeface="+mn-ea"/>
              </a:rPr>
              <a:t>表现</a:t>
            </a:r>
            <a:r>
              <a:rPr lang="zh-CN" altLang="en-US" sz="2000" b="1" i="0" dirty="0">
                <a:solidFill>
                  <a:srgbClr val="333333"/>
                </a:solidFill>
                <a:effectLst/>
                <a:latin typeface="+mn-ea"/>
                <a:ea typeface="+mn-ea"/>
              </a:rPr>
              <a:t>：</a:t>
            </a:r>
            <a:r>
              <a:rPr lang="zh-CN" altLang="en-US" sz="2000" i="0" dirty="0">
                <a:solidFill>
                  <a:srgbClr val="333333"/>
                </a:solidFill>
                <a:effectLst/>
                <a:latin typeface="+mn-ea"/>
                <a:ea typeface="+mn-ea"/>
              </a:rPr>
              <a:t>人民公社大食堂</a:t>
            </a:r>
            <a:r>
              <a:rPr lang="zh-CN" altLang="en-US" sz="2000" b="1" i="0" dirty="0">
                <a:solidFill>
                  <a:srgbClr val="333333"/>
                </a:solidFill>
                <a:effectLst/>
                <a:latin typeface="+mn-ea"/>
                <a:ea typeface="+mn-ea"/>
              </a:rPr>
              <a:t>、</a:t>
            </a:r>
            <a:r>
              <a:rPr lang="zh-CN" altLang="en-US" sz="2000" b="1" i="0" dirty="0">
                <a:solidFill>
                  <a:srgbClr val="191919"/>
                </a:solidFill>
                <a:effectLst/>
                <a:latin typeface="+mn-ea"/>
                <a:ea typeface="+mn-ea"/>
              </a:rPr>
              <a:t>以队为基础的三级所有制：生产小队、大队、公社</a:t>
            </a:r>
            <a:r>
              <a:rPr lang="zh-CN" altLang="en-US" sz="2000" b="0" i="0" dirty="0">
                <a:solidFill>
                  <a:srgbClr val="191919"/>
                </a:solidFill>
                <a:effectLst/>
                <a:latin typeface="+mn-ea"/>
                <a:ea typeface="+mn-ea"/>
              </a:rPr>
              <a:t>，</a:t>
            </a:r>
            <a:r>
              <a:rPr lang="zh-CN" altLang="zh-CN" sz="2000" dirty="0">
                <a:solidFill>
                  <a:srgbClr val="000000"/>
                </a:solidFill>
                <a:effectLst/>
                <a:latin typeface="+mn-ea"/>
                <a:ea typeface="+mn-ea"/>
                <a:cs typeface="Times New Roman" panose="02020603050405020304" pitchFamily="18" charset="0"/>
              </a:rPr>
              <a:t>在初期以生产大队为基本核算单位，以生产队为劳动的基本单位，实行集中领导，统负盈亏</a:t>
            </a:r>
            <a:r>
              <a:rPr lang="zh-CN" altLang="en-US" sz="2000" dirty="0">
                <a:solidFill>
                  <a:srgbClr val="000000"/>
                </a:solidFill>
                <a:effectLst/>
                <a:latin typeface="+mn-ea"/>
                <a:ea typeface="+mn-ea"/>
                <a:cs typeface="Times New Roman" panose="02020603050405020304" pitchFamily="18" charset="0"/>
              </a:rPr>
              <a:t>，</a:t>
            </a:r>
            <a:r>
              <a:rPr lang="zh-CN" altLang="zh-CN" sz="2000" dirty="0">
                <a:solidFill>
                  <a:srgbClr val="000000"/>
                </a:solidFill>
                <a:effectLst/>
                <a:latin typeface="+mn-ea"/>
                <a:ea typeface="+mn-ea"/>
                <a:cs typeface="Times New Roman" panose="02020603050405020304" pitchFamily="18" charset="0"/>
              </a:rPr>
              <a:t>后面做出调整，使基本核算单位从生产大队下放到生产队，明确了人民公社实行</a:t>
            </a:r>
            <a:r>
              <a:rPr lang="en-US" altLang="zh-CN" sz="2000" dirty="0">
                <a:solidFill>
                  <a:srgbClr val="000000"/>
                </a:solidFill>
                <a:effectLst/>
                <a:latin typeface="+mn-ea"/>
                <a:ea typeface="+mn-ea"/>
                <a:cs typeface="Times New Roman" panose="02020603050405020304" pitchFamily="18" charset="0"/>
              </a:rPr>
              <a:t>“</a:t>
            </a:r>
            <a:r>
              <a:rPr lang="zh-CN" altLang="zh-CN" sz="2000" dirty="0">
                <a:solidFill>
                  <a:srgbClr val="000000"/>
                </a:solidFill>
                <a:effectLst/>
                <a:latin typeface="+mn-ea"/>
                <a:ea typeface="+mn-ea"/>
                <a:cs typeface="Times New Roman" panose="02020603050405020304" pitchFamily="18" charset="0"/>
              </a:rPr>
              <a:t>三级所有，队为基础</a:t>
            </a:r>
            <a:r>
              <a:rPr lang="en-US" altLang="zh-CN" sz="2000" dirty="0">
                <a:solidFill>
                  <a:srgbClr val="000000"/>
                </a:solidFill>
                <a:effectLst/>
                <a:latin typeface="+mn-ea"/>
                <a:ea typeface="+mn-ea"/>
                <a:cs typeface="Times New Roman" panose="02020603050405020304" pitchFamily="18" charset="0"/>
              </a:rPr>
              <a:t>”</a:t>
            </a:r>
            <a:r>
              <a:rPr lang="zh-CN" altLang="zh-CN" sz="2000" dirty="0">
                <a:solidFill>
                  <a:srgbClr val="000000"/>
                </a:solidFill>
                <a:effectLst/>
                <a:latin typeface="+mn-ea"/>
                <a:ea typeface="+mn-ea"/>
                <a:cs typeface="Times New Roman" panose="02020603050405020304" pitchFamily="18" charset="0"/>
              </a:rPr>
              <a:t>的制度。</a:t>
            </a:r>
            <a:endParaRPr lang="en-US" altLang="zh-CN" sz="2000" b="1" i="0" dirty="0">
              <a:solidFill>
                <a:srgbClr val="333333"/>
              </a:solidFill>
              <a:effectLst/>
              <a:latin typeface="+mn-ea"/>
              <a:ea typeface="+mn-ea"/>
            </a:endParaRPr>
          </a:p>
          <a:p>
            <a:r>
              <a:rPr lang="en-US" altLang="zh-CN" sz="2000" b="0" i="0" dirty="0">
                <a:solidFill>
                  <a:srgbClr val="333333"/>
                </a:solidFill>
                <a:effectLst/>
                <a:latin typeface="+mn-ea"/>
                <a:ea typeface="+mn-ea"/>
              </a:rPr>
              <a:t>       </a:t>
            </a:r>
            <a:endParaRPr lang="zh-CN" altLang="en-US" sz="2000" i="0" dirty="0">
              <a:solidFill>
                <a:srgbClr val="00B0F0"/>
              </a:solidFill>
              <a:effectLst/>
              <a:latin typeface="+mn-ea"/>
              <a:ea typeface="+mn-ea"/>
            </a:endParaRPr>
          </a:p>
        </p:txBody>
      </p:sp>
      <p:pic>
        <p:nvPicPr>
          <p:cNvPr id="3" name="图片 2">
            <a:extLst>
              <a:ext uri="{FF2B5EF4-FFF2-40B4-BE49-F238E27FC236}">
                <a16:creationId xmlns:a16="http://schemas.microsoft.com/office/drawing/2014/main" id="{7E6D772F-8BEF-4FCD-BCE9-0B662EFB55FF}"/>
              </a:ext>
            </a:extLst>
          </p:cNvPr>
          <p:cNvPicPr>
            <a:picLocks noChangeAspect="1"/>
          </p:cNvPicPr>
          <p:nvPr/>
        </p:nvPicPr>
        <p:blipFill rotWithShape="1">
          <a:blip r:embed="rId3">
            <a:extLst>
              <a:ext uri="{28A0092B-C50C-407E-A947-70E740481C1C}">
                <a14:useLocalDpi xmlns:a14="http://schemas.microsoft.com/office/drawing/2010/main" val="0"/>
              </a:ext>
            </a:extLst>
          </a:blip>
          <a:srcRect b="10280"/>
          <a:stretch/>
        </p:blipFill>
        <p:spPr>
          <a:xfrm>
            <a:off x="1035376" y="3429000"/>
            <a:ext cx="5264457" cy="2758155"/>
          </a:xfrm>
          <a:prstGeom prst="rect">
            <a:avLst/>
          </a:prstGeom>
        </p:spPr>
      </p:pic>
      <p:pic>
        <p:nvPicPr>
          <p:cNvPr id="6" name="图片 5">
            <a:extLst>
              <a:ext uri="{FF2B5EF4-FFF2-40B4-BE49-F238E27FC236}">
                <a16:creationId xmlns:a16="http://schemas.microsoft.com/office/drawing/2014/main" id="{0976F59F-5EC7-493D-8C89-4D6305EC46EE}"/>
              </a:ext>
            </a:extLst>
          </p:cNvPr>
          <p:cNvPicPr>
            <a:picLocks noChangeAspect="1"/>
          </p:cNvPicPr>
          <p:nvPr/>
        </p:nvPicPr>
        <p:blipFill rotWithShape="1">
          <a:blip r:embed="rId4">
            <a:extLst>
              <a:ext uri="{28A0092B-C50C-407E-A947-70E740481C1C}">
                <a14:useLocalDpi xmlns:a14="http://schemas.microsoft.com/office/drawing/2010/main" val="0"/>
              </a:ext>
            </a:extLst>
          </a:blip>
          <a:srcRect b="9178"/>
          <a:stretch/>
        </p:blipFill>
        <p:spPr>
          <a:xfrm>
            <a:off x="6622985" y="3407157"/>
            <a:ext cx="4574174" cy="2765244"/>
          </a:xfrm>
          <a:prstGeom prst="rect">
            <a:avLst/>
          </a:prstGeom>
        </p:spPr>
      </p:pic>
      <p:sp>
        <p:nvSpPr>
          <p:cNvPr id="22" name="文本框 21">
            <a:extLst>
              <a:ext uri="{FF2B5EF4-FFF2-40B4-BE49-F238E27FC236}">
                <a16:creationId xmlns:a16="http://schemas.microsoft.com/office/drawing/2014/main" id="{1A3F3397-228D-4367-B5CA-186A86ED0D9E}"/>
              </a:ext>
            </a:extLst>
          </p:cNvPr>
          <p:cNvSpPr txBox="1"/>
          <p:nvPr/>
        </p:nvSpPr>
        <p:spPr>
          <a:xfrm>
            <a:off x="8186613" y="6209427"/>
            <a:ext cx="2114277" cy="338554"/>
          </a:xfrm>
          <a:prstGeom prst="rect">
            <a:avLst/>
          </a:prstGeom>
          <a:noFill/>
        </p:spPr>
        <p:txBody>
          <a:bodyPr wrap="square">
            <a:spAutoFit/>
          </a:bodyPr>
          <a:lstStyle/>
          <a:p>
            <a:pPr algn="ctr"/>
            <a:r>
              <a:rPr lang="zh-CN" altLang="en-US" sz="1600" b="0" i="0" dirty="0">
                <a:solidFill>
                  <a:srgbClr val="333333"/>
                </a:solidFill>
                <a:effectLst/>
                <a:latin typeface="+mn-ea"/>
                <a:ea typeface="+mn-ea"/>
              </a:rPr>
              <a:t>人民公社大食堂</a:t>
            </a:r>
            <a:endParaRPr lang="zh-CN" altLang="en-US" sz="1600" dirty="0">
              <a:latin typeface="+mn-ea"/>
              <a:ea typeface="+mn-ea"/>
            </a:endParaRPr>
          </a:p>
        </p:txBody>
      </p:sp>
      <p:sp>
        <p:nvSpPr>
          <p:cNvPr id="23" name="文本框 22">
            <a:extLst>
              <a:ext uri="{FF2B5EF4-FFF2-40B4-BE49-F238E27FC236}">
                <a16:creationId xmlns:a16="http://schemas.microsoft.com/office/drawing/2014/main" id="{5F21D7C9-85B4-478B-9342-6616572C480D}"/>
              </a:ext>
            </a:extLst>
          </p:cNvPr>
          <p:cNvSpPr txBox="1"/>
          <p:nvPr/>
        </p:nvSpPr>
        <p:spPr>
          <a:xfrm>
            <a:off x="2610465" y="6202538"/>
            <a:ext cx="2114277" cy="338554"/>
          </a:xfrm>
          <a:prstGeom prst="rect">
            <a:avLst/>
          </a:prstGeom>
          <a:noFill/>
        </p:spPr>
        <p:txBody>
          <a:bodyPr wrap="square">
            <a:spAutoFit/>
          </a:bodyPr>
          <a:lstStyle/>
          <a:p>
            <a:pPr algn="ctr"/>
            <a:r>
              <a:rPr lang="zh-CN" altLang="en-US" sz="1600" b="0" i="0" dirty="0">
                <a:solidFill>
                  <a:srgbClr val="333333"/>
                </a:solidFill>
                <a:effectLst/>
                <a:latin typeface="+mn-ea"/>
                <a:ea typeface="+mn-ea"/>
              </a:rPr>
              <a:t>人民公社</a:t>
            </a:r>
            <a:r>
              <a:rPr lang="zh-CN" altLang="en-US" sz="1600" dirty="0">
                <a:solidFill>
                  <a:srgbClr val="333333"/>
                </a:solidFill>
                <a:latin typeface="+mn-ea"/>
                <a:ea typeface="+mn-ea"/>
              </a:rPr>
              <a:t>厨房</a:t>
            </a:r>
            <a:endParaRPr lang="zh-CN" altLang="en-US" sz="1600" dirty="0">
              <a:latin typeface="+mn-ea"/>
              <a:ea typeface="+mn-ea"/>
            </a:endParaRPr>
          </a:p>
        </p:txBody>
      </p:sp>
    </p:spTree>
    <p:extLst>
      <p:ext uri="{BB962C8B-B14F-4D97-AF65-F5344CB8AC3E}">
        <p14:creationId xmlns:p14="http://schemas.microsoft.com/office/powerpoint/2010/main" val="213806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0"/>
                                        </p:tgtEl>
                                        <p:attrNameLst>
                                          <p:attrName>ppt_y</p:attrName>
                                        </p:attrNameLst>
                                      </p:cBhvr>
                                      <p:tavLst>
                                        <p:tav tm="0">
                                          <p:val>
                                            <p:strVal val="#ppt_y"/>
                                          </p:val>
                                        </p:tav>
                                        <p:tav tm="100000">
                                          <p:val>
                                            <p:strVal val="#ppt_y"/>
                                          </p:val>
                                        </p:tav>
                                      </p:tavLst>
                                    </p:anim>
                                    <p:anim calcmode="lin" valueType="num">
                                      <p:cBhvr>
                                        <p:cTn id="20"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par>
                          <p:cTn id="56" fill="hold">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animBg="1"/>
      <p:bldP spid="38" grpId="0" animBg="1"/>
      <p:bldP spid="9" grpId="0" animBg="1"/>
      <p:bldP spid="16" grpId="0"/>
      <p:bldP spid="17" grpId="0" animBg="1"/>
      <p:bldP spid="18"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4"/>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人民公社化运动</a:t>
            </a: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pic>
        <p:nvPicPr>
          <p:cNvPr id="3" name="图片 2">
            <a:extLst>
              <a:ext uri="{FF2B5EF4-FFF2-40B4-BE49-F238E27FC236}">
                <a16:creationId xmlns:a16="http://schemas.microsoft.com/office/drawing/2014/main" id="{A376FCD3-CF07-44AE-8D0F-7A9C3817E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576" y="771996"/>
            <a:ext cx="4200709" cy="2443412"/>
          </a:xfrm>
          <a:prstGeom prst="rect">
            <a:avLst/>
          </a:prstGeom>
        </p:spPr>
      </p:pic>
      <p:pic>
        <p:nvPicPr>
          <p:cNvPr id="5" name="图片 4">
            <a:extLst>
              <a:ext uri="{FF2B5EF4-FFF2-40B4-BE49-F238E27FC236}">
                <a16:creationId xmlns:a16="http://schemas.microsoft.com/office/drawing/2014/main" id="{743A22B6-29C1-4447-8F1A-847AC24CADF3}"/>
              </a:ext>
            </a:extLst>
          </p:cNvPr>
          <p:cNvPicPr>
            <a:picLocks noChangeAspect="1"/>
          </p:cNvPicPr>
          <p:nvPr/>
        </p:nvPicPr>
        <p:blipFill rotWithShape="1">
          <a:blip r:embed="rId4">
            <a:extLst>
              <a:ext uri="{28A0092B-C50C-407E-A947-70E740481C1C}">
                <a14:useLocalDpi xmlns:a14="http://schemas.microsoft.com/office/drawing/2010/main" val="0"/>
              </a:ext>
            </a:extLst>
          </a:blip>
          <a:srcRect r="3774"/>
          <a:stretch/>
        </p:blipFill>
        <p:spPr>
          <a:xfrm>
            <a:off x="5544588" y="771996"/>
            <a:ext cx="4105710" cy="2699687"/>
          </a:xfrm>
          <a:prstGeom prst="rect">
            <a:avLst/>
          </a:prstGeom>
        </p:spPr>
      </p:pic>
      <p:pic>
        <p:nvPicPr>
          <p:cNvPr id="7" name="图片 6">
            <a:extLst>
              <a:ext uri="{FF2B5EF4-FFF2-40B4-BE49-F238E27FC236}">
                <a16:creationId xmlns:a16="http://schemas.microsoft.com/office/drawing/2014/main" id="{2258966E-FC5E-4344-AE08-CE95EAF656BA}"/>
              </a:ext>
            </a:extLst>
          </p:cNvPr>
          <p:cNvPicPr>
            <a:picLocks noChangeAspect="1"/>
          </p:cNvPicPr>
          <p:nvPr/>
        </p:nvPicPr>
        <p:blipFill rotWithShape="1">
          <a:blip r:embed="rId5">
            <a:extLst>
              <a:ext uri="{28A0092B-C50C-407E-A947-70E740481C1C}">
                <a14:useLocalDpi xmlns:a14="http://schemas.microsoft.com/office/drawing/2010/main" val="0"/>
              </a:ext>
            </a:extLst>
          </a:blip>
          <a:srcRect t="18393" b="-1"/>
          <a:stretch/>
        </p:blipFill>
        <p:spPr>
          <a:xfrm>
            <a:off x="998621" y="3429001"/>
            <a:ext cx="4200708" cy="3245954"/>
          </a:xfrm>
          <a:prstGeom prst="rect">
            <a:avLst/>
          </a:prstGeom>
        </p:spPr>
      </p:pic>
      <p:pic>
        <p:nvPicPr>
          <p:cNvPr id="10" name="图片 9">
            <a:extLst>
              <a:ext uri="{FF2B5EF4-FFF2-40B4-BE49-F238E27FC236}">
                <a16:creationId xmlns:a16="http://schemas.microsoft.com/office/drawing/2014/main" id="{B4B9B54A-41D8-49A6-82A2-A954818C0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587" y="3646099"/>
            <a:ext cx="4105711" cy="3024540"/>
          </a:xfrm>
          <a:prstGeom prst="rect">
            <a:avLst/>
          </a:prstGeom>
        </p:spPr>
      </p:pic>
      <p:sp>
        <p:nvSpPr>
          <p:cNvPr id="19" name="椭圆 18">
            <a:extLst>
              <a:ext uri="{FF2B5EF4-FFF2-40B4-BE49-F238E27FC236}">
                <a16:creationId xmlns:a16="http://schemas.microsoft.com/office/drawing/2014/main" id="{3F36BB0E-911C-4914-ADC0-C93A0267E14D}"/>
              </a:ext>
            </a:extLst>
          </p:cNvPr>
          <p:cNvSpPr/>
          <p:nvPr/>
        </p:nvSpPr>
        <p:spPr bwMode="auto">
          <a:xfrm>
            <a:off x="4633352" y="2580693"/>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1</a:t>
            </a:r>
            <a:endParaRPr lang="zh-CN" altLang="en-US" sz="2000" b="1" dirty="0">
              <a:solidFill>
                <a:schemeClr val="bg2"/>
              </a:solidFill>
              <a:latin typeface="+mn-lt"/>
              <a:ea typeface="+mn-ea"/>
              <a:cs typeface="+mn-ea"/>
              <a:sym typeface="+mn-lt"/>
            </a:endParaRPr>
          </a:p>
        </p:txBody>
      </p:sp>
      <p:sp>
        <p:nvSpPr>
          <p:cNvPr id="21" name="椭圆 20">
            <a:extLst>
              <a:ext uri="{FF2B5EF4-FFF2-40B4-BE49-F238E27FC236}">
                <a16:creationId xmlns:a16="http://schemas.microsoft.com/office/drawing/2014/main" id="{867ECCC0-3EDE-4CAE-8969-A7C4426DFF02}"/>
              </a:ext>
            </a:extLst>
          </p:cNvPr>
          <p:cNvSpPr/>
          <p:nvPr/>
        </p:nvSpPr>
        <p:spPr bwMode="auto">
          <a:xfrm>
            <a:off x="4633352" y="6064502"/>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2</a:t>
            </a:r>
            <a:endParaRPr lang="zh-CN" altLang="en-US" sz="2000" b="1" dirty="0">
              <a:solidFill>
                <a:schemeClr val="bg2"/>
              </a:solidFill>
              <a:latin typeface="+mn-lt"/>
              <a:ea typeface="+mn-ea"/>
              <a:cs typeface="+mn-ea"/>
              <a:sym typeface="+mn-lt"/>
            </a:endParaRPr>
          </a:p>
        </p:txBody>
      </p:sp>
      <p:sp>
        <p:nvSpPr>
          <p:cNvPr id="22" name="椭圆 21">
            <a:extLst>
              <a:ext uri="{FF2B5EF4-FFF2-40B4-BE49-F238E27FC236}">
                <a16:creationId xmlns:a16="http://schemas.microsoft.com/office/drawing/2014/main" id="{13E5B934-AD5C-47B3-B889-52D9105C7AF1}"/>
              </a:ext>
            </a:extLst>
          </p:cNvPr>
          <p:cNvSpPr/>
          <p:nvPr/>
        </p:nvSpPr>
        <p:spPr bwMode="auto">
          <a:xfrm>
            <a:off x="9060045" y="2865546"/>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3</a:t>
            </a:r>
            <a:endParaRPr lang="zh-CN" altLang="en-US" sz="2000" b="1" dirty="0">
              <a:solidFill>
                <a:schemeClr val="bg2"/>
              </a:solidFill>
              <a:latin typeface="+mn-lt"/>
              <a:ea typeface="+mn-ea"/>
              <a:cs typeface="+mn-ea"/>
              <a:sym typeface="+mn-lt"/>
            </a:endParaRPr>
          </a:p>
        </p:txBody>
      </p:sp>
      <p:sp>
        <p:nvSpPr>
          <p:cNvPr id="23" name="椭圆 22">
            <a:extLst>
              <a:ext uri="{FF2B5EF4-FFF2-40B4-BE49-F238E27FC236}">
                <a16:creationId xmlns:a16="http://schemas.microsoft.com/office/drawing/2014/main" id="{77D8AF76-24C3-45A7-92F8-9B5C6FB3E106}"/>
              </a:ext>
            </a:extLst>
          </p:cNvPr>
          <p:cNvSpPr/>
          <p:nvPr/>
        </p:nvSpPr>
        <p:spPr bwMode="auto">
          <a:xfrm>
            <a:off x="9082054" y="6086004"/>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4</a:t>
            </a:r>
            <a:endParaRPr lang="zh-CN" altLang="en-US" sz="2000" b="1" dirty="0">
              <a:solidFill>
                <a:schemeClr val="bg2"/>
              </a:solidFill>
              <a:latin typeface="+mn-lt"/>
              <a:ea typeface="+mn-ea"/>
              <a:cs typeface="+mn-ea"/>
              <a:sym typeface="+mn-lt"/>
            </a:endParaRPr>
          </a:p>
        </p:txBody>
      </p:sp>
      <p:sp>
        <p:nvSpPr>
          <p:cNvPr id="24" name="文本框 23">
            <a:extLst>
              <a:ext uri="{FF2B5EF4-FFF2-40B4-BE49-F238E27FC236}">
                <a16:creationId xmlns:a16="http://schemas.microsoft.com/office/drawing/2014/main" id="{58EF8A9F-CA96-4404-AB4B-C60ABB6DEB9D}"/>
              </a:ext>
            </a:extLst>
          </p:cNvPr>
          <p:cNvSpPr txBox="1"/>
          <p:nvPr/>
        </p:nvSpPr>
        <p:spPr>
          <a:xfrm>
            <a:off x="9787665" y="2645342"/>
            <a:ext cx="1715946" cy="4031873"/>
          </a:xfrm>
          <a:prstGeom prst="rect">
            <a:avLst/>
          </a:prstGeom>
          <a:noFill/>
        </p:spPr>
        <p:txBody>
          <a:bodyPr wrap="square">
            <a:spAutoFit/>
          </a:bodyPr>
          <a:lstStyle/>
          <a:p>
            <a:r>
              <a:rPr lang="zh-CN" altLang="en-US" sz="1600" dirty="0">
                <a:latin typeface="+mn-ea"/>
                <a:ea typeface="+mn-ea"/>
              </a:rPr>
              <a:t>1</a:t>
            </a:r>
            <a:r>
              <a:rPr lang="en-US" altLang="zh-CN" sz="1600" dirty="0">
                <a:latin typeface="+mn-ea"/>
                <a:ea typeface="+mn-ea"/>
              </a:rPr>
              <a:t>. </a:t>
            </a:r>
            <a:r>
              <a:rPr lang="zh-CN" altLang="en-US" sz="1600" dirty="0">
                <a:latin typeface="+mn-ea"/>
                <a:ea typeface="+mn-ea"/>
              </a:rPr>
              <a:t>广东省番顺县沙头人民公社大食堂，能供三百人同时吃饭</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2. </a:t>
            </a:r>
            <a:r>
              <a:rPr lang="zh-CN" altLang="en-US" sz="1600" dirty="0">
                <a:latin typeface="+mn-ea"/>
                <a:ea typeface="+mn-ea"/>
              </a:rPr>
              <a:t>西藏自治区那曲县红旗人民公社女社员挤羊奶</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3. </a:t>
            </a:r>
            <a:r>
              <a:rPr lang="zh-CN" altLang="en-US" sz="1600" dirty="0">
                <a:latin typeface="+mn-ea"/>
                <a:ea typeface="+mn-ea"/>
              </a:rPr>
              <a:t>山东省莱阳县前沙湾庄大队打谷场</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4. </a:t>
            </a:r>
            <a:r>
              <a:rPr lang="zh-CN" altLang="en-US" sz="1600" dirty="0">
                <a:latin typeface="+mn-ea"/>
                <a:ea typeface="+mn-ea"/>
              </a:rPr>
              <a:t>江苏省吴县洞庭人民公社春节联欢</a:t>
            </a:r>
          </a:p>
        </p:txBody>
      </p:sp>
    </p:spTree>
    <p:extLst>
      <p:ext uri="{BB962C8B-B14F-4D97-AF65-F5344CB8AC3E}">
        <p14:creationId xmlns:p14="http://schemas.microsoft.com/office/powerpoint/2010/main" val="2540436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0"/>
                                        </p:tgtEl>
                                        <p:attrNameLst>
                                          <p:attrName>ppt_y</p:attrName>
                                        </p:attrNameLst>
                                      </p:cBhvr>
                                      <p:tavLst>
                                        <p:tav tm="0">
                                          <p:val>
                                            <p:strVal val="#ppt_y"/>
                                          </p:val>
                                        </p:tav>
                                        <p:tav tm="100000">
                                          <p:val>
                                            <p:strVal val="#ppt_y"/>
                                          </p:val>
                                        </p:tav>
                                      </p:tavLst>
                                    </p:anim>
                                    <p:anim calcmode="lin" valueType="num">
                                      <p:cBhvr>
                                        <p:cTn id="20"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0-#ppt_w/2"/>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2"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0-#ppt_w/2"/>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animBg="1"/>
      <p:bldP spid="38" grpId="0" animBg="1"/>
      <p:bldP spid="19" grpId="0" animBg="1"/>
      <p:bldP spid="21" grpId="0" animBg="1"/>
      <p:bldP spid="22" grpId="0" animBg="1"/>
      <p:bldP spid="23"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4"/>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人民公社化运动</a:t>
            </a: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9" name="椭圆 8"/>
          <p:cNvSpPr/>
          <p:nvPr/>
        </p:nvSpPr>
        <p:spPr bwMode="auto">
          <a:xfrm>
            <a:off x="288758" y="1152560"/>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5</a:t>
            </a:r>
            <a:endParaRPr lang="zh-CN" altLang="en-US" sz="2000" b="1" dirty="0">
              <a:solidFill>
                <a:schemeClr val="bg2"/>
              </a:solidFill>
              <a:latin typeface="+mn-lt"/>
              <a:ea typeface="+mn-ea"/>
              <a:cs typeface="+mn-ea"/>
              <a:sym typeface="+mn-lt"/>
            </a:endParaRPr>
          </a:p>
        </p:txBody>
      </p:sp>
      <p:sp>
        <p:nvSpPr>
          <p:cNvPr id="16" name="文本框 15">
            <a:extLst>
              <a:ext uri="{FF2B5EF4-FFF2-40B4-BE49-F238E27FC236}">
                <a16:creationId xmlns:a16="http://schemas.microsoft.com/office/drawing/2014/main" id="{16FE24F7-2EA6-40D2-B2C6-9A2FAA2BBEBB}"/>
              </a:ext>
            </a:extLst>
          </p:cNvPr>
          <p:cNvSpPr txBox="1"/>
          <p:nvPr/>
        </p:nvSpPr>
        <p:spPr>
          <a:xfrm>
            <a:off x="885124" y="1219506"/>
            <a:ext cx="10829881" cy="1631216"/>
          </a:xfrm>
          <a:prstGeom prst="rect">
            <a:avLst/>
          </a:prstGeom>
          <a:noFill/>
        </p:spPr>
        <p:txBody>
          <a:bodyPr wrap="square">
            <a:spAutoFit/>
          </a:bodyPr>
          <a:lstStyle/>
          <a:p>
            <a:r>
              <a:rPr lang="zh-CN" altLang="en-US" sz="2000" b="1" dirty="0">
                <a:solidFill>
                  <a:srgbClr val="333333"/>
                </a:solidFill>
                <a:latin typeface="+mn-ea"/>
                <a:ea typeface="+mn-ea"/>
              </a:rPr>
              <a:t>结果</a:t>
            </a:r>
            <a:r>
              <a:rPr lang="zh-CN" altLang="en-US" sz="2000" b="1" i="0" dirty="0">
                <a:solidFill>
                  <a:srgbClr val="333333"/>
                </a:solidFill>
                <a:effectLst/>
                <a:latin typeface="+mn-ea"/>
                <a:ea typeface="+mn-ea"/>
              </a:rPr>
              <a:t>：</a:t>
            </a:r>
            <a:endParaRPr lang="en-US" altLang="zh-CN" sz="2000" b="1" i="0" dirty="0">
              <a:solidFill>
                <a:srgbClr val="333333"/>
              </a:solidFill>
              <a:effectLst/>
              <a:latin typeface="+mn-ea"/>
              <a:ea typeface="+mn-ea"/>
            </a:endParaRPr>
          </a:p>
          <a:p>
            <a:r>
              <a:rPr lang="zh-CN" altLang="en-US" sz="2000" b="0" i="0" dirty="0">
                <a:solidFill>
                  <a:srgbClr val="333333"/>
                </a:solidFill>
                <a:effectLst/>
                <a:latin typeface="+mn-ea"/>
                <a:ea typeface="+mn-ea"/>
              </a:rPr>
              <a:t>轰轰烈烈搞运动：至</a:t>
            </a:r>
            <a:r>
              <a:rPr lang="en-US" altLang="zh-CN" sz="2000" b="0" i="0" dirty="0">
                <a:solidFill>
                  <a:srgbClr val="333333"/>
                </a:solidFill>
                <a:effectLst/>
                <a:latin typeface="+mn-ea"/>
                <a:ea typeface="+mn-ea"/>
              </a:rPr>
              <a:t>1958</a:t>
            </a:r>
            <a:r>
              <a:rPr lang="zh-CN" altLang="en-US" sz="2000" b="0" i="0" dirty="0">
                <a:solidFill>
                  <a:srgbClr val="333333"/>
                </a:solidFill>
                <a:effectLst/>
                <a:latin typeface="+mn-ea"/>
                <a:ea typeface="+mn-ea"/>
              </a:rPr>
              <a:t>年</a:t>
            </a:r>
            <a:r>
              <a:rPr lang="en-US" altLang="zh-CN" sz="2000" b="0" i="0" dirty="0">
                <a:solidFill>
                  <a:srgbClr val="333333"/>
                </a:solidFill>
                <a:effectLst/>
                <a:latin typeface="+mn-ea"/>
                <a:ea typeface="+mn-ea"/>
              </a:rPr>
              <a:t>11</a:t>
            </a:r>
            <a:r>
              <a:rPr lang="zh-CN" altLang="en-US" sz="2000" b="0" i="0" dirty="0">
                <a:solidFill>
                  <a:srgbClr val="333333"/>
                </a:solidFill>
                <a:effectLst/>
                <a:latin typeface="+mn-ea"/>
                <a:ea typeface="+mn-ea"/>
              </a:rPr>
              <a:t>月，全国共有人民公社</a:t>
            </a:r>
            <a:r>
              <a:rPr lang="en-US" altLang="zh-CN" sz="2000" b="0" i="0" dirty="0">
                <a:solidFill>
                  <a:srgbClr val="333333"/>
                </a:solidFill>
                <a:effectLst/>
                <a:latin typeface="+mn-ea"/>
                <a:ea typeface="+mn-ea"/>
              </a:rPr>
              <a:t>26572</a:t>
            </a:r>
            <a:r>
              <a:rPr lang="zh-CN" altLang="en-US" sz="2000" b="0" i="0" dirty="0">
                <a:solidFill>
                  <a:srgbClr val="333333"/>
                </a:solidFill>
                <a:effectLst/>
                <a:latin typeface="+mn-ea"/>
                <a:ea typeface="+mn-ea"/>
              </a:rPr>
              <a:t>个，参加的农户共计</a:t>
            </a:r>
            <a:r>
              <a:rPr lang="en-US" altLang="zh-CN" sz="2000" b="0" i="0" dirty="0">
                <a:solidFill>
                  <a:srgbClr val="333333"/>
                </a:solidFill>
                <a:effectLst/>
                <a:latin typeface="+mn-ea"/>
                <a:ea typeface="+mn-ea"/>
              </a:rPr>
              <a:t>12692</a:t>
            </a:r>
            <a:r>
              <a:rPr lang="zh-CN" altLang="en-US" sz="2000" b="0" i="0" dirty="0">
                <a:solidFill>
                  <a:srgbClr val="333333"/>
                </a:solidFill>
                <a:effectLst/>
                <a:latin typeface="+mn-ea"/>
                <a:ea typeface="+mn-ea"/>
              </a:rPr>
              <a:t>万户，占农户总数的</a:t>
            </a:r>
            <a:r>
              <a:rPr lang="en-US" altLang="zh-CN" sz="2000" b="0" i="0" dirty="0">
                <a:solidFill>
                  <a:srgbClr val="333333"/>
                </a:solidFill>
                <a:effectLst/>
                <a:latin typeface="+mn-ea"/>
                <a:ea typeface="+mn-ea"/>
              </a:rPr>
              <a:t>99.1%</a:t>
            </a:r>
            <a:r>
              <a:rPr lang="zh-CN" altLang="en-US" sz="2000" b="0" i="0" dirty="0">
                <a:solidFill>
                  <a:srgbClr val="333333"/>
                </a:solidFill>
                <a:effectLst/>
                <a:latin typeface="+mn-ea"/>
                <a:ea typeface="+mn-ea"/>
              </a:rPr>
              <a:t>，全国农村全部实现人民公社化。</a:t>
            </a:r>
          </a:p>
          <a:p>
            <a:r>
              <a:rPr lang="zh-CN" altLang="en-US" sz="2000" b="0" i="0" dirty="0">
                <a:solidFill>
                  <a:srgbClr val="333333"/>
                </a:solidFill>
                <a:effectLst/>
                <a:latin typeface="+mn-ea"/>
                <a:ea typeface="+mn-ea"/>
              </a:rPr>
              <a:t>由于在合作化运动的后期已出现了过急过猛的问题，所以人民公社化运动也出现了急于向共产主义过渡的情况，刮起了“一平二调三收款”的“共产风”。</a:t>
            </a:r>
            <a:r>
              <a:rPr lang="en-US" altLang="zh-CN" sz="2000" b="0" i="0" dirty="0">
                <a:solidFill>
                  <a:srgbClr val="333333"/>
                </a:solidFill>
                <a:effectLst/>
                <a:latin typeface="+mn-ea"/>
                <a:ea typeface="+mn-ea"/>
              </a:rPr>
              <a:t>       </a:t>
            </a:r>
            <a:endParaRPr lang="zh-CN" altLang="en-US" sz="1200" i="0" dirty="0">
              <a:solidFill>
                <a:srgbClr val="00B0F0"/>
              </a:solidFill>
              <a:effectLst/>
              <a:latin typeface="+mn-ea"/>
              <a:ea typeface="+mn-ea"/>
            </a:endParaRPr>
          </a:p>
        </p:txBody>
      </p:sp>
      <p:sp>
        <p:nvSpPr>
          <p:cNvPr id="17" name="椭圆 16">
            <a:extLst>
              <a:ext uri="{FF2B5EF4-FFF2-40B4-BE49-F238E27FC236}">
                <a16:creationId xmlns:a16="http://schemas.microsoft.com/office/drawing/2014/main" id="{467E705B-2772-4559-AC60-659264960625}"/>
              </a:ext>
            </a:extLst>
          </p:cNvPr>
          <p:cNvSpPr/>
          <p:nvPr/>
        </p:nvSpPr>
        <p:spPr bwMode="auto">
          <a:xfrm>
            <a:off x="288758" y="3033484"/>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ea"/>
                <a:ea typeface="+mn-ea"/>
                <a:cs typeface="+mn-ea"/>
                <a:sym typeface="+mn-lt"/>
              </a:rPr>
              <a:t>6</a:t>
            </a:r>
            <a:endParaRPr lang="zh-CN" altLang="en-US" sz="2000" b="1" dirty="0">
              <a:solidFill>
                <a:schemeClr val="bg2"/>
              </a:solidFill>
              <a:latin typeface="+mn-ea"/>
              <a:ea typeface="+mn-ea"/>
              <a:cs typeface="+mn-ea"/>
              <a:sym typeface="+mn-lt"/>
            </a:endParaRPr>
          </a:p>
        </p:txBody>
      </p:sp>
      <p:sp>
        <p:nvSpPr>
          <p:cNvPr id="18" name="文本框 17">
            <a:extLst>
              <a:ext uri="{FF2B5EF4-FFF2-40B4-BE49-F238E27FC236}">
                <a16:creationId xmlns:a16="http://schemas.microsoft.com/office/drawing/2014/main" id="{66AC8E62-C125-461A-A3D5-1D24CD52BFC3}"/>
              </a:ext>
            </a:extLst>
          </p:cNvPr>
          <p:cNvSpPr txBox="1"/>
          <p:nvPr/>
        </p:nvSpPr>
        <p:spPr>
          <a:xfrm>
            <a:off x="885124" y="3107688"/>
            <a:ext cx="5253199" cy="707886"/>
          </a:xfrm>
          <a:prstGeom prst="rect">
            <a:avLst/>
          </a:prstGeom>
          <a:noFill/>
        </p:spPr>
        <p:txBody>
          <a:bodyPr wrap="square">
            <a:spAutoFit/>
          </a:bodyPr>
          <a:lstStyle/>
          <a:p>
            <a:r>
              <a:rPr lang="zh-CN" altLang="en-US" sz="2000" b="1" i="0" dirty="0">
                <a:solidFill>
                  <a:srgbClr val="333333"/>
                </a:solidFill>
                <a:effectLst/>
                <a:latin typeface="+mn-ea"/>
                <a:ea typeface="+mn-ea"/>
              </a:rPr>
              <a:t>启示：</a:t>
            </a:r>
            <a:endParaRPr lang="en-US" altLang="zh-CN" sz="2000" b="1" i="0" dirty="0">
              <a:solidFill>
                <a:srgbClr val="333333"/>
              </a:solidFill>
              <a:effectLst/>
              <a:latin typeface="+mn-ea"/>
              <a:ea typeface="+mn-ea"/>
            </a:endParaRPr>
          </a:p>
          <a:p>
            <a:r>
              <a:rPr lang="en-US" altLang="zh-CN" sz="2000" b="0" i="0" dirty="0">
                <a:solidFill>
                  <a:srgbClr val="333333"/>
                </a:solidFill>
                <a:effectLst/>
                <a:latin typeface="+mn-ea"/>
                <a:ea typeface="+mn-ea"/>
              </a:rPr>
              <a:t>       </a:t>
            </a:r>
            <a:endParaRPr lang="zh-CN" altLang="en-US" sz="1200" i="0" dirty="0">
              <a:solidFill>
                <a:srgbClr val="00B0F0"/>
              </a:solidFill>
              <a:effectLst/>
              <a:latin typeface="+mn-ea"/>
              <a:ea typeface="+mn-ea"/>
            </a:endParaRPr>
          </a:p>
        </p:txBody>
      </p:sp>
      <p:sp>
        <p:nvSpPr>
          <p:cNvPr id="62" name="矩形 25">
            <a:extLst>
              <a:ext uri="{FF2B5EF4-FFF2-40B4-BE49-F238E27FC236}">
                <a16:creationId xmlns:a16="http://schemas.microsoft.com/office/drawing/2014/main" id="{120C4942-5C45-4127-B787-B1A06A3AB06A}"/>
              </a:ext>
            </a:extLst>
          </p:cNvPr>
          <p:cNvSpPr>
            <a:spLocks noChangeArrowheads="1"/>
          </p:cNvSpPr>
          <p:nvPr/>
        </p:nvSpPr>
        <p:spPr bwMode="auto">
          <a:xfrm>
            <a:off x="288758" y="5582042"/>
            <a:ext cx="2656374"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r"/>
            <a:r>
              <a:rPr lang="zh-CN" altLang="en-US" sz="2000" dirty="0">
                <a:latin typeface="+mn-ea"/>
                <a:ea typeface="+mn-ea"/>
              </a:rPr>
              <a:t>坚持一切从实际出发</a:t>
            </a:r>
            <a:r>
              <a:rPr lang="en-US" altLang="zh-CN" sz="2000" dirty="0">
                <a:latin typeface="+mn-ea"/>
                <a:ea typeface="+mn-ea"/>
              </a:rPr>
              <a:t>,</a:t>
            </a:r>
            <a:r>
              <a:rPr lang="zh-CN" altLang="en-US" sz="2000" dirty="0">
                <a:latin typeface="+mn-ea"/>
                <a:ea typeface="+mn-ea"/>
              </a:rPr>
              <a:t>实事求是</a:t>
            </a:r>
            <a:endParaRPr lang="zh-CN" altLang="en-US" sz="2000" dirty="0">
              <a:solidFill>
                <a:schemeClr val="bg1"/>
              </a:solidFill>
              <a:latin typeface="+mn-ea"/>
              <a:ea typeface="+mn-ea"/>
              <a:cs typeface="+mn-ea"/>
              <a:sym typeface="+mn-lt"/>
            </a:endParaRPr>
          </a:p>
        </p:txBody>
      </p:sp>
      <p:sp>
        <p:nvSpPr>
          <p:cNvPr id="63" name="矩形 25">
            <a:extLst>
              <a:ext uri="{FF2B5EF4-FFF2-40B4-BE49-F238E27FC236}">
                <a16:creationId xmlns:a16="http://schemas.microsoft.com/office/drawing/2014/main" id="{01B0A288-4789-49B1-902D-D6A6F9B2AC76}"/>
              </a:ext>
            </a:extLst>
          </p:cNvPr>
          <p:cNvSpPr>
            <a:spLocks noChangeArrowheads="1"/>
          </p:cNvSpPr>
          <p:nvPr/>
        </p:nvSpPr>
        <p:spPr bwMode="auto">
          <a:xfrm>
            <a:off x="7507289" y="3843306"/>
            <a:ext cx="3397431"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a:r>
              <a:rPr lang="zh-CN" altLang="en-US" sz="2000" dirty="0">
                <a:latin typeface="+mn-ea"/>
                <a:ea typeface="+mn-ea"/>
              </a:rPr>
              <a:t>经济建设要遵循客观规律；</a:t>
            </a:r>
            <a:br>
              <a:rPr lang="zh-CN" altLang="en-US" sz="2000" dirty="0">
                <a:latin typeface="+mn-ea"/>
                <a:ea typeface="+mn-ea"/>
              </a:rPr>
            </a:br>
            <a:endParaRPr lang="zh-CN" altLang="en-US" sz="2000" dirty="0">
              <a:solidFill>
                <a:schemeClr val="accent1"/>
              </a:solidFill>
              <a:latin typeface="+mn-ea"/>
              <a:ea typeface="+mn-ea"/>
              <a:cs typeface="+mn-ea"/>
              <a:sym typeface="+mn-lt"/>
            </a:endParaRPr>
          </a:p>
        </p:txBody>
      </p:sp>
      <p:sp>
        <p:nvSpPr>
          <p:cNvPr id="64" name="矩形 25">
            <a:extLst>
              <a:ext uri="{FF2B5EF4-FFF2-40B4-BE49-F238E27FC236}">
                <a16:creationId xmlns:a16="http://schemas.microsoft.com/office/drawing/2014/main" id="{83839980-EA65-4289-8A7E-A365AA8B6CB5}"/>
              </a:ext>
            </a:extLst>
          </p:cNvPr>
          <p:cNvSpPr>
            <a:spLocks noChangeArrowheads="1"/>
          </p:cNvSpPr>
          <p:nvPr/>
        </p:nvSpPr>
        <p:spPr bwMode="auto">
          <a:xfrm>
            <a:off x="8482053" y="5543777"/>
            <a:ext cx="3021558"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a:r>
              <a:rPr lang="zh-CN" altLang="en-US" sz="2000" dirty="0">
                <a:solidFill>
                  <a:schemeClr val="bg1">
                    <a:lumMod val="50000"/>
                  </a:schemeClr>
                </a:solidFill>
                <a:latin typeface="+mn-ea"/>
                <a:ea typeface="+mn-ea"/>
              </a:rPr>
              <a:t>制定经济计划要从国情出发</a:t>
            </a:r>
            <a:r>
              <a:rPr lang="en-US" altLang="zh-CN" sz="2000" dirty="0">
                <a:solidFill>
                  <a:schemeClr val="bg1">
                    <a:lumMod val="50000"/>
                  </a:schemeClr>
                </a:solidFill>
                <a:latin typeface="+mn-ea"/>
                <a:ea typeface="+mn-ea"/>
              </a:rPr>
              <a:t>,</a:t>
            </a:r>
            <a:r>
              <a:rPr lang="zh-CN" altLang="en-US" sz="2000" dirty="0">
                <a:solidFill>
                  <a:schemeClr val="bg1">
                    <a:lumMod val="50000"/>
                  </a:schemeClr>
                </a:solidFill>
                <a:latin typeface="+mn-ea"/>
                <a:ea typeface="+mn-ea"/>
              </a:rPr>
              <a:t>与生产力发展相适应</a:t>
            </a:r>
            <a:endParaRPr lang="zh-CN" altLang="en-US" sz="2000" dirty="0">
              <a:solidFill>
                <a:schemeClr val="bg1">
                  <a:lumMod val="50000"/>
                </a:schemeClr>
              </a:solidFill>
              <a:latin typeface="+mn-ea"/>
              <a:ea typeface="+mn-ea"/>
              <a:cs typeface="+mn-ea"/>
              <a:sym typeface="+mn-lt"/>
            </a:endParaRPr>
          </a:p>
        </p:txBody>
      </p:sp>
      <p:sp>
        <p:nvSpPr>
          <p:cNvPr id="65" name="Freeform 6">
            <a:extLst>
              <a:ext uri="{FF2B5EF4-FFF2-40B4-BE49-F238E27FC236}">
                <a16:creationId xmlns:a16="http://schemas.microsoft.com/office/drawing/2014/main" id="{40684766-30E9-4641-A582-5A57598A348F}"/>
              </a:ext>
            </a:extLst>
          </p:cNvPr>
          <p:cNvSpPr>
            <a:spLocks noEditPoints="1"/>
          </p:cNvSpPr>
          <p:nvPr/>
        </p:nvSpPr>
        <p:spPr bwMode="auto">
          <a:xfrm>
            <a:off x="4230670" y="4452561"/>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bg2"/>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sp>
        <p:nvSpPr>
          <p:cNvPr id="66" name="Freeform 7">
            <a:extLst>
              <a:ext uri="{FF2B5EF4-FFF2-40B4-BE49-F238E27FC236}">
                <a16:creationId xmlns:a16="http://schemas.microsoft.com/office/drawing/2014/main" id="{DCFDFF9B-4388-4CB5-8976-7799CBCEC5FC}"/>
              </a:ext>
            </a:extLst>
          </p:cNvPr>
          <p:cNvSpPr>
            <a:spLocks noEditPoints="1"/>
          </p:cNvSpPr>
          <p:nvPr/>
        </p:nvSpPr>
        <p:spPr bwMode="auto">
          <a:xfrm>
            <a:off x="5149630" y="6912483"/>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grpSp>
        <p:nvGrpSpPr>
          <p:cNvPr id="67" name="组合 66">
            <a:extLst>
              <a:ext uri="{FF2B5EF4-FFF2-40B4-BE49-F238E27FC236}">
                <a16:creationId xmlns:a16="http://schemas.microsoft.com/office/drawing/2014/main" id="{E30ED204-3DCF-4018-A7D7-43E24468049E}"/>
              </a:ext>
            </a:extLst>
          </p:cNvPr>
          <p:cNvGrpSpPr/>
          <p:nvPr/>
        </p:nvGrpSpPr>
        <p:grpSpPr>
          <a:xfrm>
            <a:off x="2938509" y="5275210"/>
            <a:ext cx="1264071" cy="1264071"/>
            <a:chOff x="3602100" y="4141250"/>
            <a:chExt cx="1264071" cy="1264071"/>
          </a:xfrm>
        </p:grpSpPr>
        <p:sp>
          <p:nvSpPr>
            <p:cNvPr id="68" name="Freeform 8">
              <a:extLst>
                <a:ext uri="{FF2B5EF4-FFF2-40B4-BE49-F238E27FC236}">
                  <a16:creationId xmlns:a16="http://schemas.microsoft.com/office/drawing/2014/main" id="{08CA3F67-901F-4D47-97F6-5E940293D566}"/>
                </a:ext>
              </a:extLst>
            </p:cNvPr>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sp>
          <p:nvSpPr>
            <p:cNvPr id="69" name="Freeform 9">
              <a:extLst>
                <a:ext uri="{FF2B5EF4-FFF2-40B4-BE49-F238E27FC236}">
                  <a16:creationId xmlns:a16="http://schemas.microsoft.com/office/drawing/2014/main" id="{380BD1B3-0FAF-4D48-8F00-A74A45988FD4}"/>
                </a:ext>
              </a:extLst>
            </p:cNvPr>
            <p:cNvSpPr>
              <a:spLocks/>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grpSp>
      <p:grpSp>
        <p:nvGrpSpPr>
          <p:cNvPr id="70" name="组合 69">
            <a:extLst>
              <a:ext uri="{FF2B5EF4-FFF2-40B4-BE49-F238E27FC236}">
                <a16:creationId xmlns:a16="http://schemas.microsoft.com/office/drawing/2014/main" id="{74057A34-89A5-473A-9D0D-99A3830F2F15}"/>
              </a:ext>
            </a:extLst>
          </p:cNvPr>
          <p:cNvGrpSpPr/>
          <p:nvPr/>
        </p:nvGrpSpPr>
        <p:grpSpPr>
          <a:xfrm>
            <a:off x="3921205" y="3426286"/>
            <a:ext cx="1264071" cy="1264071"/>
            <a:chOff x="4637435" y="2231854"/>
            <a:chExt cx="1264071" cy="1264071"/>
          </a:xfrm>
        </p:grpSpPr>
        <p:sp>
          <p:nvSpPr>
            <p:cNvPr id="71" name="Freeform 10">
              <a:extLst>
                <a:ext uri="{FF2B5EF4-FFF2-40B4-BE49-F238E27FC236}">
                  <a16:creationId xmlns:a16="http://schemas.microsoft.com/office/drawing/2014/main" id="{8883537D-3704-4FAE-9FBB-8DE3819539B5}"/>
                </a:ext>
              </a:extLst>
            </p:cNvPr>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sp>
          <p:nvSpPr>
            <p:cNvPr id="72" name="Freeform 11">
              <a:extLst>
                <a:ext uri="{FF2B5EF4-FFF2-40B4-BE49-F238E27FC236}">
                  <a16:creationId xmlns:a16="http://schemas.microsoft.com/office/drawing/2014/main" id="{35FCA67E-9291-4FFC-AEBC-9DCB0F4885F2}"/>
                </a:ext>
              </a:extLst>
            </p:cNvPr>
            <p:cNvSpPr>
              <a:spLocks/>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grpSp>
      <p:grpSp>
        <p:nvGrpSpPr>
          <p:cNvPr id="73" name="组合 72">
            <a:extLst>
              <a:ext uri="{FF2B5EF4-FFF2-40B4-BE49-F238E27FC236}">
                <a16:creationId xmlns:a16="http://schemas.microsoft.com/office/drawing/2014/main" id="{9EA176CD-F315-444C-BB74-A799AD6EEE53}"/>
              </a:ext>
            </a:extLst>
          </p:cNvPr>
          <p:cNvGrpSpPr/>
          <p:nvPr/>
        </p:nvGrpSpPr>
        <p:grpSpPr>
          <a:xfrm>
            <a:off x="6130856" y="3467709"/>
            <a:ext cx="1264071" cy="1264071"/>
            <a:chOff x="6847086" y="2273277"/>
            <a:chExt cx="1264071" cy="1264071"/>
          </a:xfrm>
        </p:grpSpPr>
        <p:sp>
          <p:nvSpPr>
            <p:cNvPr id="74" name="Freeform 14">
              <a:extLst>
                <a:ext uri="{FF2B5EF4-FFF2-40B4-BE49-F238E27FC236}">
                  <a16:creationId xmlns:a16="http://schemas.microsoft.com/office/drawing/2014/main" id="{4A041B67-F76A-4DD3-A2DA-5B3ED1AFF6EF}"/>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dirty="0">
                <a:latin typeface="+mn-ea"/>
                <a:ea typeface="+mn-ea"/>
                <a:cs typeface="+mn-ea"/>
                <a:sym typeface="+mn-lt"/>
              </a:endParaRPr>
            </a:p>
          </p:txBody>
        </p:sp>
        <p:sp>
          <p:nvSpPr>
            <p:cNvPr id="75" name="Freeform 15">
              <a:extLst>
                <a:ext uri="{FF2B5EF4-FFF2-40B4-BE49-F238E27FC236}">
                  <a16:creationId xmlns:a16="http://schemas.microsoft.com/office/drawing/2014/main" id="{CF263179-03AF-4730-898F-8EAB6894883C}"/>
                </a:ext>
              </a:extLst>
            </p:cNvPr>
            <p:cNvSpPr>
              <a:spLocks/>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grpSp>
      <p:grpSp>
        <p:nvGrpSpPr>
          <p:cNvPr id="76" name="组合 75">
            <a:extLst>
              <a:ext uri="{FF2B5EF4-FFF2-40B4-BE49-F238E27FC236}">
                <a16:creationId xmlns:a16="http://schemas.microsoft.com/office/drawing/2014/main" id="{019E9550-C30E-42E9-BDA8-6BA56BE3961A}"/>
              </a:ext>
            </a:extLst>
          </p:cNvPr>
          <p:cNvGrpSpPr/>
          <p:nvPr/>
        </p:nvGrpSpPr>
        <p:grpSpPr>
          <a:xfrm>
            <a:off x="7111950" y="5275210"/>
            <a:ext cx="1264071" cy="1264071"/>
            <a:chOff x="7775541" y="4141250"/>
            <a:chExt cx="1264071" cy="1264071"/>
          </a:xfrm>
        </p:grpSpPr>
        <p:sp>
          <p:nvSpPr>
            <p:cNvPr id="77" name="Freeform 16">
              <a:extLst>
                <a:ext uri="{FF2B5EF4-FFF2-40B4-BE49-F238E27FC236}">
                  <a16:creationId xmlns:a16="http://schemas.microsoft.com/office/drawing/2014/main" id="{C7711C80-D94E-4DAF-943D-FB7355804DEF}"/>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solidFill>
            <a:ln>
              <a:solidFill>
                <a:schemeClr val="bg2">
                  <a:lumMod val="75000"/>
                </a:schemeClr>
              </a:solidFill>
            </a:ln>
          </p:spPr>
          <p:txBody>
            <a:bodyPr vert="horz" wrap="square" lIns="91440" tIns="45720" rIns="91440" bIns="45720" numCol="1" anchor="t" anchorCtr="0" compatLnSpc="1">
              <a:prstTxWarp prst="textNoShape">
                <a:avLst/>
              </a:prstTxWarp>
            </a:bodyPr>
            <a:lstStyle/>
            <a:p>
              <a:endParaRPr lang="zh-CN" altLang="en-US" dirty="0">
                <a:latin typeface="+mn-ea"/>
                <a:ea typeface="+mn-ea"/>
                <a:cs typeface="+mn-ea"/>
                <a:sym typeface="+mn-lt"/>
              </a:endParaRPr>
            </a:p>
          </p:txBody>
        </p:sp>
        <p:sp>
          <p:nvSpPr>
            <p:cNvPr id="78" name="Freeform 17">
              <a:extLst>
                <a:ext uri="{FF2B5EF4-FFF2-40B4-BE49-F238E27FC236}">
                  <a16:creationId xmlns:a16="http://schemas.microsoft.com/office/drawing/2014/main" id="{EB745749-23B1-4287-9518-72C1B915EF7E}"/>
                </a:ext>
              </a:extLst>
            </p:cNvPr>
            <p:cNvSpPr>
              <a:spLocks/>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grpSp>
      <p:sp>
        <p:nvSpPr>
          <p:cNvPr id="79" name="Freeform 18">
            <a:extLst>
              <a:ext uri="{FF2B5EF4-FFF2-40B4-BE49-F238E27FC236}">
                <a16:creationId xmlns:a16="http://schemas.microsoft.com/office/drawing/2014/main" id="{C8FF81F8-F6A0-480E-B198-459AA768EC09}"/>
              </a:ext>
            </a:extLst>
          </p:cNvPr>
          <p:cNvSpPr>
            <a:spLocks/>
          </p:cNvSpPr>
          <p:nvPr/>
        </p:nvSpPr>
        <p:spPr bwMode="auto">
          <a:xfrm>
            <a:off x="4599860" y="4809712"/>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cs typeface="+mn-ea"/>
              <a:sym typeface="+mn-lt"/>
            </a:endParaRPr>
          </a:p>
        </p:txBody>
      </p:sp>
      <p:sp>
        <p:nvSpPr>
          <p:cNvPr id="80" name="矩形 79">
            <a:extLst>
              <a:ext uri="{FF2B5EF4-FFF2-40B4-BE49-F238E27FC236}">
                <a16:creationId xmlns:a16="http://schemas.microsoft.com/office/drawing/2014/main" id="{36FF3E51-E48D-436C-9B69-D8FB3F46F0D7}"/>
              </a:ext>
            </a:extLst>
          </p:cNvPr>
          <p:cNvSpPr/>
          <p:nvPr/>
        </p:nvSpPr>
        <p:spPr>
          <a:xfrm>
            <a:off x="4763191" y="5280531"/>
            <a:ext cx="1732116" cy="1053622"/>
          </a:xfrm>
          <a:prstGeom prst="rect">
            <a:avLst/>
          </a:prstGeom>
          <a:noFill/>
        </p:spPr>
        <p:txBody>
          <a:bodyPr wrap="square" rtlCol="0">
            <a:spAutoFit/>
          </a:bodyPr>
          <a:lstStyle/>
          <a:p>
            <a:pPr algn="ctr">
              <a:lnSpc>
                <a:spcPct val="150000"/>
              </a:lnSpc>
            </a:pPr>
            <a:r>
              <a:rPr lang="zh-CN" altLang="en-US" sz="2400" b="1" dirty="0">
                <a:solidFill>
                  <a:schemeClr val="bg2"/>
                </a:solidFill>
                <a:latin typeface="+mn-ea"/>
                <a:ea typeface="+mn-ea"/>
                <a:cs typeface="+mn-ea"/>
                <a:sym typeface="+mn-lt"/>
              </a:rPr>
              <a:t>人民公社</a:t>
            </a:r>
            <a:endParaRPr lang="en-US" altLang="zh-CN" sz="2400" b="1" dirty="0">
              <a:solidFill>
                <a:schemeClr val="bg2"/>
              </a:solidFill>
              <a:latin typeface="+mn-ea"/>
              <a:ea typeface="+mn-ea"/>
              <a:cs typeface="+mn-ea"/>
              <a:sym typeface="+mn-lt"/>
            </a:endParaRPr>
          </a:p>
          <a:p>
            <a:pPr algn="ctr">
              <a:lnSpc>
                <a:spcPct val="150000"/>
              </a:lnSpc>
            </a:pPr>
            <a:r>
              <a:rPr lang="zh-CN" altLang="en-US" sz="2000" dirty="0">
                <a:solidFill>
                  <a:schemeClr val="bg2"/>
                </a:solidFill>
                <a:latin typeface="+mn-ea"/>
                <a:ea typeface="+mn-ea"/>
                <a:cs typeface="+mn-ea"/>
                <a:sym typeface="+mn-lt"/>
              </a:rPr>
              <a:t>四点启示</a:t>
            </a:r>
          </a:p>
        </p:txBody>
      </p:sp>
      <p:sp>
        <p:nvSpPr>
          <p:cNvPr id="81" name="文本框 80">
            <a:extLst>
              <a:ext uri="{FF2B5EF4-FFF2-40B4-BE49-F238E27FC236}">
                <a16:creationId xmlns:a16="http://schemas.microsoft.com/office/drawing/2014/main" id="{27C5098F-51A1-40E7-A843-6167507796A9}"/>
              </a:ext>
            </a:extLst>
          </p:cNvPr>
          <p:cNvSpPr txBox="1"/>
          <p:nvPr/>
        </p:nvSpPr>
        <p:spPr>
          <a:xfrm>
            <a:off x="3186847" y="5554830"/>
            <a:ext cx="739305" cy="646331"/>
          </a:xfrm>
          <a:prstGeom prst="rect">
            <a:avLst/>
          </a:prstGeom>
          <a:noFill/>
        </p:spPr>
        <p:txBody>
          <a:bodyPr wrap="none" rtlCol="0">
            <a:spAutoFit/>
          </a:bodyPr>
          <a:lstStyle/>
          <a:p>
            <a:pPr algn="ctr"/>
            <a:r>
              <a:rPr lang="en-US" altLang="zh-CN" sz="3600" dirty="0">
                <a:solidFill>
                  <a:schemeClr val="bg2"/>
                </a:solidFill>
                <a:latin typeface="+mn-ea"/>
                <a:ea typeface="+mn-ea"/>
                <a:cs typeface="+mn-ea"/>
                <a:sym typeface="+mn-lt"/>
              </a:rPr>
              <a:t>01</a:t>
            </a:r>
            <a:endParaRPr lang="zh-CN" altLang="en-US" sz="3600" dirty="0">
              <a:solidFill>
                <a:schemeClr val="bg2"/>
              </a:solidFill>
              <a:latin typeface="+mn-ea"/>
              <a:ea typeface="+mn-ea"/>
              <a:cs typeface="+mn-ea"/>
              <a:sym typeface="+mn-lt"/>
            </a:endParaRPr>
          </a:p>
        </p:txBody>
      </p:sp>
      <p:sp>
        <p:nvSpPr>
          <p:cNvPr id="82" name="文本框 81">
            <a:extLst>
              <a:ext uri="{FF2B5EF4-FFF2-40B4-BE49-F238E27FC236}">
                <a16:creationId xmlns:a16="http://schemas.microsoft.com/office/drawing/2014/main" id="{7A24E2D5-EC1E-44E4-80BA-1CF79EC6F35B}"/>
              </a:ext>
            </a:extLst>
          </p:cNvPr>
          <p:cNvSpPr txBox="1"/>
          <p:nvPr/>
        </p:nvSpPr>
        <p:spPr>
          <a:xfrm>
            <a:off x="4177568" y="3679449"/>
            <a:ext cx="739306" cy="646331"/>
          </a:xfrm>
          <a:prstGeom prst="rect">
            <a:avLst/>
          </a:prstGeom>
          <a:noFill/>
        </p:spPr>
        <p:txBody>
          <a:bodyPr wrap="none" rtlCol="0">
            <a:spAutoFit/>
          </a:bodyPr>
          <a:lstStyle/>
          <a:p>
            <a:pPr algn="ctr"/>
            <a:r>
              <a:rPr lang="en-US" altLang="zh-CN" sz="3600" dirty="0">
                <a:solidFill>
                  <a:schemeClr val="bg2"/>
                </a:solidFill>
                <a:latin typeface="+mn-ea"/>
                <a:ea typeface="+mn-ea"/>
                <a:cs typeface="+mn-ea"/>
                <a:sym typeface="+mn-lt"/>
              </a:rPr>
              <a:t>02</a:t>
            </a:r>
            <a:endParaRPr lang="zh-CN" altLang="en-US" sz="3600" dirty="0">
              <a:solidFill>
                <a:schemeClr val="bg2"/>
              </a:solidFill>
              <a:latin typeface="+mn-ea"/>
              <a:ea typeface="+mn-ea"/>
              <a:cs typeface="+mn-ea"/>
              <a:sym typeface="+mn-lt"/>
            </a:endParaRPr>
          </a:p>
        </p:txBody>
      </p:sp>
      <p:sp>
        <p:nvSpPr>
          <p:cNvPr id="83" name="文本框 82">
            <a:extLst>
              <a:ext uri="{FF2B5EF4-FFF2-40B4-BE49-F238E27FC236}">
                <a16:creationId xmlns:a16="http://schemas.microsoft.com/office/drawing/2014/main" id="{6BF5E2DA-E220-4DCF-8043-9136E114FC4E}"/>
              </a:ext>
            </a:extLst>
          </p:cNvPr>
          <p:cNvSpPr txBox="1"/>
          <p:nvPr/>
        </p:nvSpPr>
        <p:spPr>
          <a:xfrm>
            <a:off x="6387220" y="3716724"/>
            <a:ext cx="739305" cy="646331"/>
          </a:xfrm>
          <a:prstGeom prst="rect">
            <a:avLst/>
          </a:prstGeom>
          <a:noFill/>
        </p:spPr>
        <p:txBody>
          <a:bodyPr wrap="none" rtlCol="0">
            <a:spAutoFit/>
          </a:bodyPr>
          <a:lstStyle/>
          <a:p>
            <a:pPr algn="ctr"/>
            <a:r>
              <a:rPr lang="en-US" altLang="zh-CN" sz="3600" dirty="0">
                <a:solidFill>
                  <a:schemeClr val="bg2"/>
                </a:solidFill>
                <a:latin typeface="+mn-ea"/>
                <a:ea typeface="+mn-ea"/>
                <a:cs typeface="+mn-ea"/>
                <a:sym typeface="+mn-lt"/>
              </a:rPr>
              <a:t>03</a:t>
            </a:r>
            <a:endParaRPr lang="zh-CN" altLang="en-US" sz="3600" dirty="0">
              <a:solidFill>
                <a:schemeClr val="bg2"/>
              </a:solidFill>
              <a:latin typeface="+mn-ea"/>
              <a:ea typeface="+mn-ea"/>
              <a:cs typeface="+mn-ea"/>
              <a:sym typeface="+mn-lt"/>
            </a:endParaRPr>
          </a:p>
        </p:txBody>
      </p:sp>
      <p:sp>
        <p:nvSpPr>
          <p:cNvPr id="84" name="文本框 83">
            <a:extLst>
              <a:ext uri="{FF2B5EF4-FFF2-40B4-BE49-F238E27FC236}">
                <a16:creationId xmlns:a16="http://schemas.microsoft.com/office/drawing/2014/main" id="{91E4CBB0-2AB1-4220-A68B-5B852AFB4FB3}"/>
              </a:ext>
            </a:extLst>
          </p:cNvPr>
          <p:cNvSpPr txBox="1"/>
          <p:nvPr/>
        </p:nvSpPr>
        <p:spPr>
          <a:xfrm>
            <a:off x="7373309" y="5561252"/>
            <a:ext cx="739306" cy="646331"/>
          </a:xfrm>
          <a:prstGeom prst="rect">
            <a:avLst/>
          </a:prstGeom>
          <a:noFill/>
        </p:spPr>
        <p:txBody>
          <a:bodyPr wrap="none" rtlCol="0">
            <a:spAutoFit/>
          </a:bodyPr>
          <a:lstStyle/>
          <a:p>
            <a:pPr algn="ctr"/>
            <a:r>
              <a:rPr lang="en-US" altLang="zh-CN" sz="3600" dirty="0">
                <a:solidFill>
                  <a:schemeClr val="bg2"/>
                </a:solidFill>
                <a:latin typeface="+mn-ea"/>
                <a:ea typeface="+mn-ea"/>
                <a:cs typeface="+mn-ea"/>
                <a:sym typeface="+mn-lt"/>
              </a:rPr>
              <a:t>04</a:t>
            </a:r>
            <a:endParaRPr lang="zh-CN" altLang="en-US" sz="3600" dirty="0">
              <a:solidFill>
                <a:schemeClr val="bg2"/>
              </a:solidFill>
              <a:latin typeface="+mn-ea"/>
              <a:ea typeface="+mn-ea"/>
              <a:cs typeface="+mn-ea"/>
              <a:sym typeface="+mn-lt"/>
            </a:endParaRPr>
          </a:p>
        </p:txBody>
      </p:sp>
      <p:sp>
        <p:nvSpPr>
          <p:cNvPr id="87" name="矩形 25">
            <a:extLst>
              <a:ext uri="{FF2B5EF4-FFF2-40B4-BE49-F238E27FC236}">
                <a16:creationId xmlns:a16="http://schemas.microsoft.com/office/drawing/2014/main" id="{5401A1EE-5E1D-4C19-B251-6E8F45FDEFA8}"/>
              </a:ext>
            </a:extLst>
          </p:cNvPr>
          <p:cNvSpPr>
            <a:spLocks noChangeArrowheads="1"/>
          </p:cNvSpPr>
          <p:nvPr/>
        </p:nvSpPr>
        <p:spPr bwMode="auto">
          <a:xfrm>
            <a:off x="1052197" y="3759279"/>
            <a:ext cx="2797007"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r" eaLnBrk="1"/>
            <a:r>
              <a:rPr lang="zh-CN" altLang="en-US" sz="2000" dirty="0">
                <a:solidFill>
                  <a:srgbClr val="333333"/>
                </a:solidFill>
                <a:latin typeface="+mn-ea"/>
                <a:ea typeface="+mn-ea"/>
              </a:rPr>
              <a:t>要提高劳动质量</a:t>
            </a:r>
            <a:r>
              <a:rPr lang="en-US" altLang="zh-CN" sz="2000" dirty="0">
                <a:solidFill>
                  <a:srgbClr val="333333"/>
                </a:solidFill>
                <a:latin typeface="+mn-ea"/>
                <a:ea typeface="+mn-ea"/>
              </a:rPr>
              <a:t>,</a:t>
            </a:r>
            <a:r>
              <a:rPr lang="zh-CN" altLang="en-US" sz="2000" dirty="0">
                <a:solidFill>
                  <a:srgbClr val="333333"/>
                </a:solidFill>
                <a:latin typeface="+mn-ea"/>
                <a:ea typeface="+mn-ea"/>
              </a:rPr>
              <a:t>维持国民经济正常秩序</a:t>
            </a:r>
            <a:endParaRPr lang="zh-CN" altLang="en-US" sz="2000" dirty="0">
              <a:latin typeface="+mn-ea"/>
              <a:ea typeface="+mn-ea"/>
            </a:endParaRPr>
          </a:p>
          <a:p>
            <a:pPr algn="r" eaLnBrk="1"/>
            <a:endParaRPr lang="zh-CN" altLang="en-US" sz="2000" dirty="0">
              <a:solidFill>
                <a:schemeClr val="accent1"/>
              </a:solidFill>
              <a:latin typeface="+mn-ea"/>
              <a:ea typeface="+mn-ea"/>
              <a:cs typeface="+mn-ea"/>
              <a:sym typeface="+mn-lt"/>
            </a:endParaRPr>
          </a:p>
        </p:txBody>
      </p:sp>
    </p:spTree>
    <p:extLst>
      <p:ext uri="{BB962C8B-B14F-4D97-AF65-F5344CB8AC3E}">
        <p14:creationId xmlns:p14="http://schemas.microsoft.com/office/powerpoint/2010/main" val="1199841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0"/>
                                        </p:tgtEl>
                                        <p:attrNameLst>
                                          <p:attrName>ppt_y</p:attrName>
                                        </p:attrNameLst>
                                      </p:cBhvr>
                                      <p:tavLst>
                                        <p:tav tm="0">
                                          <p:val>
                                            <p:strVal val="#ppt_y"/>
                                          </p:val>
                                        </p:tav>
                                        <p:tav tm="100000">
                                          <p:val>
                                            <p:strVal val="#ppt_y"/>
                                          </p:val>
                                        </p:tav>
                                      </p:tavLst>
                                    </p:anim>
                                    <p:anim calcmode="lin" valueType="num">
                                      <p:cBhvr>
                                        <p:cTn id="20"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600"/>
                                        <p:tgtEl>
                                          <p:spTgt spid="66"/>
                                        </p:tgtEl>
                                      </p:cBhvr>
                                    </p:animEffect>
                                    <p:anim calcmode="lin" valueType="num">
                                      <p:cBhvr>
                                        <p:cTn id="47" dur="600" fill="hold"/>
                                        <p:tgtEl>
                                          <p:spTgt spid="66"/>
                                        </p:tgtEl>
                                        <p:attrNameLst>
                                          <p:attrName>ppt_x</p:attrName>
                                        </p:attrNameLst>
                                      </p:cBhvr>
                                      <p:tavLst>
                                        <p:tav tm="0">
                                          <p:val>
                                            <p:strVal val="#ppt_x"/>
                                          </p:val>
                                        </p:tav>
                                        <p:tav tm="100000">
                                          <p:val>
                                            <p:strVal val="#ppt_x"/>
                                          </p:val>
                                        </p:tav>
                                      </p:tavLst>
                                    </p:anim>
                                    <p:anim calcmode="lin" valueType="num">
                                      <p:cBhvr>
                                        <p:cTn id="48" dur="600" fill="hold"/>
                                        <p:tgtEl>
                                          <p:spTgt spid="6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600"/>
                                        <p:tgtEl>
                                          <p:spTgt spid="79"/>
                                        </p:tgtEl>
                                      </p:cBhvr>
                                    </p:animEffect>
                                    <p:anim calcmode="lin" valueType="num">
                                      <p:cBhvr>
                                        <p:cTn id="52" dur="600" fill="hold"/>
                                        <p:tgtEl>
                                          <p:spTgt spid="79"/>
                                        </p:tgtEl>
                                        <p:attrNameLst>
                                          <p:attrName>ppt_x</p:attrName>
                                        </p:attrNameLst>
                                      </p:cBhvr>
                                      <p:tavLst>
                                        <p:tav tm="0">
                                          <p:val>
                                            <p:strVal val="#ppt_x"/>
                                          </p:val>
                                        </p:tav>
                                        <p:tav tm="100000">
                                          <p:val>
                                            <p:strVal val="#ppt_x"/>
                                          </p:val>
                                        </p:tav>
                                      </p:tavLst>
                                    </p:anim>
                                    <p:anim calcmode="lin" valueType="num">
                                      <p:cBhvr>
                                        <p:cTn id="53" dur="600" fill="hold"/>
                                        <p:tgtEl>
                                          <p:spTgt spid="79"/>
                                        </p:tgtEl>
                                        <p:attrNameLst>
                                          <p:attrName>ppt_y</p:attrName>
                                        </p:attrNameLst>
                                      </p:cBhvr>
                                      <p:tavLst>
                                        <p:tav tm="0">
                                          <p:val>
                                            <p:strVal val="#ppt_y+.1"/>
                                          </p:val>
                                        </p:tav>
                                        <p:tav tm="100000">
                                          <p:val>
                                            <p:strVal val="#ppt_y"/>
                                          </p:val>
                                        </p:tav>
                                      </p:tavLst>
                                    </p:anim>
                                  </p:childTnLst>
                                </p:cTn>
                              </p:par>
                            </p:childTnLst>
                          </p:cTn>
                        </p:par>
                        <p:par>
                          <p:cTn id="54" fill="hold">
                            <p:stCondLst>
                              <p:cond delay="160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80"/>
                                        </p:tgtEl>
                                        <p:attrNameLst>
                                          <p:attrName>style.visibility</p:attrName>
                                        </p:attrNameLst>
                                      </p:cBhvr>
                                      <p:to>
                                        <p:strVal val="visible"/>
                                      </p:to>
                                    </p:set>
                                    <p:anim by="(-#ppt_w*2)" calcmode="lin" valueType="num">
                                      <p:cBhvr rctx="PPT">
                                        <p:cTn id="57" dur="200" autoRev="1" fill="hold">
                                          <p:stCondLst>
                                            <p:cond delay="0"/>
                                          </p:stCondLst>
                                        </p:cTn>
                                        <p:tgtEl>
                                          <p:spTgt spid="80"/>
                                        </p:tgtEl>
                                        <p:attrNameLst>
                                          <p:attrName>ppt_w</p:attrName>
                                        </p:attrNameLst>
                                      </p:cBhvr>
                                    </p:anim>
                                    <p:anim by="(#ppt_w*0.50)" calcmode="lin" valueType="num">
                                      <p:cBhvr>
                                        <p:cTn id="58" dur="200" decel="50000" autoRev="1" fill="hold">
                                          <p:stCondLst>
                                            <p:cond delay="0"/>
                                          </p:stCondLst>
                                        </p:cTn>
                                        <p:tgtEl>
                                          <p:spTgt spid="80"/>
                                        </p:tgtEl>
                                        <p:attrNameLst>
                                          <p:attrName>ppt_x</p:attrName>
                                        </p:attrNameLst>
                                      </p:cBhvr>
                                    </p:anim>
                                    <p:anim from="(-#ppt_h/2)" to="(#ppt_y)" calcmode="lin" valueType="num">
                                      <p:cBhvr>
                                        <p:cTn id="59" dur="400" fill="hold">
                                          <p:stCondLst>
                                            <p:cond delay="0"/>
                                          </p:stCondLst>
                                        </p:cTn>
                                        <p:tgtEl>
                                          <p:spTgt spid="80"/>
                                        </p:tgtEl>
                                        <p:attrNameLst>
                                          <p:attrName>ppt_y</p:attrName>
                                        </p:attrNameLst>
                                      </p:cBhvr>
                                    </p:anim>
                                    <p:animRot by="21600000">
                                      <p:cBhvr>
                                        <p:cTn id="60" dur="400" fill="hold">
                                          <p:stCondLst>
                                            <p:cond delay="0"/>
                                          </p:stCondLst>
                                        </p:cTn>
                                        <p:tgtEl>
                                          <p:spTgt spid="80"/>
                                        </p:tgtEl>
                                        <p:attrNameLst>
                                          <p:attrName>r</p:attrName>
                                        </p:attrNameLst>
                                      </p:cBhvr>
                                    </p:animRot>
                                  </p:childTnLst>
                                </p:cTn>
                              </p:par>
                            </p:childTnLst>
                          </p:cTn>
                        </p:par>
                        <p:par>
                          <p:cTn id="61" fill="hold">
                            <p:stCondLst>
                              <p:cond delay="2280"/>
                            </p:stCondLst>
                            <p:childTnLst>
                              <p:par>
                                <p:cTn id="62" presetID="53" presetClass="entr" presetSubtype="16"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 calcmode="lin" valueType="num">
                                      <p:cBhvr>
                                        <p:cTn id="64" dur="500" fill="hold"/>
                                        <p:tgtEl>
                                          <p:spTgt spid="65"/>
                                        </p:tgtEl>
                                        <p:attrNameLst>
                                          <p:attrName>ppt_w</p:attrName>
                                        </p:attrNameLst>
                                      </p:cBhvr>
                                      <p:tavLst>
                                        <p:tav tm="0">
                                          <p:val>
                                            <p:fltVal val="0"/>
                                          </p:val>
                                        </p:tav>
                                        <p:tav tm="100000">
                                          <p:val>
                                            <p:strVal val="#ppt_w"/>
                                          </p:val>
                                        </p:tav>
                                      </p:tavLst>
                                    </p:anim>
                                    <p:anim calcmode="lin" valueType="num">
                                      <p:cBhvr>
                                        <p:cTn id="65" dur="500" fill="hold"/>
                                        <p:tgtEl>
                                          <p:spTgt spid="65"/>
                                        </p:tgtEl>
                                        <p:attrNameLst>
                                          <p:attrName>ppt_h</p:attrName>
                                        </p:attrNameLst>
                                      </p:cBhvr>
                                      <p:tavLst>
                                        <p:tav tm="0">
                                          <p:val>
                                            <p:fltVal val="0"/>
                                          </p:val>
                                        </p:tav>
                                        <p:tav tm="100000">
                                          <p:val>
                                            <p:strVal val="#ppt_h"/>
                                          </p:val>
                                        </p:tav>
                                      </p:tavLst>
                                    </p:anim>
                                    <p:animEffect transition="in" filter="fade">
                                      <p:cBhvr>
                                        <p:cTn id="66" dur="500"/>
                                        <p:tgtEl>
                                          <p:spTgt spid="65"/>
                                        </p:tgtEl>
                                      </p:cBhvr>
                                    </p:animEffect>
                                  </p:childTnLst>
                                </p:cTn>
                              </p:par>
                            </p:childTnLst>
                          </p:cTn>
                        </p:par>
                        <p:par>
                          <p:cTn id="67" fill="hold">
                            <p:stCondLst>
                              <p:cond delay="2780"/>
                            </p:stCondLst>
                            <p:childTnLst>
                              <p:par>
                                <p:cTn id="68" presetID="8" presetClass="emph" presetSubtype="0" fill="hold" grpId="1" nodeType="afterEffect">
                                  <p:stCondLst>
                                    <p:cond delay="0"/>
                                  </p:stCondLst>
                                  <p:childTnLst>
                                    <p:animRot by="21600000">
                                      <p:cBhvr>
                                        <p:cTn id="69" dur="500" fill="hold"/>
                                        <p:tgtEl>
                                          <p:spTgt spid="65"/>
                                        </p:tgtEl>
                                        <p:attrNameLst>
                                          <p:attrName>r</p:attrName>
                                        </p:attrNameLst>
                                      </p:cBhvr>
                                    </p:animRot>
                                  </p:childTnLst>
                                </p:cTn>
                              </p:par>
                            </p:childTnLst>
                          </p:cTn>
                        </p:par>
                        <p:par>
                          <p:cTn id="70" fill="hold">
                            <p:stCondLst>
                              <p:cond delay="3280"/>
                            </p:stCondLst>
                            <p:childTnLst>
                              <p:par>
                                <p:cTn id="71" presetID="53" presetClass="entr" presetSubtype="16" fill="hold" nodeType="afterEffect">
                                  <p:stCondLst>
                                    <p:cond delay="0"/>
                                  </p:stCondLst>
                                  <p:childTnLst>
                                    <p:set>
                                      <p:cBhvr>
                                        <p:cTn id="72" dur="1" fill="hold">
                                          <p:stCondLst>
                                            <p:cond delay="0"/>
                                          </p:stCondLst>
                                        </p:cTn>
                                        <p:tgtEl>
                                          <p:spTgt spid="67"/>
                                        </p:tgtEl>
                                        <p:attrNameLst>
                                          <p:attrName>style.visibility</p:attrName>
                                        </p:attrNameLst>
                                      </p:cBhvr>
                                      <p:to>
                                        <p:strVal val="visible"/>
                                      </p:to>
                                    </p:set>
                                    <p:anim calcmode="lin" valueType="num">
                                      <p:cBhvr>
                                        <p:cTn id="73" dur="600" fill="hold"/>
                                        <p:tgtEl>
                                          <p:spTgt spid="67"/>
                                        </p:tgtEl>
                                        <p:attrNameLst>
                                          <p:attrName>ppt_w</p:attrName>
                                        </p:attrNameLst>
                                      </p:cBhvr>
                                      <p:tavLst>
                                        <p:tav tm="0">
                                          <p:val>
                                            <p:fltVal val="0"/>
                                          </p:val>
                                        </p:tav>
                                        <p:tav tm="100000">
                                          <p:val>
                                            <p:strVal val="#ppt_w"/>
                                          </p:val>
                                        </p:tav>
                                      </p:tavLst>
                                    </p:anim>
                                    <p:anim calcmode="lin" valueType="num">
                                      <p:cBhvr>
                                        <p:cTn id="74" dur="600" fill="hold"/>
                                        <p:tgtEl>
                                          <p:spTgt spid="67"/>
                                        </p:tgtEl>
                                        <p:attrNameLst>
                                          <p:attrName>ppt_h</p:attrName>
                                        </p:attrNameLst>
                                      </p:cBhvr>
                                      <p:tavLst>
                                        <p:tav tm="0">
                                          <p:val>
                                            <p:fltVal val="0"/>
                                          </p:val>
                                        </p:tav>
                                        <p:tav tm="100000">
                                          <p:val>
                                            <p:strVal val="#ppt_h"/>
                                          </p:val>
                                        </p:tav>
                                      </p:tavLst>
                                    </p:anim>
                                    <p:animEffect transition="in" filter="fade">
                                      <p:cBhvr>
                                        <p:cTn id="75" dur="600"/>
                                        <p:tgtEl>
                                          <p:spTgt spid="67"/>
                                        </p:tgtEl>
                                      </p:cBhvr>
                                    </p:animEffect>
                                  </p:childTnLst>
                                </p:cTn>
                              </p:par>
                              <p:par>
                                <p:cTn id="76" presetID="8" presetClass="emph" presetSubtype="0" fill="hold" nodeType="withEffect">
                                  <p:stCondLst>
                                    <p:cond delay="0"/>
                                  </p:stCondLst>
                                  <p:childTnLst>
                                    <p:animRot by="21600000">
                                      <p:cBhvr>
                                        <p:cTn id="77" dur="1000" fill="hold"/>
                                        <p:tgtEl>
                                          <p:spTgt spid="67"/>
                                        </p:tgtEl>
                                        <p:attrNameLst>
                                          <p:attrName>r</p:attrName>
                                        </p:attrNameLst>
                                      </p:cBhvr>
                                    </p:animRot>
                                  </p:childTnLst>
                                </p:cTn>
                              </p:par>
                              <p:par>
                                <p:cTn id="78" presetID="53" presetClass="entr" presetSubtype="16" fill="hold" nodeType="withEffect">
                                  <p:stCondLst>
                                    <p:cond delay="100"/>
                                  </p:stCondLst>
                                  <p:childTnLst>
                                    <p:set>
                                      <p:cBhvr>
                                        <p:cTn id="79" dur="1" fill="hold">
                                          <p:stCondLst>
                                            <p:cond delay="0"/>
                                          </p:stCondLst>
                                        </p:cTn>
                                        <p:tgtEl>
                                          <p:spTgt spid="70"/>
                                        </p:tgtEl>
                                        <p:attrNameLst>
                                          <p:attrName>style.visibility</p:attrName>
                                        </p:attrNameLst>
                                      </p:cBhvr>
                                      <p:to>
                                        <p:strVal val="visible"/>
                                      </p:to>
                                    </p:set>
                                    <p:anim calcmode="lin" valueType="num">
                                      <p:cBhvr>
                                        <p:cTn id="80" dur="600" fill="hold"/>
                                        <p:tgtEl>
                                          <p:spTgt spid="70"/>
                                        </p:tgtEl>
                                        <p:attrNameLst>
                                          <p:attrName>ppt_w</p:attrName>
                                        </p:attrNameLst>
                                      </p:cBhvr>
                                      <p:tavLst>
                                        <p:tav tm="0">
                                          <p:val>
                                            <p:fltVal val="0"/>
                                          </p:val>
                                        </p:tav>
                                        <p:tav tm="100000">
                                          <p:val>
                                            <p:strVal val="#ppt_w"/>
                                          </p:val>
                                        </p:tav>
                                      </p:tavLst>
                                    </p:anim>
                                    <p:anim calcmode="lin" valueType="num">
                                      <p:cBhvr>
                                        <p:cTn id="81" dur="600" fill="hold"/>
                                        <p:tgtEl>
                                          <p:spTgt spid="70"/>
                                        </p:tgtEl>
                                        <p:attrNameLst>
                                          <p:attrName>ppt_h</p:attrName>
                                        </p:attrNameLst>
                                      </p:cBhvr>
                                      <p:tavLst>
                                        <p:tav tm="0">
                                          <p:val>
                                            <p:fltVal val="0"/>
                                          </p:val>
                                        </p:tav>
                                        <p:tav tm="100000">
                                          <p:val>
                                            <p:strVal val="#ppt_h"/>
                                          </p:val>
                                        </p:tav>
                                      </p:tavLst>
                                    </p:anim>
                                    <p:animEffect transition="in" filter="fade">
                                      <p:cBhvr>
                                        <p:cTn id="82" dur="600"/>
                                        <p:tgtEl>
                                          <p:spTgt spid="70"/>
                                        </p:tgtEl>
                                      </p:cBhvr>
                                    </p:animEffect>
                                  </p:childTnLst>
                                </p:cTn>
                              </p:par>
                              <p:par>
                                <p:cTn id="83" presetID="8" presetClass="emph" presetSubtype="0" fill="hold" nodeType="withEffect">
                                  <p:stCondLst>
                                    <p:cond delay="100"/>
                                  </p:stCondLst>
                                  <p:childTnLst>
                                    <p:animRot by="21600000">
                                      <p:cBhvr>
                                        <p:cTn id="84" dur="1000" fill="hold"/>
                                        <p:tgtEl>
                                          <p:spTgt spid="70"/>
                                        </p:tgtEl>
                                        <p:attrNameLst>
                                          <p:attrName>r</p:attrName>
                                        </p:attrNameLst>
                                      </p:cBhvr>
                                    </p:animRot>
                                  </p:childTnLst>
                                </p:cTn>
                              </p:par>
                              <p:par>
                                <p:cTn id="85" presetID="53" presetClass="entr" presetSubtype="16" fill="hold" nodeType="withEffect">
                                  <p:stCondLst>
                                    <p:cond delay="200"/>
                                  </p:stCondLst>
                                  <p:childTnLst>
                                    <p:set>
                                      <p:cBhvr>
                                        <p:cTn id="86" dur="1" fill="hold">
                                          <p:stCondLst>
                                            <p:cond delay="0"/>
                                          </p:stCondLst>
                                        </p:cTn>
                                        <p:tgtEl>
                                          <p:spTgt spid="73"/>
                                        </p:tgtEl>
                                        <p:attrNameLst>
                                          <p:attrName>style.visibility</p:attrName>
                                        </p:attrNameLst>
                                      </p:cBhvr>
                                      <p:to>
                                        <p:strVal val="visible"/>
                                      </p:to>
                                    </p:set>
                                    <p:anim calcmode="lin" valueType="num">
                                      <p:cBhvr>
                                        <p:cTn id="87" dur="600" fill="hold"/>
                                        <p:tgtEl>
                                          <p:spTgt spid="73"/>
                                        </p:tgtEl>
                                        <p:attrNameLst>
                                          <p:attrName>ppt_w</p:attrName>
                                        </p:attrNameLst>
                                      </p:cBhvr>
                                      <p:tavLst>
                                        <p:tav tm="0">
                                          <p:val>
                                            <p:fltVal val="0"/>
                                          </p:val>
                                        </p:tav>
                                        <p:tav tm="100000">
                                          <p:val>
                                            <p:strVal val="#ppt_w"/>
                                          </p:val>
                                        </p:tav>
                                      </p:tavLst>
                                    </p:anim>
                                    <p:anim calcmode="lin" valueType="num">
                                      <p:cBhvr>
                                        <p:cTn id="88" dur="600" fill="hold"/>
                                        <p:tgtEl>
                                          <p:spTgt spid="73"/>
                                        </p:tgtEl>
                                        <p:attrNameLst>
                                          <p:attrName>ppt_h</p:attrName>
                                        </p:attrNameLst>
                                      </p:cBhvr>
                                      <p:tavLst>
                                        <p:tav tm="0">
                                          <p:val>
                                            <p:fltVal val="0"/>
                                          </p:val>
                                        </p:tav>
                                        <p:tav tm="100000">
                                          <p:val>
                                            <p:strVal val="#ppt_h"/>
                                          </p:val>
                                        </p:tav>
                                      </p:tavLst>
                                    </p:anim>
                                    <p:animEffect transition="in" filter="fade">
                                      <p:cBhvr>
                                        <p:cTn id="89" dur="600"/>
                                        <p:tgtEl>
                                          <p:spTgt spid="73"/>
                                        </p:tgtEl>
                                      </p:cBhvr>
                                    </p:animEffect>
                                  </p:childTnLst>
                                </p:cTn>
                              </p:par>
                              <p:par>
                                <p:cTn id="90" presetID="8" presetClass="emph" presetSubtype="0" fill="hold" nodeType="withEffect">
                                  <p:stCondLst>
                                    <p:cond delay="200"/>
                                  </p:stCondLst>
                                  <p:childTnLst>
                                    <p:animRot by="21600000">
                                      <p:cBhvr>
                                        <p:cTn id="91" dur="1000" fill="hold"/>
                                        <p:tgtEl>
                                          <p:spTgt spid="73"/>
                                        </p:tgtEl>
                                        <p:attrNameLst>
                                          <p:attrName>r</p:attrName>
                                        </p:attrNameLst>
                                      </p:cBhvr>
                                    </p:animRot>
                                  </p:childTnLst>
                                </p:cTn>
                              </p:par>
                              <p:par>
                                <p:cTn id="92" presetID="53" presetClass="entr" presetSubtype="16" fill="hold" nodeType="withEffect">
                                  <p:stCondLst>
                                    <p:cond delay="3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600" fill="hold"/>
                                        <p:tgtEl>
                                          <p:spTgt spid="76"/>
                                        </p:tgtEl>
                                        <p:attrNameLst>
                                          <p:attrName>ppt_w</p:attrName>
                                        </p:attrNameLst>
                                      </p:cBhvr>
                                      <p:tavLst>
                                        <p:tav tm="0">
                                          <p:val>
                                            <p:fltVal val="0"/>
                                          </p:val>
                                        </p:tav>
                                        <p:tav tm="100000">
                                          <p:val>
                                            <p:strVal val="#ppt_w"/>
                                          </p:val>
                                        </p:tav>
                                      </p:tavLst>
                                    </p:anim>
                                    <p:anim calcmode="lin" valueType="num">
                                      <p:cBhvr>
                                        <p:cTn id="95" dur="600" fill="hold"/>
                                        <p:tgtEl>
                                          <p:spTgt spid="76"/>
                                        </p:tgtEl>
                                        <p:attrNameLst>
                                          <p:attrName>ppt_h</p:attrName>
                                        </p:attrNameLst>
                                      </p:cBhvr>
                                      <p:tavLst>
                                        <p:tav tm="0">
                                          <p:val>
                                            <p:fltVal val="0"/>
                                          </p:val>
                                        </p:tav>
                                        <p:tav tm="100000">
                                          <p:val>
                                            <p:strVal val="#ppt_h"/>
                                          </p:val>
                                        </p:tav>
                                      </p:tavLst>
                                    </p:anim>
                                    <p:animEffect transition="in" filter="fade">
                                      <p:cBhvr>
                                        <p:cTn id="96" dur="600"/>
                                        <p:tgtEl>
                                          <p:spTgt spid="76"/>
                                        </p:tgtEl>
                                      </p:cBhvr>
                                    </p:animEffect>
                                  </p:childTnLst>
                                </p:cTn>
                              </p:par>
                              <p:par>
                                <p:cTn id="97" presetID="8" presetClass="emph" presetSubtype="0" fill="hold" nodeType="withEffect">
                                  <p:stCondLst>
                                    <p:cond delay="300"/>
                                  </p:stCondLst>
                                  <p:childTnLst>
                                    <p:animRot by="21600000">
                                      <p:cBhvr>
                                        <p:cTn id="98" dur="1000" fill="hold"/>
                                        <p:tgtEl>
                                          <p:spTgt spid="76"/>
                                        </p:tgtEl>
                                        <p:attrNameLst>
                                          <p:attrName>r</p:attrName>
                                        </p:attrNameLst>
                                      </p:cBhvr>
                                    </p:animRo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 calcmode="lin" valueType="num">
                                      <p:cBhvr>
                                        <p:cTn id="103" dur="300" fill="hold"/>
                                        <p:tgtEl>
                                          <p:spTgt spid="81"/>
                                        </p:tgtEl>
                                        <p:attrNameLst>
                                          <p:attrName>ppt_w</p:attrName>
                                        </p:attrNameLst>
                                      </p:cBhvr>
                                      <p:tavLst>
                                        <p:tav tm="0">
                                          <p:val>
                                            <p:fltVal val="0"/>
                                          </p:val>
                                        </p:tav>
                                        <p:tav tm="100000">
                                          <p:val>
                                            <p:strVal val="#ppt_w"/>
                                          </p:val>
                                        </p:tav>
                                      </p:tavLst>
                                    </p:anim>
                                    <p:anim calcmode="lin" valueType="num">
                                      <p:cBhvr>
                                        <p:cTn id="104" dur="300" fill="hold"/>
                                        <p:tgtEl>
                                          <p:spTgt spid="81"/>
                                        </p:tgtEl>
                                        <p:attrNameLst>
                                          <p:attrName>ppt_h</p:attrName>
                                        </p:attrNameLst>
                                      </p:cBhvr>
                                      <p:tavLst>
                                        <p:tav tm="0">
                                          <p:val>
                                            <p:fltVal val="0"/>
                                          </p:val>
                                        </p:tav>
                                        <p:tav tm="100000">
                                          <p:val>
                                            <p:strVal val="#ppt_h"/>
                                          </p:val>
                                        </p:tav>
                                      </p:tavLst>
                                    </p:anim>
                                    <p:animEffect transition="in" filter="fade">
                                      <p:cBhvr>
                                        <p:cTn id="105" dur="300"/>
                                        <p:tgtEl>
                                          <p:spTgt spid="81"/>
                                        </p:tgtEl>
                                      </p:cBhvr>
                                    </p:animEffect>
                                  </p:childTnLst>
                                </p:cTn>
                              </p:par>
                            </p:childTnLst>
                          </p:cTn>
                        </p:par>
                        <p:par>
                          <p:cTn id="106" fill="hold">
                            <p:stCondLst>
                              <p:cond delay="300"/>
                            </p:stCondLst>
                            <p:childTnLst>
                              <p:par>
                                <p:cTn id="107" presetID="22" presetClass="entr" presetSubtype="8" fill="hold" grpId="0" nodeType="after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wipe(left)">
                                      <p:cBhvr>
                                        <p:cTn id="109" dur="5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grpId="0" nodeType="clickEffect">
                                  <p:stCondLst>
                                    <p:cond delay="0"/>
                                  </p:stCondLst>
                                  <p:childTnLst>
                                    <p:set>
                                      <p:cBhvr>
                                        <p:cTn id="113" dur="1" fill="hold">
                                          <p:stCondLst>
                                            <p:cond delay="0"/>
                                          </p:stCondLst>
                                        </p:cTn>
                                        <p:tgtEl>
                                          <p:spTgt spid="82"/>
                                        </p:tgtEl>
                                        <p:attrNameLst>
                                          <p:attrName>style.visibility</p:attrName>
                                        </p:attrNameLst>
                                      </p:cBhvr>
                                      <p:to>
                                        <p:strVal val="visible"/>
                                      </p:to>
                                    </p:set>
                                    <p:anim calcmode="lin" valueType="num">
                                      <p:cBhvr>
                                        <p:cTn id="114" dur="300" fill="hold"/>
                                        <p:tgtEl>
                                          <p:spTgt spid="82"/>
                                        </p:tgtEl>
                                        <p:attrNameLst>
                                          <p:attrName>ppt_w</p:attrName>
                                        </p:attrNameLst>
                                      </p:cBhvr>
                                      <p:tavLst>
                                        <p:tav tm="0">
                                          <p:val>
                                            <p:fltVal val="0"/>
                                          </p:val>
                                        </p:tav>
                                        <p:tav tm="100000">
                                          <p:val>
                                            <p:strVal val="#ppt_w"/>
                                          </p:val>
                                        </p:tav>
                                      </p:tavLst>
                                    </p:anim>
                                    <p:anim calcmode="lin" valueType="num">
                                      <p:cBhvr>
                                        <p:cTn id="115" dur="300" fill="hold"/>
                                        <p:tgtEl>
                                          <p:spTgt spid="82"/>
                                        </p:tgtEl>
                                        <p:attrNameLst>
                                          <p:attrName>ppt_h</p:attrName>
                                        </p:attrNameLst>
                                      </p:cBhvr>
                                      <p:tavLst>
                                        <p:tav tm="0">
                                          <p:val>
                                            <p:fltVal val="0"/>
                                          </p:val>
                                        </p:tav>
                                        <p:tav tm="100000">
                                          <p:val>
                                            <p:strVal val="#ppt_h"/>
                                          </p:val>
                                        </p:tav>
                                      </p:tavLst>
                                    </p:anim>
                                    <p:animEffect transition="in" filter="fade">
                                      <p:cBhvr>
                                        <p:cTn id="116" dur="300"/>
                                        <p:tgtEl>
                                          <p:spTgt spid="82"/>
                                        </p:tgtEl>
                                      </p:cBhvr>
                                    </p:animEffect>
                                  </p:childTnLst>
                                </p:cTn>
                              </p:par>
                            </p:childTnLst>
                          </p:cTn>
                        </p:par>
                        <p:par>
                          <p:cTn id="117" fill="hold">
                            <p:stCondLst>
                              <p:cond delay="300"/>
                            </p:stCondLst>
                            <p:childTnLst>
                              <p:par>
                                <p:cTn id="118" presetID="22" presetClass="entr" presetSubtype="8" fill="hold" grpId="0" nodeType="afterEffect">
                                  <p:stCondLst>
                                    <p:cond delay="0"/>
                                  </p:stCondLst>
                                  <p:childTnLst>
                                    <p:set>
                                      <p:cBhvr>
                                        <p:cTn id="119" dur="1" fill="hold">
                                          <p:stCondLst>
                                            <p:cond delay="0"/>
                                          </p:stCondLst>
                                        </p:cTn>
                                        <p:tgtEl>
                                          <p:spTgt spid="87"/>
                                        </p:tgtEl>
                                        <p:attrNameLst>
                                          <p:attrName>style.visibility</p:attrName>
                                        </p:attrNameLst>
                                      </p:cBhvr>
                                      <p:to>
                                        <p:strVal val="visible"/>
                                      </p:to>
                                    </p:set>
                                    <p:animEffect transition="in" filter="wipe(left)">
                                      <p:cBhvr>
                                        <p:cTn id="120" dur="500"/>
                                        <p:tgtEl>
                                          <p:spTgt spid="87"/>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p:cTn id="125" dur="300" fill="hold"/>
                                        <p:tgtEl>
                                          <p:spTgt spid="83"/>
                                        </p:tgtEl>
                                        <p:attrNameLst>
                                          <p:attrName>ppt_w</p:attrName>
                                        </p:attrNameLst>
                                      </p:cBhvr>
                                      <p:tavLst>
                                        <p:tav tm="0">
                                          <p:val>
                                            <p:fltVal val="0"/>
                                          </p:val>
                                        </p:tav>
                                        <p:tav tm="100000">
                                          <p:val>
                                            <p:strVal val="#ppt_w"/>
                                          </p:val>
                                        </p:tav>
                                      </p:tavLst>
                                    </p:anim>
                                    <p:anim calcmode="lin" valueType="num">
                                      <p:cBhvr>
                                        <p:cTn id="126" dur="300" fill="hold"/>
                                        <p:tgtEl>
                                          <p:spTgt spid="83"/>
                                        </p:tgtEl>
                                        <p:attrNameLst>
                                          <p:attrName>ppt_h</p:attrName>
                                        </p:attrNameLst>
                                      </p:cBhvr>
                                      <p:tavLst>
                                        <p:tav tm="0">
                                          <p:val>
                                            <p:fltVal val="0"/>
                                          </p:val>
                                        </p:tav>
                                        <p:tav tm="100000">
                                          <p:val>
                                            <p:strVal val="#ppt_h"/>
                                          </p:val>
                                        </p:tav>
                                      </p:tavLst>
                                    </p:anim>
                                    <p:animEffect transition="in" filter="fade">
                                      <p:cBhvr>
                                        <p:cTn id="127" dur="300"/>
                                        <p:tgtEl>
                                          <p:spTgt spid="83"/>
                                        </p:tgtEl>
                                      </p:cBhvr>
                                    </p:animEffect>
                                  </p:childTnLst>
                                </p:cTn>
                              </p:par>
                            </p:childTnLst>
                          </p:cTn>
                        </p:par>
                        <p:par>
                          <p:cTn id="128" fill="hold">
                            <p:stCondLst>
                              <p:cond delay="300"/>
                            </p:stCondLst>
                            <p:childTnLst>
                              <p:par>
                                <p:cTn id="129" presetID="22" presetClass="entr" presetSubtype="8"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wipe(left)">
                                      <p:cBhvr>
                                        <p:cTn id="131" dur="500"/>
                                        <p:tgtEl>
                                          <p:spTgt spid="63"/>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84"/>
                                        </p:tgtEl>
                                        <p:attrNameLst>
                                          <p:attrName>style.visibility</p:attrName>
                                        </p:attrNameLst>
                                      </p:cBhvr>
                                      <p:to>
                                        <p:strVal val="visible"/>
                                      </p:to>
                                    </p:set>
                                    <p:anim calcmode="lin" valueType="num">
                                      <p:cBhvr>
                                        <p:cTn id="136" dur="300" fill="hold"/>
                                        <p:tgtEl>
                                          <p:spTgt spid="84"/>
                                        </p:tgtEl>
                                        <p:attrNameLst>
                                          <p:attrName>ppt_w</p:attrName>
                                        </p:attrNameLst>
                                      </p:cBhvr>
                                      <p:tavLst>
                                        <p:tav tm="0">
                                          <p:val>
                                            <p:fltVal val="0"/>
                                          </p:val>
                                        </p:tav>
                                        <p:tav tm="100000">
                                          <p:val>
                                            <p:strVal val="#ppt_w"/>
                                          </p:val>
                                        </p:tav>
                                      </p:tavLst>
                                    </p:anim>
                                    <p:anim calcmode="lin" valueType="num">
                                      <p:cBhvr>
                                        <p:cTn id="137" dur="300" fill="hold"/>
                                        <p:tgtEl>
                                          <p:spTgt spid="84"/>
                                        </p:tgtEl>
                                        <p:attrNameLst>
                                          <p:attrName>ppt_h</p:attrName>
                                        </p:attrNameLst>
                                      </p:cBhvr>
                                      <p:tavLst>
                                        <p:tav tm="0">
                                          <p:val>
                                            <p:fltVal val="0"/>
                                          </p:val>
                                        </p:tav>
                                        <p:tav tm="100000">
                                          <p:val>
                                            <p:strVal val="#ppt_h"/>
                                          </p:val>
                                        </p:tav>
                                      </p:tavLst>
                                    </p:anim>
                                    <p:animEffect transition="in" filter="fade">
                                      <p:cBhvr>
                                        <p:cTn id="138" dur="300"/>
                                        <p:tgtEl>
                                          <p:spTgt spid="84"/>
                                        </p:tgtEl>
                                      </p:cBhvr>
                                    </p:animEffect>
                                  </p:childTnLst>
                                </p:cTn>
                              </p:par>
                            </p:childTnLst>
                          </p:cTn>
                        </p:par>
                        <p:par>
                          <p:cTn id="139" fill="hold">
                            <p:stCondLst>
                              <p:cond delay="300"/>
                            </p:stCondLst>
                            <p:childTnLst>
                              <p:par>
                                <p:cTn id="140" presetID="22" presetClass="entr" presetSubtype="8" fill="hold" grpId="0" nodeType="after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wipe(left)">
                                      <p:cBhvr>
                                        <p:cTn id="1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animBg="1"/>
      <p:bldP spid="38" grpId="0" animBg="1"/>
      <p:bldP spid="9" grpId="0" animBg="1"/>
      <p:bldP spid="16" grpId="0"/>
      <p:bldP spid="17" grpId="0" animBg="1"/>
      <p:bldP spid="18" grpId="0"/>
      <p:bldP spid="62" grpId="0"/>
      <p:bldP spid="63" grpId="0"/>
      <p:bldP spid="64" grpId="0"/>
      <p:bldP spid="65" grpId="0" animBg="1"/>
      <p:bldP spid="65" grpId="1" animBg="1"/>
      <p:bldP spid="66" grpId="0" animBg="1"/>
      <p:bldP spid="79" grpId="0" animBg="1"/>
      <p:bldP spid="80" grpId="0"/>
      <p:bldP spid="81" grpId="0"/>
      <p:bldP spid="82" grpId="0"/>
      <p:bldP spid="83" grpId="0"/>
      <p:bldP spid="84" grpId="0"/>
      <p:bldP spid="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25" r="1692" b="2930"/>
          <a:stretch/>
        </p:blipFill>
        <p:spPr>
          <a:xfrm>
            <a:off x="9301" y="4480644"/>
            <a:ext cx="12187461" cy="2417996"/>
          </a:xfrm>
          <a:prstGeom prst="rect">
            <a:avLst/>
          </a:prstGeom>
        </p:spPr>
      </p:pic>
      <p:sp>
        <p:nvSpPr>
          <p:cNvPr id="26" name="Freeform 6"/>
          <p:cNvSpPr>
            <a:spLocks noEditPoints="1"/>
          </p:cNvSpPr>
          <p:nvPr/>
        </p:nvSpPr>
        <p:spPr bwMode="auto">
          <a:xfrm>
            <a:off x="4575426" y="750627"/>
            <a:ext cx="3242158" cy="2316702"/>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600">
              <a:latin typeface="+mn-lt"/>
              <a:ea typeface="+mn-ea"/>
              <a:cs typeface="+mn-ea"/>
              <a:sym typeface="+mn-lt"/>
            </a:endParaRPr>
          </a:p>
        </p:txBody>
      </p:sp>
      <p:sp>
        <p:nvSpPr>
          <p:cNvPr id="35" name="文本框 34"/>
          <p:cNvSpPr txBox="1"/>
          <p:nvPr/>
        </p:nvSpPr>
        <p:spPr>
          <a:xfrm>
            <a:off x="886055" y="3429000"/>
            <a:ext cx="10417589" cy="1015663"/>
          </a:xfrm>
          <a:prstGeom prst="rect">
            <a:avLst/>
          </a:prstGeom>
          <a:noFill/>
        </p:spPr>
        <p:txBody>
          <a:bodyPr wrap="square" rtlCol="0">
            <a:spAutoFit/>
          </a:bodyPr>
          <a:lstStyle>
            <a:defPPr>
              <a:defRPr lang="zh-CN"/>
            </a:defPPr>
            <a:lvl1pPr algn="ctr">
              <a:defRPr sz="6600">
                <a:solidFill>
                  <a:schemeClr val="bg2"/>
                </a:solidFill>
                <a:latin typeface="方正特雅宋_GBK" panose="02000000000000000000" pitchFamily="2" charset="-122"/>
                <a:ea typeface="方正特雅宋_GBK" panose="02000000000000000000" pitchFamily="2" charset="-122"/>
                <a:cs typeface="+mn-ea"/>
              </a:defRPr>
            </a:lvl1pPr>
          </a:lstStyle>
          <a:p>
            <a:r>
              <a:rPr lang="zh-CN" altLang="en-US" sz="6000" b="1" dirty="0">
                <a:solidFill>
                  <a:schemeClr val="tx1"/>
                </a:solidFill>
                <a:latin typeface="+mn-lt"/>
                <a:ea typeface="+mn-ea"/>
                <a:sym typeface="+mn-lt"/>
              </a:rPr>
              <a:t>更多</a:t>
            </a:r>
            <a:r>
              <a:rPr lang="en-US" altLang="zh-CN" sz="6000" b="1" dirty="0">
                <a:solidFill>
                  <a:schemeClr val="tx1"/>
                </a:solidFill>
                <a:latin typeface="+mn-lt"/>
                <a:ea typeface="+mn-ea"/>
                <a:sym typeface="+mn-lt"/>
              </a:rPr>
              <a:t>·</a:t>
            </a:r>
            <a:r>
              <a:rPr lang="zh-CN" altLang="en-US" sz="6000" b="1" dirty="0">
                <a:solidFill>
                  <a:schemeClr val="tx1"/>
                </a:solidFill>
                <a:latin typeface="+mn-lt"/>
                <a:ea typeface="+mn-ea"/>
                <a:sym typeface="+mn-lt"/>
              </a:rPr>
              <a:t>民生建设</a:t>
            </a:r>
          </a:p>
        </p:txBody>
      </p:sp>
      <p:grpSp>
        <p:nvGrpSpPr>
          <p:cNvPr id="3" name="组合 2"/>
          <p:cNvGrpSpPr/>
          <p:nvPr/>
        </p:nvGrpSpPr>
        <p:grpSpPr>
          <a:xfrm>
            <a:off x="5533479" y="1316877"/>
            <a:ext cx="1122744" cy="1122744"/>
            <a:chOff x="5533479" y="1316877"/>
            <a:chExt cx="1122744" cy="1122744"/>
          </a:xfrm>
        </p:grpSpPr>
        <p:sp>
          <p:nvSpPr>
            <p:cNvPr id="43" name="任意多边形: 形状 42"/>
            <p:cNvSpPr/>
            <p:nvPr/>
          </p:nvSpPr>
          <p:spPr bwMode="auto">
            <a:xfrm>
              <a:off x="5533479" y="1316877"/>
              <a:ext cx="1122744" cy="1122744"/>
            </a:xfrm>
            <a:custGeom>
              <a:avLst/>
              <a:gdLst>
                <a:gd name="connsiteX0" fmla="*/ 417327 w 834654"/>
                <a:gd name="connsiteY0" fmla="*/ 47625 h 834654"/>
                <a:gd name="connsiteX1" fmla="*/ 47625 w 834654"/>
                <a:gd name="connsiteY1" fmla="*/ 417327 h 834654"/>
                <a:gd name="connsiteX2" fmla="*/ 417327 w 834654"/>
                <a:gd name="connsiteY2" fmla="*/ 787029 h 834654"/>
                <a:gd name="connsiteX3" fmla="*/ 787029 w 834654"/>
                <a:gd name="connsiteY3" fmla="*/ 417327 h 834654"/>
                <a:gd name="connsiteX4" fmla="*/ 417327 w 834654"/>
                <a:gd name="connsiteY4" fmla="*/ 47625 h 834654"/>
                <a:gd name="connsiteX5" fmla="*/ 417327 w 834654"/>
                <a:gd name="connsiteY5" fmla="*/ 0 h 834654"/>
                <a:gd name="connsiteX6" fmla="*/ 834654 w 834654"/>
                <a:gd name="connsiteY6" fmla="*/ 417327 h 834654"/>
                <a:gd name="connsiteX7" fmla="*/ 417327 w 834654"/>
                <a:gd name="connsiteY7" fmla="*/ 834654 h 834654"/>
                <a:gd name="connsiteX8" fmla="*/ 0 w 834654"/>
                <a:gd name="connsiteY8" fmla="*/ 417327 h 834654"/>
                <a:gd name="connsiteX9" fmla="*/ 417327 w 834654"/>
                <a:gd name="connsiteY9" fmla="*/ 0 h 83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654" h="834654">
                  <a:moveTo>
                    <a:pt x="417327" y="47625"/>
                  </a:moveTo>
                  <a:cubicBezTo>
                    <a:pt x="213146" y="47625"/>
                    <a:pt x="47625" y="213146"/>
                    <a:pt x="47625" y="417327"/>
                  </a:cubicBezTo>
                  <a:cubicBezTo>
                    <a:pt x="47625" y="621508"/>
                    <a:pt x="213146" y="787029"/>
                    <a:pt x="417327" y="787029"/>
                  </a:cubicBezTo>
                  <a:cubicBezTo>
                    <a:pt x="621508" y="787029"/>
                    <a:pt x="787029" y="621508"/>
                    <a:pt x="787029" y="417327"/>
                  </a:cubicBezTo>
                  <a:cubicBezTo>
                    <a:pt x="787029" y="213146"/>
                    <a:pt x="621508" y="47625"/>
                    <a:pt x="417327" y="47625"/>
                  </a:cubicBezTo>
                  <a:close/>
                  <a:moveTo>
                    <a:pt x="417327" y="0"/>
                  </a:moveTo>
                  <a:cubicBezTo>
                    <a:pt x="647810" y="0"/>
                    <a:pt x="834654" y="186844"/>
                    <a:pt x="834654" y="417327"/>
                  </a:cubicBezTo>
                  <a:cubicBezTo>
                    <a:pt x="834654" y="647810"/>
                    <a:pt x="647810" y="834654"/>
                    <a:pt x="417327" y="834654"/>
                  </a:cubicBezTo>
                  <a:cubicBezTo>
                    <a:pt x="186844" y="834654"/>
                    <a:pt x="0" y="647810"/>
                    <a:pt x="0" y="417327"/>
                  </a:cubicBezTo>
                  <a:cubicBezTo>
                    <a:pt x="0" y="186844"/>
                    <a:pt x="186844" y="0"/>
                    <a:pt x="417327" y="0"/>
                  </a:cubicBez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mn-lt"/>
                <a:ea typeface="+mn-ea"/>
                <a:cs typeface="+mn-ea"/>
                <a:sym typeface="+mn-lt"/>
              </a:endParaRPr>
            </a:p>
          </p:txBody>
        </p:sp>
        <p:sp>
          <p:nvSpPr>
            <p:cNvPr id="44" name="Rectangle 9"/>
            <p:cNvSpPr>
              <a:spLocks noChangeArrowheads="1"/>
            </p:cNvSpPr>
            <p:nvPr/>
          </p:nvSpPr>
          <p:spPr bwMode="auto">
            <a:xfrm>
              <a:off x="5660519" y="1538208"/>
              <a:ext cx="8686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b="1" dirty="0">
                  <a:solidFill>
                    <a:schemeClr val="accent3"/>
                  </a:solidFill>
                  <a:latin typeface="+mn-lt"/>
                  <a:ea typeface="+mn-ea"/>
                  <a:cs typeface="+mn-ea"/>
                  <a:sym typeface="+mn-lt"/>
                </a:rPr>
                <a:t>05</a:t>
              </a:r>
              <a:endParaRPr kumimoji="0" lang="zh-CN" altLang="zh-CN" sz="48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spTree>
    <p:extLst>
      <p:ext uri="{BB962C8B-B14F-4D97-AF65-F5344CB8AC3E}">
        <p14:creationId xmlns:p14="http://schemas.microsoft.com/office/powerpoint/2010/main" val="4057867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by="(-#ppt_w*2)" calcmode="lin" valueType="num">
                                      <p:cBhvr rctx="PPT">
                                        <p:cTn id="29" dur="200" autoRev="1" fill="hold">
                                          <p:stCondLst>
                                            <p:cond delay="0"/>
                                          </p:stCondLst>
                                        </p:cTn>
                                        <p:tgtEl>
                                          <p:spTgt spid="35"/>
                                        </p:tgtEl>
                                        <p:attrNameLst>
                                          <p:attrName>ppt_w</p:attrName>
                                        </p:attrNameLst>
                                      </p:cBhvr>
                                    </p:anim>
                                    <p:anim by="(#ppt_w*0.50)" calcmode="lin" valueType="num">
                                      <p:cBhvr>
                                        <p:cTn id="30" dur="200" decel="50000" autoRev="1" fill="hold">
                                          <p:stCondLst>
                                            <p:cond delay="0"/>
                                          </p:stCondLst>
                                        </p:cTn>
                                        <p:tgtEl>
                                          <p:spTgt spid="35"/>
                                        </p:tgtEl>
                                        <p:attrNameLst>
                                          <p:attrName>ppt_x</p:attrName>
                                        </p:attrNameLst>
                                      </p:cBhvr>
                                    </p:anim>
                                    <p:anim from="(-#ppt_h/2)" to="(#ppt_y)" calcmode="lin" valueType="num">
                                      <p:cBhvr>
                                        <p:cTn id="31" dur="400" fill="hold">
                                          <p:stCondLst>
                                            <p:cond delay="0"/>
                                          </p:stCondLst>
                                        </p:cTn>
                                        <p:tgtEl>
                                          <p:spTgt spid="35"/>
                                        </p:tgtEl>
                                        <p:attrNameLst>
                                          <p:attrName>ppt_y</p:attrName>
                                        </p:attrNameLst>
                                      </p:cBhvr>
                                    </p:anim>
                                    <p:animRot by="21600000">
                                      <p:cBhvr>
                                        <p:cTn id="32" dur="4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6" grpId="1"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E25B30B2-4433-4F68-BFF8-ADED8DBC753E}"/>
              </a:ext>
            </a:extLst>
          </p:cNvPr>
          <p:cNvPicPr/>
          <p:nvPr/>
        </p:nvPicPr>
        <p:blipFill rotWithShape="1">
          <a:blip r:embed="rId3">
            <a:extLst>
              <a:ext uri="{28A0092B-C50C-407E-A947-70E740481C1C}">
                <a14:useLocalDpi xmlns:a14="http://schemas.microsoft.com/office/drawing/2010/main" val="0"/>
              </a:ext>
            </a:extLst>
          </a:blip>
          <a:srcRect t="6263"/>
          <a:stretch/>
        </p:blipFill>
        <p:spPr bwMode="auto">
          <a:xfrm>
            <a:off x="3316480" y="3347328"/>
            <a:ext cx="5383158" cy="2772968"/>
          </a:xfrm>
          <a:prstGeom prst="rect">
            <a:avLst/>
          </a:prstGeom>
          <a:noFill/>
          <a:ln>
            <a:noFill/>
          </a:ln>
        </p:spPr>
      </p:pic>
      <p:sp>
        <p:nvSpPr>
          <p:cNvPr id="67" name="矩形 66"/>
          <p:cNvSpPr/>
          <p:nvPr/>
        </p:nvSpPr>
        <p:spPr bwMode="auto">
          <a:xfrm>
            <a:off x="2902031" y="3180352"/>
            <a:ext cx="8193600" cy="3007798"/>
          </a:xfrm>
          <a:prstGeom prst="rect">
            <a:avLst/>
          </a:prstGeom>
          <a:solidFill>
            <a:schemeClr val="bg2"/>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mn-ea"/>
                <a:cs typeface="+mn-ea"/>
                <a:sym typeface="+mn-lt"/>
              </a:rPr>
              <a:t> </a:t>
            </a:r>
            <a:endParaRPr kumimoji="0" lang="zh-CN" altLang="en-US" sz="1800" b="0" i="0" u="none" strike="noStrike" cap="none" normalizeH="0" baseline="0" dirty="0">
              <a:ln>
                <a:noFill/>
              </a:ln>
              <a:solidFill>
                <a:schemeClr val="tx1"/>
              </a:solidFill>
              <a:effectLst/>
              <a:latin typeface="+mn-lt"/>
              <a:ea typeface="+mn-ea"/>
              <a:cs typeface="+mn-ea"/>
              <a:sym typeface="+mn-lt"/>
            </a:endParaRP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706266"/>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42" name="矩形 41"/>
          <p:cNvSpPr/>
          <p:nvPr/>
        </p:nvSpPr>
        <p:spPr bwMode="auto">
          <a:xfrm>
            <a:off x="2902031" y="1025316"/>
            <a:ext cx="8193600" cy="1866740"/>
          </a:xfrm>
          <a:prstGeom prst="rect">
            <a:avLst/>
          </a:prstGeom>
          <a:solidFill>
            <a:schemeClr val="bg2"/>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3" name="右箭头 2"/>
          <p:cNvSpPr/>
          <p:nvPr/>
        </p:nvSpPr>
        <p:spPr bwMode="auto">
          <a:xfrm>
            <a:off x="2720840" y="1727775"/>
            <a:ext cx="576064" cy="461820"/>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4" name="矩形 43"/>
          <p:cNvSpPr/>
          <p:nvPr/>
        </p:nvSpPr>
        <p:spPr bwMode="auto">
          <a:xfrm>
            <a:off x="996287" y="1025316"/>
            <a:ext cx="1952810" cy="1866740"/>
          </a:xfrm>
          <a:prstGeom prst="rect">
            <a:avLst/>
          </a:prstGeom>
          <a:solidFill>
            <a:schemeClr val="tx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8" name="TextBox 22"/>
          <p:cNvSpPr txBox="1"/>
          <p:nvPr/>
        </p:nvSpPr>
        <p:spPr>
          <a:xfrm>
            <a:off x="1254109" y="1405218"/>
            <a:ext cx="1440161" cy="400110"/>
          </a:xfrm>
          <a:prstGeom prst="rect">
            <a:avLst/>
          </a:prstGeom>
          <a:noFill/>
        </p:spPr>
        <p:txBody>
          <a:bodyPr wrap="square" rtlCol="0">
            <a:spAutoFit/>
          </a:bodyPr>
          <a:lstStyle/>
          <a:p>
            <a:pPr algn="ctr"/>
            <a:r>
              <a:rPr lang="zh-CN" altLang="en-US" sz="2000" dirty="0">
                <a:solidFill>
                  <a:schemeClr val="bg2"/>
                </a:solidFill>
                <a:latin typeface="+mn-lt"/>
                <a:ea typeface="+mn-ea"/>
                <a:cs typeface="+mn-ea"/>
                <a:sym typeface="+mn-lt"/>
              </a:rPr>
              <a:t>方面一</a:t>
            </a:r>
          </a:p>
        </p:txBody>
      </p:sp>
      <p:sp>
        <p:nvSpPr>
          <p:cNvPr id="49" name="TextBox 23"/>
          <p:cNvSpPr txBox="1"/>
          <p:nvPr/>
        </p:nvSpPr>
        <p:spPr>
          <a:xfrm>
            <a:off x="3302759" y="1236655"/>
            <a:ext cx="7465325" cy="1323439"/>
          </a:xfrm>
          <a:prstGeom prst="rect">
            <a:avLst/>
          </a:prstGeom>
        </p:spPr>
        <p:txBody>
          <a:bodyPr wrap="square">
            <a:spAutoFit/>
          </a:bodyPr>
          <a:lstStyle>
            <a:defPPr>
              <a:defRPr lang="zh-CN"/>
            </a:defPPr>
            <a:lvl1pPr algn="just" eaLnBrk="1">
              <a:defRPr sz="2000">
                <a:solidFill>
                  <a:schemeClr val="accent1"/>
                </a:solidFill>
                <a:latin typeface="+mj-ea"/>
                <a:ea typeface="+mj-ea"/>
              </a:defRPr>
            </a:lvl1pPr>
          </a:lstStyle>
          <a:p>
            <a:r>
              <a:rPr lang="en-US" altLang="zh-CN" dirty="0"/>
              <a:t>       </a:t>
            </a:r>
            <a:r>
              <a:rPr lang="zh-CN" altLang="zh-CN" dirty="0"/>
              <a:t>人民公社之后，中国农业翻开崭新一页，开始使用机械化作业，普及使用现代化肥，对虫害科学防治才有了新概念。</a:t>
            </a:r>
            <a:endParaRPr lang="en-US" altLang="zh-CN" dirty="0"/>
          </a:p>
          <a:p>
            <a:r>
              <a:rPr lang="en-US" altLang="zh-CN" dirty="0"/>
              <a:t>       </a:t>
            </a:r>
            <a:r>
              <a:rPr lang="zh-CN" altLang="zh-CN" dirty="0"/>
              <a:t>在我国东北、华北、华中、新疆等平原地区，当地人民公社基本都配置了拖拉机、收割机等农用机械。</a:t>
            </a:r>
          </a:p>
        </p:txBody>
      </p:sp>
      <p:sp>
        <p:nvSpPr>
          <p:cNvPr id="61" name="TextBox 23"/>
          <p:cNvSpPr txBox="1"/>
          <p:nvPr/>
        </p:nvSpPr>
        <p:spPr>
          <a:xfrm>
            <a:off x="1254110" y="1806046"/>
            <a:ext cx="1440161" cy="830997"/>
          </a:xfrm>
          <a:prstGeom prst="rect">
            <a:avLst/>
          </a:prstGeom>
          <a:noFill/>
        </p:spPr>
        <p:txBody>
          <a:bodyPr wrap="square" rtlCol="0">
            <a:spAutoFit/>
          </a:bodyPr>
          <a:lstStyle/>
          <a:p>
            <a:pPr algn="ctr"/>
            <a:r>
              <a:rPr lang="zh-CN" altLang="en-US" sz="2400" b="1" dirty="0">
                <a:solidFill>
                  <a:schemeClr val="bg2"/>
                </a:solidFill>
                <a:latin typeface="+mn-lt"/>
                <a:ea typeface="+mn-ea"/>
                <a:cs typeface="+mn-ea"/>
                <a:sym typeface="+mn-lt"/>
              </a:rPr>
              <a:t>生产工具革新</a:t>
            </a:r>
            <a:endParaRPr lang="en-US" altLang="zh-CN" sz="2400" b="1" dirty="0">
              <a:solidFill>
                <a:schemeClr val="bg2"/>
              </a:solidFill>
              <a:latin typeface="+mn-lt"/>
              <a:ea typeface="+mn-ea"/>
              <a:cs typeface="+mn-ea"/>
              <a:sym typeface="+mn-lt"/>
            </a:endParaRPr>
          </a:p>
        </p:txBody>
      </p:sp>
      <p:sp>
        <p:nvSpPr>
          <p:cNvPr id="68" name="右箭头 12"/>
          <p:cNvSpPr/>
          <p:nvPr/>
        </p:nvSpPr>
        <p:spPr bwMode="auto">
          <a:xfrm>
            <a:off x="2720840" y="4555851"/>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69" name="矩形 68"/>
          <p:cNvSpPr/>
          <p:nvPr/>
        </p:nvSpPr>
        <p:spPr bwMode="auto">
          <a:xfrm>
            <a:off x="996287" y="3180352"/>
            <a:ext cx="1952810" cy="3007798"/>
          </a:xfrm>
          <a:prstGeom prst="rect">
            <a:avLst/>
          </a:prstGeom>
          <a:solidFill>
            <a:schemeClr val="bg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latin typeface="+mn-lt"/>
              <a:ea typeface="+mn-ea"/>
              <a:cs typeface="+mn-ea"/>
              <a:sym typeface="+mn-lt"/>
            </a:endParaRPr>
          </a:p>
        </p:txBody>
      </p:sp>
      <p:sp>
        <p:nvSpPr>
          <p:cNvPr id="70" name="TextBox 26"/>
          <p:cNvSpPr txBox="1"/>
          <p:nvPr/>
        </p:nvSpPr>
        <p:spPr>
          <a:xfrm>
            <a:off x="3302759" y="3299200"/>
            <a:ext cx="5403872" cy="3139321"/>
          </a:xfrm>
          <a:prstGeom prst="rect">
            <a:avLst/>
          </a:prstGeom>
        </p:spPr>
        <p:txBody>
          <a:bodyPr wrap="square">
            <a:spAutoFit/>
          </a:bodyPr>
          <a:lstStyle>
            <a:defPPr>
              <a:defRPr lang="zh-CN"/>
            </a:defPPr>
            <a:lvl1pPr algn="just" eaLnBrk="1">
              <a:defRPr sz="2000">
                <a:solidFill>
                  <a:schemeClr val="accent1"/>
                </a:solidFill>
                <a:latin typeface="+mj-ea"/>
                <a:ea typeface="+mj-ea"/>
              </a:defRPr>
            </a:lvl1pPr>
          </a:lstStyle>
          <a:p>
            <a:r>
              <a:rPr lang="en-US" altLang="zh-CN" dirty="0">
                <a:solidFill>
                  <a:schemeClr val="bg1">
                    <a:lumMod val="50000"/>
                  </a:schemeClr>
                </a:solidFill>
              </a:rPr>
              <a:t>       </a:t>
            </a:r>
            <a:r>
              <a:rPr lang="zh-CN" altLang="zh-CN" dirty="0">
                <a:solidFill>
                  <a:schemeClr val="bg1">
                    <a:lumMod val="50000"/>
                  </a:schemeClr>
                </a:solidFill>
              </a:rPr>
              <a:t>毛主席时代</a:t>
            </a:r>
            <a:r>
              <a:rPr lang="en-US" altLang="zh-CN" dirty="0">
                <a:solidFill>
                  <a:schemeClr val="bg1">
                    <a:lumMod val="50000"/>
                  </a:schemeClr>
                </a:solidFill>
              </a:rPr>
              <a:t>27</a:t>
            </a:r>
            <a:r>
              <a:rPr lang="zh-CN" altLang="zh-CN" dirty="0">
                <a:solidFill>
                  <a:schemeClr val="bg1">
                    <a:lumMod val="50000"/>
                  </a:schemeClr>
                </a:solidFill>
              </a:rPr>
              <a:t>年间，先后共建成大</a:t>
            </a:r>
            <a:r>
              <a:rPr lang="zh-CN" altLang="en-US" dirty="0">
                <a:solidFill>
                  <a:schemeClr val="bg1">
                    <a:lumMod val="50000"/>
                  </a:schemeClr>
                </a:solidFill>
              </a:rPr>
              <a:t>、</a:t>
            </a:r>
            <a:r>
              <a:rPr lang="zh-CN" altLang="zh-CN" dirty="0">
                <a:solidFill>
                  <a:schemeClr val="bg1">
                    <a:lumMod val="50000"/>
                  </a:schemeClr>
                </a:solidFill>
              </a:rPr>
              <a:t>中</a:t>
            </a:r>
            <a:r>
              <a:rPr lang="zh-CN" altLang="en-US" dirty="0">
                <a:solidFill>
                  <a:schemeClr val="bg1">
                    <a:lumMod val="50000"/>
                  </a:schemeClr>
                </a:solidFill>
              </a:rPr>
              <a:t>、</a:t>
            </a:r>
            <a:r>
              <a:rPr lang="zh-CN" altLang="zh-CN" dirty="0">
                <a:solidFill>
                  <a:schemeClr val="bg1">
                    <a:lumMod val="50000"/>
                  </a:schemeClr>
                </a:solidFill>
              </a:rPr>
              <a:t>小型水库</a:t>
            </a:r>
            <a:r>
              <a:rPr lang="en-US" altLang="zh-CN" dirty="0">
                <a:solidFill>
                  <a:schemeClr val="bg1">
                    <a:lumMod val="50000"/>
                  </a:schemeClr>
                </a:solidFill>
              </a:rPr>
              <a:t>8.6</a:t>
            </a:r>
            <a:r>
              <a:rPr lang="zh-CN" altLang="zh-CN" dirty="0">
                <a:solidFill>
                  <a:schemeClr val="bg1">
                    <a:lumMod val="50000"/>
                  </a:schemeClr>
                </a:solidFill>
              </a:rPr>
              <a:t>万座，塘坝</a:t>
            </a:r>
            <a:r>
              <a:rPr lang="en-US" altLang="zh-CN" dirty="0">
                <a:solidFill>
                  <a:schemeClr val="bg1">
                    <a:lumMod val="50000"/>
                  </a:schemeClr>
                </a:solidFill>
              </a:rPr>
              <a:t>640</a:t>
            </a:r>
            <a:r>
              <a:rPr lang="zh-CN" altLang="zh-CN" dirty="0">
                <a:solidFill>
                  <a:schemeClr val="bg1">
                    <a:lumMod val="50000"/>
                  </a:schemeClr>
                </a:solidFill>
              </a:rPr>
              <a:t>万口，总库容</a:t>
            </a:r>
            <a:r>
              <a:rPr lang="en-US" altLang="zh-CN" dirty="0">
                <a:solidFill>
                  <a:schemeClr val="bg1">
                    <a:lumMod val="50000"/>
                  </a:schemeClr>
                </a:solidFill>
              </a:rPr>
              <a:t>4200</a:t>
            </a:r>
            <a:r>
              <a:rPr lang="zh-CN" altLang="zh-CN" dirty="0">
                <a:solidFill>
                  <a:schemeClr val="bg1">
                    <a:lumMod val="50000"/>
                  </a:schemeClr>
                </a:solidFill>
              </a:rPr>
              <a:t>多亿立方米</a:t>
            </a:r>
            <a:r>
              <a:rPr lang="zh-CN" altLang="en-US" dirty="0">
                <a:solidFill>
                  <a:schemeClr val="bg1">
                    <a:lumMod val="50000"/>
                  </a:schemeClr>
                </a:solidFill>
              </a:rPr>
              <a:t>，</a:t>
            </a:r>
            <a:r>
              <a:rPr lang="zh-CN" altLang="zh-CN" dirty="0">
                <a:solidFill>
                  <a:schemeClr val="bg1">
                    <a:lumMod val="50000"/>
                  </a:schemeClr>
                </a:solidFill>
              </a:rPr>
              <a:t>还整治了长江、黄河、淮河、海河、珠江、辽河、松花江等大江大河。</a:t>
            </a:r>
            <a:endParaRPr lang="en-US" altLang="zh-CN" dirty="0">
              <a:solidFill>
                <a:schemeClr val="bg1">
                  <a:lumMod val="50000"/>
                </a:schemeClr>
              </a:solidFill>
            </a:endParaRPr>
          </a:p>
          <a:p>
            <a:r>
              <a:rPr lang="zh-CN" altLang="en-US" dirty="0">
                <a:solidFill>
                  <a:schemeClr val="bg1">
                    <a:lumMod val="50000"/>
                  </a:schemeClr>
                </a:solidFill>
              </a:rPr>
              <a:t>       毛主席时代水利工程总量，其体积折合土石方</a:t>
            </a:r>
            <a:r>
              <a:rPr lang="en-US" altLang="zh-CN" dirty="0">
                <a:solidFill>
                  <a:schemeClr val="bg1">
                    <a:lumMod val="50000"/>
                  </a:schemeClr>
                </a:solidFill>
              </a:rPr>
              <a:t>3610</a:t>
            </a:r>
            <a:r>
              <a:rPr lang="zh-CN" altLang="en-US" dirty="0">
                <a:solidFill>
                  <a:schemeClr val="bg1">
                    <a:lumMod val="50000"/>
                  </a:schemeClr>
                </a:solidFill>
              </a:rPr>
              <a:t>亿立方米，</a:t>
            </a:r>
            <a:r>
              <a:rPr lang="zh-CN" altLang="en-US" b="1" dirty="0">
                <a:solidFill>
                  <a:schemeClr val="bg1">
                    <a:lumMod val="50000"/>
                  </a:schemeClr>
                </a:solidFill>
              </a:rPr>
              <a:t>相当于</a:t>
            </a:r>
            <a:r>
              <a:rPr lang="en-US" altLang="zh-CN" b="1" dirty="0">
                <a:solidFill>
                  <a:schemeClr val="bg1">
                    <a:lumMod val="50000"/>
                  </a:schemeClr>
                </a:solidFill>
              </a:rPr>
              <a:t>1200</a:t>
            </a:r>
            <a:r>
              <a:rPr lang="zh-CN" altLang="en-US" b="1" dirty="0">
                <a:solidFill>
                  <a:schemeClr val="bg1">
                    <a:lumMod val="50000"/>
                  </a:schemeClr>
                </a:solidFill>
              </a:rPr>
              <a:t>座三峡工程</a:t>
            </a:r>
            <a:r>
              <a:rPr lang="zh-CN" altLang="en-US" dirty="0">
                <a:solidFill>
                  <a:schemeClr val="bg1">
                    <a:lumMod val="50000"/>
                  </a:schemeClr>
                </a:solidFill>
              </a:rPr>
              <a:t>，是世界水利发展史上的奇迹。</a:t>
            </a:r>
            <a:endParaRPr lang="en-US" altLang="zh-CN" dirty="0">
              <a:solidFill>
                <a:schemeClr val="bg1">
                  <a:lumMod val="50000"/>
                </a:schemeClr>
              </a:solidFill>
            </a:endParaRPr>
          </a:p>
          <a:p>
            <a:r>
              <a:rPr lang="en-US" altLang="zh-CN" dirty="0">
                <a:solidFill>
                  <a:schemeClr val="bg1">
                    <a:lumMod val="50000"/>
                  </a:schemeClr>
                </a:solidFill>
              </a:rPr>
              <a:t>       </a:t>
            </a:r>
            <a:r>
              <a:rPr lang="zh-CN" altLang="zh-CN" dirty="0">
                <a:solidFill>
                  <a:schemeClr val="bg1">
                    <a:lumMod val="50000"/>
                  </a:schemeClr>
                </a:solidFill>
              </a:rPr>
              <a:t>全国大面积洪涝灾害得到有效控制，各地农田产量从根本上得到保障。</a:t>
            </a:r>
            <a:endParaRPr lang="zh-CN" altLang="en-US" dirty="0">
              <a:solidFill>
                <a:schemeClr val="bg1">
                  <a:lumMod val="50000"/>
                </a:schemeClr>
              </a:solidFill>
            </a:endParaRPr>
          </a:p>
          <a:p>
            <a:endParaRPr lang="en-US" altLang="zh-CN" sz="1800" dirty="0">
              <a:solidFill>
                <a:schemeClr val="bg1">
                  <a:lumMod val="50000"/>
                </a:schemeClr>
              </a:solidFill>
              <a:latin typeface="+mn-lt"/>
              <a:ea typeface="+mn-ea"/>
              <a:cs typeface="+mn-ea"/>
              <a:sym typeface="+mn-lt"/>
            </a:endParaRPr>
          </a:p>
        </p:txBody>
      </p:sp>
      <p:sp>
        <p:nvSpPr>
          <p:cNvPr id="71" name="TextBox 22"/>
          <p:cNvSpPr txBox="1"/>
          <p:nvPr/>
        </p:nvSpPr>
        <p:spPr>
          <a:xfrm>
            <a:off x="1254109" y="4138759"/>
            <a:ext cx="1440161" cy="400110"/>
          </a:xfrm>
          <a:prstGeom prst="rect">
            <a:avLst/>
          </a:prstGeom>
          <a:noFill/>
        </p:spPr>
        <p:txBody>
          <a:bodyPr wrap="square" rtlCol="0">
            <a:spAutoFit/>
          </a:bodyPr>
          <a:lstStyle/>
          <a:p>
            <a:pPr algn="ctr"/>
            <a:r>
              <a:rPr lang="zh-CN" altLang="en-US" sz="2000" dirty="0">
                <a:solidFill>
                  <a:schemeClr val="bg2"/>
                </a:solidFill>
                <a:latin typeface="+mn-lt"/>
                <a:ea typeface="+mn-ea"/>
                <a:cs typeface="+mn-ea"/>
                <a:sym typeface="+mn-lt"/>
              </a:rPr>
              <a:t>方面二</a:t>
            </a:r>
          </a:p>
        </p:txBody>
      </p:sp>
      <p:sp>
        <p:nvSpPr>
          <p:cNvPr id="72" name="TextBox 23"/>
          <p:cNvSpPr txBox="1"/>
          <p:nvPr/>
        </p:nvSpPr>
        <p:spPr>
          <a:xfrm>
            <a:off x="1254110" y="4539587"/>
            <a:ext cx="1440161" cy="830997"/>
          </a:xfrm>
          <a:prstGeom prst="rect">
            <a:avLst/>
          </a:prstGeom>
          <a:noFill/>
        </p:spPr>
        <p:txBody>
          <a:bodyPr wrap="square" rtlCol="0">
            <a:spAutoFit/>
          </a:bodyPr>
          <a:lstStyle>
            <a:defPPr>
              <a:defRPr lang="zh-CN"/>
            </a:defPPr>
            <a:lvl1pPr algn="ctr">
              <a:defRPr sz="2400" b="1">
                <a:solidFill>
                  <a:schemeClr val="bg2"/>
                </a:solidFill>
                <a:latin typeface="+mn-ea"/>
                <a:ea typeface="+mn-ea"/>
              </a:defRPr>
            </a:lvl1pPr>
          </a:lstStyle>
          <a:p>
            <a:r>
              <a:rPr lang="zh-CN" altLang="en-US" dirty="0">
                <a:latin typeface="+mn-lt"/>
                <a:cs typeface="+mn-ea"/>
                <a:sym typeface="+mn-lt"/>
              </a:rPr>
              <a:t>水利灌溉建设</a:t>
            </a:r>
            <a:endParaRPr lang="en-US" altLang="zh-CN" dirty="0">
              <a:latin typeface="+mn-lt"/>
              <a:cs typeface="+mn-ea"/>
              <a:sym typeface="+mn-lt"/>
            </a:endParaRPr>
          </a:p>
        </p:txBody>
      </p:sp>
      <p:sp>
        <p:nvSpPr>
          <p:cNvPr id="22" name="TextBox 54">
            <a:extLst>
              <a:ext uri="{FF2B5EF4-FFF2-40B4-BE49-F238E27FC236}">
                <a16:creationId xmlns:a16="http://schemas.microsoft.com/office/drawing/2014/main" id="{2D524137-DC33-4D06-A2B0-037CEA6A3B43}"/>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a:t>
            </a:r>
            <a:r>
              <a:rPr lang="zh-CN" altLang="en-US" dirty="0">
                <a:solidFill>
                  <a:srgbClr val="C00000"/>
                </a:solidFill>
                <a:latin typeface="+mn-lt"/>
                <a:ea typeface="+mn-ea"/>
                <a:cs typeface="+mn-ea"/>
                <a:sym typeface="+mn-lt"/>
              </a:rPr>
              <a:t> 民生建设</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pic>
        <p:nvPicPr>
          <p:cNvPr id="9" name="图片 8">
            <a:extLst>
              <a:ext uri="{FF2B5EF4-FFF2-40B4-BE49-F238E27FC236}">
                <a16:creationId xmlns:a16="http://schemas.microsoft.com/office/drawing/2014/main" id="{AEC2023F-4D8E-453B-926A-630E5BC58ABF}"/>
              </a:ext>
            </a:extLst>
          </p:cNvPr>
          <p:cNvPicPr>
            <a:picLocks noChangeAspect="1"/>
          </p:cNvPicPr>
          <p:nvPr/>
        </p:nvPicPr>
        <p:blipFill rotWithShape="1">
          <a:blip r:embed="rId4">
            <a:extLst>
              <a:ext uri="{28A0092B-C50C-407E-A947-70E740481C1C}">
                <a14:useLocalDpi xmlns:a14="http://schemas.microsoft.com/office/drawing/2010/main" val="0"/>
              </a:ext>
            </a:extLst>
          </a:blip>
          <a:srcRect b="10298"/>
          <a:stretch/>
        </p:blipFill>
        <p:spPr>
          <a:xfrm>
            <a:off x="8859609" y="3300979"/>
            <a:ext cx="2083044" cy="2772968"/>
          </a:xfrm>
          <a:prstGeom prst="rect">
            <a:avLst/>
          </a:prstGeom>
        </p:spPr>
      </p:pic>
    </p:spTree>
    <p:extLst>
      <p:ext uri="{BB962C8B-B14F-4D97-AF65-F5344CB8AC3E}">
        <p14:creationId xmlns:p14="http://schemas.microsoft.com/office/powerpoint/2010/main" val="147470966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2"/>
                                        </p:tgtEl>
                                        <p:attrNameLst>
                                          <p:attrName>style.visibility</p:attrName>
                                        </p:attrNameLst>
                                      </p:cBhvr>
                                      <p:to>
                                        <p:strVal val="visible"/>
                                      </p:to>
                                    </p:set>
                                    <p:anim calcmode="lin" valueType="num">
                                      <p:cBhvr>
                                        <p:cTn id="18"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2"/>
                                        </p:tgtEl>
                                        <p:attrNameLst>
                                          <p:attrName>ppt_y</p:attrName>
                                        </p:attrNameLst>
                                      </p:cBhvr>
                                      <p:tavLst>
                                        <p:tav tm="0">
                                          <p:val>
                                            <p:strVal val="#ppt_y"/>
                                          </p:val>
                                        </p:tav>
                                        <p:tav tm="100000">
                                          <p:val>
                                            <p:strVal val="#ppt_y"/>
                                          </p:val>
                                        </p:tav>
                                      </p:tavLst>
                                    </p:anim>
                                    <p:anim calcmode="lin" valueType="num">
                                      <p:cBhvr>
                                        <p:cTn id="20"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0-#ppt_w/2"/>
                                          </p:val>
                                        </p:tav>
                                        <p:tav tm="100000">
                                          <p:val>
                                            <p:strVal val="#ppt_x"/>
                                          </p:val>
                                        </p:tav>
                                      </p:tavLst>
                                    </p:anim>
                                    <p:anim calcmode="lin" valueType="num">
                                      <p:cBhvr additive="base">
                                        <p:cTn id="28" dur="500" fill="hold"/>
                                        <p:tgtEl>
                                          <p:spTgt spid="4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0-#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31" presetClass="entr" presetSubtype="0"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400" fill="hold"/>
                                        <p:tgtEl>
                                          <p:spTgt spid="48"/>
                                        </p:tgtEl>
                                        <p:attrNameLst>
                                          <p:attrName>ppt_w</p:attrName>
                                        </p:attrNameLst>
                                      </p:cBhvr>
                                      <p:tavLst>
                                        <p:tav tm="0">
                                          <p:val>
                                            <p:fltVal val="0"/>
                                          </p:val>
                                        </p:tav>
                                        <p:tav tm="100000">
                                          <p:val>
                                            <p:strVal val="#ppt_w"/>
                                          </p:val>
                                        </p:tav>
                                      </p:tavLst>
                                    </p:anim>
                                    <p:anim calcmode="lin" valueType="num">
                                      <p:cBhvr>
                                        <p:cTn id="38" dur="400" fill="hold"/>
                                        <p:tgtEl>
                                          <p:spTgt spid="48"/>
                                        </p:tgtEl>
                                        <p:attrNameLst>
                                          <p:attrName>ppt_h</p:attrName>
                                        </p:attrNameLst>
                                      </p:cBhvr>
                                      <p:tavLst>
                                        <p:tav tm="0">
                                          <p:val>
                                            <p:fltVal val="0"/>
                                          </p:val>
                                        </p:tav>
                                        <p:tav tm="100000">
                                          <p:val>
                                            <p:strVal val="#ppt_h"/>
                                          </p:val>
                                        </p:tav>
                                      </p:tavLst>
                                    </p:anim>
                                    <p:anim calcmode="lin" valueType="num">
                                      <p:cBhvr>
                                        <p:cTn id="39" dur="400" fill="hold"/>
                                        <p:tgtEl>
                                          <p:spTgt spid="48"/>
                                        </p:tgtEl>
                                        <p:attrNameLst>
                                          <p:attrName>style.rotation</p:attrName>
                                        </p:attrNameLst>
                                      </p:cBhvr>
                                      <p:tavLst>
                                        <p:tav tm="0">
                                          <p:val>
                                            <p:fltVal val="90"/>
                                          </p:val>
                                        </p:tav>
                                        <p:tav tm="100000">
                                          <p:val>
                                            <p:fltVal val="0"/>
                                          </p:val>
                                        </p:tav>
                                      </p:tavLst>
                                    </p:anim>
                                    <p:animEffect transition="in" filter="fade">
                                      <p:cBhvr>
                                        <p:cTn id="40" dur="400"/>
                                        <p:tgtEl>
                                          <p:spTgt spid="48"/>
                                        </p:tgtEl>
                                      </p:cBhvr>
                                    </p:animEffect>
                                  </p:childTnLst>
                                </p:cTn>
                              </p:par>
                            </p:childTnLst>
                          </p:cTn>
                        </p:par>
                        <p:par>
                          <p:cTn id="41" fill="hold">
                            <p:stCondLst>
                              <p:cond delay="1400"/>
                            </p:stCondLst>
                            <p:childTnLst>
                              <p:par>
                                <p:cTn id="42" presetID="22" presetClass="entr" presetSubtype="1"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up)">
                                      <p:cBhvr>
                                        <p:cTn id="44" dur="500"/>
                                        <p:tgtEl>
                                          <p:spTgt spid="61"/>
                                        </p:tgtEl>
                                      </p:cBhvr>
                                    </p:animEffect>
                                  </p:childTnLst>
                                </p:cTn>
                              </p:par>
                            </p:childTnLst>
                          </p:cTn>
                        </p:par>
                        <p:par>
                          <p:cTn id="45" fill="hold">
                            <p:stCondLst>
                              <p:cond delay="1900"/>
                            </p:stCondLst>
                            <p:childTnLst>
                              <p:par>
                                <p:cTn id="46" presetID="22" presetClass="entr" presetSubtype="8"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0-#ppt_w/2"/>
                                          </p:val>
                                        </p:tav>
                                        <p:tav tm="100000">
                                          <p:val>
                                            <p:strVal val="#ppt_x"/>
                                          </p:val>
                                        </p:tav>
                                      </p:tavLst>
                                    </p:anim>
                                    <p:anim calcmode="lin" valueType="num">
                                      <p:cBhvr additive="base">
                                        <p:cTn id="57" dur="500" fill="hold"/>
                                        <p:tgtEl>
                                          <p:spTgt spid="69"/>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additive="base">
                                        <p:cTn id="60" dur="500" fill="hold"/>
                                        <p:tgtEl>
                                          <p:spTgt spid="68"/>
                                        </p:tgtEl>
                                        <p:attrNameLst>
                                          <p:attrName>ppt_x</p:attrName>
                                        </p:attrNameLst>
                                      </p:cBhvr>
                                      <p:tavLst>
                                        <p:tav tm="0">
                                          <p:val>
                                            <p:strVal val="0-#ppt_w/2"/>
                                          </p:val>
                                        </p:tav>
                                        <p:tav tm="100000">
                                          <p:val>
                                            <p:strVal val="#ppt_x"/>
                                          </p:val>
                                        </p:tav>
                                      </p:tavLst>
                                    </p:anim>
                                    <p:anim calcmode="lin" valueType="num">
                                      <p:cBhvr additive="base">
                                        <p:cTn id="61" dur="500" fill="hold"/>
                                        <p:tgtEl>
                                          <p:spTgt spid="68"/>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3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400" fill="hold"/>
                                        <p:tgtEl>
                                          <p:spTgt spid="71"/>
                                        </p:tgtEl>
                                        <p:attrNameLst>
                                          <p:attrName>ppt_w</p:attrName>
                                        </p:attrNameLst>
                                      </p:cBhvr>
                                      <p:tavLst>
                                        <p:tav tm="0">
                                          <p:val>
                                            <p:fltVal val="0"/>
                                          </p:val>
                                        </p:tav>
                                        <p:tav tm="100000">
                                          <p:val>
                                            <p:strVal val="#ppt_w"/>
                                          </p:val>
                                        </p:tav>
                                      </p:tavLst>
                                    </p:anim>
                                    <p:anim calcmode="lin" valueType="num">
                                      <p:cBhvr>
                                        <p:cTn id="66" dur="400" fill="hold"/>
                                        <p:tgtEl>
                                          <p:spTgt spid="71"/>
                                        </p:tgtEl>
                                        <p:attrNameLst>
                                          <p:attrName>ppt_h</p:attrName>
                                        </p:attrNameLst>
                                      </p:cBhvr>
                                      <p:tavLst>
                                        <p:tav tm="0">
                                          <p:val>
                                            <p:fltVal val="0"/>
                                          </p:val>
                                        </p:tav>
                                        <p:tav tm="100000">
                                          <p:val>
                                            <p:strVal val="#ppt_h"/>
                                          </p:val>
                                        </p:tav>
                                      </p:tavLst>
                                    </p:anim>
                                    <p:anim calcmode="lin" valueType="num">
                                      <p:cBhvr>
                                        <p:cTn id="67" dur="400" fill="hold"/>
                                        <p:tgtEl>
                                          <p:spTgt spid="71"/>
                                        </p:tgtEl>
                                        <p:attrNameLst>
                                          <p:attrName>style.rotation</p:attrName>
                                        </p:attrNameLst>
                                      </p:cBhvr>
                                      <p:tavLst>
                                        <p:tav tm="0">
                                          <p:val>
                                            <p:fltVal val="90"/>
                                          </p:val>
                                        </p:tav>
                                        <p:tav tm="100000">
                                          <p:val>
                                            <p:fltVal val="0"/>
                                          </p:val>
                                        </p:tav>
                                      </p:tavLst>
                                    </p:anim>
                                    <p:animEffect transition="in" filter="fade">
                                      <p:cBhvr>
                                        <p:cTn id="68" dur="400"/>
                                        <p:tgtEl>
                                          <p:spTgt spid="71"/>
                                        </p:tgtEl>
                                      </p:cBhvr>
                                    </p:animEffect>
                                  </p:childTnLst>
                                </p:cTn>
                              </p:par>
                            </p:childTnLst>
                          </p:cTn>
                        </p:par>
                        <p:par>
                          <p:cTn id="69" fill="hold">
                            <p:stCondLst>
                              <p:cond delay="900"/>
                            </p:stCondLst>
                            <p:childTnLst>
                              <p:par>
                                <p:cTn id="70" presetID="22" presetClass="entr" presetSubtype="1" fill="hold" grpId="0"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wipe(up)">
                                      <p:cBhvr>
                                        <p:cTn id="72" dur="500"/>
                                        <p:tgtEl>
                                          <p:spTgt spid="72"/>
                                        </p:tgtEl>
                                      </p:cBhvr>
                                    </p:animEffect>
                                  </p:childTnLst>
                                </p:cTn>
                              </p:par>
                            </p:childTnLst>
                          </p:cTn>
                        </p:par>
                        <p:par>
                          <p:cTn id="73" fill="hold">
                            <p:stCondLst>
                              <p:cond delay="1400"/>
                            </p:stCondLst>
                            <p:childTnLst>
                              <p:par>
                                <p:cTn id="74" presetID="22" presetClass="entr" presetSubtype="8" fill="hold" grpId="0" nodeType="after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left)">
                                      <p:cBhvr>
                                        <p:cTn id="76" dur="500"/>
                                        <p:tgtEl>
                                          <p:spTgt spid="67"/>
                                        </p:tgtEl>
                                      </p:cBhvr>
                                    </p:animEffect>
                                  </p:childTnLst>
                                </p:cTn>
                              </p:par>
                            </p:childTnLst>
                          </p:cTn>
                        </p:par>
                        <p:par>
                          <p:cTn id="77" fill="hold">
                            <p:stCondLst>
                              <p:cond delay="1900"/>
                            </p:stCondLst>
                            <p:childTnLst>
                              <p:par>
                                <p:cTn id="78" presetID="22" presetClass="entr" presetSubtype="8"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left)">
                                      <p:cBhvr>
                                        <p:cTn id="80" dur="500"/>
                                        <p:tgtEl>
                                          <p:spTgt spid="70"/>
                                        </p:tgtEl>
                                      </p:cBhvr>
                                    </p:animEffect>
                                  </p:childTnLst>
                                </p:cTn>
                              </p:par>
                            </p:childTnLst>
                          </p:cTn>
                        </p:par>
                        <p:par>
                          <p:cTn id="81" fill="hold">
                            <p:stCondLst>
                              <p:cond delay="2400"/>
                            </p:stCondLst>
                            <p:childTnLst>
                              <p:par>
                                <p:cTn id="82" presetID="10" presetClass="entr" presetSubtype="0"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37" grpId="0" animBg="1"/>
      <p:bldP spid="38" grpId="0" animBg="1"/>
      <p:bldP spid="42" grpId="0" animBg="1"/>
      <p:bldP spid="43" grpId="0" animBg="1"/>
      <p:bldP spid="44" grpId="0" animBg="1"/>
      <p:bldP spid="48" grpId="0"/>
      <p:bldP spid="49" grpId="0"/>
      <p:bldP spid="61" grpId="0"/>
      <p:bldP spid="68" grpId="0" animBg="1"/>
      <p:bldP spid="69" grpId="0" animBg="1"/>
      <p:bldP spid="70" grpId="0"/>
      <p:bldP spid="71" grpId="0"/>
      <p:bldP spid="72"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42" name="矩形 41"/>
          <p:cNvSpPr/>
          <p:nvPr/>
        </p:nvSpPr>
        <p:spPr bwMode="auto">
          <a:xfrm>
            <a:off x="2902031" y="881948"/>
            <a:ext cx="8193600" cy="2945774"/>
          </a:xfrm>
          <a:prstGeom prst="rect">
            <a:avLst/>
          </a:prstGeom>
          <a:solidFill>
            <a:schemeClr val="bg2"/>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3" name="右箭头 2"/>
          <p:cNvSpPr/>
          <p:nvPr/>
        </p:nvSpPr>
        <p:spPr bwMode="auto">
          <a:xfrm>
            <a:off x="2720840" y="2123925"/>
            <a:ext cx="576064" cy="461820"/>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4" name="矩形 43"/>
          <p:cNvSpPr/>
          <p:nvPr/>
        </p:nvSpPr>
        <p:spPr bwMode="auto">
          <a:xfrm>
            <a:off x="996287" y="881948"/>
            <a:ext cx="1952810" cy="2945774"/>
          </a:xfrm>
          <a:prstGeom prst="rect">
            <a:avLst/>
          </a:prstGeom>
          <a:solidFill>
            <a:schemeClr val="tx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8" name="TextBox 22"/>
          <p:cNvSpPr txBox="1"/>
          <p:nvPr/>
        </p:nvSpPr>
        <p:spPr>
          <a:xfrm>
            <a:off x="1254109" y="1809567"/>
            <a:ext cx="1440161" cy="400110"/>
          </a:xfrm>
          <a:prstGeom prst="rect">
            <a:avLst/>
          </a:prstGeom>
          <a:noFill/>
        </p:spPr>
        <p:txBody>
          <a:bodyPr wrap="square" rtlCol="0">
            <a:spAutoFit/>
          </a:bodyPr>
          <a:lstStyle/>
          <a:p>
            <a:pPr algn="ctr"/>
            <a:r>
              <a:rPr lang="zh-CN" altLang="en-US" sz="2000" dirty="0">
                <a:solidFill>
                  <a:schemeClr val="bg2"/>
                </a:solidFill>
                <a:latin typeface="+mn-lt"/>
                <a:ea typeface="+mn-ea"/>
                <a:cs typeface="+mn-ea"/>
                <a:sym typeface="+mn-lt"/>
              </a:rPr>
              <a:t>方面三</a:t>
            </a:r>
          </a:p>
        </p:txBody>
      </p:sp>
      <p:sp>
        <p:nvSpPr>
          <p:cNvPr id="49" name="TextBox 23"/>
          <p:cNvSpPr txBox="1"/>
          <p:nvPr/>
        </p:nvSpPr>
        <p:spPr>
          <a:xfrm>
            <a:off x="3302759" y="2331770"/>
            <a:ext cx="7465325" cy="1323439"/>
          </a:xfrm>
          <a:prstGeom prst="rect">
            <a:avLst/>
          </a:prstGeom>
        </p:spPr>
        <p:txBody>
          <a:bodyPr wrap="square">
            <a:spAutoFit/>
          </a:bodyPr>
          <a:lstStyle>
            <a:defPPr>
              <a:defRPr lang="zh-CN"/>
            </a:defPPr>
            <a:lvl1pPr algn="just" eaLnBrk="1">
              <a:defRPr sz="2000">
                <a:solidFill>
                  <a:schemeClr val="accent1"/>
                </a:solidFill>
                <a:latin typeface="+mj-ea"/>
                <a:ea typeface="+mj-ea"/>
              </a:defRPr>
            </a:lvl1pPr>
          </a:lstStyle>
          <a:p>
            <a:r>
              <a:rPr lang="en-US" altLang="zh-CN" dirty="0"/>
              <a:t>      </a:t>
            </a:r>
            <a:r>
              <a:rPr lang="zh-CN" altLang="zh-CN" dirty="0"/>
              <a:t>人民公社期间，农村医疗卫生事业得到很大改善，源于毛主席“六二六指示”</a:t>
            </a:r>
            <a:r>
              <a:rPr lang="zh-CN" altLang="en-US" dirty="0"/>
              <a:t>，</a:t>
            </a:r>
            <a:r>
              <a:rPr lang="zh-CN" altLang="zh-CN" dirty="0"/>
              <a:t>人民公社后</a:t>
            </a:r>
            <a:r>
              <a:rPr lang="en-US" altLang="zh-CN" dirty="0"/>
              <a:t>10</a:t>
            </a:r>
            <a:r>
              <a:rPr lang="zh-CN" altLang="zh-CN" dirty="0"/>
              <a:t>年，基本卫生医疗服务得到快速发展，在全国</a:t>
            </a:r>
            <a:r>
              <a:rPr lang="en-US" altLang="zh-CN" dirty="0"/>
              <a:t>90%</a:t>
            </a:r>
            <a:r>
              <a:rPr lang="zh-CN" altLang="zh-CN" dirty="0"/>
              <a:t>的农村建立了农村医疗合作社，有</a:t>
            </a:r>
            <a:r>
              <a:rPr lang="en-US" altLang="zh-CN" dirty="0"/>
              <a:t>500</a:t>
            </a:r>
            <a:r>
              <a:rPr lang="zh-CN" altLang="zh-CN" dirty="0"/>
              <a:t>余万赤脚医生在服务。</a:t>
            </a:r>
            <a:endParaRPr lang="zh-CN" altLang="en-US" sz="1800" dirty="0">
              <a:solidFill>
                <a:schemeClr val="bg1"/>
              </a:solidFill>
              <a:latin typeface="+mn-lt"/>
              <a:ea typeface="+mn-ea"/>
              <a:cs typeface="+mn-ea"/>
              <a:sym typeface="+mn-lt"/>
            </a:endParaRPr>
          </a:p>
        </p:txBody>
      </p:sp>
      <p:sp>
        <p:nvSpPr>
          <p:cNvPr id="61" name="TextBox 23"/>
          <p:cNvSpPr txBox="1"/>
          <p:nvPr/>
        </p:nvSpPr>
        <p:spPr>
          <a:xfrm>
            <a:off x="1254110" y="2210395"/>
            <a:ext cx="1440161" cy="830997"/>
          </a:xfrm>
          <a:prstGeom prst="rect">
            <a:avLst/>
          </a:prstGeom>
          <a:noFill/>
        </p:spPr>
        <p:txBody>
          <a:bodyPr wrap="square" rtlCol="0">
            <a:spAutoFit/>
          </a:bodyPr>
          <a:lstStyle>
            <a:defPPr>
              <a:defRPr lang="zh-CN"/>
            </a:defPPr>
            <a:lvl1pPr algn="ctr">
              <a:defRPr sz="2400" b="1">
                <a:solidFill>
                  <a:schemeClr val="bg2"/>
                </a:solidFill>
                <a:latin typeface="+mn-ea"/>
                <a:ea typeface="+mn-ea"/>
              </a:defRPr>
            </a:lvl1pPr>
          </a:lstStyle>
          <a:p>
            <a:r>
              <a:rPr lang="zh-CN" altLang="en-US" dirty="0">
                <a:latin typeface="+mn-lt"/>
                <a:cs typeface="+mn-ea"/>
                <a:sym typeface="+mn-lt"/>
              </a:rPr>
              <a:t>农村医疗合作社</a:t>
            </a:r>
            <a:endParaRPr lang="en-US" altLang="zh-CN" dirty="0">
              <a:latin typeface="+mn-lt"/>
              <a:cs typeface="+mn-ea"/>
              <a:sym typeface="+mn-lt"/>
            </a:endParaRPr>
          </a:p>
        </p:txBody>
      </p:sp>
      <p:sp>
        <p:nvSpPr>
          <p:cNvPr id="24" name="椭圆 23"/>
          <p:cNvSpPr/>
          <p:nvPr/>
        </p:nvSpPr>
        <p:spPr bwMode="auto">
          <a:xfrm>
            <a:off x="3791976" y="1017509"/>
            <a:ext cx="1141748" cy="1141748"/>
          </a:xfrm>
          <a:prstGeom prst="ellipse">
            <a:avLst/>
          </a:prstGeom>
          <a:solidFill>
            <a:schemeClr val="tx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5" name="矩形 24"/>
          <p:cNvSpPr/>
          <p:nvPr/>
        </p:nvSpPr>
        <p:spPr>
          <a:xfrm>
            <a:off x="3822244" y="1178211"/>
            <a:ext cx="1089690" cy="830997"/>
          </a:xfrm>
          <a:prstGeom prst="rect">
            <a:avLst/>
          </a:prstGeom>
        </p:spPr>
        <p:txBody>
          <a:bodyPr wrap="square">
            <a:spAutoFit/>
          </a:bodyPr>
          <a:lstStyle/>
          <a:p>
            <a:pPr algn="ctr"/>
            <a:r>
              <a:rPr lang="zh-CN" altLang="en-US" sz="2400" dirty="0">
                <a:solidFill>
                  <a:schemeClr val="bg2"/>
                </a:solidFill>
                <a:latin typeface="+mn-lt"/>
                <a:ea typeface="+mn-ea"/>
                <a:cs typeface="+mn-ea"/>
                <a:sym typeface="+mn-lt"/>
              </a:rPr>
              <a:t>合作医疗</a:t>
            </a:r>
          </a:p>
        </p:txBody>
      </p:sp>
      <p:sp>
        <p:nvSpPr>
          <p:cNvPr id="26" name="椭圆 25"/>
          <p:cNvSpPr/>
          <p:nvPr/>
        </p:nvSpPr>
        <p:spPr bwMode="auto">
          <a:xfrm>
            <a:off x="5433281" y="1017509"/>
            <a:ext cx="1141748" cy="1141748"/>
          </a:xfrm>
          <a:prstGeom prst="ellipse">
            <a:avLst/>
          </a:prstGeom>
          <a:solidFill>
            <a:schemeClr val="bg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7" name="椭圆 26"/>
          <p:cNvSpPr/>
          <p:nvPr/>
        </p:nvSpPr>
        <p:spPr bwMode="auto">
          <a:xfrm>
            <a:off x="7157504" y="1017509"/>
            <a:ext cx="1141748" cy="1141748"/>
          </a:xfrm>
          <a:prstGeom prst="ellipse">
            <a:avLst/>
          </a:prstGeom>
          <a:solidFill>
            <a:schemeClr val="tx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8" name="椭圆 27"/>
          <p:cNvSpPr/>
          <p:nvPr/>
        </p:nvSpPr>
        <p:spPr bwMode="auto">
          <a:xfrm>
            <a:off x="8880242" y="1017509"/>
            <a:ext cx="1141748" cy="1141748"/>
          </a:xfrm>
          <a:prstGeom prst="ellipse">
            <a:avLst/>
          </a:prstGeom>
          <a:solidFill>
            <a:schemeClr val="bg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29" name="矩形 28"/>
          <p:cNvSpPr/>
          <p:nvPr/>
        </p:nvSpPr>
        <p:spPr>
          <a:xfrm>
            <a:off x="5462280" y="1178211"/>
            <a:ext cx="1089690" cy="830997"/>
          </a:xfrm>
          <a:prstGeom prst="rect">
            <a:avLst/>
          </a:prstGeom>
        </p:spPr>
        <p:txBody>
          <a:bodyPr wrap="square">
            <a:spAutoFit/>
          </a:bodyPr>
          <a:lstStyle/>
          <a:p>
            <a:pPr algn="ctr"/>
            <a:r>
              <a:rPr lang="zh-CN" altLang="en-US" sz="2400" dirty="0">
                <a:solidFill>
                  <a:schemeClr val="bg2"/>
                </a:solidFill>
                <a:latin typeface="+mn-lt"/>
                <a:ea typeface="+mn-ea"/>
                <a:cs typeface="+mn-ea"/>
                <a:sym typeface="+mn-lt"/>
              </a:rPr>
              <a:t>政府干预</a:t>
            </a:r>
          </a:p>
        </p:txBody>
      </p:sp>
      <p:sp>
        <p:nvSpPr>
          <p:cNvPr id="30" name="矩形 29"/>
          <p:cNvSpPr/>
          <p:nvPr/>
        </p:nvSpPr>
        <p:spPr>
          <a:xfrm>
            <a:off x="7197109" y="1178211"/>
            <a:ext cx="1089690" cy="830997"/>
          </a:xfrm>
          <a:prstGeom prst="rect">
            <a:avLst/>
          </a:prstGeom>
        </p:spPr>
        <p:txBody>
          <a:bodyPr wrap="square">
            <a:spAutoFit/>
          </a:bodyPr>
          <a:lstStyle/>
          <a:p>
            <a:pPr algn="ctr"/>
            <a:r>
              <a:rPr lang="zh-CN" altLang="en-US" sz="2400" dirty="0">
                <a:solidFill>
                  <a:schemeClr val="bg2"/>
                </a:solidFill>
                <a:latin typeface="+mn-lt"/>
                <a:ea typeface="+mn-ea"/>
                <a:cs typeface="+mn-ea"/>
                <a:sym typeface="+mn-lt"/>
              </a:rPr>
              <a:t>赤脚医生</a:t>
            </a:r>
          </a:p>
        </p:txBody>
      </p:sp>
      <p:sp>
        <p:nvSpPr>
          <p:cNvPr id="31" name="矩形 30"/>
          <p:cNvSpPr/>
          <p:nvPr/>
        </p:nvSpPr>
        <p:spPr>
          <a:xfrm>
            <a:off x="8906701" y="1178211"/>
            <a:ext cx="1089690" cy="830997"/>
          </a:xfrm>
          <a:prstGeom prst="rect">
            <a:avLst/>
          </a:prstGeom>
        </p:spPr>
        <p:txBody>
          <a:bodyPr wrap="square">
            <a:spAutoFit/>
          </a:bodyPr>
          <a:lstStyle/>
          <a:p>
            <a:pPr algn="ctr"/>
            <a:r>
              <a:rPr lang="zh-CN" altLang="en-US" sz="2400" dirty="0">
                <a:solidFill>
                  <a:schemeClr val="bg2"/>
                </a:solidFill>
                <a:latin typeface="+mn-lt"/>
                <a:ea typeface="+mn-ea"/>
                <a:cs typeface="+mn-ea"/>
                <a:sym typeface="+mn-lt"/>
              </a:rPr>
              <a:t>公社补贴</a:t>
            </a:r>
          </a:p>
        </p:txBody>
      </p:sp>
      <p:sp>
        <p:nvSpPr>
          <p:cNvPr id="36" name="矩形 35"/>
          <p:cNvSpPr/>
          <p:nvPr/>
        </p:nvSpPr>
        <p:spPr bwMode="auto">
          <a:xfrm>
            <a:off x="2894647" y="4003404"/>
            <a:ext cx="8193600" cy="2484069"/>
          </a:xfrm>
          <a:prstGeom prst="rect">
            <a:avLst/>
          </a:prstGeom>
          <a:solidFill>
            <a:schemeClr val="bg2"/>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39" name="右箭头 12"/>
          <p:cNvSpPr/>
          <p:nvPr/>
        </p:nvSpPr>
        <p:spPr bwMode="auto">
          <a:xfrm>
            <a:off x="2713456" y="4838789"/>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40" name="矩形 39"/>
          <p:cNvSpPr/>
          <p:nvPr/>
        </p:nvSpPr>
        <p:spPr bwMode="auto">
          <a:xfrm>
            <a:off x="988903" y="4003404"/>
            <a:ext cx="1952810" cy="2484069"/>
          </a:xfrm>
          <a:prstGeom prst="rect">
            <a:avLst/>
          </a:prstGeom>
          <a:solidFill>
            <a:schemeClr val="bg1"/>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latin typeface="+mn-lt"/>
              <a:ea typeface="+mn-ea"/>
              <a:cs typeface="+mn-ea"/>
              <a:sym typeface="+mn-lt"/>
            </a:endParaRPr>
          </a:p>
        </p:txBody>
      </p:sp>
      <p:sp>
        <p:nvSpPr>
          <p:cNvPr id="41" name="TextBox 26"/>
          <p:cNvSpPr txBox="1"/>
          <p:nvPr/>
        </p:nvSpPr>
        <p:spPr>
          <a:xfrm>
            <a:off x="3221286" y="4100203"/>
            <a:ext cx="4582990" cy="2246769"/>
          </a:xfrm>
          <a:prstGeom prst="rect">
            <a:avLst/>
          </a:prstGeom>
        </p:spPr>
        <p:txBody>
          <a:bodyPr wrap="square">
            <a:spAutoFit/>
          </a:bodyPr>
          <a:lstStyle>
            <a:defPPr>
              <a:defRPr lang="zh-CN"/>
            </a:defPPr>
            <a:lvl1pPr algn="just" eaLnBrk="1">
              <a:defRPr sz="2000">
                <a:solidFill>
                  <a:schemeClr val="accent1"/>
                </a:solidFill>
                <a:latin typeface="+mj-ea"/>
                <a:ea typeface="+mj-ea"/>
              </a:defRPr>
            </a:lvl1pPr>
          </a:lstStyle>
          <a:p>
            <a:r>
              <a:rPr lang="en-US" altLang="zh-CN" dirty="0"/>
              <a:t>       </a:t>
            </a:r>
            <a:r>
              <a:rPr lang="zh-CN" altLang="zh-CN" dirty="0"/>
              <a:t>人民公社初期，农村开展了大规模的全民扫盲运动，取得巨大成绩。</a:t>
            </a:r>
            <a:endParaRPr lang="en-US" altLang="zh-CN" dirty="0"/>
          </a:p>
          <a:p>
            <a:r>
              <a:rPr lang="zh-CN" altLang="en-US" dirty="0"/>
              <a:t>       受益于经济的进步和政策的支持，</a:t>
            </a:r>
            <a:r>
              <a:rPr lang="en-US" altLang="zh-CN" dirty="0"/>
              <a:t>1966</a:t>
            </a:r>
            <a:r>
              <a:rPr lang="zh-CN" altLang="zh-CN" dirty="0"/>
              <a:t>至</a:t>
            </a:r>
            <a:r>
              <a:rPr lang="en-US" altLang="zh-CN" dirty="0"/>
              <a:t>1976</a:t>
            </a:r>
            <a:r>
              <a:rPr lang="zh-CN" altLang="zh-CN" dirty="0"/>
              <a:t>年间，中国乡村基础教育突飞猛进，构建了日趋完善的公共教育服务体系，小学、初中、高中的三级布局覆盖</a:t>
            </a:r>
            <a:r>
              <a:rPr lang="zh-CN" altLang="en-US" dirty="0"/>
              <a:t>了</a:t>
            </a:r>
            <a:r>
              <a:rPr lang="zh-CN" altLang="zh-CN" dirty="0"/>
              <a:t>全国</a:t>
            </a:r>
            <a:r>
              <a:rPr lang="en-US" altLang="zh-CN" dirty="0"/>
              <a:t>80%</a:t>
            </a:r>
            <a:r>
              <a:rPr lang="zh-CN" altLang="zh-CN" dirty="0"/>
              <a:t>以上的乡村</a:t>
            </a:r>
            <a:r>
              <a:rPr lang="zh-CN" altLang="en-US" dirty="0"/>
              <a:t>。</a:t>
            </a:r>
            <a:endParaRPr lang="zh-CN" altLang="en-US" sz="1800" dirty="0">
              <a:latin typeface="+mn-lt"/>
              <a:ea typeface="+mn-ea"/>
              <a:cs typeface="+mn-ea"/>
              <a:sym typeface="+mn-lt"/>
            </a:endParaRPr>
          </a:p>
        </p:txBody>
      </p:sp>
      <p:sp>
        <p:nvSpPr>
          <p:cNvPr id="50" name="TextBox 22"/>
          <p:cNvSpPr txBox="1"/>
          <p:nvPr/>
        </p:nvSpPr>
        <p:spPr>
          <a:xfrm>
            <a:off x="1246725" y="4638734"/>
            <a:ext cx="1440161" cy="400110"/>
          </a:xfrm>
          <a:prstGeom prst="rect">
            <a:avLst/>
          </a:prstGeom>
          <a:noFill/>
        </p:spPr>
        <p:txBody>
          <a:bodyPr wrap="square" rtlCol="0">
            <a:spAutoFit/>
          </a:bodyPr>
          <a:lstStyle/>
          <a:p>
            <a:pPr algn="ctr"/>
            <a:r>
              <a:rPr lang="zh-CN" altLang="en-US" sz="2000" dirty="0">
                <a:solidFill>
                  <a:schemeClr val="bg2"/>
                </a:solidFill>
                <a:latin typeface="+mn-lt"/>
                <a:ea typeface="+mn-ea"/>
                <a:cs typeface="+mn-ea"/>
                <a:sym typeface="+mn-lt"/>
              </a:rPr>
              <a:t>方面四</a:t>
            </a:r>
          </a:p>
        </p:txBody>
      </p:sp>
      <p:sp>
        <p:nvSpPr>
          <p:cNvPr id="52" name="TextBox 23"/>
          <p:cNvSpPr txBox="1"/>
          <p:nvPr/>
        </p:nvSpPr>
        <p:spPr>
          <a:xfrm>
            <a:off x="1246726" y="5039562"/>
            <a:ext cx="1440161" cy="830997"/>
          </a:xfrm>
          <a:prstGeom prst="rect">
            <a:avLst/>
          </a:prstGeom>
          <a:noFill/>
        </p:spPr>
        <p:txBody>
          <a:bodyPr wrap="square" rtlCol="0">
            <a:spAutoFit/>
          </a:bodyPr>
          <a:lstStyle>
            <a:defPPr>
              <a:defRPr lang="zh-CN"/>
            </a:defPPr>
            <a:lvl1pPr algn="ctr">
              <a:defRPr sz="2400" b="1">
                <a:solidFill>
                  <a:schemeClr val="bg2"/>
                </a:solidFill>
                <a:latin typeface="+mn-ea"/>
                <a:ea typeface="+mn-ea"/>
              </a:defRPr>
            </a:lvl1pPr>
          </a:lstStyle>
          <a:p>
            <a:r>
              <a:rPr lang="zh-CN" altLang="en-US" dirty="0">
                <a:latin typeface="+mn-lt"/>
                <a:cs typeface="+mn-ea"/>
                <a:sym typeface="+mn-lt"/>
              </a:rPr>
              <a:t>全民扫盲运动</a:t>
            </a:r>
            <a:endParaRPr lang="en-US" altLang="zh-CN" dirty="0">
              <a:latin typeface="+mn-lt"/>
              <a:cs typeface="+mn-ea"/>
              <a:sym typeface="+mn-lt"/>
            </a:endParaRPr>
          </a:p>
        </p:txBody>
      </p:sp>
      <p:sp>
        <p:nvSpPr>
          <p:cNvPr id="32" name="TextBox 54">
            <a:extLst>
              <a:ext uri="{FF2B5EF4-FFF2-40B4-BE49-F238E27FC236}">
                <a16:creationId xmlns:a16="http://schemas.microsoft.com/office/drawing/2014/main" id="{2E2732F6-F4ED-4D33-AE45-77FFD47B8199}"/>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a:t>
            </a:r>
            <a:r>
              <a:rPr lang="zh-CN" altLang="en-US" dirty="0">
                <a:solidFill>
                  <a:srgbClr val="C00000"/>
                </a:solidFill>
                <a:latin typeface="+mn-lt"/>
                <a:ea typeface="+mn-ea"/>
                <a:cs typeface="+mn-ea"/>
                <a:sym typeface="+mn-lt"/>
              </a:rPr>
              <a:t> 民生建设</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pic>
        <p:nvPicPr>
          <p:cNvPr id="4" name="图片 3">
            <a:extLst>
              <a:ext uri="{FF2B5EF4-FFF2-40B4-BE49-F238E27FC236}">
                <a16:creationId xmlns:a16="http://schemas.microsoft.com/office/drawing/2014/main" id="{D619E6A8-4646-4F32-A56B-3D3A70A44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35" y="4081534"/>
            <a:ext cx="3030543" cy="2327808"/>
          </a:xfrm>
          <a:prstGeom prst="rect">
            <a:avLst/>
          </a:prstGeom>
        </p:spPr>
      </p:pic>
    </p:spTree>
    <p:extLst>
      <p:ext uri="{BB962C8B-B14F-4D97-AF65-F5344CB8AC3E}">
        <p14:creationId xmlns:p14="http://schemas.microsoft.com/office/powerpoint/2010/main" val="2315092550"/>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2"/>
                                        </p:tgtEl>
                                        <p:attrNameLst>
                                          <p:attrName>ppt_y</p:attrName>
                                        </p:attrNameLst>
                                      </p:cBhvr>
                                      <p:tavLst>
                                        <p:tav tm="0">
                                          <p:val>
                                            <p:strVal val="#ppt_y"/>
                                          </p:val>
                                        </p:tav>
                                        <p:tav tm="100000">
                                          <p:val>
                                            <p:strVal val="#ppt_y"/>
                                          </p:val>
                                        </p:tav>
                                      </p:tavLst>
                                    </p:anim>
                                    <p:anim calcmode="lin" valueType="num">
                                      <p:cBhvr>
                                        <p:cTn id="9"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0-#ppt_w/2"/>
                                          </p:val>
                                        </p:tav>
                                        <p:tav tm="100000">
                                          <p:val>
                                            <p:strVal val="#ppt_x"/>
                                          </p:val>
                                        </p:tav>
                                      </p:tavLst>
                                    </p:anim>
                                    <p:anim calcmode="lin" valueType="num">
                                      <p:cBhvr additive="base">
                                        <p:cTn id="17" dur="500" fill="hold"/>
                                        <p:tgtEl>
                                          <p:spTgt spid="4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fill="hold"/>
                                        <p:tgtEl>
                                          <p:spTgt spid="43"/>
                                        </p:tgtEl>
                                        <p:attrNameLst>
                                          <p:attrName>ppt_x</p:attrName>
                                        </p:attrNameLst>
                                      </p:cBhvr>
                                      <p:tavLst>
                                        <p:tav tm="0">
                                          <p:val>
                                            <p:strVal val="0-#ppt_w/2"/>
                                          </p:val>
                                        </p:tav>
                                        <p:tav tm="100000">
                                          <p:val>
                                            <p:strVal val="#ppt_x"/>
                                          </p:val>
                                        </p:tav>
                                      </p:tavLst>
                                    </p:anim>
                                    <p:anim calcmode="lin" valueType="num">
                                      <p:cBhvr additive="base">
                                        <p:cTn id="22" dur="500" fill="hold"/>
                                        <p:tgtEl>
                                          <p:spTgt spid="43"/>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3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 calcmode="lin" valueType="num">
                                      <p:cBhvr>
                                        <p:cTn id="28" dur="500" fill="hold"/>
                                        <p:tgtEl>
                                          <p:spTgt spid="48"/>
                                        </p:tgtEl>
                                        <p:attrNameLst>
                                          <p:attrName>style.rotation</p:attrName>
                                        </p:attrNameLst>
                                      </p:cBhvr>
                                      <p:tavLst>
                                        <p:tav tm="0">
                                          <p:val>
                                            <p:fltVal val="90"/>
                                          </p:val>
                                        </p:tav>
                                        <p:tav tm="100000">
                                          <p:val>
                                            <p:fltVal val="0"/>
                                          </p:val>
                                        </p:tav>
                                      </p:tavLst>
                                    </p:anim>
                                    <p:animEffect transition="in" filter="fade">
                                      <p:cBhvr>
                                        <p:cTn id="29" dur="500"/>
                                        <p:tgtEl>
                                          <p:spTgt spid="48"/>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wipe(up)">
                                      <p:cBhvr>
                                        <p:cTn id="33" dur="500"/>
                                        <p:tgtEl>
                                          <p:spTgt spid="61"/>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Scale>
                                      <p:cBhvr>
                                        <p:cTn id="40" dur="8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800" decel="50000" fill="hold">
                                          <p:stCondLst>
                                            <p:cond delay="0"/>
                                          </p:stCondLst>
                                        </p:cTn>
                                        <p:tgtEl>
                                          <p:spTgt spid="24"/>
                                        </p:tgtEl>
                                        <p:attrNameLst>
                                          <p:attrName>ppt_x</p:attrName>
                                          <p:attrName>ppt_y</p:attrName>
                                        </p:attrNameLst>
                                      </p:cBhvr>
                                    </p:animMotion>
                                    <p:animEffect transition="in" filter="fade">
                                      <p:cBhvr>
                                        <p:cTn id="42" dur="800"/>
                                        <p:tgtEl>
                                          <p:spTgt spid="24"/>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anim calcmode="lin" valueType="num">
                                      <p:cBhvr>
                                        <p:cTn id="46" dur="500" fill="hold"/>
                                        <p:tgtEl>
                                          <p:spTgt spid="25"/>
                                        </p:tgtEl>
                                        <p:attrNameLst>
                                          <p:attrName>ppt_x</p:attrName>
                                        </p:attrNameLst>
                                      </p:cBhvr>
                                      <p:tavLst>
                                        <p:tav tm="0">
                                          <p:val>
                                            <p:strVal val="#ppt_x"/>
                                          </p:val>
                                        </p:tav>
                                        <p:tav tm="100000">
                                          <p:val>
                                            <p:strVal val="#ppt_x"/>
                                          </p:val>
                                        </p:tav>
                                      </p:tavLst>
                                    </p:anim>
                                    <p:anim calcmode="lin" valueType="num">
                                      <p:cBhvr>
                                        <p:cTn id="47" dur="500" fill="hold"/>
                                        <p:tgtEl>
                                          <p:spTgt spid="25"/>
                                        </p:tgtEl>
                                        <p:attrNameLst>
                                          <p:attrName>ppt_y</p:attrName>
                                        </p:attrNameLst>
                                      </p:cBhvr>
                                      <p:tavLst>
                                        <p:tav tm="0">
                                          <p:val>
                                            <p:strVal val="#ppt_y+.1"/>
                                          </p:val>
                                        </p:tav>
                                        <p:tav tm="100000">
                                          <p:val>
                                            <p:strVal val="#ppt_y"/>
                                          </p:val>
                                        </p:tav>
                                      </p:tavLst>
                                    </p:anim>
                                  </p:childTnLst>
                                </p:cTn>
                              </p:par>
                              <p:par>
                                <p:cTn id="48" presetID="52"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Scale>
                                      <p:cBhvr>
                                        <p:cTn id="50" dur="8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800" decel="50000" fill="hold">
                                          <p:stCondLst>
                                            <p:cond delay="0"/>
                                          </p:stCondLst>
                                        </p:cTn>
                                        <p:tgtEl>
                                          <p:spTgt spid="26"/>
                                        </p:tgtEl>
                                        <p:attrNameLst>
                                          <p:attrName>ppt_x</p:attrName>
                                          <p:attrName>ppt_y</p:attrName>
                                        </p:attrNameLst>
                                      </p:cBhvr>
                                    </p:animMotion>
                                    <p:animEffect transition="in" filter="fade">
                                      <p:cBhvr>
                                        <p:cTn id="52" dur="800"/>
                                        <p:tgtEl>
                                          <p:spTgt spid="26"/>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anim calcmode="lin" valueType="num">
                                      <p:cBhvr>
                                        <p:cTn id="56" dur="500" fill="hold"/>
                                        <p:tgtEl>
                                          <p:spTgt spid="29"/>
                                        </p:tgtEl>
                                        <p:attrNameLst>
                                          <p:attrName>ppt_x</p:attrName>
                                        </p:attrNameLst>
                                      </p:cBhvr>
                                      <p:tavLst>
                                        <p:tav tm="0">
                                          <p:val>
                                            <p:strVal val="#ppt_x"/>
                                          </p:val>
                                        </p:tav>
                                        <p:tav tm="100000">
                                          <p:val>
                                            <p:strVal val="#ppt_x"/>
                                          </p:val>
                                        </p:tav>
                                      </p:tavLst>
                                    </p:anim>
                                    <p:anim calcmode="lin" valueType="num">
                                      <p:cBhvr>
                                        <p:cTn id="57" dur="500" fill="hold"/>
                                        <p:tgtEl>
                                          <p:spTgt spid="29"/>
                                        </p:tgtEl>
                                        <p:attrNameLst>
                                          <p:attrName>ppt_y</p:attrName>
                                        </p:attrNameLst>
                                      </p:cBhvr>
                                      <p:tavLst>
                                        <p:tav tm="0">
                                          <p:val>
                                            <p:strVal val="#ppt_y+.1"/>
                                          </p:val>
                                        </p:tav>
                                        <p:tav tm="100000">
                                          <p:val>
                                            <p:strVal val="#ppt_y"/>
                                          </p:val>
                                        </p:tav>
                                      </p:tavLst>
                                    </p:anim>
                                  </p:childTnLst>
                                </p:cTn>
                              </p:par>
                              <p:par>
                                <p:cTn id="58" presetID="52" presetClass="entr" presetSubtype="0" fill="hold" grpId="0" nodeType="withEffect">
                                  <p:stCondLst>
                                    <p:cond delay="200"/>
                                  </p:stCondLst>
                                  <p:childTnLst>
                                    <p:set>
                                      <p:cBhvr>
                                        <p:cTn id="59" dur="1" fill="hold">
                                          <p:stCondLst>
                                            <p:cond delay="0"/>
                                          </p:stCondLst>
                                        </p:cTn>
                                        <p:tgtEl>
                                          <p:spTgt spid="27"/>
                                        </p:tgtEl>
                                        <p:attrNameLst>
                                          <p:attrName>style.visibility</p:attrName>
                                        </p:attrNameLst>
                                      </p:cBhvr>
                                      <p:to>
                                        <p:strVal val="visible"/>
                                      </p:to>
                                    </p:set>
                                    <p:animScale>
                                      <p:cBhvr>
                                        <p:cTn id="60" dur="8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800" decel="50000" fill="hold">
                                          <p:stCondLst>
                                            <p:cond delay="0"/>
                                          </p:stCondLst>
                                        </p:cTn>
                                        <p:tgtEl>
                                          <p:spTgt spid="27"/>
                                        </p:tgtEl>
                                        <p:attrNameLst>
                                          <p:attrName>ppt_x</p:attrName>
                                          <p:attrName>ppt_y</p:attrName>
                                        </p:attrNameLst>
                                      </p:cBhvr>
                                    </p:animMotion>
                                    <p:animEffect transition="in" filter="fade">
                                      <p:cBhvr>
                                        <p:cTn id="62" dur="800"/>
                                        <p:tgtEl>
                                          <p:spTgt spid="27"/>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anim calcmode="lin" valueType="num">
                                      <p:cBhvr>
                                        <p:cTn id="66" dur="500" fill="hold"/>
                                        <p:tgtEl>
                                          <p:spTgt spid="30"/>
                                        </p:tgtEl>
                                        <p:attrNameLst>
                                          <p:attrName>ppt_x</p:attrName>
                                        </p:attrNameLst>
                                      </p:cBhvr>
                                      <p:tavLst>
                                        <p:tav tm="0">
                                          <p:val>
                                            <p:strVal val="#ppt_x"/>
                                          </p:val>
                                        </p:tav>
                                        <p:tav tm="100000">
                                          <p:val>
                                            <p:strVal val="#ppt_x"/>
                                          </p:val>
                                        </p:tav>
                                      </p:tavLst>
                                    </p:anim>
                                    <p:anim calcmode="lin" valueType="num">
                                      <p:cBhvr>
                                        <p:cTn id="67" dur="500" fill="hold"/>
                                        <p:tgtEl>
                                          <p:spTgt spid="30"/>
                                        </p:tgtEl>
                                        <p:attrNameLst>
                                          <p:attrName>ppt_y</p:attrName>
                                        </p:attrNameLst>
                                      </p:cBhvr>
                                      <p:tavLst>
                                        <p:tav tm="0">
                                          <p:val>
                                            <p:strVal val="#ppt_y+.1"/>
                                          </p:val>
                                        </p:tav>
                                        <p:tav tm="100000">
                                          <p:val>
                                            <p:strVal val="#ppt_y"/>
                                          </p:val>
                                        </p:tav>
                                      </p:tavLst>
                                    </p:anim>
                                  </p:childTnLst>
                                </p:cTn>
                              </p:par>
                              <p:par>
                                <p:cTn id="68" presetID="52" presetClass="entr" presetSubtype="0" fill="hold" grpId="0" nodeType="withEffect">
                                  <p:stCondLst>
                                    <p:cond delay="300"/>
                                  </p:stCondLst>
                                  <p:childTnLst>
                                    <p:set>
                                      <p:cBhvr>
                                        <p:cTn id="69" dur="1" fill="hold">
                                          <p:stCondLst>
                                            <p:cond delay="0"/>
                                          </p:stCondLst>
                                        </p:cTn>
                                        <p:tgtEl>
                                          <p:spTgt spid="28"/>
                                        </p:tgtEl>
                                        <p:attrNameLst>
                                          <p:attrName>style.visibility</p:attrName>
                                        </p:attrNameLst>
                                      </p:cBhvr>
                                      <p:to>
                                        <p:strVal val="visible"/>
                                      </p:to>
                                    </p:set>
                                    <p:animScale>
                                      <p:cBhvr>
                                        <p:cTn id="70" dur="8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800" decel="50000" fill="hold">
                                          <p:stCondLst>
                                            <p:cond delay="0"/>
                                          </p:stCondLst>
                                        </p:cTn>
                                        <p:tgtEl>
                                          <p:spTgt spid="28"/>
                                        </p:tgtEl>
                                        <p:attrNameLst>
                                          <p:attrName>ppt_x</p:attrName>
                                          <p:attrName>ppt_y</p:attrName>
                                        </p:attrNameLst>
                                      </p:cBhvr>
                                    </p:animMotion>
                                    <p:animEffect transition="in" filter="fade">
                                      <p:cBhvr>
                                        <p:cTn id="72" dur="800"/>
                                        <p:tgtEl>
                                          <p:spTgt spid="28"/>
                                        </p:tgtEl>
                                      </p:cBhvr>
                                    </p:animEffect>
                                  </p:childTnLst>
                                </p:cTn>
                              </p:par>
                              <p:par>
                                <p:cTn id="73" presetID="42" presetClass="entr" presetSubtype="0" fill="hold" grpId="0" nodeType="withEffect">
                                  <p:stCondLst>
                                    <p:cond delay="30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anim calcmode="lin" valueType="num">
                                      <p:cBhvr>
                                        <p:cTn id="76" dur="500" fill="hold"/>
                                        <p:tgtEl>
                                          <p:spTgt spid="31"/>
                                        </p:tgtEl>
                                        <p:attrNameLst>
                                          <p:attrName>ppt_x</p:attrName>
                                        </p:attrNameLst>
                                      </p:cBhvr>
                                      <p:tavLst>
                                        <p:tav tm="0">
                                          <p:val>
                                            <p:strVal val="#ppt_x"/>
                                          </p:val>
                                        </p:tav>
                                        <p:tav tm="100000">
                                          <p:val>
                                            <p:strVal val="#ppt_x"/>
                                          </p:val>
                                        </p:tav>
                                      </p:tavLst>
                                    </p:anim>
                                    <p:anim calcmode="lin" valueType="num">
                                      <p:cBhvr>
                                        <p:cTn id="77" dur="500" fill="hold"/>
                                        <p:tgtEl>
                                          <p:spTgt spid="31"/>
                                        </p:tgtEl>
                                        <p:attrNameLst>
                                          <p:attrName>ppt_y</p:attrName>
                                        </p:attrNameLst>
                                      </p:cBhvr>
                                      <p:tavLst>
                                        <p:tav tm="0">
                                          <p:val>
                                            <p:strVal val="#ppt_y+.1"/>
                                          </p:val>
                                        </p:tav>
                                        <p:tav tm="100000">
                                          <p:val>
                                            <p:strVal val="#ppt_y"/>
                                          </p:val>
                                        </p:tav>
                                      </p:tavLst>
                                    </p:anim>
                                  </p:childTnLst>
                                </p:cTn>
                              </p:par>
                            </p:childTnLst>
                          </p:cTn>
                        </p:par>
                        <p:par>
                          <p:cTn id="78" fill="hold">
                            <p:stCondLst>
                              <p:cond delay="3100"/>
                            </p:stCondLst>
                            <p:childTnLst>
                              <p:par>
                                <p:cTn id="79" presetID="22" presetClass="entr" presetSubtype="8" fill="hold" grpId="0"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500" fill="hold"/>
                                        <p:tgtEl>
                                          <p:spTgt spid="39"/>
                                        </p:tgtEl>
                                        <p:attrNameLst>
                                          <p:attrName>ppt_x</p:attrName>
                                        </p:attrNameLst>
                                      </p:cBhvr>
                                      <p:tavLst>
                                        <p:tav tm="0">
                                          <p:val>
                                            <p:strVal val="0-#ppt_w/2"/>
                                          </p:val>
                                        </p:tav>
                                        <p:tav tm="100000">
                                          <p:val>
                                            <p:strVal val="#ppt_x"/>
                                          </p:val>
                                        </p:tav>
                                      </p:tavLst>
                                    </p:anim>
                                    <p:anim calcmode="lin" valueType="num">
                                      <p:cBhvr additive="base">
                                        <p:cTn id="87" dur="500" fill="hold"/>
                                        <p:tgtEl>
                                          <p:spTgt spid="39"/>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20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0-#ppt_w/2"/>
                                          </p:val>
                                        </p:tav>
                                        <p:tav tm="100000">
                                          <p:val>
                                            <p:strVal val="#ppt_x"/>
                                          </p:val>
                                        </p:tav>
                                      </p:tavLst>
                                    </p:anim>
                                    <p:anim calcmode="lin" valueType="num">
                                      <p:cBhvr additive="base">
                                        <p:cTn id="91" dur="500" fill="hold"/>
                                        <p:tgtEl>
                                          <p:spTgt spid="40"/>
                                        </p:tgtEl>
                                        <p:attrNameLst>
                                          <p:attrName>ppt_y</p:attrName>
                                        </p:attrNameLst>
                                      </p:cBhvr>
                                      <p:tavLst>
                                        <p:tav tm="0">
                                          <p:val>
                                            <p:strVal val="#ppt_y"/>
                                          </p:val>
                                        </p:tav>
                                        <p:tav tm="100000">
                                          <p:val>
                                            <p:strVal val="#ppt_y"/>
                                          </p:val>
                                        </p:tav>
                                      </p:tavLst>
                                    </p:anim>
                                  </p:childTnLst>
                                </p:cTn>
                              </p:par>
                            </p:childTnLst>
                          </p:cTn>
                        </p:par>
                        <p:par>
                          <p:cTn id="92" fill="hold">
                            <p:stCondLst>
                              <p:cond delay="700"/>
                            </p:stCondLst>
                            <p:childTnLst>
                              <p:par>
                                <p:cTn id="93" presetID="31"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ppt_w</p:attrName>
                                        </p:attrNameLst>
                                      </p:cBhvr>
                                      <p:tavLst>
                                        <p:tav tm="0">
                                          <p:val>
                                            <p:fltVal val="0"/>
                                          </p:val>
                                        </p:tav>
                                        <p:tav tm="100000">
                                          <p:val>
                                            <p:strVal val="#ppt_w"/>
                                          </p:val>
                                        </p:tav>
                                      </p:tavLst>
                                    </p:anim>
                                    <p:anim calcmode="lin" valueType="num">
                                      <p:cBhvr>
                                        <p:cTn id="96" dur="500" fill="hold"/>
                                        <p:tgtEl>
                                          <p:spTgt spid="50"/>
                                        </p:tgtEl>
                                        <p:attrNameLst>
                                          <p:attrName>ppt_h</p:attrName>
                                        </p:attrNameLst>
                                      </p:cBhvr>
                                      <p:tavLst>
                                        <p:tav tm="0">
                                          <p:val>
                                            <p:fltVal val="0"/>
                                          </p:val>
                                        </p:tav>
                                        <p:tav tm="100000">
                                          <p:val>
                                            <p:strVal val="#ppt_h"/>
                                          </p:val>
                                        </p:tav>
                                      </p:tavLst>
                                    </p:anim>
                                    <p:anim calcmode="lin" valueType="num">
                                      <p:cBhvr>
                                        <p:cTn id="97" dur="500" fill="hold"/>
                                        <p:tgtEl>
                                          <p:spTgt spid="50"/>
                                        </p:tgtEl>
                                        <p:attrNameLst>
                                          <p:attrName>style.rotation</p:attrName>
                                        </p:attrNameLst>
                                      </p:cBhvr>
                                      <p:tavLst>
                                        <p:tav tm="0">
                                          <p:val>
                                            <p:fltVal val="90"/>
                                          </p:val>
                                        </p:tav>
                                        <p:tav tm="100000">
                                          <p:val>
                                            <p:fltVal val="0"/>
                                          </p:val>
                                        </p:tav>
                                      </p:tavLst>
                                    </p:anim>
                                    <p:animEffect transition="in" filter="fade">
                                      <p:cBhvr>
                                        <p:cTn id="98" dur="500"/>
                                        <p:tgtEl>
                                          <p:spTgt spid="50"/>
                                        </p:tgtEl>
                                      </p:cBhvr>
                                    </p:animEffect>
                                  </p:childTnLst>
                                </p:cTn>
                              </p:par>
                            </p:childTnLst>
                          </p:cTn>
                        </p:par>
                        <p:par>
                          <p:cTn id="99" fill="hold">
                            <p:stCondLst>
                              <p:cond delay="1200"/>
                            </p:stCondLst>
                            <p:childTnLst>
                              <p:par>
                                <p:cTn id="100" presetID="22" presetClass="entr" presetSubtype="1"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wipe(up)">
                                      <p:cBhvr>
                                        <p:cTn id="102" dur="500"/>
                                        <p:tgtEl>
                                          <p:spTgt spid="52"/>
                                        </p:tgtEl>
                                      </p:cBhvr>
                                    </p:animEffect>
                                  </p:childTnLst>
                                </p:cTn>
                              </p:par>
                            </p:childTnLst>
                          </p:cTn>
                        </p:par>
                        <p:par>
                          <p:cTn id="103" fill="hold">
                            <p:stCondLst>
                              <p:cond delay="1700"/>
                            </p:stCondLst>
                            <p:childTnLst>
                              <p:par>
                                <p:cTn id="104" presetID="22" presetClass="entr" presetSubtype="8"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left)">
                                      <p:cBhvr>
                                        <p:cTn id="106" dur="500"/>
                                        <p:tgtEl>
                                          <p:spTgt spid="36"/>
                                        </p:tgtEl>
                                      </p:cBhvr>
                                    </p:animEffect>
                                  </p:childTnLst>
                                </p:cTn>
                              </p:par>
                            </p:childTnLst>
                          </p:cTn>
                        </p:par>
                        <p:par>
                          <p:cTn id="107" fill="hold">
                            <p:stCondLst>
                              <p:cond delay="2200"/>
                            </p:stCondLst>
                            <p:childTnLst>
                              <p:par>
                                <p:cTn id="108" presetID="22" presetClass="entr" presetSubtype="8" fill="hold" grpId="0"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fade">
                                      <p:cBhvr>
                                        <p:cTn id="1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8" grpId="0"/>
      <p:bldP spid="49" grpId="0"/>
      <p:bldP spid="61" grpId="0"/>
      <p:bldP spid="24" grpId="0" animBg="1"/>
      <p:bldP spid="25" grpId="0"/>
      <p:bldP spid="26" grpId="0" animBg="1"/>
      <p:bldP spid="27" grpId="0" animBg="1"/>
      <p:bldP spid="28" grpId="0" animBg="1"/>
      <p:bldP spid="29" grpId="0"/>
      <p:bldP spid="30" grpId="0"/>
      <p:bldP spid="31" grpId="0"/>
      <p:bldP spid="36" grpId="0" animBg="1"/>
      <p:bldP spid="39" grpId="0" animBg="1"/>
      <p:bldP spid="40" grpId="0" animBg="1"/>
      <p:bldP spid="41" grpId="0"/>
      <p:bldP spid="50" grpId="0"/>
      <p:bldP spid="52"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r="9026" b="3940"/>
          <a:stretch/>
        </p:blipFill>
        <p:spPr>
          <a:xfrm>
            <a:off x="6674444" y="2389952"/>
            <a:ext cx="5522319" cy="4445321"/>
          </a:xfrm>
          <a:prstGeom prst="rect">
            <a:avLst/>
          </a:prstGeom>
        </p:spPr>
      </p:pic>
      <p:pic>
        <p:nvPicPr>
          <p:cNvPr id="35" name="图片 34"/>
          <p:cNvPicPr>
            <a:picLocks noChangeAspect="1"/>
          </p:cNvPicPr>
          <p:nvPr/>
        </p:nvPicPr>
        <p:blipFill>
          <a:blip r:embed="rId4">
            <a:extLst>
              <a:ext uri="{28A0092B-C50C-407E-A947-70E740481C1C}">
                <a14:useLocalDpi xmlns:a14="http://schemas.microsoft.com/office/drawing/2010/main" val="0"/>
              </a:ext>
            </a:extLst>
          </a:blip>
          <a:srcRect l="49867"/>
          <a:stretch>
            <a:fillRect/>
          </a:stretch>
        </p:blipFill>
        <p:spPr>
          <a:xfrm>
            <a:off x="900353" y="855171"/>
            <a:ext cx="2533732" cy="678189"/>
          </a:xfrm>
          <a:custGeom>
            <a:avLst/>
            <a:gdLst>
              <a:gd name="connsiteX0" fmla="*/ 0 w 2533732"/>
              <a:gd name="connsiteY0" fmla="*/ 0 h 495224"/>
              <a:gd name="connsiteX1" fmla="*/ 2533732 w 2533732"/>
              <a:gd name="connsiteY1" fmla="*/ 0 h 495224"/>
              <a:gd name="connsiteX2" fmla="*/ 2533732 w 2533732"/>
              <a:gd name="connsiteY2" fmla="*/ 495224 h 495224"/>
              <a:gd name="connsiteX3" fmla="*/ 0 w 2533732"/>
              <a:gd name="connsiteY3" fmla="*/ 495224 h 495224"/>
            </a:gdLst>
            <a:ahLst/>
            <a:cxnLst>
              <a:cxn ang="0">
                <a:pos x="connsiteX0" y="connsiteY0"/>
              </a:cxn>
              <a:cxn ang="0">
                <a:pos x="connsiteX1" y="connsiteY1"/>
              </a:cxn>
              <a:cxn ang="0">
                <a:pos x="connsiteX2" y="connsiteY2"/>
              </a:cxn>
              <a:cxn ang="0">
                <a:pos x="connsiteX3" y="connsiteY3"/>
              </a:cxn>
            </a:cxnLst>
            <a:rect l="l" t="t" r="r" b="b"/>
            <a:pathLst>
              <a:path w="2533732" h="495224">
                <a:moveTo>
                  <a:pt x="0" y="0"/>
                </a:moveTo>
                <a:lnTo>
                  <a:pt x="2533732" y="0"/>
                </a:lnTo>
                <a:lnTo>
                  <a:pt x="2533732" y="495224"/>
                </a:lnTo>
                <a:lnTo>
                  <a:pt x="0" y="495224"/>
                </a:lnTo>
                <a:close/>
              </a:path>
            </a:pathLst>
          </a:custGeom>
        </p:spPr>
      </p:pic>
      <p:sp>
        <p:nvSpPr>
          <p:cNvPr id="28" name="Rectangle 4"/>
          <p:cNvSpPr txBox="1">
            <a:spLocks noChangeArrowheads="1"/>
          </p:cNvSpPr>
          <p:nvPr/>
        </p:nvSpPr>
        <p:spPr bwMode="auto">
          <a:xfrm>
            <a:off x="1116377" y="919575"/>
            <a:ext cx="1734920" cy="545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ctr">
              <a:defRPr sz="8000">
                <a:latin typeface="方正特雅宋_GBK" panose="02000000000000000000" pitchFamily="2" charset="-122"/>
                <a:ea typeface="方正特雅宋_GBK" panose="02000000000000000000" pitchFamily="2" charset="-122"/>
                <a:cs typeface="+mn-ea"/>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pPr algn="l"/>
            <a:r>
              <a:rPr lang="zh-CN" altLang="en-US" sz="4000" dirty="0">
                <a:solidFill>
                  <a:schemeClr val="bg2"/>
                </a:solidFill>
                <a:latin typeface="+mn-lt"/>
                <a:ea typeface="+mn-ea"/>
                <a:sym typeface="+mn-lt"/>
              </a:rPr>
              <a:t>总结</a:t>
            </a:r>
          </a:p>
        </p:txBody>
      </p:sp>
    </p:spTree>
    <p:extLst>
      <p:ext uri="{BB962C8B-B14F-4D97-AF65-F5344CB8AC3E}">
        <p14:creationId xmlns:p14="http://schemas.microsoft.com/office/powerpoint/2010/main" val="2627035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par>
                          <p:cTn id="17" fill="hold">
                            <p:stCondLst>
                              <p:cond delay="1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28"/>
                                        </p:tgtEl>
                                        <p:attrNameLst>
                                          <p:attrName>style.visibility</p:attrName>
                                        </p:attrNameLst>
                                      </p:cBhvr>
                                      <p:to>
                                        <p:strVal val="visible"/>
                                      </p:to>
                                    </p:set>
                                    <p:anim by="(-#ppt_w*2)" calcmode="lin" valueType="num">
                                      <p:cBhvr rctx="PPT">
                                        <p:cTn id="20" dur="250" autoRev="1" fill="hold">
                                          <p:stCondLst>
                                            <p:cond delay="0"/>
                                          </p:stCondLst>
                                        </p:cTn>
                                        <p:tgtEl>
                                          <p:spTgt spid="28"/>
                                        </p:tgtEl>
                                        <p:attrNameLst>
                                          <p:attrName>ppt_w</p:attrName>
                                        </p:attrNameLst>
                                      </p:cBhvr>
                                    </p:anim>
                                    <p:anim by="(#ppt_w*0.50)" calcmode="lin" valueType="num">
                                      <p:cBhvr>
                                        <p:cTn id="21" dur="250" decel="50000" autoRev="1" fill="hold">
                                          <p:stCondLst>
                                            <p:cond delay="0"/>
                                          </p:stCondLst>
                                        </p:cTn>
                                        <p:tgtEl>
                                          <p:spTgt spid="28"/>
                                        </p:tgtEl>
                                        <p:attrNameLst>
                                          <p:attrName>ppt_x</p:attrName>
                                        </p:attrNameLst>
                                      </p:cBhvr>
                                    </p:anim>
                                    <p:anim from="(-#ppt_h/2)" to="(#ppt_y)" calcmode="lin" valueType="num">
                                      <p:cBhvr>
                                        <p:cTn id="22" dur="500" fill="hold">
                                          <p:stCondLst>
                                            <p:cond delay="0"/>
                                          </p:stCondLst>
                                        </p:cTn>
                                        <p:tgtEl>
                                          <p:spTgt spid="28"/>
                                        </p:tgtEl>
                                        <p:attrNameLst>
                                          <p:attrName>ppt_y</p:attrName>
                                        </p:attrNameLst>
                                      </p:cBhvr>
                                    </p:anim>
                                    <p:animRot by="21600000">
                                      <p:cBhvr>
                                        <p:cTn id="23" dur="5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17B22DF-ED68-4571-9BB4-C85271CCD19E}"/>
              </a:ext>
            </a:extLst>
          </p:cNvPr>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 name="Line 8">
            <a:extLst>
              <a:ext uri="{FF2B5EF4-FFF2-40B4-BE49-F238E27FC236}">
                <a16:creationId xmlns:a16="http://schemas.microsoft.com/office/drawing/2014/main" id="{003ECCA6-19F9-4A96-92C3-E87F3FD678F1}"/>
              </a:ext>
            </a:extLst>
          </p:cNvPr>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4" name="TextBox 54">
            <a:extLst>
              <a:ext uri="{FF2B5EF4-FFF2-40B4-BE49-F238E27FC236}">
                <a16:creationId xmlns:a16="http://schemas.microsoft.com/office/drawing/2014/main" id="{AA17A170-6BC3-49AE-84C9-69313CD7F98A}"/>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a:t>
            </a:r>
            <a:r>
              <a:rPr lang="zh-CN" altLang="en-US" dirty="0">
                <a:solidFill>
                  <a:srgbClr val="C00000"/>
                </a:solidFill>
                <a:latin typeface="+mn-lt"/>
                <a:ea typeface="+mn-ea"/>
                <a:cs typeface="+mn-ea"/>
                <a:sym typeface="+mn-lt"/>
              </a:rPr>
              <a:t> 参考与引用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6" name="文本框 5">
            <a:extLst>
              <a:ext uri="{FF2B5EF4-FFF2-40B4-BE49-F238E27FC236}">
                <a16:creationId xmlns:a16="http://schemas.microsoft.com/office/drawing/2014/main" id="{A6690FB3-B2A0-420A-B00D-F3F49C2477A8}"/>
              </a:ext>
            </a:extLst>
          </p:cNvPr>
          <p:cNvSpPr txBox="1"/>
          <p:nvPr/>
        </p:nvSpPr>
        <p:spPr>
          <a:xfrm>
            <a:off x="986589" y="1158158"/>
            <a:ext cx="10521889" cy="4801314"/>
          </a:xfrm>
          <a:prstGeom prst="rect">
            <a:avLst/>
          </a:prstGeom>
          <a:noFill/>
        </p:spPr>
        <p:txBody>
          <a:bodyPr wrap="square">
            <a:spAutoFit/>
          </a:bodyPr>
          <a:lstStyle/>
          <a:p>
            <a:r>
              <a:rPr lang="zh-CN" altLang="en-US" dirty="0"/>
              <a:t>[1] 建国后土地改革 https://zhuanlan.zhihu.com/p/135419097</a:t>
            </a:r>
          </a:p>
          <a:p>
            <a:endParaRPr lang="zh-CN" altLang="en-US" dirty="0"/>
          </a:p>
          <a:p>
            <a:r>
              <a:rPr lang="zh-CN" altLang="en-US" dirty="0"/>
              <a:t>[2] 新中国档案：新中国的土地改革运动 http://www.gov.cn/test/2009-08/20/content_1397342.htm</a:t>
            </a:r>
          </a:p>
          <a:p>
            <a:endParaRPr lang="zh-CN" altLang="en-US" dirty="0"/>
          </a:p>
          <a:p>
            <a:r>
              <a:rPr lang="zh-CN" altLang="en-US" dirty="0"/>
              <a:t>[3] 章乃器：《五年来的粮食工作情况——在全国人民代表大会上的发言》，1954年9月</a:t>
            </a:r>
          </a:p>
          <a:p>
            <a:endParaRPr lang="zh-CN" altLang="en-US" dirty="0"/>
          </a:p>
          <a:p>
            <a:r>
              <a:rPr lang="zh-CN" altLang="en-US" dirty="0"/>
              <a:t>[4] 农业生产互助组 https://baike.baidu.com/</a:t>
            </a:r>
          </a:p>
          <a:p>
            <a:endParaRPr lang="zh-CN" altLang="en-US" dirty="0"/>
          </a:p>
          <a:p>
            <a:r>
              <a:rPr lang="zh-CN" altLang="en-US" dirty="0"/>
              <a:t>[5] 南京女性璀璨印记丨李玉：南京农业合作社先行者 http://js.ifeng.com/a/20190306/7256950_0.shtml</a:t>
            </a:r>
          </a:p>
          <a:p>
            <a:endParaRPr lang="zh-CN" altLang="en-US" dirty="0"/>
          </a:p>
          <a:p>
            <a:r>
              <a:rPr lang="zh-CN" altLang="en-US" dirty="0"/>
              <a:t>[6]人民公社化 https://baike.baidu.com/</a:t>
            </a:r>
          </a:p>
          <a:p>
            <a:endParaRPr lang="zh-CN" altLang="en-US" dirty="0"/>
          </a:p>
          <a:p>
            <a:r>
              <a:rPr lang="zh-CN" altLang="en-US" dirty="0"/>
              <a:t>[7] 分析人民公社化原因 https://www.wenmi.com/article/ppsd8a005rl3.html</a:t>
            </a:r>
          </a:p>
          <a:p>
            <a:endParaRPr lang="zh-CN" altLang="en-US" dirty="0"/>
          </a:p>
          <a:p>
            <a:r>
              <a:rPr lang="zh-CN" altLang="en-US" dirty="0"/>
              <a:t>[8] 活在人民公社是怎样的体验 https://www.sohu.com/a/162103065_365831</a:t>
            </a:r>
          </a:p>
          <a:p>
            <a:endParaRPr lang="zh-CN" altLang="en-US" dirty="0"/>
          </a:p>
          <a:p>
            <a:r>
              <a:rPr lang="zh-CN" altLang="en-US" dirty="0"/>
              <a:t>[9] 农业合作社 http://www.wlagri.cn/cydz/12173.html</a:t>
            </a:r>
          </a:p>
        </p:txBody>
      </p:sp>
    </p:spTree>
    <p:extLst>
      <p:ext uri="{BB962C8B-B14F-4D97-AF65-F5344CB8AC3E}">
        <p14:creationId xmlns:p14="http://schemas.microsoft.com/office/powerpoint/2010/main" val="354508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4"/>
                                        </p:tgtEl>
                                        <p:attrNameLst>
                                          <p:attrName>ppt_y</p:attrName>
                                        </p:attrNameLst>
                                      </p:cBhvr>
                                      <p:tavLst>
                                        <p:tav tm="0">
                                          <p:val>
                                            <p:strVal val="#ppt_y"/>
                                          </p:val>
                                        </p:tav>
                                        <p:tav tm="100000">
                                          <p:val>
                                            <p:strVal val="#ppt_y"/>
                                          </p:val>
                                        </p:tav>
                                      </p:tavLst>
                                    </p:anim>
                                    <p:anim calcmode="lin" valueType="num">
                                      <p:cBhvr>
                                        <p:cTn id="9"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925" r="1692" b="2930"/>
          <a:stretch/>
        </p:blipFill>
        <p:spPr>
          <a:xfrm>
            <a:off x="9301" y="4440004"/>
            <a:ext cx="12187461" cy="2417996"/>
          </a:xfrm>
          <a:prstGeom prst="rect">
            <a:avLst/>
          </a:prstGeom>
        </p:spPr>
      </p:pic>
      <p:sp>
        <p:nvSpPr>
          <p:cNvPr id="26" name="Freeform 6"/>
          <p:cNvSpPr>
            <a:spLocks noEditPoints="1"/>
          </p:cNvSpPr>
          <p:nvPr/>
        </p:nvSpPr>
        <p:spPr bwMode="auto">
          <a:xfrm>
            <a:off x="4575426" y="750627"/>
            <a:ext cx="3242158" cy="2316702"/>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600">
              <a:latin typeface="+mn-lt"/>
              <a:ea typeface="+mn-ea"/>
              <a:cs typeface="+mn-ea"/>
              <a:sym typeface="+mn-lt"/>
            </a:endParaRPr>
          </a:p>
        </p:txBody>
      </p:sp>
      <p:sp>
        <p:nvSpPr>
          <p:cNvPr id="35" name="文本框 34"/>
          <p:cNvSpPr txBox="1"/>
          <p:nvPr/>
        </p:nvSpPr>
        <p:spPr>
          <a:xfrm>
            <a:off x="886055" y="3429000"/>
            <a:ext cx="10417589" cy="1015663"/>
          </a:xfrm>
          <a:prstGeom prst="rect">
            <a:avLst/>
          </a:prstGeom>
          <a:noFill/>
        </p:spPr>
        <p:txBody>
          <a:bodyPr wrap="square" rtlCol="0">
            <a:spAutoFit/>
          </a:bodyPr>
          <a:lstStyle>
            <a:defPPr>
              <a:defRPr lang="zh-CN"/>
            </a:defPPr>
            <a:lvl1pPr algn="ctr">
              <a:defRPr sz="6600">
                <a:solidFill>
                  <a:schemeClr val="bg2"/>
                </a:solidFill>
                <a:latin typeface="方正特雅宋_GBK" panose="02000000000000000000" pitchFamily="2" charset="-122"/>
                <a:ea typeface="方正特雅宋_GBK" panose="02000000000000000000" pitchFamily="2" charset="-122"/>
                <a:cs typeface="+mn-ea"/>
              </a:defRPr>
            </a:lvl1pPr>
          </a:lstStyle>
          <a:p>
            <a:r>
              <a:rPr lang="zh-CN" altLang="en-US" sz="6000" b="1" dirty="0">
                <a:solidFill>
                  <a:schemeClr val="tx1"/>
                </a:solidFill>
                <a:latin typeface="+mn-lt"/>
                <a:ea typeface="+mn-ea"/>
                <a:sym typeface="+mn-lt"/>
              </a:rPr>
              <a:t>农村土地改革</a:t>
            </a:r>
          </a:p>
        </p:txBody>
      </p:sp>
      <p:grpSp>
        <p:nvGrpSpPr>
          <p:cNvPr id="3" name="组合 2"/>
          <p:cNvGrpSpPr/>
          <p:nvPr/>
        </p:nvGrpSpPr>
        <p:grpSpPr>
          <a:xfrm>
            <a:off x="5533479" y="1316877"/>
            <a:ext cx="1122744" cy="1122744"/>
            <a:chOff x="5533479" y="1316877"/>
            <a:chExt cx="1122744" cy="1122744"/>
          </a:xfrm>
        </p:grpSpPr>
        <p:sp>
          <p:nvSpPr>
            <p:cNvPr id="43" name="任意多边形: 形状 42"/>
            <p:cNvSpPr/>
            <p:nvPr/>
          </p:nvSpPr>
          <p:spPr bwMode="auto">
            <a:xfrm>
              <a:off x="5533479" y="1316877"/>
              <a:ext cx="1122744" cy="1122744"/>
            </a:xfrm>
            <a:custGeom>
              <a:avLst/>
              <a:gdLst>
                <a:gd name="connsiteX0" fmla="*/ 417327 w 834654"/>
                <a:gd name="connsiteY0" fmla="*/ 47625 h 834654"/>
                <a:gd name="connsiteX1" fmla="*/ 47625 w 834654"/>
                <a:gd name="connsiteY1" fmla="*/ 417327 h 834654"/>
                <a:gd name="connsiteX2" fmla="*/ 417327 w 834654"/>
                <a:gd name="connsiteY2" fmla="*/ 787029 h 834654"/>
                <a:gd name="connsiteX3" fmla="*/ 787029 w 834654"/>
                <a:gd name="connsiteY3" fmla="*/ 417327 h 834654"/>
                <a:gd name="connsiteX4" fmla="*/ 417327 w 834654"/>
                <a:gd name="connsiteY4" fmla="*/ 47625 h 834654"/>
                <a:gd name="connsiteX5" fmla="*/ 417327 w 834654"/>
                <a:gd name="connsiteY5" fmla="*/ 0 h 834654"/>
                <a:gd name="connsiteX6" fmla="*/ 834654 w 834654"/>
                <a:gd name="connsiteY6" fmla="*/ 417327 h 834654"/>
                <a:gd name="connsiteX7" fmla="*/ 417327 w 834654"/>
                <a:gd name="connsiteY7" fmla="*/ 834654 h 834654"/>
                <a:gd name="connsiteX8" fmla="*/ 0 w 834654"/>
                <a:gd name="connsiteY8" fmla="*/ 417327 h 834654"/>
                <a:gd name="connsiteX9" fmla="*/ 417327 w 834654"/>
                <a:gd name="connsiteY9" fmla="*/ 0 h 83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654" h="834654">
                  <a:moveTo>
                    <a:pt x="417327" y="47625"/>
                  </a:moveTo>
                  <a:cubicBezTo>
                    <a:pt x="213146" y="47625"/>
                    <a:pt x="47625" y="213146"/>
                    <a:pt x="47625" y="417327"/>
                  </a:cubicBezTo>
                  <a:cubicBezTo>
                    <a:pt x="47625" y="621508"/>
                    <a:pt x="213146" y="787029"/>
                    <a:pt x="417327" y="787029"/>
                  </a:cubicBezTo>
                  <a:cubicBezTo>
                    <a:pt x="621508" y="787029"/>
                    <a:pt x="787029" y="621508"/>
                    <a:pt x="787029" y="417327"/>
                  </a:cubicBezTo>
                  <a:cubicBezTo>
                    <a:pt x="787029" y="213146"/>
                    <a:pt x="621508" y="47625"/>
                    <a:pt x="417327" y="47625"/>
                  </a:cubicBezTo>
                  <a:close/>
                  <a:moveTo>
                    <a:pt x="417327" y="0"/>
                  </a:moveTo>
                  <a:cubicBezTo>
                    <a:pt x="647810" y="0"/>
                    <a:pt x="834654" y="186844"/>
                    <a:pt x="834654" y="417327"/>
                  </a:cubicBezTo>
                  <a:cubicBezTo>
                    <a:pt x="834654" y="647810"/>
                    <a:pt x="647810" y="834654"/>
                    <a:pt x="417327" y="834654"/>
                  </a:cubicBezTo>
                  <a:cubicBezTo>
                    <a:pt x="186844" y="834654"/>
                    <a:pt x="0" y="647810"/>
                    <a:pt x="0" y="417327"/>
                  </a:cubicBezTo>
                  <a:cubicBezTo>
                    <a:pt x="0" y="186844"/>
                    <a:pt x="186844" y="0"/>
                    <a:pt x="417327" y="0"/>
                  </a:cubicBez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mn-lt"/>
                <a:ea typeface="+mn-ea"/>
                <a:cs typeface="+mn-ea"/>
                <a:sym typeface="+mn-lt"/>
              </a:endParaRPr>
            </a:p>
          </p:txBody>
        </p:sp>
        <p:sp>
          <p:nvSpPr>
            <p:cNvPr id="44" name="Rectangle 9"/>
            <p:cNvSpPr>
              <a:spLocks noChangeArrowheads="1"/>
            </p:cNvSpPr>
            <p:nvPr/>
          </p:nvSpPr>
          <p:spPr bwMode="auto">
            <a:xfrm>
              <a:off x="5660519" y="1538208"/>
              <a:ext cx="8686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chemeClr val="accent3"/>
                  </a:solidFill>
                  <a:effectLst/>
                  <a:uLnTx/>
                  <a:uFillTx/>
                  <a:latin typeface="+mn-lt"/>
                  <a:ea typeface="+mn-ea"/>
                  <a:cs typeface="+mn-ea"/>
                  <a:sym typeface="+mn-lt"/>
                </a:rPr>
                <a:t>01</a:t>
              </a:r>
              <a:endParaRPr kumimoji="0" lang="zh-CN" altLang="zh-CN" sz="48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spTree>
    <p:extLst>
      <p:ext uri="{BB962C8B-B14F-4D97-AF65-F5344CB8AC3E}">
        <p14:creationId xmlns:p14="http://schemas.microsoft.com/office/powerpoint/2010/main" val="15986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by="(-#ppt_w*2)" calcmode="lin" valueType="num">
                                      <p:cBhvr rctx="PPT">
                                        <p:cTn id="29" dur="200" autoRev="1" fill="hold">
                                          <p:stCondLst>
                                            <p:cond delay="0"/>
                                          </p:stCondLst>
                                        </p:cTn>
                                        <p:tgtEl>
                                          <p:spTgt spid="35"/>
                                        </p:tgtEl>
                                        <p:attrNameLst>
                                          <p:attrName>ppt_w</p:attrName>
                                        </p:attrNameLst>
                                      </p:cBhvr>
                                    </p:anim>
                                    <p:anim by="(#ppt_w*0.50)" calcmode="lin" valueType="num">
                                      <p:cBhvr>
                                        <p:cTn id="30" dur="200" decel="50000" autoRev="1" fill="hold">
                                          <p:stCondLst>
                                            <p:cond delay="0"/>
                                          </p:stCondLst>
                                        </p:cTn>
                                        <p:tgtEl>
                                          <p:spTgt spid="35"/>
                                        </p:tgtEl>
                                        <p:attrNameLst>
                                          <p:attrName>ppt_x</p:attrName>
                                        </p:attrNameLst>
                                      </p:cBhvr>
                                    </p:anim>
                                    <p:anim from="(-#ppt_h/2)" to="(#ppt_y)" calcmode="lin" valueType="num">
                                      <p:cBhvr>
                                        <p:cTn id="31" dur="400" fill="hold">
                                          <p:stCondLst>
                                            <p:cond delay="0"/>
                                          </p:stCondLst>
                                        </p:cTn>
                                        <p:tgtEl>
                                          <p:spTgt spid="35"/>
                                        </p:tgtEl>
                                        <p:attrNameLst>
                                          <p:attrName>ppt_y</p:attrName>
                                        </p:attrNameLst>
                                      </p:cBhvr>
                                    </p:anim>
                                    <p:animRot by="21600000">
                                      <p:cBhvr>
                                        <p:cTn id="32" dur="4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6" grpId="1"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17B22DF-ED68-4571-9BB4-C85271CCD19E}"/>
              </a:ext>
            </a:extLst>
          </p:cNvPr>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 name="Line 8">
            <a:extLst>
              <a:ext uri="{FF2B5EF4-FFF2-40B4-BE49-F238E27FC236}">
                <a16:creationId xmlns:a16="http://schemas.microsoft.com/office/drawing/2014/main" id="{003ECCA6-19F9-4A96-92C3-E87F3FD678F1}"/>
              </a:ext>
            </a:extLst>
          </p:cNvPr>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4" name="TextBox 54">
            <a:extLst>
              <a:ext uri="{FF2B5EF4-FFF2-40B4-BE49-F238E27FC236}">
                <a16:creationId xmlns:a16="http://schemas.microsoft.com/office/drawing/2014/main" id="{AA17A170-6BC3-49AE-84C9-69313CD7F98A}"/>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a:t>
            </a:r>
            <a:r>
              <a:rPr lang="zh-CN" altLang="en-US" dirty="0">
                <a:solidFill>
                  <a:srgbClr val="C00000"/>
                </a:solidFill>
                <a:latin typeface="+mn-lt"/>
                <a:ea typeface="+mn-ea"/>
                <a:cs typeface="+mn-ea"/>
                <a:sym typeface="+mn-lt"/>
              </a:rPr>
              <a:t> 参考与引用</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6" name="文本框 5">
            <a:extLst>
              <a:ext uri="{FF2B5EF4-FFF2-40B4-BE49-F238E27FC236}">
                <a16:creationId xmlns:a16="http://schemas.microsoft.com/office/drawing/2014/main" id="{A6690FB3-B2A0-420A-B00D-F3F49C2477A8}"/>
              </a:ext>
            </a:extLst>
          </p:cNvPr>
          <p:cNvSpPr txBox="1"/>
          <p:nvPr/>
        </p:nvSpPr>
        <p:spPr>
          <a:xfrm>
            <a:off x="986589" y="1158158"/>
            <a:ext cx="10521889" cy="1477328"/>
          </a:xfrm>
          <a:prstGeom prst="rect">
            <a:avLst/>
          </a:prstGeom>
          <a:noFill/>
        </p:spPr>
        <p:txBody>
          <a:bodyPr wrap="square">
            <a:spAutoFit/>
          </a:bodyPr>
          <a:lstStyle/>
          <a:p>
            <a:r>
              <a:rPr lang="en-US" altLang="zh-CN" dirty="0"/>
              <a:t>[10] </a:t>
            </a:r>
            <a:r>
              <a:rPr lang="zh-CN" altLang="en-US" dirty="0"/>
              <a:t>土地改革 </a:t>
            </a:r>
            <a:r>
              <a:rPr lang="en-US" altLang="zh-CN" dirty="0"/>
              <a:t>https://www.sohu.com/a/236334544_99925789</a:t>
            </a:r>
          </a:p>
          <a:p>
            <a:endParaRPr lang="en-US" altLang="zh-CN" dirty="0"/>
          </a:p>
          <a:p>
            <a:r>
              <a:rPr lang="en-US" altLang="zh-CN" dirty="0"/>
              <a:t>[11] </a:t>
            </a:r>
            <a:r>
              <a:rPr lang="zh-CN" altLang="en-US" dirty="0"/>
              <a:t>人民公社影像 </a:t>
            </a:r>
            <a:r>
              <a:rPr lang="en-US" altLang="zh-CN" dirty="0"/>
              <a:t>http://www.360doc.com/content/19/1222/13/6017453_881358056.shtml</a:t>
            </a:r>
          </a:p>
          <a:p>
            <a:endParaRPr lang="en-US" altLang="zh-CN" dirty="0"/>
          </a:p>
          <a:p>
            <a:r>
              <a:rPr lang="en-US" altLang="zh-CN" dirty="0"/>
              <a:t>[12] </a:t>
            </a:r>
            <a:r>
              <a:rPr lang="zh-CN" altLang="en-US" dirty="0"/>
              <a:t>人民公社大食堂 </a:t>
            </a:r>
            <a:r>
              <a:rPr lang="en-US" altLang="zh-CN" dirty="0"/>
              <a:t>https://baijiahao.baidu.com/s?id=1606518595885744510&amp;wfr=spider&amp;for=pc</a:t>
            </a:r>
            <a:endParaRPr lang="zh-CN" altLang="en-US" dirty="0"/>
          </a:p>
        </p:txBody>
      </p:sp>
    </p:spTree>
    <p:extLst>
      <p:ext uri="{BB962C8B-B14F-4D97-AF65-F5344CB8AC3E}">
        <p14:creationId xmlns:p14="http://schemas.microsoft.com/office/powerpoint/2010/main" val="3963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4"/>
                                        </p:tgtEl>
                                        <p:attrNameLst>
                                          <p:attrName>ppt_y</p:attrName>
                                        </p:attrNameLst>
                                      </p:cBhvr>
                                      <p:tavLst>
                                        <p:tav tm="0">
                                          <p:val>
                                            <p:strVal val="#ppt_y"/>
                                          </p:val>
                                        </p:tav>
                                        <p:tav tm="100000">
                                          <p:val>
                                            <p:strVal val="#ppt_y"/>
                                          </p:val>
                                        </p:tav>
                                      </p:tavLst>
                                    </p:anim>
                                    <p:anim calcmode="lin" valueType="num">
                                      <p:cBhvr>
                                        <p:cTn id="9"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527" r="1744" b="4386"/>
          <a:stretch/>
        </p:blipFill>
        <p:spPr>
          <a:xfrm>
            <a:off x="1" y="4256986"/>
            <a:ext cx="12196762" cy="256330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374" y="3640211"/>
            <a:ext cx="5054012" cy="495224"/>
          </a:xfrm>
          <a:prstGeom prst="rect">
            <a:avLst/>
          </a:prstGeom>
        </p:spPr>
      </p:pic>
      <p:sp>
        <p:nvSpPr>
          <p:cNvPr id="26" name="Rectangle 3"/>
          <p:cNvSpPr txBox="1">
            <a:spLocks noChangeArrowheads="1"/>
          </p:cNvSpPr>
          <p:nvPr/>
        </p:nvSpPr>
        <p:spPr bwMode="auto">
          <a:xfrm>
            <a:off x="796554" y="2604081"/>
            <a:ext cx="10603654" cy="821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ctr">
              <a:defRPr sz="7000">
                <a:latin typeface="方正特雅宋_GBK" panose="02000000000000000000" pitchFamily="2" charset="-122"/>
                <a:ea typeface="方正特雅宋_GBK" panose="02000000000000000000" pitchFamily="2" charset="-122"/>
                <a:cs typeface="+mn-ea"/>
              </a:defRPr>
            </a:lvl1pPr>
            <a:lvl2pPr>
              <a:defRPr sz="2400">
                <a:solidFill>
                  <a:schemeClr val="tx2"/>
                </a:solidFill>
                <a:ea typeface="微软雅黑" pitchFamily="34" charset="-122"/>
              </a:defRPr>
            </a:lvl2pPr>
            <a:lvl3pPr>
              <a:defRPr sz="2400">
                <a:solidFill>
                  <a:schemeClr val="tx2"/>
                </a:solidFill>
                <a:ea typeface="微软雅黑" pitchFamily="34" charset="-122"/>
              </a:defRPr>
            </a:lvl3pPr>
            <a:lvl4pPr>
              <a:defRPr sz="2400">
                <a:solidFill>
                  <a:schemeClr val="tx2"/>
                </a:solidFill>
                <a:ea typeface="微软雅黑" pitchFamily="34" charset="-122"/>
              </a:defRPr>
            </a:lvl4pPr>
            <a:lvl5pPr>
              <a:defRPr sz="2400">
                <a:solidFill>
                  <a:schemeClr val="tx2"/>
                </a:solidFill>
                <a:ea typeface="微软雅黑" pitchFamily="34" charset="-122"/>
              </a:defRPr>
            </a:lvl5pPr>
            <a:lvl6pPr marL="457200" fontAlgn="base">
              <a:spcBef>
                <a:spcPct val="0"/>
              </a:spcBef>
              <a:spcAft>
                <a:spcPct val="0"/>
              </a:spcAft>
              <a:defRPr sz="2400">
                <a:solidFill>
                  <a:schemeClr val="tx2"/>
                </a:solidFill>
                <a:ea typeface="微软雅黑" pitchFamily="34" charset="-122"/>
              </a:defRPr>
            </a:lvl6pPr>
            <a:lvl7pPr marL="914400" fontAlgn="base">
              <a:spcBef>
                <a:spcPct val="0"/>
              </a:spcBef>
              <a:spcAft>
                <a:spcPct val="0"/>
              </a:spcAft>
              <a:defRPr sz="2400">
                <a:solidFill>
                  <a:schemeClr val="tx2"/>
                </a:solidFill>
                <a:ea typeface="微软雅黑" pitchFamily="34" charset="-122"/>
              </a:defRPr>
            </a:lvl7pPr>
            <a:lvl8pPr marL="1371600" fontAlgn="base">
              <a:spcBef>
                <a:spcPct val="0"/>
              </a:spcBef>
              <a:spcAft>
                <a:spcPct val="0"/>
              </a:spcAft>
              <a:defRPr sz="2400">
                <a:solidFill>
                  <a:schemeClr val="tx2"/>
                </a:solidFill>
                <a:ea typeface="微软雅黑" pitchFamily="34" charset="-122"/>
              </a:defRPr>
            </a:lvl8pPr>
            <a:lvl9pPr marL="1828800" fontAlgn="base">
              <a:spcBef>
                <a:spcPct val="0"/>
              </a:spcBef>
              <a:spcAft>
                <a:spcPct val="0"/>
              </a:spcAft>
              <a:defRPr sz="2400">
                <a:solidFill>
                  <a:schemeClr val="tx2"/>
                </a:solidFill>
                <a:ea typeface="微软雅黑" pitchFamily="34" charset="-122"/>
              </a:defRPr>
            </a:lvl9pPr>
          </a:lstStyle>
          <a:p>
            <a:r>
              <a:rPr lang="zh-CN" altLang="en-US" sz="7200" dirty="0">
                <a:solidFill>
                  <a:srgbClr val="C00000"/>
                </a:solidFill>
                <a:latin typeface="方正粗黑宋简体" panose="02000000000000000000" pitchFamily="2" charset="-122"/>
                <a:ea typeface="方正粗黑宋简体" panose="02000000000000000000" pitchFamily="2" charset="-122"/>
                <a:sym typeface="+mn-lt"/>
              </a:rPr>
              <a:t>谢谢观看</a:t>
            </a:r>
            <a:endParaRPr lang="zh-CN" altLang="zh-CN" sz="7200" dirty="0">
              <a:solidFill>
                <a:srgbClr val="C00000"/>
              </a:solidFill>
              <a:latin typeface="方正粗黑宋简体" panose="02000000000000000000" pitchFamily="2" charset="-122"/>
              <a:ea typeface="方正粗黑宋简体" panose="02000000000000000000" pitchFamily="2" charset="-122"/>
              <a:sym typeface="+mn-lt"/>
            </a:endParaRPr>
          </a:p>
        </p:txBody>
      </p:sp>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4285" y="643129"/>
            <a:ext cx="1451000" cy="1484102"/>
          </a:xfrm>
          <a:prstGeom prst="rect">
            <a:avLst/>
          </a:prstGeom>
        </p:spPr>
      </p:pic>
      <p:sp>
        <p:nvSpPr>
          <p:cNvPr id="30" name="Rectangle 4"/>
          <p:cNvSpPr txBox="1">
            <a:spLocks noChangeArrowheads="1"/>
          </p:cNvSpPr>
          <p:nvPr/>
        </p:nvSpPr>
        <p:spPr bwMode="auto">
          <a:xfrm>
            <a:off x="4093534" y="3704615"/>
            <a:ext cx="3733040"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rgbClr val="FFFFFF"/>
                </a:solidFill>
                <a:cs typeface="+mn-ea"/>
                <a:sym typeface="+mn-lt"/>
              </a:rPr>
              <a:t>汇报人：李沂航，郑中淳</a:t>
            </a:r>
          </a:p>
        </p:txBody>
      </p:sp>
      <p:sp>
        <p:nvSpPr>
          <p:cNvPr id="6" name="文本框 5"/>
          <p:cNvSpPr txBox="1"/>
          <p:nvPr/>
        </p:nvSpPr>
        <p:spPr>
          <a:xfrm>
            <a:off x="5108365" y="4355497"/>
            <a:ext cx="1451038" cy="400110"/>
          </a:xfrm>
          <a:prstGeom prst="rect">
            <a:avLst/>
          </a:prstGeom>
          <a:noFill/>
        </p:spPr>
        <p:txBody>
          <a:bodyPr wrap="none" rtlCol="0">
            <a:spAutoFit/>
          </a:bodyPr>
          <a:lstStyle/>
          <a:p>
            <a:r>
              <a:rPr lang="en-US" altLang="zh-CN" sz="2000" dirty="0">
                <a:solidFill>
                  <a:srgbClr val="404040"/>
                </a:solidFill>
                <a:latin typeface="微软雅黑"/>
                <a:ea typeface="微软雅黑"/>
                <a:cs typeface="+mn-ea"/>
                <a:sym typeface="+mn-lt"/>
              </a:rPr>
              <a:t>2021</a:t>
            </a:r>
            <a:r>
              <a:rPr lang="zh-CN" altLang="en-US" sz="2000" dirty="0">
                <a:solidFill>
                  <a:srgbClr val="404040"/>
                </a:solidFill>
                <a:latin typeface="微软雅黑"/>
                <a:ea typeface="微软雅黑"/>
                <a:cs typeface="+mn-ea"/>
                <a:sym typeface="+mn-lt"/>
              </a:rPr>
              <a:t>年</a:t>
            </a:r>
            <a:r>
              <a:rPr lang="en-US" altLang="zh-CN" sz="2000" dirty="0">
                <a:solidFill>
                  <a:srgbClr val="404040"/>
                </a:solidFill>
                <a:latin typeface="微软雅黑"/>
                <a:ea typeface="微软雅黑"/>
                <a:cs typeface="+mn-ea"/>
                <a:sym typeface="+mn-lt"/>
              </a:rPr>
              <a:t>5</a:t>
            </a:r>
            <a:r>
              <a:rPr lang="zh-CN" altLang="en-US" sz="2000" dirty="0">
                <a:solidFill>
                  <a:srgbClr val="404040"/>
                </a:solidFill>
                <a:latin typeface="微软雅黑"/>
                <a:ea typeface="微软雅黑"/>
                <a:cs typeface="+mn-ea"/>
                <a:sym typeface="+mn-lt"/>
              </a:rPr>
              <a:t>月</a:t>
            </a:r>
          </a:p>
        </p:txBody>
      </p:sp>
      <p:sp>
        <p:nvSpPr>
          <p:cNvPr id="13" name="矩形 12"/>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Arial" pitchFamily="34" charset="0"/>
              <a:buNone/>
            </a:pPr>
            <a:endParaRPr lang="zh-CN" altLang="en-US">
              <a:solidFill>
                <a:srgbClr val="C00000"/>
              </a:solidFill>
              <a:latin typeface="微软雅黑"/>
              <a:ea typeface="微软雅黑"/>
              <a:cs typeface="+mn-ea"/>
              <a:sym typeface="+mn-lt"/>
            </a:endParaRPr>
          </a:p>
        </p:txBody>
      </p:sp>
    </p:spTree>
    <p:extLst>
      <p:ext uri="{BB962C8B-B14F-4D97-AF65-F5344CB8AC3E}">
        <p14:creationId xmlns:p14="http://schemas.microsoft.com/office/powerpoint/2010/main" val="2566324742"/>
      </p:ext>
    </p:extLst>
  </p:cSld>
  <p:clrMapOvr>
    <a:masterClrMapping/>
  </p:clrMapOvr>
  <mc:AlternateContent xmlns:mc="http://schemas.openxmlformats.org/markup-compatibility/2006" xmlns:p14="http://schemas.microsoft.com/office/powerpoint/2010/main">
    <mc:Choice Requires="p14">
      <p:transition spd="slow" p14:dur="2000" advTm="7178">
        <p14:flash/>
      </p:transition>
    </mc:Choice>
    <mc:Fallback xmlns="">
      <p:transition spd="slow" advTm="7178">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1000"/>
                                        <p:tgtEl>
                                          <p:spTgt spid="12"/>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700" fill="hold"/>
                                        <p:tgtEl>
                                          <p:spTgt spid="29"/>
                                        </p:tgtEl>
                                        <p:attrNameLst>
                                          <p:attrName>ppt_w</p:attrName>
                                        </p:attrNameLst>
                                      </p:cBhvr>
                                      <p:tavLst>
                                        <p:tav tm="0">
                                          <p:val>
                                            <p:fltVal val="0"/>
                                          </p:val>
                                        </p:tav>
                                        <p:tav tm="100000">
                                          <p:val>
                                            <p:strVal val="#ppt_w"/>
                                          </p:val>
                                        </p:tav>
                                      </p:tavLst>
                                    </p:anim>
                                    <p:anim calcmode="lin" valueType="num">
                                      <p:cBhvr>
                                        <p:cTn id="16" dur="700" fill="hold"/>
                                        <p:tgtEl>
                                          <p:spTgt spid="29"/>
                                        </p:tgtEl>
                                        <p:attrNameLst>
                                          <p:attrName>ppt_h</p:attrName>
                                        </p:attrNameLst>
                                      </p:cBhvr>
                                      <p:tavLst>
                                        <p:tav tm="0">
                                          <p:val>
                                            <p:fltVal val="0"/>
                                          </p:val>
                                        </p:tav>
                                        <p:tav tm="100000">
                                          <p:val>
                                            <p:strVal val="#ppt_h"/>
                                          </p:val>
                                        </p:tav>
                                      </p:tavLst>
                                    </p:anim>
                                    <p:animEffect transition="in" filter="fade">
                                      <p:cBhvr>
                                        <p:cTn id="17" dur="700"/>
                                        <p:tgtEl>
                                          <p:spTgt spid="29"/>
                                        </p:tgtEl>
                                      </p:cBhvr>
                                    </p:animEffect>
                                  </p:childTnLst>
                                </p:cTn>
                              </p:par>
                              <p:par>
                                <p:cTn id="18" presetID="42" presetClass="path" presetSubtype="0" accel="50000" decel="50000" fill="hold" nodeType="withEffect">
                                  <p:stCondLst>
                                    <p:cond delay="0"/>
                                  </p:stCondLst>
                                  <p:childTnLst>
                                    <p:animMotion origin="layout" path="M -1.21958E-6 2.22222E-6 L -1.21958E-6 0.89977 " pathEditMode="relative" rAng="0" ptsTypes="AA">
                                      <p:cBhvr>
                                        <p:cTn id="19" dur="700" spd="-100000" fill="hold"/>
                                        <p:tgtEl>
                                          <p:spTgt spid="29"/>
                                        </p:tgtEl>
                                        <p:attrNameLst>
                                          <p:attrName>ppt_x</p:attrName>
                                          <p:attrName>ppt_y</p:attrName>
                                        </p:attrNameLst>
                                      </p:cBhvr>
                                      <p:rCtr x="0" y="44977"/>
                                    </p:animMotion>
                                  </p:childTnLst>
                                </p:cTn>
                              </p:par>
                            </p:childTnLst>
                          </p:cTn>
                        </p:par>
                        <p:par>
                          <p:cTn id="20" fill="hold">
                            <p:stCondLst>
                              <p:cond delay="22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6"/>
                                        </p:tgtEl>
                                        <p:attrNameLst>
                                          <p:attrName>style.visibility</p:attrName>
                                        </p:attrNameLst>
                                      </p:cBhvr>
                                      <p:to>
                                        <p:strVal val="visible"/>
                                      </p:to>
                                    </p:set>
                                    <p:anim by="(-#ppt_w*2)" calcmode="lin" valueType="num">
                                      <p:cBhvr rctx="PPT">
                                        <p:cTn id="23" dur="500" autoRev="1" fill="hold">
                                          <p:stCondLst>
                                            <p:cond delay="0"/>
                                          </p:stCondLst>
                                        </p:cTn>
                                        <p:tgtEl>
                                          <p:spTgt spid="26"/>
                                        </p:tgtEl>
                                        <p:attrNameLst>
                                          <p:attrName>ppt_w</p:attrName>
                                        </p:attrNameLst>
                                      </p:cBhvr>
                                    </p:anim>
                                    <p:anim by="(#ppt_w*0.50)" calcmode="lin" valueType="num">
                                      <p:cBhvr>
                                        <p:cTn id="24" dur="500" decel="50000" autoRev="1" fill="hold">
                                          <p:stCondLst>
                                            <p:cond delay="0"/>
                                          </p:stCondLst>
                                        </p:cTn>
                                        <p:tgtEl>
                                          <p:spTgt spid="26"/>
                                        </p:tgtEl>
                                        <p:attrNameLst>
                                          <p:attrName>ppt_x</p:attrName>
                                        </p:attrNameLst>
                                      </p:cBhvr>
                                    </p:anim>
                                    <p:anim from="(-#ppt_h/2)" to="(#ppt_y)" calcmode="lin" valueType="num">
                                      <p:cBhvr>
                                        <p:cTn id="25" dur="1000" fill="hold">
                                          <p:stCondLst>
                                            <p:cond delay="0"/>
                                          </p:stCondLst>
                                        </p:cTn>
                                        <p:tgtEl>
                                          <p:spTgt spid="26"/>
                                        </p:tgtEl>
                                        <p:attrNameLst>
                                          <p:attrName>ppt_y</p:attrName>
                                        </p:attrNameLst>
                                      </p:cBhvr>
                                    </p:anim>
                                    <p:animRot by="21600000">
                                      <p:cBhvr>
                                        <p:cTn id="26" dur="1000" fill="hold">
                                          <p:stCondLst>
                                            <p:cond delay="0"/>
                                          </p:stCondLst>
                                        </p:cTn>
                                        <p:tgtEl>
                                          <p:spTgt spid="26"/>
                                        </p:tgtEl>
                                        <p:attrNameLst>
                                          <p:attrName>r</p:attrName>
                                        </p:attrNameLst>
                                      </p:cBhvr>
                                    </p:animRot>
                                  </p:childTnLst>
                                </p:cTn>
                              </p:par>
                            </p:childTnLst>
                          </p:cTn>
                        </p:par>
                        <p:par>
                          <p:cTn id="27" fill="hold">
                            <p:stCondLst>
                              <p:cond delay="3500"/>
                            </p:stCondLst>
                            <p:childTnLst>
                              <p:par>
                                <p:cTn id="28" presetID="16" presetClass="entr" presetSubtype="2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par>
                          <p:cTn id="31" fill="hold">
                            <p:stCondLst>
                              <p:cond delay="4000"/>
                            </p:stCondLst>
                            <p:childTnLst>
                              <p:par>
                                <p:cTn id="32" presetID="16" presetClass="entr" presetSubtype="37"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4500"/>
                            </p:stCondLst>
                            <p:childTnLst>
                              <p:par>
                                <p:cTn id="36" presetID="3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 calcmode="lin" valueType="num">
                                      <p:cBhvr>
                                        <p:cTn id="40" dur="500" fill="hold"/>
                                        <p:tgtEl>
                                          <p:spTgt spid="6"/>
                                        </p:tgtEl>
                                        <p:attrNameLst>
                                          <p:attrName>style.rotation</p:attrName>
                                        </p:attrNameLst>
                                      </p:cBhvr>
                                      <p:tavLst>
                                        <p:tav tm="0">
                                          <p:val>
                                            <p:fltVal val="90"/>
                                          </p:val>
                                        </p:tav>
                                        <p:tav tm="100000">
                                          <p:val>
                                            <p:fltVal val="0"/>
                                          </p:val>
                                        </p:tav>
                                      </p:tavLst>
                                    </p:anim>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6" grpId="0"/>
      <p:bldP spid="13" grpId="0" animBg="1"/>
    </p:bldLst>
  </p:timing>
  <p:extLst>
    <p:ext uri="{E180D4A7-C9FB-4DFB-919C-405C955672EB}">
      <p14:showEvtLst xmlns:p14="http://schemas.microsoft.com/office/powerpoint/2010/main">
        <p14:playEvt time="9" objId="2"/>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582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17B22DF-ED68-4571-9BB4-C85271CCD19E}"/>
              </a:ext>
            </a:extLst>
          </p:cNvPr>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 name="Line 8">
            <a:extLst>
              <a:ext uri="{FF2B5EF4-FFF2-40B4-BE49-F238E27FC236}">
                <a16:creationId xmlns:a16="http://schemas.microsoft.com/office/drawing/2014/main" id="{003ECCA6-19F9-4A96-92C3-E87F3FD678F1}"/>
              </a:ext>
            </a:extLst>
          </p:cNvPr>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4" name="TextBox 54">
            <a:extLst>
              <a:ext uri="{FF2B5EF4-FFF2-40B4-BE49-F238E27FC236}">
                <a16:creationId xmlns:a16="http://schemas.microsoft.com/office/drawing/2014/main" id="{AA17A170-6BC3-49AE-84C9-69313CD7F98A}"/>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a:t>
            </a:r>
            <a:r>
              <a:rPr lang="zh-CN" altLang="en-US" dirty="0">
                <a:solidFill>
                  <a:srgbClr val="C00000"/>
                </a:solidFill>
                <a:latin typeface="+mn-lt"/>
                <a:ea typeface="+mn-ea"/>
                <a:cs typeface="+mn-ea"/>
                <a:sym typeface="+mn-lt"/>
              </a:rPr>
              <a:t> 组员分工</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6" name="文本框 5">
            <a:extLst>
              <a:ext uri="{FF2B5EF4-FFF2-40B4-BE49-F238E27FC236}">
                <a16:creationId xmlns:a16="http://schemas.microsoft.com/office/drawing/2014/main" id="{A6690FB3-B2A0-420A-B00D-F3F49C2477A8}"/>
              </a:ext>
            </a:extLst>
          </p:cNvPr>
          <p:cNvSpPr txBox="1"/>
          <p:nvPr/>
        </p:nvSpPr>
        <p:spPr>
          <a:xfrm>
            <a:off x="986589" y="1158158"/>
            <a:ext cx="10521889" cy="369332"/>
          </a:xfrm>
          <a:prstGeom prst="rect">
            <a:avLst/>
          </a:prstGeom>
          <a:noFill/>
        </p:spPr>
        <p:txBody>
          <a:bodyPr wrap="square">
            <a:spAutoFit/>
          </a:bodyPr>
          <a:lstStyle/>
          <a:p>
            <a:endParaRPr lang="zh-CN" altLang="en-US" dirty="0"/>
          </a:p>
        </p:txBody>
      </p:sp>
      <p:graphicFrame>
        <p:nvGraphicFramePr>
          <p:cNvPr id="7" name="表格 6">
            <a:extLst>
              <a:ext uri="{FF2B5EF4-FFF2-40B4-BE49-F238E27FC236}">
                <a16:creationId xmlns:a16="http://schemas.microsoft.com/office/drawing/2014/main" id="{B670686A-2445-42F7-96B1-B59BB850D55D}"/>
              </a:ext>
            </a:extLst>
          </p:cNvPr>
          <p:cNvGraphicFramePr>
            <a:graphicFrameLocks noGrp="1"/>
          </p:cNvGraphicFramePr>
          <p:nvPr>
            <p:extLst>
              <p:ext uri="{D42A27DB-BD31-4B8C-83A1-F6EECF244321}">
                <p14:modId xmlns:p14="http://schemas.microsoft.com/office/powerpoint/2010/main" val="3725408608"/>
              </p:ext>
            </p:extLst>
          </p:nvPr>
        </p:nvGraphicFramePr>
        <p:xfrm>
          <a:off x="3362077" y="2492559"/>
          <a:ext cx="5145707" cy="1828800"/>
        </p:xfrm>
        <a:graphic>
          <a:graphicData uri="http://schemas.openxmlformats.org/drawingml/2006/table">
            <a:tbl>
              <a:tblPr firstRow="1" bandRow="1">
                <a:tableStyleId>{5C22544A-7EE6-4342-B048-85BDC9FD1C3A}</a:tableStyleId>
              </a:tblPr>
              <a:tblGrid>
                <a:gridCol w="1160204">
                  <a:extLst>
                    <a:ext uri="{9D8B030D-6E8A-4147-A177-3AD203B41FA5}">
                      <a16:colId xmlns:a16="http://schemas.microsoft.com/office/drawing/2014/main" val="3743929058"/>
                    </a:ext>
                  </a:extLst>
                </a:gridCol>
                <a:gridCol w="3985503">
                  <a:extLst>
                    <a:ext uri="{9D8B030D-6E8A-4147-A177-3AD203B41FA5}">
                      <a16:colId xmlns:a16="http://schemas.microsoft.com/office/drawing/2014/main" val="797540073"/>
                    </a:ext>
                  </a:extLst>
                </a:gridCol>
              </a:tblGrid>
              <a:tr h="365490">
                <a:tc>
                  <a:txBody>
                    <a:bodyPr/>
                    <a:lstStyle/>
                    <a:p>
                      <a:r>
                        <a:rPr lang="zh-CN" altLang="en-US" b="1" dirty="0">
                          <a:solidFill>
                            <a:schemeClr val="bg1">
                              <a:lumMod val="40000"/>
                              <a:lumOff val="60000"/>
                            </a:schemeClr>
                          </a:solidFill>
                        </a:rPr>
                        <a:t>组长</a:t>
                      </a:r>
                    </a:p>
                  </a:txBody>
                  <a:tcPr/>
                </a:tc>
                <a:tc>
                  <a:txBody>
                    <a:bodyPr/>
                    <a:lstStyle/>
                    <a:p>
                      <a:r>
                        <a:rPr lang="zh-CN" altLang="en-US" b="1" dirty="0">
                          <a:solidFill>
                            <a:schemeClr val="bg1">
                              <a:lumMod val="40000"/>
                              <a:lumOff val="60000"/>
                            </a:schemeClr>
                          </a:solidFill>
                        </a:rPr>
                        <a:t>郑有为</a:t>
                      </a:r>
                    </a:p>
                  </a:txBody>
                  <a:tcPr/>
                </a:tc>
                <a:extLst>
                  <a:ext uri="{0D108BD9-81ED-4DB2-BD59-A6C34878D82A}">
                    <a16:rowId xmlns:a16="http://schemas.microsoft.com/office/drawing/2014/main" val="698124983"/>
                  </a:ext>
                </a:extLst>
              </a:tr>
              <a:tr h="365490">
                <a:tc>
                  <a:txBody>
                    <a:bodyPr/>
                    <a:lstStyle/>
                    <a:p>
                      <a:r>
                        <a:rPr lang="zh-CN" altLang="en-US" sz="1800" b="1" i="0" kern="1200" dirty="0">
                          <a:solidFill>
                            <a:schemeClr val="bg1">
                              <a:lumMod val="50000"/>
                            </a:schemeClr>
                          </a:solidFill>
                          <a:effectLst/>
                          <a:latin typeface="+mn-lt"/>
                          <a:ea typeface="+mn-ea"/>
                          <a:cs typeface="+mn-cs"/>
                        </a:rPr>
                        <a:t>演讲</a:t>
                      </a:r>
                      <a:endParaRPr lang="zh-CN" altLang="en-US" b="1" dirty="0">
                        <a:solidFill>
                          <a:schemeClr val="bg1">
                            <a:lumMod val="50000"/>
                          </a:schemeClr>
                        </a:solidFill>
                      </a:endParaRPr>
                    </a:p>
                  </a:txBody>
                  <a:tcPr/>
                </a:tc>
                <a:tc>
                  <a:txBody>
                    <a:bodyPr/>
                    <a:lstStyle/>
                    <a:p>
                      <a:r>
                        <a:rPr lang="zh-CN" altLang="en-US" sz="1800" b="1" i="0" kern="1200" dirty="0">
                          <a:solidFill>
                            <a:schemeClr val="bg1">
                              <a:lumMod val="50000"/>
                            </a:schemeClr>
                          </a:solidFill>
                          <a:effectLst/>
                          <a:latin typeface="+mn-lt"/>
                          <a:ea typeface="+mn-ea"/>
                          <a:cs typeface="+mn-cs"/>
                        </a:rPr>
                        <a:t>李沂航，郑中淳</a:t>
                      </a:r>
                      <a:endParaRPr lang="zh-CN" altLang="en-US" b="1" dirty="0">
                        <a:solidFill>
                          <a:schemeClr val="bg1">
                            <a:lumMod val="50000"/>
                          </a:schemeClr>
                        </a:solidFill>
                      </a:endParaRPr>
                    </a:p>
                  </a:txBody>
                  <a:tcPr/>
                </a:tc>
                <a:extLst>
                  <a:ext uri="{0D108BD9-81ED-4DB2-BD59-A6C34878D82A}">
                    <a16:rowId xmlns:a16="http://schemas.microsoft.com/office/drawing/2014/main" val="3566214126"/>
                  </a:ext>
                </a:extLst>
              </a:tr>
              <a:tr h="365490">
                <a:tc>
                  <a:txBody>
                    <a:bodyPr/>
                    <a:lstStyle/>
                    <a:p>
                      <a:r>
                        <a:rPr lang="zh-CN" altLang="en-US" sz="1800" b="1" i="0" kern="1200" dirty="0">
                          <a:solidFill>
                            <a:schemeClr val="bg1">
                              <a:lumMod val="50000"/>
                            </a:schemeClr>
                          </a:solidFill>
                          <a:effectLst/>
                          <a:latin typeface="+mn-lt"/>
                          <a:ea typeface="+mn-ea"/>
                          <a:cs typeface="+mn-cs"/>
                        </a:rPr>
                        <a:t>资料整合</a:t>
                      </a:r>
                      <a:endParaRPr lang="zh-CN" altLang="en-US" b="1" dirty="0">
                        <a:solidFill>
                          <a:schemeClr val="bg1">
                            <a:lumMod val="50000"/>
                          </a:schemeClr>
                        </a:solidFill>
                      </a:endParaRPr>
                    </a:p>
                  </a:txBody>
                  <a:tcPr/>
                </a:tc>
                <a:tc>
                  <a:txBody>
                    <a:bodyPr/>
                    <a:lstStyle/>
                    <a:p>
                      <a:r>
                        <a:rPr lang="zh-CN" altLang="en-US" sz="1800" b="1" i="0" kern="1200" dirty="0">
                          <a:solidFill>
                            <a:schemeClr val="bg1">
                              <a:lumMod val="50000"/>
                            </a:schemeClr>
                          </a:solidFill>
                          <a:effectLst/>
                          <a:latin typeface="+mn-lt"/>
                          <a:ea typeface="+mn-ea"/>
                          <a:cs typeface="+mn-cs"/>
                        </a:rPr>
                        <a:t>马淙升，张震宇</a:t>
                      </a:r>
                      <a:endParaRPr lang="zh-CN" altLang="en-US" b="1" dirty="0">
                        <a:solidFill>
                          <a:schemeClr val="bg1">
                            <a:lumMod val="50000"/>
                          </a:schemeClr>
                        </a:solidFill>
                      </a:endParaRPr>
                    </a:p>
                  </a:txBody>
                  <a:tcPr/>
                </a:tc>
                <a:extLst>
                  <a:ext uri="{0D108BD9-81ED-4DB2-BD59-A6C34878D82A}">
                    <a16:rowId xmlns:a16="http://schemas.microsoft.com/office/drawing/2014/main" val="3942790882"/>
                  </a:ext>
                </a:extLst>
              </a:tr>
              <a:tr h="365490">
                <a:tc>
                  <a:txBody>
                    <a:bodyPr/>
                    <a:lstStyle/>
                    <a:p>
                      <a:r>
                        <a:rPr lang="zh-CN" altLang="en-US" sz="1800" b="1" i="0" kern="1200" dirty="0">
                          <a:solidFill>
                            <a:schemeClr val="bg1">
                              <a:lumMod val="50000"/>
                            </a:schemeClr>
                          </a:solidFill>
                          <a:effectLst/>
                          <a:latin typeface="+mn-lt"/>
                          <a:ea typeface="+mn-ea"/>
                          <a:cs typeface="+mn-cs"/>
                        </a:rPr>
                        <a:t>收集资料</a:t>
                      </a:r>
                      <a:endParaRPr lang="zh-CN" altLang="en-US" b="1" dirty="0">
                        <a:solidFill>
                          <a:schemeClr val="bg1">
                            <a:lumMod val="50000"/>
                          </a:schemeClr>
                        </a:solidFill>
                      </a:endParaRPr>
                    </a:p>
                  </a:txBody>
                  <a:tcPr/>
                </a:tc>
                <a:tc>
                  <a:txBody>
                    <a:bodyPr/>
                    <a:lstStyle/>
                    <a:p>
                      <a:r>
                        <a:rPr lang="zh-CN" altLang="en-US" sz="1800" b="1" i="0" kern="1200" dirty="0">
                          <a:solidFill>
                            <a:schemeClr val="bg1">
                              <a:lumMod val="50000"/>
                            </a:schemeClr>
                          </a:solidFill>
                          <a:effectLst/>
                          <a:latin typeface="+mn-lt"/>
                          <a:ea typeface="+mn-ea"/>
                          <a:cs typeface="+mn-cs"/>
                        </a:rPr>
                        <a:t>丁维力，郑志刚，陈俊熹</a:t>
                      </a:r>
                      <a:endParaRPr lang="zh-CN" altLang="en-US" b="1" dirty="0">
                        <a:solidFill>
                          <a:schemeClr val="bg1">
                            <a:lumMod val="50000"/>
                          </a:schemeClr>
                        </a:solidFill>
                      </a:endParaRPr>
                    </a:p>
                  </a:txBody>
                  <a:tcPr/>
                </a:tc>
                <a:extLst>
                  <a:ext uri="{0D108BD9-81ED-4DB2-BD59-A6C34878D82A}">
                    <a16:rowId xmlns:a16="http://schemas.microsoft.com/office/drawing/2014/main" val="2873220435"/>
                  </a:ext>
                </a:extLst>
              </a:tr>
              <a:tr h="365490">
                <a:tc>
                  <a:txBody>
                    <a:bodyPr/>
                    <a:lstStyle/>
                    <a:p>
                      <a:r>
                        <a:rPr lang="en-US" altLang="zh-CN" sz="1800" b="1" i="0" kern="1200" dirty="0">
                          <a:solidFill>
                            <a:schemeClr val="bg1">
                              <a:lumMod val="50000"/>
                            </a:schemeClr>
                          </a:solidFill>
                          <a:effectLst/>
                          <a:latin typeface="+mn-lt"/>
                          <a:ea typeface="+mn-ea"/>
                          <a:cs typeface="+mn-cs"/>
                        </a:rPr>
                        <a:t>PPT</a:t>
                      </a:r>
                      <a:r>
                        <a:rPr lang="zh-CN" altLang="en-US" sz="1800" b="1" i="0" kern="1200" dirty="0">
                          <a:solidFill>
                            <a:schemeClr val="bg1">
                              <a:lumMod val="50000"/>
                            </a:schemeClr>
                          </a:solidFill>
                          <a:effectLst/>
                          <a:latin typeface="+mn-lt"/>
                          <a:ea typeface="+mn-ea"/>
                          <a:cs typeface="+mn-cs"/>
                        </a:rPr>
                        <a:t>制作</a:t>
                      </a:r>
                      <a:endParaRPr lang="zh-CN" altLang="en-US" b="1" dirty="0">
                        <a:solidFill>
                          <a:schemeClr val="bg1">
                            <a:lumMod val="50000"/>
                          </a:schemeClr>
                        </a:solidFill>
                      </a:endParaRPr>
                    </a:p>
                  </a:txBody>
                  <a:tcPr/>
                </a:tc>
                <a:tc>
                  <a:txBody>
                    <a:bodyPr/>
                    <a:lstStyle/>
                    <a:p>
                      <a:r>
                        <a:rPr lang="zh-CN" altLang="en-US" sz="1800" b="1" i="0" kern="1200" dirty="0">
                          <a:solidFill>
                            <a:schemeClr val="bg1">
                              <a:lumMod val="50000"/>
                            </a:schemeClr>
                          </a:solidFill>
                          <a:effectLst/>
                          <a:latin typeface="+mn-lt"/>
                          <a:ea typeface="+mn-ea"/>
                          <a:cs typeface="+mn-cs"/>
                        </a:rPr>
                        <a:t>郑有为，郑梁瀚，郑荣彬</a:t>
                      </a:r>
                      <a:endParaRPr lang="zh-CN" altLang="en-US" b="1" dirty="0">
                        <a:solidFill>
                          <a:schemeClr val="bg1">
                            <a:lumMod val="50000"/>
                          </a:schemeClr>
                        </a:solidFill>
                      </a:endParaRPr>
                    </a:p>
                  </a:txBody>
                  <a:tcPr/>
                </a:tc>
                <a:extLst>
                  <a:ext uri="{0D108BD9-81ED-4DB2-BD59-A6C34878D82A}">
                    <a16:rowId xmlns:a16="http://schemas.microsoft.com/office/drawing/2014/main" val="882228371"/>
                  </a:ext>
                </a:extLst>
              </a:tr>
            </a:tbl>
          </a:graphicData>
        </a:graphic>
      </p:graphicFrame>
      <p:sp>
        <p:nvSpPr>
          <p:cNvPr id="8" name="文本框 7">
            <a:extLst>
              <a:ext uri="{FF2B5EF4-FFF2-40B4-BE49-F238E27FC236}">
                <a16:creationId xmlns:a16="http://schemas.microsoft.com/office/drawing/2014/main" id="{2556CB44-5AB5-4CDC-881D-06FEEA2018D1}"/>
              </a:ext>
            </a:extLst>
          </p:cNvPr>
          <p:cNvSpPr txBox="1"/>
          <p:nvPr/>
        </p:nvSpPr>
        <p:spPr>
          <a:xfrm>
            <a:off x="3362077" y="2024848"/>
            <a:ext cx="5145707" cy="461665"/>
          </a:xfrm>
          <a:prstGeom prst="rect">
            <a:avLst/>
          </a:prstGeom>
          <a:noFill/>
        </p:spPr>
        <p:txBody>
          <a:bodyPr wrap="square">
            <a:spAutoFit/>
          </a:bodyPr>
          <a:lstStyle/>
          <a:p>
            <a:r>
              <a:rPr lang="zh-CN" altLang="en-US" sz="2400" b="1" dirty="0">
                <a:solidFill>
                  <a:schemeClr val="bg1">
                    <a:lumMod val="50000"/>
                  </a:schemeClr>
                </a:solidFill>
                <a:latin typeface="+mn-ea"/>
                <a:ea typeface="+mn-ea"/>
              </a:rPr>
              <a:t>小组分工</a:t>
            </a:r>
          </a:p>
        </p:txBody>
      </p:sp>
    </p:spTree>
    <p:extLst>
      <p:ext uri="{BB962C8B-B14F-4D97-AF65-F5344CB8AC3E}">
        <p14:creationId xmlns:p14="http://schemas.microsoft.com/office/powerpoint/2010/main" val="8326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4"/>
                                        </p:tgtEl>
                                        <p:attrNameLst>
                                          <p:attrName>ppt_y</p:attrName>
                                        </p:attrNameLst>
                                      </p:cBhvr>
                                      <p:tavLst>
                                        <p:tav tm="0">
                                          <p:val>
                                            <p:strVal val="#ppt_y"/>
                                          </p:val>
                                        </p:tav>
                                        <p:tav tm="100000">
                                          <p:val>
                                            <p:strVal val="#ppt_y"/>
                                          </p:val>
                                        </p:tav>
                                      </p:tavLst>
                                    </p:anim>
                                    <p:anim calcmode="lin" valueType="num">
                                      <p:cBhvr>
                                        <p:cTn id="9"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297651" y="4005064"/>
            <a:ext cx="3883320" cy="218436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839475" y="3627103"/>
            <a:ext cx="2799672" cy="307777"/>
          </a:xfrm>
          <a:prstGeom prst="rect">
            <a:avLst/>
          </a:prstGeom>
          <a:noFill/>
          <a:ln>
            <a:noFill/>
          </a:ln>
        </p:spPr>
        <p:txBody>
          <a:bodyPr wrap="square">
            <a:spAutoFit/>
          </a:bodyPr>
          <a:lstStyle/>
          <a:p>
            <a:pPr algn="ctr" eaLnBrk="0" hangingPunct="0"/>
            <a:r>
              <a:rPr lang="zh-CN" altLang="en-US" sz="1400" dirty="0">
                <a:solidFill>
                  <a:schemeClr val="bg1"/>
                </a:solidFill>
                <a:latin typeface="+mn-lt"/>
                <a:ea typeface="+mn-ea"/>
                <a:cs typeface="+mn-ea"/>
                <a:sym typeface="+mn-lt"/>
              </a:rPr>
              <a:t>阶级化的不平衡土地分配</a:t>
            </a:r>
          </a:p>
        </p:txBody>
      </p:sp>
      <p:sp>
        <p:nvSpPr>
          <p:cNvPr id="9" name="矩形 8"/>
          <p:cNvSpPr/>
          <p:nvPr/>
        </p:nvSpPr>
        <p:spPr>
          <a:xfrm>
            <a:off x="7839475" y="6204049"/>
            <a:ext cx="2799672" cy="307777"/>
          </a:xfrm>
          <a:prstGeom prst="rect">
            <a:avLst/>
          </a:prstGeom>
          <a:noFill/>
          <a:ln>
            <a:noFill/>
          </a:ln>
        </p:spPr>
        <p:txBody>
          <a:bodyPr wrap="square">
            <a:spAutoFit/>
          </a:bodyPr>
          <a:lstStyle/>
          <a:p>
            <a:pPr algn="ctr" eaLnBrk="0" hangingPunct="0"/>
            <a:r>
              <a:rPr lang="zh-CN" altLang="en-US" sz="1400" dirty="0">
                <a:solidFill>
                  <a:schemeClr val="bg1"/>
                </a:solidFill>
                <a:latin typeface="+mn-lt"/>
                <a:ea typeface="+mn-ea"/>
                <a:cs typeface="+mn-ea"/>
                <a:sym typeface="+mn-lt"/>
              </a:rPr>
              <a:t>农民向前线运送粮食</a:t>
            </a:r>
          </a:p>
        </p:txBody>
      </p:sp>
      <p:sp>
        <p:nvSpPr>
          <p:cNvPr id="10" name="矩形 83"/>
          <p:cNvSpPr>
            <a:spLocks noChangeArrowheads="1"/>
          </p:cNvSpPr>
          <p:nvPr/>
        </p:nvSpPr>
        <p:spPr bwMode="auto">
          <a:xfrm>
            <a:off x="986589" y="2743200"/>
            <a:ext cx="5935206" cy="3386591"/>
          </a:xfrm>
          <a:prstGeom prst="rect">
            <a:avLst/>
          </a:prstGeom>
          <a:solidFill>
            <a:srgbClr val="F2F2F2"/>
          </a:solidFill>
          <a:ln w="9525" cmpd="sng">
            <a:solidFill>
              <a:schemeClr val="bg1">
                <a:lumMod val="40000"/>
                <a:lumOff val="60000"/>
              </a:schemeClr>
            </a:solidFill>
            <a:miter lim="800000"/>
            <a:headEnd/>
            <a:tailEnd/>
          </a:ln>
        </p:spPr>
        <p:txBody>
          <a:bodyPr/>
          <a:lstStyle/>
          <a:p>
            <a:endParaRPr lang="zh-CN" altLang="en-US">
              <a:latin typeface="+mn-lt"/>
              <a:ea typeface="+mn-ea"/>
              <a:cs typeface="+mn-ea"/>
              <a:sym typeface="+mn-lt"/>
            </a:endParaRPr>
          </a:p>
        </p:txBody>
      </p:sp>
      <p:sp>
        <p:nvSpPr>
          <p:cNvPr id="12" name="Freeform 12"/>
          <p:cNvSpPr>
            <a:spLocks/>
          </p:cNvSpPr>
          <p:nvPr/>
        </p:nvSpPr>
        <p:spPr bwMode="auto">
          <a:xfrm>
            <a:off x="909135" y="266382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cs typeface="+mn-ea"/>
              <a:sym typeface="+mn-lt"/>
            </a:endParaRPr>
          </a:p>
        </p:txBody>
      </p:sp>
      <p:sp>
        <p:nvSpPr>
          <p:cNvPr id="13" name="Freeform 12"/>
          <p:cNvSpPr>
            <a:spLocks/>
          </p:cNvSpPr>
          <p:nvPr/>
        </p:nvSpPr>
        <p:spPr bwMode="auto">
          <a:xfrm flipH="1" flipV="1">
            <a:off x="6493500" y="5651707"/>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2"/>
          </a:solidFill>
          <a:ln>
            <a:noFill/>
          </a:ln>
        </p:spPr>
        <p:txBody>
          <a:bodyPr/>
          <a:lstStyle/>
          <a:p>
            <a:endParaRPr lang="zh-CN" altLang="en-US">
              <a:latin typeface="+mn-lt"/>
              <a:ea typeface="+mn-ea"/>
              <a:cs typeface="+mn-ea"/>
              <a:sym typeface="+mn-lt"/>
            </a:endParaRPr>
          </a:p>
        </p:txBody>
      </p:sp>
      <p:sp>
        <p:nvSpPr>
          <p:cNvPr id="2" name="矩形 1"/>
          <p:cNvSpPr/>
          <p:nvPr/>
        </p:nvSpPr>
        <p:spPr>
          <a:xfrm>
            <a:off x="626166" y="1096354"/>
            <a:ext cx="2698175" cy="523220"/>
          </a:xfrm>
          <a:prstGeom prst="rect">
            <a:avLst/>
          </a:prstGeom>
          <a:solidFill>
            <a:schemeClr val="tx1"/>
          </a:solidFill>
        </p:spPr>
        <p:txBody>
          <a:bodyPr wrap="none">
            <a:spAutoFit/>
          </a:bodyPr>
          <a:lstStyle/>
          <a:p>
            <a:r>
              <a:rPr lang="zh-CN" altLang="en-US" sz="2800" b="1" dirty="0">
                <a:solidFill>
                  <a:schemeClr val="bg2"/>
                </a:solidFill>
                <a:latin typeface="+mn-lt"/>
                <a:ea typeface="+mn-ea"/>
                <a:cs typeface="+mn-ea"/>
                <a:sym typeface="+mn-lt"/>
              </a:rPr>
              <a:t>旧土地制度遗留</a:t>
            </a:r>
          </a:p>
        </p:txBody>
      </p:sp>
      <p:sp>
        <p:nvSpPr>
          <p:cNvPr id="15" name="矩形 14"/>
          <p:cNvSpPr/>
          <p:nvPr/>
        </p:nvSpPr>
        <p:spPr>
          <a:xfrm>
            <a:off x="1318239" y="1814735"/>
            <a:ext cx="3416320" cy="523220"/>
          </a:xfrm>
          <a:prstGeom prst="rect">
            <a:avLst/>
          </a:prstGeom>
          <a:solidFill>
            <a:schemeClr val="tx1"/>
          </a:solidFill>
        </p:spPr>
        <p:txBody>
          <a:bodyPr wrap="none">
            <a:spAutoFit/>
          </a:bodyPr>
          <a:lstStyle/>
          <a:p>
            <a:r>
              <a:rPr lang="zh-CN" altLang="en-US" sz="2800" b="1" dirty="0">
                <a:solidFill>
                  <a:schemeClr val="bg2"/>
                </a:solidFill>
                <a:latin typeface="+mn-lt"/>
                <a:ea typeface="+mn-ea"/>
                <a:cs typeface="+mn-ea"/>
                <a:sym typeface="+mn-lt"/>
              </a:rPr>
              <a:t>战争破坏，粮食紧张</a:t>
            </a:r>
          </a:p>
        </p:txBody>
      </p:sp>
      <p:sp>
        <p:nvSpPr>
          <p:cNvPr id="16" name="矩形 15"/>
          <p:cNvSpPr/>
          <p:nvPr/>
        </p:nvSpPr>
        <p:spPr>
          <a:xfrm>
            <a:off x="4922487" y="1418375"/>
            <a:ext cx="1826141" cy="584775"/>
          </a:xfrm>
          <a:prstGeom prst="rect">
            <a:avLst/>
          </a:prstGeom>
          <a:solidFill>
            <a:schemeClr val="tx1"/>
          </a:solidFill>
        </p:spPr>
        <p:txBody>
          <a:bodyPr wrap="none">
            <a:spAutoFit/>
          </a:bodyPr>
          <a:lstStyle/>
          <a:p>
            <a:r>
              <a:rPr lang="zh-CN" altLang="en-US" sz="3200" b="1" dirty="0">
                <a:solidFill>
                  <a:schemeClr val="bg2"/>
                </a:solidFill>
                <a:latin typeface="+mn-lt"/>
                <a:ea typeface="+mn-ea"/>
                <a:cs typeface="+mn-ea"/>
                <a:sym typeface="+mn-lt"/>
              </a:rPr>
              <a:t>百废待兴</a:t>
            </a:r>
          </a:p>
        </p:txBody>
      </p:sp>
      <p:sp>
        <p:nvSpPr>
          <p:cNvPr id="17" name="TextBox 54">
            <a:extLst>
              <a:ext uri="{FF2B5EF4-FFF2-40B4-BE49-F238E27FC236}">
                <a16:creationId xmlns:a16="http://schemas.microsoft.com/office/drawing/2014/main" id="{34F542D3-0A1B-4CA8-9710-F892FFA99D48}"/>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buFontTx/>
              <a:buNone/>
              <a:defRPr sz="2800" b="0">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mn-lt"/>
                <a:ea typeface="+mn-ea"/>
                <a:cs typeface="+mn-ea"/>
                <a:sym typeface="+mn-lt"/>
              </a:rPr>
              <a:t>毛泽东时代的三农发展与改革</a:t>
            </a:r>
            <a:r>
              <a:rPr lang="en-US" altLang="zh-CN" dirty="0">
                <a:latin typeface="+mn-lt"/>
                <a:ea typeface="+mn-ea"/>
                <a:cs typeface="+mn-ea"/>
                <a:sym typeface="+mn-lt"/>
              </a:rPr>
              <a:t> – </a:t>
            </a:r>
            <a:r>
              <a:rPr lang="zh-CN" altLang="en-US" dirty="0">
                <a:latin typeface="+mn-lt"/>
                <a:ea typeface="+mn-ea"/>
                <a:cs typeface="+mn-ea"/>
                <a:sym typeface="+mn-lt"/>
              </a:rPr>
              <a:t>背景</a:t>
            </a:r>
          </a:p>
        </p:txBody>
      </p:sp>
      <p:pic>
        <p:nvPicPr>
          <p:cNvPr id="4" name="图片 3">
            <a:extLst>
              <a:ext uri="{FF2B5EF4-FFF2-40B4-BE49-F238E27FC236}">
                <a16:creationId xmlns:a16="http://schemas.microsoft.com/office/drawing/2014/main" id="{A4026E5F-45A3-47E1-8EBC-2577285FF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546" y="2928935"/>
            <a:ext cx="4520156" cy="3006915"/>
          </a:xfrm>
          <a:prstGeom prst="rect">
            <a:avLst/>
          </a:prstGeom>
        </p:spPr>
      </p:pic>
      <p:sp>
        <p:nvSpPr>
          <p:cNvPr id="19" name="矩形 18">
            <a:extLst>
              <a:ext uri="{FF2B5EF4-FFF2-40B4-BE49-F238E27FC236}">
                <a16:creationId xmlns:a16="http://schemas.microsoft.com/office/drawing/2014/main" id="{3C4A0A52-47AC-4A3F-BB51-D6FFC8261D5B}"/>
              </a:ext>
            </a:extLst>
          </p:cNvPr>
          <p:cNvSpPr/>
          <p:nvPr/>
        </p:nvSpPr>
        <p:spPr>
          <a:xfrm>
            <a:off x="2786013" y="6121585"/>
            <a:ext cx="2799672" cy="307777"/>
          </a:xfrm>
          <a:prstGeom prst="rect">
            <a:avLst/>
          </a:prstGeom>
          <a:noFill/>
          <a:ln>
            <a:noFill/>
          </a:ln>
        </p:spPr>
        <p:txBody>
          <a:bodyPr wrap="square">
            <a:spAutoFit/>
          </a:bodyPr>
          <a:lstStyle/>
          <a:p>
            <a:pPr algn="ctr" eaLnBrk="0" hangingPunct="0"/>
            <a:r>
              <a:rPr lang="zh-CN" altLang="en-US" sz="1400" dirty="0">
                <a:solidFill>
                  <a:schemeClr val="bg1"/>
                </a:solidFill>
                <a:latin typeface="+mn-lt"/>
                <a:ea typeface="+mn-ea"/>
                <a:cs typeface="+mn-ea"/>
                <a:sym typeface="+mn-lt"/>
              </a:rPr>
              <a:t>新中国成立</a:t>
            </a:r>
          </a:p>
        </p:txBody>
      </p:sp>
      <p:pic>
        <p:nvPicPr>
          <p:cNvPr id="2050" name="Picture 2">
            <a:extLst>
              <a:ext uri="{FF2B5EF4-FFF2-40B4-BE49-F238E27FC236}">
                <a16:creationId xmlns:a16="http://schemas.microsoft.com/office/drawing/2014/main" id="{817CA5AC-D9DF-4190-AFA7-96BD40BEF0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36" t="12944" r="1940" b="7410"/>
          <a:stretch/>
        </p:blipFill>
        <p:spPr bwMode="auto">
          <a:xfrm>
            <a:off x="7528151" y="4116186"/>
            <a:ext cx="3422319" cy="1989197"/>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E2627A0B-D962-4965-B254-523316BA42D8}"/>
              </a:ext>
            </a:extLst>
          </p:cNvPr>
          <p:cNvPicPr>
            <a:picLocks noChangeAspect="1"/>
          </p:cNvPicPr>
          <p:nvPr/>
        </p:nvPicPr>
        <p:blipFill>
          <a:blip r:embed="rId6"/>
          <a:stretch>
            <a:fillRect/>
          </a:stretch>
        </p:blipFill>
        <p:spPr>
          <a:xfrm>
            <a:off x="7045828" y="794669"/>
            <a:ext cx="4524375" cy="2762250"/>
          </a:xfrm>
          <a:prstGeom prst="rect">
            <a:avLst/>
          </a:prstGeom>
        </p:spPr>
      </p:pic>
    </p:spTree>
    <p:extLst>
      <p:ext uri="{BB962C8B-B14F-4D97-AF65-F5344CB8AC3E}">
        <p14:creationId xmlns:p14="http://schemas.microsoft.com/office/powerpoint/2010/main" val="25708659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calcmode="lin" valueType="num">
                                      <p:cBhvr>
                                        <p:cTn id="18" dur="4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7"/>
                                        </p:tgtEl>
                                        <p:attrNameLst>
                                          <p:attrName>ppt_y</p:attrName>
                                        </p:attrNameLst>
                                      </p:cBhvr>
                                      <p:tavLst>
                                        <p:tav tm="0">
                                          <p:val>
                                            <p:strVal val="#ppt_y"/>
                                          </p:val>
                                        </p:tav>
                                        <p:tav tm="100000">
                                          <p:val>
                                            <p:strVal val="#ppt_y"/>
                                          </p:val>
                                        </p:tav>
                                      </p:tavLst>
                                    </p:anim>
                                    <p:anim calcmode="lin" valueType="num">
                                      <p:cBhvr>
                                        <p:cTn id="20" dur="4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anim calcmode="lin" valueType="num">
                                      <p:cBhvr>
                                        <p:cTn id="28" dur="500" fill="hold"/>
                                        <p:tgtEl>
                                          <p:spTgt spid="2"/>
                                        </p:tgtEl>
                                        <p:attrNameLst>
                                          <p:attrName>ppt_x</p:attrName>
                                        </p:attrNameLst>
                                      </p:cBhvr>
                                      <p:tavLst>
                                        <p:tav tm="0">
                                          <p:val>
                                            <p:strVal val="#ppt_x"/>
                                          </p:val>
                                        </p:tav>
                                        <p:tav tm="100000">
                                          <p:val>
                                            <p:strVal val="#ppt_x"/>
                                          </p:val>
                                        </p:tav>
                                      </p:tavLst>
                                    </p:anim>
                                    <p:anim calcmode="lin" valueType="num">
                                      <p:cBhvr>
                                        <p:cTn id="2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35" presetClass="path" presetSubtype="0" accel="50000" decel="50000" fill="hold" grpId="1" nodeType="withEffect">
                                  <p:stCondLst>
                                    <p:cond delay="0"/>
                                  </p:stCondLst>
                                  <p:childTnLst>
                                    <p:animMotion origin="layout" path="M 3.61447E-6 -3.33333E-6 L 0.21489 0.20787 " pathEditMode="relative" rAng="0" ptsTypes="AA">
                                      <p:cBhvr>
                                        <p:cTn id="54" dur="500" spd="-99900" fill="hold"/>
                                        <p:tgtEl>
                                          <p:spTgt spid="12"/>
                                        </p:tgtEl>
                                        <p:attrNameLst>
                                          <p:attrName>ppt_x,ppt_y</p:attrName>
                                        </p:attrNameLst>
                                      </p:cBhvr>
                                      <p:rCtr x="10738" y="10394"/>
                                    </p:animMotion>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35" presetClass="path" presetSubtype="0" accel="50000" decel="50000" fill="hold" grpId="1" nodeType="withEffect">
                                  <p:stCondLst>
                                    <p:cond delay="0"/>
                                  </p:stCondLst>
                                  <p:childTnLst>
                                    <p:animMotion origin="layout" path="M -2.79839E-7 -1.48148E-6 L -0.23702 -0.22268 " pathEditMode="relative" rAng="0" ptsTypes="AA">
                                      <p:cBhvr>
                                        <p:cTn id="58" dur="500" spd="-99900" fill="hold"/>
                                        <p:tgtEl>
                                          <p:spTgt spid="13"/>
                                        </p:tgtEl>
                                        <p:attrNameLst>
                                          <p:attrName>ppt_x,ppt_y</p:attrName>
                                        </p:attrNameLst>
                                      </p:cBhvr>
                                      <p:rCtr x="-11857" y="-11134"/>
                                    </p:animMotion>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par>
                                <p:cTn id="71" presetID="42" presetClass="entr" presetSubtype="0" fill="hold"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anim calcmode="lin" valueType="num">
                                      <p:cBhvr>
                                        <p:cTn id="74" dur="500" fill="hold"/>
                                        <p:tgtEl>
                                          <p:spTgt spid="7"/>
                                        </p:tgtEl>
                                        <p:attrNameLst>
                                          <p:attrName>ppt_x</p:attrName>
                                        </p:attrNameLst>
                                      </p:cBhvr>
                                      <p:tavLst>
                                        <p:tav tm="0">
                                          <p:val>
                                            <p:strVal val="#ppt_x"/>
                                          </p:val>
                                        </p:tav>
                                        <p:tav tm="100000">
                                          <p:val>
                                            <p:strVal val="#ppt_x"/>
                                          </p:val>
                                        </p:tav>
                                      </p:tavLst>
                                    </p:anim>
                                    <p:anim calcmode="lin" valueType="num">
                                      <p:cBhvr>
                                        <p:cTn id="75" dur="500" fill="hold"/>
                                        <p:tgtEl>
                                          <p:spTgt spid="7"/>
                                        </p:tgtEl>
                                        <p:attrNameLst>
                                          <p:attrName>ppt_y</p:attrName>
                                        </p:attrNameLst>
                                      </p:cBhvr>
                                      <p:tavLst>
                                        <p:tav tm="0">
                                          <p:val>
                                            <p:strVal val="#ppt_y+.1"/>
                                          </p:val>
                                        </p:tav>
                                        <p:tav tm="100000">
                                          <p:val>
                                            <p:strVal val="#ppt_y"/>
                                          </p:val>
                                        </p:tav>
                                      </p:tavLst>
                                    </p:anim>
                                  </p:childTnLst>
                                </p:cTn>
                              </p:par>
                              <p:par>
                                <p:cTn id="76" presetID="10" presetClass="entr" presetSubtype="0" fill="hold" nodeType="withEffect">
                                  <p:stCondLst>
                                    <p:cond delay="0"/>
                                  </p:stCondLst>
                                  <p:childTnLst>
                                    <p:set>
                                      <p:cBhvr>
                                        <p:cTn id="77" dur="1" fill="hold">
                                          <p:stCondLst>
                                            <p:cond delay="0"/>
                                          </p:stCondLst>
                                        </p:cTn>
                                        <p:tgtEl>
                                          <p:spTgt spid="2050"/>
                                        </p:tgtEl>
                                        <p:attrNameLst>
                                          <p:attrName>style.visibility</p:attrName>
                                        </p:attrNameLst>
                                      </p:cBhvr>
                                      <p:to>
                                        <p:strVal val="visible"/>
                                      </p:to>
                                    </p:set>
                                    <p:animEffect transition="in" filter="fade">
                                      <p:cBhvr>
                                        <p:cTn id="78" dur="500"/>
                                        <p:tgtEl>
                                          <p:spTgt spid="205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8" grpId="0"/>
      <p:bldP spid="9" grpId="0"/>
      <p:bldP spid="10" grpId="0" animBg="1" autoUpdateAnimBg="0"/>
      <p:bldP spid="12" grpId="0" animBg="1"/>
      <p:bldP spid="12" grpId="1" animBg="1"/>
      <p:bldP spid="13" grpId="0" animBg="1"/>
      <p:bldP spid="13" grpId="1" animBg="1"/>
      <p:bldP spid="2" grpId="0" animBg="1"/>
      <p:bldP spid="15" grpId="0" animBg="1"/>
      <p:bldP spid="16" grpId="0" animBg="1"/>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9"/>
          <p:cNvSpPr>
            <a:spLocks noChangeArrowheads="1"/>
          </p:cNvSpPr>
          <p:nvPr/>
        </p:nvSpPr>
        <p:spPr bwMode="auto">
          <a:xfrm>
            <a:off x="684038" y="1194065"/>
            <a:ext cx="3475219" cy="4608643"/>
          </a:xfrm>
          <a:prstGeom prst="rect">
            <a:avLst/>
          </a:prstGeom>
          <a:solidFill>
            <a:schemeClr val="bg2"/>
          </a:solidFill>
          <a:ln w="9" cap="flat">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nvGrpSpPr>
          <p:cNvPr id="41" name="组合 40"/>
          <p:cNvGrpSpPr/>
          <p:nvPr/>
        </p:nvGrpSpPr>
        <p:grpSpPr>
          <a:xfrm>
            <a:off x="3335050" y="2647666"/>
            <a:ext cx="2381822" cy="2126628"/>
            <a:chOff x="1235090" y="1108075"/>
            <a:chExt cx="2000250" cy="1785938"/>
          </a:xfrm>
        </p:grpSpPr>
        <p:sp>
          <p:nvSpPr>
            <p:cNvPr id="42" name="Freeform 5"/>
            <p:cNvSpPr>
              <a:spLocks/>
            </p:cNvSpPr>
            <p:nvPr/>
          </p:nvSpPr>
          <p:spPr bwMode="auto">
            <a:xfrm>
              <a:off x="1235090" y="1108075"/>
              <a:ext cx="2000250" cy="178593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tx1"/>
            </a:solidFill>
            <a:ln w="38100">
              <a:solidFill>
                <a:schemeClr val="bg2"/>
              </a:solid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3" name="Freeform 6"/>
            <p:cNvSpPr>
              <a:spLocks/>
            </p:cNvSpPr>
            <p:nvPr/>
          </p:nvSpPr>
          <p:spPr bwMode="auto">
            <a:xfrm>
              <a:off x="1283509" y="1154113"/>
              <a:ext cx="1903413" cy="1693863"/>
            </a:xfrm>
            <a:custGeom>
              <a:avLst/>
              <a:gdLst>
                <a:gd name="T0" fmla="*/ 2060 w 2654"/>
                <a:gd name="T1" fmla="*/ 107 h 2342"/>
                <a:gd name="T2" fmla="*/ 1880 w 2654"/>
                <a:gd name="T3" fmla="*/ 4 h 2342"/>
                <a:gd name="T4" fmla="*/ 1878 w 2654"/>
                <a:gd name="T5" fmla="*/ 4 h 2342"/>
                <a:gd name="T6" fmla="*/ 1877 w 2654"/>
                <a:gd name="T7" fmla="*/ 4 h 2342"/>
                <a:gd name="T8" fmla="*/ 1327 w 2654"/>
                <a:gd name="T9" fmla="*/ 4 h 2342"/>
                <a:gd name="T10" fmla="*/ 772 w 2654"/>
                <a:gd name="T11" fmla="*/ 4 h 2342"/>
                <a:gd name="T12" fmla="*/ 592 w 2654"/>
                <a:gd name="T13" fmla="*/ 109 h 2342"/>
                <a:gd name="T14" fmla="*/ 592 w 2654"/>
                <a:gd name="T15" fmla="*/ 110 h 2342"/>
                <a:gd name="T16" fmla="*/ 591 w 2654"/>
                <a:gd name="T17" fmla="*/ 111 h 2342"/>
                <a:gd name="T18" fmla="*/ 316 w 2654"/>
                <a:gd name="T19" fmla="*/ 588 h 2342"/>
                <a:gd name="T20" fmla="*/ 39 w 2654"/>
                <a:gd name="T21" fmla="*/ 1068 h 2342"/>
                <a:gd name="T22" fmla="*/ 39 w 2654"/>
                <a:gd name="T23" fmla="*/ 1276 h 2342"/>
                <a:gd name="T24" fmla="*/ 40 w 2654"/>
                <a:gd name="T25" fmla="*/ 1277 h 2342"/>
                <a:gd name="T26" fmla="*/ 41 w 2654"/>
                <a:gd name="T27" fmla="*/ 1278 h 2342"/>
                <a:gd name="T28" fmla="*/ 316 w 2654"/>
                <a:gd name="T29" fmla="*/ 1755 h 2342"/>
                <a:gd name="T30" fmla="*/ 593 w 2654"/>
                <a:gd name="T31" fmla="*/ 2235 h 2342"/>
                <a:gd name="T32" fmla="*/ 774 w 2654"/>
                <a:gd name="T33" fmla="*/ 2339 h 2342"/>
                <a:gd name="T34" fmla="*/ 775 w 2654"/>
                <a:gd name="T35" fmla="*/ 2338 h 2342"/>
                <a:gd name="T36" fmla="*/ 776 w 2654"/>
                <a:gd name="T37" fmla="*/ 2338 h 2342"/>
                <a:gd name="T38" fmla="*/ 1327 w 2654"/>
                <a:gd name="T39" fmla="*/ 2338 h 2342"/>
                <a:gd name="T40" fmla="*/ 1881 w 2654"/>
                <a:gd name="T41" fmla="*/ 2338 h 2342"/>
                <a:gd name="T42" fmla="*/ 2061 w 2654"/>
                <a:gd name="T43" fmla="*/ 2234 h 2342"/>
                <a:gd name="T44" fmla="*/ 2062 w 2654"/>
                <a:gd name="T45" fmla="*/ 2233 h 2342"/>
                <a:gd name="T46" fmla="*/ 2062 w 2654"/>
                <a:gd name="T47" fmla="*/ 2231 h 2342"/>
                <a:gd name="T48" fmla="*/ 2337 w 2654"/>
                <a:gd name="T49" fmla="*/ 1755 h 2342"/>
                <a:gd name="T50" fmla="*/ 2615 w 2654"/>
                <a:gd name="T51" fmla="*/ 1274 h 2342"/>
                <a:gd name="T52" fmla="*/ 2614 w 2654"/>
                <a:gd name="T53" fmla="*/ 1067 h 2342"/>
                <a:gd name="T54" fmla="*/ 2613 w 2654"/>
                <a:gd name="T55" fmla="*/ 1066 h 2342"/>
                <a:gd name="T56" fmla="*/ 2613 w 2654"/>
                <a:gd name="T57" fmla="*/ 1064 h 2342"/>
                <a:gd name="T58" fmla="*/ 2337 w 2654"/>
                <a:gd name="T59" fmla="*/ 588 h 2342"/>
                <a:gd name="T60" fmla="*/ 2060 w 2654"/>
                <a:gd name="T61" fmla="*/ 107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54" h="2342">
                  <a:moveTo>
                    <a:pt x="2060" y="107"/>
                  </a:moveTo>
                  <a:cubicBezTo>
                    <a:pt x="2023" y="46"/>
                    <a:pt x="1953" y="0"/>
                    <a:pt x="1880" y="4"/>
                  </a:cubicBezTo>
                  <a:lnTo>
                    <a:pt x="1878" y="4"/>
                  </a:lnTo>
                  <a:lnTo>
                    <a:pt x="1877" y="4"/>
                  </a:lnTo>
                  <a:cubicBezTo>
                    <a:pt x="1694" y="4"/>
                    <a:pt x="1510" y="4"/>
                    <a:pt x="1327" y="4"/>
                  </a:cubicBezTo>
                  <a:lnTo>
                    <a:pt x="772" y="4"/>
                  </a:lnTo>
                  <a:cubicBezTo>
                    <a:pt x="700" y="5"/>
                    <a:pt x="626" y="44"/>
                    <a:pt x="592" y="109"/>
                  </a:cubicBezTo>
                  <a:lnTo>
                    <a:pt x="592" y="110"/>
                  </a:lnTo>
                  <a:lnTo>
                    <a:pt x="591" y="111"/>
                  </a:lnTo>
                  <a:cubicBezTo>
                    <a:pt x="499" y="270"/>
                    <a:pt x="408" y="429"/>
                    <a:pt x="316" y="588"/>
                  </a:cubicBezTo>
                  <a:lnTo>
                    <a:pt x="39" y="1068"/>
                  </a:lnTo>
                  <a:cubicBezTo>
                    <a:pt x="4" y="1131"/>
                    <a:pt x="0" y="1215"/>
                    <a:pt x="39" y="1276"/>
                  </a:cubicBezTo>
                  <a:lnTo>
                    <a:pt x="40" y="1277"/>
                  </a:lnTo>
                  <a:lnTo>
                    <a:pt x="41" y="1278"/>
                  </a:lnTo>
                  <a:cubicBezTo>
                    <a:pt x="133" y="1437"/>
                    <a:pt x="224" y="1596"/>
                    <a:pt x="316" y="1755"/>
                  </a:cubicBezTo>
                  <a:lnTo>
                    <a:pt x="593" y="2235"/>
                  </a:lnTo>
                  <a:cubicBezTo>
                    <a:pt x="630" y="2297"/>
                    <a:pt x="701" y="2342"/>
                    <a:pt x="774" y="2339"/>
                  </a:cubicBezTo>
                  <a:lnTo>
                    <a:pt x="775" y="2338"/>
                  </a:lnTo>
                  <a:lnTo>
                    <a:pt x="776" y="2338"/>
                  </a:lnTo>
                  <a:cubicBezTo>
                    <a:pt x="960" y="2338"/>
                    <a:pt x="1143" y="2338"/>
                    <a:pt x="1327" y="2338"/>
                  </a:cubicBezTo>
                  <a:lnTo>
                    <a:pt x="1881" y="2338"/>
                  </a:lnTo>
                  <a:cubicBezTo>
                    <a:pt x="1953" y="2337"/>
                    <a:pt x="2028" y="2299"/>
                    <a:pt x="2061" y="2234"/>
                  </a:cubicBezTo>
                  <a:lnTo>
                    <a:pt x="2062" y="2233"/>
                  </a:lnTo>
                  <a:lnTo>
                    <a:pt x="2062" y="2231"/>
                  </a:lnTo>
                  <a:cubicBezTo>
                    <a:pt x="2154" y="2073"/>
                    <a:pt x="2246" y="1914"/>
                    <a:pt x="2337" y="1755"/>
                  </a:cubicBezTo>
                  <a:lnTo>
                    <a:pt x="2615" y="1274"/>
                  </a:lnTo>
                  <a:cubicBezTo>
                    <a:pt x="2650" y="1212"/>
                    <a:pt x="2654" y="1128"/>
                    <a:pt x="2614" y="1067"/>
                  </a:cubicBezTo>
                  <a:lnTo>
                    <a:pt x="2613" y="1066"/>
                  </a:lnTo>
                  <a:lnTo>
                    <a:pt x="2613" y="1064"/>
                  </a:lnTo>
                  <a:cubicBezTo>
                    <a:pt x="2521" y="906"/>
                    <a:pt x="2429" y="747"/>
                    <a:pt x="2337" y="588"/>
                  </a:cubicBezTo>
                  <a:lnTo>
                    <a:pt x="2060" y="107"/>
                  </a:lnTo>
                  <a:close/>
                </a:path>
              </a:pathLst>
            </a:custGeom>
            <a:solidFill>
              <a:schemeClr val="tx1"/>
            </a:solidFill>
            <a:ln w="1270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8" name="矩形 7"/>
          <p:cNvSpPr/>
          <p:nvPr/>
        </p:nvSpPr>
        <p:spPr>
          <a:xfrm>
            <a:off x="741693" y="1278393"/>
            <a:ext cx="2499312" cy="4524315"/>
          </a:xfrm>
          <a:prstGeom prst="rect">
            <a:avLst/>
          </a:prstGeom>
        </p:spPr>
        <p:txBody>
          <a:bodyPr wrap="square">
            <a:spAutoFit/>
          </a:bodyPr>
          <a:lstStyle/>
          <a:p>
            <a:pPr algn="just"/>
            <a:r>
              <a:rPr lang="en-US" altLang="zh-CN" sz="2400" dirty="0">
                <a:latin typeface="+mn-ea"/>
                <a:ea typeface="+mn-ea"/>
              </a:rPr>
              <a:t>    1947</a:t>
            </a:r>
            <a:r>
              <a:rPr lang="zh-CN" altLang="zh-CN" sz="2400" dirty="0">
                <a:latin typeface="+mn-ea"/>
                <a:ea typeface="+mn-ea"/>
              </a:rPr>
              <a:t>年</a:t>
            </a:r>
            <a:r>
              <a:rPr lang="en-US" altLang="zh-CN" sz="2400" dirty="0">
                <a:latin typeface="+mn-ea"/>
                <a:ea typeface="+mn-ea"/>
              </a:rPr>
              <a:t>9</a:t>
            </a:r>
            <a:r>
              <a:rPr lang="zh-CN" altLang="zh-CN" sz="2400" dirty="0">
                <a:latin typeface="+mn-ea"/>
                <a:ea typeface="+mn-ea"/>
              </a:rPr>
              <a:t>月颁布了《中国土地法大纲》，明确规定，</a:t>
            </a:r>
            <a:r>
              <a:rPr lang="zh-CN" altLang="zh-CN" sz="2400" b="1" dirty="0">
                <a:latin typeface="+mn-ea"/>
                <a:ea typeface="+mn-ea"/>
              </a:rPr>
              <a:t>“废除封建性及半封建性剥削的土地制度，实行耕者有其田的土地制度”</a:t>
            </a:r>
            <a:endParaRPr lang="en-US" altLang="zh-CN" sz="2400" dirty="0">
              <a:latin typeface="+mn-ea"/>
              <a:ea typeface="+mn-ea"/>
            </a:endParaRPr>
          </a:p>
          <a:p>
            <a:pPr algn="just"/>
            <a:r>
              <a:rPr lang="en-US" altLang="zh-CN" sz="2400" dirty="0">
                <a:solidFill>
                  <a:schemeClr val="bg1"/>
                </a:solidFill>
                <a:latin typeface="+mn-ea"/>
                <a:ea typeface="+mn-ea"/>
                <a:cs typeface="+mn-ea"/>
                <a:sym typeface="+mn-lt"/>
              </a:rPr>
              <a:t>    </a:t>
            </a:r>
            <a:r>
              <a:rPr lang="en-US" altLang="zh-CN" sz="2400" dirty="0">
                <a:latin typeface="+mn-ea"/>
                <a:ea typeface="+mn-ea"/>
              </a:rPr>
              <a:t>1950</a:t>
            </a:r>
            <a:r>
              <a:rPr lang="zh-CN" altLang="en-US" sz="2400" dirty="0">
                <a:latin typeface="+mn-ea"/>
                <a:ea typeface="+mn-ea"/>
              </a:rPr>
              <a:t>年</a:t>
            </a:r>
            <a:r>
              <a:rPr lang="en-US" altLang="zh-CN" sz="2400" dirty="0">
                <a:latin typeface="+mn-ea"/>
                <a:ea typeface="+mn-ea"/>
              </a:rPr>
              <a:t>6</a:t>
            </a:r>
            <a:r>
              <a:rPr lang="zh-CN" altLang="en-US" sz="2400" dirty="0">
                <a:latin typeface="+mn-ea"/>
                <a:ea typeface="+mn-ea"/>
              </a:rPr>
              <a:t>月公布施行</a:t>
            </a:r>
            <a:r>
              <a:rPr lang="en-US" altLang="zh-CN" sz="2400" dirty="0">
                <a:latin typeface="+mn-ea"/>
                <a:ea typeface="+mn-ea"/>
              </a:rPr>
              <a:t>《</a:t>
            </a:r>
            <a:r>
              <a:rPr lang="zh-CN" altLang="en-US" sz="2400" dirty="0">
                <a:latin typeface="+mn-ea"/>
                <a:ea typeface="+mn-ea"/>
              </a:rPr>
              <a:t>中华人民共和国土地改革法</a:t>
            </a:r>
            <a:r>
              <a:rPr lang="en-US" altLang="zh-CN" sz="2400" dirty="0">
                <a:latin typeface="+mn-ea"/>
                <a:ea typeface="+mn-ea"/>
              </a:rPr>
              <a:t>》</a:t>
            </a:r>
            <a:endParaRPr lang="zh-CN" altLang="en-US" dirty="0">
              <a:solidFill>
                <a:schemeClr val="bg1"/>
              </a:solidFill>
              <a:latin typeface="+mn-ea"/>
              <a:ea typeface="+mn-ea"/>
              <a:cs typeface="+mn-ea"/>
              <a:sym typeface="+mn-lt"/>
            </a:endParaRPr>
          </a:p>
        </p:txBody>
      </p:sp>
      <p:sp>
        <p:nvSpPr>
          <p:cNvPr id="25" name="Rectangle 9"/>
          <p:cNvSpPr>
            <a:spLocks noChangeArrowheads="1"/>
          </p:cNvSpPr>
          <p:nvPr/>
        </p:nvSpPr>
        <p:spPr bwMode="auto">
          <a:xfrm>
            <a:off x="6106318" y="1213550"/>
            <a:ext cx="5299902" cy="1324934"/>
          </a:xfrm>
          <a:prstGeom prst="rect">
            <a:avLst/>
          </a:prstGeom>
          <a:solidFill>
            <a:schemeClr val="bg2"/>
          </a:solidFill>
          <a:ln w="9" cap="flat">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7" name="Rectangle 11"/>
          <p:cNvSpPr>
            <a:spLocks noChangeArrowheads="1"/>
          </p:cNvSpPr>
          <p:nvPr/>
        </p:nvSpPr>
        <p:spPr bwMode="auto">
          <a:xfrm>
            <a:off x="6106318" y="3096617"/>
            <a:ext cx="5299902" cy="1292225"/>
          </a:xfrm>
          <a:prstGeom prst="rect">
            <a:avLst/>
          </a:prstGeom>
          <a:solidFill>
            <a:schemeClr val="bg2"/>
          </a:solidFill>
          <a:ln w="9" cap="flat">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3" name="Line 7"/>
          <p:cNvSpPr>
            <a:spLocks noChangeShapeType="1"/>
          </p:cNvSpPr>
          <p:nvPr/>
        </p:nvSpPr>
        <p:spPr bwMode="auto">
          <a:xfrm flipV="1">
            <a:off x="5208108" y="1980605"/>
            <a:ext cx="895034" cy="667061"/>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4" name="Line 8"/>
          <p:cNvSpPr>
            <a:spLocks noChangeShapeType="1"/>
          </p:cNvSpPr>
          <p:nvPr/>
        </p:nvSpPr>
        <p:spPr bwMode="auto">
          <a:xfrm flipV="1">
            <a:off x="5767665" y="3710980"/>
            <a:ext cx="338651"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9" name="Line 13"/>
          <p:cNvSpPr>
            <a:spLocks noChangeShapeType="1"/>
          </p:cNvSpPr>
          <p:nvPr/>
        </p:nvSpPr>
        <p:spPr bwMode="auto">
          <a:xfrm>
            <a:off x="5235404" y="4790363"/>
            <a:ext cx="867738" cy="646229"/>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0" name="Rectangle 14"/>
          <p:cNvSpPr>
            <a:spLocks noChangeArrowheads="1"/>
          </p:cNvSpPr>
          <p:nvPr/>
        </p:nvSpPr>
        <p:spPr bwMode="auto">
          <a:xfrm>
            <a:off x="6106318" y="5066088"/>
            <a:ext cx="5299902" cy="1293813"/>
          </a:xfrm>
          <a:prstGeom prst="rect">
            <a:avLst/>
          </a:prstGeom>
          <a:solidFill>
            <a:schemeClr val="bg2"/>
          </a:solidFill>
          <a:ln w="9" cap="flat">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2" name="TextBox 17"/>
          <p:cNvSpPr txBox="1"/>
          <p:nvPr/>
        </p:nvSpPr>
        <p:spPr>
          <a:xfrm>
            <a:off x="6528961" y="941834"/>
            <a:ext cx="4404468" cy="400110"/>
          </a:xfrm>
          <a:prstGeom prst="rect">
            <a:avLst/>
          </a:prstGeom>
          <a:solidFill>
            <a:schemeClr val="tx1"/>
          </a:solidFill>
        </p:spPr>
        <p:txBody>
          <a:bodyPr wrap="square" rtlCol="0">
            <a:spAutoFit/>
          </a:bodyPr>
          <a:lstStyle/>
          <a:p>
            <a:pPr algn="ctr"/>
            <a:r>
              <a:rPr lang="zh-CN" altLang="en-US" sz="2000" b="1" dirty="0">
                <a:solidFill>
                  <a:schemeClr val="bg2"/>
                </a:solidFill>
                <a:latin typeface="+mn-lt"/>
                <a:ea typeface="+mn-ea"/>
                <a:cs typeface="+mn-ea"/>
                <a:sym typeface="+mn-lt"/>
              </a:rPr>
              <a:t>总路线、总政策和基本内容</a:t>
            </a:r>
            <a:endParaRPr lang="en-US" altLang="zh-CN" sz="2000" b="1" dirty="0">
              <a:solidFill>
                <a:schemeClr val="bg2"/>
              </a:solidFill>
              <a:latin typeface="+mn-lt"/>
              <a:ea typeface="+mn-ea"/>
              <a:cs typeface="+mn-ea"/>
              <a:sym typeface="+mn-lt"/>
            </a:endParaRPr>
          </a:p>
        </p:txBody>
      </p:sp>
      <p:sp>
        <p:nvSpPr>
          <p:cNvPr id="33" name="TextBox 18"/>
          <p:cNvSpPr txBox="1"/>
          <p:nvPr/>
        </p:nvSpPr>
        <p:spPr>
          <a:xfrm>
            <a:off x="6184013" y="1416122"/>
            <a:ext cx="5112568" cy="1077218"/>
          </a:xfrm>
          <a:prstGeom prst="rect">
            <a:avLst/>
          </a:prstGeom>
          <a:noFill/>
        </p:spPr>
        <p:txBody>
          <a:bodyPr wrap="square" rtlCol="0">
            <a:spAutoFit/>
          </a:bodyPr>
          <a:lstStyle/>
          <a:p>
            <a:pPr algn="just"/>
            <a:r>
              <a:rPr lang="zh-CN" altLang="en-US" sz="1600" b="1" dirty="0">
                <a:latin typeface="+mn-ea"/>
                <a:ea typeface="+mn-ea"/>
              </a:rPr>
              <a:t>总路线：依靠贫农、雇农，团结中农，中立富农，有步骤地有分别地消灭封建剥削制度，发展农业生产。</a:t>
            </a:r>
            <a:endParaRPr lang="en-US" altLang="zh-CN" sz="1600" b="1" dirty="0">
              <a:latin typeface="+mn-ea"/>
              <a:ea typeface="+mn-ea"/>
            </a:endParaRPr>
          </a:p>
          <a:p>
            <a:pPr algn="just"/>
            <a:r>
              <a:rPr lang="zh-CN" altLang="en-US" sz="1600" dirty="0">
                <a:solidFill>
                  <a:schemeClr val="tx1">
                    <a:lumMod val="75000"/>
                  </a:schemeClr>
                </a:solidFill>
                <a:latin typeface="+mn-ea"/>
                <a:ea typeface="+mn-ea"/>
              </a:rPr>
              <a:t>基本内容：没收地主阶级土地，分配给无地少地的农民，把封建剥削的土地所有制改变为农民的土地所有制。</a:t>
            </a:r>
            <a:endParaRPr lang="zh-CN" altLang="en-US" sz="1600" dirty="0">
              <a:solidFill>
                <a:schemeClr val="tx1">
                  <a:lumMod val="75000"/>
                </a:schemeClr>
              </a:solidFill>
              <a:latin typeface="+mn-ea"/>
              <a:ea typeface="+mn-ea"/>
              <a:cs typeface="+mn-ea"/>
              <a:sym typeface="+mn-lt"/>
            </a:endParaRPr>
          </a:p>
        </p:txBody>
      </p:sp>
      <p:sp>
        <p:nvSpPr>
          <p:cNvPr id="34" name="TextBox 19"/>
          <p:cNvSpPr txBox="1"/>
          <p:nvPr/>
        </p:nvSpPr>
        <p:spPr>
          <a:xfrm>
            <a:off x="6528961" y="2810330"/>
            <a:ext cx="4404468" cy="400110"/>
          </a:xfrm>
          <a:prstGeom prst="rect">
            <a:avLst/>
          </a:prstGeom>
          <a:solidFill>
            <a:schemeClr val="tx1"/>
          </a:solidFill>
        </p:spPr>
        <p:txBody>
          <a:bodyPr wrap="square" rtlCol="0">
            <a:spAutoFit/>
          </a:bodyPr>
          <a:lstStyle/>
          <a:p>
            <a:pPr algn="ctr"/>
            <a:r>
              <a:rPr lang="zh-CN" altLang="en-US" sz="2000" b="1" dirty="0">
                <a:solidFill>
                  <a:schemeClr val="bg2"/>
                </a:solidFill>
                <a:latin typeface="+mn-ea"/>
                <a:ea typeface="+mn-ea"/>
                <a:cs typeface="+mn-ea"/>
                <a:sym typeface="+mn-lt"/>
              </a:rPr>
              <a:t>土地改革流程</a:t>
            </a:r>
            <a:endParaRPr lang="en-US" altLang="zh-CN" sz="2000" b="1" dirty="0">
              <a:solidFill>
                <a:schemeClr val="bg2"/>
              </a:solidFill>
              <a:latin typeface="+mn-ea"/>
              <a:ea typeface="+mn-ea"/>
              <a:cs typeface="+mn-ea"/>
              <a:sym typeface="+mn-lt"/>
            </a:endParaRPr>
          </a:p>
        </p:txBody>
      </p:sp>
      <p:sp>
        <p:nvSpPr>
          <p:cNvPr id="35" name="TextBox 20"/>
          <p:cNvSpPr txBox="1"/>
          <p:nvPr/>
        </p:nvSpPr>
        <p:spPr>
          <a:xfrm>
            <a:off x="6184013" y="3285281"/>
            <a:ext cx="5112568" cy="1077218"/>
          </a:xfrm>
          <a:prstGeom prst="rect">
            <a:avLst/>
          </a:prstGeom>
          <a:noFill/>
        </p:spPr>
        <p:txBody>
          <a:bodyPr wrap="square" rtlCol="0">
            <a:spAutoFit/>
          </a:bodyPr>
          <a:lstStyle/>
          <a:p>
            <a:pPr algn="just"/>
            <a:r>
              <a:rPr lang="zh-CN" altLang="en-US" sz="1600" dirty="0">
                <a:latin typeface="+mn-ea"/>
                <a:ea typeface="+mn-ea"/>
              </a:rPr>
              <a:t>土地改革从</a:t>
            </a:r>
            <a:r>
              <a:rPr lang="en-US" altLang="zh-CN" sz="1600" dirty="0">
                <a:latin typeface="+mn-ea"/>
                <a:ea typeface="+mn-ea"/>
              </a:rPr>
              <a:t>1950</a:t>
            </a:r>
            <a:r>
              <a:rPr lang="zh-CN" altLang="en-US" sz="1600" dirty="0">
                <a:latin typeface="+mn-ea"/>
                <a:ea typeface="+mn-ea"/>
              </a:rPr>
              <a:t>年冬开始，有领导地分期分批地进行。每期一般经历了</a:t>
            </a:r>
            <a:r>
              <a:rPr lang="zh-CN" altLang="en-US" sz="1600" b="1" dirty="0">
                <a:latin typeface="+mn-ea"/>
                <a:ea typeface="+mn-ea"/>
              </a:rPr>
              <a:t>发动群众、划分阶级、没收和分配地主土地财产、复查总结和动员生产</a:t>
            </a:r>
            <a:r>
              <a:rPr lang="zh-CN" altLang="en-US" sz="1600" dirty="0">
                <a:latin typeface="+mn-ea"/>
                <a:ea typeface="+mn-ea"/>
              </a:rPr>
              <a:t>等步骤。各地政府都派出土改工作队深入农村，领导土改运动。</a:t>
            </a:r>
            <a:endParaRPr lang="zh-CN" altLang="en-US" sz="1600" dirty="0">
              <a:solidFill>
                <a:schemeClr val="accent1"/>
              </a:solidFill>
              <a:latin typeface="+mn-ea"/>
              <a:ea typeface="+mn-ea"/>
              <a:cs typeface="+mn-ea"/>
              <a:sym typeface="+mn-lt"/>
            </a:endParaRPr>
          </a:p>
        </p:txBody>
      </p:sp>
      <p:sp>
        <p:nvSpPr>
          <p:cNvPr id="36" name="TextBox 21"/>
          <p:cNvSpPr txBox="1"/>
          <p:nvPr/>
        </p:nvSpPr>
        <p:spPr>
          <a:xfrm>
            <a:off x="6528961" y="4775702"/>
            <a:ext cx="4404468" cy="400110"/>
          </a:xfrm>
          <a:prstGeom prst="rect">
            <a:avLst/>
          </a:prstGeom>
          <a:solidFill>
            <a:schemeClr val="tx1"/>
          </a:solidFill>
        </p:spPr>
        <p:txBody>
          <a:bodyPr wrap="square" rtlCol="0">
            <a:spAutoFit/>
          </a:bodyPr>
          <a:lstStyle/>
          <a:p>
            <a:pPr algn="ctr"/>
            <a:r>
              <a:rPr lang="zh-CN" altLang="en-US" sz="2000" b="1" dirty="0">
                <a:solidFill>
                  <a:schemeClr val="bg2"/>
                </a:solidFill>
                <a:latin typeface="+mn-lt"/>
                <a:ea typeface="+mn-ea"/>
                <a:cs typeface="+mn-ea"/>
                <a:sym typeface="+mn-lt"/>
              </a:rPr>
              <a:t>其他方面</a:t>
            </a:r>
            <a:endParaRPr lang="en-US" altLang="zh-CN" sz="2000" b="1" dirty="0">
              <a:solidFill>
                <a:schemeClr val="bg2"/>
              </a:solidFill>
              <a:latin typeface="+mn-lt"/>
              <a:ea typeface="+mn-ea"/>
              <a:cs typeface="+mn-ea"/>
              <a:sym typeface="+mn-lt"/>
            </a:endParaRPr>
          </a:p>
        </p:txBody>
      </p:sp>
      <p:sp>
        <p:nvSpPr>
          <p:cNvPr id="39" name="TextBox 22"/>
          <p:cNvSpPr txBox="1"/>
          <p:nvPr/>
        </p:nvSpPr>
        <p:spPr>
          <a:xfrm>
            <a:off x="6184013" y="5236715"/>
            <a:ext cx="5112568" cy="1323439"/>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1600" dirty="0">
                <a:latin typeface="+mn-ea"/>
                <a:ea typeface="+mn-ea"/>
              </a:rPr>
              <a:t>城市郊区没收、征收土地归国有，以便国家建设。 </a:t>
            </a:r>
          </a:p>
          <a:p>
            <a:pPr marL="285750" indent="-285750" algn="just">
              <a:buFont typeface="Arial" panose="020B0604020202020204" pitchFamily="34" charset="0"/>
              <a:buChar char="•"/>
            </a:pPr>
            <a:r>
              <a:rPr lang="zh-CN" altLang="en-US" sz="1600" dirty="0">
                <a:latin typeface="+mn-ea"/>
                <a:ea typeface="+mn-ea"/>
              </a:rPr>
              <a:t>海外华侨适当照顾，保留土地财产。</a:t>
            </a:r>
            <a:endParaRPr lang="en-US" altLang="zh-CN" sz="1600" dirty="0">
              <a:latin typeface="+mn-ea"/>
              <a:ea typeface="+mn-ea"/>
            </a:endParaRPr>
          </a:p>
          <a:p>
            <a:pPr marL="285750" indent="-285750" algn="just">
              <a:buFont typeface="Arial" panose="020B0604020202020204" pitchFamily="34" charset="0"/>
              <a:buChar char="•"/>
            </a:pPr>
            <a:r>
              <a:rPr lang="zh-CN" altLang="en-US" sz="1600" dirty="0">
                <a:latin typeface="+mn-ea"/>
                <a:ea typeface="+mn-ea"/>
              </a:rPr>
              <a:t>山林归国家所有，人民政府管理经营，原由经营者继续依法经营”等。</a:t>
            </a:r>
            <a:r>
              <a:rPr lang="en-US" altLang="zh-CN" sz="1200" dirty="0">
                <a:solidFill>
                  <a:srgbClr val="00B0F0"/>
                </a:solidFill>
                <a:latin typeface="+mn-ea"/>
                <a:ea typeface="+mn-ea"/>
                <a:cs typeface="+mn-ea"/>
                <a:sym typeface="+mn-lt"/>
              </a:rPr>
              <a:t>[1]</a:t>
            </a:r>
          </a:p>
          <a:p>
            <a:pPr marL="285750" indent="-285750" algn="just">
              <a:buFont typeface="Arial" panose="020B0604020202020204" pitchFamily="34" charset="0"/>
              <a:buChar char="•"/>
            </a:pPr>
            <a:endParaRPr lang="zh-CN" altLang="en-US" sz="1600" dirty="0">
              <a:solidFill>
                <a:schemeClr val="accent1"/>
              </a:solidFill>
              <a:latin typeface="+mn-ea"/>
              <a:ea typeface="+mn-ea"/>
              <a:cs typeface="+mn-ea"/>
              <a:sym typeface="+mn-lt"/>
            </a:endParaRPr>
          </a:p>
        </p:txBody>
      </p:sp>
      <p:sp>
        <p:nvSpPr>
          <p:cNvPr id="40" name="TextBox 23"/>
          <p:cNvSpPr txBox="1"/>
          <p:nvPr/>
        </p:nvSpPr>
        <p:spPr>
          <a:xfrm>
            <a:off x="3765430" y="3827701"/>
            <a:ext cx="1545114" cy="461665"/>
          </a:xfrm>
          <a:prstGeom prst="rect">
            <a:avLst/>
          </a:prstGeom>
          <a:noFill/>
        </p:spPr>
        <p:txBody>
          <a:bodyPr wrap="square" rtlCol="0">
            <a:spAutoFit/>
          </a:bodyPr>
          <a:lstStyle/>
          <a:p>
            <a:pPr algn="ctr"/>
            <a:r>
              <a:rPr lang="zh-CN" altLang="en-US" sz="2400" b="1" dirty="0">
                <a:solidFill>
                  <a:schemeClr val="bg2"/>
                </a:solidFill>
                <a:latin typeface="+mn-lt"/>
                <a:ea typeface="+mn-ea"/>
                <a:cs typeface="+mn-ea"/>
                <a:sym typeface="+mn-lt"/>
              </a:rPr>
              <a:t>土地改革</a:t>
            </a:r>
            <a:endParaRPr lang="en-US" altLang="zh-CN" sz="2400" b="1" dirty="0">
              <a:solidFill>
                <a:schemeClr val="bg2"/>
              </a:solidFill>
              <a:latin typeface="+mn-lt"/>
              <a:ea typeface="+mn-ea"/>
              <a:cs typeface="+mn-ea"/>
              <a:sym typeface="+mn-lt"/>
            </a:endParaRPr>
          </a:p>
        </p:txBody>
      </p:sp>
      <p:sp>
        <p:nvSpPr>
          <p:cNvPr id="7" name="Freeform 5"/>
          <p:cNvSpPr>
            <a:spLocks noEditPoints="1"/>
          </p:cNvSpPr>
          <p:nvPr/>
        </p:nvSpPr>
        <p:spPr bwMode="auto">
          <a:xfrm>
            <a:off x="4120916" y="3096617"/>
            <a:ext cx="810090" cy="788103"/>
          </a:xfrm>
          <a:custGeom>
            <a:avLst/>
            <a:gdLst>
              <a:gd name="T0" fmla="*/ 34 w 857"/>
              <a:gd name="T1" fmla="*/ 609 h 854"/>
              <a:gd name="T2" fmla="*/ 562 w 857"/>
              <a:gd name="T3" fmla="*/ 854 h 854"/>
              <a:gd name="T4" fmla="*/ 562 w 857"/>
              <a:gd name="T5" fmla="*/ 796 h 854"/>
              <a:gd name="T6" fmla="*/ 34 w 857"/>
              <a:gd name="T7" fmla="*/ 553 h 854"/>
              <a:gd name="T8" fmla="*/ 34 w 857"/>
              <a:gd name="T9" fmla="*/ 609 h 854"/>
              <a:gd name="T10" fmla="*/ 575 w 857"/>
              <a:gd name="T11" fmla="*/ 842 h 854"/>
              <a:gd name="T12" fmla="*/ 856 w 857"/>
              <a:gd name="T13" fmla="*/ 563 h 854"/>
              <a:gd name="T14" fmla="*/ 856 w 857"/>
              <a:gd name="T15" fmla="*/ 536 h 854"/>
              <a:gd name="T16" fmla="*/ 575 w 857"/>
              <a:gd name="T17" fmla="*/ 815 h 854"/>
              <a:gd name="T18" fmla="*/ 575 w 857"/>
              <a:gd name="T19" fmla="*/ 842 h 854"/>
              <a:gd name="T20" fmla="*/ 0 w 857"/>
              <a:gd name="T21" fmla="*/ 421 h 854"/>
              <a:gd name="T22" fmla="*/ 0 w 857"/>
              <a:gd name="T23" fmla="*/ 478 h 854"/>
              <a:gd name="T24" fmla="*/ 524 w 857"/>
              <a:gd name="T25" fmla="*/ 721 h 854"/>
              <a:gd name="T26" fmla="*/ 524 w 857"/>
              <a:gd name="T27" fmla="*/ 662 h 854"/>
              <a:gd name="T28" fmla="*/ 0 w 857"/>
              <a:gd name="T29" fmla="*/ 421 h 854"/>
              <a:gd name="T30" fmla="*/ 535 w 857"/>
              <a:gd name="T31" fmla="*/ 652 h 854"/>
              <a:gd name="T32" fmla="*/ 820 w 857"/>
              <a:gd name="T33" fmla="*/ 375 h 854"/>
              <a:gd name="T34" fmla="*/ 778 w 857"/>
              <a:gd name="T35" fmla="*/ 358 h 854"/>
              <a:gd name="T36" fmla="*/ 857 w 857"/>
              <a:gd name="T37" fmla="*/ 278 h 854"/>
              <a:gd name="T38" fmla="*/ 857 w 857"/>
              <a:gd name="T39" fmla="*/ 252 h 854"/>
              <a:gd name="T40" fmla="*/ 575 w 857"/>
              <a:gd name="T41" fmla="*/ 533 h 854"/>
              <a:gd name="T42" fmla="*/ 575 w 857"/>
              <a:gd name="T43" fmla="*/ 553 h 854"/>
              <a:gd name="T44" fmla="*/ 563 w 857"/>
              <a:gd name="T45" fmla="*/ 565 h 854"/>
              <a:gd name="T46" fmla="*/ 563 w 857"/>
              <a:gd name="T47" fmla="*/ 512 h 854"/>
              <a:gd name="T48" fmla="*/ 35 w 857"/>
              <a:gd name="T49" fmla="*/ 269 h 854"/>
              <a:gd name="T50" fmla="*/ 35 w 857"/>
              <a:gd name="T51" fmla="*/ 325 h 854"/>
              <a:gd name="T52" fmla="*/ 71 w 857"/>
              <a:gd name="T53" fmla="*/ 344 h 854"/>
              <a:gd name="T54" fmla="*/ 0 w 857"/>
              <a:gd name="T55" fmla="*/ 408 h 854"/>
              <a:gd name="T56" fmla="*/ 535 w 857"/>
              <a:gd name="T57" fmla="*/ 652 h 854"/>
              <a:gd name="T58" fmla="*/ 296 w 857"/>
              <a:gd name="T59" fmla="*/ 263 h 854"/>
              <a:gd name="T60" fmla="*/ 179 w 857"/>
              <a:gd name="T61" fmla="*/ 212 h 854"/>
              <a:gd name="T62" fmla="*/ 305 w 857"/>
              <a:gd name="T63" fmla="*/ 105 h 854"/>
              <a:gd name="T64" fmla="*/ 415 w 857"/>
              <a:gd name="T65" fmla="*/ 149 h 854"/>
              <a:gd name="T66" fmla="*/ 296 w 857"/>
              <a:gd name="T67" fmla="*/ 263 h 854"/>
              <a:gd name="T68" fmla="*/ 855 w 857"/>
              <a:gd name="T69" fmla="*/ 223 h 854"/>
              <a:gd name="T70" fmla="*/ 320 w 857"/>
              <a:gd name="T71" fmla="*/ 0 h 854"/>
              <a:gd name="T72" fmla="*/ 35 w 857"/>
              <a:gd name="T73" fmla="*/ 255 h 854"/>
              <a:gd name="T74" fmla="*/ 571 w 857"/>
              <a:gd name="T75" fmla="*/ 500 h 854"/>
              <a:gd name="T76" fmla="*/ 855 w 857"/>
              <a:gd name="T77" fmla="*/ 223 h 854"/>
              <a:gd name="T78" fmla="*/ 537 w 857"/>
              <a:gd name="T79" fmla="*/ 709 h 854"/>
              <a:gd name="T80" fmla="*/ 822 w 857"/>
              <a:gd name="T81" fmla="*/ 425 h 854"/>
              <a:gd name="T82" fmla="*/ 822 w 857"/>
              <a:gd name="T83" fmla="*/ 398 h 854"/>
              <a:gd name="T84" fmla="*/ 537 w 857"/>
              <a:gd name="T85" fmla="*/ 682 h 854"/>
              <a:gd name="T86" fmla="*/ 537 w 857"/>
              <a:gd name="T87" fmla="*/ 709 h 854"/>
              <a:gd name="T88" fmla="*/ 776 w 857"/>
              <a:gd name="T89" fmla="*/ 470 h 854"/>
              <a:gd name="T90" fmla="*/ 537 w 857"/>
              <a:gd name="T91" fmla="*/ 709 h 854"/>
              <a:gd name="T92" fmla="*/ 537 w 857"/>
              <a:gd name="T93" fmla="*/ 708 h 854"/>
              <a:gd name="T94" fmla="*/ 524 w 857"/>
              <a:gd name="T95" fmla="*/ 721 h 854"/>
              <a:gd name="T96" fmla="*/ 68 w 857"/>
              <a:gd name="T97" fmla="*/ 509 h 854"/>
              <a:gd name="T98" fmla="*/ 34 w 857"/>
              <a:gd name="T99" fmla="*/ 539 h 854"/>
              <a:gd name="T100" fmla="*/ 570 w 857"/>
              <a:gd name="T101" fmla="*/ 784 h 854"/>
              <a:gd name="T102" fmla="*/ 854 w 857"/>
              <a:gd name="T103" fmla="*/ 507 h 854"/>
              <a:gd name="T104" fmla="*/ 776 w 857"/>
              <a:gd name="T105" fmla="*/ 47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7" h="854">
                <a:moveTo>
                  <a:pt x="34" y="609"/>
                </a:moveTo>
                <a:lnTo>
                  <a:pt x="562" y="854"/>
                </a:lnTo>
                <a:lnTo>
                  <a:pt x="562" y="796"/>
                </a:lnTo>
                <a:lnTo>
                  <a:pt x="34" y="553"/>
                </a:lnTo>
                <a:lnTo>
                  <a:pt x="34" y="609"/>
                </a:lnTo>
                <a:close/>
                <a:moveTo>
                  <a:pt x="575" y="842"/>
                </a:moveTo>
                <a:lnTo>
                  <a:pt x="856" y="563"/>
                </a:lnTo>
                <a:lnTo>
                  <a:pt x="856" y="536"/>
                </a:lnTo>
                <a:lnTo>
                  <a:pt x="575" y="815"/>
                </a:lnTo>
                <a:lnTo>
                  <a:pt x="575" y="842"/>
                </a:lnTo>
                <a:close/>
                <a:moveTo>
                  <a:pt x="0" y="421"/>
                </a:moveTo>
                <a:lnTo>
                  <a:pt x="0" y="478"/>
                </a:lnTo>
                <a:lnTo>
                  <a:pt x="524" y="721"/>
                </a:lnTo>
                <a:lnTo>
                  <a:pt x="524" y="662"/>
                </a:lnTo>
                <a:lnTo>
                  <a:pt x="0" y="421"/>
                </a:lnTo>
                <a:close/>
                <a:moveTo>
                  <a:pt x="535" y="652"/>
                </a:moveTo>
                <a:lnTo>
                  <a:pt x="820" y="375"/>
                </a:lnTo>
                <a:lnTo>
                  <a:pt x="778" y="358"/>
                </a:lnTo>
                <a:lnTo>
                  <a:pt x="857" y="278"/>
                </a:lnTo>
                <a:lnTo>
                  <a:pt x="857" y="252"/>
                </a:lnTo>
                <a:lnTo>
                  <a:pt x="575" y="533"/>
                </a:lnTo>
                <a:lnTo>
                  <a:pt x="575" y="553"/>
                </a:lnTo>
                <a:lnTo>
                  <a:pt x="563" y="565"/>
                </a:lnTo>
                <a:lnTo>
                  <a:pt x="563" y="512"/>
                </a:lnTo>
                <a:lnTo>
                  <a:pt x="35" y="269"/>
                </a:lnTo>
                <a:lnTo>
                  <a:pt x="35" y="325"/>
                </a:lnTo>
                <a:lnTo>
                  <a:pt x="71" y="344"/>
                </a:lnTo>
                <a:lnTo>
                  <a:pt x="0" y="408"/>
                </a:lnTo>
                <a:lnTo>
                  <a:pt x="535" y="652"/>
                </a:lnTo>
                <a:close/>
                <a:moveTo>
                  <a:pt x="296" y="263"/>
                </a:moveTo>
                <a:lnTo>
                  <a:pt x="179" y="212"/>
                </a:lnTo>
                <a:lnTo>
                  <a:pt x="305" y="105"/>
                </a:lnTo>
                <a:lnTo>
                  <a:pt x="415" y="149"/>
                </a:lnTo>
                <a:lnTo>
                  <a:pt x="296" y="263"/>
                </a:lnTo>
                <a:close/>
                <a:moveTo>
                  <a:pt x="855" y="223"/>
                </a:moveTo>
                <a:lnTo>
                  <a:pt x="320" y="0"/>
                </a:lnTo>
                <a:lnTo>
                  <a:pt x="35" y="255"/>
                </a:lnTo>
                <a:lnTo>
                  <a:pt x="571" y="500"/>
                </a:lnTo>
                <a:lnTo>
                  <a:pt x="855" y="223"/>
                </a:lnTo>
                <a:close/>
                <a:moveTo>
                  <a:pt x="537" y="709"/>
                </a:moveTo>
                <a:lnTo>
                  <a:pt x="822" y="425"/>
                </a:lnTo>
                <a:lnTo>
                  <a:pt x="822" y="398"/>
                </a:lnTo>
                <a:lnTo>
                  <a:pt x="537" y="682"/>
                </a:lnTo>
                <a:lnTo>
                  <a:pt x="537" y="709"/>
                </a:lnTo>
                <a:close/>
                <a:moveTo>
                  <a:pt x="776" y="470"/>
                </a:moveTo>
                <a:lnTo>
                  <a:pt x="537" y="709"/>
                </a:lnTo>
                <a:lnTo>
                  <a:pt x="537" y="708"/>
                </a:lnTo>
                <a:lnTo>
                  <a:pt x="524" y="721"/>
                </a:lnTo>
                <a:lnTo>
                  <a:pt x="68" y="509"/>
                </a:lnTo>
                <a:lnTo>
                  <a:pt x="34" y="539"/>
                </a:lnTo>
                <a:lnTo>
                  <a:pt x="570" y="784"/>
                </a:lnTo>
                <a:lnTo>
                  <a:pt x="854" y="507"/>
                </a:lnTo>
                <a:lnTo>
                  <a:pt x="776" y="4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26" name="TextBox 54">
            <a:extLst>
              <a:ext uri="{FF2B5EF4-FFF2-40B4-BE49-F238E27FC236}">
                <a16:creationId xmlns:a16="http://schemas.microsoft.com/office/drawing/2014/main" id="{D59659B6-BAA1-468D-B292-9C497FEAB159}"/>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buFontTx/>
              <a:buNone/>
              <a:defRPr sz="2800" b="0">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mn-lt"/>
                <a:ea typeface="+mn-ea"/>
                <a:cs typeface="+mn-ea"/>
                <a:sym typeface="+mn-lt"/>
              </a:rPr>
              <a:t>毛泽东时代的三农发展与改革</a:t>
            </a:r>
            <a:r>
              <a:rPr lang="en-US" altLang="zh-CN" dirty="0">
                <a:latin typeface="+mn-lt"/>
                <a:ea typeface="+mn-ea"/>
                <a:cs typeface="+mn-ea"/>
                <a:sym typeface="+mn-lt"/>
              </a:rPr>
              <a:t> – </a:t>
            </a:r>
            <a:r>
              <a:rPr lang="zh-CN" altLang="en-US" dirty="0">
                <a:latin typeface="+mn-lt"/>
                <a:ea typeface="+mn-ea"/>
                <a:cs typeface="+mn-ea"/>
                <a:sym typeface="+mn-lt"/>
              </a:rPr>
              <a:t>农村土地改革</a:t>
            </a:r>
          </a:p>
        </p:txBody>
      </p:sp>
    </p:spTree>
    <p:extLst>
      <p:ext uri="{BB962C8B-B14F-4D97-AF65-F5344CB8AC3E}">
        <p14:creationId xmlns:p14="http://schemas.microsoft.com/office/powerpoint/2010/main" val="1323362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6"/>
                                        </p:tgtEl>
                                        <p:attrNameLst>
                                          <p:attrName>ppt_y</p:attrName>
                                        </p:attrNameLst>
                                      </p:cBhvr>
                                      <p:tavLst>
                                        <p:tav tm="0">
                                          <p:val>
                                            <p:strVal val="#ppt_y"/>
                                          </p:val>
                                        </p:tav>
                                        <p:tav tm="100000">
                                          <p:val>
                                            <p:strVal val="#ppt_y"/>
                                          </p:val>
                                        </p:tav>
                                      </p:tavLst>
                                    </p:anim>
                                    <p:anim calcmode="lin" valueType="num">
                                      <p:cBhvr>
                                        <p:cTn id="20"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6"/>
                                        </p:tgtEl>
                                      </p:cBhvr>
                                    </p:animEffect>
                                  </p:childTnLst>
                                </p:cTn>
                              </p:par>
                            </p:childTnLst>
                          </p:cTn>
                        </p:par>
                        <p:par>
                          <p:cTn id="23" fill="hold">
                            <p:stCondLst>
                              <p:cond delay="2060"/>
                            </p:stCondLst>
                            <p:childTnLst>
                              <p:par>
                                <p:cTn id="24" presetID="31" presetClass="entr" presetSubtype="0"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 calcmode="lin" valueType="num">
                                      <p:cBhvr>
                                        <p:cTn id="28" dur="500" fill="hold"/>
                                        <p:tgtEl>
                                          <p:spTgt spid="41"/>
                                        </p:tgtEl>
                                        <p:attrNameLst>
                                          <p:attrName>style.rotation</p:attrName>
                                        </p:attrNameLst>
                                      </p:cBhvr>
                                      <p:tavLst>
                                        <p:tav tm="0">
                                          <p:val>
                                            <p:fltVal val="90"/>
                                          </p:val>
                                        </p:tav>
                                        <p:tav tm="100000">
                                          <p:val>
                                            <p:fltVal val="0"/>
                                          </p:val>
                                        </p:tav>
                                      </p:tavLst>
                                    </p:anim>
                                    <p:animEffect transition="in" filter="fade">
                                      <p:cBhvr>
                                        <p:cTn id="29" dur="500"/>
                                        <p:tgtEl>
                                          <p:spTgt spid="41"/>
                                        </p:tgtEl>
                                      </p:cBhvr>
                                    </p:animEffect>
                                  </p:childTnLst>
                                </p:cTn>
                              </p:par>
                              <p:par>
                                <p:cTn id="30" presetID="8" presetClass="emph" presetSubtype="0" fill="hold" nodeType="withEffect">
                                  <p:stCondLst>
                                    <p:cond delay="0"/>
                                  </p:stCondLst>
                                  <p:childTnLst>
                                    <p:animRot by="21600000">
                                      <p:cBhvr>
                                        <p:cTn id="31" dur="500" fill="hold"/>
                                        <p:tgtEl>
                                          <p:spTgt spid="41"/>
                                        </p:tgtEl>
                                        <p:attrNameLst>
                                          <p:attrName>r</p:attrName>
                                        </p:attrNameLst>
                                      </p:cBhvr>
                                    </p:animRot>
                                  </p:childTnLst>
                                </p:cTn>
                              </p:par>
                              <p:par>
                                <p:cTn id="32" presetID="53" presetClass="entr" presetSubtype="16"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40"/>
                                        </p:tgtEl>
                                        <p:attrNameLst>
                                          <p:attrName>style.visibility</p:attrName>
                                        </p:attrNameLst>
                                      </p:cBhvr>
                                      <p:to>
                                        <p:strVal val="visible"/>
                                      </p:to>
                                    </p:set>
                                    <p:anim by="(-#ppt_w*2)" calcmode="lin" valueType="num">
                                      <p:cBhvr rctx="PPT">
                                        <p:cTn id="41" dur="200" autoRev="1" fill="hold">
                                          <p:stCondLst>
                                            <p:cond delay="0"/>
                                          </p:stCondLst>
                                        </p:cTn>
                                        <p:tgtEl>
                                          <p:spTgt spid="40"/>
                                        </p:tgtEl>
                                        <p:attrNameLst>
                                          <p:attrName>ppt_w</p:attrName>
                                        </p:attrNameLst>
                                      </p:cBhvr>
                                    </p:anim>
                                    <p:anim by="(#ppt_w*0.50)" calcmode="lin" valueType="num">
                                      <p:cBhvr>
                                        <p:cTn id="42" dur="200" decel="50000" autoRev="1" fill="hold">
                                          <p:stCondLst>
                                            <p:cond delay="0"/>
                                          </p:stCondLst>
                                        </p:cTn>
                                        <p:tgtEl>
                                          <p:spTgt spid="40"/>
                                        </p:tgtEl>
                                        <p:attrNameLst>
                                          <p:attrName>ppt_x</p:attrName>
                                        </p:attrNameLst>
                                      </p:cBhvr>
                                    </p:anim>
                                    <p:anim from="(-#ppt_h/2)" to="(#ppt_y)" calcmode="lin" valueType="num">
                                      <p:cBhvr>
                                        <p:cTn id="43" dur="400" fill="hold">
                                          <p:stCondLst>
                                            <p:cond delay="0"/>
                                          </p:stCondLst>
                                        </p:cTn>
                                        <p:tgtEl>
                                          <p:spTgt spid="40"/>
                                        </p:tgtEl>
                                        <p:attrNameLst>
                                          <p:attrName>ppt_y</p:attrName>
                                        </p:attrNameLst>
                                      </p:cBhvr>
                                    </p:anim>
                                    <p:animRot by="21600000">
                                      <p:cBhvr>
                                        <p:cTn id="44" dur="400" fill="hold">
                                          <p:stCondLst>
                                            <p:cond delay="0"/>
                                          </p:stCondLst>
                                        </p:cTn>
                                        <p:tgtEl>
                                          <p:spTgt spid="40"/>
                                        </p:tgtEl>
                                        <p:attrNameLst>
                                          <p:attrName>r</p:attrName>
                                        </p:attrNameLst>
                                      </p:cBhvr>
                                    </p:animRot>
                                  </p:childTnLst>
                                </p:cTn>
                              </p:par>
                            </p:childTnLst>
                          </p:cTn>
                        </p:par>
                        <p:par>
                          <p:cTn id="45" fill="hold">
                            <p:stCondLst>
                              <p:cond delay="520"/>
                            </p:stCondLst>
                            <p:childTnLst>
                              <p:par>
                                <p:cTn id="46" presetID="22" presetClass="entr" presetSubtype="2"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right)">
                                      <p:cBhvr>
                                        <p:cTn id="48" dur="400"/>
                                        <p:tgtEl>
                                          <p:spTgt spid="44"/>
                                        </p:tgtEl>
                                      </p:cBhvr>
                                    </p:animEffect>
                                  </p:childTnLst>
                                </p:cTn>
                              </p:par>
                            </p:childTnLst>
                          </p:cTn>
                        </p:par>
                        <p:par>
                          <p:cTn id="49" fill="hold">
                            <p:stCondLst>
                              <p:cond delay="920"/>
                            </p:stCondLst>
                            <p:childTnLst>
                              <p:par>
                                <p:cTn id="50" presetID="22" presetClass="entr" presetSubtype="8"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400"/>
                                        <p:tgtEl>
                                          <p:spTgt spid="8"/>
                                        </p:tgtEl>
                                      </p:cBhvr>
                                    </p:animEffect>
                                  </p:childTnLst>
                                </p:cTn>
                              </p:par>
                            </p:childTnLst>
                          </p:cTn>
                        </p:par>
                        <p:par>
                          <p:cTn id="53" fill="hold">
                            <p:stCondLst>
                              <p:cond delay="132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par>
                          <p:cTn id="63" fill="hold">
                            <p:stCondLst>
                              <p:cond delay="1820"/>
                            </p:stCondLst>
                            <p:childTnLst>
                              <p:par>
                                <p:cTn id="64" presetID="22" presetClass="entr" presetSubtype="8"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par>
                                <p:cTn id="67" presetID="22" presetClass="entr" presetSubtype="8" fill="hold" grpId="0" nodeType="withEffect">
                                  <p:stCondLst>
                                    <p:cond delay="10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200"/>
                                  </p:stCondLst>
                                  <p:childTnLst>
                                    <p:set>
                                      <p:cBhvr>
                                        <p:cTn id="71" dur="1" fill="hold">
                                          <p:stCondLst>
                                            <p:cond delay="0"/>
                                          </p:stCondLst>
                                        </p:cTn>
                                        <p:tgtEl>
                                          <p:spTgt spid="30"/>
                                        </p:tgtEl>
                                        <p:attrNameLst>
                                          <p:attrName>style.visibility</p:attrName>
                                        </p:attrNameLst>
                                      </p:cBhvr>
                                      <p:to>
                                        <p:strVal val="visible"/>
                                      </p:to>
                                    </p:set>
                                    <p:animEffect transition="in" filter="wipe(left)">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400" fill="hold"/>
                                        <p:tgtEl>
                                          <p:spTgt spid="32"/>
                                        </p:tgtEl>
                                        <p:attrNameLst>
                                          <p:attrName>ppt_w</p:attrName>
                                        </p:attrNameLst>
                                      </p:cBhvr>
                                      <p:tavLst>
                                        <p:tav tm="0">
                                          <p:val>
                                            <p:fltVal val="0"/>
                                          </p:val>
                                        </p:tav>
                                        <p:tav tm="100000">
                                          <p:val>
                                            <p:strVal val="#ppt_w"/>
                                          </p:val>
                                        </p:tav>
                                      </p:tavLst>
                                    </p:anim>
                                    <p:anim calcmode="lin" valueType="num">
                                      <p:cBhvr>
                                        <p:cTn id="78" dur="400" fill="hold"/>
                                        <p:tgtEl>
                                          <p:spTgt spid="32"/>
                                        </p:tgtEl>
                                        <p:attrNameLst>
                                          <p:attrName>ppt_h</p:attrName>
                                        </p:attrNameLst>
                                      </p:cBhvr>
                                      <p:tavLst>
                                        <p:tav tm="0">
                                          <p:val>
                                            <p:fltVal val="0"/>
                                          </p:val>
                                        </p:tav>
                                        <p:tav tm="100000">
                                          <p:val>
                                            <p:strVal val="#ppt_h"/>
                                          </p:val>
                                        </p:tav>
                                      </p:tavLst>
                                    </p:anim>
                                    <p:anim calcmode="lin" valueType="num">
                                      <p:cBhvr>
                                        <p:cTn id="79" dur="400" fill="hold"/>
                                        <p:tgtEl>
                                          <p:spTgt spid="32"/>
                                        </p:tgtEl>
                                        <p:attrNameLst>
                                          <p:attrName>style.rotation</p:attrName>
                                        </p:attrNameLst>
                                      </p:cBhvr>
                                      <p:tavLst>
                                        <p:tav tm="0">
                                          <p:val>
                                            <p:fltVal val="90"/>
                                          </p:val>
                                        </p:tav>
                                        <p:tav tm="100000">
                                          <p:val>
                                            <p:fltVal val="0"/>
                                          </p:val>
                                        </p:tav>
                                      </p:tavLst>
                                    </p:anim>
                                    <p:animEffect transition="in" filter="fade">
                                      <p:cBhvr>
                                        <p:cTn id="80" dur="400"/>
                                        <p:tgtEl>
                                          <p:spTgt spid="32"/>
                                        </p:tgtEl>
                                      </p:cBhvr>
                                    </p:animEffect>
                                  </p:childTnLst>
                                </p:cTn>
                              </p:par>
                            </p:childTnLst>
                          </p:cTn>
                        </p:par>
                        <p:par>
                          <p:cTn id="81" fill="hold">
                            <p:stCondLst>
                              <p:cond delay="400"/>
                            </p:stCondLst>
                            <p:childTnLst>
                              <p:par>
                                <p:cTn id="82" presetID="22" presetClass="entr" presetSubtype="1"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400" fill="hold"/>
                                        <p:tgtEl>
                                          <p:spTgt spid="34"/>
                                        </p:tgtEl>
                                        <p:attrNameLst>
                                          <p:attrName>ppt_w</p:attrName>
                                        </p:attrNameLst>
                                      </p:cBhvr>
                                      <p:tavLst>
                                        <p:tav tm="0">
                                          <p:val>
                                            <p:fltVal val="0"/>
                                          </p:val>
                                        </p:tav>
                                        <p:tav tm="100000">
                                          <p:val>
                                            <p:strVal val="#ppt_w"/>
                                          </p:val>
                                        </p:tav>
                                      </p:tavLst>
                                    </p:anim>
                                    <p:anim calcmode="lin" valueType="num">
                                      <p:cBhvr>
                                        <p:cTn id="90" dur="400" fill="hold"/>
                                        <p:tgtEl>
                                          <p:spTgt spid="34"/>
                                        </p:tgtEl>
                                        <p:attrNameLst>
                                          <p:attrName>ppt_h</p:attrName>
                                        </p:attrNameLst>
                                      </p:cBhvr>
                                      <p:tavLst>
                                        <p:tav tm="0">
                                          <p:val>
                                            <p:fltVal val="0"/>
                                          </p:val>
                                        </p:tav>
                                        <p:tav tm="100000">
                                          <p:val>
                                            <p:strVal val="#ppt_h"/>
                                          </p:val>
                                        </p:tav>
                                      </p:tavLst>
                                    </p:anim>
                                    <p:anim calcmode="lin" valueType="num">
                                      <p:cBhvr>
                                        <p:cTn id="91" dur="400" fill="hold"/>
                                        <p:tgtEl>
                                          <p:spTgt spid="34"/>
                                        </p:tgtEl>
                                        <p:attrNameLst>
                                          <p:attrName>style.rotation</p:attrName>
                                        </p:attrNameLst>
                                      </p:cBhvr>
                                      <p:tavLst>
                                        <p:tav tm="0">
                                          <p:val>
                                            <p:fltVal val="90"/>
                                          </p:val>
                                        </p:tav>
                                        <p:tav tm="100000">
                                          <p:val>
                                            <p:fltVal val="0"/>
                                          </p:val>
                                        </p:tav>
                                      </p:tavLst>
                                    </p:anim>
                                    <p:animEffect transition="in" filter="fade">
                                      <p:cBhvr>
                                        <p:cTn id="92" dur="400"/>
                                        <p:tgtEl>
                                          <p:spTgt spid="34"/>
                                        </p:tgtEl>
                                      </p:cBhvr>
                                    </p:animEffect>
                                  </p:childTnLst>
                                </p:cTn>
                              </p:par>
                            </p:childTnLst>
                          </p:cTn>
                        </p:par>
                        <p:par>
                          <p:cTn id="93" fill="hold">
                            <p:stCondLst>
                              <p:cond delay="400"/>
                            </p:stCondLst>
                            <p:childTnLst>
                              <p:par>
                                <p:cTn id="94" presetID="22" presetClass="entr" presetSubtype="1" fill="hold" grpId="0" nodeType="after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up)">
                                      <p:cBhvr>
                                        <p:cTn id="96" dur="500"/>
                                        <p:tgtEl>
                                          <p:spTgt spid="35"/>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p:cTn id="101" dur="400" fill="hold"/>
                                        <p:tgtEl>
                                          <p:spTgt spid="36"/>
                                        </p:tgtEl>
                                        <p:attrNameLst>
                                          <p:attrName>ppt_w</p:attrName>
                                        </p:attrNameLst>
                                      </p:cBhvr>
                                      <p:tavLst>
                                        <p:tav tm="0">
                                          <p:val>
                                            <p:fltVal val="0"/>
                                          </p:val>
                                        </p:tav>
                                        <p:tav tm="100000">
                                          <p:val>
                                            <p:strVal val="#ppt_w"/>
                                          </p:val>
                                        </p:tav>
                                      </p:tavLst>
                                    </p:anim>
                                    <p:anim calcmode="lin" valueType="num">
                                      <p:cBhvr>
                                        <p:cTn id="102" dur="400" fill="hold"/>
                                        <p:tgtEl>
                                          <p:spTgt spid="36"/>
                                        </p:tgtEl>
                                        <p:attrNameLst>
                                          <p:attrName>ppt_h</p:attrName>
                                        </p:attrNameLst>
                                      </p:cBhvr>
                                      <p:tavLst>
                                        <p:tav tm="0">
                                          <p:val>
                                            <p:fltVal val="0"/>
                                          </p:val>
                                        </p:tav>
                                        <p:tav tm="100000">
                                          <p:val>
                                            <p:strVal val="#ppt_h"/>
                                          </p:val>
                                        </p:tav>
                                      </p:tavLst>
                                    </p:anim>
                                    <p:anim calcmode="lin" valueType="num">
                                      <p:cBhvr>
                                        <p:cTn id="103" dur="400" fill="hold"/>
                                        <p:tgtEl>
                                          <p:spTgt spid="36"/>
                                        </p:tgtEl>
                                        <p:attrNameLst>
                                          <p:attrName>style.rotation</p:attrName>
                                        </p:attrNameLst>
                                      </p:cBhvr>
                                      <p:tavLst>
                                        <p:tav tm="0">
                                          <p:val>
                                            <p:fltVal val="90"/>
                                          </p:val>
                                        </p:tav>
                                        <p:tav tm="100000">
                                          <p:val>
                                            <p:fltVal val="0"/>
                                          </p:val>
                                        </p:tav>
                                      </p:tavLst>
                                    </p:anim>
                                    <p:animEffect transition="in" filter="fade">
                                      <p:cBhvr>
                                        <p:cTn id="104" dur="400"/>
                                        <p:tgtEl>
                                          <p:spTgt spid="36"/>
                                        </p:tgtEl>
                                      </p:cBhvr>
                                    </p:animEffect>
                                  </p:childTnLst>
                                </p:cTn>
                              </p:par>
                            </p:childTnLst>
                          </p:cTn>
                        </p:par>
                        <p:par>
                          <p:cTn id="105" fill="hold">
                            <p:stCondLst>
                              <p:cond delay="400"/>
                            </p:stCondLst>
                            <p:childTnLst>
                              <p:par>
                                <p:cTn id="106" presetID="22" presetClass="entr" presetSubtype="1"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up)">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7" grpId="0" animBg="1"/>
      <p:bldP spid="38" grpId="0" animBg="1"/>
      <p:bldP spid="8" grpId="0"/>
      <p:bldP spid="25" grpId="0" animBg="1"/>
      <p:bldP spid="27" grpId="0" animBg="1"/>
      <p:bldP spid="23" grpId="0" animBg="1"/>
      <p:bldP spid="24" grpId="0" animBg="1"/>
      <p:bldP spid="29" grpId="0" animBg="1"/>
      <p:bldP spid="30" grpId="0" animBg="1"/>
      <p:bldP spid="32" grpId="0" animBg="1"/>
      <p:bldP spid="33" grpId="0"/>
      <p:bldP spid="34" grpId="0" animBg="1"/>
      <p:bldP spid="35" grpId="0"/>
      <p:bldP spid="36" grpId="0" animBg="1"/>
      <p:bldP spid="39" grpId="0"/>
      <p:bldP spid="40" grpId="0"/>
      <p:bldP spid="7"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A11B36D-8345-4A41-A8F6-9623F2C3B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86" y="3990107"/>
            <a:ext cx="4032000" cy="2467584"/>
          </a:xfrm>
          <a:prstGeom prst="rect">
            <a:avLst/>
          </a:prstGeom>
        </p:spPr>
      </p:pic>
      <p:pic>
        <p:nvPicPr>
          <p:cNvPr id="5" name="图片 4">
            <a:extLst>
              <a:ext uri="{FF2B5EF4-FFF2-40B4-BE49-F238E27FC236}">
                <a16:creationId xmlns:a16="http://schemas.microsoft.com/office/drawing/2014/main" id="{9EDDF653-9826-4DAA-9D1B-81BD7DCDD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186" y="971603"/>
            <a:ext cx="4032000" cy="2863305"/>
          </a:xfrm>
          <a:prstGeom prst="rect">
            <a:avLst/>
          </a:prstGeom>
        </p:spPr>
      </p:pic>
      <p:sp>
        <p:nvSpPr>
          <p:cNvPr id="19" name="矩形 18">
            <a:extLst>
              <a:ext uri="{FF2B5EF4-FFF2-40B4-BE49-F238E27FC236}">
                <a16:creationId xmlns:a16="http://schemas.microsoft.com/office/drawing/2014/main" id="{1EA2E872-C14C-4D22-A4DF-3D01B0BA6FA5}"/>
              </a:ext>
            </a:extLst>
          </p:cNvPr>
          <p:cNvSpPr/>
          <p:nvPr/>
        </p:nvSpPr>
        <p:spPr bwMode="auto">
          <a:xfrm>
            <a:off x="4989968" y="1408008"/>
            <a:ext cx="6292990" cy="461327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a:latin typeface="+mn-lt"/>
              <a:ea typeface="+mn-ea"/>
              <a:cs typeface="+mn-ea"/>
              <a:sym typeface="+mn-lt"/>
            </a:endParaRPr>
          </a:p>
        </p:txBody>
      </p:sp>
      <p:sp>
        <p:nvSpPr>
          <p:cNvPr id="11" name="矩形 10">
            <a:extLst>
              <a:ext uri="{FF2B5EF4-FFF2-40B4-BE49-F238E27FC236}">
                <a16:creationId xmlns:a16="http://schemas.microsoft.com/office/drawing/2014/main" id="{0E8DFB17-8F7B-456C-AAC7-01B3227F09FD}"/>
              </a:ext>
            </a:extLst>
          </p:cNvPr>
          <p:cNvSpPr/>
          <p:nvPr/>
        </p:nvSpPr>
        <p:spPr>
          <a:xfrm>
            <a:off x="5309844" y="2090880"/>
            <a:ext cx="5556630" cy="1754326"/>
          </a:xfrm>
          <a:prstGeom prst="rect">
            <a:avLst/>
          </a:prstGeom>
          <a:noFill/>
          <a:ln>
            <a:noFill/>
          </a:ln>
        </p:spPr>
        <p:txBody>
          <a:bodyPr wrap="square">
            <a:spAutoFit/>
          </a:bodyPr>
          <a:lstStyle/>
          <a:p>
            <a:pPr algn="just" eaLnBrk="1"/>
            <a:r>
              <a:rPr lang="zh-CN" altLang="en-US" dirty="0">
                <a:solidFill>
                  <a:schemeClr val="bg2"/>
                </a:solidFill>
                <a:latin typeface="宋体" panose="02010600030101010101" pitchFamily="2" charset="-122"/>
                <a:cs typeface="+mn-ea"/>
                <a:sym typeface="+mn-lt"/>
              </a:rPr>
              <a:t>在中国共产党的领导下，至</a:t>
            </a:r>
            <a:r>
              <a:rPr lang="en-US" altLang="zh-CN" dirty="0">
                <a:solidFill>
                  <a:schemeClr val="bg2"/>
                </a:solidFill>
                <a:latin typeface="宋体" panose="02010600030101010101" pitchFamily="2" charset="-122"/>
                <a:cs typeface="+mn-ea"/>
                <a:sym typeface="+mn-lt"/>
              </a:rPr>
              <a:t>1952</a:t>
            </a:r>
            <a:r>
              <a:rPr lang="zh-CN" altLang="en-US" dirty="0">
                <a:solidFill>
                  <a:schemeClr val="bg2"/>
                </a:solidFill>
                <a:latin typeface="宋体" panose="02010600030101010101" pitchFamily="2" charset="-122"/>
                <a:cs typeface="+mn-ea"/>
                <a:sym typeface="+mn-lt"/>
              </a:rPr>
              <a:t>年底，完成土地改革的农业人口占全国农业人口总数的</a:t>
            </a:r>
            <a:r>
              <a:rPr lang="en-US" altLang="zh-CN" dirty="0">
                <a:solidFill>
                  <a:schemeClr val="bg2"/>
                </a:solidFill>
                <a:latin typeface="宋体" panose="02010600030101010101" pitchFamily="2" charset="-122"/>
                <a:cs typeface="+mn-ea"/>
                <a:sym typeface="+mn-lt"/>
              </a:rPr>
              <a:t>90%</a:t>
            </a:r>
            <a:r>
              <a:rPr lang="zh-CN" altLang="en-US" dirty="0">
                <a:solidFill>
                  <a:schemeClr val="bg2"/>
                </a:solidFill>
                <a:latin typeface="宋体" panose="02010600030101010101" pitchFamily="2" charset="-122"/>
                <a:cs typeface="+mn-ea"/>
                <a:sym typeface="+mn-lt"/>
              </a:rPr>
              <a:t>以上。</a:t>
            </a:r>
            <a:endParaRPr lang="en-US" altLang="zh-CN" dirty="0">
              <a:solidFill>
                <a:schemeClr val="bg2"/>
              </a:solidFill>
              <a:latin typeface="宋体" panose="02010600030101010101" pitchFamily="2" charset="-122"/>
              <a:cs typeface="+mn-ea"/>
              <a:sym typeface="+mn-lt"/>
            </a:endParaRPr>
          </a:p>
          <a:p>
            <a:pPr algn="just" eaLnBrk="1"/>
            <a:r>
              <a:rPr lang="zh-CN" altLang="en-US" dirty="0">
                <a:solidFill>
                  <a:schemeClr val="bg2"/>
                </a:solidFill>
                <a:latin typeface="宋体" panose="02010600030101010101" pitchFamily="2" charset="-122"/>
                <a:cs typeface="+mn-ea"/>
                <a:sym typeface="+mn-lt"/>
              </a:rPr>
              <a:t>全国</a:t>
            </a:r>
            <a:r>
              <a:rPr lang="en-US" altLang="zh-CN" dirty="0">
                <a:solidFill>
                  <a:schemeClr val="bg2"/>
                </a:solidFill>
                <a:latin typeface="宋体" panose="02010600030101010101" pitchFamily="2" charset="-122"/>
                <a:cs typeface="+mn-ea"/>
                <a:sym typeface="+mn-lt"/>
              </a:rPr>
              <a:t>3</a:t>
            </a:r>
            <a:r>
              <a:rPr lang="zh-CN" altLang="en-US" dirty="0">
                <a:solidFill>
                  <a:schemeClr val="bg2"/>
                </a:solidFill>
                <a:latin typeface="宋体" panose="02010600030101010101" pitchFamily="2" charset="-122"/>
                <a:cs typeface="+mn-ea"/>
                <a:sym typeface="+mn-lt"/>
              </a:rPr>
              <a:t>亿多农民无偿分得了约</a:t>
            </a:r>
            <a:r>
              <a:rPr lang="en-US" altLang="zh-CN" dirty="0">
                <a:solidFill>
                  <a:schemeClr val="bg2"/>
                </a:solidFill>
                <a:latin typeface="宋体" panose="02010600030101010101" pitchFamily="2" charset="-122"/>
                <a:cs typeface="+mn-ea"/>
                <a:sym typeface="+mn-lt"/>
              </a:rPr>
              <a:t>7</a:t>
            </a:r>
            <a:r>
              <a:rPr lang="zh-CN" altLang="en-US" dirty="0">
                <a:solidFill>
                  <a:schemeClr val="bg2"/>
                </a:solidFill>
                <a:latin typeface="宋体" panose="02010600030101010101" pitchFamily="2" charset="-122"/>
                <a:cs typeface="+mn-ea"/>
                <a:sym typeface="+mn-lt"/>
              </a:rPr>
              <a:t>亿亩土地和大批生产资料，而且不必每年再向地主缴纳约</a:t>
            </a:r>
            <a:r>
              <a:rPr lang="en-US" altLang="zh-CN" dirty="0">
                <a:solidFill>
                  <a:schemeClr val="bg2"/>
                </a:solidFill>
                <a:latin typeface="宋体" panose="02010600030101010101" pitchFamily="2" charset="-122"/>
                <a:cs typeface="+mn-ea"/>
                <a:sym typeface="+mn-lt"/>
              </a:rPr>
              <a:t>3000</a:t>
            </a:r>
            <a:r>
              <a:rPr lang="zh-CN" altLang="en-US" dirty="0">
                <a:solidFill>
                  <a:schemeClr val="bg2"/>
                </a:solidFill>
                <a:latin typeface="宋体" panose="02010600030101010101" pitchFamily="2" charset="-122"/>
                <a:cs typeface="+mn-ea"/>
                <a:sym typeface="+mn-lt"/>
              </a:rPr>
              <a:t>万吨以上粮食的地租。</a:t>
            </a:r>
            <a:r>
              <a:rPr lang="en-US" altLang="zh-CN" sz="1200" dirty="0">
                <a:solidFill>
                  <a:srgbClr val="00B0F0"/>
                </a:solidFill>
                <a:latin typeface="+mn-lt"/>
                <a:ea typeface="+mn-ea"/>
                <a:cs typeface="+mn-ea"/>
                <a:sym typeface="+mn-lt"/>
              </a:rPr>
              <a:t>[2]</a:t>
            </a:r>
          </a:p>
          <a:p>
            <a:pPr algn="just" eaLnBrk="1"/>
            <a:endParaRPr lang="zh-CN" altLang="en-US" dirty="0">
              <a:solidFill>
                <a:schemeClr val="bg2"/>
              </a:solidFill>
              <a:latin typeface="+mn-lt"/>
              <a:ea typeface="+mn-ea"/>
              <a:cs typeface="+mn-ea"/>
              <a:sym typeface="+mn-lt"/>
            </a:endParaRP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 name="Line 8"/>
          <p:cNvSpPr>
            <a:spLocks noChangeShapeType="1"/>
          </p:cNvSpPr>
          <p:nvPr/>
        </p:nvSpPr>
        <p:spPr bwMode="auto">
          <a:xfrm>
            <a:off x="1065999" y="692696"/>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12" name="TextBox 54">
            <a:extLst>
              <a:ext uri="{FF2B5EF4-FFF2-40B4-BE49-F238E27FC236}">
                <a16:creationId xmlns:a16="http://schemas.microsoft.com/office/drawing/2014/main" id="{A362E308-B0E9-4E59-AC38-D223AE9E7D85}"/>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buFontTx/>
              <a:buNone/>
              <a:defRPr sz="2800" b="0">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mn-lt"/>
                <a:ea typeface="+mn-ea"/>
                <a:cs typeface="+mn-ea"/>
                <a:sym typeface="+mn-lt"/>
              </a:rPr>
              <a:t>毛泽东时代的三农发展与改革</a:t>
            </a:r>
            <a:r>
              <a:rPr lang="en-US" altLang="zh-CN" dirty="0">
                <a:latin typeface="+mn-lt"/>
                <a:ea typeface="+mn-ea"/>
                <a:cs typeface="+mn-ea"/>
                <a:sym typeface="+mn-lt"/>
              </a:rPr>
              <a:t> – </a:t>
            </a:r>
            <a:r>
              <a:rPr lang="zh-CN" altLang="en-US" dirty="0">
                <a:latin typeface="+mn-lt"/>
                <a:ea typeface="+mn-ea"/>
                <a:cs typeface="+mn-ea"/>
                <a:sym typeface="+mn-lt"/>
              </a:rPr>
              <a:t>农村土地改革</a:t>
            </a:r>
          </a:p>
        </p:txBody>
      </p:sp>
      <p:sp>
        <p:nvSpPr>
          <p:cNvPr id="14" name="矩形 13">
            <a:extLst>
              <a:ext uri="{FF2B5EF4-FFF2-40B4-BE49-F238E27FC236}">
                <a16:creationId xmlns:a16="http://schemas.microsoft.com/office/drawing/2014/main" id="{3DE14F0F-7A66-4299-8860-86389F8739D4}"/>
              </a:ext>
            </a:extLst>
          </p:cNvPr>
          <p:cNvSpPr/>
          <p:nvPr/>
        </p:nvSpPr>
        <p:spPr>
          <a:xfrm>
            <a:off x="5340042" y="1647538"/>
            <a:ext cx="1043876" cy="400110"/>
          </a:xfrm>
          <a:prstGeom prst="rect">
            <a:avLst/>
          </a:prstGeom>
        </p:spPr>
        <p:txBody>
          <a:bodyPr wrap="none">
            <a:spAutoFit/>
          </a:bodyPr>
          <a:lstStyle/>
          <a:p>
            <a:pPr marL="342900" indent="-342900">
              <a:buFont typeface="Wingdings" panose="05000000000000000000" pitchFamily="2" charset="2"/>
              <a:buChar char="n"/>
            </a:pPr>
            <a:r>
              <a:rPr lang="zh-CN" altLang="en-US" sz="2000" b="1" dirty="0">
                <a:solidFill>
                  <a:schemeClr val="bg2"/>
                </a:solidFill>
                <a:latin typeface="+mn-lt"/>
                <a:ea typeface="+mn-ea"/>
                <a:cs typeface="+mn-ea"/>
                <a:sym typeface="+mn-lt"/>
              </a:rPr>
              <a:t>成果</a:t>
            </a:r>
          </a:p>
        </p:txBody>
      </p:sp>
      <p:sp>
        <p:nvSpPr>
          <p:cNvPr id="15" name="矩形 14">
            <a:extLst>
              <a:ext uri="{FF2B5EF4-FFF2-40B4-BE49-F238E27FC236}">
                <a16:creationId xmlns:a16="http://schemas.microsoft.com/office/drawing/2014/main" id="{D4FBDDAA-DAC0-4080-881E-18A85BFE0310}"/>
              </a:ext>
            </a:extLst>
          </p:cNvPr>
          <p:cNvSpPr/>
          <p:nvPr/>
        </p:nvSpPr>
        <p:spPr>
          <a:xfrm>
            <a:off x="5309844" y="3993227"/>
            <a:ext cx="5556630" cy="1754326"/>
          </a:xfrm>
          <a:prstGeom prst="rect">
            <a:avLst/>
          </a:prstGeom>
          <a:noFill/>
          <a:ln>
            <a:noFill/>
          </a:ln>
        </p:spPr>
        <p:txBody>
          <a:bodyPr wrap="square">
            <a:spAutoFit/>
          </a:bodyPr>
          <a:lstStyle/>
          <a:p>
            <a:pPr algn="just" eaLnBrk="1"/>
            <a:r>
              <a:rPr lang="zh-CN" altLang="en-US" dirty="0">
                <a:solidFill>
                  <a:schemeClr val="bg2"/>
                </a:solidFill>
              </a:rPr>
              <a:t>土地改革消灭了封建剥削制度，让农民翻身做主，从而最深入、最广泛地调动了农民群众的革命和建设的积极性，使农业生产力获得了极大的解放。</a:t>
            </a:r>
            <a:endParaRPr lang="en-US" altLang="zh-CN" dirty="0">
              <a:solidFill>
                <a:schemeClr val="bg2"/>
              </a:solidFill>
            </a:endParaRPr>
          </a:p>
          <a:p>
            <a:pPr algn="just" eaLnBrk="1"/>
            <a:r>
              <a:rPr lang="zh-CN" altLang="en-US" dirty="0">
                <a:solidFill>
                  <a:schemeClr val="bg2"/>
                </a:solidFill>
              </a:rPr>
              <a:t>土地改革还确立了贫雇农在农村中的优势地位，巩固了工农联盟，为引导亿万农民走上集体化道路创造了条件。</a:t>
            </a:r>
            <a:r>
              <a:rPr lang="en-US" altLang="zh-CN" sz="1200" dirty="0">
                <a:solidFill>
                  <a:srgbClr val="00B0F0"/>
                </a:solidFill>
                <a:cs typeface="+mn-ea"/>
                <a:sym typeface="+mn-lt"/>
              </a:rPr>
              <a:t>[2]</a:t>
            </a:r>
          </a:p>
        </p:txBody>
      </p:sp>
      <p:sp>
        <p:nvSpPr>
          <p:cNvPr id="16" name="矩形 15">
            <a:extLst>
              <a:ext uri="{FF2B5EF4-FFF2-40B4-BE49-F238E27FC236}">
                <a16:creationId xmlns:a16="http://schemas.microsoft.com/office/drawing/2014/main" id="{170B8D48-CA5D-49F9-8651-E9081C958074}"/>
              </a:ext>
            </a:extLst>
          </p:cNvPr>
          <p:cNvSpPr/>
          <p:nvPr/>
        </p:nvSpPr>
        <p:spPr>
          <a:xfrm>
            <a:off x="5340042" y="3549885"/>
            <a:ext cx="1055097" cy="400110"/>
          </a:xfrm>
          <a:prstGeom prst="rect">
            <a:avLst/>
          </a:prstGeom>
        </p:spPr>
        <p:txBody>
          <a:bodyPr wrap="none">
            <a:spAutoFit/>
          </a:bodyPr>
          <a:lstStyle/>
          <a:p>
            <a:pPr marL="342900" indent="-342900">
              <a:buFont typeface="Wingdings" panose="05000000000000000000" pitchFamily="2" charset="2"/>
              <a:buChar char="n"/>
            </a:pPr>
            <a:r>
              <a:rPr lang="zh-CN" altLang="en-US" sz="2000" b="1" dirty="0">
                <a:solidFill>
                  <a:schemeClr val="bg2"/>
                </a:solidFill>
                <a:latin typeface="+mn-lt"/>
                <a:ea typeface="+mn-ea"/>
                <a:cs typeface="+mn-ea"/>
                <a:sym typeface="+mn-lt"/>
              </a:rPr>
              <a:t>意义</a:t>
            </a:r>
          </a:p>
        </p:txBody>
      </p:sp>
    </p:spTree>
    <p:extLst>
      <p:ext uri="{BB962C8B-B14F-4D97-AF65-F5344CB8AC3E}">
        <p14:creationId xmlns:p14="http://schemas.microsoft.com/office/powerpoint/2010/main" val="1696530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12"/>
                                        </p:tgtEl>
                                        <p:attrNameLst>
                                          <p:attrName>ppt_y</p:attrName>
                                        </p:attrNameLst>
                                      </p:cBhvr>
                                      <p:tavLst>
                                        <p:tav tm="0">
                                          <p:val>
                                            <p:strVal val="#ppt_y"/>
                                          </p:val>
                                        </p:tav>
                                        <p:tav tm="100000">
                                          <p:val>
                                            <p:strVal val="#ppt_y"/>
                                          </p:val>
                                        </p:tav>
                                      </p:tavLst>
                                    </p:anim>
                                    <p:anim calcmode="lin" valueType="num">
                                      <p:cBhvr>
                                        <p:cTn id="20"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12"/>
                                        </p:tgtEl>
                                      </p:cBhvr>
                                    </p:animEffect>
                                  </p:childTnLst>
                                </p:cTn>
                              </p:par>
                            </p:childTnLst>
                          </p:cTn>
                        </p:par>
                        <p:par>
                          <p:cTn id="23" fill="hold">
                            <p:stCondLst>
                              <p:cond delay="206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400" fill="hold"/>
                                        <p:tgtEl>
                                          <p:spTgt spid="14"/>
                                        </p:tgtEl>
                                        <p:attrNameLst>
                                          <p:attrName>ppt_w</p:attrName>
                                        </p:attrNameLst>
                                      </p:cBhvr>
                                      <p:tavLst>
                                        <p:tav tm="0">
                                          <p:val>
                                            <p:fltVal val="0"/>
                                          </p:val>
                                        </p:tav>
                                        <p:tav tm="100000">
                                          <p:val>
                                            <p:strVal val="#ppt_w"/>
                                          </p:val>
                                        </p:tav>
                                      </p:tavLst>
                                    </p:anim>
                                    <p:anim calcmode="lin" valueType="num">
                                      <p:cBhvr>
                                        <p:cTn id="32" dur="400" fill="hold"/>
                                        <p:tgtEl>
                                          <p:spTgt spid="14"/>
                                        </p:tgtEl>
                                        <p:attrNameLst>
                                          <p:attrName>ppt_h</p:attrName>
                                        </p:attrNameLst>
                                      </p:cBhvr>
                                      <p:tavLst>
                                        <p:tav tm="0">
                                          <p:val>
                                            <p:fltVal val="0"/>
                                          </p:val>
                                        </p:tav>
                                        <p:tav tm="100000">
                                          <p:val>
                                            <p:strVal val="#ppt_h"/>
                                          </p:val>
                                        </p:tav>
                                      </p:tavLst>
                                    </p:anim>
                                    <p:anim calcmode="lin" valueType="num">
                                      <p:cBhvr>
                                        <p:cTn id="33" dur="400" fill="hold"/>
                                        <p:tgtEl>
                                          <p:spTgt spid="14"/>
                                        </p:tgtEl>
                                        <p:attrNameLst>
                                          <p:attrName>style.rotation</p:attrName>
                                        </p:attrNameLst>
                                      </p:cBhvr>
                                      <p:tavLst>
                                        <p:tav tm="0">
                                          <p:val>
                                            <p:fltVal val="90"/>
                                          </p:val>
                                        </p:tav>
                                        <p:tav tm="100000">
                                          <p:val>
                                            <p:fltVal val="0"/>
                                          </p:val>
                                        </p:tav>
                                      </p:tavLst>
                                    </p:anim>
                                    <p:animEffect transition="in" filter="fade">
                                      <p:cBhvr>
                                        <p:cTn id="34" dur="400"/>
                                        <p:tgtEl>
                                          <p:spTgt spid="14"/>
                                        </p:tgtEl>
                                      </p:cBhvr>
                                    </p:animEffect>
                                  </p:childTnLst>
                                </p:cTn>
                              </p:par>
                            </p:childTnLst>
                          </p:cTn>
                        </p:par>
                        <p:par>
                          <p:cTn id="35" fill="hold">
                            <p:stCondLst>
                              <p:cond delay="400"/>
                            </p:stCondLst>
                            <p:childTnLst>
                              <p:par>
                                <p:cTn id="36" presetID="42"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400" fill="hold"/>
                                        <p:tgtEl>
                                          <p:spTgt spid="16"/>
                                        </p:tgtEl>
                                        <p:attrNameLst>
                                          <p:attrName>ppt_w</p:attrName>
                                        </p:attrNameLst>
                                      </p:cBhvr>
                                      <p:tavLst>
                                        <p:tav tm="0">
                                          <p:val>
                                            <p:fltVal val="0"/>
                                          </p:val>
                                        </p:tav>
                                        <p:tav tm="100000">
                                          <p:val>
                                            <p:strVal val="#ppt_w"/>
                                          </p:val>
                                        </p:tav>
                                      </p:tavLst>
                                    </p:anim>
                                    <p:anim calcmode="lin" valueType="num">
                                      <p:cBhvr>
                                        <p:cTn id="46" dur="400" fill="hold"/>
                                        <p:tgtEl>
                                          <p:spTgt spid="16"/>
                                        </p:tgtEl>
                                        <p:attrNameLst>
                                          <p:attrName>ppt_h</p:attrName>
                                        </p:attrNameLst>
                                      </p:cBhvr>
                                      <p:tavLst>
                                        <p:tav tm="0">
                                          <p:val>
                                            <p:fltVal val="0"/>
                                          </p:val>
                                        </p:tav>
                                        <p:tav tm="100000">
                                          <p:val>
                                            <p:strVal val="#ppt_h"/>
                                          </p:val>
                                        </p:tav>
                                      </p:tavLst>
                                    </p:anim>
                                    <p:anim calcmode="lin" valueType="num">
                                      <p:cBhvr>
                                        <p:cTn id="47" dur="400" fill="hold"/>
                                        <p:tgtEl>
                                          <p:spTgt spid="16"/>
                                        </p:tgtEl>
                                        <p:attrNameLst>
                                          <p:attrName>style.rotation</p:attrName>
                                        </p:attrNameLst>
                                      </p:cBhvr>
                                      <p:tavLst>
                                        <p:tav tm="0">
                                          <p:val>
                                            <p:fltVal val="90"/>
                                          </p:val>
                                        </p:tav>
                                        <p:tav tm="100000">
                                          <p:val>
                                            <p:fltVal val="0"/>
                                          </p:val>
                                        </p:tav>
                                      </p:tavLst>
                                    </p:anim>
                                    <p:animEffect transition="in" filter="fade">
                                      <p:cBhvr>
                                        <p:cTn id="48" dur="400"/>
                                        <p:tgtEl>
                                          <p:spTgt spid="16"/>
                                        </p:tgtEl>
                                      </p:cBhvr>
                                    </p:animEffect>
                                  </p:childTnLst>
                                </p:cTn>
                              </p:par>
                            </p:childTnLst>
                          </p:cTn>
                        </p:par>
                        <p:par>
                          <p:cTn id="49" fill="hold">
                            <p:stCondLst>
                              <p:cond delay="400"/>
                            </p:stCondLst>
                            <p:childTnLst>
                              <p:par>
                                <p:cTn id="50" presetID="42"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anim calcmode="lin" valueType="num">
                                      <p:cBhvr>
                                        <p:cTn id="53" dur="500" fill="hold"/>
                                        <p:tgtEl>
                                          <p:spTgt spid="15"/>
                                        </p:tgtEl>
                                        <p:attrNameLst>
                                          <p:attrName>ppt_x</p:attrName>
                                        </p:attrNameLst>
                                      </p:cBhvr>
                                      <p:tavLst>
                                        <p:tav tm="0">
                                          <p:val>
                                            <p:strVal val="#ppt_x"/>
                                          </p:val>
                                        </p:tav>
                                        <p:tav tm="100000">
                                          <p:val>
                                            <p:strVal val="#ppt_x"/>
                                          </p:val>
                                        </p:tav>
                                      </p:tavLst>
                                    </p:anim>
                                    <p:anim calcmode="lin" valueType="num">
                                      <p:cBhvr>
                                        <p:cTn id="5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p:bldP spid="37" grpId="0" animBg="1"/>
      <p:bldP spid="38" grpId="0" animBg="1"/>
      <p:bldP spid="12"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6741368"/>
            <a:ext cx="12196763" cy="11663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25" r="1692" b="2930"/>
          <a:stretch/>
        </p:blipFill>
        <p:spPr>
          <a:xfrm>
            <a:off x="9301" y="4440004"/>
            <a:ext cx="12187461" cy="2417996"/>
          </a:xfrm>
          <a:prstGeom prst="rect">
            <a:avLst/>
          </a:prstGeom>
        </p:spPr>
      </p:pic>
      <p:sp>
        <p:nvSpPr>
          <p:cNvPr id="26" name="Freeform 6"/>
          <p:cNvSpPr>
            <a:spLocks noEditPoints="1"/>
          </p:cNvSpPr>
          <p:nvPr/>
        </p:nvSpPr>
        <p:spPr bwMode="auto">
          <a:xfrm>
            <a:off x="4575426" y="750627"/>
            <a:ext cx="3242158" cy="2316702"/>
          </a:xfrm>
          <a:custGeom>
            <a:avLst/>
            <a:gdLst>
              <a:gd name="T0" fmla="*/ 2442 w 3542"/>
              <a:gd name="T1" fmla="*/ 24 h 2514"/>
              <a:gd name="T2" fmla="*/ 1405 w 3542"/>
              <a:gd name="T3" fmla="*/ 6 h 2514"/>
              <a:gd name="T4" fmla="*/ 951 w 3542"/>
              <a:gd name="T5" fmla="*/ 70 h 2514"/>
              <a:gd name="T6" fmla="*/ 1009 w 3542"/>
              <a:gd name="T7" fmla="*/ 60 h 2514"/>
              <a:gd name="T8" fmla="*/ 1484 w 3542"/>
              <a:gd name="T9" fmla="*/ 85 h 2514"/>
              <a:gd name="T10" fmla="*/ 1892 w 3542"/>
              <a:gd name="T11" fmla="*/ 189 h 2514"/>
              <a:gd name="T12" fmla="*/ 2201 w 3542"/>
              <a:gd name="T13" fmla="*/ 258 h 2514"/>
              <a:gd name="T14" fmla="*/ 2544 w 3542"/>
              <a:gd name="T15" fmla="*/ 246 h 2514"/>
              <a:gd name="T16" fmla="*/ 2442 w 3542"/>
              <a:gd name="T17" fmla="*/ 24 h 2514"/>
              <a:gd name="T18" fmla="*/ 247 w 3542"/>
              <a:gd name="T19" fmla="*/ 353 h 2514"/>
              <a:gd name="T20" fmla="*/ 1065 w 3542"/>
              <a:gd name="T21" fmla="*/ 103 h 2514"/>
              <a:gd name="T22" fmla="*/ 1954 w 3542"/>
              <a:gd name="T23" fmla="*/ 324 h 2514"/>
              <a:gd name="T24" fmla="*/ 2781 w 3542"/>
              <a:gd name="T25" fmla="*/ 544 h 2514"/>
              <a:gd name="T26" fmla="*/ 3006 w 3542"/>
              <a:gd name="T27" fmla="*/ 522 h 2514"/>
              <a:gd name="T28" fmla="*/ 3044 w 3542"/>
              <a:gd name="T29" fmla="*/ 819 h 2514"/>
              <a:gd name="T30" fmla="*/ 3542 w 3542"/>
              <a:gd name="T31" fmla="*/ 1501 h 2514"/>
              <a:gd name="T32" fmla="*/ 3274 w 3542"/>
              <a:gd name="T33" fmla="*/ 1748 h 2514"/>
              <a:gd name="T34" fmla="*/ 2380 w 3542"/>
              <a:gd name="T35" fmla="*/ 2040 h 2514"/>
              <a:gd name="T36" fmla="*/ 2380 w 3542"/>
              <a:gd name="T37" fmla="*/ 2040 h 2514"/>
              <a:gd name="T38" fmla="*/ 2302 w 3542"/>
              <a:gd name="T39" fmla="*/ 2038 h 2514"/>
              <a:gd name="T40" fmla="*/ 2170 w 3542"/>
              <a:gd name="T41" fmla="*/ 2035 h 2514"/>
              <a:gd name="T42" fmla="*/ 1172 w 3542"/>
              <a:gd name="T43" fmla="*/ 2267 h 2514"/>
              <a:gd name="T44" fmla="*/ 843 w 3542"/>
              <a:gd name="T45" fmla="*/ 2499 h 2514"/>
              <a:gd name="T46" fmla="*/ 809 w 3542"/>
              <a:gd name="T47" fmla="*/ 2377 h 2514"/>
              <a:gd name="T48" fmla="*/ 809 w 3542"/>
              <a:gd name="T49" fmla="*/ 2377 h 2514"/>
              <a:gd name="T50" fmla="*/ 802 w 3542"/>
              <a:gd name="T51" fmla="*/ 2353 h 2514"/>
              <a:gd name="T52" fmla="*/ 791 w 3542"/>
              <a:gd name="T53" fmla="*/ 2313 h 2514"/>
              <a:gd name="T54" fmla="*/ 791 w 3542"/>
              <a:gd name="T55" fmla="*/ 2312 h 2514"/>
              <a:gd name="T56" fmla="*/ 247 w 3542"/>
              <a:gd name="T57" fmla="*/ 353 h 2514"/>
              <a:gd name="T58" fmla="*/ 2763 w 3542"/>
              <a:gd name="T59" fmla="*/ 184 h 2514"/>
              <a:gd name="T60" fmla="*/ 2200 w 3542"/>
              <a:gd name="T61" fmla="*/ 273 h 2514"/>
              <a:gd name="T62" fmla="*/ 1547 w 3542"/>
              <a:gd name="T63" fmla="*/ 114 h 2514"/>
              <a:gd name="T64" fmla="*/ 1971 w 3542"/>
              <a:gd name="T65" fmla="*/ 273 h 2514"/>
              <a:gd name="T66" fmla="*/ 2796 w 3542"/>
              <a:gd name="T67" fmla="*/ 490 h 2514"/>
              <a:gd name="T68" fmla="*/ 2774 w 3542"/>
              <a:gd name="T69" fmla="*/ 315 h 2514"/>
              <a:gd name="T70" fmla="*/ 2763 w 3542"/>
              <a:gd name="T71" fmla="*/ 184 h 2514"/>
              <a:gd name="T72" fmla="*/ 221 w 3542"/>
              <a:gd name="T73" fmla="*/ 434 h 2514"/>
              <a:gd name="T74" fmla="*/ 39 w 3542"/>
              <a:gd name="T75" fmla="*/ 607 h 2514"/>
              <a:gd name="T76" fmla="*/ 736 w 3542"/>
              <a:gd name="T77" fmla="*/ 2289 h 2514"/>
              <a:gd name="T78" fmla="*/ 221 w 3542"/>
              <a:gd name="T79" fmla="*/ 434 h 2514"/>
              <a:gd name="T80" fmla="*/ 95 w 3542"/>
              <a:gd name="T81" fmla="*/ 777 h 2514"/>
              <a:gd name="T82" fmla="*/ 0 w 3542"/>
              <a:gd name="T83" fmla="*/ 944 h 2514"/>
              <a:gd name="T84" fmla="*/ 786 w 3542"/>
              <a:gd name="T85" fmla="*/ 2514 h 2514"/>
              <a:gd name="T86" fmla="*/ 797 w 3542"/>
              <a:gd name="T87" fmla="*/ 2503 h 2514"/>
              <a:gd name="T88" fmla="*/ 811 w 3542"/>
              <a:gd name="T89" fmla="*/ 2488 h 2514"/>
              <a:gd name="T90" fmla="*/ 749 w 3542"/>
              <a:gd name="T91" fmla="*/ 2354 h 2514"/>
              <a:gd name="T92" fmla="*/ 749 w 3542"/>
              <a:gd name="T93" fmla="*/ 2354 h 2514"/>
              <a:gd name="T94" fmla="*/ 95 w 3542"/>
              <a:gd name="T95" fmla="*/ 777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42" h="2514">
                <a:moveTo>
                  <a:pt x="2442" y="24"/>
                </a:moveTo>
                <a:cubicBezTo>
                  <a:pt x="2322" y="151"/>
                  <a:pt x="1650" y="14"/>
                  <a:pt x="1405" y="6"/>
                </a:cubicBezTo>
                <a:cubicBezTo>
                  <a:pt x="1238" y="0"/>
                  <a:pt x="1087" y="25"/>
                  <a:pt x="951" y="70"/>
                </a:cubicBezTo>
                <a:cubicBezTo>
                  <a:pt x="970" y="66"/>
                  <a:pt x="990" y="63"/>
                  <a:pt x="1009" y="60"/>
                </a:cubicBezTo>
                <a:cubicBezTo>
                  <a:pt x="1164" y="35"/>
                  <a:pt x="1331" y="55"/>
                  <a:pt x="1484" y="85"/>
                </a:cubicBezTo>
                <a:cubicBezTo>
                  <a:pt x="1621" y="113"/>
                  <a:pt x="1756" y="151"/>
                  <a:pt x="1892" y="189"/>
                </a:cubicBezTo>
                <a:cubicBezTo>
                  <a:pt x="1989" y="216"/>
                  <a:pt x="2102" y="250"/>
                  <a:pt x="2201" y="258"/>
                </a:cubicBezTo>
                <a:cubicBezTo>
                  <a:pt x="2311" y="267"/>
                  <a:pt x="2430" y="268"/>
                  <a:pt x="2544" y="246"/>
                </a:cubicBezTo>
                <a:cubicBezTo>
                  <a:pt x="2501" y="163"/>
                  <a:pt x="2465" y="87"/>
                  <a:pt x="2442" y="24"/>
                </a:cubicBezTo>
                <a:close/>
                <a:moveTo>
                  <a:pt x="247" y="353"/>
                </a:moveTo>
                <a:cubicBezTo>
                  <a:pt x="332" y="289"/>
                  <a:pt x="618" y="103"/>
                  <a:pt x="1065" y="103"/>
                </a:cubicBezTo>
                <a:cubicBezTo>
                  <a:pt x="1349" y="103"/>
                  <a:pt x="1648" y="177"/>
                  <a:pt x="1954" y="324"/>
                </a:cubicBezTo>
                <a:cubicBezTo>
                  <a:pt x="2258" y="470"/>
                  <a:pt x="2536" y="544"/>
                  <a:pt x="2781" y="544"/>
                </a:cubicBezTo>
                <a:cubicBezTo>
                  <a:pt x="2859" y="544"/>
                  <a:pt x="2935" y="537"/>
                  <a:pt x="3006" y="522"/>
                </a:cubicBezTo>
                <a:cubicBezTo>
                  <a:pt x="3004" y="589"/>
                  <a:pt x="3009" y="694"/>
                  <a:pt x="3044" y="819"/>
                </a:cubicBezTo>
                <a:cubicBezTo>
                  <a:pt x="3095" y="1004"/>
                  <a:pt x="3223" y="1268"/>
                  <a:pt x="3542" y="1501"/>
                </a:cubicBezTo>
                <a:cubicBezTo>
                  <a:pt x="3495" y="1557"/>
                  <a:pt x="3405" y="1653"/>
                  <a:pt x="3274" y="1748"/>
                </a:cubicBezTo>
                <a:cubicBezTo>
                  <a:pt x="3091" y="1881"/>
                  <a:pt x="2787" y="2040"/>
                  <a:pt x="2380" y="2040"/>
                </a:cubicBezTo>
                <a:lnTo>
                  <a:pt x="2380" y="2040"/>
                </a:lnTo>
                <a:cubicBezTo>
                  <a:pt x="2354" y="2040"/>
                  <a:pt x="2328" y="2040"/>
                  <a:pt x="2302" y="2038"/>
                </a:cubicBezTo>
                <a:cubicBezTo>
                  <a:pt x="2258" y="2036"/>
                  <a:pt x="2213" y="2035"/>
                  <a:pt x="2170" y="2035"/>
                </a:cubicBezTo>
                <a:cubicBezTo>
                  <a:pt x="1797" y="2035"/>
                  <a:pt x="1462" y="2113"/>
                  <a:pt x="1172" y="2267"/>
                </a:cubicBezTo>
                <a:cubicBezTo>
                  <a:pt x="1014" y="2352"/>
                  <a:pt x="905" y="2441"/>
                  <a:pt x="843" y="2499"/>
                </a:cubicBezTo>
                <a:lnTo>
                  <a:pt x="809" y="2377"/>
                </a:lnTo>
                <a:lnTo>
                  <a:pt x="809" y="2377"/>
                </a:lnTo>
                <a:lnTo>
                  <a:pt x="802" y="2353"/>
                </a:lnTo>
                <a:lnTo>
                  <a:pt x="791" y="2313"/>
                </a:lnTo>
                <a:lnTo>
                  <a:pt x="791" y="2312"/>
                </a:lnTo>
                <a:lnTo>
                  <a:pt x="247" y="353"/>
                </a:lnTo>
                <a:close/>
                <a:moveTo>
                  <a:pt x="2763" y="184"/>
                </a:moveTo>
                <a:cubicBezTo>
                  <a:pt x="2596" y="277"/>
                  <a:pt x="2392" y="289"/>
                  <a:pt x="2200" y="273"/>
                </a:cubicBezTo>
                <a:cubicBezTo>
                  <a:pt x="2056" y="261"/>
                  <a:pt x="1808" y="172"/>
                  <a:pt x="1547" y="114"/>
                </a:cubicBezTo>
                <a:cubicBezTo>
                  <a:pt x="1680" y="150"/>
                  <a:pt x="1821" y="201"/>
                  <a:pt x="1971" y="273"/>
                </a:cubicBezTo>
                <a:cubicBezTo>
                  <a:pt x="2310" y="436"/>
                  <a:pt x="2581" y="492"/>
                  <a:pt x="2796" y="490"/>
                </a:cubicBezTo>
                <a:cubicBezTo>
                  <a:pt x="2786" y="435"/>
                  <a:pt x="2779" y="377"/>
                  <a:pt x="2774" y="315"/>
                </a:cubicBezTo>
                <a:lnTo>
                  <a:pt x="2763" y="184"/>
                </a:lnTo>
                <a:close/>
                <a:moveTo>
                  <a:pt x="221" y="434"/>
                </a:moveTo>
                <a:cubicBezTo>
                  <a:pt x="128" y="509"/>
                  <a:pt x="66" y="575"/>
                  <a:pt x="39" y="607"/>
                </a:cubicBezTo>
                <a:lnTo>
                  <a:pt x="736" y="2289"/>
                </a:lnTo>
                <a:lnTo>
                  <a:pt x="221" y="434"/>
                </a:lnTo>
                <a:close/>
                <a:moveTo>
                  <a:pt x="95" y="777"/>
                </a:moveTo>
                <a:cubicBezTo>
                  <a:pt x="31" y="876"/>
                  <a:pt x="0" y="944"/>
                  <a:pt x="0" y="944"/>
                </a:cubicBezTo>
                <a:lnTo>
                  <a:pt x="786" y="2514"/>
                </a:lnTo>
                <a:cubicBezTo>
                  <a:pt x="786" y="2514"/>
                  <a:pt x="790" y="2510"/>
                  <a:pt x="797" y="2503"/>
                </a:cubicBezTo>
                <a:lnTo>
                  <a:pt x="811" y="2488"/>
                </a:lnTo>
                <a:lnTo>
                  <a:pt x="749" y="2354"/>
                </a:lnTo>
                <a:lnTo>
                  <a:pt x="749" y="2354"/>
                </a:lnTo>
                <a:lnTo>
                  <a:pt x="95" y="7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600">
              <a:latin typeface="+mn-lt"/>
              <a:ea typeface="+mn-ea"/>
              <a:cs typeface="+mn-ea"/>
              <a:sym typeface="+mn-lt"/>
            </a:endParaRPr>
          </a:p>
        </p:txBody>
      </p:sp>
      <p:sp>
        <p:nvSpPr>
          <p:cNvPr id="35" name="文本框 34"/>
          <p:cNvSpPr txBox="1"/>
          <p:nvPr/>
        </p:nvSpPr>
        <p:spPr>
          <a:xfrm>
            <a:off x="886055" y="3429000"/>
            <a:ext cx="10417589" cy="1015663"/>
          </a:xfrm>
          <a:prstGeom prst="rect">
            <a:avLst/>
          </a:prstGeom>
          <a:noFill/>
        </p:spPr>
        <p:txBody>
          <a:bodyPr wrap="square" rtlCol="0">
            <a:spAutoFit/>
          </a:bodyPr>
          <a:lstStyle>
            <a:defPPr>
              <a:defRPr lang="zh-CN"/>
            </a:defPPr>
            <a:lvl1pPr algn="ctr">
              <a:defRPr sz="6600">
                <a:solidFill>
                  <a:schemeClr val="bg2"/>
                </a:solidFill>
                <a:latin typeface="方正特雅宋_GBK" panose="02000000000000000000" pitchFamily="2" charset="-122"/>
                <a:ea typeface="方正特雅宋_GBK" panose="02000000000000000000" pitchFamily="2" charset="-122"/>
                <a:cs typeface="+mn-ea"/>
              </a:defRPr>
            </a:lvl1pPr>
          </a:lstStyle>
          <a:p>
            <a:r>
              <a:rPr lang="zh-CN" altLang="en-US" sz="6000" b="1" dirty="0">
                <a:solidFill>
                  <a:schemeClr val="tx1"/>
                </a:solidFill>
                <a:latin typeface="+mn-lt"/>
                <a:ea typeface="+mn-ea"/>
                <a:sym typeface="+mn-lt"/>
              </a:rPr>
              <a:t>农产品统购统销制度</a:t>
            </a:r>
          </a:p>
        </p:txBody>
      </p:sp>
      <p:grpSp>
        <p:nvGrpSpPr>
          <p:cNvPr id="3" name="组合 2"/>
          <p:cNvGrpSpPr/>
          <p:nvPr/>
        </p:nvGrpSpPr>
        <p:grpSpPr>
          <a:xfrm>
            <a:off x="5533479" y="1316877"/>
            <a:ext cx="1122744" cy="1122744"/>
            <a:chOff x="5533479" y="1316877"/>
            <a:chExt cx="1122744" cy="1122744"/>
          </a:xfrm>
        </p:grpSpPr>
        <p:sp>
          <p:nvSpPr>
            <p:cNvPr id="43" name="任意多边形: 形状 42"/>
            <p:cNvSpPr/>
            <p:nvPr/>
          </p:nvSpPr>
          <p:spPr bwMode="auto">
            <a:xfrm>
              <a:off x="5533479" y="1316877"/>
              <a:ext cx="1122744" cy="1122744"/>
            </a:xfrm>
            <a:custGeom>
              <a:avLst/>
              <a:gdLst>
                <a:gd name="connsiteX0" fmla="*/ 417327 w 834654"/>
                <a:gd name="connsiteY0" fmla="*/ 47625 h 834654"/>
                <a:gd name="connsiteX1" fmla="*/ 47625 w 834654"/>
                <a:gd name="connsiteY1" fmla="*/ 417327 h 834654"/>
                <a:gd name="connsiteX2" fmla="*/ 417327 w 834654"/>
                <a:gd name="connsiteY2" fmla="*/ 787029 h 834654"/>
                <a:gd name="connsiteX3" fmla="*/ 787029 w 834654"/>
                <a:gd name="connsiteY3" fmla="*/ 417327 h 834654"/>
                <a:gd name="connsiteX4" fmla="*/ 417327 w 834654"/>
                <a:gd name="connsiteY4" fmla="*/ 47625 h 834654"/>
                <a:gd name="connsiteX5" fmla="*/ 417327 w 834654"/>
                <a:gd name="connsiteY5" fmla="*/ 0 h 834654"/>
                <a:gd name="connsiteX6" fmla="*/ 834654 w 834654"/>
                <a:gd name="connsiteY6" fmla="*/ 417327 h 834654"/>
                <a:gd name="connsiteX7" fmla="*/ 417327 w 834654"/>
                <a:gd name="connsiteY7" fmla="*/ 834654 h 834654"/>
                <a:gd name="connsiteX8" fmla="*/ 0 w 834654"/>
                <a:gd name="connsiteY8" fmla="*/ 417327 h 834654"/>
                <a:gd name="connsiteX9" fmla="*/ 417327 w 834654"/>
                <a:gd name="connsiteY9" fmla="*/ 0 h 83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654" h="834654">
                  <a:moveTo>
                    <a:pt x="417327" y="47625"/>
                  </a:moveTo>
                  <a:cubicBezTo>
                    <a:pt x="213146" y="47625"/>
                    <a:pt x="47625" y="213146"/>
                    <a:pt x="47625" y="417327"/>
                  </a:cubicBezTo>
                  <a:cubicBezTo>
                    <a:pt x="47625" y="621508"/>
                    <a:pt x="213146" y="787029"/>
                    <a:pt x="417327" y="787029"/>
                  </a:cubicBezTo>
                  <a:cubicBezTo>
                    <a:pt x="621508" y="787029"/>
                    <a:pt x="787029" y="621508"/>
                    <a:pt x="787029" y="417327"/>
                  </a:cubicBezTo>
                  <a:cubicBezTo>
                    <a:pt x="787029" y="213146"/>
                    <a:pt x="621508" y="47625"/>
                    <a:pt x="417327" y="47625"/>
                  </a:cubicBezTo>
                  <a:close/>
                  <a:moveTo>
                    <a:pt x="417327" y="0"/>
                  </a:moveTo>
                  <a:cubicBezTo>
                    <a:pt x="647810" y="0"/>
                    <a:pt x="834654" y="186844"/>
                    <a:pt x="834654" y="417327"/>
                  </a:cubicBezTo>
                  <a:cubicBezTo>
                    <a:pt x="834654" y="647810"/>
                    <a:pt x="647810" y="834654"/>
                    <a:pt x="417327" y="834654"/>
                  </a:cubicBezTo>
                  <a:cubicBezTo>
                    <a:pt x="186844" y="834654"/>
                    <a:pt x="0" y="647810"/>
                    <a:pt x="0" y="417327"/>
                  </a:cubicBezTo>
                  <a:cubicBezTo>
                    <a:pt x="0" y="186844"/>
                    <a:pt x="186844" y="0"/>
                    <a:pt x="417327" y="0"/>
                  </a:cubicBez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mn-lt"/>
                <a:ea typeface="+mn-ea"/>
                <a:cs typeface="+mn-ea"/>
                <a:sym typeface="+mn-lt"/>
              </a:endParaRPr>
            </a:p>
          </p:txBody>
        </p:sp>
        <p:sp>
          <p:nvSpPr>
            <p:cNvPr id="44" name="Rectangle 9"/>
            <p:cNvSpPr>
              <a:spLocks noChangeArrowheads="1"/>
            </p:cNvSpPr>
            <p:nvPr/>
          </p:nvSpPr>
          <p:spPr bwMode="auto">
            <a:xfrm>
              <a:off x="5660519" y="1538208"/>
              <a:ext cx="8686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chemeClr val="accent3"/>
                  </a:solidFill>
                  <a:effectLst/>
                  <a:uLnTx/>
                  <a:uFillTx/>
                  <a:latin typeface="+mn-lt"/>
                  <a:ea typeface="+mn-ea"/>
                  <a:cs typeface="+mn-ea"/>
                  <a:sym typeface="+mn-lt"/>
                </a:rPr>
                <a:t>02</a:t>
              </a:r>
              <a:endParaRPr kumimoji="0" lang="zh-CN" altLang="zh-CN" sz="48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spTree>
    <p:extLst>
      <p:ext uri="{BB962C8B-B14F-4D97-AF65-F5344CB8AC3E}">
        <p14:creationId xmlns:p14="http://schemas.microsoft.com/office/powerpoint/2010/main" val="2224559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by="(-#ppt_w*2)" calcmode="lin" valueType="num">
                                      <p:cBhvr rctx="PPT">
                                        <p:cTn id="29" dur="200" autoRev="1" fill="hold">
                                          <p:stCondLst>
                                            <p:cond delay="0"/>
                                          </p:stCondLst>
                                        </p:cTn>
                                        <p:tgtEl>
                                          <p:spTgt spid="35"/>
                                        </p:tgtEl>
                                        <p:attrNameLst>
                                          <p:attrName>ppt_w</p:attrName>
                                        </p:attrNameLst>
                                      </p:cBhvr>
                                    </p:anim>
                                    <p:anim by="(#ppt_w*0.50)" calcmode="lin" valueType="num">
                                      <p:cBhvr>
                                        <p:cTn id="30" dur="200" decel="50000" autoRev="1" fill="hold">
                                          <p:stCondLst>
                                            <p:cond delay="0"/>
                                          </p:stCondLst>
                                        </p:cTn>
                                        <p:tgtEl>
                                          <p:spTgt spid="35"/>
                                        </p:tgtEl>
                                        <p:attrNameLst>
                                          <p:attrName>ppt_x</p:attrName>
                                        </p:attrNameLst>
                                      </p:cBhvr>
                                    </p:anim>
                                    <p:anim from="(-#ppt_h/2)" to="(#ppt_y)" calcmode="lin" valueType="num">
                                      <p:cBhvr>
                                        <p:cTn id="31" dur="400" fill="hold">
                                          <p:stCondLst>
                                            <p:cond delay="0"/>
                                          </p:stCondLst>
                                        </p:cTn>
                                        <p:tgtEl>
                                          <p:spTgt spid="35"/>
                                        </p:tgtEl>
                                        <p:attrNameLst>
                                          <p:attrName>ppt_y</p:attrName>
                                        </p:attrNameLst>
                                      </p:cBhvr>
                                    </p:anim>
                                    <p:animRot by="21600000">
                                      <p:cBhvr>
                                        <p:cTn id="32" dur="4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6" grpId="1"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4"/>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农产品统购统销制度</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5" name="矩形 4"/>
          <p:cNvSpPr/>
          <p:nvPr/>
        </p:nvSpPr>
        <p:spPr>
          <a:xfrm>
            <a:off x="4730229" y="1194065"/>
            <a:ext cx="3877985" cy="830997"/>
          </a:xfrm>
          <a:prstGeom prst="rect">
            <a:avLst/>
          </a:prstGeom>
          <a:noFill/>
        </p:spPr>
        <p:txBody>
          <a:bodyPr wrap="none" rtlCol="0">
            <a:spAutoFit/>
          </a:bodyPr>
          <a:lstStyle/>
          <a:p>
            <a:r>
              <a:rPr lang="zh-CN" altLang="en-US" sz="4800" b="1" dirty="0">
                <a:latin typeface="+mn-lt"/>
                <a:ea typeface="+mn-ea"/>
                <a:cs typeface="+mn-ea"/>
                <a:sym typeface="+mn-lt"/>
              </a:rPr>
              <a:t>统购统销制度</a:t>
            </a:r>
          </a:p>
        </p:txBody>
      </p:sp>
      <p:sp>
        <p:nvSpPr>
          <p:cNvPr id="9" name="椭圆 8"/>
          <p:cNvSpPr/>
          <p:nvPr/>
        </p:nvSpPr>
        <p:spPr bwMode="auto">
          <a:xfrm>
            <a:off x="4873549" y="2512191"/>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1</a:t>
            </a:r>
            <a:endParaRPr lang="zh-CN" altLang="en-US" sz="2000" b="1" dirty="0">
              <a:solidFill>
                <a:schemeClr val="bg2"/>
              </a:solidFill>
              <a:latin typeface="+mn-lt"/>
              <a:ea typeface="+mn-ea"/>
              <a:cs typeface="+mn-ea"/>
              <a:sym typeface="+mn-lt"/>
            </a:endParaRPr>
          </a:p>
        </p:txBody>
      </p:sp>
      <p:sp>
        <p:nvSpPr>
          <p:cNvPr id="10" name="椭圆 9"/>
          <p:cNvSpPr/>
          <p:nvPr/>
        </p:nvSpPr>
        <p:spPr bwMode="auto">
          <a:xfrm>
            <a:off x="4873549" y="3663872"/>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2</a:t>
            </a:r>
            <a:endParaRPr lang="zh-CN" altLang="en-US" sz="2000" b="1" dirty="0">
              <a:solidFill>
                <a:schemeClr val="bg2"/>
              </a:solidFill>
              <a:latin typeface="+mn-lt"/>
              <a:ea typeface="+mn-ea"/>
              <a:cs typeface="+mn-ea"/>
              <a:sym typeface="+mn-lt"/>
            </a:endParaRPr>
          </a:p>
        </p:txBody>
      </p:sp>
      <p:sp>
        <p:nvSpPr>
          <p:cNvPr id="11" name="椭圆 10"/>
          <p:cNvSpPr/>
          <p:nvPr/>
        </p:nvSpPr>
        <p:spPr bwMode="auto">
          <a:xfrm>
            <a:off x="4873549" y="4778448"/>
            <a:ext cx="504056" cy="504056"/>
          </a:xfrm>
          <a:prstGeom prst="ellipse">
            <a:avLst/>
          </a:prstGeom>
          <a:solidFill>
            <a:schemeClr val="tx1"/>
          </a:solidFill>
          <a:ln w="28575" cap="flat" cmpd="sng" algn="ctr">
            <a:solidFill>
              <a:schemeClr val="bg2"/>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2000" b="1" dirty="0">
                <a:solidFill>
                  <a:schemeClr val="bg2"/>
                </a:solidFill>
                <a:latin typeface="+mn-lt"/>
                <a:ea typeface="+mn-ea"/>
                <a:cs typeface="+mn-ea"/>
                <a:sym typeface="+mn-lt"/>
              </a:rPr>
              <a:t>3</a:t>
            </a:r>
            <a:endParaRPr lang="zh-CN" altLang="en-US" sz="2000" b="1" dirty="0">
              <a:solidFill>
                <a:schemeClr val="bg2"/>
              </a:solidFill>
              <a:latin typeface="+mn-lt"/>
              <a:ea typeface="+mn-ea"/>
              <a:cs typeface="+mn-ea"/>
              <a:sym typeface="+mn-lt"/>
            </a:endParaRPr>
          </a:p>
        </p:txBody>
      </p:sp>
      <p:sp>
        <p:nvSpPr>
          <p:cNvPr id="12" name="TextBox 18"/>
          <p:cNvSpPr txBox="1"/>
          <p:nvPr/>
        </p:nvSpPr>
        <p:spPr>
          <a:xfrm>
            <a:off x="5482203" y="2271776"/>
            <a:ext cx="6034834" cy="984885"/>
          </a:xfrm>
          <a:prstGeom prst="rect">
            <a:avLst/>
          </a:prstGeom>
        </p:spPr>
        <p:txBody>
          <a:bodyPr wrap="square">
            <a:spAutoFit/>
          </a:bodyPr>
          <a:lstStyle>
            <a:defPPr>
              <a:defRPr lang="zh-CN"/>
            </a:defPPr>
            <a:lvl1pPr algn="just" eaLnBrk="1">
              <a:defRPr sz="1800">
                <a:solidFill>
                  <a:schemeClr val="bg1"/>
                </a:solidFill>
                <a:latin typeface="+mj-ea"/>
                <a:ea typeface="+mj-ea"/>
              </a:defRPr>
            </a:lvl1pPr>
          </a:lstStyle>
          <a:p>
            <a:r>
              <a:rPr lang="zh-CN" altLang="en-US" sz="2000" b="1" dirty="0">
                <a:latin typeface="+mn-lt"/>
                <a:ea typeface="+mn-ea"/>
                <a:cs typeface="+mn-ea"/>
                <a:sym typeface="+mn-lt"/>
              </a:rPr>
              <a:t>背景</a:t>
            </a:r>
            <a:r>
              <a:rPr lang="zh-CN" altLang="en-US" sz="2000" dirty="0">
                <a:latin typeface="+mn-lt"/>
                <a:ea typeface="+mn-ea"/>
                <a:cs typeface="+mn-ea"/>
                <a:sym typeface="+mn-lt"/>
              </a:rPr>
              <a:t>：新中国成立之初，我国粮食供应非常紧张，粮食供求矛盾尖锐。</a:t>
            </a:r>
            <a:r>
              <a:rPr lang="zh-CN" altLang="en-US" dirty="0"/>
              <a:t>在</a:t>
            </a:r>
            <a:r>
              <a:rPr lang="en-US" altLang="zh-CN" dirty="0"/>
              <a:t>1952</a:t>
            </a:r>
            <a:r>
              <a:rPr lang="zh-CN" altLang="en-US" dirty="0"/>
              <a:t>年</a:t>
            </a:r>
            <a:r>
              <a:rPr lang="en-US" altLang="zh-CN" dirty="0"/>
              <a:t>7</a:t>
            </a:r>
            <a:r>
              <a:rPr lang="zh-CN" altLang="en-US" dirty="0"/>
              <a:t>月</a:t>
            </a:r>
            <a:r>
              <a:rPr lang="en-US" altLang="zh-CN" dirty="0"/>
              <a:t>1</a:t>
            </a:r>
            <a:r>
              <a:rPr lang="zh-CN" altLang="en-US" dirty="0"/>
              <a:t>日到</a:t>
            </a:r>
            <a:r>
              <a:rPr lang="en-US" altLang="zh-CN" dirty="0"/>
              <a:t>1953</a:t>
            </a:r>
            <a:r>
              <a:rPr lang="zh-CN" altLang="en-US" dirty="0"/>
              <a:t>年</a:t>
            </a:r>
            <a:r>
              <a:rPr lang="en-US" altLang="zh-CN" dirty="0"/>
              <a:t>6</a:t>
            </a:r>
            <a:r>
              <a:rPr lang="zh-CN" altLang="en-US" dirty="0"/>
              <a:t>月</a:t>
            </a:r>
            <a:r>
              <a:rPr lang="en-US" altLang="zh-CN" dirty="0"/>
              <a:t>30</a:t>
            </a:r>
            <a:r>
              <a:rPr lang="zh-CN" altLang="en-US" dirty="0"/>
              <a:t>日这个时期，国家的粮食收支出现了</a:t>
            </a:r>
            <a:r>
              <a:rPr lang="en-US" altLang="zh-CN" dirty="0"/>
              <a:t>40</a:t>
            </a:r>
            <a:r>
              <a:rPr lang="zh-CN" altLang="en-US" dirty="0"/>
              <a:t>亿斤的赤字。</a:t>
            </a:r>
            <a:r>
              <a:rPr lang="en-US" altLang="zh-CN" sz="1200" dirty="0">
                <a:solidFill>
                  <a:srgbClr val="00B0F0"/>
                </a:solidFill>
              </a:rPr>
              <a:t>[3]</a:t>
            </a:r>
            <a:endParaRPr lang="zh-CN" altLang="en-US" sz="1200" dirty="0">
              <a:solidFill>
                <a:srgbClr val="00B0F0"/>
              </a:solidFill>
              <a:latin typeface="+mn-lt"/>
              <a:ea typeface="+mn-ea"/>
              <a:cs typeface="+mn-ea"/>
              <a:sym typeface="+mn-lt"/>
            </a:endParaRPr>
          </a:p>
        </p:txBody>
      </p:sp>
      <p:sp>
        <p:nvSpPr>
          <p:cNvPr id="13" name="TextBox 19"/>
          <p:cNvSpPr txBox="1"/>
          <p:nvPr/>
        </p:nvSpPr>
        <p:spPr>
          <a:xfrm>
            <a:off x="5468777" y="3503375"/>
            <a:ext cx="6034834" cy="707886"/>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just"/>
            <a:r>
              <a:rPr lang="zh-CN" altLang="en-US" sz="2000" b="1" dirty="0">
                <a:latin typeface="+mn-lt"/>
                <a:ea typeface="+mn-ea"/>
                <a:cs typeface="+mn-ea"/>
                <a:sym typeface="+mn-lt"/>
              </a:rPr>
              <a:t>目的</a:t>
            </a:r>
            <a:r>
              <a:rPr lang="zh-CN" altLang="en-US" sz="2000" dirty="0">
                <a:latin typeface="+mn-lt"/>
                <a:ea typeface="+mn-ea"/>
                <a:cs typeface="+mn-ea"/>
                <a:sym typeface="+mn-lt"/>
              </a:rPr>
              <a:t>：为了</a:t>
            </a:r>
            <a:r>
              <a:rPr lang="zh-CN" altLang="en-US" sz="2000" dirty="0">
                <a:cs typeface="+mn-ea"/>
                <a:sym typeface="+mn-lt"/>
              </a:rPr>
              <a:t>稳定粮价、保障供应，</a:t>
            </a:r>
            <a:r>
              <a:rPr lang="zh-CN" altLang="en-US" sz="2000" dirty="0">
                <a:latin typeface="+mn-lt"/>
                <a:ea typeface="+mn-ea"/>
                <a:cs typeface="+mn-ea"/>
                <a:sym typeface="+mn-lt"/>
              </a:rPr>
              <a:t>恢复国民经济，为工业化奠定基础</a:t>
            </a:r>
          </a:p>
        </p:txBody>
      </p:sp>
      <p:sp>
        <p:nvSpPr>
          <p:cNvPr id="14" name="TextBox 20"/>
          <p:cNvSpPr txBox="1"/>
          <p:nvPr/>
        </p:nvSpPr>
        <p:spPr>
          <a:xfrm>
            <a:off x="5491538" y="4466896"/>
            <a:ext cx="6034834" cy="1631216"/>
          </a:xfrm>
          <a:prstGeom prst="rect">
            <a:avLst/>
          </a:prstGeom>
        </p:spPr>
        <p:txBody>
          <a:bodyPr wrap="square">
            <a:spAutoFit/>
          </a:bodyPr>
          <a:lstStyle>
            <a:defPPr>
              <a:defRPr lang="zh-CN"/>
            </a:defPPr>
            <a:lvl1pPr algn="just" eaLnBrk="1">
              <a:defRPr sz="1800">
                <a:solidFill>
                  <a:schemeClr val="bg1"/>
                </a:solidFill>
                <a:latin typeface="+mj-ea"/>
                <a:ea typeface="+mj-ea"/>
              </a:defRPr>
            </a:lvl1pPr>
          </a:lstStyle>
          <a:p>
            <a:r>
              <a:rPr lang="zh-CN" altLang="en-US" sz="2000" b="1" dirty="0">
                <a:latin typeface="+mn-lt"/>
                <a:ea typeface="+mn-ea"/>
                <a:cs typeface="+mn-ea"/>
                <a:sym typeface="+mn-lt"/>
              </a:rPr>
              <a:t>颁布</a:t>
            </a:r>
            <a:r>
              <a:rPr lang="zh-CN" altLang="en-US" sz="2000" dirty="0">
                <a:latin typeface="+mn-lt"/>
                <a:ea typeface="+mn-ea"/>
                <a:cs typeface="+mn-ea"/>
                <a:sym typeface="+mn-lt"/>
              </a:rPr>
              <a:t>：</a:t>
            </a:r>
            <a:r>
              <a:rPr lang="en-US" altLang="zh-CN" sz="2000" dirty="0">
                <a:latin typeface="+mn-lt"/>
                <a:ea typeface="+mn-ea"/>
                <a:cs typeface="+mn-ea"/>
                <a:sym typeface="+mn-lt"/>
              </a:rPr>
              <a:t>1953</a:t>
            </a:r>
            <a:r>
              <a:rPr lang="zh-CN" altLang="en-US" sz="2000" dirty="0">
                <a:latin typeface="+mn-lt"/>
                <a:ea typeface="+mn-ea"/>
                <a:cs typeface="+mn-ea"/>
                <a:sym typeface="+mn-lt"/>
              </a:rPr>
              <a:t>年</a:t>
            </a:r>
            <a:r>
              <a:rPr lang="en-US" altLang="zh-CN" sz="2000" dirty="0">
                <a:latin typeface="+mn-lt"/>
                <a:ea typeface="+mn-ea"/>
                <a:cs typeface="+mn-ea"/>
                <a:sym typeface="+mn-lt"/>
              </a:rPr>
              <a:t>10</a:t>
            </a:r>
            <a:r>
              <a:rPr lang="zh-CN" altLang="en-US" sz="2000" dirty="0">
                <a:latin typeface="+mn-lt"/>
                <a:ea typeface="+mn-ea"/>
                <a:cs typeface="+mn-ea"/>
                <a:sym typeface="+mn-lt"/>
              </a:rPr>
              <a:t>月</a:t>
            </a:r>
            <a:r>
              <a:rPr lang="en-US" altLang="zh-CN" sz="2000" dirty="0">
                <a:latin typeface="+mn-lt"/>
                <a:ea typeface="+mn-ea"/>
                <a:cs typeface="+mn-ea"/>
                <a:sym typeface="+mn-lt"/>
              </a:rPr>
              <a:t>16</a:t>
            </a:r>
            <a:r>
              <a:rPr lang="zh-CN" altLang="en-US" sz="2000" dirty="0">
                <a:latin typeface="+mn-lt"/>
                <a:ea typeface="+mn-ea"/>
                <a:cs typeface="+mn-ea"/>
                <a:sym typeface="+mn-lt"/>
              </a:rPr>
              <a:t>日，中共中央发出了</a:t>
            </a:r>
            <a:r>
              <a:rPr lang="en-US" altLang="zh-CN" sz="2000" dirty="0">
                <a:latin typeface="+mn-lt"/>
                <a:ea typeface="+mn-ea"/>
                <a:cs typeface="+mn-ea"/>
                <a:sym typeface="+mn-lt"/>
              </a:rPr>
              <a:t>《</a:t>
            </a:r>
            <a:r>
              <a:rPr lang="zh-CN" altLang="en-US" sz="2000" dirty="0">
                <a:latin typeface="+mn-lt"/>
                <a:ea typeface="+mn-ea"/>
                <a:cs typeface="+mn-ea"/>
                <a:sym typeface="+mn-lt"/>
              </a:rPr>
              <a:t>关于实行粮食的计划收购与计划供应的决议</a:t>
            </a:r>
            <a:r>
              <a:rPr lang="en-US" altLang="zh-CN" sz="2000" dirty="0">
                <a:latin typeface="+mn-lt"/>
                <a:ea typeface="+mn-ea"/>
                <a:cs typeface="+mn-ea"/>
                <a:sym typeface="+mn-lt"/>
              </a:rPr>
              <a:t>》</a:t>
            </a:r>
            <a:r>
              <a:rPr lang="zh-CN" altLang="en-US" sz="2000" dirty="0">
                <a:latin typeface="+mn-lt"/>
                <a:ea typeface="+mn-ea"/>
                <a:cs typeface="+mn-ea"/>
                <a:sym typeface="+mn-lt"/>
              </a:rPr>
              <a:t>。这一决议根据陈云的意见，由邓小平起草，取消了原有的农业产品自由市场，来缓解粮食供应问题。</a:t>
            </a:r>
          </a:p>
          <a:p>
            <a:endParaRPr lang="zh-CN" altLang="en-US" sz="2000" dirty="0">
              <a:latin typeface="+mn-lt"/>
              <a:ea typeface="+mn-ea"/>
              <a:cs typeface="+mn-ea"/>
              <a:sym typeface="+mn-lt"/>
            </a:endParaRPr>
          </a:p>
        </p:txBody>
      </p:sp>
      <p:pic>
        <p:nvPicPr>
          <p:cNvPr id="3" name="图片 2">
            <a:extLst>
              <a:ext uri="{FF2B5EF4-FFF2-40B4-BE49-F238E27FC236}">
                <a16:creationId xmlns:a16="http://schemas.microsoft.com/office/drawing/2014/main" id="{A7136148-6914-4FE4-BDAC-0857C6C822FE}"/>
              </a:ext>
            </a:extLst>
          </p:cNvPr>
          <p:cNvPicPr>
            <a:picLocks noChangeAspect="1"/>
          </p:cNvPicPr>
          <p:nvPr/>
        </p:nvPicPr>
        <p:blipFill rotWithShape="1">
          <a:blip r:embed="rId3">
            <a:extLst>
              <a:ext uri="{28A0092B-C50C-407E-A947-70E740481C1C}">
                <a14:useLocalDpi xmlns:a14="http://schemas.microsoft.com/office/drawing/2010/main" val="0"/>
              </a:ext>
            </a:extLst>
          </a:blip>
          <a:srcRect t="5316" b="6262"/>
          <a:stretch/>
        </p:blipFill>
        <p:spPr>
          <a:xfrm>
            <a:off x="607691" y="1233155"/>
            <a:ext cx="3855600" cy="4953995"/>
          </a:xfrm>
          <a:prstGeom prst="rect">
            <a:avLst/>
          </a:prstGeom>
        </p:spPr>
      </p:pic>
    </p:spTree>
    <p:extLst>
      <p:ext uri="{BB962C8B-B14F-4D97-AF65-F5344CB8AC3E}">
        <p14:creationId xmlns:p14="http://schemas.microsoft.com/office/powerpoint/2010/main" val="3615031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 calcmode="lin" valueType="num">
                                      <p:cBhvr>
                                        <p:cTn id="9" dur="400" fill="hold"/>
                                        <p:tgtEl>
                                          <p:spTgt spid="37"/>
                                        </p:tgtEl>
                                        <p:attrNameLst>
                                          <p:attrName>style.rotation</p:attrName>
                                        </p:attrNameLst>
                                      </p:cBhvr>
                                      <p:tavLst>
                                        <p:tav tm="0">
                                          <p:val>
                                            <p:fltVal val="90"/>
                                          </p:val>
                                        </p:tav>
                                        <p:tav tm="100000">
                                          <p:val>
                                            <p:fltVal val="0"/>
                                          </p:val>
                                        </p:tav>
                                      </p:tavLst>
                                    </p:anim>
                                    <p:animEffect transition="in" filter="fade">
                                      <p:cBhvr>
                                        <p:cTn id="10" dur="400"/>
                                        <p:tgtEl>
                                          <p:spTgt spid="37"/>
                                        </p:tgtEl>
                                      </p:cBhvr>
                                    </p:animEffec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9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400" fill="hold"/>
                                        <p:tgtEl>
                                          <p:spTgt spid="20"/>
                                        </p:tgtEl>
                                        <p:attrNameLst>
                                          <p:attrName>ppt_y</p:attrName>
                                        </p:attrNameLst>
                                      </p:cBhvr>
                                      <p:tavLst>
                                        <p:tav tm="0">
                                          <p:val>
                                            <p:strVal val="#ppt_y"/>
                                          </p:val>
                                        </p:tav>
                                        <p:tav tm="100000">
                                          <p:val>
                                            <p:strVal val="#ppt_y"/>
                                          </p:val>
                                        </p:tav>
                                      </p:tavLst>
                                    </p:anim>
                                    <p:anim calcmode="lin" valueType="num">
                                      <p:cBhvr>
                                        <p:cTn id="20"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400" tmFilter="0,0; .5, 1; 1, 1"/>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5">
                                            <p:txEl>
                                              <p:pRg st="0" end="0"/>
                                            </p:txEl>
                                          </p:spTgt>
                                        </p:tgtEl>
                                        <p:attrNameLst>
                                          <p:attrName>style.visibility</p:attrName>
                                        </p:attrNameLst>
                                      </p:cBhvr>
                                      <p:to>
                                        <p:strVal val="visible"/>
                                      </p:to>
                                    </p:set>
                                    <p:anim by="(-#ppt_w*2)" calcmode="lin" valueType="num">
                                      <p:cBhvr rctx="PPT">
                                        <p:cTn id="27" dur="500" autoRev="1" fill="hold">
                                          <p:stCondLst>
                                            <p:cond delay="0"/>
                                          </p:stCondLst>
                                        </p:cTn>
                                        <p:tgtEl>
                                          <p:spTgt spid="5">
                                            <p:txEl>
                                              <p:pRg st="0" end="0"/>
                                            </p:txEl>
                                          </p:spTgt>
                                        </p:tgtEl>
                                        <p:attrNameLst>
                                          <p:attrName>ppt_w</p:attrName>
                                        </p:attrNameLst>
                                      </p:cBhvr>
                                    </p:anim>
                                    <p:anim by="(#ppt_w*0.50)" calcmode="lin" valueType="num">
                                      <p:cBhvr>
                                        <p:cTn id="28" dur="500" decel="50000" autoRev="1" fill="hold">
                                          <p:stCondLst>
                                            <p:cond delay="0"/>
                                          </p:stCondLst>
                                        </p:cTn>
                                        <p:tgtEl>
                                          <p:spTgt spid="5">
                                            <p:txEl>
                                              <p:pRg st="0" end="0"/>
                                            </p:txEl>
                                          </p:spTgt>
                                        </p:tgtEl>
                                        <p:attrNameLst>
                                          <p:attrName>ppt_x</p:attrName>
                                        </p:attrNameLst>
                                      </p:cBhvr>
                                    </p:anim>
                                    <p:anim from="(-#ppt_h/2)" to="(#ppt_y)" calcmode="lin" valueType="num">
                                      <p:cBhvr>
                                        <p:cTn id="29" dur="1000" fill="hold">
                                          <p:stCondLst>
                                            <p:cond delay="0"/>
                                          </p:stCondLst>
                                        </p:cTn>
                                        <p:tgtEl>
                                          <p:spTgt spid="5">
                                            <p:txEl>
                                              <p:pRg st="0" end="0"/>
                                            </p:txEl>
                                          </p:spTgt>
                                        </p:tgtEl>
                                        <p:attrNameLst>
                                          <p:attrName>ppt_y</p:attrName>
                                        </p:attrNameLst>
                                      </p:cBhvr>
                                    </p:anim>
                                    <p:animRot by="21600000">
                                      <p:cBhvr>
                                        <p:cTn id="30" dur="1000" fill="hold">
                                          <p:stCondLst>
                                            <p:cond delay="0"/>
                                          </p:stCondLst>
                                        </p:cTn>
                                        <p:tgtEl>
                                          <p:spTgt spid="5">
                                            <p:txEl>
                                              <p:pRg st="0" end="0"/>
                                            </p:txEl>
                                          </p:spTgt>
                                        </p:tgtEl>
                                        <p:attrNameLst>
                                          <p:attrName>r</p:attrName>
                                        </p:attrNameLst>
                                      </p:cBhvr>
                                    </p:animRot>
                                  </p:childTnLst>
                                </p:cTn>
                              </p:par>
                              <p:par>
                                <p:cTn id="31" presetID="32" presetClass="emph" presetSubtype="0" fill="hold" grpId="1" nodeType="withEffect">
                                  <p:stCondLst>
                                    <p:cond delay="0"/>
                                  </p:stCondLst>
                                  <p:iterate type="lt">
                                    <p:tmPct val="0"/>
                                  </p:iterate>
                                  <p:childTnLst>
                                    <p:animRot by="120000">
                                      <p:cBhvr>
                                        <p:cTn id="32" dur="50" fill="hold">
                                          <p:stCondLst>
                                            <p:cond delay="0"/>
                                          </p:stCondLst>
                                        </p:cTn>
                                        <p:tgtEl>
                                          <p:spTgt spid="5">
                                            <p:txEl>
                                              <p:pRg st="0" end="0"/>
                                            </p:txEl>
                                          </p:spTgt>
                                        </p:tgtEl>
                                        <p:attrNameLst>
                                          <p:attrName>r</p:attrName>
                                        </p:attrNameLst>
                                      </p:cBhvr>
                                    </p:animRot>
                                    <p:animRot by="-240000">
                                      <p:cBhvr>
                                        <p:cTn id="33" dur="100" fill="hold">
                                          <p:stCondLst>
                                            <p:cond delay="100"/>
                                          </p:stCondLst>
                                        </p:cTn>
                                        <p:tgtEl>
                                          <p:spTgt spid="5">
                                            <p:txEl>
                                              <p:pRg st="0" end="0"/>
                                            </p:txEl>
                                          </p:spTgt>
                                        </p:tgtEl>
                                        <p:attrNameLst>
                                          <p:attrName>r</p:attrName>
                                        </p:attrNameLst>
                                      </p:cBhvr>
                                    </p:animRot>
                                    <p:animRot by="240000">
                                      <p:cBhvr>
                                        <p:cTn id="34" dur="100" fill="hold">
                                          <p:stCondLst>
                                            <p:cond delay="200"/>
                                          </p:stCondLst>
                                        </p:cTn>
                                        <p:tgtEl>
                                          <p:spTgt spid="5">
                                            <p:txEl>
                                              <p:pRg st="0" end="0"/>
                                            </p:txEl>
                                          </p:spTgt>
                                        </p:tgtEl>
                                        <p:attrNameLst>
                                          <p:attrName>r</p:attrName>
                                        </p:attrNameLst>
                                      </p:cBhvr>
                                    </p:animRot>
                                    <p:animRot by="-240000">
                                      <p:cBhvr>
                                        <p:cTn id="35" dur="100" fill="hold">
                                          <p:stCondLst>
                                            <p:cond delay="300"/>
                                          </p:stCondLst>
                                        </p:cTn>
                                        <p:tgtEl>
                                          <p:spTgt spid="5">
                                            <p:txEl>
                                              <p:pRg st="0" end="0"/>
                                            </p:txEl>
                                          </p:spTgt>
                                        </p:tgtEl>
                                        <p:attrNameLst>
                                          <p:attrName>r</p:attrName>
                                        </p:attrNameLst>
                                      </p:cBhvr>
                                    </p:animRot>
                                    <p:animRot by="120000">
                                      <p:cBhvr>
                                        <p:cTn id="36" dur="100" fill="hold">
                                          <p:stCondLst>
                                            <p:cond delay="400"/>
                                          </p:stCondLst>
                                        </p:cTn>
                                        <p:tgtEl>
                                          <p:spTgt spid="5">
                                            <p:txEl>
                                              <p:pRg st="0" end="0"/>
                                            </p:txEl>
                                          </p:spTgt>
                                        </p:tgtEl>
                                        <p:attrNameLst>
                                          <p:attrName>r</p:attrName>
                                        </p:attrNameLst>
                                      </p:cBhvr>
                                    </p:animRo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2"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0-#ppt_w/2"/>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2"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0-#ppt_w/2"/>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2" presetClass="entr" presetSubtype="8" fill="hold" grpId="0" nodeType="withEffect">
                                  <p:stCondLst>
                                    <p:cond delay="10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par>
                                <p:cTn id="64" presetID="22" presetClass="entr" presetSubtype="8" fill="hold" grpId="0" nodeType="withEffect">
                                  <p:stCondLst>
                                    <p:cond delay="20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animBg="1"/>
      <p:bldP spid="38" grpId="0" animBg="1"/>
      <p:bldP spid="5" grpId="0" build="allAtOnce"/>
      <p:bldP spid="5" grpId="1" build="allAtOnce"/>
      <p:bldP spid="9" grpId="0" animBg="1"/>
      <p:bldP spid="10" grpId="0" animBg="1"/>
      <p:bldP spid="11" grpId="0" animBg="1"/>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1033576" y="2132856"/>
            <a:ext cx="10249381" cy="312042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lt"/>
              <a:ea typeface="+mn-ea"/>
              <a:cs typeface="+mn-ea"/>
              <a:sym typeface="+mn-lt"/>
            </a:endParaRPr>
          </a:p>
        </p:txBody>
      </p:sp>
      <p:sp>
        <p:nvSpPr>
          <p:cNvPr id="37" name="Freeform 6"/>
          <p:cNvSpPr>
            <a:spLocks/>
          </p:cNvSpPr>
          <p:nvPr/>
        </p:nvSpPr>
        <p:spPr bwMode="auto">
          <a:xfrm>
            <a:off x="288758" y="135355"/>
            <a:ext cx="697831" cy="610001"/>
          </a:xfrm>
          <a:custGeom>
            <a:avLst/>
            <a:gdLst>
              <a:gd name="T0" fmla="*/ 57 w 1209"/>
              <a:gd name="T1" fmla="*/ 764 h 1054"/>
              <a:gd name="T2" fmla="*/ 130 w 1209"/>
              <a:gd name="T3" fmla="*/ 691 h 1054"/>
              <a:gd name="T4" fmla="*/ 690 w 1209"/>
              <a:gd name="T5" fmla="*/ 798 h 1054"/>
              <a:gd name="T6" fmla="*/ 356 w 1209"/>
              <a:gd name="T7" fmla="*/ 460 h 1054"/>
              <a:gd name="T8" fmla="*/ 265 w 1209"/>
              <a:gd name="T9" fmla="*/ 554 h 1054"/>
              <a:gd name="T10" fmla="*/ 123 w 1209"/>
              <a:gd name="T11" fmla="*/ 414 h 1054"/>
              <a:gd name="T12" fmla="*/ 373 w 1209"/>
              <a:gd name="T13" fmla="*/ 159 h 1054"/>
              <a:gd name="T14" fmla="*/ 534 w 1209"/>
              <a:gd name="T15" fmla="*/ 130 h 1054"/>
              <a:gd name="T16" fmla="*/ 606 w 1209"/>
              <a:gd name="T17" fmla="*/ 204 h 1054"/>
              <a:gd name="T18" fmla="*/ 481 w 1209"/>
              <a:gd name="T19" fmla="*/ 333 h 1054"/>
              <a:gd name="T20" fmla="*/ 819 w 1209"/>
              <a:gd name="T21" fmla="*/ 673 h 1054"/>
              <a:gd name="T22" fmla="*/ 551 w 1209"/>
              <a:gd name="T23" fmla="*/ 0 h 1054"/>
              <a:gd name="T24" fmla="*/ 946 w 1209"/>
              <a:gd name="T25" fmla="*/ 799 h 1054"/>
              <a:gd name="T26" fmla="*/ 1037 w 1209"/>
              <a:gd name="T27" fmla="*/ 893 h 1054"/>
              <a:gd name="T28" fmla="*/ 917 w 1209"/>
              <a:gd name="T29" fmla="*/ 1010 h 1054"/>
              <a:gd name="T30" fmla="*/ 822 w 1209"/>
              <a:gd name="T31" fmla="*/ 922 h 1054"/>
              <a:gd name="T32" fmla="*/ 185 w 1209"/>
              <a:gd name="T33" fmla="*/ 901 h 1054"/>
              <a:gd name="T34" fmla="*/ 144 w 1209"/>
              <a:gd name="T35" fmla="*/ 991 h 1054"/>
              <a:gd name="T36" fmla="*/ 41 w 1209"/>
              <a:gd name="T37" fmla="*/ 973 h 1054"/>
              <a:gd name="T38" fmla="*/ 131 w 1209"/>
              <a:gd name="T39" fmla="*/ 852 h 1054"/>
              <a:gd name="T40" fmla="*/ 57 w 1209"/>
              <a:gd name="T41" fmla="*/ 76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054">
                <a:moveTo>
                  <a:pt x="57" y="764"/>
                </a:moveTo>
                <a:lnTo>
                  <a:pt x="130" y="691"/>
                </a:lnTo>
                <a:cubicBezTo>
                  <a:pt x="283" y="823"/>
                  <a:pt x="461" y="909"/>
                  <a:pt x="690" y="798"/>
                </a:cubicBezTo>
                <a:lnTo>
                  <a:pt x="356" y="460"/>
                </a:lnTo>
                <a:lnTo>
                  <a:pt x="265" y="554"/>
                </a:lnTo>
                <a:lnTo>
                  <a:pt x="123" y="414"/>
                </a:lnTo>
                <a:lnTo>
                  <a:pt x="373" y="159"/>
                </a:lnTo>
                <a:cubicBezTo>
                  <a:pt x="409" y="177"/>
                  <a:pt x="467" y="179"/>
                  <a:pt x="534" y="130"/>
                </a:cubicBezTo>
                <a:lnTo>
                  <a:pt x="606" y="204"/>
                </a:lnTo>
                <a:lnTo>
                  <a:pt x="481" y="333"/>
                </a:lnTo>
                <a:lnTo>
                  <a:pt x="819" y="673"/>
                </a:lnTo>
                <a:cubicBezTo>
                  <a:pt x="944" y="461"/>
                  <a:pt x="841" y="145"/>
                  <a:pt x="551" y="0"/>
                </a:cubicBezTo>
                <a:cubicBezTo>
                  <a:pt x="838" y="14"/>
                  <a:pt x="1209" y="342"/>
                  <a:pt x="946" y="799"/>
                </a:cubicBezTo>
                <a:lnTo>
                  <a:pt x="1037" y="893"/>
                </a:lnTo>
                <a:lnTo>
                  <a:pt x="917" y="1010"/>
                </a:lnTo>
                <a:lnTo>
                  <a:pt x="822" y="922"/>
                </a:lnTo>
                <a:cubicBezTo>
                  <a:pt x="580" y="1054"/>
                  <a:pt x="358" y="1039"/>
                  <a:pt x="185" y="901"/>
                </a:cubicBezTo>
                <a:cubicBezTo>
                  <a:pt x="195" y="933"/>
                  <a:pt x="175" y="970"/>
                  <a:pt x="144" y="991"/>
                </a:cubicBezTo>
                <a:cubicBezTo>
                  <a:pt x="106" y="1016"/>
                  <a:pt x="64" y="1008"/>
                  <a:pt x="41" y="973"/>
                </a:cubicBezTo>
                <a:cubicBezTo>
                  <a:pt x="0" y="912"/>
                  <a:pt x="65" y="838"/>
                  <a:pt x="131" y="852"/>
                </a:cubicBezTo>
                <a:cubicBezTo>
                  <a:pt x="105" y="826"/>
                  <a:pt x="80" y="797"/>
                  <a:pt x="57" y="764"/>
                </a:cubicBezTo>
                <a:close/>
              </a:path>
            </a:pathLst>
          </a:cu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38" name="Line 8"/>
          <p:cNvSpPr>
            <a:spLocks noChangeShapeType="1"/>
          </p:cNvSpPr>
          <p:nvPr/>
        </p:nvSpPr>
        <p:spPr bwMode="auto">
          <a:xfrm>
            <a:off x="998621" y="670845"/>
            <a:ext cx="1050499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mn-lt"/>
              <a:ea typeface="+mn-ea"/>
              <a:cs typeface="+mn-ea"/>
              <a:sym typeface="+mn-lt"/>
            </a:endParaRPr>
          </a:p>
        </p:txBody>
      </p:sp>
      <p:sp>
        <p:nvSpPr>
          <p:cNvPr id="6" name="矩形 5"/>
          <p:cNvSpPr/>
          <p:nvPr/>
        </p:nvSpPr>
        <p:spPr>
          <a:xfrm>
            <a:off x="777967" y="998723"/>
            <a:ext cx="10504990" cy="1015663"/>
          </a:xfrm>
          <a:prstGeom prst="rect">
            <a:avLst/>
          </a:prstGeom>
        </p:spPr>
        <p:txBody>
          <a:bodyPr wrap="square">
            <a:spAutoFit/>
          </a:bodyPr>
          <a:lstStyle/>
          <a:p>
            <a:pPr marL="342900" indent="-342900" algn="just" eaLnBrk="1">
              <a:buFont typeface="Arial" panose="020B0604020202020204" pitchFamily="34" charset="0"/>
              <a:buChar char="•"/>
            </a:pPr>
            <a:r>
              <a:rPr lang="zh-CN" altLang="zh-CN" sz="2000" b="1" dirty="0"/>
              <a:t>票证制度</a:t>
            </a:r>
            <a:r>
              <a:rPr lang="zh-CN" altLang="en-US" sz="2000" b="1" dirty="0"/>
              <a:t>：</a:t>
            </a:r>
            <a:r>
              <a:rPr lang="zh-CN" altLang="zh-CN" sz="2000" b="1" dirty="0"/>
              <a:t>在农产品统购统销制度下，全国城乡居民所需要的粮食、布匹、食油、猪肉等生活资料全凭国家印发的票证按人口定量供应</a:t>
            </a:r>
            <a:r>
              <a:rPr lang="zh-CN" altLang="en-US" sz="2000" b="1" dirty="0"/>
              <a:t>。</a:t>
            </a:r>
            <a:r>
              <a:rPr lang="en-US" altLang="zh-CN" sz="2000" b="1" dirty="0"/>
              <a:t>“</a:t>
            </a:r>
            <a:r>
              <a:rPr lang="zh-CN" altLang="en-US" sz="2000" b="1" dirty="0"/>
              <a:t>全国城镇每家一本粮本，凭粮本供应粮食。在市面上，没有粮票买不到一口吃的。</a:t>
            </a:r>
            <a:r>
              <a:rPr lang="en-US" altLang="zh-CN" sz="2000" b="1" dirty="0"/>
              <a:t>”</a:t>
            </a:r>
            <a:r>
              <a:rPr lang="zh-CN" altLang="en-US" sz="2000" b="1" dirty="0"/>
              <a:t>是当时的写照。</a:t>
            </a:r>
            <a:endParaRPr lang="zh-CN" altLang="en-US" sz="2000" dirty="0">
              <a:solidFill>
                <a:schemeClr val="bg1"/>
              </a:solidFill>
              <a:latin typeface="+mn-lt"/>
              <a:ea typeface="+mn-ea"/>
              <a:cs typeface="+mn-ea"/>
              <a:sym typeface="+mn-lt"/>
            </a:endParaRPr>
          </a:p>
        </p:txBody>
      </p:sp>
      <p:sp>
        <p:nvSpPr>
          <p:cNvPr id="7" name="矩形 6"/>
          <p:cNvSpPr/>
          <p:nvPr/>
        </p:nvSpPr>
        <p:spPr>
          <a:xfrm>
            <a:off x="777968" y="5351445"/>
            <a:ext cx="10504990" cy="1015663"/>
          </a:xfrm>
          <a:prstGeom prst="rect">
            <a:avLst/>
          </a:prstGeom>
        </p:spPr>
        <p:txBody>
          <a:bodyPr wrap="square">
            <a:spAutoFit/>
          </a:bodyPr>
          <a:lstStyle/>
          <a:p>
            <a:pPr marL="342900" indent="-342900" algn="just" eaLnBrk="1">
              <a:buFont typeface="Arial" panose="020B0604020202020204" pitchFamily="34" charset="0"/>
              <a:buChar char="•"/>
            </a:pPr>
            <a:r>
              <a:rPr lang="zh-CN" altLang="en-US" sz="2000" b="1" dirty="0">
                <a:solidFill>
                  <a:schemeClr val="bg1">
                    <a:lumMod val="50000"/>
                  </a:schemeClr>
                </a:solidFill>
              </a:rPr>
              <a:t>在统购统销制度下，所有收购量和供应量，收购标准和供应标准，收购价格和供应价格等，都由中央统一规定或经中央批准。</a:t>
            </a:r>
            <a:endParaRPr lang="en-US" altLang="zh-CN" sz="2000" b="1" dirty="0">
              <a:solidFill>
                <a:schemeClr val="bg1">
                  <a:lumMod val="50000"/>
                </a:schemeClr>
              </a:solidFill>
            </a:endParaRPr>
          </a:p>
          <a:p>
            <a:pPr marL="342900" indent="-342900" algn="just" eaLnBrk="1">
              <a:buFont typeface="Arial" panose="020B0604020202020204" pitchFamily="34" charset="0"/>
              <a:buChar char="•"/>
            </a:pPr>
            <a:r>
              <a:rPr lang="zh-CN" altLang="en-US" sz="2000" b="1" dirty="0">
                <a:solidFill>
                  <a:schemeClr val="bg1">
                    <a:lumMod val="50000"/>
                  </a:schemeClr>
                </a:solidFill>
              </a:rPr>
              <a:t>统购统销不仅是解决城市粮食问题的手段，也是计划经济体制的基础。</a:t>
            </a:r>
            <a:endParaRPr lang="en-US" altLang="zh-CN" sz="2000" b="1" dirty="0">
              <a:solidFill>
                <a:schemeClr val="bg1">
                  <a:lumMod val="50000"/>
                </a:schemeClr>
              </a:solidFill>
            </a:endParaRPr>
          </a:p>
        </p:txBody>
      </p:sp>
      <p:sp>
        <p:nvSpPr>
          <p:cNvPr id="13" name="TextBox 54">
            <a:extLst>
              <a:ext uri="{FF2B5EF4-FFF2-40B4-BE49-F238E27FC236}">
                <a16:creationId xmlns:a16="http://schemas.microsoft.com/office/drawing/2014/main" id="{08DADECE-7479-464B-B27B-8F5382944CC0}"/>
              </a:ext>
            </a:extLst>
          </p:cNvPr>
          <p:cNvSpPr txBox="1"/>
          <p:nvPr/>
        </p:nvSpPr>
        <p:spPr>
          <a:xfrm>
            <a:off x="1033576" y="183046"/>
            <a:ext cx="85525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marL="0" indent="0" algn="ctr">
              <a:buFontTx/>
              <a:buNone/>
              <a:defRPr sz="2800" b="0">
                <a:solidFill>
                  <a:schemeClr val="bg2"/>
                </a:solidFill>
                <a:latin typeface="方正特雅宋_GBK" panose="02000000000000000000" pitchFamily="2" charset="-122"/>
                <a:ea typeface="方正特雅宋_GBK" panose="02000000000000000000" pitchFamily="2" charset="-122"/>
                <a:cs typeface="+mj-cs"/>
              </a:defRPr>
            </a:lvl1pPr>
            <a:lvl2pPr marL="742950" indent="-285750">
              <a:spcBef>
                <a:spcPct val="20000"/>
              </a:spcBef>
              <a:buChar char="–"/>
              <a:defRPr sz="2000">
                <a:latin typeface="+mn-lt"/>
                <a:ea typeface="仿宋_GB2312" pitchFamily="49" charset="-122"/>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algn="l">
              <a:defRPr/>
            </a:pPr>
            <a:r>
              <a:rPr lang="zh-CN" altLang="en-US" dirty="0">
                <a:solidFill>
                  <a:srgbClr val="C00000"/>
                </a:solidFill>
                <a:latin typeface="+mn-lt"/>
                <a:ea typeface="+mn-ea"/>
                <a:cs typeface="+mn-ea"/>
                <a:sym typeface="+mn-lt"/>
              </a:rPr>
              <a:t>毛泽东时代的三农发展与改革 </a:t>
            </a:r>
            <a:r>
              <a:rPr lang="en-US" altLang="zh-CN" dirty="0">
                <a:solidFill>
                  <a:srgbClr val="C00000"/>
                </a:solidFill>
                <a:latin typeface="+mn-lt"/>
                <a:ea typeface="+mn-ea"/>
                <a:cs typeface="+mn-ea"/>
                <a:sym typeface="+mn-lt"/>
              </a:rPr>
              <a:t>– </a:t>
            </a:r>
            <a:r>
              <a:rPr lang="zh-CN" altLang="en-US" dirty="0">
                <a:solidFill>
                  <a:srgbClr val="C00000"/>
                </a:solidFill>
                <a:latin typeface="+mn-lt"/>
                <a:ea typeface="+mn-ea"/>
                <a:cs typeface="+mn-ea"/>
                <a:sym typeface="+mn-lt"/>
              </a:rPr>
              <a:t>农产品统购统销制度</a:t>
            </a:r>
            <a:endParaRPr kumimoji="0" lang="zh-CN" altLang="en-US" sz="2800" b="0" i="0" u="none" strike="noStrike" kern="1200" cap="none" spc="0" normalizeH="0" baseline="0" noProof="0" dirty="0">
              <a:ln>
                <a:noFill/>
              </a:ln>
              <a:solidFill>
                <a:srgbClr val="C00000"/>
              </a:solidFill>
              <a:effectLst/>
              <a:uLnTx/>
              <a:uFillTx/>
              <a:latin typeface="+mn-lt"/>
              <a:ea typeface="+mn-ea"/>
              <a:cs typeface="+mn-ea"/>
              <a:sym typeface="+mn-lt"/>
            </a:endParaRPr>
          </a:p>
        </p:txBody>
      </p:sp>
      <p:pic>
        <p:nvPicPr>
          <p:cNvPr id="3" name="图片 2">
            <a:extLst>
              <a:ext uri="{FF2B5EF4-FFF2-40B4-BE49-F238E27FC236}">
                <a16:creationId xmlns:a16="http://schemas.microsoft.com/office/drawing/2014/main" id="{706A0DC6-4DF1-4F4F-9E46-07D0AD350B3A}"/>
              </a:ext>
            </a:extLst>
          </p:cNvPr>
          <p:cNvPicPr>
            <a:picLocks noChangeAspect="1"/>
          </p:cNvPicPr>
          <p:nvPr/>
        </p:nvPicPr>
        <p:blipFill rotWithShape="1">
          <a:blip r:embed="rId3">
            <a:extLst>
              <a:ext uri="{28A0092B-C50C-407E-A947-70E740481C1C}">
                <a14:useLocalDpi xmlns:a14="http://schemas.microsoft.com/office/drawing/2010/main" val="0"/>
              </a:ext>
            </a:extLst>
          </a:blip>
          <a:srcRect l="2339" r="47637"/>
          <a:stretch/>
        </p:blipFill>
        <p:spPr>
          <a:xfrm>
            <a:off x="1277033" y="2422915"/>
            <a:ext cx="3052513" cy="2520000"/>
          </a:xfrm>
          <a:prstGeom prst="rect">
            <a:avLst/>
          </a:prstGeom>
        </p:spPr>
      </p:pic>
      <p:pic>
        <p:nvPicPr>
          <p:cNvPr id="5" name="图片 4">
            <a:extLst>
              <a:ext uri="{FF2B5EF4-FFF2-40B4-BE49-F238E27FC236}">
                <a16:creationId xmlns:a16="http://schemas.microsoft.com/office/drawing/2014/main" id="{29D06B5A-15BF-43EB-B51D-0248B77AE703}"/>
              </a:ext>
            </a:extLst>
          </p:cNvPr>
          <p:cNvPicPr>
            <a:picLocks noChangeAspect="1"/>
          </p:cNvPicPr>
          <p:nvPr/>
        </p:nvPicPr>
        <p:blipFill rotWithShape="1">
          <a:blip r:embed="rId4">
            <a:extLst>
              <a:ext uri="{28A0092B-C50C-407E-A947-70E740481C1C}">
                <a14:useLocalDpi xmlns:a14="http://schemas.microsoft.com/office/drawing/2010/main" val="0"/>
              </a:ext>
            </a:extLst>
          </a:blip>
          <a:srcRect l="20063" t="14563" r="14548"/>
          <a:stretch/>
        </p:blipFill>
        <p:spPr>
          <a:xfrm>
            <a:off x="4329546" y="2404230"/>
            <a:ext cx="2570487" cy="2520000"/>
          </a:xfrm>
          <a:prstGeom prst="rect">
            <a:avLst/>
          </a:prstGeom>
        </p:spPr>
      </p:pic>
      <p:pic>
        <p:nvPicPr>
          <p:cNvPr id="14" name="图片 13">
            <a:extLst>
              <a:ext uri="{FF2B5EF4-FFF2-40B4-BE49-F238E27FC236}">
                <a16:creationId xmlns:a16="http://schemas.microsoft.com/office/drawing/2014/main" id="{D2124755-9E17-490F-8197-FD7E1DAF1B89}"/>
              </a:ext>
            </a:extLst>
          </p:cNvPr>
          <p:cNvPicPr>
            <a:picLocks noChangeAspect="1"/>
          </p:cNvPicPr>
          <p:nvPr/>
        </p:nvPicPr>
        <p:blipFill rotWithShape="1">
          <a:blip r:embed="rId5">
            <a:extLst>
              <a:ext uri="{28A0092B-C50C-407E-A947-70E740481C1C}">
                <a14:useLocalDpi xmlns:a14="http://schemas.microsoft.com/office/drawing/2010/main" val="0"/>
              </a:ext>
            </a:extLst>
          </a:blip>
          <a:srcRect l="10582" t="7158" r="19633" b="45800"/>
          <a:stretch/>
        </p:blipFill>
        <p:spPr>
          <a:xfrm>
            <a:off x="7170601" y="2404230"/>
            <a:ext cx="1709414" cy="2520000"/>
          </a:xfrm>
          <a:prstGeom prst="rect">
            <a:avLst/>
          </a:prstGeom>
        </p:spPr>
      </p:pic>
      <p:pic>
        <p:nvPicPr>
          <p:cNvPr id="16" name="图片 15">
            <a:extLst>
              <a:ext uri="{FF2B5EF4-FFF2-40B4-BE49-F238E27FC236}">
                <a16:creationId xmlns:a16="http://schemas.microsoft.com/office/drawing/2014/main" id="{2B1D2877-61C6-4D6B-AD33-0F55C74A6D16}"/>
              </a:ext>
            </a:extLst>
          </p:cNvPr>
          <p:cNvPicPr>
            <a:picLocks noChangeAspect="1"/>
          </p:cNvPicPr>
          <p:nvPr/>
        </p:nvPicPr>
        <p:blipFill rotWithShape="1">
          <a:blip r:embed="rId5">
            <a:extLst>
              <a:ext uri="{28A0092B-C50C-407E-A947-70E740481C1C}">
                <a14:useLocalDpi xmlns:a14="http://schemas.microsoft.com/office/drawing/2010/main" val="0"/>
              </a:ext>
            </a:extLst>
          </a:blip>
          <a:srcRect l="10964" t="54500" r="10965" b="2669"/>
          <a:stretch/>
        </p:blipFill>
        <p:spPr>
          <a:xfrm>
            <a:off x="8880016" y="2404230"/>
            <a:ext cx="2100388" cy="2520000"/>
          </a:xfrm>
          <a:prstGeom prst="rect">
            <a:avLst/>
          </a:prstGeom>
        </p:spPr>
      </p:pic>
      <p:sp>
        <p:nvSpPr>
          <p:cNvPr id="20" name="文本框 19">
            <a:extLst>
              <a:ext uri="{FF2B5EF4-FFF2-40B4-BE49-F238E27FC236}">
                <a16:creationId xmlns:a16="http://schemas.microsoft.com/office/drawing/2014/main" id="{FEEA75C8-4910-4E31-8F0E-1CC9156E0A0D}"/>
              </a:ext>
            </a:extLst>
          </p:cNvPr>
          <p:cNvSpPr txBox="1"/>
          <p:nvPr/>
        </p:nvSpPr>
        <p:spPr>
          <a:xfrm>
            <a:off x="4548456" y="4912836"/>
            <a:ext cx="2420839" cy="307777"/>
          </a:xfrm>
          <a:prstGeom prst="rect">
            <a:avLst/>
          </a:prstGeom>
          <a:noFill/>
        </p:spPr>
        <p:txBody>
          <a:bodyPr wrap="square">
            <a:spAutoFit/>
          </a:bodyPr>
          <a:lstStyle/>
          <a:p>
            <a:pPr algn="r"/>
            <a:r>
              <a:rPr lang="zh-CN" altLang="en-US" sz="1400" b="1" dirty="0">
                <a:solidFill>
                  <a:schemeClr val="bg2"/>
                </a:solidFill>
              </a:rPr>
              <a:t>粮本 </a:t>
            </a:r>
            <a:r>
              <a:rPr lang="en-US" altLang="zh-CN" sz="1400" b="1" dirty="0">
                <a:solidFill>
                  <a:schemeClr val="bg2"/>
                </a:solidFill>
              </a:rPr>
              <a:t>- </a:t>
            </a:r>
            <a:r>
              <a:rPr lang="zh-CN" altLang="en-US" sz="1400" b="1" dirty="0">
                <a:solidFill>
                  <a:schemeClr val="bg2"/>
                </a:solidFill>
              </a:rPr>
              <a:t>市镇居民粮食供应证</a:t>
            </a:r>
          </a:p>
        </p:txBody>
      </p:sp>
      <p:sp>
        <p:nvSpPr>
          <p:cNvPr id="22" name="文本框 21">
            <a:extLst>
              <a:ext uri="{FF2B5EF4-FFF2-40B4-BE49-F238E27FC236}">
                <a16:creationId xmlns:a16="http://schemas.microsoft.com/office/drawing/2014/main" id="{8C87F6F9-3D18-40F4-883E-D692F557A622}"/>
              </a:ext>
            </a:extLst>
          </p:cNvPr>
          <p:cNvSpPr txBox="1"/>
          <p:nvPr/>
        </p:nvSpPr>
        <p:spPr>
          <a:xfrm>
            <a:off x="9842798" y="4912836"/>
            <a:ext cx="1137606" cy="307777"/>
          </a:xfrm>
          <a:prstGeom prst="rect">
            <a:avLst/>
          </a:prstGeom>
          <a:noFill/>
        </p:spPr>
        <p:txBody>
          <a:bodyPr wrap="square">
            <a:spAutoFit/>
          </a:bodyPr>
          <a:lstStyle/>
          <a:p>
            <a:pPr algn="r"/>
            <a:r>
              <a:rPr lang="zh-CN" altLang="en-US" sz="1400" b="1" dirty="0">
                <a:solidFill>
                  <a:schemeClr val="bg2"/>
                </a:solidFill>
              </a:rPr>
              <a:t>广东省粮票</a:t>
            </a:r>
          </a:p>
        </p:txBody>
      </p:sp>
    </p:spTree>
    <p:extLst>
      <p:ext uri="{BB962C8B-B14F-4D97-AF65-F5344CB8AC3E}">
        <p14:creationId xmlns:p14="http://schemas.microsoft.com/office/powerpoint/2010/main" val="861077736"/>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 calcmode="lin" valueType="num">
                                      <p:cBhvr>
                                        <p:cTn id="9" dur="250" fill="hold"/>
                                        <p:tgtEl>
                                          <p:spTgt spid="37"/>
                                        </p:tgtEl>
                                        <p:attrNameLst>
                                          <p:attrName>style.rotation</p:attrName>
                                        </p:attrNameLst>
                                      </p:cBhvr>
                                      <p:tavLst>
                                        <p:tav tm="0">
                                          <p:val>
                                            <p:fltVal val="90"/>
                                          </p:val>
                                        </p:tav>
                                        <p:tav tm="100000">
                                          <p:val>
                                            <p:fltVal val="0"/>
                                          </p:val>
                                        </p:tav>
                                      </p:tavLst>
                                    </p:anim>
                                    <p:animEffect transition="in" filter="fade">
                                      <p:cBhvr>
                                        <p:cTn id="10" dur="250"/>
                                        <p:tgtEl>
                                          <p:spTgt spid="3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250"/>
                                        <p:tgtEl>
                                          <p:spTgt spid="38"/>
                                        </p:tgtEl>
                                      </p:cBhvr>
                                    </p:animEffect>
                                  </p:childTnLst>
                                </p:cTn>
                              </p:par>
                            </p:childTnLst>
                          </p:cTn>
                        </p:par>
                        <p:par>
                          <p:cTn id="15" fill="hold">
                            <p:stCondLst>
                              <p:cond delay="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 calcmode="lin" valueType="num">
                                      <p:cBhvr>
                                        <p:cTn id="18" dur="25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9" dur="250" fill="hold"/>
                                        <p:tgtEl>
                                          <p:spTgt spid="13"/>
                                        </p:tgtEl>
                                        <p:attrNameLst>
                                          <p:attrName>ppt_y</p:attrName>
                                        </p:attrNameLst>
                                      </p:cBhvr>
                                      <p:tavLst>
                                        <p:tav tm="0">
                                          <p:val>
                                            <p:strVal val="#ppt_y"/>
                                          </p:val>
                                        </p:tav>
                                        <p:tav tm="100000">
                                          <p:val>
                                            <p:strVal val="#ppt_y"/>
                                          </p:val>
                                        </p:tav>
                                      </p:tavLst>
                                    </p:anim>
                                    <p:anim calcmode="lin" valueType="num">
                                      <p:cBhvr>
                                        <p:cTn id="20" dur="25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1" dur="25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250" tmFilter="0,0; .5, 1; 1, 1"/>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anim calcmode="lin" valueType="num">
                                      <p:cBhvr>
                                        <p:cTn id="45" dur="500" fill="hold"/>
                                        <p:tgtEl>
                                          <p:spTgt spid="6"/>
                                        </p:tgtEl>
                                        <p:attrNameLst>
                                          <p:attrName>ppt_x</p:attrName>
                                        </p:attrNameLst>
                                      </p:cBhvr>
                                      <p:tavLst>
                                        <p:tav tm="0">
                                          <p:val>
                                            <p:strVal val="#ppt_x"/>
                                          </p:val>
                                        </p:tav>
                                        <p:tav tm="100000">
                                          <p:val>
                                            <p:strVal val="#ppt_x"/>
                                          </p:val>
                                        </p:tav>
                                      </p:tavLst>
                                    </p:anim>
                                    <p:anim calcmode="lin" valueType="num">
                                      <p:cBhvr>
                                        <p:cTn id="4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animBg="1"/>
      <p:bldP spid="38" grpId="0" animBg="1"/>
      <p:bldP spid="6" grpId="0"/>
      <p:bldP spid="7"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771971f2a7c438cfc395e51151f1c4179d89"/>
  <p:tag name="ISPRING_ULTRA_SCORM_COURSE_ID" val="1B6D952A-F6DB-478D-8E8F-657F6D5CAB00"/>
  <p:tag name="ISPRING_SCORM_RATE_SLIDES" val="1"/>
  <p:tag name="ISPRINGONLINEFOLDERID" val="0"/>
  <p:tag name="ISPRINGONLINEFOLDERPATH" val="Content List"/>
  <p:tag name="ISPRINGCLOUDFOLDERID" val="0"/>
  <p:tag name="ISPRINGCLOUDFOLDERPATH" val="Repository"/>
  <p:tag name="ISPRING_PLAYERS_CUSTOMIZATION" val="UEsDBBQAAgAIADZb6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2W+t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DZb60i+fNZIuQIAAFEKAAAhAAAAdW5pdmVyc2FsL2ZsYXNoX3NraW5fc2V0dGluZ3MueG1slVbbTuMwEH3nK6ruO2GvZSVTCUpXQmIXBIh3p5kmVh07sp2y/fv1ODax24ZmO0KqZ87xXDwzhegNE/OzyYSsJJfqGYxhotSoCboJK66meWuMFOcrKQwIcy6kqimfzj/9ch+SOeQpltyCGstZ0xX0bmbuM4bifXyfoQwRVrJuqNjdy1Ke53S1KZVsRXEytGrXgOJMbCzy4udssRx0wJk2dwbqJKblJco4SqNAa8CQfixRTrI4zYEHTxfuM5LTu/o4+z3almlmHO36M8oQraElpEW+vEYZxgt7e/oqM5SPCQb+Ggv9+gVlEMrpDlR6+e03lEGGbNrmf3qkUbLEgqacjx/xncMlLez4YVQXKCcJmBA6OvkKvjwu19sI5L/Gc09wXJXkj1jXvYWAj55zmBvVAsnCqbPpSr49tMbOB8zXlGsLiFU96NEG/UhbHa5JdT3uCd6YKCKQV/SIV8nbGhZdvBEw1ff4xeLGrYo4vnddFKCCrVdGEfbKHvnHlvUAGSl75DNnBTwIvjuA71s6TnjiG+ofM6q+jz4pvzWDoPYYChZOwYqu7nFydeTbKwKmlgXMNcbzwmrAZyOZ03UxZQdBEUG3rKSGSfEbcfnOZaNJtmfwrXa8sYhhhsOxfnMx2i0dP5g7n50sCOl+FfrkuvPE2CV+NaXG0FVV218lPZ14np0SW5hpdpyBa9LCQd2JtRzJqanagHqRko/1IqSBGOsyGwLLbrSG4CSLSkCy40Um/pJj1RdtnYNa2kdjELom1XW4ipUVt3/mlcEbFClhwNgxTWWvE5S9N2Wk8B0AVK2q0LLdobPULTeMwxbC5EcKl/BQZkTbFh3qtmtzD2sT95vXjGpIvyj6RolxqeEI4dXGJdOVExtG9LyhuXaZJWMfVnB/c7KUwy7D1ovXmDv7TkoutvbDClol/iv5D1BLAwQUAAIACAA2W+tIKpYPZ/4CAACXCwAAJgAAAHVuaXZlcnNhbC9odG1sX3B1Ymxpc2hpbmdfc2V0dGluZ3MueG1szZZvTxoxGMDf8ymaLr6UU+emI3cYIxiJToiwTV+Zci1cY6+9tT3wfLVPsw+2T7KnV0CIjp1GloUQ6NM+v+df+7Th0X0q0IRpw5WM8G59ByMmY0W5HEf4y+B0+xAjY4mkRCjJIiwVRkfNWpjlQ8FN0mfWwlKDACNNI7MRTqzNGkEwnU7r3GTazSqRW+CbeqzSINPMMGmZDjJBCvixRcYMnhEqAOCbKjlTa9ZqCIWe9FnRXDDEKXguuQuKiDObChz4VUMS3421yiU9UUJppMfDCL87PHaf+RpPavGUSZcS0wShE9sGoZQ7J4jo8weGEsbHCXh7sI/RlFObRHhv31FgdfCUUrJ95MRRThSkQNoZPmWWUGKJH3p7lt1bMxd4ES0kSXk8gBnkwo9wa3B7dtNrX110Ls9vB93uxaDT806UOsEqJwxWDYXgkMp1zBZ2QmItiRPwG3RGRBgWBsui+bKRkivOuTEaKgGpL7UwGoGnoojwseZEYMQtETxezFqix8yecgExON3d+kha/Aj08cYJ0YYtG5rPGJfFuPlN5YKiQuVI8DuGrEIQUZ7Cv4Sh5XSjkVZpKRXEWGQEpwxNOJsyelRmaQb8k6EbMJHmoAmbLxPMegvfc/6AhmykNHAZmcBWBTk3nl9/ETgjxjxCydzHrf5Fp9W+7Vy22tdbLkBCJ0TGL4RDCVma2Y3wSYGksnM9SEdMcsPKolBOy7kqsdVfXwbD01z4Mr91MZbQGyzJZqy8pDB/9aCy2YRMyoPoDleJhiPIoSSeCRMxHHcuc1YVGBOJlBQFIjE0KuOO9YSr3IDEH2CPNq/30OsjLsvRGG4OsKgp05WQO7t77/c/fDw4/NSoB79+/NxeqzRr4T1BnDnfw0/WNvFFI3/aDcPA9c7n27DV+b/qwr2r9tcqmbpsXw8qFandr4TrVlnVPa+y6spfG72lK6OSC9Bmxv7YQKMRPOWW0bfcNK8o/Pr712+LNyr8BqNYu33/3yD8aPHcWnlfhcGzD8AayFcf083ab1BLAwQUAAIACAA2W+tItIcUDKABAAAuBgAAHwAAAHVuaXZlcnNhbC9odG1sX3NraW5fc2V0dGluZ3MuanONlE1vwjAMhu/8CpRdJ8Q+YbuhwSQkDpPGbdohFFMq0jhKAoMh/vvq8NWk6SC+NK+evo4dOdtGs1gsYc3X5tZ9u/2Hv3cakGb1Em59XdToOenMiGwK4ywHkUlgAbIiZMaFgZO+OyMxZyad62TzSb6mZMjwZFYSVcRCRzQT0VYR7SeirWOJf49go1TVvqJSnydLa1G2EpQWpG1J1Dl3DLt5d6tcYADjCvQFdMYT8Ew7btWRZ8enDkWZSzBXXG5GmGJrwpNFqnEpp3X55xsFurjxxR5ov3TeBp6dyIwdWsjDxIMuRT2pNBgDh7zPA4ooLPgERMm37dY/qGdcLSigV5nJ7JHu3VGUacVTqHSp26PwMVl4VbrZoahyFtZ2TzzcU3iE4BvQFav+I4UHolqqKy5QaUypIxW02vMTKpBPM5keUrcpohwdlmzruncu1B2/z7wRwmCE5pGJzOsejium3kYH1wRZR7GZFzExlhcjmor9HDyQx9PY8Bmh/VeTcWt5Ms+L16F4GanjYIpv0EM5QxJyrhegx4iiqOf70snD5I3dH1BLAwQUAAIACAA2W+t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2W+tI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NlvrSD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A3W+tIzZF56aEOAADyXgAAFwAAAHVuaXZlcnNhbC91bml2ZXJzYWwucG5n7dx5VNLbvgBwy6HJTnUalDJJTbunCdRKKZRs0DzZeE3rlIJD0mm4ZJSCMaTlTdPkqCl4NGny1r1mZB0PDihiKVEG1dXMVMggKRIRUQEZfpfee2sd1Hfe/2+tH2vxc/32z9+ePpu9v/ufnbl3d8jsmYtn2tjYzA7dsW2/jY1dmI2NbeJ0B0uKecvqEMufKfj9IVtsHghdvlhu7LBBu4JsbCpps4wx9pb7Gad3HMLb2Hz35Nt3Ch93L97GJvpy6LagcEK0sodLK2m/2ZIIdFy79ipXeGtL+I6f3ctu3tgRFHRxW5zg1o5jedW+S1F5N+q1y3YPvDiPHeWI+oU+LzSVl6pjOr6qEcwqFcnUOtbc09eVLCEna7VcwDSAoxq6RAAnZeQ5SnhhioMzZtyFQndIAJzXxK/LVbKdNFSjhgkYo8yy7dDXWZP+N8fZ+VQ8xYBgcMiGiNX7ZkEwE/K7IW48tlzalQWlGivN8JxwL9XtYJ9GG1tH+B+XVzGY3/KcpOc2ruVIm3oen0+YkAfm1LfnaKqpChN7pnn8u98uxthvz5+/qV2N8MA+nfB8M30Kz9KXcyfVDIPdDFeH9uanTWqUXf6DGbkChmFiPZb5YWJuuf8rY2L5cExMXqSnp7DIe2LDjjY2bdsePm9S2Y1Nd8ozfrgxUDyh7NTuC+mZV+65T+yhxgvpodEF1/yxLZNbN2v+wn3b4ycxzsp/4P6PC7W4iY07Y7vIa+WtK88mdeMiL+KB/R9LIBPToxxWh4VvW5g7qZtWh9VeYUxVNExs3bPZBxn3Mla6T3I6yJAdCM3EJ0xMPwt5CN8378C2iQU4P4R/WRk78x4IAUKAECAECAFCgBAgBAgBQoAQIAQIAUKAECAECAFCgBAgBAgBQoAQIAQIAUKAECAECAFCgBAgBAgBQoAQIAQIAUKAECAECAFCgBAgBAgBQoAQIAQIAUKAECAECAFCgBAgBAgBQoAQIAQIAUKAECAECAFCgBAgBAgBQoAQIAQIAUKAECDE/0+IRkrMkEkrkej5kImFWy4A9kP6k8EZvP/llL33FzCxMXExTyc92mSblrlnJnPBpMYsYzAOFR3ynlQD05+D/FmyT9m1ScnuttF5tmF2wanhNyd0y2LH6V5pmZimSVWlqdeHNZhGu+r2oEzDA59e0JNV9VpxzyYVB48HsvnrXSWEEql6QxsMFVJAH1dgtaRxVN+/JpAeMMZo0fSoRUzz8N3PCJVOT1P5coHXUNUiieq9SC9NFxT74QbEZG1P8azl2igxgSNNNKQ/wbmOH/asVFyDvi8BeAW4BcUi5UtR7AKlOlCk1Btz8ZCLmR4ooF3fL3Gdlr8nUC871JxHrJYmQhEl/GjRkdqzav8U6jzUxzbDoBXU5gSM0W2somHLxx0LDtaLQqDk30jCTWLsSGLp1y5+T+DoXvfvvERVwVf59WP2n95/Lbq904nmYUjHnWOJB5BWPfh5A9y8eezinEBdT0saBBEhZJ5wRIxV85ei+uiyjIuC19NSslTsJs2Cr0UelixuG5w0BX/FyS9aDb7WRt37QrbOZaQS+u/nzXEAga1Tt0SxhL2fu+zzX0byyFdGWnPLsvi5po/JC+q0+AdWnTMMcUZ3fVzEfIeWeleQ0FI+p4pGHP5ac194nBMF77TLv1v7ub2Z4ELmZrDCCJvmW70qc2h54UsRodnxQHfiUdk/S0+Y36KEhJ+FitU5lnfnhQm3bEw3DrSyUWY1zSmyy2Nv/R5z8UVf61+00sGSgWy4TVPVTgbeukl/oBrVkStYwriRJN5yRy+o5banPJI1YB7r4IqjFs+IoA+FZ6wlutxNEZTJTw/Pml/hepdtoNqNO2sS9yEL1lCtm3OOqUB0xgH+5aKLfLP6byYpeaQ9cs4VL+4heCdKLXYdJuPOP0tH2omg5sHLdVSjFMpNOcYkj3ZuZ16YQ3SRU8xy1xeERnmDyJMWR/Wjl/JGvStcL7MNL2nWo/V72w5zcQh0iDP8qyT5XHCHsRKnjoOaio+LrhdjzmBifL7TK7vYwCl7KRBYBdd/O+FTY7ja3ExGV494z6NBschCfIzsPU9Wp2qoW+L9xY3pUq4ZTOIirGeTzbEf3Kjpg7qtvSaUtMBBgxAZVFygnE2Tp0Ipul7gfPRZhTQb2FAKE9ISj1egAt8SuGrVMPGtIvsNzU9MRRaq8d0Uid6ZL4ozatUaf61mKQ4q9xM3BPDVEj5/KUBGsgK0JlhAlp4AHRoJs8u35cU7ZM6DDhwOz6YrTnLJ+k/0FXFNcW6uO0IeMiSjq66ruayFYS2iU5QltF436mORAsnpweVY//JOt1mG5kL6pVQ9WUjuaYHMbtE8xEta8E3tfIgIxje0ys8Y5Ps1BbN9g5ej6O0QT+gJQPPOoUTNIZCKgVOGEn3bquAW6CMarkue41GajdMgha6Kj0RdLvPfZWjRNvghu/x9z/vY82YM1GXjnTi01XOCSNBbd2d6PU77myiBtB+9eFeEvFdJwVuveKkeDtFciunGQR/gFTEwk7kqQznfAAn7XaQJ7mawfmTcjDOQdwfQSqjT66Nw2apNDVflkSFbGs3kCOxZAb9EFMQX4SgAnidroKG4Ih2RJs/xdVY+eYWUKJceGarWSrDvDl4XmZVpAndGa/uzxkT0XMa5k3W1zst2H+C1e0Z9f7QvT9bN3UNu3enKp/hs+LH3gvkXet/9/xpaueNPfCVkcxfKwz8zymlqjiIcDgFMGpFltlLELgzrU8QuCQlGQiRrTVnrLVULJbwz3zRlb6Pb5avjRPiSrGt/ZX2ojoBDNkTIPRgnpwrM8N29Rf4OZsPpU+hbj1amle+s/YQ5o6i8umf4MmlpfjuRUCdxsZ7cP2Sk7kxrNFuY8NJMgw7791/Ul592YXxKh0WsukoqsyYcMTIz9dRyRvk1Pem4Q/qJCi0MwYRQWuKWYOFc83Odqpwu64909/3+qqou6v5JaEdVmkDnneP8voGWLoiN8UllmTcw9PYnE34u3knj/5TUj0YlKebjKPtLx7RxqJz2FT8NpdQtqNBqiz2tF5cSn4cppWdkSnmDY5MxrUwzwzQKc4C4xXA2xhiQx0glaknIunfmx1G01lc+5gB0zuOx/XO1JpcIplMIxXx36huCUSMPoJTKF3kZmF8phIfkH4Q19O7pXlyS95s1T5Vl/anRZ/5JWzg9Z21YH82P5zctXz2DovDcKI/4S/me4zhtsZt1bVy8B8XnVVHDVahRUQj/19i1YaPUwy/Nnghf135po8ITIeV3U7zb9GdKTJLl+Uho9PV9Q5W/U4+hpC2ko82k0JeUmEdjui4Y0VuIBdiqfidkOY3OIVvGEI0uuwQTFM0VvkwfdVq3IlxLzi1t9+xJ/iI/Lg981c8tFMTZ31n4TBmZLQ7O11fttkyM5ZqhJC7ReuZohA/SucZP+9IEZPTp4bYOeJHIVkvdKcyFHamN+pcLWUwcIHYqNJgR0kBbF7sXWzcXMZJXYgg0G3dubSk6ufW1ec5bVtX/jKJLvHiDH+9+dOFjUxPr7o+dTx/X3rmdwYYBNQUYH1fDaGvwOghwnmIfz3uKi18FiIXT/6jHVkcOST8U9Dq+yhGhZctaUd2l5Vl4mKAz5FrNaoiKO/a+qFx+pRx/mAwcgENwkkBVDyxs1NL+xHhO9zHzUTfN0Z0aeT10yREPhuP88seIkST0k3hLjOGQcUq9yWmXw68Q+9+p7GHP1GVBSHiPk8eDkTc32uO6g/PxsPqNi39Zm6o06HYVWs0Du20lFIOynvrki6KmlZBHRVc7Z2WoAw1cQYLdBX06hk9LXOnaCvxOdvRY1gqUktY8O4HqKIECbcRsel+rs48YV9JRw1T5s9TIFA4ZtZoBxRp87hAb5lwN0ahpB1rhiQLWtDRBKsYHvduHqaNN3cBdPKTTkpa+JRkU67HlWT+Rp6okgTYlxSmmCF48ssU0ta877tD1y+xkc7DcEin90Xll/z1lFYSOlfRHiKnnotlD/syhRJJlRXNqzksstKxpxOe2G2vjq1XeV9/4oelJA18zssv45llTAw6M1MmQLL3gN1qYpnUtgtYuHU7i5o4bI+LGu0zKT067IpjT6EgcSSiRW0KhGv/C6V51LOyjNHihS9yW38iZwulTpFQR1+H4iHdLF85eXeXKrzkYG/PRr7IAgcNe+mPi8J5NGuRNO/A6/lxSSCnLHC3GGiv86Q0LsKW30wWpdBlyA+NwkPGIK1+RmFInCR836VxL9cOJkZ+/FiFH8bwTVE67nFdFNR4e00lImpdn7j/cCOPFzw9rSZO9d0JSstvLCC6USjREnRRsFQT4J2BIs7NOoER1BTSuT+IqmuY9TWqJCg4GqqKvtxPqMI9meElHdnU0VHuwbg7555iaku2qtYmF1ovX4AJR5QPTkaFnfPQh1JB3qcHgQhTWb7yrH/VnIJvHehc7nY3vTFTWvCU4SvkHo3L4vU7DBfOsu+FbaPaCDmOZp8k6CGvPD8flsDorfbzF8s/88zkqvwHCOQdBlxQzdORF9+vn66LlZ6/uuaP2zu/YS3TphFFmpKi+nrSOFH1PK1EMc4Xtk1w5RzRiiV0fB2zcuyNQa8nBJTdK+iFv62gDmetch08WWtEqIc5UuOkIen0iep3/WIkWEchELd6Zl9r0WvTSn5E9h1Qx8iT34g7JiqgklwB/VfJ5rq5mfvK4aH6VreiLvj9Xzv2CF48ygef8UaWTfb5s2mADhRc7cSuZKk/YDO80rkGIlEPIaO6HifuU00stOxjM0D309ncrFOcC910vxx8dl0fp2wsYd8Z0r0k7nIe+gx8vQymn/xLoPXHrZykW7ZgdMfQRDYzRbdWhvD87uNyyE8n/v54nA4aXz2U/c09nw9qknIkbwOpdtrdzs3Eoy4KglABmdt4dr0lbvs0Vqa+D+9iAQ74aarYEe90mnZRWNe32QE9CDx42kD6+3h9+dQieBdkVb1BSbd5hbP0kkeQMG8sndPvubQ+2YNL+A1BLAwQUAAIACAA3W+tIle6RfksAAABrAAAAGwAAAHVuaXZlcnNhbC91bml2ZXJzYWwucG5nLnhtbLOxr8jNUShLLSrOzM+zVTLUM1Cyt+PlsikoSi3LTC1XqACKAQUhQEmhEsg1QnDLM1NKMoBCBuZmCMGM1Mz0jBJbJQsDc7igPtBMAFBLAQIAABQAAgAIADZb60gVDq0oZAQAAAcRAAAdAAAAAAAAAAEAAAAAAAAAAAB1bml2ZXJzYWwvY29tbW9uX21lc3NhZ2VzLmxuZ1BLAQIAABQAAgAIADZb60gIfgsjKQMAAIYMAAAnAAAAAAAAAAEAAAAAAJ8EAAB1bml2ZXJzYWwvZmxhc2hfcHVibGlzaGluZ19zZXR0aW5ncy54bWxQSwECAAAUAAIACAA2W+tIvnzWSLkCAABRCgAAIQAAAAAAAAABAAAAAAANCAAAdW5pdmVyc2FsL2ZsYXNoX3NraW5fc2V0dGluZ3MueG1sUEsBAgAAFAACAAgANlvrSCqWD2f+AgAAlwsAACYAAAAAAAAAAQAAAAAABQsAAHVuaXZlcnNhbC9odG1sX3B1Ymxpc2hpbmdfc2V0dGluZ3MueG1sUEsBAgAAFAACAAgANlvrSLSHFAygAQAALgYAAB8AAAAAAAAAAQAAAAAARw4AAHVuaXZlcnNhbC9odG1sX3NraW5fc2V0dGluZ3MuanNQSwECAAAUAAIACAA2W+tIPTwv0cEAAADlAQAAGgAAAAAAAAABAAAAAAAkEAAAdW5pdmVyc2FsL2kxOG5fcHJlc2V0cy54bWxQSwECAAAUAAIACAA2W+tIlBOzImkAAABuAAAAHAAAAAAAAAABAAAAAAAdEQAAdW5pdmVyc2FsL2xvY2FsX3NldHRpbmdzLnhtbFBLAQIAABQAAgAIAESUV0cjtE77+wIAALAIAAAUAAAAAAAAAAEAAAAAAMARAAB1bml2ZXJzYWwvcGxheWVyLnhtbFBLAQIAABQAAgAIADZb60g129mtaAEAAPMCAAApAAAAAAAAAAEAAAAAAO0UAAB1bml2ZXJzYWwvc2tpbl9jdXN0b21pemF0aW9uX3NldHRpbmdzLnhtbFBLAQIAABQAAgAIADdb60jNkXnpoQ4AAPJeAAAXAAAAAAAAAAAAAAAAAJwWAAB1bml2ZXJzYWwvdW5pdmVyc2FsLnBuZ1BLAQIAABQAAgAIADdb60iV7pF+SwAAAGsAAAAbAAAAAAAAAAEAAAAAAHIlAAB1bml2ZXJzYWwvdW5pdmVyc2FsLnBuZy54bWxQSwUGAAAAAAsACwBJAwAA9iUAAAAA"/>
  <p:tag name="ISPRING_SCORM_ENDPOINT" val="&lt;endpoint&gt;&lt;enable&gt;0&lt;/enable&gt;&lt;lrs&gt;http://&lt;/lrs&gt;&lt;auth&gt;0&lt;/auth&gt;&lt;login&gt;&lt;/login&gt;&lt;password&gt;&lt;/password&gt;&lt;key&gt;&lt;/key&gt;&lt;name&gt;&lt;/name&gt;&lt;email&gt;&lt;/email&gt;&lt;/endpoint&gt;&#10;"/>
  <p:tag name="ISPRING_PRESENTATION_TITLE" val="tukuppt3"/>
</p:tagLst>
</file>

<file path=ppt/theme/theme1.xml><?xml version="1.0" encoding="utf-8"?>
<a:theme xmlns:a="http://schemas.openxmlformats.org/drawingml/2006/main" name="第一PPT，www.1ppt.com">
  <a:themeElements>
    <a:clrScheme name="123">
      <a:dk1>
        <a:srgbClr val="C00000"/>
      </a:dk1>
      <a:lt1>
        <a:srgbClr val="5A5A5A"/>
      </a:lt1>
      <a:dk2>
        <a:srgbClr val="7F7F7F"/>
      </a:dk2>
      <a:lt2>
        <a:srgbClr val="FFFFFF"/>
      </a:lt2>
      <a:accent1>
        <a:srgbClr val="404040"/>
      </a:accent1>
      <a:accent2>
        <a:srgbClr val="C00000"/>
      </a:accent2>
      <a:accent3>
        <a:srgbClr val="FFFFFF"/>
      </a:accent3>
      <a:accent4>
        <a:srgbClr val="D9D9D9"/>
      </a:accent4>
      <a:accent5>
        <a:srgbClr val="C00000"/>
      </a:accent5>
      <a:accent6>
        <a:srgbClr val="4D4948"/>
      </a:accent6>
      <a:hlink>
        <a:srgbClr val="7F7F7F"/>
      </a:hlink>
      <a:folHlink>
        <a:srgbClr val="D9D9D9"/>
      </a:folHlink>
    </a:clrScheme>
    <a:fontScheme name="wsktsuq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11271</TotalTime>
  <Pages>0</Pages>
  <Words>3572</Words>
  <Characters>0</Characters>
  <Application>Microsoft Office PowerPoint</Application>
  <DocSecurity>0</DocSecurity>
  <PresentationFormat>自定义</PresentationFormat>
  <Lines>0</Lines>
  <Paragraphs>291</Paragraphs>
  <Slides>33</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PingFang SC</vt:lpstr>
      <vt:lpstr>方正粗黑宋简体</vt:lpstr>
      <vt:lpstr>方正特雅宋_GBK</vt:lpstr>
      <vt:lpstr>simsun</vt:lpstr>
      <vt:lpstr>simsun</vt:lpstr>
      <vt:lpstr>微软雅黑</vt:lpstr>
      <vt:lpstr>Arial</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党建工作汇报</dc:title>
  <dc:creator>第一PPT</dc:creator>
  <cp:keywords>www.1ppt.com</cp:keywords>
  <dc:description>www.1ppt.com</dc:description>
  <cp:lastModifiedBy>1772794829@qq.com</cp:lastModifiedBy>
  <cp:revision>117</cp:revision>
  <dcterms:created xsi:type="dcterms:W3CDTF">2013-01-25T01:44:32Z</dcterms:created>
  <dcterms:modified xsi:type="dcterms:W3CDTF">2021-05-30T14:11:36Z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