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2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327" r:id="rId3"/>
    <p:sldId id="257" r:id="rId4"/>
    <p:sldId id="395" r:id="rId5"/>
    <p:sldId id="396" r:id="rId6"/>
    <p:sldId id="397" r:id="rId7"/>
    <p:sldId id="398" r:id="rId8"/>
    <p:sldId id="394" r:id="rId9"/>
    <p:sldId id="399" r:id="rId10"/>
    <p:sldId id="335" r:id="rId11"/>
    <p:sldId id="390" r:id="rId12"/>
    <p:sldId id="360" r:id="rId13"/>
    <p:sldId id="400" r:id="rId14"/>
    <p:sldId id="388" r:id="rId15"/>
    <p:sldId id="384" r:id="rId16"/>
    <p:sldId id="389" r:id="rId17"/>
    <p:sldId id="401" r:id="rId18"/>
    <p:sldId id="386" r:id="rId19"/>
  </p:sldIdLst>
  <p:sldSz cx="9144000" cy="6858000" type="screen4x3"/>
  <p:notesSz cx="9947275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BB1EC80-7DD1-4809-9249-21DD4022AA8E}">
          <p14:sldIdLst>
            <p14:sldId id="327"/>
            <p14:sldId id="257"/>
          </p14:sldIdLst>
        </p14:section>
        <p14:section name="HuggingFace建立" id="{DDEC2FC7-EA84-4E7B-9837-F02BC07A6DB6}">
          <p14:sldIdLst>
            <p14:sldId id="395"/>
            <p14:sldId id="396"/>
            <p14:sldId id="397"/>
            <p14:sldId id="398"/>
          </p14:sldIdLst>
        </p14:section>
        <p14:section name="Json檔案轉檔" id="{D5EA3073-4995-455D-99E8-B106EC0707F3}">
          <p14:sldIdLst>
            <p14:sldId id="394"/>
            <p14:sldId id="399"/>
          </p14:sldIdLst>
        </p14:section>
        <p14:section name="模型訓練" id="{13C3E25B-5631-42BA-BD76-10A40687BD3E}">
          <p14:sldIdLst>
            <p14:sldId id="335"/>
            <p14:sldId id="390"/>
            <p14:sldId id="360"/>
            <p14:sldId id="400"/>
          </p14:sldIdLst>
        </p14:section>
        <p14:section name="模型使用" id="{AEC65A1A-61E6-4960-9329-20B84908AE0D}">
          <p14:sldIdLst>
            <p14:sldId id="388"/>
            <p14:sldId id="384"/>
            <p14:sldId id="389"/>
            <p14:sldId id="401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rek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0000FF"/>
    <a:srgbClr val="F48494"/>
    <a:srgbClr val="FFCC66"/>
    <a:srgbClr val="E2F0D9"/>
    <a:srgbClr val="447067"/>
    <a:srgbClr val="BDD7EE"/>
    <a:srgbClr val="FFFF99"/>
    <a:srgbClr val="6600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84977" autoAdjust="0"/>
  </p:normalViewPr>
  <p:slideViewPr>
    <p:cSldViewPr>
      <p:cViewPr varScale="1">
        <p:scale>
          <a:sx n="78" d="100"/>
          <a:sy n="78" d="100"/>
        </p:scale>
        <p:origin x="96" y="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57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10486" cy="344091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34488" y="1"/>
            <a:ext cx="4310486" cy="344091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0CF8F6B1-9568-403B-B090-8D35E76AA335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513911"/>
            <a:ext cx="4310486" cy="344090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34488" y="6513911"/>
            <a:ext cx="4310486" cy="344090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605817BC-F468-4018-8D2B-4EE2515D3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3064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10486" cy="342900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34488" y="0"/>
            <a:ext cx="4310486" cy="342900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EC4D0411-0548-4C6F-A683-DEC17D36E184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59138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70" tIns="45935" rIns="91870" bIns="45935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4728" y="3257551"/>
            <a:ext cx="7957820" cy="3086100"/>
          </a:xfrm>
          <a:prstGeom prst="rect">
            <a:avLst/>
          </a:prstGeom>
        </p:spPr>
        <p:txBody>
          <a:bodyPr vert="horz" lIns="91870" tIns="45935" rIns="91870" bIns="45935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513910"/>
            <a:ext cx="4310486" cy="342900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34488" y="6513910"/>
            <a:ext cx="4310486" cy="342900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B04C8E38-84D0-4150-BC2B-1BA603DEF8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3121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baseline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4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https://colab.research.google.com/drive/1XdNtOZPDpHwgrAD-4u027J-cwUCxOcMW?authuser=3#scrollTo=OHBfIEYwCirV </a:t>
            </a:r>
            <a:r>
              <a:rPr lang="zh-CN" altLang="en-US" dirty="0"/>
              <a:t>（</a:t>
            </a:r>
            <a:r>
              <a:rPr lang="en-US" altLang="zh-CN" dirty="0" err="1"/>
              <a:t>ftmodel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https://colab.research.google.com/drive/1SCOH--0Phv-WW3n3_slRZnTFLd2HjSt-?authuser=1#scrollTo=NLG9pZGvz-in (</a:t>
            </a:r>
            <a:r>
              <a:rPr lang="en-US" altLang="zh-TW" dirty="0" err="1"/>
              <a:t>model_use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https://colab.research.google.com/drive/1SKdyfWO1hcrCha9qR1uQUB6ef5QZk2Ib?authuser=2 (xlsx2json)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322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混肴矩陣圖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65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5100"/>
            <a:ext cx="2771775" cy="7620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9292B0-0665-4A4A-968C-2EDEACFC9F90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8" name="圖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5100"/>
            <a:ext cx="26479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69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F3A54-749D-4923-9D24-3BA73BF1E040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8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066800"/>
            <a:ext cx="2286000" cy="5059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066800"/>
            <a:ext cx="6705600" cy="5059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991C-663E-4127-A89E-C6B31215565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40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A0F3-6472-412F-BD27-0E4FB49645F5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736-D476-4969-84B2-367FB8DD0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962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A0F3-6472-412F-BD27-0E4FB49645F5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736-D476-4969-84B2-367FB8DD0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69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A0F3-6472-412F-BD27-0E4FB49645F5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736-D476-4969-84B2-367FB8DD0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494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A0F3-6472-412F-BD27-0E4FB49645F5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736-D476-4969-84B2-367FB8DD0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017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A0F3-6472-412F-BD27-0E4FB49645F5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736-D476-4969-84B2-367FB8DD0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347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A0F3-6472-412F-BD27-0E4FB49645F5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736-D476-4969-84B2-367FB8DD0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662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A0F3-6472-412F-BD27-0E4FB49645F5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736-D476-4969-84B2-367FB8DD0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0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A0F3-6472-412F-BD27-0E4FB49645F5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736-D476-4969-84B2-367FB8DD0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23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7D6BC-C561-44C8-B311-A37BEE656D3A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976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A0F3-6472-412F-BD27-0E4FB49645F5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736-D476-4969-84B2-367FB8DD0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148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A0F3-6472-412F-BD27-0E4FB49645F5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736-D476-4969-84B2-367FB8DD0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149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A0F3-6472-412F-BD27-0E4FB49645F5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B4736-D476-4969-84B2-367FB8DD0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25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AC1C3-141D-47EF-BA03-61D5A5987FCA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18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81200"/>
            <a:ext cx="40005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81200"/>
            <a:ext cx="40005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9374-47B3-4CBA-833B-4FF5347B17C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9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C688E-D2BC-4B71-BB52-456E62D2DDE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10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3C56F-6E29-4D4D-A0A3-D7D93212FFF4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2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5F185-CF10-4A60-A1BC-ECAFFC1BD732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0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C5CA9-00E8-4BAF-BDEC-40E2CF96036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2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3C153-9196-40DF-8D63-6BE2921E8B8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18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066800"/>
            <a:ext cx="9144000" cy="762000"/>
          </a:xfrm>
          <a:prstGeom prst="rect">
            <a:avLst/>
          </a:prstGeom>
          <a:solidFill>
            <a:srgbClr val="66006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81200"/>
            <a:ext cx="81534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63713" y="6524625"/>
            <a:ext cx="7239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新細明體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6214F5-1D4A-4080-9B79-AEFAD716B190}" type="slidenum">
              <a:rPr lang="zh-TW" altLang="en-US">
                <a:solidFill>
                  <a:srgbClr val="000000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4220" y="147291"/>
            <a:ext cx="2771775" cy="762000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lg" len="lg"/>
          </a:ln>
        </p:spPr>
      </p:pic>
      <p:pic>
        <p:nvPicPr>
          <p:cNvPr id="8" name="圖片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5541"/>
            <a:ext cx="26479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18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A0F3-6472-412F-BD27-0E4FB49645F5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B4736-D476-4969-84B2-367FB8DD04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04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uggingface.co/jo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" y="2240868"/>
            <a:ext cx="9144000" cy="2376264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模型訓練</a:t>
            </a:r>
            <a:r>
              <a:rPr lang="en-US" altLang="zh-CN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SOP</a:t>
            </a:r>
            <a:endParaRPr lang="zh-TW" altLang="en-US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9292B0-0665-4A4A-968C-2EDEACFC9F90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AC5C295-288A-4CE3-8366-33E014FF7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32856" y="2831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6ECD2E8-975C-4E76-92F7-6D1AFEC46FB2}"/>
              </a:ext>
            </a:extLst>
          </p:cNvPr>
          <p:cNvSpPr txBox="1"/>
          <p:nvPr/>
        </p:nvSpPr>
        <p:spPr>
          <a:xfrm>
            <a:off x="2159739" y="5325500"/>
            <a:ext cx="482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Prepare by: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黄靖珽 </a:t>
            </a:r>
          </a:p>
        </p:txBody>
      </p:sp>
    </p:spTree>
    <p:extLst>
      <p:ext uri="{BB962C8B-B14F-4D97-AF65-F5344CB8AC3E}">
        <p14:creationId xmlns:p14="http://schemas.microsoft.com/office/powerpoint/2010/main" val="75807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CAC50-ACA2-431E-B1BC-AF2256A9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模型選擇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71AE5-A0EB-4792-9890-D329219DE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804317"/>
            <a:ext cx="8153400" cy="4144963"/>
          </a:xfrm>
        </p:spPr>
        <p:txBody>
          <a:bodyPr/>
          <a:lstStyle/>
          <a:p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Model_name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那可以在</a:t>
            </a:r>
            <a:r>
              <a:rPr lang="en-US" altLang="zh-CN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huggingface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上面自己搜尋想要的模型進行微調訓練</a:t>
            </a:r>
            <a:endParaRPr lang="en-US" altLang="zh-CN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檔案匯入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F66944-BB14-4F12-91DA-D93C3FFF41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63713" y="6524625"/>
            <a:ext cx="7239000" cy="571500"/>
          </a:xfrm>
        </p:spPr>
        <p:txBody>
          <a:bodyPr/>
          <a:lstStyle/>
          <a:p>
            <a:pPr>
              <a:defRPr/>
            </a:pPr>
            <a:fld id="{AA97D6BC-C561-44C8-B311-A37BEE656D3A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59F787B-348F-4D64-99A2-53B120CE2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73" y="2780928"/>
            <a:ext cx="7668344" cy="15151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DC5625E-81D9-4072-B9B6-5036B1B8F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58" y="4779165"/>
            <a:ext cx="6959550" cy="68699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FDBE070-0C32-4DD2-B355-708FF633F711}"/>
              </a:ext>
            </a:extLst>
          </p:cNvPr>
          <p:cNvSpPr txBox="1"/>
          <p:nvPr/>
        </p:nvSpPr>
        <p:spPr>
          <a:xfrm>
            <a:off x="5868144" y="547684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json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路徑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D8CED9C-E472-4DE5-9A3E-AD9E517F86A7}"/>
              </a:ext>
            </a:extLst>
          </p:cNvPr>
          <p:cNvCxnSpPr>
            <a:cxnSpLocks/>
          </p:cNvCxnSpPr>
          <p:nvPr/>
        </p:nvCxnSpPr>
        <p:spPr>
          <a:xfrm flipV="1">
            <a:off x="6372200" y="5248174"/>
            <a:ext cx="0" cy="21798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25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ACCAF-7B37-4A10-ABAF-51F05F0D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模型參數調整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8E2E78-FA85-44BC-B9DE-53D33C8067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7D6BC-C561-44C8-B311-A37BEE656D3A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6D608F-C4C3-4894-BE99-4C103ABFE76D}"/>
              </a:ext>
            </a:extLst>
          </p:cNvPr>
          <p:cNvSpPr/>
          <p:nvPr/>
        </p:nvSpPr>
        <p:spPr>
          <a:xfrm>
            <a:off x="4572000" y="441260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這裏可以調整模型參數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900055-FBC1-4495-81E8-D86842734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12" y="2320365"/>
            <a:ext cx="3195381" cy="3744986"/>
          </a:xfrm>
          <a:prstGeom prst="rect">
            <a:avLst/>
          </a:prstGeom>
        </p:spPr>
      </p:pic>
      <p:sp>
        <p:nvSpPr>
          <p:cNvPr id="9" name="右大括弧 8">
            <a:extLst>
              <a:ext uri="{FF2B5EF4-FFF2-40B4-BE49-F238E27FC236}">
                <a16:creationId xmlns:a16="http://schemas.microsoft.com/office/drawing/2014/main" id="{0FB45147-69E4-4C0C-A4EF-96C0F822AF33}"/>
              </a:ext>
            </a:extLst>
          </p:cNvPr>
          <p:cNvSpPr/>
          <p:nvPr/>
        </p:nvSpPr>
        <p:spPr>
          <a:xfrm>
            <a:off x="4398203" y="3229122"/>
            <a:ext cx="216024" cy="2736304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99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7FCC5-F0B1-45D6-90CB-6A38FFBF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模型訓練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BECDAC-91D7-44F9-9E52-0EC52179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點擊開始訓練</a:t>
            </a:r>
            <a:endParaRPr lang="en-US" altLang="zh-CN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訓練完成後，將模型儲存至自己</a:t>
            </a:r>
            <a:r>
              <a:rPr lang="en-US" altLang="zh-CN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huggingface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的模型上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F56225-54EA-4D09-B409-61A3002998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7D6BC-C561-44C8-B311-A37BEE656D3A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B6C084-33D8-4DC7-A496-9A69D323C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92896"/>
            <a:ext cx="5278499" cy="18722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CF7F512-9ACD-4821-898B-C863B2D47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552185"/>
            <a:ext cx="7200800" cy="47803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42EA743-54B9-4A73-91F5-1B902AB32A12}"/>
              </a:ext>
            </a:extLst>
          </p:cNvPr>
          <p:cNvSpPr txBox="1"/>
          <p:nvPr/>
        </p:nvSpPr>
        <p:spPr>
          <a:xfrm>
            <a:off x="2915815" y="598947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模型名稱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C04A32-136B-46C8-B400-3B93DF81682E}"/>
              </a:ext>
            </a:extLst>
          </p:cNvPr>
          <p:cNvSpPr txBox="1"/>
          <p:nvPr/>
        </p:nvSpPr>
        <p:spPr>
          <a:xfrm>
            <a:off x="5076059" y="5956183"/>
            <a:ext cx="293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Huggingface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 access token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1319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ACCAF-7B37-4A10-ABAF-51F05F0D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呼叫模型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8E2E78-FA85-44BC-B9DE-53D33C8067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7D6BC-C561-44C8-B311-A37BEE656D3A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DB12F8C-B817-4699-9310-7CF825FE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336786"/>
            <a:ext cx="4678175" cy="323499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776669E-D845-4EE8-81D7-506B3AA7552B}"/>
              </a:ext>
            </a:extLst>
          </p:cNvPr>
          <p:cNvSpPr txBox="1"/>
          <p:nvPr/>
        </p:nvSpPr>
        <p:spPr>
          <a:xfrm>
            <a:off x="431565" y="196745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開啓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model_use.ipynb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B7EC23-2A90-4E62-AC21-ED96D18D4028}"/>
              </a:ext>
            </a:extLst>
          </p:cNvPr>
          <p:cNvSpPr txBox="1"/>
          <p:nvPr/>
        </p:nvSpPr>
        <p:spPr>
          <a:xfrm>
            <a:off x="5325714" y="387155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從自己</a:t>
            </a:r>
            <a:r>
              <a:rPr lang="en-US" altLang="zh-CN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huggingface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上呼叫微調後的模型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E08B8AF-40CB-4868-B981-70B423C4370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818287" y="4194722"/>
            <a:ext cx="150742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3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51C23-2F84-4470-967C-C4B1DB67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模型使用</a:t>
            </a:r>
            <a:r>
              <a:rPr lang="zh-CN" altLang="en-US" dirty="0">
                <a:ea typeface="標楷體" panose="03000509000000000000" pitchFamily="65" charset="-120"/>
              </a:rPr>
              <a:t>（</a:t>
            </a:r>
            <a:r>
              <a:rPr lang="en-US" altLang="zh-CN" dirty="0">
                <a:latin typeface="DFKai-SB" panose="03000509000000000000" pitchFamily="65" charset="-120"/>
                <a:ea typeface="DFKai-SB" panose="03000509000000000000" pitchFamily="65" charset="-120"/>
              </a:rPr>
              <a:t>1/2</a:t>
            </a:r>
            <a:r>
              <a:rPr lang="zh-CN" altLang="en-US" dirty="0">
                <a:ea typeface="標楷體" panose="03000509000000000000" pitchFamily="65" charset="-120"/>
              </a:rPr>
              <a:t>） </a:t>
            </a:r>
            <a:r>
              <a:rPr lang="en-US" altLang="zh-CN" dirty="0">
                <a:ea typeface="標楷體" panose="03000509000000000000" pitchFamily="65" charset="-120"/>
              </a:rPr>
              <a:t>:Demo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9C736F-0298-44D0-9B01-CD168C7D13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7D6BC-C561-44C8-B311-A37BEE656D3A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96D72C-041C-4FFE-9DD2-EE3C6021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0888"/>
            <a:ext cx="9144000" cy="135913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C25DB8A-6ADF-46C8-9C9B-8CEA6C8AEB0C}"/>
              </a:ext>
            </a:extLst>
          </p:cNvPr>
          <p:cNvSpPr txBox="1"/>
          <p:nvPr/>
        </p:nvSpPr>
        <p:spPr>
          <a:xfrm>
            <a:off x="492731" y="186129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提供想要的</a:t>
            </a:r>
            <a:r>
              <a:rPr lang="en-US" altLang="zh-CN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labels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F07934-6B69-40F6-998B-70241D507EC2}"/>
              </a:ext>
            </a:extLst>
          </p:cNvPr>
          <p:cNvSpPr txBox="1"/>
          <p:nvPr/>
        </p:nvSpPr>
        <p:spPr>
          <a:xfrm>
            <a:off x="492731" y="376449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將要分類的公司資料輸入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5373712-6773-461A-BF1F-43BFEE81B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426403"/>
            <a:ext cx="6980564" cy="88291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37BC865-2635-4BD1-8DF1-E84042217E70}"/>
              </a:ext>
            </a:extLst>
          </p:cNvPr>
          <p:cNvSpPr txBox="1"/>
          <p:nvPr/>
        </p:nvSpPr>
        <p:spPr>
          <a:xfrm>
            <a:off x="533400" y="49261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結果輸出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CD8EC9F-75D6-421D-BE98-15BF27233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306679"/>
            <a:ext cx="591094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4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E4D94-92E3-4CC3-AD8B-C928A06F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模型使用</a:t>
            </a:r>
            <a:r>
              <a:rPr lang="zh-CN" altLang="en-US" dirty="0">
                <a:ea typeface="標楷體" panose="03000509000000000000" pitchFamily="65" charset="-120"/>
              </a:rPr>
              <a:t>（</a:t>
            </a:r>
            <a:r>
              <a:rPr lang="en-US" altLang="zh-CN" dirty="0">
                <a:latin typeface="DFKai-SB" panose="03000509000000000000" pitchFamily="65" charset="-120"/>
                <a:ea typeface="DFKai-SB" panose="03000509000000000000" pitchFamily="65" charset="-120"/>
              </a:rPr>
              <a:t>2/2</a:t>
            </a:r>
            <a:r>
              <a:rPr lang="zh-CN" altLang="en-US" dirty="0">
                <a:ea typeface="標楷體" panose="03000509000000000000" pitchFamily="65" charset="-120"/>
              </a:rPr>
              <a:t>）</a:t>
            </a:r>
            <a:r>
              <a:rPr lang="en-US" altLang="zh-CN" dirty="0">
                <a:ea typeface="標楷體" panose="03000509000000000000" pitchFamily="65" charset="-120"/>
              </a:rPr>
              <a:t> :Demo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2B84D2-4776-4B3A-BF80-1D66B6F8E2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7D6BC-C561-44C8-B311-A37BEE656D3A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679DB4-ABB2-4F81-A867-7B7F8CF45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98" y="2492896"/>
            <a:ext cx="5430294" cy="136815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9B333B0-0DFE-4094-9125-19E55D5FFB98}"/>
              </a:ext>
            </a:extLst>
          </p:cNvPr>
          <p:cNvSpPr txBox="1"/>
          <p:nvPr/>
        </p:nvSpPr>
        <p:spPr>
          <a:xfrm>
            <a:off x="534919" y="193001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選擇要找的資料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CF8F8AB-8876-44C8-BB9A-5AEF0BB10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55" y="4293096"/>
            <a:ext cx="4032145" cy="251313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CD44F1C-4060-4D67-AE86-EDC50531DE38}"/>
              </a:ext>
            </a:extLst>
          </p:cNvPr>
          <p:cNvSpPr txBox="1"/>
          <p:nvPr/>
        </p:nvSpPr>
        <p:spPr>
          <a:xfrm>
            <a:off x="534919" y="384197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CN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將選擇要找公司匯出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4034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4C551-2FCB-4D5C-A7C1-47FFFA0B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批量輸入輸出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298188-9E5C-496A-A901-46F971C6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讀取要分類的</a:t>
            </a:r>
            <a:r>
              <a:rPr lang="en-US" altLang="zh-CN" sz="2800" dirty="0">
                <a:ea typeface="標楷體" panose="03000509000000000000" pitchFamily="65" charset="-120"/>
              </a:rPr>
              <a:t>excel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en-US" altLang="zh-CN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利用模型分類後的檔案輸出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D8827A-20EC-482E-A4EE-A1D27B3574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7D6BC-C561-44C8-B311-A37BEE656D3A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A3F0C8-4471-45B9-B460-1CAACE6C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78659"/>
            <a:ext cx="4608512" cy="123073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8CFE497-1204-4CC6-8704-EADDA4FC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276309"/>
            <a:ext cx="5832648" cy="14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C0939-111F-43AC-8279-AE6E64C1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Excel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匯出結果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C5498C-08CE-4FF0-9427-1F034DBF8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7D6BC-C561-44C8-B311-A37BEE656D3A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47982D-DBB9-4353-9CAC-2C4F4F5C6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25" y="3558651"/>
            <a:ext cx="8791349" cy="981775"/>
          </a:xfrm>
          <a:prstGeom prst="rect">
            <a:avLst/>
          </a:prstGeom>
        </p:spPr>
      </p:pic>
      <p:sp>
        <p:nvSpPr>
          <p:cNvPr id="6" name="左大括弧 5">
            <a:extLst>
              <a:ext uri="{FF2B5EF4-FFF2-40B4-BE49-F238E27FC236}">
                <a16:creationId xmlns:a16="http://schemas.microsoft.com/office/drawing/2014/main" id="{1A29EEFD-F29B-4723-968D-9CD1228B1C60}"/>
              </a:ext>
            </a:extLst>
          </p:cNvPr>
          <p:cNvSpPr/>
          <p:nvPr/>
        </p:nvSpPr>
        <p:spPr>
          <a:xfrm rot="5400000">
            <a:off x="2657027" y="196783"/>
            <a:ext cx="504056" cy="5603103"/>
          </a:xfrm>
          <a:prstGeom prst="lef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191B780-C9F2-4966-8F10-18678FEF16C1}"/>
              </a:ext>
            </a:extLst>
          </p:cNvPr>
          <p:cNvSpPr txBox="1"/>
          <p:nvPr/>
        </p:nvSpPr>
        <p:spPr>
          <a:xfrm>
            <a:off x="2771800" y="2376974"/>
            <a:ext cx="3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AC5B5B-1626-4EAA-B1F0-690EB30C88DC}"/>
              </a:ext>
            </a:extLst>
          </p:cNvPr>
          <p:cNvSpPr txBox="1"/>
          <p:nvPr/>
        </p:nvSpPr>
        <p:spPr>
          <a:xfrm>
            <a:off x="8266889" y="2430862"/>
            <a:ext cx="38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43E97D6-447E-4A36-852F-B366C4B7F341}"/>
              </a:ext>
            </a:extLst>
          </p:cNvPr>
          <p:cNvCxnSpPr/>
          <p:nvPr/>
        </p:nvCxnSpPr>
        <p:spPr>
          <a:xfrm>
            <a:off x="8460432" y="2954338"/>
            <a:ext cx="0" cy="47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CE3EB8C0-1A7E-41BF-B1C8-F1FE6A500BCA}"/>
              </a:ext>
            </a:extLst>
          </p:cNvPr>
          <p:cNvSpPr txBox="1"/>
          <p:nvPr/>
        </p:nvSpPr>
        <p:spPr>
          <a:xfrm>
            <a:off x="395536" y="2068304"/>
            <a:ext cx="706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將</a:t>
            </a:r>
            <a:r>
              <a:rPr lang="en-US" altLang="zh-CN" dirty="0">
                <a:latin typeface="DFKai-SB" panose="03000509000000000000" pitchFamily="65" charset="-120"/>
                <a:ea typeface="DFKai-SB" panose="03000509000000000000" pitchFamily="65" charset="-120"/>
              </a:rPr>
              <a:t>excel</a:t>
            </a:r>
            <a:r>
              <a:rPr lang="zh-CN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輸入，進行分類後，再將結果匯出成新的</a:t>
            </a:r>
            <a:r>
              <a:rPr lang="en-US" altLang="zh-CN" dirty="0">
                <a:latin typeface="DFKai-SB" panose="03000509000000000000" pitchFamily="65" charset="-120"/>
                <a:ea typeface="DFKai-SB" panose="03000509000000000000" pitchFamily="65" charset="-120"/>
              </a:rPr>
              <a:t>excel</a:t>
            </a:r>
            <a:r>
              <a:rPr lang="zh-CN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檔案</a:t>
            </a:r>
            <a:endParaRPr lang="zh-TW" alt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194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A8E12-EB13-4CAD-A34C-BBD14CBA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步驟</a:t>
            </a:r>
            <a:endParaRPr lang="zh-TW" alt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62F5F7-CF3A-4087-B296-D5F21627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建立</a:t>
            </a:r>
            <a:r>
              <a:rPr lang="en-US" altLang="zh-CN" dirty="0">
                <a:latin typeface="DFKai-SB" panose="03000509000000000000" pitchFamily="65" charset="-120"/>
                <a:ea typeface="DFKai-SB" panose="03000509000000000000" pitchFamily="65" charset="-120"/>
              </a:rPr>
              <a:t>hugging face</a:t>
            </a:r>
            <a:r>
              <a:rPr lang="zh-CN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賬號及模型</a:t>
            </a:r>
            <a:endParaRPr lang="en-US" altLang="zh-CN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備好想要訓練的</a:t>
            </a:r>
            <a:r>
              <a:rPr lang="en-US" altLang="zh-CN" dirty="0">
                <a:latin typeface="DFKai-SB" panose="03000509000000000000" pitchFamily="65" charset="-120"/>
                <a:ea typeface="DFKai-SB" panose="03000509000000000000" pitchFamily="65" charset="-120"/>
              </a:rPr>
              <a:t>excel</a:t>
            </a:r>
            <a:r>
              <a:rPr lang="zh-CN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檔案</a:t>
            </a:r>
            <a:endParaRPr lang="en-US" altLang="zh-CN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使用</a:t>
            </a:r>
            <a:r>
              <a:rPr lang="en-US" altLang="zh-CN" dirty="0">
                <a:solidFill>
                  <a:srgbClr val="00B0F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xlsx2json.ipynb</a:t>
            </a:r>
            <a:r>
              <a:rPr lang="zh-CN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將</a:t>
            </a:r>
            <a:r>
              <a:rPr lang="en-US" altLang="zh-CN" dirty="0">
                <a:latin typeface="DFKai-SB" panose="03000509000000000000" pitchFamily="65" charset="-120"/>
                <a:ea typeface="DFKai-SB" panose="03000509000000000000" pitchFamily="65" charset="-120"/>
              </a:rPr>
              <a:t>excel</a:t>
            </a:r>
            <a:r>
              <a:rPr lang="zh-CN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轉換成</a:t>
            </a:r>
            <a:r>
              <a:rPr lang="en-US" altLang="zh-CN" dirty="0">
                <a:latin typeface="DFKai-SB" panose="03000509000000000000" pitchFamily="65" charset="-120"/>
                <a:ea typeface="DFKai-SB" panose="03000509000000000000" pitchFamily="65" charset="-120"/>
              </a:rPr>
              <a:t>json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使用</a:t>
            </a:r>
            <a:r>
              <a:rPr lang="en-US" altLang="zh-CN" dirty="0" err="1">
                <a:solidFill>
                  <a:srgbClr val="00B0F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ftmodel.ipynb</a:t>
            </a:r>
            <a:r>
              <a:rPr lang="zh-CN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訓練模型</a:t>
            </a:r>
            <a:endParaRPr lang="en-US" altLang="zh-CN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使用</a:t>
            </a:r>
            <a:r>
              <a:rPr lang="en-US" altLang="zh-CN" dirty="0" err="1">
                <a:solidFill>
                  <a:srgbClr val="00B0F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model_use.ipynb</a:t>
            </a:r>
            <a:r>
              <a:rPr lang="zh-CN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使用訓練好的模型</a:t>
            </a:r>
            <a:endParaRPr lang="en-US" altLang="zh-CN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79D192-6952-498C-82B2-73C784FCD3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63713" y="6524625"/>
            <a:ext cx="7239000" cy="571500"/>
          </a:xfrm>
        </p:spPr>
        <p:txBody>
          <a:bodyPr/>
          <a:lstStyle/>
          <a:p>
            <a:pPr>
              <a:defRPr/>
            </a:pPr>
            <a:fld id="{AA97D6BC-C561-44C8-B311-A37BEE656D3A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19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4DDCA3-B92B-46DA-9EDD-BEBA3E04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Hugging Face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賬號建立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981223-1752-4A3E-A32E-B5BB53A1D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https://huggingface.co/join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D27989-5AFD-4320-B7F8-A02035742E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7D6BC-C561-44C8-B311-A37BEE656D3A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A361F1-2BA0-48D3-9CC0-2909240FA5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45" t="12865" r="36882" b="5451"/>
          <a:stretch/>
        </p:blipFill>
        <p:spPr>
          <a:xfrm>
            <a:off x="1010021" y="2663249"/>
            <a:ext cx="3089932" cy="400304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CF8CC81-4D09-4616-BBA7-53CBF3FA7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224" y="2662830"/>
            <a:ext cx="3089932" cy="40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1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9A4E84-1354-48B8-A1D9-94E6B494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Hugging Face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模型建立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FCA398-96BB-43E2-9889-1279B9D1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建立模型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E0822A-776F-4A32-8A96-06306C918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7D6BC-C561-44C8-B311-A37BEE656D3A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EC2AA0E-DC8A-4032-9987-0DD455A79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25" y="2584179"/>
            <a:ext cx="2343826" cy="266429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27F4A76-79C2-4FEF-B10C-C66ADC5D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459" y="2581217"/>
            <a:ext cx="2249082" cy="266429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2AC23A5-2926-4EE1-8B14-43DFF198E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068" y="2611143"/>
            <a:ext cx="2964230" cy="336335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D6A20EF-AB7F-495D-8B11-925F28DBBD56}"/>
              </a:ext>
            </a:extLst>
          </p:cNvPr>
          <p:cNvSpPr txBox="1"/>
          <p:nvPr/>
        </p:nvSpPr>
        <p:spPr>
          <a:xfrm>
            <a:off x="2231740" y="6235109"/>
            <a:ext cx="468052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這就是接下來儲存模型和呼叫模型時的名稱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50FED67-B302-42E5-ACEB-B0CBD99E030B}"/>
              </a:ext>
            </a:extLst>
          </p:cNvPr>
          <p:cNvCxnSpPr>
            <a:stCxn id="10" idx="0"/>
          </p:cNvCxnSpPr>
          <p:nvPr/>
        </p:nvCxnSpPr>
        <p:spPr>
          <a:xfrm flipV="1">
            <a:off x="4572000" y="3721703"/>
            <a:ext cx="2664296" cy="251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59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B30CE-75FC-4D2D-BF75-D90902E3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Hugging Face API</a:t>
            </a:r>
            <a:r>
              <a:rPr lang="zh-CN" altLang="en-US" dirty="0"/>
              <a:t>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D870D6-5597-456E-92D5-0296801D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zh-CN" altLang="en-US" sz="2800" dirty="0"/>
              <a:t>“</a:t>
            </a:r>
            <a:r>
              <a:rPr lang="en-US" altLang="zh-CN" sz="2800" dirty="0"/>
              <a:t>settings</a:t>
            </a:r>
            <a:r>
              <a:rPr lang="zh-CN" altLang="en-US" sz="2800" dirty="0"/>
              <a:t>”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點選</a:t>
            </a:r>
            <a:r>
              <a:rPr lang="zh-CN" altLang="en-US" sz="2800" dirty="0"/>
              <a:t>“</a:t>
            </a:r>
            <a:r>
              <a:rPr lang="en-US" altLang="zh-CN" sz="2800" dirty="0"/>
              <a:t>Access Tokens</a:t>
            </a:r>
            <a:r>
              <a:rPr lang="zh-CN" altLang="en-US" sz="2800" dirty="0"/>
              <a:t>”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點選</a:t>
            </a:r>
            <a:endParaRPr lang="en-US" altLang="zh-CN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選擇</a:t>
            </a:r>
            <a:r>
              <a:rPr lang="en-US" altLang="zh-CN" sz="2800" dirty="0"/>
              <a:t>Write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，並填寫</a:t>
            </a:r>
            <a:r>
              <a:rPr lang="en-US" altLang="zh-CN" sz="2800" dirty="0"/>
              <a:t>token name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（名字可隨意）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047CB1-252E-41D3-98D4-E231ED02B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7D6BC-C561-44C8-B311-A37BEE656D3A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6C1FB8-453F-4449-A375-A03792F1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83685"/>
            <a:ext cx="5928712" cy="15379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CB132A2-6A7C-41CA-978D-F6F276014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524113"/>
            <a:ext cx="3742557" cy="159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9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4CC01-AB10-4524-840E-A660E215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Hugging Face API</a:t>
            </a:r>
            <a:r>
              <a:rPr lang="zh-CN" altLang="en-US" dirty="0"/>
              <a:t>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00222E-45F8-483B-BFA7-E388683B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記好這</a:t>
            </a:r>
            <a:r>
              <a:rPr lang="en-US" altLang="zh-CN" sz="2800" dirty="0">
                <a:ea typeface="標楷體" panose="03000509000000000000" pitchFamily="65" charset="-120"/>
              </a:rPr>
              <a:t>access token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，建議複製儲存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FF80CD-D8C3-49E4-A247-3F44715440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7D6BC-C561-44C8-B311-A37BEE656D3A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05FA0A-87AF-43A4-93DF-8407C5831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0" b="3225"/>
          <a:stretch/>
        </p:blipFill>
        <p:spPr>
          <a:xfrm>
            <a:off x="2159734" y="2636912"/>
            <a:ext cx="4824531" cy="292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9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AC039-C60A-4327-AF67-DE14AEB3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Excel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檔轉成</a:t>
            </a:r>
            <a:r>
              <a:rPr lang="en-US" altLang="zh-CN" dirty="0"/>
              <a:t>json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AD7A9-985A-4E53-B5D5-516A641C2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由於模型訓練時只讀取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檔，故需先將欲訓練之資料轉換成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檔。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CN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xlsx2json.ipynb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將檔案轉換成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B45F7C-1ECD-45A9-B59B-0D350549AD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7D6BC-C561-44C8-B311-A37BEE656D3A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13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D395F-E6C9-42BA-807E-C364F57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標楷體" panose="03000509000000000000" pitchFamily="65" charset="-120"/>
              </a:rPr>
              <a:t>json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檔輸出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DB9E9C-380F-41D4-9A14-0B48804D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81201"/>
            <a:ext cx="4038600" cy="5116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</a:t>
            </a:r>
            <a:r>
              <a:rPr lang="en-US" altLang="zh-CN" sz="2800" dirty="0">
                <a:ea typeface="標楷體" panose="03000509000000000000" pitchFamily="65" charset="-120"/>
              </a:rPr>
              <a:t>excel.xlsx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</a:t>
            </a:r>
            <a:endParaRPr lang="en-US" altLang="zh-CN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614F9E-F791-43DD-AEA9-2B499897B5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7D6BC-C561-44C8-B311-A37BEE656D3A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321A7B-4EA0-4E6E-84C7-A2A4EA570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600"/>
          <a:stretch/>
        </p:blipFill>
        <p:spPr>
          <a:xfrm>
            <a:off x="971600" y="2492896"/>
            <a:ext cx="3528392" cy="251663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CE09E24-7C77-4EAD-B3BF-77242D546327}"/>
              </a:ext>
            </a:extLst>
          </p:cNvPr>
          <p:cNvSpPr txBox="1"/>
          <p:nvPr/>
        </p:nvSpPr>
        <p:spPr>
          <a:xfrm>
            <a:off x="4649180" y="2492896"/>
            <a:ext cx="229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這放讀取之檔案路徑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DC8FCEA-A0B3-4189-8747-E14E06023910}"/>
              </a:ext>
            </a:extLst>
          </p:cNvPr>
          <p:cNvCxnSpPr>
            <a:cxnSpLocks/>
          </p:cNvCxnSpPr>
          <p:nvPr/>
        </p:nvCxnSpPr>
        <p:spPr>
          <a:xfrm flipH="1">
            <a:off x="3275856" y="2677562"/>
            <a:ext cx="1489065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39AC220F-FD94-486A-B245-A1B155770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068" y="3926480"/>
            <a:ext cx="3528392" cy="278281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9E55DC-E42B-48F9-945D-07291468E5C9}"/>
              </a:ext>
            </a:extLst>
          </p:cNvPr>
          <p:cNvSpPr txBox="1"/>
          <p:nvPr/>
        </p:nvSpPr>
        <p:spPr>
          <a:xfrm>
            <a:off x="5409461" y="2951946"/>
            <a:ext cx="3606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點擊兩個運行程序後會生成最終</a:t>
            </a:r>
            <a:r>
              <a:rPr lang="en-US" altLang="zh-CN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lang="zh-CN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67D1B46-C409-4B80-89F6-98045F94E596}"/>
              </a:ext>
            </a:extLst>
          </p:cNvPr>
          <p:cNvCxnSpPr>
            <a:cxnSpLocks/>
          </p:cNvCxnSpPr>
          <p:nvPr/>
        </p:nvCxnSpPr>
        <p:spPr>
          <a:xfrm>
            <a:off x="5184068" y="6237312"/>
            <a:ext cx="104411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D918D2-F8C0-43D2-816B-7BD0108EE0B6}"/>
              </a:ext>
            </a:extLst>
          </p:cNvPr>
          <p:cNvSpPr txBox="1"/>
          <p:nvPr/>
        </p:nvSpPr>
        <p:spPr>
          <a:xfrm>
            <a:off x="4083139" y="6052646"/>
            <a:ext cx="113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輸出路徑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010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ACCAF-7B37-4A10-ABAF-51F05F0D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連接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Hugging Face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8E2E78-FA85-44BC-B9DE-53D33C8067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97D6BC-C561-44C8-B311-A37BEE656D3A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C19B63E-4F98-4486-8825-E89B8D8BF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766181"/>
            <a:ext cx="3793901" cy="207630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D06ACD9-68D1-40A5-8D2A-D0CFDADE0FAD}"/>
              </a:ext>
            </a:extLst>
          </p:cNvPr>
          <p:cNvSpPr txBox="1"/>
          <p:nvPr/>
        </p:nvSpPr>
        <p:spPr>
          <a:xfrm>
            <a:off x="467544" y="1935184"/>
            <a:ext cx="8411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開啓</a:t>
            </a:r>
            <a:r>
              <a:rPr lang="en-US" altLang="zh-CN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ftmodel.ipynb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，點選左側🔑，將</a:t>
            </a:r>
            <a:r>
              <a:rPr lang="en-US" altLang="zh-CN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huggingface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access token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輸入，並開啓訪問權限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C03FD3-4603-413C-AE87-A6CAA35BF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5575831"/>
            <a:ext cx="5328592" cy="93396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960CF6D-A52A-4BC6-8032-ADE9E81EF989}"/>
              </a:ext>
            </a:extLst>
          </p:cNvPr>
          <p:cNvSpPr txBox="1"/>
          <p:nvPr/>
        </p:nvSpPr>
        <p:spPr>
          <a:xfrm>
            <a:off x="432587" y="4788972"/>
            <a:ext cx="841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Token=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userdata.get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(‘</a:t>
            </a:r>
            <a:r>
              <a:rPr lang="en-US" altLang="zh-CN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access token</a:t>
            </a:r>
            <a:r>
              <a:rPr lang="zh-CN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名稱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’)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3296553"/>
      </p:ext>
    </p:extLst>
  </p:cSld>
  <p:clrMapOvr>
    <a:masterClrMapping/>
  </p:clrMapOvr>
</p:sld>
</file>

<file path=ppt/theme/theme1.xml><?xml version="1.0" encoding="utf-8"?>
<a:theme xmlns:a="http://schemas.openxmlformats.org/drawingml/2006/main" name="pri2006-alt">
  <a:themeElements>
    <a:clrScheme name="pri2006-alt 15">
      <a:dk1>
        <a:srgbClr val="000000"/>
      </a:dk1>
      <a:lt1>
        <a:srgbClr val="FFFFFF"/>
      </a:lt1>
      <a:dk2>
        <a:srgbClr val="010203"/>
      </a:dk2>
      <a:lt2>
        <a:srgbClr val="808080"/>
      </a:lt2>
      <a:accent1>
        <a:srgbClr val="8FA6CB"/>
      </a:accent1>
      <a:accent2>
        <a:srgbClr val="49689C"/>
      </a:accent2>
      <a:accent3>
        <a:srgbClr val="FFFFFF"/>
      </a:accent3>
      <a:accent4>
        <a:srgbClr val="000000"/>
      </a:accent4>
      <a:accent5>
        <a:srgbClr val="C6D0E2"/>
      </a:accent5>
      <a:accent6>
        <a:srgbClr val="415E8D"/>
      </a:accent6>
      <a:hlink>
        <a:srgbClr val="2DB53A"/>
      </a:hlink>
      <a:folHlink>
        <a:srgbClr val="18621F"/>
      </a:folHlink>
    </a:clrScheme>
    <a:fontScheme name="pri2006-alt">
      <a:majorFont>
        <a:latin typeface="Arial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i2006-a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i2006-a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i2006-a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i2006-a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i2006-a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i2006-a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i2006-a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i2006-a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i2006-a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i2006-a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i2006-a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i2006-a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i2006-alt 13">
        <a:dk1>
          <a:srgbClr val="5F5F5F"/>
        </a:dk1>
        <a:lt1>
          <a:srgbClr val="FFFFFF"/>
        </a:lt1>
        <a:dk2>
          <a:srgbClr val="33486C"/>
        </a:dk2>
        <a:lt2>
          <a:srgbClr val="808080"/>
        </a:lt2>
        <a:accent1>
          <a:srgbClr val="49689C"/>
        </a:accent1>
        <a:accent2>
          <a:srgbClr val="1F8CC3"/>
        </a:accent2>
        <a:accent3>
          <a:srgbClr val="FFFFFF"/>
        </a:accent3>
        <a:accent4>
          <a:srgbClr val="505050"/>
        </a:accent4>
        <a:accent5>
          <a:srgbClr val="B1B9CB"/>
        </a:accent5>
        <a:accent6>
          <a:srgbClr val="1B7EB0"/>
        </a:accent6>
        <a:hlink>
          <a:srgbClr val="2DB53A"/>
        </a:hlink>
        <a:folHlink>
          <a:srgbClr val="1862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i2006-alt 14">
        <a:dk1>
          <a:srgbClr val="000000"/>
        </a:dk1>
        <a:lt1>
          <a:srgbClr val="FFFFFF"/>
        </a:lt1>
        <a:dk2>
          <a:srgbClr val="33486C"/>
        </a:dk2>
        <a:lt2>
          <a:srgbClr val="808080"/>
        </a:lt2>
        <a:accent1>
          <a:srgbClr val="49689C"/>
        </a:accent1>
        <a:accent2>
          <a:srgbClr val="1F8CC3"/>
        </a:accent2>
        <a:accent3>
          <a:srgbClr val="FFFFFF"/>
        </a:accent3>
        <a:accent4>
          <a:srgbClr val="000000"/>
        </a:accent4>
        <a:accent5>
          <a:srgbClr val="B1B9CB"/>
        </a:accent5>
        <a:accent6>
          <a:srgbClr val="1B7EB0"/>
        </a:accent6>
        <a:hlink>
          <a:srgbClr val="2DB53A"/>
        </a:hlink>
        <a:folHlink>
          <a:srgbClr val="18621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i2006-alt 15">
        <a:dk1>
          <a:srgbClr val="000000"/>
        </a:dk1>
        <a:lt1>
          <a:srgbClr val="FFFFFF"/>
        </a:lt1>
        <a:dk2>
          <a:srgbClr val="010203"/>
        </a:dk2>
        <a:lt2>
          <a:srgbClr val="808080"/>
        </a:lt2>
        <a:accent1>
          <a:srgbClr val="8FA6CB"/>
        </a:accent1>
        <a:accent2>
          <a:srgbClr val="49689C"/>
        </a:accent2>
        <a:accent3>
          <a:srgbClr val="FFFFFF"/>
        </a:accent3>
        <a:accent4>
          <a:srgbClr val="000000"/>
        </a:accent4>
        <a:accent5>
          <a:srgbClr val="C6D0E2"/>
        </a:accent5>
        <a:accent6>
          <a:srgbClr val="415E8D"/>
        </a:accent6>
        <a:hlink>
          <a:srgbClr val="2DB53A"/>
        </a:hlink>
        <a:folHlink>
          <a:srgbClr val="18621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MI-Sustainable-package-0809 final version" id="{9F17FDAB-5C00-8542-BEA5-49DCC372AA5C}" vid="{A487CF1F-0D3D-3E46-9AF3-0D05E13DE131}"/>
    </a:ext>
  </a:ext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MI-Sustainable-package-0809 final version" id="{9F17FDAB-5C00-8542-BEA5-49DCC372AA5C}" vid="{E2286428-7EE8-2B41-8205-CF80A757A58E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ISMI-Sustainable-package-0809 final version</Template>
  <TotalTime>13830</TotalTime>
  <Words>480</Words>
  <Application>Microsoft Office PowerPoint</Application>
  <PresentationFormat>如螢幕大小 (4:3)</PresentationFormat>
  <Paragraphs>93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8" baseType="lpstr">
      <vt:lpstr>宋体</vt:lpstr>
      <vt:lpstr>新細明體</vt:lpstr>
      <vt:lpstr>標楷體</vt:lpstr>
      <vt:lpstr>標楷體</vt:lpstr>
      <vt:lpstr>Arial</vt:lpstr>
      <vt:lpstr>Calibri</vt:lpstr>
      <vt:lpstr>Calibri Light</vt:lpstr>
      <vt:lpstr>Tahoma</vt:lpstr>
      <vt:lpstr>Times New Roman</vt:lpstr>
      <vt:lpstr>pri2006-alt</vt:lpstr>
      <vt:lpstr>自訂設計</vt:lpstr>
      <vt:lpstr>PowerPoint 簡報</vt:lpstr>
      <vt:lpstr>步驟</vt:lpstr>
      <vt:lpstr>Hugging Face賬號建立</vt:lpstr>
      <vt:lpstr>Hugging Face模型建立</vt:lpstr>
      <vt:lpstr>Hugging Face API（1/2）</vt:lpstr>
      <vt:lpstr>Hugging Face API（2/2）</vt:lpstr>
      <vt:lpstr>Excel檔轉成json檔</vt:lpstr>
      <vt:lpstr>json檔輸出</vt:lpstr>
      <vt:lpstr>連接Hugging Face</vt:lpstr>
      <vt:lpstr>模型選擇</vt:lpstr>
      <vt:lpstr>模型參數調整</vt:lpstr>
      <vt:lpstr>模型訓練</vt:lpstr>
      <vt:lpstr>呼叫模型</vt:lpstr>
      <vt:lpstr>模型使用（1/2） :Demo</vt:lpstr>
      <vt:lpstr>模型使用（2/2） :Demo</vt:lpstr>
      <vt:lpstr>批量輸入輸出</vt:lpstr>
      <vt:lpstr>Excel匯出結果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林昕翰</dc:creator>
  <cp:lastModifiedBy>黃靖珽</cp:lastModifiedBy>
  <cp:revision>656</cp:revision>
  <dcterms:created xsi:type="dcterms:W3CDTF">2016-08-17T08:44:30Z</dcterms:created>
  <dcterms:modified xsi:type="dcterms:W3CDTF">2024-07-31T04:56:23Z</dcterms:modified>
</cp:coreProperties>
</file>