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6" r:id="rId5"/>
    <p:sldId id="287" r:id="rId6"/>
    <p:sldId id="262" r:id="rId7"/>
    <p:sldId id="271" r:id="rId8"/>
    <p:sldId id="272" r:id="rId9"/>
    <p:sldId id="288" r:id="rId10"/>
    <p:sldId id="289" r:id="rId11"/>
    <p:sldId id="263" r:id="rId12"/>
    <p:sldId id="276" r:id="rId13"/>
    <p:sldId id="277" r:id="rId14"/>
    <p:sldId id="278" r:id="rId15"/>
    <p:sldId id="279" r:id="rId16"/>
    <p:sldId id="290" r:id="rId17"/>
    <p:sldId id="265" r:id="rId18"/>
    <p:sldId id="283" r:id="rId19"/>
    <p:sldId id="28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UMMER" initials="SU" lastIdx="1" clrIdx="0">
    <p:extLst>
      <p:ext uri="{19B8F6BF-5375-455C-9EA6-DF929625EA0E}">
        <p15:presenceInfo xmlns:p15="http://schemas.microsoft.com/office/powerpoint/2012/main" userId="78205995555b52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19" autoAdjust="0"/>
  </p:normalViewPr>
  <p:slideViewPr>
    <p:cSldViewPr snapToGrid="0">
      <p:cViewPr varScale="1">
        <p:scale>
          <a:sx n="81" d="100"/>
          <a:sy n="81" d="100"/>
        </p:scale>
        <p:origin x="763" y="-67"/>
      </p:cViewPr>
      <p:guideLst>
        <p:guide orient="horz" pos="2160"/>
        <p:guide pos="3840"/>
      </p:guideLst>
    </p:cSldViewPr>
  </p:slideViewPr>
  <p:outlineViewPr>
    <p:cViewPr>
      <p:scale>
        <a:sx n="75" d="100"/>
        <a:sy n="75"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0DF52-8C74-4DAC-BB9C-21B83D918010}" type="datetimeFigureOut">
              <a:rPr lang="zh-CN" altLang="en-US" smtClean="0"/>
              <a:t>2022/4/30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CEC2D-ECC0-4528-8DF0-CCC368230BD0}" type="slidenum">
              <a:rPr lang="zh-CN" altLang="en-US" smtClean="0"/>
              <a:t>‹#›</a:t>
            </a:fld>
            <a:endParaRPr lang="zh-CN" altLang="en-US"/>
          </a:p>
        </p:txBody>
      </p:sp>
    </p:spTree>
    <p:extLst>
      <p:ext uri="{BB962C8B-B14F-4D97-AF65-F5344CB8AC3E}">
        <p14:creationId xmlns:p14="http://schemas.microsoft.com/office/powerpoint/2010/main" val="248610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4CEC2D-ECC0-4528-8DF0-CCC368230BD0}" type="slidenum">
              <a:rPr lang="zh-CN" altLang="en-US" smtClean="0"/>
              <a:t>16</a:t>
            </a:fld>
            <a:endParaRPr lang="zh-CN" altLang="en-US"/>
          </a:p>
        </p:txBody>
      </p:sp>
    </p:spTree>
    <p:extLst>
      <p:ext uri="{BB962C8B-B14F-4D97-AF65-F5344CB8AC3E}">
        <p14:creationId xmlns:p14="http://schemas.microsoft.com/office/powerpoint/2010/main" val="132738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AutoShape 9"/>
          <p:cNvSpPr>
            <a:spLocks noChangeAspect="1" noChangeArrowheads="1" noTextEdit="1"/>
          </p:cNvSpPr>
          <p:nvPr userDrawn="1"/>
        </p:nvSpPr>
        <p:spPr bwMode="auto">
          <a:xfrm>
            <a:off x="0" y="0"/>
            <a:ext cx="12192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 name="Freeform 12"/>
          <p:cNvSpPr/>
          <p:nvPr userDrawn="1"/>
        </p:nvSpPr>
        <p:spPr bwMode="auto">
          <a:xfrm>
            <a:off x="-687388" y="-1116013"/>
            <a:ext cx="13779500" cy="8456613"/>
          </a:xfrm>
          <a:custGeom>
            <a:avLst/>
            <a:gdLst>
              <a:gd name="T0" fmla="*/ 251 w 842"/>
              <a:gd name="T1" fmla="*/ 55 h 523"/>
              <a:gd name="T2" fmla="*/ 199 w 842"/>
              <a:gd name="T3" fmla="*/ 314 h 523"/>
              <a:gd name="T4" fmla="*/ 842 w 842"/>
              <a:gd name="T5" fmla="*/ 384 h 523"/>
              <a:gd name="T6" fmla="*/ 778 w 842"/>
              <a:gd name="T7" fmla="*/ 434 h 523"/>
              <a:gd name="T8" fmla="*/ 158 w 842"/>
              <a:gd name="T9" fmla="*/ 424 h 523"/>
              <a:gd name="T10" fmla="*/ 164 w 842"/>
              <a:gd name="T11" fmla="*/ 27 h 523"/>
              <a:gd name="T12" fmla="*/ 251 w 842"/>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42" h="523">
                <a:moveTo>
                  <a:pt x="251" y="55"/>
                </a:moveTo>
                <a:cubicBezTo>
                  <a:pt x="251" y="55"/>
                  <a:pt x="134" y="156"/>
                  <a:pt x="199" y="314"/>
                </a:cubicBezTo>
                <a:cubicBezTo>
                  <a:pt x="269" y="482"/>
                  <a:pt x="687" y="451"/>
                  <a:pt x="842" y="384"/>
                </a:cubicBezTo>
                <a:cubicBezTo>
                  <a:pt x="778" y="434"/>
                  <a:pt x="778" y="434"/>
                  <a:pt x="778" y="434"/>
                </a:cubicBezTo>
                <a:cubicBezTo>
                  <a:pt x="778" y="434"/>
                  <a:pt x="315" y="523"/>
                  <a:pt x="158" y="424"/>
                </a:cubicBezTo>
                <a:cubicBezTo>
                  <a:pt x="0" y="326"/>
                  <a:pt x="90" y="54"/>
                  <a:pt x="164" y="27"/>
                </a:cubicBezTo>
                <a:cubicBezTo>
                  <a:pt x="239" y="0"/>
                  <a:pt x="251" y="55"/>
                  <a:pt x="251" y="55"/>
                </a:cubicBez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13"/>
          <p:cNvSpPr/>
          <p:nvPr userDrawn="1"/>
        </p:nvSpPr>
        <p:spPr bwMode="auto">
          <a:xfrm>
            <a:off x="-295275" y="-438150"/>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Group 13"/>
          <p:cNvGrpSpPr>
            <a:grpSpLocks noChangeAspect="1"/>
          </p:cNvGrpSpPr>
          <p:nvPr userDrawn="1"/>
        </p:nvGrpSpPr>
        <p:grpSpPr bwMode="auto">
          <a:xfrm>
            <a:off x="-1201738" y="-989013"/>
            <a:ext cx="14185900" cy="8455025"/>
            <a:chOff x="-757" y="-623"/>
            <a:chExt cx="8936" cy="5326"/>
          </a:xfrm>
        </p:grpSpPr>
        <p:sp>
          <p:nvSpPr>
            <p:cNvPr id="4" name="AutoShape 12"/>
            <p:cNvSpPr>
              <a:spLocks noChangeAspect="1" noChangeArrowheads="1" noTextEdit="1"/>
            </p:cNvSpPr>
            <p:nvPr/>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15"/>
            <p:cNvSpPr/>
            <p:nvPr/>
          </p:nvSpPr>
          <p:spPr bwMode="auto">
            <a:xfrm>
              <a:off x="-757" y="-623"/>
              <a:ext cx="8936" cy="5326"/>
            </a:xfrm>
            <a:custGeom>
              <a:avLst/>
              <a:gdLst>
                <a:gd name="T0" fmla="*/ 250 w 867"/>
                <a:gd name="T1" fmla="*/ 55 h 523"/>
                <a:gd name="T2" fmla="*/ 198 w 867"/>
                <a:gd name="T3" fmla="*/ 314 h 523"/>
                <a:gd name="T4" fmla="*/ 867 w 867"/>
                <a:gd name="T5" fmla="*/ 384 h 523"/>
                <a:gd name="T6" fmla="*/ 803 w 867"/>
                <a:gd name="T7" fmla="*/ 434 h 523"/>
                <a:gd name="T8" fmla="*/ 157 w 867"/>
                <a:gd name="T9" fmla="*/ 424 h 523"/>
                <a:gd name="T10" fmla="*/ 164 w 867"/>
                <a:gd name="T11" fmla="*/ 27 h 523"/>
                <a:gd name="T12" fmla="*/ 250 w 867"/>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67" h="523">
                  <a:moveTo>
                    <a:pt x="250" y="55"/>
                  </a:moveTo>
                  <a:cubicBezTo>
                    <a:pt x="250" y="55"/>
                    <a:pt x="133" y="156"/>
                    <a:pt x="198" y="314"/>
                  </a:cubicBezTo>
                  <a:cubicBezTo>
                    <a:pt x="268" y="482"/>
                    <a:pt x="709" y="442"/>
                    <a:pt x="867" y="384"/>
                  </a:cubicBezTo>
                  <a:cubicBezTo>
                    <a:pt x="803" y="434"/>
                    <a:pt x="803" y="434"/>
                    <a:pt x="803" y="434"/>
                  </a:cubicBezTo>
                  <a:cubicBezTo>
                    <a:pt x="803" y="434"/>
                    <a:pt x="314" y="523"/>
                    <a:pt x="157" y="424"/>
                  </a:cubicBezTo>
                  <a:cubicBezTo>
                    <a:pt x="0" y="326"/>
                    <a:pt x="89" y="54"/>
                    <a:pt x="164" y="27"/>
                  </a:cubicBezTo>
                  <a:cubicBezTo>
                    <a:pt x="238" y="0"/>
                    <a:pt x="250" y="55"/>
                    <a:pt x="250" y="5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510" y="-195"/>
              <a:ext cx="8441" cy="4746"/>
            </a:xfrm>
            <a:custGeom>
              <a:avLst/>
              <a:gdLst>
                <a:gd name="T0" fmla="*/ 147 w 819"/>
                <a:gd name="T1" fmla="*/ 0 h 466"/>
                <a:gd name="T2" fmla="*/ 94 w 819"/>
                <a:gd name="T3" fmla="*/ 232 h 466"/>
                <a:gd name="T4" fmla="*/ 552 w 819"/>
                <a:gd name="T5" fmla="*/ 405 h 466"/>
                <a:gd name="T6" fmla="*/ 819 w 819"/>
                <a:gd name="T7" fmla="*/ 356 h 466"/>
                <a:gd name="T8" fmla="*/ 807 w 819"/>
                <a:gd name="T9" fmla="*/ 466 h 466"/>
                <a:gd name="T10" fmla="*/ 0 w 819"/>
                <a:gd name="T11" fmla="*/ 457 h 466"/>
                <a:gd name="T12" fmla="*/ 1 w 819"/>
                <a:gd name="T13" fmla="*/ 8 h 466"/>
                <a:gd name="T14" fmla="*/ 147 w 819"/>
                <a:gd name="T15" fmla="*/ 0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466">
                  <a:moveTo>
                    <a:pt x="147" y="0"/>
                  </a:moveTo>
                  <a:cubicBezTo>
                    <a:pt x="147" y="0"/>
                    <a:pt x="64" y="98"/>
                    <a:pt x="94" y="232"/>
                  </a:cubicBezTo>
                  <a:cubicBezTo>
                    <a:pt x="133" y="402"/>
                    <a:pt x="381" y="423"/>
                    <a:pt x="552" y="405"/>
                  </a:cubicBezTo>
                  <a:cubicBezTo>
                    <a:pt x="743" y="386"/>
                    <a:pt x="819" y="356"/>
                    <a:pt x="819" y="356"/>
                  </a:cubicBezTo>
                  <a:cubicBezTo>
                    <a:pt x="807" y="466"/>
                    <a:pt x="807" y="466"/>
                    <a:pt x="807" y="466"/>
                  </a:cubicBezTo>
                  <a:cubicBezTo>
                    <a:pt x="0" y="457"/>
                    <a:pt x="0" y="457"/>
                    <a:pt x="0" y="457"/>
                  </a:cubicBezTo>
                  <a:cubicBezTo>
                    <a:pt x="1" y="8"/>
                    <a:pt x="1" y="8"/>
                    <a:pt x="1" y="8"/>
                  </a:cubicBezTo>
                  <a:lnTo>
                    <a:pt x="147" y="0"/>
                  </a:ln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Freeform 13"/>
          <p:cNvSpPr/>
          <p:nvPr userDrawn="1"/>
        </p:nvSpPr>
        <p:spPr bwMode="auto">
          <a:xfrm>
            <a:off x="422034" y="-482844"/>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55C0EE"/>
          </a:solidFill>
          <a:ln>
            <a:noFill/>
          </a:ln>
        </p:spPr>
        <p:txBody>
          <a:bodyPr vert="horz" wrap="square" lIns="91440" tIns="45720" rIns="91440" bIns="45720" numCol="1" anchor="t" anchorCtr="0" compatLnSpc="1"/>
          <a:lstStyle/>
          <a:p>
            <a:endParaRPr lang="zh-CN" altLang="en-US" dirty="0"/>
          </a:p>
        </p:txBody>
      </p:sp>
      <p:sp>
        <p:nvSpPr>
          <p:cNvPr id="4" name="Freeform 13"/>
          <p:cNvSpPr/>
          <p:nvPr userDrawn="1"/>
        </p:nvSpPr>
        <p:spPr bwMode="auto">
          <a:xfrm>
            <a:off x="-311993" y="-295276"/>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516844" y="1992440"/>
            <a:ext cx="7158312" cy="1015663"/>
          </a:xfrm>
          <a:prstGeom prst="rect">
            <a:avLst/>
          </a:prstGeom>
          <a:noFill/>
        </p:spPr>
        <p:txBody>
          <a:bodyPr wrap="square" rtlCol="0">
            <a:spAutoFit/>
          </a:bodyPr>
          <a:lstStyle/>
          <a:p>
            <a:pPr algn="r"/>
            <a:r>
              <a:rPr kumimoji="1" lang="zh-CN" altLang="en-US" sz="6000" b="1" dirty="0"/>
              <a:t>文本分类模型</a:t>
            </a:r>
          </a:p>
        </p:txBody>
      </p:sp>
      <p:sp>
        <p:nvSpPr>
          <p:cNvPr id="22" name="文本框 21"/>
          <p:cNvSpPr txBox="1"/>
          <p:nvPr/>
        </p:nvSpPr>
        <p:spPr>
          <a:xfrm>
            <a:off x="7391501" y="3542420"/>
            <a:ext cx="4218037" cy="338554"/>
          </a:xfrm>
          <a:prstGeom prst="rect">
            <a:avLst/>
          </a:prstGeom>
          <a:noFill/>
        </p:spPr>
        <p:txBody>
          <a:bodyPr wrap="square" rtlCol="0">
            <a:spAutoFit/>
          </a:bodyPr>
          <a:lstStyle/>
          <a:p>
            <a:pPr algn="r"/>
            <a:r>
              <a:rPr kumimoji="1" lang="zh-CN" altLang="en-US" sz="1600" dirty="0"/>
              <a:t>黄杰伦</a:t>
            </a:r>
            <a:endParaRPr kumimoji="1" lang="en-US" altLang="zh-CN" sz="1600" dirty="0"/>
          </a:p>
        </p:txBody>
      </p:sp>
      <p:cxnSp>
        <p:nvCxnSpPr>
          <p:cNvPr id="30" name="直接连接符 29"/>
          <p:cNvCxnSpPr/>
          <p:nvPr/>
        </p:nvCxnSpPr>
        <p:spPr>
          <a:xfrm>
            <a:off x="11763299" y="2226812"/>
            <a:ext cx="0" cy="156258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3F1FA2F-9624-45D9-AF60-9346A3D1F5F5}"/>
              </a:ext>
            </a:extLst>
          </p:cNvPr>
          <p:cNvGrpSpPr/>
          <p:nvPr/>
        </p:nvGrpSpPr>
        <p:grpSpPr>
          <a:xfrm>
            <a:off x="4165600" y="277508"/>
            <a:ext cx="3860800" cy="461665"/>
            <a:chOff x="4165600" y="226708"/>
            <a:chExt cx="3860800" cy="461665"/>
          </a:xfrm>
        </p:grpSpPr>
        <p:sp>
          <p:nvSpPr>
            <p:cNvPr id="3" name="文本框 2">
              <a:extLst>
                <a:ext uri="{FF2B5EF4-FFF2-40B4-BE49-F238E27FC236}">
                  <a16:creationId xmlns:a16="http://schemas.microsoft.com/office/drawing/2014/main" id="{95790907-3F44-4ADD-9FE8-06992ACCB00B}"/>
                </a:ext>
              </a:extLst>
            </p:cNvPr>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效果</a:t>
              </a:r>
            </a:p>
          </p:txBody>
        </p:sp>
        <p:cxnSp>
          <p:nvCxnSpPr>
            <p:cNvPr id="4" name="直接连接符 3">
              <a:extLst>
                <a:ext uri="{FF2B5EF4-FFF2-40B4-BE49-F238E27FC236}">
                  <a16:creationId xmlns:a16="http://schemas.microsoft.com/office/drawing/2014/main" id="{1221100A-3080-41DB-A79C-4F4C58E8DAAB}"/>
                </a:ext>
              </a:extLst>
            </p:cNvPr>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89D6D52C-CECD-4E1D-BD3B-80571E085441}"/>
                </a:ext>
              </a:extLst>
            </p:cNvPr>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0BBB1A8E-02F3-454D-8C66-8281372CA4C9}"/>
              </a:ext>
            </a:extLst>
          </p:cNvPr>
          <p:cNvGrpSpPr/>
          <p:nvPr/>
        </p:nvGrpSpPr>
        <p:grpSpPr>
          <a:xfrm>
            <a:off x="0" y="1051237"/>
            <a:ext cx="5800725" cy="3668555"/>
            <a:chOff x="0" y="1051237"/>
            <a:chExt cx="5800725" cy="3668555"/>
          </a:xfrm>
        </p:grpSpPr>
        <p:pic>
          <p:nvPicPr>
            <p:cNvPr id="1026" name="Picture 2">
              <a:extLst>
                <a:ext uri="{FF2B5EF4-FFF2-40B4-BE49-F238E27FC236}">
                  <a16:creationId xmlns:a16="http://schemas.microsoft.com/office/drawing/2014/main" id="{9E8986E6-C59C-45CE-A239-AB0291A18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1237"/>
              <a:ext cx="5800725"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AC8949E1-4272-4786-81FF-A48055AD5883}"/>
                </a:ext>
              </a:extLst>
            </p:cNvPr>
            <p:cNvSpPr txBox="1"/>
            <p:nvPr/>
          </p:nvSpPr>
          <p:spPr>
            <a:xfrm>
              <a:off x="1957681" y="4350460"/>
              <a:ext cx="1885361" cy="369332"/>
            </a:xfrm>
            <a:prstGeom prst="rect">
              <a:avLst/>
            </a:prstGeom>
            <a:noFill/>
          </p:spPr>
          <p:txBody>
            <a:bodyPr wrap="square" rtlCol="0">
              <a:spAutoFit/>
            </a:bodyPr>
            <a:lstStyle/>
            <a:p>
              <a:r>
                <a:rPr lang="zh-CN" altLang="en-US" dirty="0"/>
                <a:t>模型迭代</a:t>
              </a:r>
              <a:r>
                <a:rPr lang="en-US" altLang="zh-CN" dirty="0"/>
                <a:t>100</a:t>
              </a:r>
              <a:r>
                <a:rPr lang="zh-CN" altLang="en-US" dirty="0"/>
                <a:t>次</a:t>
              </a:r>
            </a:p>
          </p:txBody>
        </p:sp>
      </p:grpSp>
      <p:sp>
        <p:nvSpPr>
          <p:cNvPr id="12" name="文本框 11">
            <a:extLst>
              <a:ext uri="{FF2B5EF4-FFF2-40B4-BE49-F238E27FC236}">
                <a16:creationId xmlns:a16="http://schemas.microsoft.com/office/drawing/2014/main" id="{30CB4CB4-0F96-4C75-9EA8-3E103D46D21B}"/>
              </a:ext>
            </a:extLst>
          </p:cNvPr>
          <p:cNvSpPr txBox="1"/>
          <p:nvPr/>
        </p:nvSpPr>
        <p:spPr>
          <a:xfrm>
            <a:off x="3060492" y="5098877"/>
            <a:ext cx="6661569" cy="1200329"/>
          </a:xfrm>
          <a:prstGeom prst="rect">
            <a:avLst/>
          </a:prstGeom>
          <a:noFill/>
        </p:spPr>
        <p:txBody>
          <a:bodyPr wrap="square" rtlCol="0">
            <a:spAutoFit/>
          </a:bodyPr>
          <a:lstStyle/>
          <a:p>
            <a:r>
              <a:rPr lang="zh-CN" altLang="en-US" sz="2400" dirty="0">
                <a:latin typeface="+mn-ea"/>
              </a:rPr>
              <a:t>迭代次数越多，分数越低，出现过拟合的情况</a:t>
            </a:r>
            <a:endParaRPr lang="en-US" altLang="zh-CN" sz="2400" dirty="0">
              <a:latin typeface="+mn-ea"/>
            </a:endParaRPr>
          </a:p>
          <a:p>
            <a:r>
              <a:rPr lang="zh-CN" altLang="en-US" sz="2400" dirty="0">
                <a:latin typeface="+mn-ea"/>
              </a:rPr>
              <a:t>并且整个模型的整体预测分数在</a:t>
            </a:r>
            <a:r>
              <a:rPr lang="en-US" altLang="zh-CN" sz="2400" dirty="0">
                <a:latin typeface="+mn-ea"/>
              </a:rPr>
              <a:t>0.4~0.45</a:t>
            </a:r>
            <a:r>
              <a:rPr lang="zh-CN" altLang="en-US" sz="2400" dirty="0">
                <a:latin typeface="+mn-ea"/>
              </a:rPr>
              <a:t>范围区间内</a:t>
            </a:r>
          </a:p>
        </p:txBody>
      </p:sp>
      <p:grpSp>
        <p:nvGrpSpPr>
          <p:cNvPr id="13" name="组合 12">
            <a:extLst>
              <a:ext uri="{FF2B5EF4-FFF2-40B4-BE49-F238E27FC236}">
                <a16:creationId xmlns:a16="http://schemas.microsoft.com/office/drawing/2014/main" id="{808BBF3E-BB35-4584-9D89-0E579527AFC4}"/>
              </a:ext>
            </a:extLst>
          </p:cNvPr>
          <p:cNvGrpSpPr/>
          <p:nvPr/>
        </p:nvGrpSpPr>
        <p:grpSpPr>
          <a:xfrm>
            <a:off x="6391277" y="1051236"/>
            <a:ext cx="5800725" cy="3668556"/>
            <a:chOff x="6391277" y="1051236"/>
            <a:chExt cx="5800725" cy="3668556"/>
          </a:xfrm>
        </p:grpSpPr>
        <p:pic>
          <p:nvPicPr>
            <p:cNvPr id="1028" name="Picture 4">
              <a:extLst>
                <a:ext uri="{FF2B5EF4-FFF2-40B4-BE49-F238E27FC236}">
                  <a16:creationId xmlns:a16="http://schemas.microsoft.com/office/drawing/2014/main" id="{3084597C-B829-4E94-B753-8CD3C900F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277" y="1051236"/>
              <a:ext cx="5800725" cy="3171825"/>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37813CAD-7FB5-4008-924D-01DA4BD917FF}"/>
                </a:ext>
              </a:extLst>
            </p:cNvPr>
            <p:cNvSpPr txBox="1"/>
            <p:nvPr/>
          </p:nvSpPr>
          <p:spPr>
            <a:xfrm>
              <a:off x="8348958" y="4350460"/>
              <a:ext cx="1885361" cy="369332"/>
            </a:xfrm>
            <a:prstGeom prst="rect">
              <a:avLst/>
            </a:prstGeom>
            <a:noFill/>
          </p:spPr>
          <p:txBody>
            <a:bodyPr wrap="square" rtlCol="0">
              <a:spAutoFit/>
            </a:bodyPr>
            <a:lstStyle/>
            <a:p>
              <a:r>
                <a:rPr lang="zh-CN" altLang="en-US" dirty="0"/>
                <a:t>模型迭代</a:t>
              </a:r>
              <a:r>
                <a:rPr lang="en-US" altLang="zh-CN" dirty="0"/>
                <a:t>500</a:t>
              </a:r>
              <a:r>
                <a:rPr lang="zh-CN" altLang="en-US" dirty="0"/>
                <a:t>次</a:t>
              </a:r>
            </a:p>
          </p:txBody>
        </p:sp>
      </p:grpSp>
    </p:spTree>
    <p:extLst>
      <p:ext uri="{BB962C8B-B14F-4D97-AF65-F5344CB8AC3E}">
        <p14:creationId xmlns:p14="http://schemas.microsoft.com/office/powerpoint/2010/main" val="196360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03</a:t>
            </a:r>
            <a:endParaRPr lang="zh-CN" altLang="en-US" sz="5400" dirty="0">
              <a:solidFill>
                <a:prstClr val="black"/>
              </a:solidFill>
              <a:latin typeface="微软雅黑" pitchFamily="34" charset="-122"/>
              <a:ea typeface="微软雅黑" pitchFamily="34" charset="-122"/>
            </a:endParaRPr>
          </a:p>
        </p:txBody>
      </p:sp>
      <p:sp>
        <p:nvSpPr>
          <p:cNvPr id="19" name="文本框 18"/>
          <p:cNvSpPr txBox="1"/>
          <p:nvPr/>
        </p:nvSpPr>
        <p:spPr>
          <a:xfrm>
            <a:off x="6218513" y="2890356"/>
            <a:ext cx="3325090" cy="584775"/>
          </a:xfrm>
          <a:prstGeom prst="rect">
            <a:avLst/>
          </a:prstGeom>
          <a:noFill/>
        </p:spPr>
        <p:txBody>
          <a:bodyPr wrap="square" rtlCol="0">
            <a:spAutoFit/>
          </a:bodyPr>
          <a:lstStyle/>
          <a:p>
            <a:r>
              <a:rPr lang="en-US" altLang="zh-CN" sz="3200" b="1" spc="300" dirty="0">
                <a:solidFill>
                  <a:prstClr val="black"/>
                </a:solidFill>
                <a:latin typeface="微软雅黑" pitchFamily="34" charset="-122"/>
                <a:ea typeface="微软雅黑" pitchFamily="34" charset="-122"/>
              </a:rPr>
              <a:t>LSTM</a:t>
            </a:r>
            <a:r>
              <a:rPr lang="zh-CN" altLang="en-US" sz="3200" b="1" spc="300" dirty="0">
                <a:solidFill>
                  <a:prstClr val="black"/>
                </a:solidFill>
                <a:latin typeface="微软雅黑" pitchFamily="34" charset="-122"/>
                <a:ea typeface="微软雅黑" pitchFamily="34" charset="-122"/>
              </a:rPr>
              <a:t>模型</a:t>
            </a:r>
            <a:endParaRPr lang="zh-CN" altLang="en-US" sz="3200" b="1" dirty="0">
              <a:solidFill>
                <a:prstClr val="black"/>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165600" y="277508"/>
            <a:ext cx="3860800" cy="461665"/>
            <a:chOff x="4165600" y="226708"/>
            <a:chExt cx="3860800" cy="461665"/>
          </a:xfrm>
        </p:grpSpPr>
        <p:sp>
          <p:nvSpPr>
            <p:cNvPr id="32" name="文本框 31"/>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架构</a:t>
              </a:r>
            </a:p>
          </p:txBody>
        </p:sp>
        <p:cxnSp>
          <p:nvCxnSpPr>
            <p:cNvPr id="33" name="直接连接符 32"/>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352DF3A2-6E0A-4B9A-AB35-C6215AB987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937" y="1583976"/>
            <a:ext cx="11520126" cy="2059642"/>
          </a:xfrm>
          <a:prstGeom prst="rect">
            <a:avLst/>
          </a:prstGeom>
          <a:noFill/>
          <a:ln>
            <a:noFill/>
          </a:ln>
        </p:spPr>
      </p:pic>
      <p:sp>
        <p:nvSpPr>
          <p:cNvPr id="2" name="文本框 1">
            <a:extLst>
              <a:ext uri="{FF2B5EF4-FFF2-40B4-BE49-F238E27FC236}">
                <a16:creationId xmlns:a16="http://schemas.microsoft.com/office/drawing/2014/main" id="{41EC54D2-AD16-496E-AFE8-A89569D6B7DD}"/>
              </a:ext>
            </a:extLst>
          </p:cNvPr>
          <p:cNvSpPr txBox="1"/>
          <p:nvPr/>
        </p:nvSpPr>
        <p:spPr>
          <a:xfrm>
            <a:off x="-1" y="4134478"/>
            <a:ext cx="9502219" cy="707886"/>
          </a:xfrm>
          <a:prstGeom prst="rect">
            <a:avLst/>
          </a:prstGeom>
          <a:noFill/>
        </p:spPr>
        <p:txBody>
          <a:bodyPr wrap="square" rtlCol="0">
            <a:spAutoFit/>
          </a:bodyPr>
          <a:lstStyle/>
          <a:p>
            <a:r>
              <a:rPr lang="en-US" altLang="zh-CN" sz="2000" dirty="0"/>
              <a:t>1.Lstm Layer</a:t>
            </a:r>
          </a:p>
          <a:p>
            <a:r>
              <a:rPr lang="en-US" altLang="zh-CN" sz="2000" dirty="0"/>
              <a:t>	</a:t>
            </a:r>
            <a:r>
              <a:rPr lang="zh-CN" altLang="en-US" sz="2000" dirty="0"/>
              <a:t>输出单元为</a:t>
            </a:r>
            <a:r>
              <a:rPr lang="en-US" altLang="zh-CN" sz="2000" dirty="0"/>
              <a:t>50</a:t>
            </a:r>
            <a:r>
              <a:rPr lang="zh-CN" altLang="en-US" sz="2000" dirty="0"/>
              <a:t>，其中每个单元输出的是</a:t>
            </a:r>
            <a:r>
              <a:rPr lang="zh-CN" altLang="en-US" sz="2000" b="0" i="0" dirty="0">
                <a:solidFill>
                  <a:srgbClr val="212529"/>
                </a:solidFill>
                <a:effectLst/>
                <a:latin typeface="Open Sans" panose="020B0606030504020204" pitchFamily="34" charset="0"/>
              </a:rPr>
              <a:t>输出序列中的最后一个输出</a:t>
            </a:r>
            <a:endParaRPr lang="zh-CN" altLang="en-US" sz="2000" dirty="0"/>
          </a:p>
        </p:txBody>
      </p:sp>
      <p:sp>
        <p:nvSpPr>
          <p:cNvPr id="9" name="文本框 8">
            <a:extLst>
              <a:ext uri="{FF2B5EF4-FFF2-40B4-BE49-F238E27FC236}">
                <a16:creationId xmlns:a16="http://schemas.microsoft.com/office/drawing/2014/main" id="{8277DAD4-67F7-4BC9-8256-5DCC5306709C}"/>
              </a:ext>
            </a:extLst>
          </p:cNvPr>
          <p:cNvSpPr txBox="1"/>
          <p:nvPr/>
        </p:nvSpPr>
        <p:spPr>
          <a:xfrm>
            <a:off x="3032289" y="5518662"/>
            <a:ext cx="6127422" cy="830997"/>
          </a:xfrm>
          <a:prstGeom prst="rect">
            <a:avLst/>
          </a:prstGeom>
          <a:noFill/>
        </p:spPr>
        <p:txBody>
          <a:bodyPr wrap="square">
            <a:spAutoFit/>
          </a:bodyPr>
          <a:lstStyle/>
          <a:p>
            <a:r>
              <a:rPr lang="zh-CN" altLang="en-US" sz="2400" dirty="0"/>
              <a:t>根据分数对比可知，该模型整体比</a:t>
            </a:r>
            <a:r>
              <a:rPr lang="en-US" altLang="zh-CN" sz="2400" dirty="0" err="1"/>
              <a:t>textCNN</a:t>
            </a:r>
            <a:r>
              <a:rPr lang="zh-CN" altLang="en-US" sz="2400" dirty="0"/>
              <a:t>模型预测效果要好</a:t>
            </a:r>
            <a:r>
              <a:rPr lang="en-US" altLang="zh-CN" sz="2400" dirty="0"/>
              <a:t>	</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83F7B2E-CA2F-470B-8426-652928C16DB8}"/>
              </a:ext>
            </a:extLst>
          </p:cNvPr>
          <p:cNvGrpSpPr/>
          <p:nvPr/>
        </p:nvGrpSpPr>
        <p:grpSpPr>
          <a:xfrm>
            <a:off x="4165600" y="277508"/>
            <a:ext cx="3860800" cy="461665"/>
            <a:chOff x="4165600" y="226708"/>
            <a:chExt cx="3860800" cy="461665"/>
          </a:xfrm>
        </p:grpSpPr>
        <p:sp>
          <p:nvSpPr>
            <p:cNvPr id="6" name="文本框 5">
              <a:extLst>
                <a:ext uri="{FF2B5EF4-FFF2-40B4-BE49-F238E27FC236}">
                  <a16:creationId xmlns:a16="http://schemas.microsoft.com/office/drawing/2014/main" id="{4012EDE5-2C9A-4A30-B95B-58652F39AA44}"/>
                </a:ext>
              </a:extLst>
            </p:cNvPr>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模型优化</a:t>
              </a:r>
            </a:p>
          </p:txBody>
        </p:sp>
        <p:cxnSp>
          <p:nvCxnSpPr>
            <p:cNvPr id="7" name="直接连接符 6">
              <a:extLst>
                <a:ext uri="{FF2B5EF4-FFF2-40B4-BE49-F238E27FC236}">
                  <a16:creationId xmlns:a16="http://schemas.microsoft.com/office/drawing/2014/main" id="{91DD8092-3F12-40EF-8B65-3C06A480E5BA}"/>
                </a:ext>
              </a:extLst>
            </p:cNvPr>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0C7E1FD-80D4-4310-B204-2BF79484E31E}"/>
                </a:ext>
              </a:extLst>
            </p:cNvPr>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6BB56DA9-70F7-4D7B-AA44-CFB026E58C2C}"/>
              </a:ext>
            </a:extLst>
          </p:cNvPr>
          <p:cNvSpPr txBox="1"/>
          <p:nvPr/>
        </p:nvSpPr>
        <p:spPr>
          <a:xfrm>
            <a:off x="-22939" y="970006"/>
            <a:ext cx="12136382" cy="1323439"/>
          </a:xfrm>
          <a:prstGeom prst="rect">
            <a:avLst/>
          </a:prstGeom>
          <a:noFill/>
        </p:spPr>
        <p:txBody>
          <a:bodyPr wrap="square" rtlCol="0">
            <a:spAutoFit/>
          </a:bodyPr>
          <a:lstStyle/>
          <a:p>
            <a:r>
              <a:rPr lang="en-US" altLang="zh-CN" sz="2000" dirty="0">
                <a:latin typeface="+mn-ea"/>
              </a:rPr>
              <a:t>1.biLSTM</a:t>
            </a:r>
          </a:p>
          <a:p>
            <a:r>
              <a:rPr lang="en-US" altLang="zh-CN" sz="2000" dirty="0">
                <a:latin typeface="+mn-ea"/>
              </a:rPr>
              <a:t>	</a:t>
            </a:r>
            <a:r>
              <a:rPr lang="zh-CN" altLang="en-US" sz="2000" dirty="0">
                <a:latin typeface="+mn-ea"/>
              </a:rPr>
              <a:t>由于利用</a:t>
            </a:r>
            <a:r>
              <a:rPr lang="en-US" altLang="zh-CN" sz="2000" dirty="0">
                <a:latin typeface="+mn-ea"/>
              </a:rPr>
              <a:t>LSTM</a:t>
            </a:r>
            <a:r>
              <a:rPr lang="zh-CN" altLang="en-US" sz="2000" dirty="0">
                <a:latin typeface="+mn-ea"/>
              </a:rPr>
              <a:t>对句子进行建模还存在一个问题：无法编码从后到前的信息。在更细粒度的分类时，难以更精确地注意情感词、程度词、否定词之间的交互。此时可以选择通过</a:t>
            </a:r>
            <a:r>
              <a:rPr lang="en-US" altLang="zh-CN" sz="2000" dirty="0" err="1">
                <a:latin typeface="+mn-ea"/>
              </a:rPr>
              <a:t>BiLSTM</a:t>
            </a:r>
            <a:r>
              <a:rPr lang="zh-CN" altLang="en-US" sz="2000" dirty="0">
                <a:latin typeface="+mn-ea"/>
              </a:rPr>
              <a:t>更好地捕捉双向的语义依赖。</a:t>
            </a:r>
          </a:p>
        </p:txBody>
      </p:sp>
      <p:sp>
        <p:nvSpPr>
          <p:cNvPr id="12" name="文本框 11">
            <a:extLst>
              <a:ext uri="{FF2B5EF4-FFF2-40B4-BE49-F238E27FC236}">
                <a16:creationId xmlns:a16="http://schemas.microsoft.com/office/drawing/2014/main" id="{4304D5BA-B0D8-4AB3-BB13-9AC02E542E32}"/>
              </a:ext>
            </a:extLst>
          </p:cNvPr>
          <p:cNvSpPr txBox="1"/>
          <p:nvPr/>
        </p:nvSpPr>
        <p:spPr>
          <a:xfrm>
            <a:off x="3027576" y="5047210"/>
            <a:ext cx="6136848" cy="461665"/>
          </a:xfrm>
          <a:prstGeom prst="rect">
            <a:avLst/>
          </a:prstGeom>
          <a:noFill/>
        </p:spPr>
        <p:txBody>
          <a:bodyPr wrap="square">
            <a:spAutoFit/>
          </a:bodyPr>
          <a:lstStyle/>
          <a:p>
            <a:r>
              <a:rPr lang="zh-CN" altLang="zh-CN" sz="2400" dirty="0">
                <a:effectLst/>
                <a:latin typeface="+mn-ea"/>
                <a:cs typeface="Times New Roman" panose="02020603050405020304" pitchFamily="18" charset="0"/>
              </a:rPr>
              <a:t>该模型的预测分数是所有模型中最高的</a:t>
            </a:r>
            <a:r>
              <a:rPr lang="zh-CN" altLang="zh-CN" sz="1800" dirty="0">
                <a:effectLst/>
                <a:ea typeface="宋体" panose="02010600030101010101" pitchFamily="2" charset="-122"/>
                <a:cs typeface="Times New Roman" panose="02020603050405020304" pitchFamily="18" charset="0"/>
              </a:rPr>
              <a:t>。</a:t>
            </a:r>
            <a:endParaRPr lang="zh-CN" altLang="en-US" dirty="0"/>
          </a:p>
        </p:txBody>
      </p:sp>
      <p:grpSp>
        <p:nvGrpSpPr>
          <p:cNvPr id="11" name="组合 10">
            <a:extLst>
              <a:ext uri="{FF2B5EF4-FFF2-40B4-BE49-F238E27FC236}">
                <a16:creationId xmlns:a16="http://schemas.microsoft.com/office/drawing/2014/main" id="{47292330-848D-4144-B70B-7AAAAB2ED55F}"/>
              </a:ext>
            </a:extLst>
          </p:cNvPr>
          <p:cNvGrpSpPr/>
          <p:nvPr/>
        </p:nvGrpSpPr>
        <p:grpSpPr>
          <a:xfrm>
            <a:off x="-22939" y="2583553"/>
            <a:ext cx="12136382" cy="2062567"/>
            <a:chOff x="-22939" y="2583553"/>
            <a:chExt cx="12136382" cy="2062567"/>
          </a:xfrm>
        </p:grpSpPr>
        <p:pic>
          <p:nvPicPr>
            <p:cNvPr id="10" name="图片 9">
              <a:extLst>
                <a:ext uri="{FF2B5EF4-FFF2-40B4-BE49-F238E27FC236}">
                  <a16:creationId xmlns:a16="http://schemas.microsoft.com/office/drawing/2014/main" id="{45541524-A1F3-4309-9280-2C797BD41A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39" y="2583553"/>
              <a:ext cx="12136382" cy="1680332"/>
            </a:xfrm>
            <a:prstGeom prst="rect">
              <a:avLst/>
            </a:prstGeom>
            <a:noFill/>
            <a:ln>
              <a:noFill/>
            </a:ln>
          </p:spPr>
        </p:pic>
        <p:sp>
          <p:nvSpPr>
            <p:cNvPr id="9" name="文本框 8">
              <a:extLst>
                <a:ext uri="{FF2B5EF4-FFF2-40B4-BE49-F238E27FC236}">
                  <a16:creationId xmlns:a16="http://schemas.microsoft.com/office/drawing/2014/main" id="{28D78036-FFD4-4CFA-A32A-05FBD7C7DA5C}"/>
                </a:ext>
              </a:extLst>
            </p:cNvPr>
            <p:cNvSpPr txBox="1"/>
            <p:nvPr/>
          </p:nvSpPr>
          <p:spPr>
            <a:xfrm>
              <a:off x="5615233" y="4307566"/>
              <a:ext cx="961534" cy="338554"/>
            </a:xfrm>
            <a:prstGeom prst="rect">
              <a:avLst/>
            </a:prstGeom>
            <a:noFill/>
          </p:spPr>
          <p:txBody>
            <a:bodyPr wrap="square" rtlCol="0">
              <a:spAutoFit/>
            </a:bodyPr>
            <a:lstStyle/>
            <a:p>
              <a:r>
                <a:rPr lang="zh-CN" altLang="en-US" sz="1600" dirty="0"/>
                <a:t>结构图</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5CE2BF7-6F66-4F9B-94AA-E1C020869685}"/>
              </a:ext>
            </a:extLst>
          </p:cNvPr>
          <p:cNvSpPr txBox="1"/>
          <p:nvPr/>
        </p:nvSpPr>
        <p:spPr>
          <a:xfrm>
            <a:off x="0" y="1046375"/>
            <a:ext cx="4996207" cy="400110"/>
          </a:xfrm>
          <a:prstGeom prst="rect">
            <a:avLst/>
          </a:prstGeom>
          <a:noFill/>
        </p:spPr>
        <p:txBody>
          <a:bodyPr wrap="square" rtlCol="0">
            <a:spAutoFit/>
          </a:bodyPr>
          <a:lstStyle/>
          <a:p>
            <a:r>
              <a:rPr lang="en-US" altLang="zh-CN" sz="2000" dirty="0"/>
              <a:t>2.</a:t>
            </a:r>
            <a:r>
              <a:rPr lang="zh-CN" altLang="en-US" sz="2000" dirty="0"/>
              <a:t>数据增强（</a:t>
            </a:r>
            <a:r>
              <a:rPr lang="en-US" altLang="zh-CN" sz="2000" dirty="0"/>
              <a:t>EDA</a:t>
            </a:r>
            <a:r>
              <a:rPr lang="zh-CN" altLang="en-US" sz="2000" dirty="0"/>
              <a:t>）</a:t>
            </a:r>
          </a:p>
        </p:txBody>
      </p:sp>
      <p:sp>
        <p:nvSpPr>
          <p:cNvPr id="9" name="文本框 8">
            <a:extLst>
              <a:ext uri="{FF2B5EF4-FFF2-40B4-BE49-F238E27FC236}">
                <a16:creationId xmlns:a16="http://schemas.microsoft.com/office/drawing/2014/main" id="{E29399D6-23C2-446A-9260-E440234327BB}"/>
              </a:ext>
            </a:extLst>
          </p:cNvPr>
          <p:cNvSpPr txBox="1"/>
          <p:nvPr/>
        </p:nvSpPr>
        <p:spPr>
          <a:xfrm>
            <a:off x="1508288" y="1797784"/>
            <a:ext cx="8286161" cy="2554545"/>
          </a:xfrm>
          <a:prstGeom prst="rect">
            <a:avLst/>
          </a:prstGeom>
          <a:noFill/>
        </p:spPr>
        <p:txBody>
          <a:bodyPr wrap="square">
            <a:spAutoFit/>
          </a:bodyPr>
          <a:lstStyle/>
          <a:p>
            <a:r>
              <a:rPr lang="zh-CN" altLang="en-US" sz="2000" dirty="0">
                <a:latin typeface="+mn-ea"/>
              </a:rPr>
              <a:t>	由于经过文本预处理后的长度大于</a:t>
            </a:r>
            <a:r>
              <a:rPr lang="en-US" altLang="zh-CN" sz="2000" dirty="0">
                <a:latin typeface="+mn-ea"/>
              </a:rPr>
              <a:t>100</a:t>
            </a:r>
            <a:r>
              <a:rPr lang="zh-CN" altLang="en-US" sz="2000" dirty="0">
                <a:latin typeface="+mn-ea"/>
              </a:rPr>
              <a:t>的句子接近两千，所以分别将训练集的文本序列以‘</a:t>
            </a:r>
            <a:r>
              <a:rPr lang="en-US" altLang="zh-CN" sz="2000" dirty="0">
                <a:latin typeface="+mn-ea"/>
              </a:rPr>
              <a:t>pre’</a:t>
            </a:r>
            <a:r>
              <a:rPr lang="zh-CN" altLang="en-US" sz="2000" dirty="0">
                <a:latin typeface="+mn-ea"/>
              </a:rPr>
              <a:t>、‘</a:t>
            </a:r>
            <a:r>
              <a:rPr lang="en-US" altLang="zh-CN" sz="2000" dirty="0">
                <a:latin typeface="+mn-ea"/>
              </a:rPr>
              <a:t>post’</a:t>
            </a:r>
            <a:r>
              <a:rPr lang="zh-CN" altLang="en-US" sz="1600" dirty="0">
                <a:latin typeface="+mn-ea"/>
              </a:rPr>
              <a:t>（在序列的前面或者后面进行处理）</a:t>
            </a:r>
            <a:r>
              <a:rPr lang="zh-CN" altLang="en-US" sz="2000" dirty="0">
                <a:latin typeface="+mn-ea"/>
              </a:rPr>
              <a:t>两个方式进行填充和截断，来增加样本数量。</a:t>
            </a:r>
            <a:endParaRPr lang="en-US" altLang="zh-CN" sz="2000" dirty="0">
              <a:latin typeface="+mn-ea"/>
            </a:endParaRPr>
          </a:p>
          <a:p>
            <a:endParaRPr lang="en-US" altLang="zh-CN" sz="2000" dirty="0">
              <a:latin typeface="+mn-ea"/>
            </a:endParaRPr>
          </a:p>
          <a:p>
            <a:endParaRPr lang="en-US" altLang="zh-CN" sz="2000" dirty="0">
              <a:latin typeface="+mn-ea"/>
            </a:endParaRPr>
          </a:p>
          <a:p>
            <a:endParaRPr lang="zh-CN" altLang="en-US" sz="2000" dirty="0">
              <a:latin typeface="+mn-ea"/>
            </a:endParaRPr>
          </a:p>
          <a:p>
            <a:r>
              <a:rPr lang="zh-CN" altLang="en-US" sz="2000" dirty="0">
                <a:latin typeface="+mn-ea"/>
              </a:rPr>
              <a:t>	然而将这个新的训练集和原来的训练集放在同一个模型训练出来的结果相差不大。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F3C582-DF84-4B4B-A83F-D883585C2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60"/>
            <a:ext cx="12192000" cy="6717879"/>
          </a:xfrm>
          <a:prstGeom prst="rect">
            <a:avLst/>
          </a:prstGeom>
        </p:spPr>
      </p:pic>
      <p:sp>
        <p:nvSpPr>
          <p:cNvPr id="6" name="文本框 5">
            <a:extLst>
              <a:ext uri="{FF2B5EF4-FFF2-40B4-BE49-F238E27FC236}">
                <a16:creationId xmlns:a16="http://schemas.microsoft.com/office/drawing/2014/main" id="{0C5360EB-A254-4D64-A3D2-CB52945C95A1}"/>
              </a:ext>
            </a:extLst>
          </p:cNvPr>
          <p:cNvSpPr txBox="1"/>
          <p:nvPr/>
        </p:nvSpPr>
        <p:spPr>
          <a:xfrm>
            <a:off x="0" y="70060"/>
            <a:ext cx="4996207" cy="400110"/>
          </a:xfrm>
          <a:prstGeom prst="rect">
            <a:avLst/>
          </a:prstGeom>
          <a:noFill/>
        </p:spPr>
        <p:txBody>
          <a:bodyPr wrap="square" rtlCol="0">
            <a:spAutoFit/>
          </a:bodyPr>
          <a:lstStyle/>
          <a:p>
            <a:r>
              <a:rPr lang="en-US" altLang="zh-CN" sz="2000" dirty="0"/>
              <a:t>3.LSTM+textCNN</a:t>
            </a:r>
            <a:endParaRPr lang="zh-CN" altLang="en-US" sz="2000" dirty="0"/>
          </a:p>
        </p:txBody>
      </p:sp>
      <p:sp>
        <p:nvSpPr>
          <p:cNvPr id="9" name="文本框 8">
            <a:extLst>
              <a:ext uri="{FF2B5EF4-FFF2-40B4-BE49-F238E27FC236}">
                <a16:creationId xmlns:a16="http://schemas.microsoft.com/office/drawing/2014/main" id="{3405CC4A-1F5D-443C-84DB-5DBB61B5E75E}"/>
              </a:ext>
            </a:extLst>
          </p:cNvPr>
          <p:cNvSpPr txBox="1"/>
          <p:nvPr/>
        </p:nvSpPr>
        <p:spPr>
          <a:xfrm>
            <a:off x="8380071" y="5743630"/>
            <a:ext cx="3680749" cy="461665"/>
          </a:xfrm>
          <a:prstGeom prst="rect">
            <a:avLst/>
          </a:prstGeom>
          <a:noFill/>
        </p:spPr>
        <p:txBody>
          <a:bodyPr wrap="square" rtlCol="0">
            <a:spAutoFit/>
          </a:bodyPr>
          <a:lstStyle/>
          <a:p>
            <a:r>
              <a:rPr lang="zh-CN" altLang="en-US" sz="2400" dirty="0"/>
              <a:t>效果并没有太大的变化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3D32D45-B275-43F9-B2BD-AF0F99B66A7D}"/>
              </a:ext>
            </a:extLst>
          </p:cNvPr>
          <p:cNvPicPr>
            <a:picLocks noChangeAspect="1"/>
          </p:cNvPicPr>
          <p:nvPr/>
        </p:nvPicPr>
        <p:blipFill>
          <a:blip r:embed="rId3"/>
          <a:stretch>
            <a:fillRect/>
          </a:stretch>
        </p:blipFill>
        <p:spPr>
          <a:xfrm>
            <a:off x="6099111" y="2733773"/>
            <a:ext cx="6028211" cy="3145469"/>
          </a:xfrm>
          <a:prstGeom prst="rect">
            <a:avLst/>
          </a:prstGeom>
        </p:spPr>
      </p:pic>
      <p:sp>
        <p:nvSpPr>
          <p:cNvPr id="3" name="文本框 2">
            <a:extLst>
              <a:ext uri="{FF2B5EF4-FFF2-40B4-BE49-F238E27FC236}">
                <a16:creationId xmlns:a16="http://schemas.microsoft.com/office/drawing/2014/main" id="{00A4D191-7D6B-41D1-88D6-73096CBC1227}"/>
              </a:ext>
            </a:extLst>
          </p:cNvPr>
          <p:cNvSpPr txBox="1"/>
          <p:nvPr/>
        </p:nvSpPr>
        <p:spPr>
          <a:xfrm>
            <a:off x="0" y="292231"/>
            <a:ext cx="2884602" cy="584775"/>
          </a:xfrm>
          <a:prstGeom prst="rect">
            <a:avLst/>
          </a:prstGeom>
          <a:noFill/>
        </p:spPr>
        <p:txBody>
          <a:bodyPr wrap="square" rtlCol="0">
            <a:spAutoFit/>
          </a:bodyPr>
          <a:lstStyle/>
          <a:p>
            <a:r>
              <a:rPr lang="zh-CN" altLang="en-US" sz="3200" dirty="0">
                <a:latin typeface="+mn-ea"/>
              </a:rPr>
              <a:t>简单的</a:t>
            </a:r>
            <a:r>
              <a:rPr lang="en-US" altLang="zh-CN" sz="3200" dirty="0">
                <a:latin typeface="+mn-ea"/>
              </a:rPr>
              <a:t>GUI</a:t>
            </a:r>
            <a:endParaRPr lang="zh-CN" altLang="en-US" sz="3200" dirty="0">
              <a:latin typeface="+mn-ea"/>
            </a:endParaRPr>
          </a:p>
        </p:txBody>
      </p:sp>
      <p:pic>
        <p:nvPicPr>
          <p:cNvPr id="7" name="图片 6">
            <a:extLst>
              <a:ext uri="{FF2B5EF4-FFF2-40B4-BE49-F238E27FC236}">
                <a16:creationId xmlns:a16="http://schemas.microsoft.com/office/drawing/2014/main" id="{7AF5B229-E5CB-4799-B2BF-62848464F33D}"/>
              </a:ext>
            </a:extLst>
          </p:cNvPr>
          <p:cNvPicPr>
            <a:picLocks noChangeAspect="1"/>
          </p:cNvPicPr>
          <p:nvPr/>
        </p:nvPicPr>
        <p:blipFill>
          <a:blip r:embed="rId4"/>
          <a:stretch>
            <a:fillRect/>
          </a:stretch>
        </p:blipFill>
        <p:spPr>
          <a:xfrm>
            <a:off x="-97435" y="1599917"/>
            <a:ext cx="6028211" cy="4279325"/>
          </a:xfrm>
          <a:prstGeom prst="rect">
            <a:avLst/>
          </a:prstGeom>
        </p:spPr>
      </p:pic>
      <p:sp>
        <p:nvSpPr>
          <p:cNvPr id="8" name="文本框 7">
            <a:extLst>
              <a:ext uri="{FF2B5EF4-FFF2-40B4-BE49-F238E27FC236}">
                <a16:creationId xmlns:a16="http://schemas.microsoft.com/office/drawing/2014/main" id="{5DDF6391-03CB-4247-AFAB-18CCEC393321}"/>
              </a:ext>
            </a:extLst>
          </p:cNvPr>
          <p:cNvSpPr txBox="1"/>
          <p:nvPr/>
        </p:nvSpPr>
        <p:spPr>
          <a:xfrm>
            <a:off x="5599522" y="6018171"/>
            <a:ext cx="1960775" cy="369332"/>
          </a:xfrm>
          <a:prstGeom prst="rect">
            <a:avLst/>
          </a:prstGeom>
          <a:noFill/>
        </p:spPr>
        <p:txBody>
          <a:bodyPr wrap="square" rtlCol="0">
            <a:spAutoFit/>
          </a:bodyPr>
          <a:lstStyle/>
          <a:p>
            <a:r>
              <a:rPr lang="zh-CN" altLang="en-US" dirty="0"/>
              <a:t>效果图</a:t>
            </a:r>
          </a:p>
        </p:txBody>
      </p:sp>
    </p:spTree>
    <p:extLst>
      <p:ext uri="{BB962C8B-B14F-4D97-AF65-F5344CB8AC3E}">
        <p14:creationId xmlns:p14="http://schemas.microsoft.com/office/powerpoint/2010/main" val="58731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3755" y="2518800"/>
            <a:ext cx="7453948" cy="652230"/>
          </a:xfrm>
          <a:prstGeom prst="rect">
            <a:avLst/>
          </a:prstGeom>
          <a:noFill/>
        </p:spPr>
        <p:txBody>
          <a:bodyPr wrap="square" rtlCol="0">
            <a:spAutoFit/>
          </a:bodyPr>
          <a:lstStyle/>
          <a:p>
            <a:pPr algn="ctr">
              <a:lnSpc>
                <a:spcPct val="90000"/>
              </a:lnSpc>
              <a:spcBef>
                <a:spcPts val="1000"/>
              </a:spcBef>
            </a:pPr>
            <a:r>
              <a:rPr kumimoji="1" lang="zh-CN" altLang="en-US" sz="4000" dirty="0">
                <a:ln w="38100">
                  <a:noFill/>
                </a:ln>
                <a:solidFill>
                  <a:srgbClr val="231F20"/>
                </a:solidFill>
                <a:latin typeface="+mn-ea"/>
                <a:sym typeface="Wingdings" pitchFamily="2" charset="2"/>
              </a:rPr>
              <a:t>总结</a:t>
            </a:r>
            <a:endParaRPr kumimoji="1" lang="zh-CN" altLang="en-US" sz="4000" dirty="0">
              <a:ln w="38100">
                <a:noFill/>
              </a:ln>
              <a:solidFill>
                <a:srgbClr val="231F20"/>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4" name="组合 463"/>
          <p:cNvGrpSpPr/>
          <p:nvPr/>
        </p:nvGrpSpPr>
        <p:grpSpPr>
          <a:xfrm>
            <a:off x="4165600" y="277508"/>
            <a:ext cx="3860800" cy="461665"/>
            <a:chOff x="4165600" y="226708"/>
            <a:chExt cx="3860800" cy="461665"/>
          </a:xfrm>
        </p:grpSpPr>
        <p:sp>
          <p:nvSpPr>
            <p:cNvPr id="465" name="文本框 464"/>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总结</a:t>
              </a:r>
            </a:p>
          </p:txBody>
        </p:sp>
        <p:cxnSp>
          <p:nvCxnSpPr>
            <p:cNvPr id="466" name="直接连接符 465"/>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8" name="文本框 467">
            <a:extLst>
              <a:ext uri="{FF2B5EF4-FFF2-40B4-BE49-F238E27FC236}">
                <a16:creationId xmlns:a16="http://schemas.microsoft.com/office/drawing/2014/main" id="{966E4C29-57A7-4724-BA4B-BEF2DE203559}"/>
              </a:ext>
            </a:extLst>
          </p:cNvPr>
          <p:cNvSpPr txBox="1"/>
          <p:nvPr/>
        </p:nvSpPr>
        <p:spPr>
          <a:xfrm>
            <a:off x="0" y="970006"/>
            <a:ext cx="11946194" cy="461665"/>
          </a:xfrm>
          <a:prstGeom prst="rect">
            <a:avLst/>
          </a:prstGeom>
          <a:noFill/>
        </p:spPr>
        <p:txBody>
          <a:bodyPr wrap="square">
            <a:spAutoFit/>
          </a:bodyPr>
          <a:lstStyle/>
          <a:p>
            <a:r>
              <a:rPr lang="en-US" altLang="zh-CN" sz="2400" dirty="0">
                <a:latin typeface="+mn-ea"/>
              </a:rPr>
              <a:t>  </a:t>
            </a:r>
            <a:r>
              <a:rPr lang="zh-CN" altLang="en-US" sz="2400" dirty="0">
                <a:latin typeface="+mn-ea"/>
              </a:rPr>
              <a:t>本次所做的几个模型的预测效果都不是特别好，个人认为原因有三：</a:t>
            </a:r>
          </a:p>
        </p:txBody>
      </p:sp>
      <p:sp>
        <p:nvSpPr>
          <p:cNvPr id="9" name="文本框 8">
            <a:extLst>
              <a:ext uri="{FF2B5EF4-FFF2-40B4-BE49-F238E27FC236}">
                <a16:creationId xmlns:a16="http://schemas.microsoft.com/office/drawing/2014/main" id="{0E3F7424-B8A8-4D3C-95D4-FD63AFE4D69B}"/>
              </a:ext>
            </a:extLst>
          </p:cNvPr>
          <p:cNvSpPr txBox="1"/>
          <p:nvPr/>
        </p:nvSpPr>
        <p:spPr>
          <a:xfrm>
            <a:off x="0" y="1662504"/>
            <a:ext cx="11946194" cy="1200329"/>
          </a:xfrm>
          <a:prstGeom prst="rect">
            <a:avLst/>
          </a:prstGeom>
          <a:noFill/>
        </p:spPr>
        <p:txBody>
          <a:bodyPr wrap="square">
            <a:spAutoFit/>
          </a:bodyPr>
          <a:lstStyle/>
          <a:p>
            <a:r>
              <a:rPr lang="en-US" altLang="zh-CN" sz="2400" dirty="0">
                <a:latin typeface="+mn-ea"/>
              </a:rPr>
              <a:t>  </a:t>
            </a:r>
            <a:r>
              <a:rPr lang="zh-CN" altLang="en-US" sz="2400" dirty="0">
                <a:latin typeface="+mn-ea"/>
              </a:rPr>
              <a:t>一、 特征处理。这次考核只是简单地将分词、去词后的文档训练出词向量放进模型里。并没有进行诸如词根还原、</a:t>
            </a:r>
            <a:r>
              <a:rPr lang="en-US" altLang="zh-CN" sz="2400" dirty="0" err="1">
                <a:latin typeface="+mn-ea"/>
              </a:rPr>
              <a:t>subword</a:t>
            </a:r>
            <a:r>
              <a:rPr lang="zh-CN" altLang="en-US" sz="2400" dirty="0">
                <a:latin typeface="+mn-ea"/>
              </a:rPr>
              <a:t>等复杂的处理。</a:t>
            </a:r>
            <a:endParaRPr lang="en-US" altLang="zh-CN" sz="2400" dirty="0">
              <a:latin typeface="+mn-ea"/>
            </a:endParaRPr>
          </a:p>
          <a:p>
            <a:r>
              <a:rPr lang="en-US" altLang="zh-CN" sz="2400" dirty="0">
                <a:latin typeface="+mn-ea"/>
              </a:rPr>
              <a:t>	</a:t>
            </a:r>
            <a:endParaRPr lang="zh-CN" altLang="en-US" sz="2400" dirty="0">
              <a:latin typeface="+mn-ea"/>
            </a:endParaRPr>
          </a:p>
        </p:txBody>
      </p:sp>
      <p:sp>
        <p:nvSpPr>
          <p:cNvPr id="10" name="文本框 9">
            <a:extLst>
              <a:ext uri="{FF2B5EF4-FFF2-40B4-BE49-F238E27FC236}">
                <a16:creationId xmlns:a16="http://schemas.microsoft.com/office/drawing/2014/main" id="{3D91BA61-13C7-499F-B71B-66D836AEC930}"/>
              </a:ext>
            </a:extLst>
          </p:cNvPr>
          <p:cNvSpPr txBox="1"/>
          <p:nvPr/>
        </p:nvSpPr>
        <p:spPr>
          <a:xfrm>
            <a:off x="0" y="2861279"/>
            <a:ext cx="11946194" cy="830997"/>
          </a:xfrm>
          <a:prstGeom prst="rect">
            <a:avLst/>
          </a:prstGeom>
          <a:noFill/>
        </p:spPr>
        <p:txBody>
          <a:bodyPr wrap="square">
            <a:spAutoFit/>
          </a:bodyPr>
          <a:lstStyle/>
          <a:p>
            <a:r>
              <a:rPr lang="en-US" altLang="zh-CN" sz="2400" dirty="0">
                <a:latin typeface="+mn-ea"/>
              </a:rPr>
              <a:t>  </a:t>
            </a:r>
            <a:r>
              <a:rPr lang="zh-CN" altLang="en-US" sz="2400" dirty="0">
                <a:latin typeface="+mn-ea"/>
              </a:rPr>
              <a:t>二、 测试数据多于训练数据。过多的训练次数容易造成模型对训练样本的过拟合，泛</a:t>
            </a:r>
            <a:r>
              <a:rPr lang="en-US" altLang="zh-CN" sz="2400" dirty="0">
                <a:latin typeface="+mn-ea"/>
              </a:rPr>
              <a:t>      	</a:t>
            </a:r>
            <a:r>
              <a:rPr lang="zh-CN" altLang="en-US" sz="2400" dirty="0">
                <a:latin typeface="+mn-ea"/>
              </a:rPr>
              <a:t>化能力低。过少的训练次数又使模型预测不稳定，分数变化大。</a:t>
            </a:r>
          </a:p>
        </p:txBody>
      </p:sp>
      <p:sp>
        <p:nvSpPr>
          <p:cNvPr id="11" name="文本框 10">
            <a:extLst>
              <a:ext uri="{FF2B5EF4-FFF2-40B4-BE49-F238E27FC236}">
                <a16:creationId xmlns:a16="http://schemas.microsoft.com/office/drawing/2014/main" id="{3CA88F0D-1453-4F27-9A8F-9E10A5489B54}"/>
              </a:ext>
            </a:extLst>
          </p:cNvPr>
          <p:cNvSpPr txBox="1"/>
          <p:nvPr/>
        </p:nvSpPr>
        <p:spPr>
          <a:xfrm>
            <a:off x="63425" y="4060054"/>
            <a:ext cx="11946194" cy="830997"/>
          </a:xfrm>
          <a:prstGeom prst="rect">
            <a:avLst/>
          </a:prstGeom>
          <a:noFill/>
        </p:spPr>
        <p:txBody>
          <a:bodyPr wrap="square">
            <a:spAutoFit/>
          </a:bodyPr>
          <a:lstStyle/>
          <a:p>
            <a:r>
              <a:rPr lang="en-US" altLang="zh-CN" sz="2400" dirty="0">
                <a:latin typeface="+mn-ea"/>
              </a:rPr>
              <a:t>  </a:t>
            </a:r>
            <a:r>
              <a:rPr lang="zh-CN" altLang="en-US" sz="2400" dirty="0">
                <a:latin typeface="+mn-ea"/>
              </a:rPr>
              <a:t>三、 模型参数的调节。这次考核的每一步处理基本都调用了库，其中各个函数的参数量众多，对模型的调参提出了比较高的要求。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wipe(down)">
                                      <p:cBhvr>
                                        <p:cTn id="7" dur="5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8"/>
                                        </p:tgtEl>
                                        <p:attrNameLst>
                                          <p:attrName>style.visibility</p:attrName>
                                        </p:attrNameLst>
                                      </p:cBhvr>
                                      <p:to>
                                        <p:strVal val="visible"/>
                                      </p:to>
                                    </p:set>
                                    <p:animEffect transition="in" filter="fade">
                                      <p:cBhvr>
                                        <p:cTn id="12" dur="500"/>
                                        <p:tgtEl>
                                          <p:spTgt spid="4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3755" y="2518800"/>
            <a:ext cx="7453948" cy="652230"/>
          </a:xfrm>
          <a:prstGeom prst="rect">
            <a:avLst/>
          </a:prstGeom>
          <a:noFill/>
        </p:spPr>
        <p:txBody>
          <a:bodyPr wrap="square" rtlCol="0">
            <a:spAutoFit/>
          </a:bodyPr>
          <a:lstStyle/>
          <a:p>
            <a:pPr algn="ctr">
              <a:lnSpc>
                <a:spcPct val="90000"/>
              </a:lnSpc>
              <a:spcBef>
                <a:spcPts val="1000"/>
              </a:spcBef>
            </a:pPr>
            <a:r>
              <a:rPr kumimoji="1" lang="zh-CN" altLang="en-US" sz="4000" dirty="0">
                <a:ln w="38100">
                  <a:noFill/>
                </a:ln>
                <a:solidFill>
                  <a:srgbClr val="231F20"/>
                </a:solidFill>
                <a:latin typeface="+mn-ea"/>
                <a:sym typeface="Wingdings" pitchFamily="2" charset="2"/>
              </a:rPr>
              <a:t>致谢</a:t>
            </a:r>
            <a:endParaRPr kumimoji="1" lang="zh-CN" altLang="en-US" sz="4000" dirty="0">
              <a:ln w="38100">
                <a:noFill/>
              </a:ln>
              <a:solidFill>
                <a:srgbClr val="231F20"/>
              </a:solidFill>
              <a:latin typeface="+mn-ea"/>
            </a:endParaRPr>
          </a:p>
        </p:txBody>
      </p:sp>
    </p:spTree>
    <p:extLst>
      <p:ext uri="{BB962C8B-B14F-4D97-AF65-F5344CB8AC3E}">
        <p14:creationId xmlns:p14="http://schemas.microsoft.com/office/powerpoint/2010/main" val="11842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35002" y="1231289"/>
            <a:ext cx="1956122" cy="584775"/>
          </a:xfrm>
          <a:prstGeom prst="rect">
            <a:avLst/>
          </a:prstGeom>
          <a:noFill/>
        </p:spPr>
        <p:txBody>
          <a:bodyPr wrap="square" rtlCol="0">
            <a:spAutoFit/>
          </a:bodyPr>
          <a:lstStyle/>
          <a:p>
            <a:r>
              <a:rPr lang="zh-CN" altLang="en-US" sz="3200" b="1" dirty="0"/>
              <a:t>模型尝试</a:t>
            </a:r>
          </a:p>
        </p:txBody>
      </p:sp>
      <p:cxnSp>
        <p:nvCxnSpPr>
          <p:cNvPr id="15" name="直接连接符 14"/>
          <p:cNvCxnSpPr/>
          <p:nvPr/>
        </p:nvCxnSpPr>
        <p:spPr>
          <a:xfrm>
            <a:off x="3135002" y="1334526"/>
            <a:ext cx="0" cy="69747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24449" y="2141041"/>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24449" y="3064552"/>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24449" y="3988063"/>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824449" y="1698069"/>
            <a:ext cx="727942"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01</a:t>
            </a:r>
            <a:endParaRPr lang="zh-CN" altLang="en-US" sz="2800" b="1" i="1" dirty="0">
              <a:solidFill>
                <a:prstClr val="black"/>
              </a:solidFill>
              <a:latin typeface="微软雅黑" pitchFamily="34" charset="-122"/>
              <a:ea typeface="微软雅黑" pitchFamily="34" charset="-122"/>
            </a:endParaRPr>
          </a:p>
        </p:txBody>
      </p:sp>
      <p:sp>
        <p:nvSpPr>
          <p:cNvPr id="30" name="文本框 29"/>
          <p:cNvSpPr txBox="1"/>
          <p:nvPr/>
        </p:nvSpPr>
        <p:spPr>
          <a:xfrm>
            <a:off x="5824448" y="2604472"/>
            <a:ext cx="727943"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02</a:t>
            </a:r>
            <a:endParaRPr lang="zh-CN" altLang="en-US" sz="2800" b="1" i="1" dirty="0">
              <a:solidFill>
                <a:prstClr val="black"/>
              </a:solidFill>
              <a:latin typeface="微软雅黑" pitchFamily="34" charset="-122"/>
              <a:ea typeface="微软雅黑" pitchFamily="34" charset="-122"/>
            </a:endParaRPr>
          </a:p>
        </p:txBody>
      </p:sp>
      <p:sp>
        <p:nvSpPr>
          <p:cNvPr id="31" name="文本框 30"/>
          <p:cNvSpPr txBox="1"/>
          <p:nvPr/>
        </p:nvSpPr>
        <p:spPr>
          <a:xfrm>
            <a:off x="5824447" y="3527982"/>
            <a:ext cx="727944"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03</a:t>
            </a:r>
            <a:endParaRPr lang="zh-CN" altLang="en-US" sz="2800" b="1" i="1" dirty="0">
              <a:solidFill>
                <a:prstClr val="black"/>
              </a:solidFill>
              <a:latin typeface="微软雅黑" pitchFamily="34" charset="-122"/>
              <a:ea typeface="微软雅黑" pitchFamily="34" charset="-122"/>
            </a:endParaRPr>
          </a:p>
        </p:txBody>
      </p:sp>
      <p:sp>
        <p:nvSpPr>
          <p:cNvPr id="33" name="文本框 32"/>
          <p:cNvSpPr txBox="1"/>
          <p:nvPr/>
        </p:nvSpPr>
        <p:spPr>
          <a:xfrm>
            <a:off x="6761635" y="1720533"/>
            <a:ext cx="3325090" cy="461665"/>
          </a:xfrm>
          <a:prstGeom prst="rect">
            <a:avLst/>
          </a:prstGeom>
          <a:noFill/>
        </p:spPr>
        <p:txBody>
          <a:bodyPr wrap="square" rtlCol="0">
            <a:spAutoFit/>
          </a:bodyPr>
          <a:lstStyle/>
          <a:p>
            <a:r>
              <a:rPr lang="zh-CN" altLang="en-US" sz="2400" spc="300" dirty="0">
                <a:solidFill>
                  <a:prstClr val="black"/>
                </a:solidFill>
                <a:latin typeface="微软雅黑" pitchFamily="34" charset="-122"/>
                <a:ea typeface="微软雅黑" pitchFamily="34" charset="-122"/>
              </a:rPr>
              <a:t>文本预处理</a:t>
            </a:r>
            <a:endParaRPr lang="zh-CN" altLang="en-US" sz="2400" dirty="0">
              <a:solidFill>
                <a:prstClr val="black"/>
              </a:solidFill>
              <a:latin typeface="微软雅黑" pitchFamily="34" charset="-122"/>
              <a:ea typeface="微软雅黑" pitchFamily="34" charset="-122"/>
            </a:endParaRPr>
          </a:p>
        </p:txBody>
      </p:sp>
      <p:sp>
        <p:nvSpPr>
          <p:cNvPr id="34" name="文本框 33"/>
          <p:cNvSpPr txBox="1"/>
          <p:nvPr/>
        </p:nvSpPr>
        <p:spPr>
          <a:xfrm>
            <a:off x="6761635" y="2644043"/>
            <a:ext cx="3325090" cy="461665"/>
          </a:xfrm>
          <a:prstGeom prst="rect">
            <a:avLst/>
          </a:prstGeom>
          <a:noFill/>
        </p:spPr>
        <p:txBody>
          <a:bodyPr wrap="square" rtlCol="0">
            <a:spAutoFit/>
          </a:bodyPr>
          <a:lstStyle/>
          <a:p>
            <a:r>
              <a:rPr lang="en-US" altLang="zh-CN" sz="2400" spc="300" dirty="0">
                <a:solidFill>
                  <a:prstClr val="black"/>
                </a:solidFill>
                <a:latin typeface="微软雅黑" pitchFamily="34" charset="-122"/>
                <a:ea typeface="微软雅黑" pitchFamily="34" charset="-122"/>
              </a:rPr>
              <a:t>Text CNN</a:t>
            </a:r>
            <a:r>
              <a:rPr lang="zh-CN" altLang="en-US" sz="2400" spc="300" dirty="0">
                <a:solidFill>
                  <a:prstClr val="black"/>
                </a:solidFill>
                <a:latin typeface="微软雅黑" pitchFamily="34" charset="-122"/>
                <a:ea typeface="微软雅黑" pitchFamily="34" charset="-122"/>
              </a:rPr>
              <a:t>模型</a:t>
            </a:r>
            <a:endParaRPr lang="zh-CN" altLang="en-US" sz="2400" dirty="0">
              <a:solidFill>
                <a:prstClr val="black"/>
              </a:solidFill>
              <a:latin typeface="微软雅黑" pitchFamily="34" charset="-122"/>
              <a:ea typeface="微软雅黑" pitchFamily="34" charset="-122"/>
            </a:endParaRPr>
          </a:p>
        </p:txBody>
      </p:sp>
      <p:sp>
        <p:nvSpPr>
          <p:cNvPr id="35" name="文本框 34"/>
          <p:cNvSpPr txBox="1"/>
          <p:nvPr/>
        </p:nvSpPr>
        <p:spPr>
          <a:xfrm>
            <a:off x="6761635" y="3567553"/>
            <a:ext cx="3325090" cy="461665"/>
          </a:xfrm>
          <a:prstGeom prst="rect">
            <a:avLst/>
          </a:prstGeom>
          <a:noFill/>
        </p:spPr>
        <p:txBody>
          <a:bodyPr wrap="square" rtlCol="0">
            <a:spAutoFit/>
          </a:bodyPr>
          <a:lstStyle/>
          <a:p>
            <a:r>
              <a:rPr lang="en-US" altLang="zh-CN" sz="2400" spc="300" dirty="0">
                <a:solidFill>
                  <a:prstClr val="black"/>
                </a:solidFill>
                <a:latin typeface="微软雅黑" pitchFamily="34" charset="-122"/>
                <a:ea typeface="微软雅黑" pitchFamily="34" charset="-122"/>
              </a:rPr>
              <a:t>LSTM</a:t>
            </a:r>
            <a:r>
              <a:rPr lang="zh-CN" altLang="en-US" sz="2400" spc="300" dirty="0">
                <a:solidFill>
                  <a:prstClr val="black"/>
                </a:solidFill>
                <a:latin typeface="微软雅黑" pitchFamily="34" charset="-122"/>
                <a:ea typeface="微软雅黑" pitchFamily="34" charset="-122"/>
              </a:rPr>
              <a:t>模型</a:t>
            </a:r>
            <a:endParaRPr lang="zh-CN" altLang="en-US" sz="2400" dirty="0">
              <a:solidFill>
                <a:prstClr val="black"/>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01</a:t>
            </a:r>
            <a:endParaRPr lang="zh-CN" altLang="en-US" sz="5400" dirty="0">
              <a:solidFill>
                <a:prstClr val="black"/>
              </a:solidFill>
              <a:latin typeface="微软雅黑" pitchFamily="34" charset="-122"/>
              <a:ea typeface="微软雅黑" pitchFamily="34" charset="-122"/>
            </a:endParaRPr>
          </a:p>
        </p:txBody>
      </p:sp>
      <p:sp>
        <p:nvSpPr>
          <p:cNvPr id="19" name="文本框 18"/>
          <p:cNvSpPr txBox="1"/>
          <p:nvPr/>
        </p:nvSpPr>
        <p:spPr>
          <a:xfrm>
            <a:off x="6169352" y="2890356"/>
            <a:ext cx="3299768" cy="584775"/>
          </a:xfrm>
          <a:prstGeom prst="rect">
            <a:avLst/>
          </a:prstGeom>
          <a:noFill/>
        </p:spPr>
        <p:txBody>
          <a:bodyPr wrap="square" rtlCol="0">
            <a:spAutoFit/>
          </a:bodyPr>
          <a:lstStyle/>
          <a:p>
            <a:r>
              <a:rPr lang="zh-CN" altLang="en-US" sz="3200" b="1" spc="300" dirty="0">
                <a:solidFill>
                  <a:prstClr val="black"/>
                </a:solidFill>
                <a:latin typeface="微软雅黑" pitchFamily="34" charset="-122"/>
                <a:ea typeface="微软雅黑" pitchFamily="34" charset="-122"/>
              </a:rPr>
              <a:t>文本预处理</a:t>
            </a:r>
            <a:endParaRPr lang="zh-CN" altLang="en-US" sz="3200" b="1" dirty="0">
              <a:solidFill>
                <a:prstClr val="black"/>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E405B97-74A0-47A8-92CB-EF97597122C2}"/>
              </a:ext>
            </a:extLst>
          </p:cNvPr>
          <p:cNvSpPr txBox="1"/>
          <p:nvPr/>
        </p:nvSpPr>
        <p:spPr>
          <a:xfrm>
            <a:off x="0" y="113121"/>
            <a:ext cx="3949831" cy="646331"/>
          </a:xfrm>
          <a:prstGeom prst="rect">
            <a:avLst/>
          </a:prstGeom>
          <a:noFill/>
        </p:spPr>
        <p:txBody>
          <a:bodyPr wrap="square" rtlCol="0">
            <a:spAutoFit/>
          </a:bodyPr>
          <a:lstStyle/>
          <a:p>
            <a:r>
              <a:rPr lang="en-US" altLang="zh-CN" sz="3600" dirty="0"/>
              <a:t>1.</a:t>
            </a:r>
            <a:r>
              <a:rPr lang="zh-CN" altLang="en-US" sz="3600" dirty="0"/>
              <a:t>停词表</a:t>
            </a:r>
          </a:p>
        </p:txBody>
      </p:sp>
      <p:sp>
        <p:nvSpPr>
          <p:cNvPr id="4" name="文本框 3">
            <a:extLst>
              <a:ext uri="{FF2B5EF4-FFF2-40B4-BE49-F238E27FC236}">
                <a16:creationId xmlns:a16="http://schemas.microsoft.com/office/drawing/2014/main" id="{16CB82CB-01DC-4257-A9D8-3A6E3086D990}"/>
              </a:ext>
            </a:extLst>
          </p:cNvPr>
          <p:cNvSpPr txBox="1"/>
          <p:nvPr/>
        </p:nvSpPr>
        <p:spPr>
          <a:xfrm>
            <a:off x="1357460" y="923210"/>
            <a:ext cx="5722070" cy="400110"/>
          </a:xfrm>
          <a:prstGeom prst="rect">
            <a:avLst/>
          </a:prstGeom>
          <a:noFill/>
        </p:spPr>
        <p:txBody>
          <a:bodyPr wrap="square" rtlCol="0">
            <a:spAutoFit/>
          </a:bodyPr>
          <a:lstStyle/>
          <a:p>
            <a:r>
              <a:rPr lang="zh-CN" altLang="en-US" sz="2000" dirty="0"/>
              <a:t>从</a:t>
            </a:r>
            <a:r>
              <a:rPr lang="en-US" altLang="zh-CN" sz="2000" dirty="0"/>
              <a:t>TF-IDF</a:t>
            </a:r>
            <a:r>
              <a:rPr lang="zh-CN" altLang="en-US" sz="2000" dirty="0"/>
              <a:t>值较大的词中筛选出停词表</a:t>
            </a:r>
          </a:p>
        </p:txBody>
      </p:sp>
      <p:pic>
        <p:nvPicPr>
          <p:cNvPr id="6" name="图片 5">
            <a:extLst>
              <a:ext uri="{FF2B5EF4-FFF2-40B4-BE49-F238E27FC236}">
                <a16:creationId xmlns:a16="http://schemas.microsoft.com/office/drawing/2014/main" id="{29356028-8A49-42D2-9B8B-55ACE39DA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78" y="1487078"/>
            <a:ext cx="11431444" cy="2623884"/>
          </a:xfrm>
          <a:prstGeom prst="rect">
            <a:avLst/>
          </a:prstGeom>
        </p:spPr>
      </p:pic>
      <p:sp>
        <p:nvSpPr>
          <p:cNvPr id="10" name="文本框 9">
            <a:extLst>
              <a:ext uri="{FF2B5EF4-FFF2-40B4-BE49-F238E27FC236}">
                <a16:creationId xmlns:a16="http://schemas.microsoft.com/office/drawing/2014/main" id="{759ABA12-2666-466A-A9B1-6D66F3985A6C}"/>
              </a:ext>
            </a:extLst>
          </p:cNvPr>
          <p:cNvSpPr txBox="1"/>
          <p:nvPr/>
        </p:nvSpPr>
        <p:spPr>
          <a:xfrm>
            <a:off x="1357460" y="4611351"/>
            <a:ext cx="9662474" cy="1323439"/>
          </a:xfrm>
          <a:prstGeom prst="rect">
            <a:avLst/>
          </a:prstGeom>
          <a:noFill/>
        </p:spPr>
        <p:txBody>
          <a:bodyPr wrap="square" rtlCol="0">
            <a:spAutoFit/>
          </a:bodyPr>
          <a:lstStyle/>
          <a:p>
            <a:r>
              <a:rPr lang="zh-CN" altLang="en-US" sz="2000" dirty="0"/>
              <a:t>该过程筛选的是对文本分类没有太大作用的词。</a:t>
            </a:r>
            <a:endParaRPr lang="en-US" altLang="zh-CN" sz="2000" dirty="0"/>
          </a:p>
          <a:p>
            <a:endParaRPr lang="en-US" altLang="zh-CN" sz="2000" dirty="0"/>
          </a:p>
          <a:p>
            <a:r>
              <a:rPr lang="zh-CN" altLang="en-US" sz="2000" dirty="0"/>
              <a:t>因为这次数据集是关于</a:t>
            </a:r>
            <a:r>
              <a:rPr lang="en-US" altLang="zh-CN" sz="2000" dirty="0"/>
              <a:t>yelp</a:t>
            </a:r>
            <a:r>
              <a:rPr lang="zh-CN" altLang="en-US" sz="2000" dirty="0"/>
              <a:t>的消费者评价，属于文本分类的情感分析</a:t>
            </a:r>
            <a:endParaRPr lang="en-US" altLang="zh-CN" sz="2000" dirty="0"/>
          </a:p>
          <a:p>
            <a:r>
              <a:rPr lang="zh-CN" altLang="en-US" sz="2000" dirty="0"/>
              <a:t>所以不能删除情感词，如‘</a:t>
            </a:r>
            <a:r>
              <a:rPr lang="en-US" altLang="zh-CN" sz="2000" dirty="0"/>
              <a:t>good</a:t>
            </a:r>
            <a:r>
              <a:rPr lang="zh-CN" altLang="en-US" sz="2000" dirty="0"/>
              <a:t>’、‘</a:t>
            </a:r>
            <a:r>
              <a:rPr lang="en-US" altLang="zh-CN" sz="2000" dirty="0"/>
              <a:t>bad</a:t>
            </a:r>
            <a:r>
              <a:rPr lang="zh-CN" altLang="en-US" sz="2000" dirty="0"/>
              <a:t>’等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401395-3AC5-4A5E-8019-4F5E31223F79}"/>
              </a:ext>
            </a:extLst>
          </p:cNvPr>
          <p:cNvSpPr txBox="1"/>
          <p:nvPr/>
        </p:nvSpPr>
        <p:spPr>
          <a:xfrm>
            <a:off x="0" y="113121"/>
            <a:ext cx="3949831" cy="646331"/>
          </a:xfrm>
          <a:prstGeom prst="rect">
            <a:avLst/>
          </a:prstGeom>
          <a:noFill/>
        </p:spPr>
        <p:txBody>
          <a:bodyPr wrap="square" rtlCol="0">
            <a:spAutoFit/>
          </a:bodyPr>
          <a:lstStyle/>
          <a:p>
            <a:r>
              <a:rPr lang="en-US" altLang="zh-CN" sz="3600" dirty="0"/>
              <a:t>2.</a:t>
            </a:r>
            <a:r>
              <a:rPr lang="zh-CN" altLang="en-US" sz="3600" dirty="0"/>
              <a:t>词向量</a:t>
            </a:r>
          </a:p>
        </p:txBody>
      </p:sp>
      <p:sp>
        <p:nvSpPr>
          <p:cNvPr id="6" name="文本框 5">
            <a:extLst>
              <a:ext uri="{FF2B5EF4-FFF2-40B4-BE49-F238E27FC236}">
                <a16:creationId xmlns:a16="http://schemas.microsoft.com/office/drawing/2014/main" id="{15AE9399-93FD-48B1-BD1E-B00921702DA2}"/>
              </a:ext>
            </a:extLst>
          </p:cNvPr>
          <p:cNvSpPr txBox="1"/>
          <p:nvPr/>
        </p:nvSpPr>
        <p:spPr>
          <a:xfrm>
            <a:off x="1357460" y="1300898"/>
            <a:ext cx="8700939" cy="707886"/>
          </a:xfrm>
          <a:prstGeom prst="rect">
            <a:avLst/>
          </a:prstGeom>
          <a:noFill/>
        </p:spPr>
        <p:txBody>
          <a:bodyPr wrap="square" rtlCol="0">
            <a:spAutoFit/>
          </a:bodyPr>
          <a:lstStyle/>
          <a:p>
            <a:r>
              <a:rPr lang="zh-CN" altLang="en-US" sz="2000" dirty="0"/>
              <a:t>对所有（包括训练集、测试集）文本进行分词、去除标点符号后使用</a:t>
            </a:r>
            <a:r>
              <a:rPr lang="en-US" altLang="zh-CN" sz="2000" dirty="0" err="1"/>
              <a:t>gensim</a:t>
            </a:r>
            <a:r>
              <a:rPr lang="zh-CN" altLang="en-US" sz="2000" dirty="0"/>
              <a:t>库训练</a:t>
            </a:r>
            <a:r>
              <a:rPr lang="en-US" altLang="zh-CN" sz="2000" dirty="0"/>
              <a:t>Word2vec</a:t>
            </a:r>
            <a:r>
              <a:rPr lang="zh-CN" altLang="en-US" sz="2000" dirty="0"/>
              <a:t>模型得到词向量</a:t>
            </a:r>
          </a:p>
        </p:txBody>
      </p:sp>
      <p:sp>
        <p:nvSpPr>
          <p:cNvPr id="2" name="文本框 1">
            <a:extLst>
              <a:ext uri="{FF2B5EF4-FFF2-40B4-BE49-F238E27FC236}">
                <a16:creationId xmlns:a16="http://schemas.microsoft.com/office/drawing/2014/main" id="{B3323E8C-4D16-4E6C-AB7E-CB594CB370BD}"/>
              </a:ext>
            </a:extLst>
          </p:cNvPr>
          <p:cNvSpPr txBox="1"/>
          <p:nvPr/>
        </p:nvSpPr>
        <p:spPr>
          <a:xfrm>
            <a:off x="1357460" y="4534293"/>
            <a:ext cx="8587818" cy="830997"/>
          </a:xfrm>
          <a:prstGeom prst="rect">
            <a:avLst/>
          </a:prstGeom>
          <a:noFill/>
        </p:spPr>
        <p:txBody>
          <a:bodyPr wrap="square" rtlCol="0">
            <a:spAutoFit/>
          </a:bodyPr>
          <a:lstStyle/>
          <a:p>
            <a:r>
              <a:rPr lang="zh-CN" altLang="en-US" sz="2400" dirty="0"/>
              <a:t>在这里对所有样本进行不停词操作，可以保证词语字典尽可能多，减少文本分类预测时出现</a:t>
            </a:r>
            <a:r>
              <a:rPr lang="en-US" altLang="zh-CN" sz="2400" dirty="0" err="1"/>
              <a:t>oov</a:t>
            </a:r>
            <a:r>
              <a:rPr lang="zh-CN" altLang="en-US" sz="2400" dirty="0"/>
              <a:t>情况。</a:t>
            </a:r>
          </a:p>
        </p:txBody>
      </p:sp>
    </p:spTree>
    <p:extLst>
      <p:ext uri="{BB962C8B-B14F-4D97-AF65-F5344CB8AC3E}">
        <p14:creationId xmlns:p14="http://schemas.microsoft.com/office/powerpoint/2010/main" val="28458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02</a:t>
            </a:r>
            <a:endParaRPr lang="zh-CN" altLang="en-US" sz="5400" dirty="0">
              <a:solidFill>
                <a:prstClr val="black"/>
              </a:solidFill>
              <a:latin typeface="微软雅黑" pitchFamily="34" charset="-122"/>
              <a:ea typeface="微软雅黑" pitchFamily="34" charset="-122"/>
            </a:endParaRPr>
          </a:p>
        </p:txBody>
      </p:sp>
      <p:sp>
        <p:nvSpPr>
          <p:cNvPr id="19" name="文本框 18"/>
          <p:cNvSpPr txBox="1"/>
          <p:nvPr/>
        </p:nvSpPr>
        <p:spPr>
          <a:xfrm>
            <a:off x="6096000" y="2890356"/>
            <a:ext cx="3325090" cy="584775"/>
          </a:xfrm>
          <a:prstGeom prst="rect">
            <a:avLst/>
          </a:prstGeom>
          <a:noFill/>
        </p:spPr>
        <p:txBody>
          <a:bodyPr wrap="square" rtlCol="0">
            <a:spAutoFit/>
          </a:bodyPr>
          <a:lstStyle/>
          <a:p>
            <a:r>
              <a:rPr lang="en-US" altLang="zh-CN" sz="3200" b="1" dirty="0">
                <a:solidFill>
                  <a:prstClr val="black"/>
                </a:solidFill>
                <a:latin typeface="微软雅黑" pitchFamily="34" charset="-122"/>
                <a:ea typeface="微软雅黑" pitchFamily="34" charset="-122"/>
              </a:rPr>
              <a:t>Text CNN</a:t>
            </a:r>
            <a:r>
              <a:rPr lang="zh-CN" altLang="en-US" sz="3200" b="1" dirty="0">
                <a:solidFill>
                  <a:prstClr val="black"/>
                </a:solidFill>
                <a:latin typeface="微软雅黑" pitchFamily="34" charset="-122"/>
                <a:ea typeface="微软雅黑" pitchFamily="34" charset="-122"/>
              </a:rPr>
              <a:t>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41EEE5-F665-4F90-B26D-AD4BEDB05A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21" y="970006"/>
            <a:ext cx="12184979" cy="3716367"/>
          </a:xfrm>
          <a:prstGeom prst="rect">
            <a:avLst/>
          </a:prstGeom>
          <a:noFill/>
          <a:ln>
            <a:noFill/>
          </a:ln>
        </p:spPr>
      </p:pic>
      <p:sp>
        <p:nvSpPr>
          <p:cNvPr id="3" name="文本框 2">
            <a:extLst>
              <a:ext uri="{FF2B5EF4-FFF2-40B4-BE49-F238E27FC236}">
                <a16:creationId xmlns:a16="http://schemas.microsoft.com/office/drawing/2014/main" id="{109B60B5-C527-410F-99B1-131A25FB7615}"/>
              </a:ext>
            </a:extLst>
          </p:cNvPr>
          <p:cNvSpPr txBox="1"/>
          <p:nvPr/>
        </p:nvSpPr>
        <p:spPr>
          <a:xfrm>
            <a:off x="7021" y="4794095"/>
            <a:ext cx="9916999" cy="1107996"/>
          </a:xfrm>
          <a:prstGeom prst="rect">
            <a:avLst/>
          </a:prstGeom>
          <a:noFill/>
        </p:spPr>
        <p:txBody>
          <a:bodyPr wrap="square" rtlCol="0">
            <a:spAutoFit/>
          </a:bodyPr>
          <a:lstStyle/>
          <a:p>
            <a:r>
              <a:rPr lang="en-US" altLang="zh-CN" sz="2000" dirty="0"/>
              <a:t>1</a:t>
            </a:r>
            <a:r>
              <a:rPr lang="en-US" altLang="zh-CN" sz="2400" dirty="0"/>
              <a:t>.</a:t>
            </a:r>
            <a:r>
              <a:rPr lang="en-US" altLang="zh-CN" sz="2000" dirty="0"/>
              <a:t>Input Layer</a:t>
            </a:r>
          </a:p>
          <a:p>
            <a:r>
              <a:rPr lang="en-US" altLang="zh-CN" sz="2400" dirty="0"/>
              <a:t>	</a:t>
            </a:r>
            <a:r>
              <a:rPr lang="zh-CN" altLang="en-US" sz="2000" dirty="0"/>
              <a:t>将预处理后的句子转换为数字序列并进行长度为</a:t>
            </a:r>
            <a:r>
              <a:rPr lang="en-US" altLang="zh-CN" sz="2000" dirty="0"/>
              <a:t>100</a:t>
            </a:r>
            <a:r>
              <a:rPr lang="zh-CN" altLang="en-US" sz="2000" dirty="0"/>
              <a:t>的截断或填充</a:t>
            </a:r>
            <a:endParaRPr lang="en-US" altLang="zh-CN" sz="2000" dirty="0"/>
          </a:p>
          <a:p>
            <a:endParaRPr lang="zh-CN" altLang="en-US" dirty="0"/>
          </a:p>
        </p:txBody>
      </p:sp>
      <p:grpSp>
        <p:nvGrpSpPr>
          <p:cNvPr id="8" name="组合 7">
            <a:extLst>
              <a:ext uri="{FF2B5EF4-FFF2-40B4-BE49-F238E27FC236}">
                <a16:creationId xmlns:a16="http://schemas.microsoft.com/office/drawing/2014/main" id="{95E5C33B-5D3C-4216-B6FE-48D37693869A}"/>
              </a:ext>
            </a:extLst>
          </p:cNvPr>
          <p:cNvGrpSpPr/>
          <p:nvPr/>
        </p:nvGrpSpPr>
        <p:grpSpPr>
          <a:xfrm>
            <a:off x="4165600" y="277508"/>
            <a:ext cx="3860800" cy="461665"/>
            <a:chOff x="4165600" y="226708"/>
            <a:chExt cx="3860800" cy="461665"/>
          </a:xfrm>
        </p:grpSpPr>
        <p:sp>
          <p:nvSpPr>
            <p:cNvPr id="9" name="文本框 8">
              <a:extLst>
                <a:ext uri="{FF2B5EF4-FFF2-40B4-BE49-F238E27FC236}">
                  <a16:creationId xmlns:a16="http://schemas.microsoft.com/office/drawing/2014/main" id="{CA29CE05-E06B-4F7C-AF93-85D66BF6BD2F}"/>
                </a:ext>
              </a:extLst>
            </p:cNvPr>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架构</a:t>
              </a:r>
            </a:p>
          </p:txBody>
        </p:sp>
        <p:cxnSp>
          <p:nvCxnSpPr>
            <p:cNvPr id="10" name="直接连接符 9">
              <a:extLst>
                <a:ext uri="{FF2B5EF4-FFF2-40B4-BE49-F238E27FC236}">
                  <a16:creationId xmlns:a16="http://schemas.microsoft.com/office/drawing/2014/main" id="{E05E2883-5707-445D-B8FE-EA212BFC49B6}"/>
                </a:ext>
              </a:extLst>
            </p:cNvPr>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2186F17-817B-4882-A764-2967F2592BF4}"/>
                </a:ext>
              </a:extLst>
            </p:cNvPr>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CB3CF6B6-8CDD-4509-BBAE-C02BCA851589}"/>
              </a:ext>
            </a:extLst>
          </p:cNvPr>
          <p:cNvSpPr txBox="1"/>
          <p:nvPr/>
        </p:nvSpPr>
        <p:spPr>
          <a:xfrm>
            <a:off x="7021" y="5687939"/>
            <a:ext cx="9653047" cy="1323439"/>
          </a:xfrm>
          <a:prstGeom prst="rect">
            <a:avLst/>
          </a:prstGeom>
          <a:noFill/>
        </p:spPr>
        <p:txBody>
          <a:bodyPr wrap="square" rtlCol="0">
            <a:spAutoFit/>
          </a:bodyPr>
          <a:lstStyle/>
          <a:p>
            <a:r>
              <a:rPr lang="en-US" altLang="zh-CN" sz="2000" dirty="0"/>
              <a:t>2.Embedding Layer</a:t>
            </a:r>
          </a:p>
          <a:p>
            <a:r>
              <a:rPr lang="en-US" altLang="zh-CN" sz="2000" dirty="0"/>
              <a:t>	</a:t>
            </a:r>
            <a:r>
              <a:rPr lang="zh-CN" altLang="en-US" sz="2000" dirty="0"/>
              <a:t>将长度为</a:t>
            </a:r>
            <a:r>
              <a:rPr lang="en-US" altLang="zh-CN" sz="2000" dirty="0"/>
              <a:t>100</a:t>
            </a:r>
            <a:r>
              <a:rPr lang="zh-CN" altLang="en-US" sz="2000" dirty="0"/>
              <a:t>的序列中的每个词赋上词向量。</a:t>
            </a:r>
            <a:endParaRPr lang="en-US" altLang="zh-CN" sz="2000" dirty="0"/>
          </a:p>
          <a:p>
            <a:r>
              <a:rPr lang="en-US" altLang="zh-CN" sz="2000" dirty="0"/>
              <a:t>	</a:t>
            </a:r>
            <a:r>
              <a:rPr lang="zh-CN" altLang="en-US" sz="2000" dirty="0"/>
              <a:t>则每个句子都可表示成 </a:t>
            </a:r>
            <a:r>
              <a:rPr lang="en-US" altLang="zh-CN" sz="2000" dirty="0"/>
              <a:t>100*128</a:t>
            </a:r>
            <a:r>
              <a:rPr lang="zh-CN" altLang="en-US" sz="2000" dirty="0"/>
              <a:t>的二维矩阵</a:t>
            </a:r>
            <a:endParaRPr lang="en-US" altLang="zh-CN" sz="2000" dirty="0"/>
          </a:p>
          <a:p>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C52A993-32A9-4F11-9441-57419A28E8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8365"/>
            <a:ext cx="12184979" cy="3716367"/>
          </a:xfrm>
          <a:prstGeom prst="rect">
            <a:avLst/>
          </a:prstGeom>
          <a:noFill/>
          <a:ln>
            <a:noFill/>
          </a:ln>
        </p:spPr>
      </p:pic>
      <p:sp>
        <p:nvSpPr>
          <p:cNvPr id="4" name="文本框 3">
            <a:extLst>
              <a:ext uri="{FF2B5EF4-FFF2-40B4-BE49-F238E27FC236}">
                <a16:creationId xmlns:a16="http://schemas.microsoft.com/office/drawing/2014/main" id="{AC51992B-FEEC-47B1-AA66-538EFB0ED2D3}"/>
              </a:ext>
            </a:extLst>
          </p:cNvPr>
          <p:cNvSpPr txBox="1"/>
          <p:nvPr/>
        </p:nvSpPr>
        <p:spPr>
          <a:xfrm>
            <a:off x="0" y="3588002"/>
            <a:ext cx="7352908" cy="1015663"/>
          </a:xfrm>
          <a:prstGeom prst="rect">
            <a:avLst/>
          </a:prstGeom>
          <a:noFill/>
        </p:spPr>
        <p:txBody>
          <a:bodyPr wrap="square" rtlCol="0">
            <a:spAutoFit/>
          </a:bodyPr>
          <a:lstStyle/>
          <a:p>
            <a:r>
              <a:rPr lang="en-US" altLang="zh-CN" sz="2000" dirty="0"/>
              <a:t>3.Conv Layer</a:t>
            </a:r>
          </a:p>
          <a:p>
            <a:r>
              <a:rPr lang="en-US" altLang="zh-CN" sz="2000" dirty="0"/>
              <a:t>	</a:t>
            </a:r>
            <a:r>
              <a:rPr lang="zh-CN" altLang="en-US" sz="2000" dirty="0"/>
              <a:t>因为自然语言是一维数据，每次滑动卷积只对句子的每个词进行，所以卷积核的宽度与词向量维度</a:t>
            </a:r>
            <a:r>
              <a:rPr lang="zh-CN" altLang="en-US" sz="2000" b="1" dirty="0"/>
              <a:t>相同</a:t>
            </a:r>
          </a:p>
        </p:txBody>
      </p:sp>
      <p:grpSp>
        <p:nvGrpSpPr>
          <p:cNvPr id="24" name="组合 23">
            <a:extLst>
              <a:ext uri="{FF2B5EF4-FFF2-40B4-BE49-F238E27FC236}">
                <a16:creationId xmlns:a16="http://schemas.microsoft.com/office/drawing/2014/main" id="{7D6A415C-C9BC-474D-898A-5D3DBCD70E06}"/>
              </a:ext>
            </a:extLst>
          </p:cNvPr>
          <p:cNvGrpSpPr/>
          <p:nvPr/>
        </p:nvGrpSpPr>
        <p:grpSpPr>
          <a:xfrm>
            <a:off x="7352908" y="3780148"/>
            <a:ext cx="4656840" cy="1668545"/>
            <a:chOff x="7352908" y="3780148"/>
            <a:chExt cx="4656840" cy="1668545"/>
          </a:xfrm>
        </p:grpSpPr>
        <p:grpSp>
          <p:nvGrpSpPr>
            <p:cNvPr id="13" name="组合 12">
              <a:extLst>
                <a:ext uri="{FF2B5EF4-FFF2-40B4-BE49-F238E27FC236}">
                  <a16:creationId xmlns:a16="http://schemas.microsoft.com/office/drawing/2014/main" id="{798BD1C5-6B62-431F-8F26-43418E008655}"/>
                </a:ext>
              </a:extLst>
            </p:cNvPr>
            <p:cNvGrpSpPr/>
            <p:nvPr/>
          </p:nvGrpSpPr>
          <p:grpSpPr>
            <a:xfrm>
              <a:off x="7352908" y="3780148"/>
              <a:ext cx="4656840" cy="1668545"/>
              <a:chOff x="7352908" y="3780148"/>
              <a:chExt cx="4656840" cy="1668545"/>
            </a:xfrm>
          </p:grpSpPr>
          <p:sp>
            <p:nvSpPr>
              <p:cNvPr id="7" name="矩形 6">
                <a:extLst>
                  <a:ext uri="{FF2B5EF4-FFF2-40B4-BE49-F238E27FC236}">
                    <a16:creationId xmlns:a16="http://schemas.microsoft.com/office/drawing/2014/main" id="{3018F25F-4356-4238-BA27-4B8C37187F6A}"/>
                  </a:ext>
                </a:extLst>
              </p:cNvPr>
              <p:cNvSpPr/>
              <p:nvPr/>
            </p:nvSpPr>
            <p:spPr>
              <a:xfrm>
                <a:off x="7352908" y="3780148"/>
                <a:ext cx="2092750" cy="16685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100x128</a:t>
                </a:r>
                <a:endParaRPr lang="zh-CN" altLang="en-US" dirty="0"/>
              </a:p>
            </p:txBody>
          </p:sp>
          <p:sp>
            <p:nvSpPr>
              <p:cNvPr id="10" name="文本框 9">
                <a:extLst>
                  <a:ext uri="{FF2B5EF4-FFF2-40B4-BE49-F238E27FC236}">
                    <a16:creationId xmlns:a16="http://schemas.microsoft.com/office/drawing/2014/main" id="{2F39A936-49B2-40D0-A4B9-B5A0686B761B}"/>
                  </a:ext>
                </a:extLst>
              </p:cNvPr>
              <p:cNvSpPr txBox="1"/>
              <p:nvPr/>
            </p:nvSpPr>
            <p:spPr>
              <a:xfrm>
                <a:off x="9568206" y="4502402"/>
                <a:ext cx="546755" cy="646331"/>
              </a:xfrm>
              <a:prstGeom prst="rect">
                <a:avLst/>
              </a:prstGeom>
              <a:noFill/>
            </p:spPr>
            <p:txBody>
              <a:bodyPr wrap="square" rtlCol="0">
                <a:spAutoFit/>
              </a:bodyPr>
              <a:lstStyle/>
              <a:p>
                <a:r>
                  <a:rPr lang="en-US" altLang="zh-CN" sz="3600" dirty="0"/>
                  <a:t>*</a:t>
                </a:r>
                <a:endParaRPr lang="zh-CN" altLang="en-US" sz="3600" dirty="0"/>
              </a:p>
            </p:txBody>
          </p:sp>
          <p:sp>
            <p:nvSpPr>
              <p:cNvPr id="12" name="矩形 11">
                <a:extLst>
                  <a:ext uri="{FF2B5EF4-FFF2-40B4-BE49-F238E27FC236}">
                    <a16:creationId xmlns:a16="http://schemas.microsoft.com/office/drawing/2014/main" id="{AF2E6AB7-4D15-456E-9E44-98DAD2FB7169}"/>
                  </a:ext>
                </a:extLst>
              </p:cNvPr>
              <p:cNvSpPr/>
              <p:nvPr/>
            </p:nvSpPr>
            <p:spPr>
              <a:xfrm>
                <a:off x="9916998" y="4502402"/>
                <a:ext cx="2092750" cy="499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3x128 filter</a:t>
                </a:r>
                <a:endParaRPr lang="zh-CN" altLang="en-US" dirty="0"/>
              </a:p>
            </p:txBody>
          </p:sp>
        </p:grpSp>
        <p:sp>
          <p:nvSpPr>
            <p:cNvPr id="15" name="文本框 14">
              <a:extLst>
                <a:ext uri="{FF2B5EF4-FFF2-40B4-BE49-F238E27FC236}">
                  <a16:creationId xmlns:a16="http://schemas.microsoft.com/office/drawing/2014/main" id="{16318487-AFD7-470B-A9CC-8F4FFB0E1774}"/>
                </a:ext>
              </a:extLst>
            </p:cNvPr>
            <p:cNvSpPr txBox="1"/>
            <p:nvPr/>
          </p:nvSpPr>
          <p:spPr>
            <a:xfrm>
              <a:off x="10369484" y="4095833"/>
              <a:ext cx="1187778" cy="367646"/>
            </a:xfrm>
            <a:prstGeom prst="rect">
              <a:avLst/>
            </a:prstGeom>
            <a:noFill/>
          </p:spPr>
          <p:txBody>
            <a:bodyPr wrap="square" rtlCol="0">
              <a:spAutoFit/>
            </a:bodyPr>
            <a:lstStyle/>
            <a:p>
              <a:r>
                <a:rPr lang="en-US" altLang="zh-CN" dirty="0"/>
                <a:t>    64</a:t>
              </a:r>
              <a:r>
                <a:rPr lang="zh-CN" altLang="en-US" dirty="0"/>
                <a:t>个</a:t>
              </a:r>
            </a:p>
          </p:txBody>
        </p:sp>
      </p:grpSp>
      <p:sp>
        <p:nvSpPr>
          <p:cNvPr id="17" name="文本框 16">
            <a:extLst>
              <a:ext uri="{FF2B5EF4-FFF2-40B4-BE49-F238E27FC236}">
                <a16:creationId xmlns:a16="http://schemas.microsoft.com/office/drawing/2014/main" id="{2E7FFC1D-9C11-44A6-A7C0-D5CDD0D2C714}"/>
              </a:ext>
            </a:extLst>
          </p:cNvPr>
          <p:cNvSpPr txBox="1"/>
          <p:nvPr/>
        </p:nvSpPr>
        <p:spPr>
          <a:xfrm>
            <a:off x="-44778" y="4578692"/>
            <a:ext cx="7352908" cy="707886"/>
          </a:xfrm>
          <a:prstGeom prst="rect">
            <a:avLst/>
          </a:prstGeom>
          <a:noFill/>
        </p:spPr>
        <p:txBody>
          <a:bodyPr wrap="square" rtlCol="0">
            <a:spAutoFit/>
          </a:bodyPr>
          <a:lstStyle/>
          <a:p>
            <a:r>
              <a:rPr lang="en-US" altLang="zh-CN" sz="2000" kern="100" dirty="0">
                <a:effectLst/>
                <a:latin typeface="+mn-ea"/>
                <a:cs typeface="Times New Roman" panose="02020603050405020304" pitchFamily="18" charset="0"/>
              </a:rPr>
              <a:t>	</a:t>
            </a:r>
            <a:r>
              <a:rPr lang="zh-CN" altLang="zh-CN" sz="2000" kern="100" dirty="0">
                <a:effectLst/>
                <a:latin typeface="+mn-ea"/>
                <a:cs typeface="Times New Roman" panose="02020603050405020304" pitchFamily="18" charset="0"/>
              </a:rPr>
              <a:t>在</a:t>
            </a:r>
            <a:r>
              <a:rPr lang="en-US" altLang="zh-CN" sz="2000" kern="100" dirty="0" err="1">
                <a:effectLst/>
                <a:latin typeface="+mn-ea"/>
                <a:cs typeface="Times New Roman" panose="02020603050405020304" pitchFamily="18" charset="0"/>
              </a:rPr>
              <a:t>Keras</a:t>
            </a:r>
            <a:r>
              <a:rPr lang="zh-CN" altLang="zh-CN" sz="2000" kern="100" dirty="0">
                <a:effectLst/>
                <a:latin typeface="+mn-ea"/>
                <a:cs typeface="Times New Roman" panose="02020603050405020304" pitchFamily="18" charset="0"/>
              </a:rPr>
              <a:t>库中调用</a:t>
            </a:r>
            <a:r>
              <a:rPr lang="en-US" altLang="zh-CN" sz="2000" kern="100" dirty="0">
                <a:effectLst/>
                <a:latin typeface="+mn-ea"/>
                <a:cs typeface="Times New Roman" panose="02020603050405020304" pitchFamily="18" charset="0"/>
              </a:rPr>
              <a:t>Conv1D</a:t>
            </a:r>
            <a:r>
              <a:rPr lang="zh-CN" altLang="zh-CN" sz="2000" kern="100" dirty="0">
                <a:effectLst/>
                <a:latin typeface="+mn-ea"/>
                <a:cs typeface="Times New Roman" panose="02020603050405020304" pitchFamily="18" charset="0"/>
              </a:rPr>
              <a:t>进行自然语言处理。在这里我创建三个不同</a:t>
            </a:r>
            <a:r>
              <a:rPr lang="en-US" altLang="zh-CN" sz="2000" kern="100" dirty="0" err="1">
                <a:effectLst/>
                <a:latin typeface="+mn-ea"/>
                <a:cs typeface="Times New Roman" panose="02020603050405020304" pitchFamily="18" charset="0"/>
              </a:rPr>
              <a:t>kernal</a:t>
            </a:r>
            <a:r>
              <a:rPr lang="en-US" altLang="zh-CN" sz="2000" kern="100" dirty="0">
                <a:effectLst/>
                <a:latin typeface="+mn-ea"/>
                <a:cs typeface="Times New Roman" panose="02020603050405020304" pitchFamily="18" charset="0"/>
              </a:rPr>
              <a:t> size</a:t>
            </a:r>
            <a:r>
              <a:rPr lang="zh-CN" altLang="zh-CN"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3</a:t>
            </a:r>
            <a:r>
              <a:rPr lang="zh-CN" altLang="zh-CN"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4</a:t>
            </a:r>
            <a:r>
              <a:rPr lang="zh-CN" altLang="zh-CN"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5</a:t>
            </a:r>
            <a:r>
              <a:rPr lang="zh-CN" altLang="zh-CN" sz="2000" kern="100" dirty="0">
                <a:effectLst/>
                <a:latin typeface="+mn-ea"/>
                <a:cs typeface="Times New Roman" panose="02020603050405020304" pitchFamily="18" charset="0"/>
              </a:rPr>
              <a:t>）的卷积层</a:t>
            </a:r>
            <a:endParaRPr lang="zh-CN" altLang="en-US" sz="2000" dirty="0"/>
          </a:p>
        </p:txBody>
      </p:sp>
      <p:sp>
        <p:nvSpPr>
          <p:cNvPr id="18" name="文本框 17">
            <a:extLst>
              <a:ext uri="{FF2B5EF4-FFF2-40B4-BE49-F238E27FC236}">
                <a16:creationId xmlns:a16="http://schemas.microsoft.com/office/drawing/2014/main" id="{C7AA1165-B73C-499B-9FCF-F2944474FFC6}"/>
              </a:ext>
            </a:extLst>
          </p:cNvPr>
          <p:cNvSpPr txBox="1"/>
          <p:nvPr/>
        </p:nvSpPr>
        <p:spPr>
          <a:xfrm>
            <a:off x="-89556" y="5198157"/>
            <a:ext cx="7091360" cy="707886"/>
          </a:xfrm>
          <a:prstGeom prst="rect">
            <a:avLst/>
          </a:prstGeom>
          <a:noFill/>
        </p:spPr>
        <p:txBody>
          <a:bodyPr wrap="square" rtlCol="0">
            <a:spAutoFit/>
          </a:bodyPr>
          <a:lstStyle/>
          <a:p>
            <a:r>
              <a:rPr lang="zh-CN" altLang="zh-CN" sz="2000" kern="100" dirty="0">
                <a:effectLst/>
                <a:latin typeface="+mn-ea"/>
                <a:cs typeface="Times New Roman" panose="02020603050405020304" pitchFamily="18" charset="0"/>
              </a:rPr>
              <a:t>这样不同的</a:t>
            </a:r>
            <a:r>
              <a:rPr lang="en-US" altLang="zh-CN" sz="2000" kern="100" dirty="0">
                <a:effectLst/>
                <a:latin typeface="+mn-ea"/>
                <a:cs typeface="Times New Roman" panose="02020603050405020304" pitchFamily="18" charset="0"/>
              </a:rPr>
              <a:t>kernel</a:t>
            </a:r>
            <a:r>
              <a:rPr lang="zh-CN" altLang="zh-CN" sz="2000" kern="100" dirty="0">
                <a:effectLst/>
                <a:latin typeface="+mn-ea"/>
                <a:cs typeface="Times New Roman" panose="02020603050405020304" pitchFamily="18" charset="0"/>
              </a:rPr>
              <a:t>可以获取不同长度范围内词的关系特征，获得的是句子方向上的差异信息，即类似于</a:t>
            </a:r>
            <a:r>
              <a:rPr lang="en-US" altLang="zh-CN" sz="2000" kern="100" dirty="0">
                <a:effectLst/>
                <a:latin typeface="+mn-ea"/>
                <a:cs typeface="Times New Roman" panose="02020603050405020304" pitchFamily="18" charset="0"/>
              </a:rPr>
              <a:t>n-gram</a:t>
            </a:r>
            <a:r>
              <a:rPr lang="zh-CN" altLang="zh-CN" sz="2000" kern="100" dirty="0">
                <a:effectLst/>
                <a:latin typeface="+mn-ea"/>
                <a:cs typeface="Times New Roman" panose="02020603050405020304" pitchFamily="18" charset="0"/>
              </a:rPr>
              <a:t>。</a:t>
            </a:r>
            <a:endParaRPr lang="zh-CN" altLang="en-US" sz="2000" dirty="0"/>
          </a:p>
        </p:txBody>
      </p:sp>
      <p:sp>
        <p:nvSpPr>
          <p:cNvPr id="19" name="文本框 18">
            <a:extLst>
              <a:ext uri="{FF2B5EF4-FFF2-40B4-BE49-F238E27FC236}">
                <a16:creationId xmlns:a16="http://schemas.microsoft.com/office/drawing/2014/main" id="{B5EB766A-AEA9-4A51-B544-C90ED610B938}"/>
              </a:ext>
            </a:extLst>
          </p:cNvPr>
          <p:cNvSpPr txBox="1"/>
          <p:nvPr/>
        </p:nvSpPr>
        <p:spPr>
          <a:xfrm>
            <a:off x="-89556" y="5854949"/>
            <a:ext cx="12184979" cy="707886"/>
          </a:xfrm>
          <a:prstGeom prst="rect">
            <a:avLst/>
          </a:prstGeom>
          <a:noFill/>
        </p:spPr>
        <p:txBody>
          <a:bodyPr wrap="square" rtlCol="0">
            <a:spAutoFit/>
          </a:bodyPr>
          <a:lstStyle/>
          <a:p>
            <a:r>
              <a:rPr lang="zh-CN" altLang="zh-CN" sz="2000" kern="100" dirty="0">
                <a:effectLst/>
                <a:latin typeface="+mn-ea"/>
                <a:cs typeface="Times New Roman" panose="02020603050405020304" pitchFamily="18" charset="0"/>
              </a:rPr>
              <a:t>然后在每一层又有</a:t>
            </a:r>
            <a:r>
              <a:rPr lang="en-US" altLang="zh-CN" sz="2000" kern="100" dirty="0">
                <a:effectLst/>
                <a:latin typeface="+mn-ea"/>
                <a:cs typeface="Times New Roman" panose="02020603050405020304" pitchFamily="18" charset="0"/>
              </a:rPr>
              <a:t>64</a:t>
            </a:r>
            <a:r>
              <a:rPr lang="zh-CN" altLang="zh-CN" sz="2000" kern="100" dirty="0">
                <a:effectLst/>
                <a:latin typeface="+mn-ea"/>
                <a:cs typeface="Times New Roman" panose="02020603050405020304" pitchFamily="18" charset="0"/>
              </a:rPr>
              <a:t>个数量的卷积核，不同的卷积核有不同的参数，都有自己的关注点，这样多个卷积核就能学习到多个不同的信息。</a:t>
            </a:r>
            <a:endParaRPr lang="zh-CN" altLang="en-US" sz="2000" dirty="0"/>
          </a:p>
        </p:txBody>
      </p:sp>
      <p:sp>
        <p:nvSpPr>
          <p:cNvPr id="21" name="椭圆 20">
            <a:extLst>
              <a:ext uri="{FF2B5EF4-FFF2-40B4-BE49-F238E27FC236}">
                <a16:creationId xmlns:a16="http://schemas.microsoft.com/office/drawing/2014/main" id="{2C030ED5-A78E-49F5-A6AA-4AEF8B88800F}"/>
              </a:ext>
            </a:extLst>
          </p:cNvPr>
          <p:cNvSpPr/>
          <p:nvPr/>
        </p:nvSpPr>
        <p:spPr>
          <a:xfrm>
            <a:off x="2441542" y="-128365"/>
            <a:ext cx="1781666" cy="3716367"/>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EC18862-1893-4F0E-AED2-C24D48004595}"/>
              </a:ext>
            </a:extLst>
          </p:cNvPr>
          <p:cNvSpPr/>
          <p:nvPr/>
        </p:nvSpPr>
        <p:spPr>
          <a:xfrm>
            <a:off x="2535810" y="-128365"/>
            <a:ext cx="1564850" cy="3716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437872A-78D6-4E4B-9F17-032239B13DC8}"/>
              </a:ext>
            </a:extLst>
          </p:cNvPr>
          <p:cNvSpPr/>
          <p:nvPr/>
        </p:nvSpPr>
        <p:spPr>
          <a:xfrm>
            <a:off x="10369484" y="3963858"/>
            <a:ext cx="1187778" cy="4996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ppt_x"/>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9" grpId="0"/>
      <p:bldP spid="22"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5923E42-2216-4488-902B-E88B9CC796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8365"/>
            <a:ext cx="12184979" cy="3716367"/>
          </a:xfrm>
          <a:prstGeom prst="rect">
            <a:avLst/>
          </a:prstGeom>
          <a:noFill/>
          <a:ln>
            <a:noFill/>
          </a:ln>
        </p:spPr>
      </p:pic>
      <p:sp>
        <p:nvSpPr>
          <p:cNvPr id="3" name="文本框 2">
            <a:extLst>
              <a:ext uri="{FF2B5EF4-FFF2-40B4-BE49-F238E27FC236}">
                <a16:creationId xmlns:a16="http://schemas.microsoft.com/office/drawing/2014/main" id="{76EC978D-5E1D-4155-AEC7-3320F6AD2C09}"/>
              </a:ext>
            </a:extLst>
          </p:cNvPr>
          <p:cNvSpPr txBox="1"/>
          <p:nvPr/>
        </p:nvSpPr>
        <p:spPr>
          <a:xfrm>
            <a:off x="179109" y="3978111"/>
            <a:ext cx="11660957" cy="1015663"/>
          </a:xfrm>
          <a:prstGeom prst="rect">
            <a:avLst/>
          </a:prstGeom>
          <a:noFill/>
        </p:spPr>
        <p:txBody>
          <a:bodyPr wrap="square" rtlCol="0">
            <a:spAutoFit/>
          </a:bodyPr>
          <a:lstStyle/>
          <a:p>
            <a:r>
              <a:rPr lang="en-US" altLang="zh-CN" sz="2000" dirty="0"/>
              <a:t>4.Pool Layer</a:t>
            </a:r>
          </a:p>
          <a:p>
            <a:r>
              <a:rPr lang="en-US" altLang="zh-CN" sz="2000" dirty="0"/>
              <a:t>	</a:t>
            </a:r>
            <a:r>
              <a:rPr lang="zh-CN" altLang="en-US" sz="2000" dirty="0"/>
              <a:t>采用了</a:t>
            </a:r>
            <a:r>
              <a:rPr lang="en-US" altLang="zh-CN" sz="2000" dirty="0"/>
              <a:t>2-Max</a:t>
            </a:r>
            <a:r>
              <a:rPr lang="zh-CN" altLang="en-US" sz="2000" dirty="0"/>
              <a:t>池化，即为从每个滑动窗口</a:t>
            </a:r>
            <a:r>
              <a:rPr lang="en-US" altLang="zh-CN" sz="1600" dirty="0"/>
              <a:t>(</a:t>
            </a:r>
            <a:r>
              <a:rPr lang="zh-CN" altLang="en-US" sz="1600" dirty="0"/>
              <a:t>三个</a:t>
            </a:r>
            <a:r>
              <a:rPr lang="en-US" altLang="zh-CN" sz="1600" dirty="0"/>
              <a:t>pool</a:t>
            </a:r>
            <a:r>
              <a:rPr lang="zh-CN" altLang="en-US" sz="1600" dirty="0"/>
              <a:t>层的池化窗口分别为</a:t>
            </a:r>
            <a:r>
              <a:rPr lang="en-US" altLang="zh-CN" sz="1600" dirty="0"/>
              <a:t>37</a:t>
            </a:r>
            <a:r>
              <a:rPr lang="zh-CN" altLang="en-US" sz="1600" dirty="0"/>
              <a:t>、</a:t>
            </a:r>
            <a:r>
              <a:rPr lang="en-US" altLang="zh-CN" sz="1600" dirty="0"/>
              <a:t>38</a:t>
            </a:r>
            <a:r>
              <a:rPr lang="zh-CN" altLang="en-US" sz="1600" dirty="0"/>
              <a:t>、</a:t>
            </a:r>
            <a:r>
              <a:rPr lang="en-US" altLang="zh-CN" sz="1600" dirty="0"/>
              <a:t>39</a:t>
            </a:r>
            <a:r>
              <a:rPr lang="zh-CN" altLang="en-US" sz="1600" dirty="0"/>
              <a:t>）</a:t>
            </a:r>
            <a:r>
              <a:rPr lang="zh-CN" altLang="en-US" sz="2000" dirty="0"/>
              <a:t>产生的特征向量中筛选出两个最大的特征，然后将这些特征通过</a:t>
            </a:r>
            <a:r>
              <a:rPr lang="en-US" altLang="zh-CN" sz="2000" dirty="0"/>
              <a:t>concatenate</a:t>
            </a:r>
            <a:r>
              <a:rPr lang="zh-CN" altLang="en-US" sz="2000" dirty="0"/>
              <a:t>操作拼接起来构成向量表示。</a:t>
            </a:r>
          </a:p>
        </p:txBody>
      </p:sp>
    </p:spTree>
    <p:extLst>
      <p:ext uri="{BB962C8B-B14F-4D97-AF65-F5344CB8AC3E}">
        <p14:creationId xmlns:p14="http://schemas.microsoft.com/office/powerpoint/2010/main" val="117119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fontScheme name="模板专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906</TotalTime>
  <Words>802</Words>
  <Application>Microsoft Office PowerPoint</Application>
  <PresentationFormat>宽屏</PresentationFormat>
  <Paragraphs>74</Paragraphs>
  <Slides>19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微软雅黑</vt:lpstr>
      <vt:lpstr>Arial</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UMMER S</dc:creator>
  <cp:lastModifiedBy>S UMMER</cp:lastModifiedBy>
  <cp:revision>21</cp:revision>
  <dcterms:created xsi:type="dcterms:W3CDTF">2016-05-06T09:27:00Z</dcterms:created>
  <dcterms:modified xsi:type="dcterms:W3CDTF">2022-04-30T06:20:34Z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