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6" r:id="rId5"/>
    <p:sldId id="279" r:id="rId6"/>
    <p:sldId id="262" r:id="rId7"/>
    <p:sldId id="271" r:id="rId8"/>
    <p:sldId id="272" r:id="rId9"/>
    <p:sldId id="263" r:id="rId10"/>
    <p:sldId id="276" r:id="rId11"/>
    <p:sldId id="277" r:id="rId12"/>
    <p:sldId id="278" r:id="rId13"/>
    <p:sldId id="287" r:id="rId14"/>
    <p:sldId id="280" r:id="rId15"/>
    <p:sldId id="274" r:id="rId16"/>
    <p:sldId id="282" r:id="rId17"/>
    <p:sldId id="264" r:id="rId18"/>
    <p:sldId id="281" r:id="rId19"/>
    <p:sldId id="265" r:id="rId20"/>
    <p:sldId id="283" r:id="rId21"/>
    <p:sldId id="28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UMMER" initials="SU" lastIdx="1" clrIdx="0">
    <p:extLst>
      <p:ext uri="{19B8F6BF-5375-455C-9EA6-DF929625EA0E}">
        <p15:presenceInfo xmlns:p15="http://schemas.microsoft.com/office/powerpoint/2012/main" userId="78205995555b52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19" autoAdjust="0"/>
  </p:normalViewPr>
  <p:slideViewPr>
    <p:cSldViewPr snapToGrid="0">
      <p:cViewPr varScale="1">
        <p:scale>
          <a:sx n="78" d="100"/>
          <a:sy n="78" d="100"/>
        </p:scale>
        <p:origin x="888" y="418"/>
      </p:cViewPr>
      <p:guideLst>
        <p:guide orient="horz" pos="2160"/>
        <p:guide pos="3840"/>
      </p:guideLst>
    </p:cSldViewPr>
  </p:slideViewPr>
  <p:outlineViewPr>
    <p:cViewPr>
      <p:scale>
        <a:sx n="75" d="100"/>
        <a:sy n="75"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0DF52-8C74-4DAC-BB9C-21B83D918010}" type="datetimeFigureOut">
              <a:rPr lang="zh-CN" altLang="en-US" smtClean="0"/>
              <a:t>2022/4/3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CEC2D-ECC0-4528-8DF0-CCC368230BD0}" type="slidenum">
              <a:rPr lang="zh-CN" altLang="en-US" smtClean="0"/>
              <a:t>‹#›</a:t>
            </a:fld>
            <a:endParaRPr lang="zh-CN" altLang="en-US"/>
          </a:p>
        </p:txBody>
      </p:sp>
    </p:spTree>
    <p:extLst>
      <p:ext uri="{BB962C8B-B14F-4D97-AF65-F5344CB8AC3E}">
        <p14:creationId xmlns:p14="http://schemas.microsoft.com/office/powerpoint/2010/main" val="248610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AutoShape 9"/>
          <p:cNvSpPr>
            <a:spLocks noChangeAspect="1" noChangeArrowheads="1" noTextEdit="1"/>
          </p:cNvSpPr>
          <p:nvPr userDrawn="1"/>
        </p:nvSpPr>
        <p:spPr bwMode="auto">
          <a:xfrm>
            <a:off x="0" y="0"/>
            <a:ext cx="12192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 name="Freeform 12"/>
          <p:cNvSpPr/>
          <p:nvPr userDrawn="1"/>
        </p:nvSpPr>
        <p:spPr bwMode="auto">
          <a:xfrm>
            <a:off x="-687388" y="-1116013"/>
            <a:ext cx="13779500" cy="8456613"/>
          </a:xfrm>
          <a:custGeom>
            <a:avLst/>
            <a:gdLst>
              <a:gd name="T0" fmla="*/ 251 w 842"/>
              <a:gd name="T1" fmla="*/ 55 h 523"/>
              <a:gd name="T2" fmla="*/ 199 w 842"/>
              <a:gd name="T3" fmla="*/ 314 h 523"/>
              <a:gd name="T4" fmla="*/ 842 w 842"/>
              <a:gd name="T5" fmla="*/ 384 h 523"/>
              <a:gd name="T6" fmla="*/ 778 w 842"/>
              <a:gd name="T7" fmla="*/ 434 h 523"/>
              <a:gd name="T8" fmla="*/ 158 w 842"/>
              <a:gd name="T9" fmla="*/ 424 h 523"/>
              <a:gd name="T10" fmla="*/ 164 w 842"/>
              <a:gd name="T11" fmla="*/ 27 h 523"/>
              <a:gd name="T12" fmla="*/ 251 w 842"/>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42" h="523">
                <a:moveTo>
                  <a:pt x="251" y="55"/>
                </a:moveTo>
                <a:cubicBezTo>
                  <a:pt x="251" y="55"/>
                  <a:pt x="134" y="156"/>
                  <a:pt x="199" y="314"/>
                </a:cubicBezTo>
                <a:cubicBezTo>
                  <a:pt x="269" y="482"/>
                  <a:pt x="687" y="451"/>
                  <a:pt x="842" y="384"/>
                </a:cubicBezTo>
                <a:cubicBezTo>
                  <a:pt x="778" y="434"/>
                  <a:pt x="778" y="434"/>
                  <a:pt x="778" y="434"/>
                </a:cubicBezTo>
                <a:cubicBezTo>
                  <a:pt x="778" y="434"/>
                  <a:pt x="315" y="523"/>
                  <a:pt x="158" y="424"/>
                </a:cubicBezTo>
                <a:cubicBezTo>
                  <a:pt x="0" y="326"/>
                  <a:pt x="90" y="54"/>
                  <a:pt x="164" y="27"/>
                </a:cubicBezTo>
                <a:cubicBezTo>
                  <a:pt x="239" y="0"/>
                  <a:pt x="251" y="55"/>
                  <a:pt x="251" y="55"/>
                </a:cubicBez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13"/>
          <p:cNvSpPr/>
          <p:nvPr userDrawn="1"/>
        </p:nvSpPr>
        <p:spPr bwMode="auto">
          <a:xfrm>
            <a:off x="-295275" y="-438150"/>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Group 13"/>
          <p:cNvGrpSpPr>
            <a:grpSpLocks noChangeAspect="1"/>
          </p:cNvGrpSpPr>
          <p:nvPr userDrawn="1"/>
        </p:nvGrpSpPr>
        <p:grpSpPr bwMode="auto">
          <a:xfrm>
            <a:off x="-1201738" y="-989013"/>
            <a:ext cx="14185900" cy="8455025"/>
            <a:chOff x="-757" y="-623"/>
            <a:chExt cx="8936" cy="5326"/>
          </a:xfrm>
        </p:grpSpPr>
        <p:sp>
          <p:nvSpPr>
            <p:cNvPr id="4" name="AutoShape 12"/>
            <p:cNvSpPr>
              <a:spLocks noChangeAspect="1" noChangeArrowheads="1" noTextEdit="1"/>
            </p:cNvSpPr>
            <p:nvPr/>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15"/>
            <p:cNvSpPr/>
            <p:nvPr/>
          </p:nvSpPr>
          <p:spPr bwMode="auto">
            <a:xfrm>
              <a:off x="-757" y="-623"/>
              <a:ext cx="8936" cy="5326"/>
            </a:xfrm>
            <a:custGeom>
              <a:avLst/>
              <a:gdLst>
                <a:gd name="T0" fmla="*/ 250 w 867"/>
                <a:gd name="T1" fmla="*/ 55 h 523"/>
                <a:gd name="T2" fmla="*/ 198 w 867"/>
                <a:gd name="T3" fmla="*/ 314 h 523"/>
                <a:gd name="T4" fmla="*/ 867 w 867"/>
                <a:gd name="T5" fmla="*/ 384 h 523"/>
                <a:gd name="T6" fmla="*/ 803 w 867"/>
                <a:gd name="T7" fmla="*/ 434 h 523"/>
                <a:gd name="T8" fmla="*/ 157 w 867"/>
                <a:gd name="T9" fmla="*/ 424 h 523"/>
                <a:gd name="T10" fmla="*/ 164 w 867"/>
                <a:gd name="T11" fmla="*/ 27 h 523"/>
                <a:gd name="T12" fmla="*/ 250 w 867"/>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67" h="523">
                  <a:moveTo>
                    <a:pt x="250" y="55"/>
                  </a:moveTo>
                  <a:cubicBezTo>
                    <a:pt x="250" y="55"/>
                    <a:pt x="133" y="156"/>
                    <a:pt x="198" y="314"/>
                  </a:cubicBezTo>
                  <a:cubicBezTo>
                    <a:pt x="268" y="482"/>
                    <a:pt x="709" y="442"/>
                    <a:pt x="867" y="384"/>
                  </a:cubicBezTo>
                  <a:cubicBezTo>
                    <a:pt x="803" y="434"/>
                    <a:pt x="803" y="434"/>
                    <a:pt x="803" y="434"/>
                  </a:cubicBezTo>
                  <a:cubicBezTo>
                    <a:pt x="803" y="434"/>
                    <a:pt x="314" y="523"/>
                    <a:pt x="157" y="424"/>
                  </a:cubicBezTo>
                  <a:cubicBezTo>
                    <a:pt x="0" y="326"/>
                    <a:pt x="89" y="54"/>
                    <a:pt x="164" y="27"/>
                  </a:cubicBezTo>
                  <a:cubicBezTo>
                    <a:pt x="238" y="0"/>
                    <a:pt x="250" y="55"/>
                    <a:pt x="250" y="5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510" y="-195"/>
              <a:ext cx="8441" cy="4746"/>
            </a:xfrm>
            <a:custGeom>
              <a:avLst/>
              <a:gdLst>
                <a:gd name="T0" fmla="*/ 147 w 819"/>
                <a:gd name="T1" fmla="*/ 0 h 466"/>
                <a:gd name="T2" fmla="*/ 94 w 819"/>
                <a:gd name="T3" fmla="*/ 232 h 466"/>
                <a:gd name="T4" fmla="*/ 552 w 819"/>
                <a:gd name="T5" fmla="*/ 405 h 466"/>
                <a:gd name="T6" fmla="*/ 819 w 819"/>
                <a:gd name="T7" fmla="*/ 356 h 466"/>
                <a:gd name="T8" fmla="*/ 807 w 819"/>
                <a:gd name="T9" fmla="*/ 466 h 466"/>
                <a:gd name="T10" fmla="*/ 0 w 819"/>
                <a:gd name="T11" fmla="*/ 457 h 466"/>
                <a:gd name="T12" fmla="*/ 1 w 819"/>
                <a:gd name="T13" fmla="*/ 8 h 466"/>
                <a:gd name="T14" fmla="*/ 147 w 819"/>
                <a:gd name="T15" fmla="*/ 0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466">
                  <a:moveTo>
                    <a:pt x="147" y="0"/>
                  </a:moveTo>
                  <a:cubicBezTo>
                    <a:pt x="147" y="0"/>
                    <a:pt x="64" y="98"/>
                    <a:pt x="94" y="232"/>
                  </a:cubicBezTo>
                  <a:cubicBezTo>
                    <a:pt x="133" y="402"/>
                    <a:pt x="381" y="423"/>
                    <a:pt x="552" y="405"/>
                  </a:cubicBezTo>
                  <a:cubicBezTo>
                    <a:pt x="743" y="386"/>
                    <a:pt x="819" y="356"/>
                    <a:pt x="819" y="356"/>
                  </a:cubicBezTo>
                  <a:cubicBezTo>
                    <a:pt x="807" y="466"/>
                    <a:pt x="807" y="466"/>
                    <a:pt x="807" y="466"/>
                  </a:cubicBezTo>
                  <a:cubicBezTo>
                    <a:pt x="0" y="457"/>
                    <a:pt x="0" y="457"/>
                    <a:pt x="0" y="457"/>
                  </a:cubicBezTo>
                  <a:cubicBezTo>
                    <a:pt x="1" y="8"/>
                    <a:pt x="1" y="8"/>
                    <a:pt x="1" y="8"/>
                  </a:cubicBezTo>
                  <a:lnTo>
                    <a:pt x="147" y="0"/>
                  </a:ln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Freeform 13"/>
          <p:cNvSpPr/>
          <p:nvPr userDrawn="1"/>
        </p:nvSpPr>
        <p:spPr bwMode="auto">
          <a:xfrm>
            <a:off x="422034" y="-482844"/>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55C0EE"/>
          </a:solidFill>
          <a:ln>
            <a:noFill/>
          </a:ln>
        </p:spPr>
        <p:txBody>
          <a:bodyPr vert="horz" wrap="square" lIns="91440" tIns="45720" rIns="91440" bIns="45720" numCol="1" anchor="t" anchorCtr="0" compatLnSpc="1"/>
          <a:lstStyle/>
          <a:p>
            <a:endParaRPr lang="zh-CN" altLang="en-US" dirty="0"/>
          </a:p>
        </p:txBody>
      </p:sp>
      <p:sp>
        <p:nvSpPr>
          <p:cNvPr id="4" name="Freeform 13"/>
          <p:cNvSpPr/>
          <p:nvPr userDrawn="1"/>
        </p:nvSpPr>
        <p:spPr bwMode="auto">
          <a:xfrm>
            <a:off x="-311993" y="-295276"/>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tmp"/></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74246" y="1992440"/>
            <a:ext cx="7158312" cy="1015663"/>
          </a:xfrm>
          <a:prstGeom prst="rect">
            <a:avLst/>
          </a:prstGeom>
          <a:noFill/>
        </p:spPr>
        <p:txBody>
          <a:bodyPr wrap="square" rtlCol="0">
            <a:spAutoFit/>
          </a:bodyPr>
          <a:lstStyle/>
          <a:p>
            <a:pPr algn="r"/>
            <a:r>
              <a:rPr kumimoji="1" lang="en-US" altLang="zh-CN" sz="6000" b="1" dirty="0" err="1"/>
              <a:t>Softmax</a:t>
            </a:r>
            <a:r>
              <a:rPr kumimoji="1" lang="zh-CN" altLang="en-US" sz="6000" b="1" dirty="0"/>
              <a:t>多分类模型</a:t>
            </a:r>
          </a:p>
        </p:txBody>
      </p:sp>
      <p:sp>
        <p:nvSpPr>
          <p:cNvPr id="22" name="文本框 21"/>
          <p:cNvSpPr txBox="1"/>
          <p:nvPr/>
        </p:nvSpPr>
        <p:spPr>
          <a:xfrm>
            <a:off x="7391501" y="3542420"/>
            <a:ext cx="4218037" cy="400110"/>
          </a:xfrm>
          <a:prstGeom prst="rect">
            <a:avLst/>
          </a:prstGeom>
          <a:noFill/>
        </p:spPr>
        <p:txBody>
          <a:bodyPr wrap="square" rtlCol="0">
            <a:spAutoFit/>
          </a:bodyPr>
          <a:lstStyle/>
          <a:p>
            <a:pPr algn="r"/>
            <a:r>
              <a:rPr kumimoji="1" lang="zh-CN" altLang="en-US" sz="2000" dirty="0"/>
              <a:t>黄杰伦</a:t>
            </a:r>
            <a:endParaRPr kumimoji="1" lang="en-US" altLang="zh-CN" sz="2000" dirty="0"/>
          </a:p>
        </p:txBody>
      </p:sp>
      <p:cxnSp>
        <p:nvCxnSpPr>
          <p:cNvPr id="30" name="直接连接符 29"/>
          <p:cNvCxnSpPr/>
          <p:nvPr/>
        </p:nvCxnSpPr>
        <p:spPr>
          <a:xfrm>
            <a:off x="11763299" y="2226812"/>
            <a:ext cx="0" cy="156258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ppt_x"/>
                                          </p:val>
                                        </p:tav>
                                        <p:tav tm="100000">
                                          <p:val>
                                            <p:strVal val="#ppt_x"/>
                                          </p:val>
                                        </p:tav>
                                      </p:tavLst>
                                    </p:anim>
                                    <p:anim calcmode="lin" valueType="num">
                                      <p:cBhvr additive="base">
                                        <p:cTn id="1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165600" y="277508"/>
            <a:ext cx="3860800" cy="461665"/>
            <a:chOff x="4165600" y="226708"/>
            <a:chExt cx="3860800" cy="461665"/>
          </a:xfrm>
        </p:grpSpPr>
        <p:sp>
          <p:nvSpPr>
            <p:cNvPr id="32" name="文本框 31"/>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架构</a:t>
              </a:r>
            </a:p>
          </p:txBody>
        </p:sp>
        <p:cxnSp>
          <p:nvCxnSpPr>
            <p:cNvPr id="33" name="直接连接符 32"/>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76" name="Picture 4" descr="查看源图像">
            <a:extLst>
              <a:ext uri="{FF2B5EF4-FFF2-40B4-BE49-F238E27FC236}">
                <a16:creationId xmlns:a16="http://schemas.microsoft.com/office/drawing/2014/main" id="{78D6BBA2-DE21-449E-B88B-CB323E71A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540" y="1907458"/>
            <a:ext cx="8320919" cy="34117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circle(in)">
                                      <p:cBhvr>
                                        <p:cTn id="12"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E47AE2-2433-46F5-ACE8-E17288ADAD71}"/>
              </a:ext>
            </a:extLst>
          </p:cNvPr>
          <p:cNvSpPr txBox="1"/>
          <p:nvPr/>
        </p:nvSpPr>
        <p:spPr>
          <a:xfrm>
            <a:off x="112039" y="0"/>
            <a:ext cx="1838632" cy="646331"/>
          </a:xfrm>
          <a:prstGeom prst="rect">
            <a:avLst/>
          </a:prstGeom>
          <a:noFill/>
        </p:spPr>
        <p:txBody>
          <a:bodyPr wrap="square" rtlCol="0">
            <a:spAutoFit/>
          </a:bodyPr>
          <a:lstStyle/>
          <a:p>
            <a:r>
              <a:rPr lang="zh-CN" altLang="en-US" sz="3600" b="1" dirty="0">
                <a:latin typeface="+mj-ea"/>
                <a:ea typeface="+mj-ea"/>
              </a:rPr>
              <a:t>卷积层</a:t>
            </a:r>
          </a:p>
        </p:txBody>
      </p:sp>
      <p:sp>
        <p:nvSpPr>
          <p:cNvPr id="28" name="文本框 27">
            <a:extLst>
              <a:ext uri="{FF2B5EF4-FFF2-40B4-BE49-F238E27FC236}">
                <a16:creationId xmlns:a16="http://schemas.microsoft.com/office/drawing/2014/main" id="{59269F16-64CE-4519-A88D-864A727CAAE7}"/>
              </a:ext>
            </a:extLst>
          </p:cNvPr>
          <p:cNvSpPr txBox="1"/>
          <p:nvPr/>
        </p:nvSpPr>
        <p:spPr>
          <a:xfrm>
            <a:off x="0" y="4021393"/>
            <a:ext cx="8032955" cy="1569660"/>
          </a:xfrm>
          <a:prstGeom prst="rect">
            <a:avLst/>
          </a:prstGeom>
          <a:noFill/>
        </p:spPr>
        <p:txBody>
          <a:bodyPr wrap="square" rtlCol="0">
            <a:spAutoFit/>
          </a:bodyPr>
          <a:lstStyle/>
          <a:p>
            <a:r>
              <a:rPr lang="zh-CN" altLang="en-US" sz="2400" dirty="0"/>
              <a:t>在这里只考虑图片单通道的情况。用</a:t>
            </a:r>
            <a:r>
              <a:rPr lang="en-US" altLang="zh-CN" sz="2400" dirty="0"/>
              <a:t>3*3</a:t>
            </a:r>
            <a:r>
              <a:rPr lang="zh-CN" altLang="en-US" sz="2400" dirty="0"/>
              <a:t>卷积核去与</a:t>
            </a:r>
            <a:r>
              <a:rPr lang="en-US" altLang="zh-CN" sz="2400" dirty="0"/>
              <a:t>28*28</a:t>
            </a:r>
            <a:r>
              <a:rPr lang="zh-CN" altLang="en-US" sz="2400" dirty="0"/>
              <a:t>的图片做卷积运算，步长为</a:t>
            </a:r>
            <a:r>
              <a:rPr lang="en-US" altLang="zh-CN" sz="2400" dirty="0"/>
              <a:t>1</a:t>
            </a:r>
            <a:r>
              <a:rPr lang="zh-CN" altLang="en-US" sz="2400" dirty="0"/>
              <a:t>，得到</a:t>
            </a:r>
            <a:r>
              <a:rPr lang="en-US" altLang="zh-CN" sz="2400" dirty="0"/>
              <a:t>26*26</a:t>
            </a:r>
            <a:r>
              <a:rPr lang="zh-CN" altLang="en-US" sz="2400" dirty="0"/>
              <a:t>特征矩阵。</a:t>
            </a:r>
            <a:endParaRPr lang="en-US" altLang="zh-CN" sz="2400" dirty="0"/>
          </a:p>
          <a:p>
            <a:endParaRPr lang="en-US" altLang="zh-CN" sz="2400" dirty="0"/>
          </a:p>
          <a:p>
            <a:r>
              <a:rPr lang="zh-CN" altLang="en-US" sz="2400" dirty="0"/>
              <a:t>使用的是</a:t>
            </a:r>
            <a:r>
              <a:rPr lang="en-US" altLang="zh-CN" sz="2400" dirty="0"/>
              <a:t>img2col</a:t>
            </a:r>
            <a:r>
              <a:rPr lang="zh-CN" altLang="en-US" sz="2400" dirty="0"/>
              <a:t>算法，将卷积运算转换成矩阵乘法运算</a:t>
            </a:r>
          </a:p>
        </p:txBody>
      </p:sp>
      <p:pic>
        <p:nvPicPr>
          <p:cNvPr id="5124" name="Picture 4" descr="查看源图像">
            <a:extLst>
              <a:ext uri="{FF2B5EF4-FFF2-40B4-BE49-F238E27FC236}">
                <a16:creationId xmlns:a16="http://schemas.microsoft.com/office/drawing/2014/main" id="{4DC6DD05-D054-4282-81BF-AB23C7618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316" y="477940"/>
            <a:ext cx="6530684" cy="3622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circle(in)">
                                      <p:cBhvr>
                                        <p:cTn id="13" dur="2000"/>
                                        <p:tgtEl>
                                          <p:spTgt spid="512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inVertical)">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EDDFBB40-F748-46E4-8DBF-F7FBC1E241D0}"/>
              </a:ext>
            </a:extLst>
          </p:cNvPr>
          <p:cNvSpPr txBox="1"/>
          <p:nvPr/>
        </p:nvSpPr>
        <p:spPr>
          <a:xfrm>
            <a:off x="112039" y="0"/>
            <a:ext cx="1838632" cy="646331"/>
          </a:xfrm>
          <a:prstGeom prst="rect">
            <a:avLst/>
          </a:prstGeom>
          <a:noFill/>
        </p:spPr>
        <p:txBody>
          <a:bodyPr wrap="square" rtlCol="0">
            <a:spAutoFit/>
          </a:bodyPr>
          <a:lstStyle/>
          <a:p>
            <a:r>
              <a:rPr lang="zh-CN" altLang="en-US" sz="3600" b="1" dirty="0">
                <a:latin typeface="+mj-ea"/>
                <a:ea typeface="+mj-ea"/>
              </a:rPr>
              <a:t>池化层</a:t>
            </a:r>
          </a:p>
        </p:txBody>
      </p:sp>
      <p:pic>
        <p:nvPicPr>
          <p:cNvPr id="6146" name="Picture 2" descr="查看源图像">
            <a:extLst>
              <a:ext uri="{FF2B5EF4-FFF2-40B4-BE49-F238E27FC236}">
                <a16:creationId xmlns:a16="http://schemas.microsoft.com/office/drawing/2014/main" id="{648CF428-C3C8-49FB-9231-26F4A8644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39" y="646331"/>
            <a:ext cx="6531461" cy="31478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305D841B-BC3D-4B57-A667-BA38CA866E04}"/>
              </a:ext>
            </a:extLst>
          </p:cNvPr>
          <p:cNvSpPr txBox="1"/>
          <p:nvPr/>
        </p:nvSpPr>
        <p:spPr>
          <a:xfrm>
            <a:off x="226142" y="3429000"/>
            <a:ext cx="4994786" cy="1200329"/>
          </a:xfrm>
          <a:prstGeom prst="rect">
            <a:avLst/>
          </a:prstGeom>
          <a:noFill/>
        </p:spPr>
        <p:txBody>
          <a:bodyPr wrap="square" rtlCol="0">
            <a:spAutoFit/>
          </a:bodyPr>
          <a:lstStyle/>
          <a:p>
            <a:r>
              <a:rPr lang="zh-CN" altLang="en-US" sz="2400" dirty="0">
                <a:latin typeface="+mn-ea"/>
              </a:rPr>
              <a:t>采用最大池化方法。池化大小为</a:t>
            </a:r>
            <a:r>
              <a:rPr lang="en-US" altLang="zh-CN" sz="2400" dirty="0">
                <a:latin typeface="+mn-ea"/>
              </a:rPr>
              <a:t>2*2</a:t>
            </a:r>
            <a:r>
              <a:rPr lang="zh-CN" altLang="en-US" sz="2400" dirty="0">
                <a:latin typeface="+mn-ea"/>
              </a:rPr>
              <a:t>，步长为</a:t>
            </a:r>
            <a:r>
              <a:rPr lang="en-US" altLang="zh-CN" sz="2400" dirty="0">
                <a:latin typeface="+mn-ea"/>
              </a:rPr>
              <a:t>2</a:t>
            </a:r>
            <a:r>
              <a:rPr lang="zh-CN" altLang="en-US" sz="2400" dirty="0">
                <a:latin typeface="+mn-ea"/>
              </a:rPr>
              <a:t>。使用了类似</a:t>
            </a:r>
            <a:r>
              <a:rPr lang="en-US" altLang="zh-CN" sz="2400" dirty="0">
                <a:latin typeface="+mn-ea"/>
              </a:rPr>
              <a:t>img2col</a:t>
            </a:r>
            <a:r>
              <a:rPr lang="zh-CN" altLang="en-US" sz="2400" dirty="0">
                <a:latin typeface="+mn-ea"/>
              </a:rPr>
              <a:t>处理，最终得到</a:t>
            </a:r>
            <a:r>
              <a:rPr lang="en-US" altLang="zh-CN" sz="2400" dirty="0">
                <a:latin typeface="+mn-ea"/>
              </a:rPr>
              <a:t>13*13</a:t>
            </a:r>
            <a:r>
              <a:rPr lang="zh-CN" altLang="en-US" sz="2400" dirty="0">
                <a:latin typeface="+mn-ea"/>
              </a:rPr>
              <a:t>的特征矩阵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circle(in)">
                                      <p:cBhvr>
                                        <p:cTn id="13" dur="20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a:extLst>
              <a:ext uri="{FF2B5EF4-FFF2-40B4-BE49-F238E27FC236}">
                <a16:creationId xmlns:a16="http://schemas.microsoft.com/office/drawing/2014/main" id="{D022CAE9-06D9-44B9-B59E-A1E209B6A4E0}"/>
              </a:ext>
            </a:extLst>
          </p:cNvPr>
          <p:cNvSpPr txBox="1"/>
          <p:nvPr/>
        </p:nvSpPr>
        <p:spPr>
          <a:xfrm>
            <a:off x="112038" y="0"/>
            <a:ext cx="2031393" cy="646331"/>
          </a:xfrm>
          <a:prstGeom prst="rect">
            <a:avLst/>
          </a:prstGeom>
          <a:noFill/>
        </p:spPr>
        <p:txBody>
          <a:bodyPr wrap="square" rtlCol="0">
            <a:spAutoFit/>
          </a:bodyPr>
          <a:lstStyle/>
          <a:p>
            <a:r>
              <a:rPr lang="zh-CN" altLang="en-US" sz="3600" b="1" dirty="0">
                <a:latin typeface="+mj-ea"/>
                <a:ea typeface="+mj-ea"/>
              </a:rPr>
              <a:t>全连接层</a:t>
            </a:r>
          </a:p>
        </p:txBody>
      </p:sp>
      <p:sp>
        <p:nvSpPr>
          <p:cNvPr id="2" name="文本框 1">
            <a:extLst>
              <a:ext uri="{FF2B5EF4-FFF2-40B4-BE49-F238E27FC236}">
                <a16:creationId xmlns:a16="http://schemas.microsoft.com/office/drawing/2014/main" id="{877C890C-5237-4BE1-98C3-E21F72CE78E4}"/>
              </a:ext>
            </a:extLst>
          </p:cNvPr>
          <p:cNvSpPr txBox="1"/>
          <p:nvPr/>
        </p:nvSpPr>
        <p:spPr>
          <a:xfrm>
            <a:off x="1127734" y="1415845"/>
            <a:ext cx="3572085" cy="461665"/>
          </a:xfrm>
          <a:prstGeom prst="rect">
            <a:avLst/>
          </a:prstGeom>
          <a:noFill/>
        </p:spPr>
        <p:txBody>
          <a:bodyPr wrap="square" rtlCol="0">
            <a:spAutoFit/>
          </a:bodyPr>
          <a:lstStyle/>
          <a:p>
            <a:r>
              <a:rPr lang="zh-CN" altLang="en-US" sz="2400" dirty="0">
                <a:latin typeface="+mn-ea"/>
              </a:rPr>
              <a:t>使用</a:t>
            </a:r>
            <a:r>
              <a:rPr lang="en-US" altLang="zh-CN" sz="2400" dirty="0" err="1">
                <a:latin typeface="+mn-ea"/>
              </a:rPr>
              <a:t>Relu</a:t>
            </a:r>
            <a:r>
              <a:rPr lang="zh-CN" altLang="en-US" sz="2400" dirty="0">
                <a:latin typeface="+mn-ea"/>
              </a:rPr>
              <a:t>做激活函数</a:t>
            </a:r>
          </a:p>
        </p:txBody>
      </p:sp>
      <p:sp>
        <p:nvSpPr>
          <p:cNvPr id="43" name="文本框 42">
            <a:extLst>
              <a:ext uri="{FF2B5EF4-FFF2-40B4-BE49-F238E27FC236}">
                <a16:creationId xmlns:a16="http://schemas.microsoft.com/office/drawing/2014/main" id="{4C7A24D6-12A2-45C1-A601-9B058F2E85BF}"/>
              </a:ext>
            </a:extLst>
          </p:cNvPr>
          <p:cNvSpPr txBox="1"/>
          <p:nvPr/>
        </p:nvSpPr>
        <p:spPr>
          <a:xfrm>
            <a:off x="112038" y="3205316"/>
            <a:ext cx="1838632" cy="646331"/>
          </a:xfrm>
          <a:prstGeom prst="rect">
            <a:avLst/>
          </a:prstGeom>
          <a:noFill/>
        </p:spPr>
        <p:txBody>
          <a:bodyPr wrap="square" rtlCol="0">
            <a:spAutoFit/>
          </a:bodyPr>
          <a:lstStyle/>
          <a:p>
            <a:r>
              <a:rPr lang="zh-CN" altLang="en-US" sz="3600" b="1" dirty="0">
                <a:latin typeface="+mj-ea"/>
                <a:ea typeface="+mj-ea"/>
              </a:rPr>
              <a:t>输出层</a:t>
            </a:r>
          </a:p>
        </p:txBody>
      </p:sp>
      <p:sp>
        <p:nvSpPr>
          <p:cNvPr id="44" name="文本框 43">
            <a:extLst>
              <a:ext uri="{FF2B5EF4-FFF2-40B4-BE49-F238E27FC236}">
                <a16:creationId xmlns:a16="http://schemas.microsoft.com/office/drawing/2014/main" id="{0A1C145C-469E-4F5C-92AF-BD5403274B26}"/>
              </a:ext>
            </a:extLst>
          </p:cNvPr>
          <p:cNvSpPr txBox="1"/>
          <p:nvPr/>
        </p:nvSpPr>
        <p:spPr>
          <a:xfrm>
            <a:off x="1127733" y="4483340"/>
            <a:ext cx="3572085" cy="461665"/>
          </a:xfrm>
          <a:prstGeom prst="rect">
            <a:avLst/>
          </a:prstGeom>
          <a:noFill/>
        </p:spPr>
        <p:txBody>
          <a:bodyPr wrap="square" rtlCol="0">
            <a:spAutoFit/>
          </a:bodyPr>
          <a:lstStyle/>
          <a:p>
            <a:r>
              <a:rPr lang="zh-CN" altLang="en-US" sz="2400" dirty="0">
                <a:latin typeface="+mn-ea"/>
              </a:rPr>
              <a:t>使用</a:t>
            </a:r>
            <a:r>
              <a:rPr lang="en-US" altLang="zh-CN" sz="2400" dirty="0" err="1">
                <a:latin typeface="+mn-ea"/>
              </a:rPr>
              <a:t>softmax</a:t>
            </a:r>
            <a:r>
              <a:rPr lang="zh-CN" altLang="en-US" sz="2400" dirty="0">
                <a:latin typeface="+mn-ea"/>
              </a:rPr>
              <a:t>函数</a:t>
            </a:r>
          </a:p>
        </p:txBody>
      </p:sp>
    </p:spTree>
    <p:extLst>
      <p:ext uri="{BB962C8B-B14F-4D97-AF65-F5344CB8AC3E}">
        <p14:creationId xmlns:p14="http://schemas.microsoft.com/office/powerpoint/2010/main" val="324458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ppt_x"/>
                                          </p:val>
                                        </p:tav>
                                        <p:tav tm="100000">
                                          <p:val>
                                            <p:strVal val="#ppt_x"/>
                                          </p:val>
                                        </p:tav>
                                      </p:tavLst>
                                    </p:anim>
                                    <p:anim calcmode="lin" valueType="num">
                                      <p:cBhvr additive="base">
                                        <p:cTn id="1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inVertical)">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4165600" y="297173"/>
            <a:ext cx="3860800" cy="461665"/>
            <a:chOff x="4165600" y="226708"/>
            <a:chExt cx="3860800" cy="461665"/>
          </a:xfrm>
        </p:grpSpPr>
        <p:sp>
          <p:nvSpPr>
            <p:cNvPr id="37" name="文本框 36"/>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反向传播</a:t>
              </a:r>
            </a:p>
          </p:txBody>
        </p:sp>
        <p:cxnSp>
          <p:nvCxnSpPr>
            <p:cNvPr id="38" name="直接连接符 3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C2D69E8B-5C60-448E-951C-83DC8A0402F8}"/>
              </a:ext>
            </a:extLst>
          </p:cNvPr>
          <p:cNvSpPr txBox="1"/>
          <p:nvPr/>
        </p:nvSpPr>
        <p:spPr>
          <a:xfrm>
            <a:off x="0" y="1061884"/>
            <a:ext cx="1641987" cy="523220"/>
          </a:xfrm>
          <a:prstGeom prst="rect">
            <a:avLst/>
          </a:prstGeom>
          <a:noFill/>
        </p:spPr>
        <p:txBody>
          <a:bodyPr wrap="square" rtlCol="0">
            <a:spAutoFit/>
          </a:bodyPr>
          <a:lstStyle/>
          <a:p>
            <a:r>
              <a:rPr lang="en-US" altLang="zh-CN" sz="2800" dirty="0">
                <a:latin typeface="+mn-ea"/>
              </a:rPr>
              <a:t>1.</a:t>
            </a:r>
            <a:r>
              <a:rPr lang="zh-CN" altLang="en-US" sz="2800" dirty="0">
                <a:latin typeface="+mn-ea"/>
              </a:rPr>
              <a:t>池化层</a:t>
            </a:r>
          </a:p>
        </p:txBody>
      </p:sp>
      <p:sp>
        <p:nvSpPr>
          <p:cNvPr id="40" name="文本框 39">
            <a:extLst>
              <a:ext uri="{FF2B5EF4-FFF2-40B4-BE49-F238E27FC236}">
                <a16:creationId xmlns:a16="http://schemas.microsoft.com/office/drawing/2014/main" id="{A16349F1-49DF-4729-90B1-F8B1250216BD}"/>
              </a:ext>
            </a:extLst>
          </p:cNvPr>
          <p:cNvSpPr txBox="1"/>
          <p:nvPr/>
        </p:nvSpPr>
        <p:spPr>
          <a:xfrm>
            <a:off x="-103238" y="1964359"/>
            <a:ext cx="6199238" cy="3785652"/>
          </a:xfrm>
          <a:prstGeom prst="rect">
            <a:avLst/>
          </a:prstGeom>
          <a:noFill/>
        </p:spPr>
        <p:txBody>
          <a:bodyPr wrap="square">
            <a:spAutoFit/>
          </a:bodyPr>
          <a:lstStyle/>
          <a:p>
            <a:r>
              <a:rPr lang="zh-CN" altLang="en-US" dirty="0"/>
              <a:t>	</a:t>
            </a:r>
            <a:r>
              <a:rPr lang="zh-CN" altLang="en-US" sz="2400" dirty="0"/>
              <a:t>把池化层的误差传回到卷积层采用的是上采样的做法，即将前向传播时池化层输出的特征值得到的损失放回到原来所在的位置</a:t>
            </a:r>
          </a:p>
          <a:p>
            <a:endParaRPr lang="en-US" altLang="zh-CN" sz="2400" dirty="0"/>
          </a:p>
          <a:p>
            <a:endParaRPr lang="en-US" altLang="zh-CN" sz="2400" dirty="0"/>
          </a:p>
          <a:p>
            <a:endParaRPr lang="zh-CN" altLang="en-US" sz="2400" dirty="0"/>
          </a:p>
          <a:p>
            <a:r>
              <a:rPr lang="zh-CN" altLang="en-US" sz="2400" dirty="0"/>
              <a:t>	这需要在前向传播时获得输出特征原来的索引值，然后在反向传播时根据索引放回原有位置。</a:t>
            </a:r>
          </a:p>
        </p:txBody>
      </p:sp>
      <p:pic>
        <p:nvPicPr>
          <p:cNvPr id="7171" name="图片 7170">
            <a:extLst>
              <a:ext uri="{FF2B5EF4-FFF2-40B4-BE49-F238E27FC236}">
                <a16:creationId xmlns:a16="http://schemas.microsoft.com/office/drawing/2014/main" id="{0E7AD863-6679-46EC-9616-EFC393DB6DAC}"/>
              </a:ext>
            </a:extLst>
          </p:cNvPr>
          <p:cNvPicPr>
            <a:picLocks noChangeAspect="1"/>
          </p:cNvPicPr>
          <p:nvPr/>
        </p:nvPicPr>
        <p:blipFill>
          <a:blip r:embed="rId2"/>
          <a:stretch>
            <a:fillRect/>
          </a:stretch>
        </p:blipFill>
        <p:spPr>
          <a:xfrm>
            <a:off x="5810865" y="2485844"/>
            <a:ext cx="6289959" cy="23733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171"/>
                                        </p:tgtEl>
                                        <p:attrNameLst>
                                          <p:attrName>style.visibility</p:attrName>
                                        </p:attrNameLst>
                                      </p:cBhvr>
                                      <p:to>
                                        <p:strVal val="visible"/>
                                      </p:to>
                                    </p:set>
                                    <p:animEffect transition="in" filter="circle(in)">
                                      <p:cBhvr>
                                        <p:cTn id="18" dur="2000"/>
                                        <p:tgtEl>
                                          <p:spTgt spid="717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arn(inVertical)">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文本框 88">
            <a:extLst>
              <a:ext uri="{FF2B5EF4-FFF2-40B4-BE49-F238E27FC236}">
                <a16:creationId xmlns:a16="http://schemas.microsoft.com/office/drawing/2014/main" id="{EB1BDE34-FACF-4B4C-94AF-AD44884B5EC1}"/>
              </a:ext>
            </a:extLst>
          </p:cNvPr>
          <p:cNvSpPr txBox="1"/>
          <p:nvPr/>
        </p:nvSpPr>
        <p:spPr>
          <a:xfrm>
            <a:off x="0" y="1061884"/>
            <a:ext cx="1641987" cy="523220"/>
          </a:xfrm>
          <a:prstGeom prst="rect">
            <a:avLst/>
          </a:prstGeom>
          <a:noFill/>
        </p:spPr>
        <p:txBody>
          <a:bodyPr wrap="square" rtlCol="0">
            <a:spAutoFit/>
          </a:bodyPr>
          <a:lstStyle/>
          <a:p>
            <a:r>
              <a:rPr lang="en-US" altLang="zh-CN" sz="2800" dirty="0">
                <a:latin typeface="+mn-ea"/>
              </a:rPr>
              <a:t>2.</a:t>
            </a:r>
            <a:r>
              <a:rPr lang="zh-CN" altLang="en-US" sz="2800" dirty="0">
                <a:latin typeface="+mn-ea"/>
              </a:rPr>
              <a:t>卷积层</a:t>
            </a:r>
          </a:p>
        </p:txBody>
      </p:sp>
      <p:sp>
        <p:nvSpPr>
          <p:cNvPr id="91" name="文本框 90">
            <a:extLst>
              <a:ext uri="{FF2B5EF4-FFF2-40B4-BE49-F238E27FC236}">
                <a16:creationId xmlns:a16="http://schemas.microsoft.com/office/drawing/2014/main" id="{EFD0CFEF-D166-45A9-B3DD-9E85B51E284E}"/>
              </a:ext>
            </a:extLst>
          </p:cNvPr>
          <p:cNvSpPr txBox="1"/>
          <p:nvPr/>
        </p:nvSpPr>
        <p:spPr>
          <a:xfrm>
            <a:off x="820993" y="2228671"/>
            <a:ext cx="6159908" cy="1200329"/>
          </a:xfrm>
          <a:prstGeom prst="rect">
            <a:avLst/>
          </a:prstGeom>
          <a:noFill/>
        </p:spPr>
        <p:txBody>
          <a:bodyPr wrap="square">
            <a:spAutoFit/>
          </a:bodyPr>
          <a:lstStyle/>
          <a:p>
            <a:pPr marR="533400" algn="just"/>
            <a:r>
              <a:rPr lang="zh-CN" altLang="zh-CN" sz="2400" kern="100" dirty="0">
                <a:effectLst/>
                <a:latin typeface="+mn-ea"/>
                <a:cs typeface="Times New Roman" panose="02020603050405020304" pitchFamily="18" charset="0"/>
              </a:rPr>
              <a:t>这一部分较为复杂，查阅了很久博客后，我</a:t>
            </a:r>
            <a:r>
              <a:rPr lang="zh-CN" altLang="en-US" sz="2400" kern="100" dirty="0">
                <a:effectLst/>
                <a:latin typeface="+mn-ea"/>
                <a:cs typeface="Times New Roman" panose="02020603050405020304" pitchFamily="18" charset="0"/>
              </a:rPr>
              <a:t>对这里</a:t>
            </a:r>
            <a:r>
              <a:rPr lang="zh-CN" altLang="zh-CN" sz="2400" kern="100" dirty="0">
                <a:effectLst/>
                <a:latin typeface="+mn-ea"/>
                <a:cs typeface="Times New Roman" panose="02020603050405020304" pitchFamily="18" charset="0"/>
              </a:rPr>
              <a:t>大概的理解是：卷积层输入</a:t>
            </a:r>
            <a:r>
              <a:rPr lang="zh-CN" altLang="en-US" sz="2400" kern="100" dirty="0">
                <a:effectLst/>
                <a:latin typeface="+mn-ea"/>
                <a:cs typeface="Times New Roman" panose="02020603050405020304" pitchFamily="18" charset="0"/>
              </a:rPr>
              <a:t>的特征矩阵</a:t>
            </a:r>
            <a:r>
              <a:rPr lang="zh-CN" altLang="zh-CN" sz="2400" kern="100" dirty="0">
                <a:effectLst/>
                <a:latin typeface="+mn-ea"/>
                <a:cs typeface="Times New Roman" panose="02020603050405020304" pitchFamily="18" charset="0"/>
              </a:rPr>
              <a:t>与卷积层的</a:t>
            </a:r>
            <a:r>
              <a:rPr lang="zh-CN" altLang="en-US" sz="2400" kern="100" dirty="0">
                <a:latin typeface="+mn-ea"/>
                <a:cs typeface="Times New Roman" panose="02020603050405020304" pitchFamily="18" charset="0"/>
              </a:rPr>
              <a:t>误差</a:t>
            </a:r>
            <a:r>
              <a:rPr lang="zh-CN" altLang="zh-CN" sz="2400" kern="100" dirty="0">
                <a:effectLst/>
                <a:latin typeface="+mn-ea"/>
                <a:cs typeface="Times New Roman" panose="02020603050405020304" pitchFamily="18" charset="0"/>
              </a:rPr>
              <a:t>做卷积运算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ppt_x"/>
                                          </p:val>
                                        </p:tav>
                                        <p:tav tm="100000">
                                          <p:val>
                                            <p:strVal val="#ppt_x"/>
                                          </p:val>
                                        </p:tav>
                                      </p:tavLst>
                                    </p:anim>
                                    <p:anim calcmode="lin" valueType="num">
                                      <p:cBhvr additive="base">
                                        <p:cTn id="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barn(inVertical)">
                                      <p:cBhvr>
                                        <p:cTn id="1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9"/>
          <p:cNvSpPr txBox="1"/>
          <p:nvPr/>
        </p:nvSpPr>
        <p:spPr>
          <a:xfrm>
            <a:off x="7710871" y="3537181"/>
            <a:ext cx="3681030" cy="646331"/>
          </a:xfrm>
          <a:prstGeom prst="rect">
            <a:avLst/>
          </a:prstGeom>
          <a:noFill/>
        </p:spPr>
        <p:txBody>
          <a:bodyPr wrap="square" rtlCol="0">
            <a:spAutoFit/>
          </a:bodyPr>
          <a:lstStyle/>
          <a:p>
            <a:r>
              <a:rPr lang="zh-CN" altLang="en-US" sz="1200" dirty="0">
                <a:solidFill>
                  <a:schemeClr val="bg1"/>
                </a:solidFill>
                <a:cs typeface="+mn-ea"/>
                <a:sym typeface="+mn-lt"/>
              </a:rPr>
              <a:t>毕业论文，泛指专科毕业论文、本科毕业论文（学士学位毕业论文）、硕士研究生毕业论文（硕士学位论文）毕业论文</a:t>
            </a:r>
            <a:endParaRPr lang="en-US" altLang="zh-CN" sz="1200" b="1" dirty="0">
              <a:solidFill>
                <a:schemeClr val="bg1"/>
              </a:solidFill>
              <a:cs typeface="Lato Light"/>
            </a:endParaRPr>
          </a:p>
        </p:txBody>
      </p:sp>
      <p:sp>
        <p:nvSpPr>
          <p:cNvPr id="19" name="TextBox 36"/>
          <p:cNvSpPr txBox="1"/>
          <p:nvPr/>
        </p:nvSpPr>
        <p:spPr>
          <a:xfrm>
            <a:off x="7710871" y="2437195"/>
            <a:ext cx="3681030" cy="646331"/>
          </a:xfrm>
          <a:prstGeom prst="rect">
            <a:avLst/>
          </a:prstGeom>
          <a:noFill/>
        </p:spPr>
        <p:txBody>
          <a:bodyPr wrap="square" rtlCol="0">
            <a:spAutoFit/>
          </a:bodyPr>
          <a:lstStyle/>
          <a:p>
            <a:r>
              <a:rPr lang="zh-CN" altLang="en-US" sz="1200" dirty="0">
                <a:solidFill>
                  <a:schemeClr val="bg1"/>
                </a:solidFill>
                <a:cs typeface="+mn-ea"/>
                <a:sym typeface="+mn-lt"/>
              </a:rPr>
              <a:t>毕业论文，泛指专科毕业论文、本科毕业论文（学士学位毕业论文）、硕士研究生毕业论文（硕士学位论文）毕业论文</a:t>
            </a:r>
            <a:endParaRPr lang="en-US" sz="1200" b="1" dirty="0">
              <a:solidFill>
                <a:schemeClr val="bg1"/>
              </a:solidFill>
              <a:cs typeface="Lato Light"/>
            </a:endParaRPr>
          </a:p>
        </p:txBody>
      </p:sp>
      <p:grpSp>
        <p:nvGrpSpPr>
          <p:cNvPr id="26" name="组合 25"/>
          <p:cNvGrpSpPr/>
          <p:nvPr/>
        </p:nvGrpSpPr>
        <p:grpSpPr>
          <a:xfrm>
            <a:off x="4165600" y="277508"/>
            <a:ext cx="3860800" cy="461665"/>
            <a:chOff x="4165600" y="226708"/>
            <a:chExt cx="3860800" cy="461665"/>
          </a:xfrm>
        </p:grpSpPr>
        <p:sp>
          <p:nvSpPr>
            <p:cNvPr id="28" name="文本框 27"/>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存在的问题</a:t>
              </a:r>
            </a:p>
          </p:txBody>
        </p:sp>
        <p:cxnSp>
          <p:nvCxnSpPr>
            <p:cNvPr id="31" name="直接连接符 30"/>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402B41BD-85DD-4486-8279-CCE6081804E5}"/>
              </a:ext>
            </a:extLst>
          </p:cNvPr>
          <p:cNvSpPr txBox="1"/>
          <p:nvPr/>
        </p:nvSpPr>
        <p:spPr>
          <a:xfrm>
            <a:off x="245804" y="2752351"/>
            <a:ext cx="6615604" cy="1569660"/>
          </a:xfrm>
          <a:prstGeom prst="rect">
            <a:avLst/>
          </a:prstGeom>
          <a:noFill/>
        </p:spPr>
        <p:txBody>
          <a:bodyPr wrap="square" rtlCol="0">
            <a:spAutoFit/>
          </a:bodyPr>
          <a:lstStyle/>
          <a:p>
            <a:r>
              <a:rPr lang="en-US" altLang="zh-CN" sz="2400" dirty="0"/>
              <a:t>2.</a:t>
            </a:r>
            <a:r>
              <a:rPr lang="zh-CN" altLang="en-US" sz="2400" dirty="0"/>
              <a:t>卷积层、池化层以及相应的反向传播处理我都只是用简单语句来实现。比如用三层</a:t>
            </a:r>
            <a:r>
              <a:rPr lang="en-US" altLang="zh-CN" sz="2400" dirty="0"/>
              <a:t>for</a:t>
            </a:r>
            <a:r>
              <a:rPr lang="zh-CN" altLang="en-US" sz="2400" dirty="0"/>
              <a:t>循环遍历</a:t>
            </a:r>
            <a:r>
              <a:rPr lang="en-US" altLang="zh-CN" sz="2400" dirty="0"/>
              <a:t>2</a:t>
            </a:r>
            <a:r>
              <a:rPr lang="zh-CN" altLang="en-US" sz="2400" dirty="0"/>
              <a:t>万个样本，提取每个样本的特征小窗。这导致代码运行过慢。</a:t>
            </a:r>
          </a:p>
        </p:txBody>
      </p:sp>
      <p:sp>
        <p:nvSpPr>
          <p:cNvPr id="27" name="文本框 26">
            <a:extLst>
              <a:ext uri="{FF2B5EF4-FFF2-40B4-BE49-F238E27FC236}">
                <a16:creationId xmlns:a16="http://schemas.microsoft.com/office/drawing/2014/main" id="{3E62CE14-E522-45CA-AF79-5A054605AC39}"/>
              </a:ext>
            </a:extLst>
          </p:cNvPr>
          <p:cNvSpPr txBox="1"/>
          <p:nvPr/>
        </p:nvSpPr>
        <p:spPr>
          <a:xfrm>
            <a:off x="245805" y="5496457"/>
            <a:ext cx="6351639" cy="461665"/>
          </a:xfrm>
          <a:prstGeom prst="rect">
            <a:avLst/>
          </a:prstGeom>
          <a:noFill/>
        </p:spPr>
        <p:txBody>
          <a:bodyPr wrap="square" rtlCol="0">
            <a:spAutoFit/>
          </a:bodyPr>
          <a:lstStyle/>
          <a:p>
            <a:r>
              <a:rPr lang="en-US" altLang="zh-CN" sz="2400" dirty="0"/>
              <a:t>3.</a:t>
            </a:r>
            <a:r>
              <a:rPr lang="zh-CN" altLang="en-US" sz="2400" dirty="0"/>
              <a:t>输出层的损失值大，而且没有下降。</a:t>
            </a:r>
          </a:p>
        </p:txBody>
      </p:sp>
      <p:sp>
        <p:nvSpPr>
          <p:cNvPr id="29" name="文本框 28">
            <a:extLst>
              <a:ext uri="{FF2B5EF4-FFF2-40B4-BE49-F238E27FC236}">
                <a16:creationId xmlns:a16="http://schemas.microsoft.com/office/drawing/2014/main" id="{FC2C0C00-8CA2-4C99-9B77-56CCA45B58C4}"/>
              </a:ext>
            </a:extLst>
          </p:cNvPr>
          <p:cNvSpPr txBox="1"/>
          <p:nvPr/>
        </p:nvSpPr>
        <p:spPr>
          <a:xfrm>
            <a:off x="245803" y="1514929"/>
            <a:ext cx="6351639" cy="461665"/>
          </a:xfrm>
          <a:prstGeom prst="rect">
            <a:avLst/>
          </a:prstGeom>
          <a:noFill/>
        </p:spPr>
        <p:txBody>
          <a:bodyPr wrap="square" rtlCol="0">
            <a:spAutoFit/>
          </a:bodyPr>
          <a:lstStyle/>
          <a:p>
            <a:r>
              <a:rPr lang="en-US" altLang="zh-CN" sz="2400" dirty="0"/>
              <a:t>1.</a:t>
            </a:r>
            <a:r>
              <a:rPr lang="zh-CN" altLang="en-US" sz="2400" dirty="0"/>
              <a:t>一开始错误地以为池化层也有权重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arn(inVertical)">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3" grpId="0"/>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04</a:t>
            </a:r>
            <a:endParaRPr lang="zh-CN" altLang="en-US" sz="5400" dirty="0">
              <a:solidFill>
                <a:prstClr val="black"/>
              </a:solidFill>
              <a:latin typeface="微软雅黑" pitchFamily="34" charset="-122"/>
              <a:ea typeface="微软雅黑" pitchFamily="34" charset="-122"/>
            </a:endParaRPr>
          </a:p>
        </p:txBody>
      </p:sp>
      <p:sp>
        <p:nvSpPr>
          <p:cNvPr id="19" name="文本框 18"/>
          <p:cNvSpPr txBox="1"/>
          <p:nvPr/>
        </p:nvSpPr>
        <p:spPr>
          <a:xfrm>
            <a:off x="6169352" y="2890356"/>
            <a:ext cx="3325090" cy="584775"/>
          </a:xfrm>
          <a:prstGeom prst="rect">
            <a:avLst/>
          </a:prstGeom>
          <a:noFill/>
        </p:spPr>
        <p:txBody>
          <a:bodyPr wrap="square" rtlCol="0">
            <a:spAutoFit/>
          </a:bodyPr>
          <a:lstStyle/>
          <a:p>
            <a:r>
              <a:rPr lang="zh-CN" altLang="en-US" sz="3200" dirty="0">
                <a:solidFill>
                  <a:prstClr val="black"/>
                </a:solidFill>
                <a:latin typeface="微软雅黑" pitchFamily="34" charset="-122"/>
                <a:ea typeface="微软雅黑" pitchFamily="34" charset="-122"/>
              </a:rPr>
              <a:t>删去冗杂特征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a:extLst>
              <a:ext uri="{FF2B5EF4-FFF2-40B4-BE49-F238E27FC236}">
                <a16:creationId xmlns:a16="http://schemas.microsoft.com/office/drawing/2014/main" id="{5329A0D1-0051-431B-A302-505456F0AD8E}"/>
              </a:ext>
            </a:extLst>
          </p:cNvPr>
          <p:cNvSpPr txBox="1"/>
          <p:nvPr/>
        </p:nvSpPr>
        <p:spPr>
          <a:xfrm>
            <a:off x="-1" y="570271"/>
            <a:ext cx="6351639" cy="400110"/>
          </a:xfrm>
          <a:prstGeom prst="rect">
            <a:avLst/>
          </a:prstGeom>
          <a:noFill/>
        </p:spPr>
        <p:txBody>
          <a:bodyPr wrap="square">
            <a:spAutoFit/>
          </a:bodyPr>
          <a:lstStyle/>
          <a:p>
            <a:r>
              <a:rPr lang="zh-CN" altLang="zh-CN" sz="2000" dirty="0">
                <a:effectLst/>
                <a:latin typeface="+mn-ea"/>
                <a:cs typeface="Times New Roman" panose="02020603050405020304" pitchFamily="18" charset="0"/>
              </a:rPr>
              <a:t>用</a:t>
            </a:r>
            <a:r>
              <a:rPr lang="en-US" altLang="zh-CN" sz="2000" dirty="0">
                <a:effectLst/>
                <a:latin typeface="+mn-ea"/>
                <a:cs typeface="Times New Roman" panose="02020603050405020304" pitchFamily="18" charset="0"/>
              </a:rPr>
              <a:t>matplotlib</a:t>
            </a:r>
            <a:r>
              <a:rPr lang="zh-CN" altLang="zh-CN" sz="2000" dirty="0">
                <a:effectLst/>
                <a:latin typeface="+mn-ea"/>
                <a:cs typeface="Times New Roman" panose="02020603050405020304" pitchFamily="18" charset="0"/>
              </a:rPr>
              <a:t>库的</a:t>
            </a:r>
            <a:r>
              <a:rPr lang="en-US" altLang="zh-CN" sz="2000" dirty="0" err="1">
                <a:effectLst/>
                <a:latin typeface="+mn-ea"/>
                <a:cs typeface="Times New Roman" panose="02020603050405020304" pitchFamily="18" charset="0"/>
              </a:rPr>
              <a:t>imshow</a:t>
            </a:r>
            <a:r>
              <a:rPr lang="zh-CN" altLang="zh-CN" sz="2000" dirty="0">
                <a:effectLst/>
                <a:latin typeface="+mn-ea"/>
                <a:cs typeface="Times New Roman" panose="02020603050405020304" pitchFamily="18" charset="0"/>
              </a:rPr>
              <a:t>函数画出其中几个样本</a:t>
            </a:r>
            <a:endParaRPr lang="zh-CN" altLang="en-US" sz="2000" dirty="0">
              <a:latin typeface="+mn-ea"/>
            </a:endParaRPr>
          </a:p>
        </p:txBody>
      </p:sp>
      <p:grpSp>
        <p:nvGrpSpPr>
          <p:cNvPr id="7" name="组合 6">
            <a:extLst>
              <a:ext uri="{FF2B5EF4-FFF2-40B4-BE49-F238E27FC236}">
                <a16:creationId xmlns:a16="http://schemas.microsoft.com/office/drawing/2014/main" id="{BB5ABEC0-C6CD-48F0-B255-3301569FE953}"/>
              </a:ext>
            </a:extLst>
          </p:cNvPr>
          <p:cNvGrpSpPr/>
          <p:nvPr/>
        </p:nvGrpSpPr>
        <p:grpSpPr>
          <a:xfrm>
            <a:off x="366109" y="1220128"/>
            <a:ext cx="11459128" cy="2799087"/>
            <a:chOff x="366109" y="1220128"/>
            <a:chExt cx="11459128" cy="2799087"/>
          </a:xfrm>
        </p:grpSpPr>
        <p:pic>
          <p:nvPicPr>
            <p:cNvPr id="71" name="图片 70" descr="Figure 1">
              <a:extLst>
                <a:ext uri="{FF2B5EF4-FFF2-40B4-BE49-F238E27FC236}">
                  <a16:creationId xmlns:a16="http://schemas.microsoft.com/office/drawing/2014/main" id="{2DEDAA97-2E72-44A9-9AEA-61595D4E8B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109" y="1221409"/>
              <a:ext cx="3311156" cy="2797806"/>
            </a:xfrm>
            <a:prstGeom prst="rect">
              <a:avLst/>
            </a:prstGeom>
          </p:spPr>
        </p:pic>
        <p:pic>
          <p:nvPicPr>
            <p:cNvPr id="72" name="图片 71" descr="Figure 1">
              <a:extLst>
                <a:ext uri="{FF2B5EF4-FFF2-40B4-BE49-F238E27FC236}">
                  <a16:creationId xmlns:a16="http://schemas.microsoft.com/office/drawing/2014/main" id="{524A4591-3F01-436F-9997-EA3A8D8F21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0748" y="1221409"/>
              <a:ext cx="3310503" cy="2797806"/>
            </a:xfrm>
            <a:prstGeom prst="rect">
              <a:avLst/>
            </a:prstGeom>
          </p:spPr>
        </p:pic>
        <p:pic>
          <p:nvPicPr>
            <p:cNvPr id="5" name="图片 4">
              <a:extLst>
                <a:ext uri="{FF2B5EF4-FFF2-40B4-BE49-F238E27FC236}">
                  <a16:creationId xmlns:a16="http://schemas.microsoft.com/office/drawing/2014/main" id="{62402E5E-35A5-4727-8AEF-F935766519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4734" y="1220128"/>
              <a:ext cx="3310503" cy="2796525"/>
            </a:xfrm>
            <a:prstGeom prst="rect">
              <a:avLst/>
            </a:prstGeom>
          </p:spPr>
        </p:pic>
      </p:grpSp>
      <p:sp>
        <p:nvSpPr>
          <p:cNvPr id="73" name="文本框 72">
            <a:extLst>
              <a:ext uri="{FF2B5EF4-FFF2-40B4-BE49-F238E27FC236}">
                <a16:creationId xmlns:a16="http://schemas.microsoft.com/office/drawing/2014/main" id="{DE1D78B5-6F2E-4F94-A9CC-093E09B3D6B8}"/>
              </a:ext>
            </a:extLst>
          </p:cNvPr>
          <p:cNvSpPr txBox="1"/>
          <p:nvPr/>
        </p:nvSpPr>
        <p:spPr>
          <a:xfrm>
            <a:off x="-1" y="4436262"/>
            <a:ext cx="12113342" cy="1200329"/>
          </a:xfrm>
          <a:prstGeom prst="rect">
            <a:avLst/>
          </a:prstGeom>
          <a:noFill/>
        </p:spPr>
        <p:txBody>
          <a:bodyPr wrap="square">
            <a:spAutoFit/>
          </a:bodyPr>
          <a:lstStyle/>
          <a:p>
            <a:r>
              <a:rPr lang="zh-CN" altLang="zh-CN" sz="2400" dirty="0">
                <a:effectLst/>
                <a:latin typeface="+mn-ea"/>
                <a:cs typeface="Times New Roman" panose="02020603050405020304" pitchFamily="18" charset="0"/>
              </a:rPr>
              <a:t>发现图片数字部分的像素值高，而其他部分的像素值低，而且数字基本都存在图片的中间位置。</a:t>
            </a:r>
            <a:endParaRPr lang="en-US" altLang="zh-CN" sz="2400" dirty="0">
              <a:effectLst/>
              <a:latin typeface="+mn-ea"/>
              <a:cs typeface="Times New Roman" panose="02020603050405020304" pitchFamily="18" charset="0"/>
            </a:endParaRPr>
          </a:p>
          <a:p>
            <a:r>
              <a:rPr lang="zh-CN" altLang="en-US" sz="2400" dirty="0">
                <a:latin typeface="+mn-ea"/>
              </a:rPr>
              <a:t>通过删去像素值较低的特征，减少特征数，再代回到一开始简单的神经网络模型</a:t>
            </a:r>
          </a:p>
        </p:txBody>
      </p:sp>
      <p:sp>
        <p:nvSpPr>
          <p:cNvPr id="10" name="文本框 9">
            <a:extLst>
              <a:ext uri="{FF2B5EF4-FFF2-40B4-BE49-F238E27FC236}">
                <a16:creationId xmlns:a16="http://schemas.microsoft.com/office/drawing/2014/main" id="{FD662004-5C47-49A3-98BD-A99952A61E43}"/>
              </a:ext>
            </a:extLst>
          </p:cNvPr>
          <p:cNvSpPr txBox="1"/>
          <p:nvPr/>
        </p:nvSpPr>
        <p:spPr>
          <a:xfrm>
            <a:off x="4915" y="5943600"/>
            <a:ext cx="12010104" cy="461665"/>
          </a:xfrm>
          <a:prstGeom prst="rect">
            <a:avLst/>
          </a:prstGeom>
          <a:noFill/>
        </p:spPr>
        <p:txBody>
          <a:bodyPr wrap="square" rtlCol="0">
            <a:spAutoFit/>
          </a:bodyPr>
          <a:lstStyle/>
          <a:p>
            <a:r>
              <a:rPr lang="zh-CN" altLang="en-US" sz="2400" dirty="0"/>
              <a:t>这样的处理类似于卷积层、池化层的原理：提取出对识别起着主要作用的特征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barn(inVertical)">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3"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3755" y="2518800"/>
            <a:ext cx="7453948" cy="652230"/>
          </a:xfrm>
          <a:prstGeom prst="rect">
            <a:avLst/>
          </a:prstGeom>
          <a:noFill/>
        </p:spPr>
        <p:txBody>
          <a:bodyPr wrap="square" rtlCol="0">
            <a:spAutoFit/>
          </a:bodyPr>
          <a:lstStyle/>
          <a:p>
            <a:pPr algn="ctr">
              <a:lnSpc>
                <a:spcPct val="90000"/>
              </a:lnSpc>
              <a:spcBef>
                <a:spcPts val="1000"/>
              </a:spcBef>
            </a:pPr>
            <a:r>
              <a:rPr kumimoji="1" lang="zh-CN" altLang="en-US" sz="4000" dirty="0">
                <a:ln w="38100">
                  <a:noFill/>
                </a:ln>
                <a:solidFill>
                  <a:srgbClr val="231F20"/>
                </a:solidFill>
                <a:latin typeface="+mn-ea"/>
                <a:sym typeface="Wingdings" pitchFamily="2" charset="2"/>
              </a:rPr>
              <a:t>总结</a:t>
            </a:r>
            <a:endParaRPr kumimoji="1" lang="zh-CN" altLang="en-US" sz="4000" dirty="0">
              <a:ln w="38100">
                <a:noFill/>
              </a:ln>
              <a:solidFill>
                <a:srgbClr val="231F20"/>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35002" y="1231289"/>
            <a:ext cx="1956122" cy="584775"/>
          </a:xfrm>
          <a:prstGeom prst="rect">
            <a:avLst/>
          </a:prstGeom>
          <a:noFill/>
        </p:spPr>
        <p:txBody>
          <a:bodyPr wrap="square" rtlCol="0">
            <a:spAutoFit/>
          </a:bodyPr>
          <a:lstStyle/>
          <a:p>
            <a:r>
              <a:rPr lang="zh-CN" altLang="en-US" sz="3200" b="1" dirty="0"/>
              <a:t>模型尝试</a:t>
            </a:r>
          </a:p>
        </p:txBody>
      </p:sp>
      <p:cxnSp>
        <p:nvCxnSpPr>
          <p:cNvPr id="15" name="直接连接符 14"/>
          <p:cNvCxnSpPr/>
          <p:nvPr/>
        </p:nvCxnSpPr>
        <p:spPr>
          <a:xfrm>
            <a:off x="3135002" y="1334526"/>
            <a:ext cx="0" cy="69747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24449" y="2141041"/>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24449" y="3064552"/>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24449" y="3988063"/>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824449" y="4911575"/>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824449" y="1698069"/>
            <a:ext cx="727942"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01</a:t>
            </a:r>
            <a:endParaRPr lang="zh-CN" altLang="en-US" sz="2800" b="1" i="1" dirty="0">
              <a:solidFill>
                <a:prstClr val="black"/>
              </a:solidFill>
              <a:latin typeface="微软雅黑" pitchFamily="34" charset="-122"/>
              <a:ea typeface="微软雅黑" pitchFamily="34" charset="-122"/>
            </a:endParaRPr>
          </a:p>
        </p:txBody>
      </p:sp>
      <p:sp>
        <p:nvSpPr>
          <p:cNvPr id="30" name="文本框 29"/>
          <p:cNvSpPr txBox="1"/>
          <p:nvPr/>
        </p:nvSpPr>
        <p:spPr>
          <a:xfrm>
            <a:off x="5824448" y="2604472"/>
            <a:ext cx="727943"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02</a:t>
            </a:r>
            <a:endParaRPr lang="zh-CN" altLang="en-US" sz="2800" b="1" i="1" dirty="0">
              <a:solidFill>
                <a:prstClr val="black"/>
              </a:solidFill>
              <a:latin typeface="微软雅黑" pitchFamily="34" charset="-122"/>
              <a:ea typeface="微软雅黑" pitchFamily="34" charset="-122"/>
            </a:endParaRPr>
          </a:p>
        </p:txBody>
      </p:sp>
      <p:sp>
        <p:nvSpPr>
          <p:cNvPr id="31" name="文本框 30"/>
          <p:cNvSpPr txBox="1"/>
          <p:nvPr/>
        </p:nvSpPr>
        <p:spPr>
          <a:xfrm>
            <a:off x="5824447" y="3527982"/>
            <a:ext cx="727944"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03</a:t>
            </a:r>
            <a:endParaRPr lang="zh-CN" altLang="en-US" sz="2800" b="1" i="1" dirty="0">
              <a:solidFill>
                <a:prstClr val="black"/>
              </a:solidFill>
              <a:latin typeface="微软雅黑" pitchFamily="34" charset="-122"/>
              <a:ea typeface="微软雅黑" pitchFamily="34" charset="-122"/>
            </a:endParaRPr>
          </a:p>
        </p:txBody>
      </p:sp>
      <p:sp>
        <p:nvSpPr>
          <p:cNvPr id="32" name="文本框 31"/>
          <p:cNvSpPr txBox="1"/>
          <p:nvPr/>
        </p:nvSpPr>
        <p:spPr>
          <a:xfrm>
            <a:off x="5824447" y="4451492"/>
            <a:ext cx="727944" cy="523220"/>
          </a:xfrm>
          <a:prstGeom prst="rect">
            <a:avLst/>
          </a:prstGeom>
          <a:noFill/>
        </p:spPr>
        <p:txBody>
          <a:bodyPr wrap="square" rtlCol="0">
            <a:spAutoFit/>
          </a:bodyPr>
          <a:lstStyle/>
          <a:p>
            <a:r>
              <a:rPr lang="en-US" altLang="zh-CN" sz="2800" b="1" i="1" dirty="0">
                <a:solidFill>
                  <a:prstClr val="black"/>
                </a:solidFill>
                <a:latin typeface="微软雅黑" pitchFamily="34" charset="-122"/>
                <a:ea typeface="微软雅黑" pitchFamily="34" charset="-122"/>
              </a:rPr>
              <a:t>04</a:t>
            </a:r>
            <a:endParaRPr lang="zh-CN" altLang="en-US" sz="2800" b="1" i="1" dirty="0">
              <a:solidFill>
                <a:prstClr val="black"/>
              </a:solidFill>
              <a:latin typeface="微软雅黑" pitchFamily="34" charset="-122"/>
              <a:ea typeface="微软雅黑" pitchFamily="34" charset="-122"/>
            </a:endParaRPr>
          </a:p>
        </p:txBody>
      </p:sp>
      <p:sp>
        <p:nvSpPr>
          <p:cNvPr id="33" name="文本框 32"/>
          <p:cNvSpPr txBox="1"/>
          <p:nvPr/>
        </p:nvSpPr>
        <p:spPr>
          <a:xfrm>
            <a:off x="6761635" y="1720533"/>
            <a:ext cx="3325090" cy="461665"/>
          </a:xfrm>
          <a:prstGeom prst="rect">
            <a:avLst/>
          </a:prstGeom>
          <a:noFill/>
        </p:spPr>
        <p:txBody>
          <a:bodyPr wrap="square" rtlCol="0">
            <a:spAutoFit/>
          </a:bodyPr>
          <a:lstStyle/>
          <a:p>
            <a:r>
              <a:rPr lang="zh-CN" altLang="en-US" sz="2400" spc="300" dirty="0">
                <a:solidFill>
                  <a:prstClr val="black"/>
                </a:solidFill>
                <a:latin typeface="微软雅黑" pitchFamily="34" charset="-122"/>
                <a:ea typeface="微软雅黑" pitchFamily="34" charset="-122"/>
              </a:rPr>
              <a:t>简单的神经网络</a:t>
            </a:r>
            <a:endParaRPr lang="zh-CN" altLang="en-US" sz="2400" dirty="0">
              <a:solidFill>
                <a:prstClr val="black"/>
              </a:solidFill>
              <a:latin typeface="微软雅黑" pitchFamily="34" charset="-122"/>
              <a:ea typeface="微软雅黑" pitchFamily="34" charset="-122"/>
            </a:endParaRPr>
          </a:p>
        </p:txBody>
      </p:sp>
      <p:sp>
        <p:nvSpPr>
          <p:cNvPr id="34" name="文本框 33"/>
          <p:cNvSpPr txBox="1"/>
          <p:nvPr/>
        </p:nvSpPr>
        <p:spPr>
          <a:xfrm>
            <a:off x="6761635" y="2644043"/>
            <a:ext cx="3325090" cy="461665"/>
          </a:xfrm>
          <a:prstGeom prst="rect">
            <a:avLst/>
          </a:prstGeom>
          <a:noFill/>
        </p:spPr>
        <p:txBody>
          <a:bodyPr wrap="square" rtlCol="0">
            <a:spAutoFit/>
          </a:bodyPr>
          <a:lstStyle/>
          <a:p>
            <a:r>
              <a:rPr lang="zh-CN" altLang="en-US" sz="2400" spc="300" dirty="0">
                <a:solidFill>
                  <a:prstClr val="black"/>
                </a:solidFill>
                <a:latin typeface="微软雅黑" pitchFamily="34" charset="-122"/>
                <a:ea typeface="微软雅黑" pitchFamily="34" charset="-122"/>
              </a:rPr>
              <a:t>增加</a:t>
            </a:r>
            <a:r>
              <a:rPr lang="en-US" altLang="zh-CN" sz="2400" spc="300" dirty="0" err="1">
                <a:solidFill>
                  <a:prstClr val="black"/>
                </a:solidFill>
                <a:latin typeface="微软雅黑" pitchFamily="34" charset="-122"/>
                <a:ea typeface="微软雅黑" pitchFamily="34" charset="-122"/>
              </a:rPr>
              <a:t>Relu</a:t>
            </a:r>
            <a:r>
              <a:rPr lang="zh-CN" altLang="en-US" sz="2400" spc="300" dirty="0">
                <a:solidFill>
                  <a:prstClr val="black"/>
                </a:solidFill>
                <a:latin typeface="微软雅黑" pitchFamily="34" charset="-122"/>
                <a:ea typeface="微软雅黑" pitchFamily="34" charset="-122"/>
              </a:rPr>
              <a:t>隐藏层</a:t>
            </a:r>
            <a:endParaRPr lang="zh-CN" altLang="en-US" sz="2400" dirty="0">
              <a:solidFill>
                <a:prstClr val="black"/>
              </a:solidFill>
              <a:latin typeface="微软雅黑" pitchFamily="34" charset="-122"/>
              <a:ea typeface="微软雅黑" pitchFamily="34" charset="-122"/>
            </a:endParaRPr>
          </a:p>
        </p:txBody>
      </p:sp>
      <p:sp>
        <p:nvSpPr>
          <p:cNvPr id="35" name="文本框 34"/>
          <p:cNvSpPr txBox="1"/>
          <p:nvPr/>
        </p:nvSpPr>
        <p:spPr>
          <a:xfrm>
            <a:off x="6761635" y="3567553"/>
            <a:ext cx="3325090" cy="461665"/>
          </a:xfrm>
          <a:prstGeom prst="rect">
            <a:avLst/>
          </a:prstGeom>
          <a:noFill/>
        </p:spPr>
        <p:txBody>
          <a:bodyPr wrap="square" rtlCol="0">
            <a:spAutoFit/>
          </a:bodyPr>
          <a:lstStyle/>
          <a:p>
            <a:r>
              <a:rPr lang="zh-CN" altLang="en-US" sz="2400" spc="300" dirty="0">
                <a:solidFill>
                  <a:prstClr val="black"/>
                </a:solidFill>
                <a:latin typeface="微软雅黑" pitchFamily="34" charset="-122"/>
                <a:ea typeface="微软雅黑" pitchFamily="34" charset="-122"/>
              </a:rPr>
              <a:t>卷积神经网络</a:t>
            </a:r>
            <a:endParaRPr lang="zh-CN" altLang="en-US" sz="2400" dirty="0">
              <a:solidFill>
                <a:prstClr val="black"/>
              </a:solidFill>
              <a:latin typeface="微软雅黑" pitchFamily="34" charset="-122"/>
              <a:ea typeface="微软雅黑" pitchFamily="34" charset="-122"/>
            </a:endParaRPr>
          </a:p>
        </p:txBody>
      </p:sp>
      <p:sp>
        <p:nvSpPr>
          <p:cNvPr id="36" name="文本框 35"/>
          <p:cNvSpPr txBox="1"/>
          <p:nvPr/>
        </p:nvSpPr>
        <p:spPr>
          <a:xfrm>
            <a:off x="6761635" y="4494648"/>
            <a:ext cx="3325090" cy="461665"/>
          </a:xfrm>
          <a:prstGeom prst="rect">
            <a:avLst/>
          </a:prstGeom>
          <a:noFill/>
        </p:spPr>
        <p:txBody>
          <a:bodyPr wrap="square" rtlCol="0">
            <a:spAutoFit/>
          </a:bodyPr>
          <a:lstStyle/>
          <a:p>
            <a:r>
              <a:rPr lang="zh-CN" altLang="en-US" sz="2400" spc="300" dirty="0">
                <a:solidFill>
                  <a:prstClr val="black"/>
                </a:solidFill>
                <a:latin typeface="微软雅黑" pitchFamily="34" charset="-122"/>
                <a:ea typeface="微软雅黑" pitchFamily="34" charset="-122"/>
              </a:rPr>
              <a:t>删去冗杂特征</a:t>
            </a:r>
            <a:endParaRPr lang="zh-CN" altLang="en-US" sz="2400" dirty="0">
              <a:solidFill>
                <a:prstClr val="black"/>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1000"/>
                                        <p:tgtEl>
                                          <p:spTgt spid="27"/>
                                        </p:tgtEl>
                                      </p:cBhvr>
                                    </p:animEffect>
                                    <p:anim calcmode="lin" valueType="num">
                                      <p:cBhvr>
                                        <p:cTn id="47" dur="1000" fill="hold"/>
                                        <p:tgtEl>
                                          <p:spTgt spid="27"/>
                                        </p:tgtEl>
                                        <p:attrNameLst>
                                          <p:attrName>ppt_x</p:attrName>
                                        </p:attrNameLst>
                                      </p:cBhvr>
                                      <p:tavLst>
                                        <p:tav tm="0">
                                          <p:val>
                                            <p:strVal val="#ppt_x"/>
                                          </p:val>
                                        </p:tav>
                                        <p:tav tm="100000">
                                          <p:val>
                                            <p:strVal val="#ppt_x"/>
                                          </p:val>
                                        </p:tav>
                                      </p:tavLst>
                                    </p:anim>
                                    <p:anim calcmode="lin" valueType="num">
                                      <p:cBhvr>
                                        <p:cTn id="48" dur="1000" fill="hold"/>
                                        <p:tgtEl>
                                          <p:spTgt spid="2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anim calcmode="lin" valueType="num">
                                      <p:cBhvr>
                                        <p:cTn id="52" dur="1000" fill="hold"/>
                                        <p:tgtEl>
                                          <p:spTgt spid="31"/>
                                        </p:tgtEl>
                                        <p:attrNameLst>
                                          <p:attrName>ppt_x</p:attrName>
                                        </p:attrNameLst>
                                      </p:cBhvr>
                                      <p:tavLst>
                                        <p:tav tm="0">
                                          <p:val>
                                            <p:strVal val="#ppt_x"/>
                                          </p:val>
                                        </p:tav>
                                        <p:tav tm="100000">
                                          <p:val>
                                            <p:strVal val="#ppt_x"/>
                                          </p:val>
                                        </p:tav>
                                      </p:tavLst>
                                    </p:anim>
                                    <p:anim calcmode="lin" valueType="num">
                                      <p:cBhvr>
                                        <p:cTn id="53" dur="1000" fill="hold"/>
                                        <p:tgtEl>
                                          <p:spTgt spid="3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1000"/>
                                        <p:tgtEl>
                                          <p:spTgt spid="35"/>
                                        </p:tgtEl>
                                      </p:cBhvr>
                                    </p:animEffect>
                                    <p:anim calcmode="lin" valueType="num">
                                      <p:cBhvr>
                                        <p:cTn id="57" dur="1000" fill="hold"/>
                                        <p:tgtEl>
                                          <p:spTgt spid="35"/>
                                        </p:tgtEl>
                                        <p:attrNameLst>
                                          <p:attrName>ppt_x</p:attrName>
                                        </p:attrNameLst>
                                      </p:cBhvr>
                                      <p:tavLst>
                                        <p:tav tm="0">
                                          <p:val>
                                            <p:strVal val="#ppt_x"/>
                                          </p:val>
                                        </p:tav>
                                        <p:tav tm="100000">
                                          <p:val>
                                            <p:strVal val="#ppt_x"/>
                                          </p:val>
                                        </p:tav>
                                      </p:tavLst>
                                    </p:anim>
                                    <p:anim calcmode="lin" valueType="num">
                                      <p:cBhvr>
                                        <p:cTn id="5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1000"/>
                                        <p:tgtEl>
                                          <p:spTgt spid="32"/>
                                        </p:tgtEl>
                                      </p:cBhvr>
                                    </p:animEffect>
                                    <p:anim calcmode="lin" valueType="num">
                                      <p:cBhvr>
                                        <p:cTn id="69" dur="1000" fill="hold"/>
                                        <p:tgtEl>
                                          <p:spTgt spid="32"/>
                                        </p:tgtEl>
                                        <p:attrNameLst>
                                          <p:attrName>ppt_x</p:attrName>
                                        </p:attrNameLst>
                                      </p:cBhvr>
                                      <p:tavLst>
                                        <p:tav tm="0">
                                          <p:val>
                                            <p:strVal val="#ppt_x"/>
                                          </p:val>
                                        </p:tav>
                                        <p:tav tm="100000">
                                          <p:val>
                                            <p:strVal val="#ppt_x"/>
                                          </p:val>
                                        </p:tav>
                                      </p:tavLst>
                                    </p:anim>
                                    <p:anim calcmode="lin" valueType="num">
                                      <p:cBhvr>
                                        <p:cTn id="70" dur="1000" fill="hold"/>
                                        <p:tgtEl>
                                          <p:spTgt spid="3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9" grpId="0"/>
      <p:bldP spid="30" grpId="0"/>
      <p:bldP spid="31" grpId="0"/>
      <p:bldP spid="32" grpId="0"/>
      <p:bldP spid="33" grpId="0"/>
      <p:bldP spid="34"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4" name="组合 463"/>
          <p:cNvGrpSpPr/>
          <p:nvPr/>
        </p:nvGrpSpPr>
        <p:grpSpPr>
          <a:xfrm>
            <a:off x="4165600" y="277508"/>
            <a:ext cx="3860800" cy="461665"/>
            <a:chOff x="4165600" y="226708"/>
            <a:chExt cx="3860800" cy="461665"/>
          </a:xfrm>
        </p:grpSpPr>
        <p:sp>
          <p:nvSpPr>
            <p:cNvPr id="465" name="文本框 464"/>
            <p:cNvSpPr txBox="1"/>
            <p:nvPr/>
          </p:nvSpPr>
          <p:spPr>
            <a:xfrm>
              <a:off x="4165600" y="226708"/>
              <a:ext cx="3860800" cy="461665"/>
            </a:xfrm>
            <a:prstGeom prst="rect">
              <a:avLst/>
            </a:prstGeom>
            <a:noFill/>
          </p:spPr>
          <p:txBody>
            <a:bodyPr wrap="square" rtlCol="0">
              <a:spAutoFit/>
            </a:bodyPr>
            <a:lstStyle/>
            <a:p>
              <a:pPr algn="ctr"/>
              <a:r>
                <a:rPr lang="zh-CN" altLang="en-US" sz="2400" b="1" dirty="0">
                  <a:latin typeface="+mj-ea"/>
                  <a:ea typeface="+mj-ea"/>
                </a:rPr>
                <a:t>总结</a:t>
              </a:r>
            </a:p>
          </p:txBody>
        </p:sp>
        <p:cxnSp>
          <p:nvCxnSpPr>
            <p:cNvPr id="466" name="直接连接符 465"/>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8" name="文本框 467">
            <a:extLst>
              <a:ext uri="{FF2B5EF4-FFF2-40B4-BE49-F238E27FC236}">
                <a16:creationId xmlns:a16="http://schemas.microsoft.com/office/drawing/2014/main" id="{966E4C29-57A7-4724-BA4B-BEF2DE203559}"/>
              </a:ext>
            </a:extLst>
          </p:cNvPr>
          <p:cNvSpPr txBox="1"/>
          <p:nvPr/>
        </p:nvSpPr>
        <p:spPr>
          <a:xfrm>
            <a:off x="0" y="970006"/>
            <a:ext cx="11946194" cy="1200329"/>
          </a:xfrm>
          <a:prstGeom prst="rect">
            <a:avLst/>
          </a:prstGeom>
          <a:noFill/>
        </p:spPr>
        <p:txBody>
          <a:bodyPr wrap="square">
            <a:spAutoFit/>
          </a:bodyPr>
          <a:lstStyle/>
          <a:p>
            <a:r>
              <a:rPr lang="zh-CN" altLang="zh-CN" sz="2400" dirty="0">
                <a:effectLst/>
                <a:latin typeface="+mn-ea"/>
                <a:cs typeface="Times New Roman" panose="02020603050405020304" pitchFamily="18" charset="0"/>
              </a:rPr>
              <a:t>这次这个模型的实现，虽然踩了很多坑，遇到了很多困难，但是通过这个过程我加深了对所学的回归模型、神经网络相关知识的理解运用，同时也拓展学习了深度学习里卷积神经网络的知识，让我收获很多。</a:t>
            </a:r>
            <a:endParaRPr lang="zh-CN" altLang="en-US" sz="2400" dirty="0">
              <a:latin typeface="+mn-ea"/>
            </a:endParaRPr>
          </a:p>
        </p:txBody>
      </p:sp>
      <p:sp>
        <p:nvSpPr>
          <p:cNvPr id="3" name="文本框 2">
            <a:extLst>
              <a:ext uri="{FF2B5EF4-FFF2-40B4-BE49-F238E27FC236}">
                <a16:creationId xmlns:a16="http://schemas.microsoft.com/office/drawing/2014/main" id="{30FFF3B8-F635-4215-A92B-3EBADEA2A545}"/>
              </a:ext>
            </a:extLst>
          </p:cNvPr>
          <p:cNvSpPr txBox="1"/>
          <p:nvPr/>
        </p:nvSpPr>
        <p:spPr>
          <a:xfrm>
            <a:off x="0" y="3737503"/>
            <a:ext cx="11100619" cy="584775"/>
          </a:xfrm>
          <a:prstGeom prst="rect">
            <a:avLst/>
          </a:prstGeom>
          <a:noFill/>
        </p:spPr>
        <p:txBody>
          <a:bodyPr wrap="square" rtlCol="0">
            <a:spAutoFit/>
          </a:bodyPr>
          <a:lstStyle/>
          <a:p>
            <a:r>
              <a:rPr lang="zh-CN" altLang="en-US" sz="2400" dirty="0"/>
              <a:t>其中，最主要的是让我意识到了</a:t>
            </a:r>
            <a:r>
              <a:rPr lang="zh-CN" altLang="en-US" sz="3200" b="1" dirty="0"/>
              <a:t>    特征选择和数据预处理 </a:t>
            </a:r>
            <a:r>
              <a:rPr lang="zh-CN" altLang="en-US" sz="2400" b="1" dirty="0"/>
              <a:t>   </a:t>
            </a:r>
            <a:r>
              <a:rPr lang="zh-CN" altLang="en-US" sz="2400" dirty="0"/>
              <a:t>的重要性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wipe(down)">
                                      <p:cBhvr>
                                        <p:cTn id="7" dur="5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68"/>
                                        </p:tgtEl>
                                        <p:attrNameLst>
                                          <p:attrName>style.visibility</p:attrName>
                                        </p:attrNameLst>
                                      </p:cBhvr>
                                      <p:to>
                                        <p:strVal val="visible"/>
                                      </p:to>
                                    </p:set>
                                    <p:animEffect transition="in" filter="fade">
                                      <p:cBhvr>
                                        <p:cTn id="12" dur="1000"/>
                                        <p:tgtEl>
                                          <p:spTgt spid="468"/>
                                        </p:tgtEl>
                                      </p:cBhvr>
                                    </p:animEffect>
                                    <p:anim calcmode="lin" valueType="num">
                                      <p:cBhvr>
                                        <p:cTn id="13" dur="1000" fill="hold"/>
                                        <p:tgtEl>
                                          <p:spTgt spid="468"/>
                                        </p:tgtEl>
                                        <p:attrNameLst>
                                          <p:attrName>ppt_x</p:attrName>
                                        </p:attrNameLst>
                                      </p:cBhvr>
                                      <p:tavLst>
                                        <p:tav tm="0">
                                          <p:val>
                                            <p:strVal val="#ppt_x"/>
                                          </p:val>
                                        </p:tav>
                                        <p:tav tm="100000">
                                          <p:val>
                                            <p:strVal val="#ppt_x"/>
                                          </p:val>
                                        </p:tav>
                                      </p:tavLst>
                                    </p:anim>
                                    <p:anim calcmode="lin" valueType="num">
                                      <p:cBhvr>
                                        <p:cTn id="14" dur="1000" fill="hold"/>
                                        <p:tgtEl>
                                          <p:spTgt spid="46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3755" y="2518800"/>
            <a:ext cx="7453948" cy="652230"/>
          </a:xfrm>
          <a:prstGeom prst="rect">
            <a:avLst/>
          </a:prstGeom>
          <a:noFill/>
        </p:spPr>
        <p:txBody>
          <a:bodyPr wrap="square" rtlCol="0">
            <a:spAutoFit/>
          </a:bodyPr>
          <a:lstStyle/>
          <a:p>
            <a:pPr algn="ctr">
              <a:lnSpc>
                <a:spcPct val="90000"/>
              </a:lnSpc>
              <a:spcBef>
                <a:spcPts val="1000"/>
              </a:spcBef>
            </a:pPr>
            <a:r>
              <a:rPr kumimoji="1" lang="zh-CN" altLang="en-US" sz="4000" dirty="0">
                <a:ln w="38100">
                  <a:noFill/>
                </a:ln>
                <a:solidFill>
                  <a:srgbClr val="231F20"/>
                </a:solidFill>
                <a:latin typeface="+mn-ea"/>
                <a:sym typeface="Wingdings" pitchFamily="2" charset="2"/>
              </a:rPr>
              <a:t>致谢</a:t>
            </a:r>
            <a:endParaRPr kumimoji="1" lang="zh-CN" altLang="en-US" sz="4000" dirty="0">
              <a:ln w="38100">
                <a:noFill/>
              </a:ln>
              <a:solidFill>
                <a:srgbClr val="231F20"/>
              </a:solidFill>
              <a:latin typeface="+mn-ea"/>
            </a:endParaRPr>
          </a:p>
        </p:txBody>
      </p:sp>
    </p:spTree>
    <p:extLst>
      <p:ext uri="{BB962C8B-B14F-4D97-AF65-F5344CB8AC3E}">
        <p14:creationId xmlns:p14="http://schemas.microsoft.com/office/powerpoint/2010/main" val="11842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01</a:t>
            </a:r>
            <a:endParaRPr lang="zh-CN" altLang="en-US" sz="5400" dirty="0">
              <a:solidFill>
                <a:prstClr val="black"/>
              </a:solidFill>
              <a:latin typeface="微软雅黑" pitchFamily="34" charset="-122"/>
              <a:ea typeface="微软雅黑" pitchFamily="34" charset="-122"/>
            </a:endParaRPr>
          </a:p>
        </p:txBody>
      </p:sp>
      <p:sp>
        <p:nvSpPr>
          <p:cNvPr id="19" name="文本框 18"/>
          <p:cNvSpPr txBox="1"/>
          <p:nvPr/>
        </p:nvSpPr>
        <p:spPr>
          <a:xfrm>
            <a:off x="6169352" y="2890356"/>
            <a:ext cx="3299768" cy="584775"/>
          </a:xfrm>
          <a:prstGeom prst="rect">
            <a:avLst/>
          </a:prstGeom>
          <a:noFill/>
        </p:spPr>
        <p:txBody>
          <a:bodyPr wrap="square" rtlCol="0">
            <a:spAutoFit/>
          </a:bodyPr>
          <a:lstStyle/>
          <a:p>
            <a:r>
              <a:rPr lang="zh-CN" altLang="en-US" sz="3200" spc="300" dirty="0">
                <a:solidFill>
                  <a:prstClr val="black"/>
                </a:solidFill>
                <a:latin typeface="微软雅黑" pitchFamily="34" charset="-122"/>
                <a:ea typeface="微软雅黑" pitchFamily="34" charset="-122"/>
              </a:rPr>
              <a:t>简单的神经网络</a:t>
            </a:r>
            <a:endParaRPr lang="zh-CN" altLang="en-US" sz="3200" dirty="0">
              <a:solidFill>
                <a:prstClr val="black"/>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在这里插入图片描述">
            <a:extLst>
              <a:ext uri="{FF2B5EF4-FFF2-40B4-BE49-F238E27FC236}">
                <a16:creationId xmlns:a16="http://schemas.microsoft.com/office/drawing/2014/main" id="{FDA26AD5-9E5D-4A79-BB92-7E74B36E8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32" y="402925"/>
            <a:ext cx="6545826" cy="227935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439E0DBA-951F-4759-8638-003D9D2BC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383" y="2843727"/>
            <a:ext cx="7963701" cy="1339030"/>
          </a:xfrm>
          <a:prstGeom prst="rect">
            <a:avLst/>
          </a:prstGeom>
        </p:spPr>
      </p:pic>
      <p:pic>
        <p:nvPicPr>
          <p:cNvPr id="14" name="图片 13">
            <a:extLst>
              <a:ext uri="{FF2B5EF4-FFF2-40B4-BE49-F238E27FC236}">
                <a16:creationId xmlns:a16="http://schemas.microsoft.com/office/drawing/2014/main" id="{DABC473A-7176-4FC9-9AE2-C6A2FD6B9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2790" y="4182757"/>
            <a:ext cx="5849765" cy="1132643"/>
          </a:xfrm>
          <a:prstGeom prst="rect">
            <a:avLst/>
          </a:prstGeom>
        </p:spPr>
      </p:pic>
      <p:pic>
        <p:nvPicPr>
          <p:cNvPr id="17" name="图片 16">
            <a:extLst>
              <a:ext uri="{FF2B5EF4-FFF2-40B4-BE49-F238E27FC236}">
                <a16:creationId xmlns:a16="http://schemas.microsoft.com/office/drawing/2014/main" id="{020DF044-488B-4609-A5EA-1271D4DD5F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6845" y="5233118"/>
            <a:ext cx="7644775" cy="16248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1C93F4-C0BA-4AFD-8E4A-05C2E357BFC4}"/>
              </a:ext>
            </a:extLst>
          </p:cNvPr>
          <p:cNvPicPr>
            <a:picLocks noChangeAspect="1"/>
          </p:cNvPicPr>
          <p:nvPr/>
        </p:nvPicPr>
        <p:blipFill>
          <a:blip r:embed="rId2"/>
          <a:stretch>
            <a:fillRect/>
          </a:stretch>
        </p:blipFill>
        <p:spPr>
          <a:xfrm>
            <a:off x="4773389" y="88437"/>
            <a:ext cx="7418611" cy="4531060"/>
          </a:xfrm>
          <a:prstGeom prst="rect">
            <a:avLst/>
          </a:prstGeom>
        </p:spPr>
      </p:pic>
      <p:sp>
        <p:nvSpPr>
          <p:cNvPr id="4" name="文本框 3">
            <a:extLst>
              <a:ext uri="{FF2B5EF4-FFF2-40B4-BE49-F238E27FC236}">
                <a16:creationId xmlns:a16="http://schemas.microsoft.com/office/drawing/2014/main" id="{EF105C83-E93A-46C8-B27E-6028218D254A}"/>
              </a:ext>
            </a:extLst>
          </p:cNvPr>
          <p:cNvSpPr txBox="1"/>
          <p:nvPr/>
        </p:nvSpPr>
        <p:spPr>
          <a:xfrm>
            <a:off x="6833419" y="4739148"/>
            <a:ext cx="3500284" cy="369332"/>
          </a:xfrm>
          <a:prstGeom prst="rect">
            <a:avLst/>
          </a:prstGeom>
          <a:noFill/>
        </p:spPr>
        <p:txBody>
          <a:bodyPr wrap="square" rtlCol="0">
            <a:spAutoFit/>
          </a:bodyPr>
          <a:lstStyle/>
          <a:p>
            <a:r>
              <a:rPr lang="zh-CN" altLang="en-US" dirty="0"/>
              <a:t>损失值随迭代次数增加的变化图</a:t>
            </a:r>
          </a:p>
        </p:txBody>
      </p:sp>
      <p:sp>
        <p:nvSpPr>
          <p:cNvPr id="5" name="文本框 4">
            <a:extLst>
              <a:ext uri="{FF2B5EF4-FFF2-40B4-BE49-F238E27FC236}">
                <a16:creationId xmlns:a16="http://schemas.microsoft.com/office/drawing/2014/main" id="{359B78BC-DEF9-4C8F-AF37-9150414145CC}"/>
              </a:ext>
            </a:extLst>
          </p:cNvPr>
          <p:cNvSpPr txBox="1"/>
          <p:nvPr/>
        </p:nvSpPr>
        <p:spPr>
          <a:xfrm>
            <a:off x="226142" y="5938566"/>
            <a:ext cx="6194322" cy="830997"/>
          </a:xfrm>
          <a:prstGeom prst="rect">
            <a:avLst/>
          </a:prstGeom>
          <a:noFill/>
        </p:spPr>
        <p:txBody>
          <a:bodyPr wrap="square" rtlCol="0">
            <a:spAutoFit/>
          </a:bodyPr>
          <a:lstStyle/>
          <a:p>
            <a:r>
              <a:rPr lang="zh-CN" altLang="en-US" sz="2400" dirty="0"/>
              <a:t>存在问题：由于特征量太多，模型过于简单，    </a:t>
            </a:r>
            <a:r>
              <a:rPr lang="en-US" altLang="zh-CN" sz="2400" dirty="0"/>
              <a:t>	       </a:t>
            </a:r>
            <a:r>
              <a:rPr lang="zh-CN" altLang="en-US" sz="2400" dirty="0"/>
              <a:t>所以预测效果并不是很好</a:t>
            </a:r>
          </a:p>
        </p:txBody>
      </p:sp>
      <p:sp>
        <p:nvSpPr>
          <p:cNvPr id="6" name="文本框 5">
            <a:extLst>
              <a:ext uri="{FF2B5EF4-FFF2-40B4-BE49-F238E27FC236}">
                <a16:creationId xmlns:a16="http://schemas.microsoft.com/office/drawing/2014/main" id="{643EB919-18FE-40CB-B845-B13EE3283A14}"/>
              </a:ext>
            </a:extLst>
          </p:cNvPr>
          <p:cNvSpPr txBox="1"/>
          <p:nvPr/>
        </p:nvSpPr>
        <p:spPr>
          <a:xfrm>
            <a:off x="0" y="2920182"/>
            <a:ext cx="4414684" cy="830997"/>
          </a:xfrm>
          <a:prstGeom prst="rect">
            <a:avLst/>
          </a:prstGeom>
          <a:noFill/>
        </p:spPr>
        <p:txBody>
          <a:bodyPr wrap="square" rtlCol="0">
            <a:spAutoFit/>
          </a:bodyPr>
          <a:lstStyle/>
          <a:p>
            <a:r>
              <a:rPr lang="zh-CN" altLang="en-US" sz="2400" dirty="0"/>
              <a:t>模型对训练集的损失误差可以下降到零点几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02</a:t>
            </a:r>
            <a:endParaRPr lang="zh-CN" altLang="en-US" sz="5400" dirty="0">
              <a:solidFill>
                <a:prstClr val="black"/>
              </a:solidFill>
              <a:latin typeface="微软雅黑" pitchFamily="34" charset="-122"/>
              <a:ea typeface="微软雅黑" pitchFamily="34" charset="-122"/>
            </a:endParaRPr>
          </a:p>
        </p:txBody>
      </p:sp>
      <p:sp>
        <p:nvSpPr>
          <p:cNvPr id="19" name="文本框 18"/>
          <p:cNvSpPr txBox="1"/>
          <p:nvPr/>
        </p:nvSpPr>
        <p:spPr>
          <a:xfrm>
            <a:off x="6169352" y="2890356"/>
            <a:ext cx="3325090" cy="584775"/>
          </a:xfrm>
          <a:prstGeom prst="rect">
            <a:avLst/>
          </a:prstGeom>
          <a:noFill/>
        </p:spPr>
        <p:txBody>
          <a:bodyPr wrap="square" rtlCol="0">
            <a:spAutoFit/>
          </a:bodyPr>
          <a:lstStyle/>
          <a:p>
            <a:r>
              <a:rPr lang="zh-CN" altLang="en-US" sz="3200" dirty="0">
                <a:solidFill>
                  <a:prstClr val="black"/>
                </a:solidFill>
                <a:latin typeface="微软雅黑" pitchFamily="34" charset="-122"/>
                <a:ea typeface="微软雅黑" pitchFamily="34" charset="-122"/>
              </a:rPr>
              <a:t>增加</a:t>
            </a:r>
            <a:r>
              <a:rPr lang="en-US" altLang="zh-CN" sz="3200" dirty="0" err="1">
                <a:solidFill>
                  <a:prstClr val="black"/>
                </a:solidFill>
                <a:latin typeface="微软雅黑" pitchFamily="34" charset="-122"/>
                <a:ea typeface="微软雅黑" pitchFamily="34" charset="-122"/>
              </a:rPr>
              <a:t>Relu</a:t>
            </a:r>
            <a:r>
              <a:rPr lang="zh-CN" altLang="en-US" sz="3200" dirty="0">
                <a:solidFill>
                  <a:prstClr val="black"/>
                </a:solidFill>
                <a:latin typeface="微软雅黑" pitchFamily="34" charset="-122"/>
                <a:ea typeface="微软雅黑" pitchFamily="34" charset="-122"/>
              </a:rPr>
              <a:t>隐藏层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查看源图像">
            <a:extLst>
              <a:ext uri="{FF2B5EF4-FFF2-40B4-BE49-F238E27FC236}">
                <a16:creationId xmlns:a16="http://schemas.microsoft.com/office/drawing/2014/main" id="{0308C59D-0958-4B0D-AD84-79EEC8411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699"/>
            <a:ext cx="5867400" cy="3343275"/>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a:extLst>
              <a:ext uri="{FF2B5EF4-FFF2-40B4-BE49-F238E27FC236}">
                <a16:creationId xmlns:a16="http://schemas.microsoft.com/office/drawing/2014/main" id="{18C9031E-B242-4321-A4AD-54008F7F77E6}"/>
              </a:ext>
            </a:extLst>
          </p:cNvPr>
          <p:cNvGrpSpPr/>
          <p:nvPr/>
        </p:nvGrpSpPr>
        <p:grpSpPr>
          <a:xfrm>
            <a:off x="5798063" y="4094508"/>
            <a:ext cx="4968260" cy="1153291"/>
            <a:chOff x="4775507" y="4094508"/>
            <a:chExt cx="4968260" cy="1153291"/>
          </a:xfrm>
        </p:grpSpPr>
        <p:sp>
          <p:nvSpPr>
            <p:cNvPr id="2" name="文本框 1">
              <a:extLst>
                <a:ext uri="{FF2B5EF4-FFF2-40B4-BE49-F238E27FC236}">
                  <a16:creationId xmlns:a16="http://schemas.microsoft.com/office/drawing/2014/main" id="{96BBA6EE-3B72-4EBA-9C56-5996E9641149}"/>
                </a:ext>
              </a:extLst>
            </p:cNvPr>
            <p:cNvSpPr txBox="1"/>
            <p:nvPr/>
          </p:nvSpPr>
          <p:spPr>
            <a:xfrm flipH="1">
              <a:off x="4775507" y="4317211"/>
              <a:ext cx="3554361" cy="707886"/>
            </a:xfrm>
            <a:prstGeom prst="rect">
              <a:avLst/>
            </a:prstGeom>
            <a:noFill/>
          </p:spPr>
          <p:txBody>
            <a:bodyPr wrap="square" rtlCol="0">
              <a:spAutoFit/>
            </a:bodyPr>
            <a:lstStyle/>
            <a:p>
              <a:r>
                <a:rPr lang="en-US" altLang="zh-CN" sz="4000" dirty="0"/>
                <a:t>h=</a:t>
              </a:r>
              <a:endParaRPr lang="zh-CN" altLang="en-US" sz="4000" dirty="0"/>
            </a:p>
          </p:txBody>
        </p:sp>
        <p:pic>
          <p:nvPicPr>
            <p:cNvPr id="51" name="图片 50">
              <a:extLst>
                <a:ext uri="{FF2B5EF4-FFF2-40B4-BE49-F238E27FC236}">
                  <a16:creationId xmlns:a16="http://schemas.microsoft.com/office/drawing/2014/main" id="{7D59B5C6-B4A6-440F-9169-FBC03BB31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340" y="4094508"/>
              <a:ext cx="4196427" cy="1153291"/>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arn(inVertic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880464" y="277508"/>
            <a:ext cx="3860800" cy="461665"/>
            <a:chOff x="3880464" y="226708"/>
            <a:chExt cx="3860800" cy="461665"/>
          </a:xfrm>
        </p:grpSpPr>
        <p:sp>
          <p:nvSpPr>
            <p:cNvPr id="35" name="文本框 34"/>
            <p:cNvSpPr txBox="1"/>
            <p:nvPr/>
          </p:nvSpPr>
          <p:spPr>
            <a:xfrm>
              <a:off x="3880464" y="226708"/>
              <a:ext cx="3860800" cy="461665"/>
            </a:xfrm>
            <a:prstGeom prst="rect">
              <a:avLst/>
            </a:prstGeom>
            <a:noFill/>
          </p:spPr>
          <p:txBody>
            <a:bodyPr wrap="square" rtlCol="0">
              <a:spAutoFit/>
            </a:bodyPr>
            <a:lstStyle/>
            <a:p>
              <a:pPr algn="ctr"/>
              <a:r>
                <a:rPr lang="en-US" altLang="zh-CN" sz="2400" b="1" dirty="0" err="1">
                  <a:latin typeface="+mj-ea"/>
                  <a:ea typeface="+mj-ea"/>
                </a:rPr>
                <a:t>Relu</a:t>
              </a:r>
              <a:r>
                <a:rPr lang="zh-CN" altLang="en-US" sz="2400" b="1" dirty="0">
                  <a:latin typeface="+mj-ea"/>
                  <a:ea typeface="+mj-ea"/>
                </a:rPr>
                <a:t>层反向传播</a:t>
              </a:r>
            </a:p>
          </p:txBody>
        </p:sp>
        <p:cxnSp>
          <p:nvCxnSpPr>
            <p:cNvPr id="36" name="直接连接符 35"/>
            <p:cNvCxnSpPr/>
            <p:nvPr/>
          </p:nvCxnSpPr>
          <p:spPr>
            <a:xfrm>
              <a:off x="41910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3" name="Picture 2" descr="查看源图像">
            <a:extLst>
              <a:ext uri="{FF2B5EF4-FFF2-40B4-BE49-F238E27FC236}">
                <a16:creationId xmlns:a16="http://schemas.microsoft.com/office/drawing/2014/main" id="{3148900B-2B40-4FCB-95EE-95158BEFA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303" y="1403402"/>
            <a:ext cx="5867400" cy="3343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6235F54-6246-4E2D-AE26-A60BEB2E2459}"/>
                  </a:ext>
                </a:extLst>
              </p:cNvPr>
              <p:cNvSpPr txBox="1"/>
              <p:nvPr/>
            </p:nvSpPr>
            <p:spPr>
              <a:xfrm>
                <a:off x="1317522" y="2271252"/>
                <a:ext cx="4316361" cy="584775"/>
              </a:xfrm>
              <a:prstGeom prst="rect">
                <a:avLst/>
              </a:prstGeom>
              <a:noFill/>
            </p:spPr>
            <p:txBody>
              <a:bodyPr wrap="square" rtlCol="0">
                <a:spAutoFit/>
              </a:bodyPr>
              <a:lstStyle/>
              <a:p>
                <a:r>
                  <a:rPr lang="en-US" altLang="zh-CN" sz="3200" dirty="0"/>
                  <a:t>C</a:t>
                </a:r>
                <a14:m>
                  <m:oMath xmlns:m="http://schemas.openxmlformats.org/officeDocument/2006/math">
                    <m:r>
                      <a:rPr lang="en-US" altLang="zh-CN" sz="3200" b="0" i="0" smtClean="0">
                        <a:latin typeface="Cambria Math" panose="02040503050406030204" pitchFamily="18" charset="0"/>
                      </a:rPr>
                      <m:t>=</m:t>
                    </m:r>
                    <m:r>
                      <a:rPr lang="en-US" altLang="zh-CN" sz="3200" b="0" i="1" smtClean="0">
                        <a:latin typeface="Cambria Math" panose="02040503050406030204" pitchFamily="18" charset="0"/>
                      </a:rPr>
                      <m:t>−</m:t>
                    </m:r>
                    <m:nary>
                      <m:naryPr>
                        <m:chr m:val="∑"/>
                        <m:subHide m:val="on"/>
                        <m:supHide m:val="on"/>
                        <m:ctrlPr>
                          <a:rPr lang="en-US" altLang="zh-CN" sz="3200" b="0" i="1" smtClean="0">
                            <a:latin typeface="Cambria Math" panose="02040503050406030204" pitchFamily="18" charset="0"/>
                          </a:rPr>
                        </m:ctrlPr>
                      </m:naryPr>
                      <m:sub/>
                      <m:sup/>
                      <m:e>
                        <m:r>
                          <a:rPr lang="en-US" altLang="zh-CN" sz="3200" i="1" smtClean="0">
                            <a:latin typeface="Cambria Math" panose="02040503050406030204" pitchFamily="18" charset="0"/>
                          </a:rPr>
                          <m:t>𝑦</m:t>
                        </m:r>
                        <m:r>
                          <a:rPr lang="en-US" altLang="zh-CN" sz="3200" i="1">
                            <a:latin typeface="Cambria Math" panose="02040503050406030204" pitchFamily="18" charset="0"/>
                          </a:rPr>
                          <m:t>𝑙𝑛</m:t>
                        </m:r>
                        <m:acc>
                          <m:accPr>
                            <m:chr m:val="̂"/>
                            <m:ctrlPr>
                              <a:rPr lang="en-US" altLang="zh-CN" sz="3200" i="1">
                                <a:latin typeface="Cambria Math" panose="02040503050406030204" pitchFamily="18" charset="0"/>
                              </a:rPr>
                            </m:ctrlPr>
                          </m:accPr>
                          <m:e>
                            <m:r>
                              <a:rPr lang="en-US" altLang="zh-CN" sz="3200" i="1">
                                <a:latin typeface="Cambria Math" panose="02040503050406030204" pitchFamily="18" charset="0"/>
                              </a:rPr>
                              <m:t>𝑦</m:t>
                            </m:r>
                          </m:e>
                        </m:acc>
                      </m:e>
                    </m:nary>
                  </m:oMath>
                </a14:m>
                <a:endParaRPr lang="zh-CN" altLang="en-US" sz="3200" dirty="0"/>
              </a:p>
            </p:txBody>
          </p:sp>
        </mc:Choice>
        <mc:Fallback xmlns="">
          <p:sp>
            <p:nvSpPr>
              <p:cNvPr id="2" name="文本框 1">
                <a:extLst>
                  <a:ext uri="{FF2B5EF4-FFF2-40B4-BE49-F238E27FC236}">
                    <a16:creationId xmlns:a16="http://schemas.microsoft.com/office/drawing/2014/main" id="{16235F54-6246-4E2D-AE26-A60BEB2E2459}"/>
                  </a:ext>
                </a:extLst>
              </p:cNvPr>
              <p:cNvSpPr txBox="1">
                <a:spLocks noRot="1" noChangeAspect="1" noMove="1" noResize="1" noEditPoints="1" noAdjustHandles="1" noChangeArrowheads="1" noChangeShapeType="1" noTextEdit="1"/>
              </p:cNvSpPr>
              <p:nvPr/>
            </p:nvSpPr>
            <p:spPr>
              <a:xfrm>
                <a:off x="1317522" y="2271252"/>
                <a:ext cx="4316361" cy="584775"/>
              </a:xfrm>
              <a:prstGeom prst="rect">
                <a:avLst/>
              </a:prstGeom>
              <a:blipFill>
                <a:blip r:embed="rId3"/>
                <a:stretch>
                  <a:fillRect l="-3531" t="-13542"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1E26ED5-B7E4-4E59-982A-4907C2591967}"/>
                  </a:ext>
                </a:extLst>
              </p:cNvPr>
              <p:cNvSpPr txBox="1"/>
              <p:nvPr/>
            </p:nvSpPr>
            <p:spPr>
              <a:xfrm>
                <a:off x="910712" y="3919804"/>
                <a:ext cx="3372465" cy="9366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3200" i="1" smtClean="0">
                              <a:latin typeface="Cambria Math" panose="02040503050406030204" pitchFamily="18" charset="0"/>
                            </a:rPr>
                          </m:ctrlPr>
                        </m:fPr>
                        <m:num>
                          <m:r>
                            <a:rPr lang="en-US" altLang="zh-CN" sz="3200" i="1" smtClean="0">
                              <a:latin typeface="Cambria Math" panose="02040503050406030204" pitchFamily="18" charset="0"/>
                            </a:rPr>
                            <m:t>𝜕</m:t>
                          </m:r>
                          <m:r>
                            <a:rPr lang="en-US" altLang="zh-CN" sz="3200" b="0" i="1" smtClean="0">
                              <a:latin typeface="Cambria Math" panose="02040503050406030204" pitchFamily="18" charset="0"/>
                            </a:rPr>
                            <m:t>𝐶</m:t>
                          </m:r>
                        </m:num>
                        <m:den>
                          <m:r>
                            <a:rPr lang="en-US" altLang="zh-CN" sz="3200" i="1" smtClean="0">
                              <a:latin typeface="Cambria Math" panose="02040503050406030204" pitchFamily="18" charset="0"/>
                            </a:rPr>
                            <m:t>𝜕</m:t>
                          </m:r>
                          <m:r>
                            <a:rPr lang="en-US" altLang="zh-CN" sz="3200" b="0" i="1" smtClean="0">
                              <a:latin typeface="Cambria Math" panose="02040503050406030204" pitchFamily="18" charset="0"/>
                            </a:rPr>
                            <m:t>h</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𝐶</m:t>
                          </m:r>
                        </m:num>
                        <m:den>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𝑜</m:t>
                          </m:r>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𝑜</m:t>
                          </m:r>
                        </m:num>
                        <m:den>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h</m:t>
                          </m:r>
                        </m:den>
                      </m:f>
                    </m:oMath>
                  </m:oMathPara>
                </a14:m>
                <a:endParaRPr lang="zh-CN" altLang="en-US" sz="3200" dirty="0"/>
              </a:p>
            </p:txBody>
          </p:sp>
        </mc:Choice>
        <mc:Fallback xmlns="">
          <p:sp>
            <p:nvSpPr>
              <p:cNvPr id="3" name="文本框 2">
                <a:extLst>
                  <a:ext uri="{FF2B5EF4-FFF2-40B4-BE49-F238E27FC236}">
                    <a16:creationId xmlns:a16="http://schemas.microsoft.com/office/drawing/2014/main" id="{F1E26ED5-B7E4-4E59-982A-4907C2591967}"/>
                  </a:ext>
                </a:extLst>
              </p:cNvPr>
              <p:cNvSpPr txBox="1">
                <a:spLocks noRot="1" noChangeAspect="1" noMove="1" noResize="1" noEditPoints="1" noAdjustHandles="1" noChangeArrowheads="1" noChangeShapeType="1" noTextEdit="1"/>
              </p:cNvSpPr>
              <p:nvPr/>
            </p:nvSpPr>
            <p:spPr>
              <a:xfrm>
                <a:off x="910712" y="3919804"/>
                <a:ext cx="3372465" cy="936603"/>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in)">
                                      <p:cBhvr>
                                        <p:cTn id="12" dur="2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itchFamily="34" charset="-122"/>
                <a:ea typeface="微软雅黑" pitchFamily="34" charset="-122"/>
              </a:rPr>
              <a:t>03</a:t>
            </a:r>
            <a:endParaRPr lang="zh-CN" altLang="en-US" sz="5400" dirty="0">
              <a:solidFill>
                <a:prstClr val="black"/>
              </a:solidFill>
              <a:latin typeface="微软雅黑" pitchFamily="34" charset="-122"/>
              <a:ea typeface="微软雅黑" pitchFamily="34" charset="-122"/>
            </a:endParaRPr>
          </a:p>
        </p:txBody>
      </p:sp>
      <p:sp>
        <p:nvSpPr>
          <p:cNvPr id="19" name="文本框 18"/>
          <p:cNvSpPr txBox="1"/>
          <p:nvPr/>
        </p:nvSpPr>
        <p:spPr>
          <a:xfrm>
            <a:off x="6218513" y="2890356"/>
            <a:ext cx="3325090" cy="584775"/>
          </a:xfrm>
          <a:prstGeom prst="rect">
            <a:avLst/>
          </a:prstGeom>
          <a:noFill/>
        </p:spPr>
        <p:txBody>
          <a:bodyPr wrap="square" rtlCol="0">
            <a:spAutoFit/>
          </a:bodyPr>
          <a:lstStyle/>
          <a:p>
            <a:r>
              <a:rPr lang="zh-CN" altLang="en-US" sz="3200" spc="300" dirty="0">
                <a:solidFill>
                  <a:prstClr val="black"/>
                </a:solidFill>
                <a:latin typeface="微软雅黑" pitchFamily="34" charset="-122"/>
                <a:ea typeface="微软雅黑" pitchFamily="34" charset="-122"/>
              </a:rPr>
              <a:t>卷积神经网络</a:t>
            </a:r>
            <a:endParaRPr lang="zh-CN" altLang="en-US" sz="3200" dirty="0">
              <a:solidFill>
                <a:prstClr val="black"/>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fontScheme name="模板专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224</TotalTime>
  <Words>566</Words>
  <Application>Microsoft Office PowerPoint</Application>
  <PresentationFormat>宽屏</PresentationFormat>
  <Paragraphs>61</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UMMER S</dc:creator>
  <cp:lastModifiedBy>S UMMER</cp:lastModifiedBy>
  <cp:revision>10</cp:revision>
  <dcterms:created xsi:type="dcterms:W3CDTF">2016-05-06T09:27:00Z</dcterms:created>
  <dcterms:modified xsi:type="dcterms:W3CDTF">2022-04-03T05:59:53Z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