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6"/>
  </p:notesMasterIdLst>
  <p:sldIdLst>
    <p:sldId id="256" r:id="rId2"/>
    <p:sldId id="267" r:id="rId3"/>
    <p:sldId id="261" r:id="rId4"/>
    <p:sldId id="268" r:id="rId5"/>
    <p:sldId id="262" r:id="rId6"/>
    <p:sldId id="259" r:id="rId7"/>
    <p:sldId id="264" r:id="rId8"/>
    <p:sldId id="263" r:id="rId9"/>
    <p:sldId id="274" r:id="rId10"/>
    <p:sldId id="270" r:id="rId11"/>
    <p:sldId id="269" r:id="rId12"/>
    <p:sldId id="272" r:id="rId13"/>
    <p:sldId id="258" r:id="rId14"/>
    <p:sldId id="273" r:id="rId15"/>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47"/>
    <p:restoredTop sz="94643"/>
  </p:normalViewPr>
  <p:slideViewPr>
    <p:cSldViewPr snapToGrid="0">
      <p:cViewPr>
        <p:scale>
          <a:sx n="108" d="100"/>
          <a:sy n="108" d="100"/>
        </p:scale>
        <p:origin x="95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HK"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F213E-BEBC-4147-947B-BD637E759173}" type="datetimeFigureOut">
              <a:rPr kumimoji="1" lang="zh-HK" altLang="en-US" smtClean="0"/>
              <a:t>31/05/24</a:t>
            </a:fld>
            <a:endParaRPr kumimoji="1" lang="zh-HK"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HK"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5400E-9DC2-A646-9AFF-3636C86BC5CB}" type="slidenum">
              <a:rPr kumimoji="1" lang="zh-HK" altLang="en-US" smtClean="0"/>
              <a:t>‹#›</a:t>
            </a:fld>
            <a:endParaRPr kumimoji="1" lang="zh-HK" altLang="en-US"/>
          </a:p>
        </p:txBody>
      </p:sp>
    </p:spTree>
    <p:extLst>
      <p:ext uri="{BB962C8B-B14F-4D97-AF65-F5344CB8AC3E}">
        <p14:creationId xmlns:p14="http://schemas.microsoft.com/office/powerpoint/2010/main" val="5621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HK" altLang="en-US" dirty="0"/>
          </a:p>
        </p:txBody>
      </p:sp>
      <p:sp>
        <p:nvSpPr>
          <p:cNvPr id="4" name="投影片編號版面配置區 3"/>
          <p:cNvSpPr>
            <a:spLocks noGrp="1"/>
          </p:cNvSpPr>
          <p:nvPr>
            <p:ph type="sldNum" sz="quarter" idx="5"/>
          </p:nvPr>
        </p:nvSpPr>
        <p:spPr/>
        <p:txBody>
          <a:bodyPr/>
          <a:lstStyle/>
          <a:p>
            <a:fld id="{FAC5400E-9DC2-A646-9AFF-3636C86BC5CB}" type="slidenum">
              <a:rPr kumimoji="1" lang="zh-HK" altLang="en-US" smtClean="0"/>
              <a:t>1</a:t>
            </a:fld>
            <a:endParaRPr kumimoji="1" lang="zh-HK" altLang="en-US"/>
          </a:p>
        </p:txBody>
      </p:sp>
    </p:spTree>
    <p:extLst>
      <p:ext uri="{BB962C8B-B14F-4D97-AF65-F5344CB8AC3E}">
        <p14:creationId xmlns:p14="http://schemas.microsoft.com/office/powerpoint/2010/main" val="779308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HK" altLang="en-US" dirty="0"/>
          </a:p>
        </p:txBody>
      </p:sp>
      <p:sp>
        <p:nvSpPr>
          <p:cNvPr id="4" name="投影片編號版面配置區 3"/>
          <p:cNvSpPr>
            <a:spLocks noGrp="1"/>
          </p:cNvSpPr>
          <p:nvPr>
            <p:ph type="sldNum" sz="quarter" idx="5"/>
          </p:nvPr>
        </p:nvSpPr>
        <p:spPr/>
        <p:txBody>
          <a:bodyPr/>
          <a:lstStyle/>
          <a:p>
            <a:fld id="{FAC5400E-9DC2-A646-9AFF-3636C86BC5CB}" type="slidenum">
              <a:rPr kumimoji="1" lang="zh-HK" altLang="en-US" smtClean="0"/>
              <a:t>6</a:t>
            </a:fld>
            <a:endParaRPr kumimoji="1" lang="zh-HK" altLang="en-US"/>
          </a:p>
        </p:txBody>
      </p:sp>
    </p:spTree>
    <p:extLst>
      <p:ext uri="{BB962C8B-B14F-4D97-AF65-F5344CB8AC3E}">
        <p14:creationId xmlns:p14="http://schemas.microsoft.com/office/powerpoint/2010/main" val="3755308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HK" altLang="en-US" dirty="0"/>
          </a:p>
        </p:txBody>
      </p:sp>
      <p:sp>
        <p:nvSpPr>
          <p:cNvPr id="4" name="投影片編號版面配置區 3"/>
          <p:cNvSpPr>
            <a:spLocks noGrp="1"/>
          </p:cNvSpPr>
          <p:nvPr>
            <p:ph type="sldNum" sz="quarter" idx="5"/>
          </p:nvPr>
        </p:nvSpPr>
        <p:spPr/>
        <p:txBody>
          <a:bodyPr/>
          <a:lstStyle/>
          <a:p>
            <a:fld id="{FAC5400E-9DC2-A646-9AFF-3636C86BC5CB}" type="slidenum">
              <a:rPr kumimoji="1" lang="zh-HK" altLang="en-US" smtClean="0"/>
              <a:t>12</a:t>
            </a:fld>
            <a:endParaRPr kumimoji="1" lang="zh-HK" altLang="en-US"/>
          </a:p>
        </p:txBody>
      </p:sp>
    </p:spTree>
    <p:extLst>
      <p:ext uri="{BB962C8B-B14F-4D97-AF65-F5344CB8AC3E}">
        <p14:creationId xmlns:p14="http://schemas.microsoft.com/office/powerpoint/2010/main" val="2530153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5/31/24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108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5/31/24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73092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5/31/24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05543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5/31/24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336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5/31/24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3733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5/31/24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0217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5/31/24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8481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5/31/24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2354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5/31/24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26709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5/31/24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0124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5/31/24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4725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5/31/24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66976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onecompiler.com/html/42etwc4r2"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6" name="Rectangle 1045">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87EA38D1-87FD-C633-8993-FBE75DD8922F}"/>
              </a:ext>
            </a:extLst>
          </p:cNvPr>
          <p:cNvPicPr>
            <a:picLocks noChangeAspect="1" noChangeArrowheads="1"/>
          </p:cNvPicPr>
          <p:nvPr/>
        </p:nvPicPr>
        <p:blipFill rotWithShape="1">
          <a:blip r:embed="rId3">
            <a:alphaModFix amt="40000"/>
            <a:extLst>
              <a:ext uri="{28A0092B-C50C-407E-A947-70E740481C1C}">
                <a14:useLocalDpi xmlns:a14="http://schemas.microsoft.com/office/drawing/2010/main" val="0"/>
              </a:ext>
            </a:extLst>
          </a:blip>
          <a:srcRect l="9173" r="10074" b="-1"/>
          <a:stretch/>
        </p:blipFill>
        <p:spPr bwMode="auto">
          <a:xfrm>
            <a:off x="20" y="10"/>
            <a:ext cx="12191979" cy="6869638"/>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27216491-340D-8AE2-EC05-5B9245088268}"/>
              </a:ext>
            </a:extLst>
          </p:cNvPr>
          <p:cNvSpPr>
            <a:spLocks noGrp="1"/>
          </p:cNvSpPr>
          <p:nvPr>
            <p:ph type="ctrTitle"/>
          </p:nvPr>
        </p:nvSpPr>
        <p:spPr>
          <a:xfrm>
            <a:off x="1818399" y="1284264"/>
            <a:ext cx="8718430" cy="1288489"/>
          </a:xfrm>
          <a:effectLst>
            <a:outerShdw blurRad="50800" dist="12700" dir="2700000" algn="tl" rotWithShape="0">
              <a:prstClr val="black">
                <a:alpha val="40000"/>
              </a:prstClr>
            </a:outerShdw>
          </a:effectLst>
        </p:spPr>
        <p:txBody>
          <a:bodyPr vert="horz" lIns="91440" tIns="45720" rIns="91440" bIns="45720" rtlCol="0" anchor="b">
            <a:normAutofit/>
          </a:bodyPr>
          <a:lstStyle/>
          <a:p>
            <a:r>
              <a:rPr lang="zh-HK" altLang="en-US" sz="7200" b="1" i="0" u="none" strike="noStrike" cap="none" dirty="0">
                <a:solidFill>
                  <a:schemeClr val="tx1"/>
                </a:solidFill>
                <a:effectLst/>
              </a:rPr>
              <a:t>配對遊戲</a:t>
            </a:r>
            <a:endParaRPr kumimoji="1" lang="en-US" altLang="zh-HK" sz="7200" cap="none" dirty="0">
              <a:solidFill>
                <a:schemeClr val="tx1"/>
              </a:solidFill>
            </a:endParaRPr>
          </a:p>
        </p:txBody>
      </p:sp>
      <p:sp>
        <p:nvSpPr>
          <p:cNvPr id="6" name="文字方塊 5">
            <a:extLst>
              <a:ext uri="{FF2B5EF4-FFF2-40B4-BE49-F238E27FC236}">
                <a16:creationId xmlns:a16="http://schemas.microsoft.com/office/drawing/2014/main" id="{A1334A9F-AFB3-6319-CFAE-8FD9D0FD28AC}"/>
              </a:ext>
            </a:extLst>
          </p:cNvPr>
          <p:cNvSpPr txBox="1"/>
          <p:nvPr/>
        </p:nvSpPr>
        <p:spPr>
          <a:xfrm>
            <a:off x="2620349" y="2933799"/>
            <a:ext cx="6788076" cy="3416512"/>
          </a:xfrm>
          <a:prstGeom prst="rect">
            <a:avLst/>
          </a:prstGeom>
          <a:effectLst>
            <a:outerShdw blurRad="50800" dist="12700" dir="2700000" algn="tl" rotWithShape="0">
              <a:prstClr val="black">
                <a:alpha val="40000"/>
              </a:prstClr>
            </a:outerShdw>
          </a:effectLst>
        </p:spPr>
        <p:txBody>
          <a:bodyPr vert="horz" lIns="91440" tIns="45720" rIns="91440" bIns="45720" rtlCol="0">
            <a:normAutofit/>
          </a:bodyPr>
          <a:lstStyle/>
          <a:p>
            <a:pPr algn="ctr">
              <a:lnSpc>
                <a:spcPct val="110000"/>
              </a:lnSpc>
              <a:spcBef>
                <a:spcPts val="0"/>
              </a:spcBef>
              <a:spcAft>
                <a:spcPts val="600"/>
              </a:spcAft>
            </a:pPr>
            <a:r>
              <a:rPr lang="zh-HK" altLang="en-US" b="1" i="0" u="none" strike="noStrike" dirty="0">
                <a:effectLst/>
              </a:rPr>
              <a:t>組長：黃港寧</a:t>
            </a:r>
            <a:endParaRPr lang="en-US" altLang="zh-HK" dirty="0"/>
          </a:p>
          <a:p>
            <a:pPr algn="ctr">
              <a:lnSpc>
                <a:spcPct val="110000"/>
              </a:lnSpc>
              <a:spcBef>
                <a:spcPts val="0"/>
              </a:spcBef>
              <a:spcAft>
                <a:spcPts val="600"/>
              </a:spcAft>
            </a:pPr>
            <a:r>
              <a:rPr lang="zh-HK" altLang="en-US" b="1" i="0" u="none" strike="noStrike" dirty="0">
                <a:effectLst/>
              </a:rPr>
              <a:t>組員：張文桔</a:t>
            </a:r>
            <a:endParaRPr lang="en-US" altLang="zh-HK" b="0" dirty="0">
              <a:effectLst/>
            </a:endParaRPr>
          </a:p>
          <a:p>
            <a:pPr marL="457200" algn="ctr">
              <a:lnSpc>
                <a:spcPct val="110000"/>
              </a:lnSpc>
              <a:spcBef>
                <a:spcPts val="0"/>
              </a:spcBef>
              <a:spcAft>
                <a:spcPts val="600"/>
              </a:spcAft>
            </a:pPr>
            <a:r>
              <a:rPr lang="en-US" altLang="zh-HK" b="1" i="0" u="none" strike="noStrike" dirty="0">
                <a:effectLst/>
              </a:rPr>
              <a:t>     </a:t>
            </a:r>
            <a:r>
              <a:rPr lang="zh-HK" altLang="en-US" b="1" i="0" u="none" strike="noStrike" dirty="0">
                <a:effectLst/>
              </a:rPr>
              <a:t>王偉昌</a:t>
            </a:r>
            <a:endParaRPr lang="en-US" altLang="zh-HK" b="0" dirty="0">
              <a:effectLst/>
            </a:endParaRPr>
          </a:p>
          <a:p>
            <a:pPr marL="457200" algn="ctr">
              <a:lnSpc>
                <a:spcPct val="110000"/>
              </a:lnSpc>
              <a:spcBef>
                <a:spcPts val="0"/>
              </a:spcBef>
              <a:spcAft>
                <a:spcPts val="600"/>
              </a:spcAft>
            </a:pPr>
            <a:r>
              <a:rPr lang="en-US" altLang="zh-HK" b="1" i="0" u="none" strike="noStrike" dirty="0">
                <a:effectLst/>
              </a:rPr>
              <a:t>       </a:t>
            </a:r>
            <a:r>
              <a:rPr lang="zh-HK" altLang="en-US" b="1" i="0" u="none" strike="noStrike" dirty="0">
                <a:effectLst/>
              </a:rPr>
              <a:t>侯柏亨   </a:t>
            </a:r>
            <a:endParaRPr lang="en-US" altLang="zh-HK" b="0" dirty="0">
              <a:effectLst/>
            </a:endParaRPr>
          </a:p>
          <a:p>
            <a:pPr algn="ctr">
              <a:lnSpc>
                <a:spcPct val="110000"/>
              </a:lnSpc>
              <a:spcAft>
                <a:spcPts val="600"/>
              </a:spcAft>
            </a:pPr>
            <a:br>
              <a:rPr lang="en-US" altLang="zh-HK" dirty="0"/>
            </a:br>
            <a:endParaRPr lang="en-US" altLang="zh-HK" dirty="0"/>
          </a:p>
        </p:txBody>
      </p:sp>
      <p:grpSp>
        <p:nvGrpSpPr>
          <p:cNvPr id="1050" name="Group 1049">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1051" name="Rectangle 1050">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1052" name="Straight Connector 1051">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46983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9D900089-7DD0-8A82-D9A4-C717B374FD66}"/>
              </a:ext>
            </a:extLst>
          </p:cNvPr>
          <p:cNvSpPr>
            <a:spLocks noGrp="1"/>
          </p:cNvSpPr>
          <p:nvPr>
            <p:ph type="title"/>
          </p:nvPr>
        </p:nvSpPr>
        <p:spPr>
          <a:xfrm>
            <a:off x="6849264" y="733100"/>
            <a:ext cx="4618836" cy="1275669"/>
          </a:xfrm>
        </p:spPr>
        <p:txBody>
          <a:bodyPr anchor="b">
            <a:normAutofit/>
          </a:bodyPr>
          <a:lstStyle/>
          <a:p>
            <a:pPr algn="ctr"/>
            <a:endParaRPr kumimoji="1" lang="zh-HK" altLang="en-US"/>
          </a:p>
        </p:txBody>
      </p:sp>
      <p:sp>
        <p:nvSpPr>
          <p:cNvPr id="5" name="內容版面配置區 2">
            <a:extLst>
              <a:ext uri="{FF2B5EF4-FFF2-40B4-BE49-F238E27FC236}">
                <a16:creationId xmlns:a16="http://schemas.microsoft.com/office/drawing/2014/main" id="{963CB926-286E-25AA-63F1-E334E20BFB87}"/>
              </a:ext>
            </a:extLst>
          </p:cNvPr>
          <p:cNvSpPr>
            <a:spLocks noGrp="1"/>
          </p:cNvSpPr>
          <p:nvPr>
            <p:ph idx="1"/>
          </p:nvPr>
        </p:nvSpPr>
        <p:spPr>
          <a:xfrm>
            <a:off x="7182615" y="2216151"/>
            <a:ext cx="3943575" cy="3390900"/>
          </a:xfrm>
        </p:spPr>
        <p:txBody>
          <a:bodyPr anchor="t">
            <a:normAutofit/>
          </a:bodyPr>
          <a:lstStyle/>
          <a:p>
            <a:pPr algn="ctr" rtl="0">
              <a:lnSpc>
                <a:spcPct val="100000"/>
              </a:lnSpc>
              <a:spcBef>
                <a:spcPts val="1800"/>
              </a:spcBef>
              <a:spcAft>
                <a:spcPts val="1200"/>
              </a:spcAft>
            </a:pPr>
            <a:r>
              <a:rPr lang="en-US" altLang="zh-HK" sz="1700" b="1" i="0" u="none" strike="noStrike">
                <a:effectLst/>
                <a:latin typeface="Arial" panose="020B0604020202020204" pitchFamily="34" charset="0"/>
              </a:rPr>
              <a:t>HTML</a:t>
            </a:r>
            <a:r>
              <a:rPr lang="zh-HK" altLang="en-US" sz="1700" b="1" i="0" u="none" strike="noStrike">
                <a:effectLst/>
                <a:latin typeface="Arial" panose="020B0604020202020204" pitchFamily="34" charset="0"/>
              </a:rPr>
              <a:t>結構</a:t>
            </a:r>
            <a:endParaRPr lang="zh-HK" altLang="en-US" sz="1700" b="0">
              <a:effectLst/>
            </a:endParaRPr>
          </a:p>
          <a:p>
            <a:pPr algn="ctr" rtl="0" fontAlgn="base">
              <a:lnSpc>
                <a:spcPct val="100000"/>
              </a:lnSpc>
              <a:spcBef>
                <a:spcPts val="0"/>
              </a:spcBef>
              <a:spcAft>
                <a:spcPts val="0"/>
              </a:spcAft>
              <a:buFont typeface="Arial" panose="020B0604020202020204" pitchFamily="34" charset="0"/>
              <a:buChar char="•"/>
            </a:pPr>
            <a:r>
              <a:rPr lang="zh-HK" altLang="en-US" sz="1700" b="0" i="0" u="none" strike="noStrike">
                <a:effectLst/>
                <a:latin typeface="Arial" panose="020B0604020202020204" pitchFamily="34" charset="0"/>
              </a:rPr>
              <a:t>開頭創建一個網頁標題為</a:t>
            </a:r>
            <a:r>
              <a:rPr lang="en-US" altLang="zh-HK" sz="1700" b="0" i="0" u="none" strike="noStrike">
                <a:effectLst/>
                <a:latin typeface="Arial" panose="020B0604020202020204" pitchFamily="34" charset="0"/>
              </a:rPr>
              <a:t>《</a:t>
            </a:r>
            <a:r>
              <a:rPr lang="zh-HK" altLang="en-US" sz="1700" b="0" i="0" u="none" strike="noStrike">
                <a:effectLst/>
                <a:latin typeface="Arial" panose="020B0604020202020204" pitchFamily="34" charset="0"/>
              </a:rPr>
              <a:t>記憶配對遊戲</a:t>
            </a:r>
            <a:r>
              <a:rPr lang="en-US" altLang="zh-HK" sz="1700" b="0" i="0" u="none" strike="noStrike">
                <a:effectLst/>
                <a:latin typeface="Arial" panose="020B0604020202020204" pitchFamily="34" charset="0"/>
              </a:rPr>
              <a:t>》</a:t>
            </a:r>
          </a:p>
          <a:p>
            <a:pPr algn="ctr" rtl="0" fontAlgn="base">
              <a:lnSpc>
                <a:spcPct val="100000"/>
              </a:lnSpc>
              <a:spcBef>
                <a:spcPts val="0"/>
              </a:spcBef>
              <a:spcAft>
                <a:spcPts val="0"/>
              </a:spcAft>
              <a:buFont typeface="Arial" panose="020B0604020202020204" pitchFamily="34" charset="0"/>
              <a:buChar char="•"/>
            </a:pPr>
            <a:r>
              <a:rPr lang="zh-HK" altLang="en-US" sz="1700" b="0" i="0" u="none" strike="noStrike">
                <a:effectLst/>
                <a:latin typeface="Arial" panose="020B0604020202020204" pitchFamily="34" charset="0"/>
              </a:rPr>
              <a:t>其次在網頁中添加主要區塊，包含</a:t>
            </a:r>
            <a:r>
              <a:rPr lang="en-US" altLang="zh-HK" sz="1700" b="0" i="0" u="none" strike="noStrike">
                <a:effectLst/>
                <a:latin typeface="Arial" panose="020B0604020202020204" pitchFamily="34" charset="0"/>
              </a:rPr>
              <a:t>16</a:t>
            </a:r>
            <a:r>
              <a:rPr lang="zh-HK" altLang="en-US" sz="1700" b="0" i="0" u="none" strike="noStrike">
                <a:effectLst/>
                <a:latin typeface="Arial" panose="020B0604020202020204" pitchFamily="34" charset="0"/>
              </a:rPr>
              <a:t>個可點擊網格</a:t>
            </a:r>
          </a:p>
          <a:p>
            <a:pPr algn="ctr" rtl="0" fontAlgn="base">
              <a:lnSpc>
                <a:spcPct val="100000"/>
              </a:lnSpc>
              <a:spcBef>
                <a:spcPts val="0"/>
              </a:spcBef>
              <a:spcAft>
                <a:spcPts val="1200"/>
              </a:spcAft>
              <a:buFont typeface="Arial" panose="020B0604020202020204" pitchFamily="34" charset="0"/>
              <a:buChar char="•"/>
            </a:pPr>
            <a:r>
              <a:rPr lang="zh-HK" altLang="en-US" sz="1700" b="0" i="0" u="none" strike="noStrike">
                <a:effectLst/>
                <a:latin typeface="Arial" panose="020B0604020202020204" pitchFamily="34" charset="0"/>
              </a:rPr>
              <a:t>在頁面顯示遊戲狀態信息</a:t>
            </a:r>
          </a:p>
          <a:p>
            <a:pPr algn="ctr" rtl="0">
              <a:lnSpc>
                <a:spcPct val="100000"/>
              </a:lnSpc>
              <a:spcBef>
                <a:spcPts val="300"/>
              </a:spcBef>
              <a:spcAft>
                <a:spcPts val="1200"/>
              </a:spcAft>
            </a:pPr>
            <a:br>
              <a:rPr lang="zh-HK" altLang="en-US" sz="1700" b="0">
                <a:effectLst/>
              </a:rPr>
            </a:br>
            <a:r>
              <a:rPr lang="zh-HK" altLang="en-US" sz="1700" b="0" i="0" u="none" strike="noStrike">
                <a:effectLst/>
                <a:latin typeface="Arial" panose="020B0604020202020204" pitchFamily="34" charset="0"/>
              </a:rPr>
              <a:t> </a:t>
            </a:r>
            <a:endParaRPr lang="zh-HK" altLang="en-US" sz="1700" b="0">
              <a:effectLst/>
            </a:endParaRPr>
          </a:p>
          <a:p>
            <a:pPr algn="ctr">
              <a:lnSpc>
                <a:spcPct val="100000"/>
              </a:lnSpc>
            </a:pPr>
            <a:br>
              <a:rPr lang="zh-HK" altLang="en-US" sz="1700"/>
            </a:br>
            <a:endParaRPr kumimoji="1" lang="zh-HK" altLang="en-US" sz="1700"/>
          </a:p>
        </p:txBody>
      </p:sp>
      <p:pic>
        <p:nvPicPr>
          <p:cNvPr id="4" name="Picture 5" descr="Technological background">
            <a:extLst>
              <a:ext uri="{FF2B5EF4-FFF2-40B4-BE49-F238E27FC236}">
                <a16:creationId xmlns:a16="http://schemas.microsoft.com/office/drawing/2014/main" id="{A519DC6C-A004-9175-04F7-A5384D3B42C7}"/>
              </a:ext>
            </a:extLst>
          </p:cNvPr>
          <p:cNvPicPr>
            <a:picLocks noChangeAspect="1"/>
          </p:cNvPicPr>
          <p:nvPr/>
        </p:nvPicPr>
        <p:blipFill rotWithShape="1">
          <a:blip r:embed="rId2">
            <a:alphaModFix/>
          </a:blip>
          <a:srcRect l="12865" r="27800" b="-1"/>
          <a:stretch/>
        </p:blipFill>
        <p:spPr>
          <a:xfrm>
            <a:off x="161402" y="10"/>
            <a:ext cx="6096000" cy="6857990"/>
          </a:xfrm>
          <a:prstGeom prst="rect">
            <a:avLst/>
          </a:prstGeom>
        </p:spPr>
      </p:pic>
      <p:grpSp>
        <p:nvGrpSpPr>
          <p:cNvPr id="16" name="Group 15">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7" name="Rectangle 16">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8" name="Straight Connector 17">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2251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內容版面配置區 3">
            <a:extLst>
              <a:ext uri="{FF2B5EF4-FFF2-40B4-BE49-F238E27FC236}">
                <a16:creationId xmlns:a16="http://schemas.microsoft.com/office/drawing/2014/main" id="{11799EB0-4519-2BAD-CD65-D9654717A032}"/>
              </a:ext>
            </a:extLst>
          </p:cNvPr>
          <p:cNvSpPr txBox="1">
            <a:spLocks noGrp="1"/>
          </p:cNvSpPr>
          <p:nvPr>
            <p:ph idx="1"/>
          </p:nvPr>
        </p:nvSpPr>
        <p:spPr>
          <a:xfrm>
            <a:off x="7182615" y="2216151"/>
            <a:ext cx="3943575" cy="3390900"/>
          </a:xfrm>
          <a:prstGeom prst="rect">
            <a:avLst/>
          </a:prstGeom>
        </p:spPr>
        <p:txBody>
          <a:bodyPr anchor="t">
            <a:normAutofit/>
          </a:bodyPr>
          <a:lstStyle/>
          <a:p>
            <a:pPr algn="ctr" rtl="0">
              <a:lnSpc>
                <a:spcPct val="100000"/>
              </a:lnSpc>
              <a:spcBef>
                <a:spcPts val="1800"/>
              </a:spcBef>
              <a:spcAft>
                <a:spcPts val="1200"/>
              </a:spcAft>
            </a:pPr>
            <a:r>
              <a:rPr lang="en-US" altLang="zh-HK" b="1" i="0" u="none" strike="noStrike">
                <a:effectLst/>
                <a:latin typeface="Arial" panose="020B0604020202020204" pitchFamily="34" charset="0"/>
              </a:rPr>
              <a:t>css</a:t>
            </a:r>
            <a:r>
              <a:rPr lang="zh-HK" altLang="en-US" b="1" i="0" u="none" strike="noStrike">
                <a:effectLst/>
                <a:latin typeface="Arial" panose="020B0604020202020204" pitchFamily="34" charset="0"/>
              </a:rPr>
              <a:t>模式</a:t>
            </a:r>
            <a:endParaRPr lang="zh-HK" altLang="en-US" b="0">
              <a:effectLst/>
            </a:endParaRPr>
          </a:p>
          <a:p>
            <a:pPr algn="ctr" rtl="0" fontAlgn="base">
              <a:lnSpc>
                <a:spcPct val="100000"/>
              </a:lnSpc>
              <a:spcBef>
                <a:spcPts val="0"/>
              </a:spcBef>
              <a:spcAft>
                <a:spcPts val="0"/>
              </a:spcAft>
              <a:buFont typeface="Arial" panose="020B0604020202020204" pitchFamily="34" charset="0"/>
              <a:buChar char="•"/>
            </a:pPr>
            <a:r>
              <a:rPr lang="zh-HK" altLang="en-US" b="0" i="0" u="none" strike="noStrike">
                <a:effectLst/>
                <a:latin typeface="Arial" panose="020B0604020202020204" pitchFamily="34" charset="0"/>
              </a:rPr>
              <a:t>為所有元素字體設置為</a:t>
            </a:r>
            <a:r>
              <a:rPr lang="en-US" altLang="zh-HK" b="0" i="0" u="none" strike="noStrike">
                <a:effectLst/>
                <a:latin typeface="Arial" panose="020B0604020202020204" pitchFamily="34" charset="0"/>
              </a:rPr>
              <a:t>emoji</a:t>
            </a:r>
          </a:p>
          <a:p>
            <a:pPr algn="ctr" rtl="0" fontAlgn="base">
              <a:lnSpc>
                <a:spcPct val="100000"/>
              </a:lnSpc>
              <a:spcBef>
                <a:spcPts val="0"/>
              </a:spcBef>
              <a:spcAft>
                <a:spcPts val="0"/>
              </a:spcAft>
              <a:buFont typeface="Arial" panose="020B0604020202020204" pitchFamily="34" charset="0"/>
              <a:buChar char="•"/>
            </a:pPr>
            <a:r>
              <a:rPr lang="zh-HK" altLang="en-US" b="0" i="0" u="none" strike="noStrike">
                <a:effectLst/>
                <a:latin typeface="Arial" panose="020B0604020202020204" pitchFamily="34" charset="0"/>
              </a:rPr>
              <a:t>為網格設定灰色背景和點擊指示符</a:t>
            </a:r>
          </a:p>
          <a:p>
            <a:pPr algn="ctr" rtl="0" fontAlgn="base">
              <a:lnSpc>
                <a:spcPct val="100000"/>
              </a:lnSpc>
              <a:spcBef>
                <a:spcPts val="0"/>
              </a:spcBef>
              <a:spcAft>
                <a:spcPts val="1200"/>
              </a:spcAft>
              <a:buFont typeface="Arial" panose="020B0604020202020204" pitchFamily="34" charset="0"/>
              <a:buChar char="•"/>
            </a:pPr>
            <a:r>
              <a:rPr lang="zh-HK" altLang="en-US" b="0" i="0" u="none" strike="noStrike">
                <a:effectLst/>
                <a:latin typeface="Arial" panose="020B0604020202020204" pitchFamily="34" charset="0"/>
              </a:rPr>
              <a:t>網格區塊居中顯示，每個網格項目均勻分佈</a:t>
            </a:r>
          </a:p>
          <a:p>
            <a:pPr algn="ctr">
              <a:lnSpc>
                <a:spcPct val="100000"/>
              </a:lnSpc>
            </a:pPr>
            <a:br>
              <a:rPr lang="zh-HK" altLang="en-US" b="0">
                <a:effectLst/>
              </a:rPr>
            </a:br>
            <a:br>
              <a:rPr lang="zh-HK" altLang="en-US" b="0">
                <a:effectLst/>
              </a:rPr>
            </a:br>
            <a:endParaRPr lang="zh-HK" altLang="en-US"/>
          </a:p>
        </p:txBody>
      </p:sp>
      <p:pic>
        <p:nvPicPr>
          <p:cNvPr id="6" name="Picture 5" descr="Technological background">
            <a:extLst>
              <a:ext uri="{FF2B5EF4-FFF2-40B4-BE49-F238E27FC236}">
                <a16:creationId xmlns:a16="http://schemas.microsoft.com/office/drawing/2014/main" id="{817D7A78-05B8-F363-431D-BACF32BCB775}"/>
              </a:ext>
            </a:extLst>
          </p:cNvPr>
          <p:cNvPicPr>
            <a:picLocks noChangeAspect="1"/>
          </p:cNvPicPr>
          <p:nvPr/>
        </p:nvPicPr>
        <p:blipFill rotWithShape="1">
          <a:blip r:embed="rId2">
            <a:alphaModFix/>
          </a:blip>
          <a:srcRect l="12865" r="27801" b="-1"/>
          <a:stretch/>
        </p:blipFill>
        <p:spPr>
          <a:xfrm>
            <a:off x="164903" y="10"/>
            <a:ext cx="6096000" cy="6857990"/>
          </a:xfrm>
          <a:prstGeom prst="rect">
            <a:avLst/>
          </a:prstGeom>
        </p:spPr>
      </p:pic>
      <p:grpSp>
        <p:nvGrpSpPr>
          <p:cNvPr id="7" name="Group 15">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7" name="Rectangle 16">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8" name="Straight Connector 17">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897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Technological background">
            <a:extLst>
              <a:ext uri="{FF2B5EF4-FFF2-40B4-BE49-F238E27FC236}">
                <a16:creationId xmlns:a16="http://schemas.microsoft.com/office/drawing/2014/main" id="{A519DC6C-A004-9175-04F7-A5384D3B42C7}"/>
              </a:ext>
            </a:extLst>
          </p:cNvPr>
          <p:cNvPicPr>
            <a:picLocks noChangeAspect="1"/>
          </p:cNvPicPr>
          <p:nvPr/>
        </p:nvPicPr>
        <p:blipFill rotWithShape="1">
          <a:blip r:embed="rId3">
            <a:alphaModFix/>
          </a:blip>
          <a:srcRect l="12865" r="27800" b="-1"/>
          <a:stretch/>
        </p:blipFill>
        <p:spPr>
          <a:xfrm>
            <a:off x="161402" y="10"/>
            <a:ext cx="5934598" cy="6857990"/>
          </a:xfrm>
          <a:prstGeom prst="rect">
            <a:avLst/>
          </a:prstGeom>
        </p:spPr>
      </p:pic>
      <p:sp>
        <p:nvSpPr>
          <p:cNvPr id="8" name="文字方塊 7">
            <a:extLst>
              <a:ext uri="{FF2B5EF4-FFF2-40B4-BE49-F238E27FC236}">
                <a16:creationId xmlns:a16="http://schemas.microsoft.com/office/drawing/2014/main" id="{1EB0AF71-2415-39F3-1D48-6B5BF826D459}"/>
              </a:ext>
            </a:extLst>
          </p:cNvPr>
          <p:cNvSpPr txBox="1"/>
          <p:nvPr/>
        </p:nvSpPr>
        <p:spPr>
          <a:xfrm>
            <a:off x="6096000" y="643622"/>
            <a:ext cx="6102626" cy="5570756"/>
          </a:xfrm>
          <a:prstGeom prst="rect">
            <a:avLst/>
          </a:prstGeom>
          <a:noFill/>
        </p:spPr>
        <p:txBody>
          <a:bodyPr wrap="square">
            <a:spAutoFit/>
          </a:bodyPr>
          <a:lstStyle/>
          <a:p>
            <a:pPr rtl="0">
              <a:spcBef>
                <a:spcPts val="1800"/>
              </a:spcBef>
              <a:spcAft>
                <a:spcPts val="1200"/>
              </a:spcAft>
            </a:pPr>
            <a:r>
              <a:rPr lang="en-US" altLang="zh-HK" sz="1800" b="1" i="0" u="none" strike="noStrike" dirty="0">
                <a:solidFill>
                  <a:srgbClr val="1F2328"/>
                </a:solidFill>
                <a:effectLst/>
                <a:latin typeface="Arial" panose="020B0604020202020204" pitchFamily="34" charset="0"/>
              </a:rPr>
              <a:t>3.javascript</a:t>
            </a:r>
            <a:r>
              <a:rPr lang="zh-HK" altLang="en-US" sz="1800" b="1" i="0" u="none" strike="noStrike" dirty="0">
                <a:solidFill>
                  <a:srgbClr val="1F2328"/>
                </a:solidFill>
                <a:effectLst/>
                <a:latin typeface="Arial" panose="020B0604020202020204" pitchFamily="34" charset="0"/>
              </a:rPr>
              <a:t>的邏輯</a:t>
            </a:r>
            <a:endParaRPr lang="zh-HK" altLang="en-US" sz="400" b="0" dirty="0">
              <a:effectLst/>
            </a:endParaRPr>
          </a:p>
          <a:p>
            <a:pPr rtl="0">
              <a:spcBef>
                <a:spcPts val="1800"/>
              </a:spcBef>
              <a:spcAft>
                <a:spcPts val="1200"/>
              </a:spcAft>
            </a:pPr>
            <a:r>
              <a:rPr lang="zh-HK" altLang="en-US" sz="1800" b="1" i="0" u="none" strike="noStrike" dirty="0">
                <a:solidFill>
                  <a:srgbClr val="1F2328"/>
                </a:solidFill>
                <a:effectLst/>
                <a:latin typeface="Arial" panose="020B0604020202020204" pitchFamily="34" charset="0"/>
              </a:rPr>
              <a:t>初始化：</a:t>
            </a:r>
            <a:endParaRPr lang="zh-HK" altLang="en-US" sz="400" b="0" dirty="0">
              <a:effectLst/>
            </a:endParaRPr>
          </a:p>
          <a:p>
            <a:pPr rtl="0">
              <a:spcBef>
                <a:spcPts val="0"/>
              </a:spcBef>
              <a:spcAft>
                <a:spcPts val="1200"/>
              </a:spcAft>
            </a:pPr>
            <a:r>
              <a:rPr lang="zh-HK" altLang="en-US" sz="1800" b="0" i="0" u="none" strike="noStrike" dirty="0">
                <a:solidFill>
                  <a:srgbClr val="1F2328"/>
                </a:solidFill>
                <a:effectLst/>
                <a:latin typeface="Arial" panose="020B0604020202020204" pitchFamily="34" charset="0"/>
              </a:rPr>
              <a:t>當每次重新開始遊戲</a:t>
            </a:r>
            <a:r>
              <a:rPr lang="en-US" altLang="zh-HK" sz="1800" b="0" i="0" u="none" strike="noStrike" dirty="0" err="1">
                <a:solidFill>
                  <a:srgbClr val="1F2328"/>
                </a:solidFill>
                <a:effectLst/>
                <a:latin typeface="Arial" panose="020B0604020202020204" pitchFamily="34" charset="0"/>
              </a:rPr>
              <a:t>emogi</a:t>
            </a:r>
            <a:r>
              <a:rPr lang="zh-HK" altLang="en-US" sz="1800" b="0" i="0" u="none" strike="noStrike" dirty="0">
                <a:solidFill>
                  <a:srgbClr val="1F2328"/>
                </a:solidFill>
                <a:effectLst/>
                <a:latin typeface="Arial" panose="020B0604020202020204" pitchFamily="34" charset="0"/>
              </a:rPr>
              <a:t>就會隨機翻牌</a:t>
            </a:r>
            <a:endParaRPr lang="zh-HK" altLang="en-US" sz="400" b="0" dirty="0">
              <a:effectLst/>
            </a:endParaRPr>
          </a:p>
          <a:p>
            <a:pPr rtl="0">
              <a:spcBef>
                <a:spcPts val="1800"/>
              </a:spcBef>
              <a:spcAft>
                <a:spcPts val="1200"/>
              </a:spcAft>
            </a:pPr>
            <a:r>
              <a:rPr lang="zh-HK" altLang="en-US" sz="1800" b="1" i="0" u="none" strike="noStrike" dirty="0">
                <a:solidFill>
                  <a:srgbClr val="1F2328"/>
                </a:solidFill>
                <a:effectLst/>
                <a:latin typeface="Arial" panose="020B0604020202020204" pitchFamily="34" charset="0"/>
              </a:rPr>
              <a:t>玩家操作</a:t>
            </a:r>
            <a:endParaRPr lang="zh-HK" altLang="en-US" sz="400" b="0" dirty="0">
              <a:effectLst/>
            </a:endParaRPr>
          </a:p>
          <a:p>
            <a:pPr rtl="0" fontAlgn="base">
              <a:spcBef>
                <a:spcPts val="0"/>
              </a:spcBef>
              <a:spcAft>
                <a:spcPts val="0"/>
              </a:spcAft>
              <a:buFont typeface="Arial" panose="020B0604020202020204" pitchFamily="34" charset="0"/>
              <a:buChar char="•"/>
            </a:pPr>
            <a:r>
              <a:rPr lang="zh-HK" altLang="en-US" sz="1800" b="0" i="0" u="none" strike="noStrike" dirty="0">
                <a:solidFill>
                  <a:srgbClr val="1F2328"/>
                </a:solidFill>
                <a:effectLst/>
                <a:latin typeface="Arial" panose="020B0604020202020204" pitchFamily="34" charset="0"/>
              </a:rPr>
              <a:t>如果你點擊</a:t>
            </a:r>
            <a:r>
              <a:rPr lang="en-US" altLang="zh-HK" sz="1800" b="0" i="0" u="none" strike="noStrike" dirty="0">
                <a:solidFill>
                  <a:srgbClr val="1F2328"/>
                </a:solidFill>
                <a:effectLst/>
                <a:latin typeface="Arial" panose="020B0604020202020204" pitchFamily="34" charset="0"/>
              </a:rPr>
              <a:t>emo</a:t>
            </a:r>
            <a:r>
              <a:rPr lang="zh-HK" altLang="en-US" sz="1800" b="0" i="0" u="none" strike="noStrike" dirty="0">
                <a:solidFill>
                  <a:srgbClr val="1F2328"/>
                </a:solidFill>
                <a:effectLst/>
                <a:latin typeface="Arial" panose="020B0604020202020204" pitchFamily="34" charset="0"/>
              </a:rPr>
              <a:t>兩個相同就會停止翻轉</a:t>
            </a:r>
          </a:p>
          <a:p>
            <a:pPr rtl="0" fontAlgn="base">
              <a:spcBef>
                <a:spcPts val="0"/>
              </a:spcBef>
              <a:spcAft>
                <a:spcPts val="1200"/>
              </a:spcAft>
              <a:buFont typeface="Arial" panose="020B0604020202020204" pitchFamily="34" charset="0"/>
              <a:buChar char="•"/>
            </a:pPr>
            <a:r>
              <a:rPr lang="zh-HK" altLang="en-US" sz="1800" b="0" i="0" u="none" strike="noStrike" dirty="0">
                <a:solidFill>
                  <a:srgbClr val="1F2328"/>
                </a:solidFill>
                <a:effectLst/>
                <a:latin typeface="Arial" panose="020B0604020202020204" pitchFamily="34" charset="0"/>
              </a:rPr>
              <a:t>如果你點擊</a:t>
            </a:r>
            <a:r>
              <a:rPr lang="en-US" altLang="zh-HK" sz="1800" b="0" i="0" u="none" strike="noStrike" dirty="0">
                <a:solidFill>
                  <a:srgbClr val="1F2328"/>
                </a:solidFill>
                <a:effectLst/>
                <a:latin typeface="Arial" panose="020B0604020202020204" pitchFamily="34" charset="0"/>
              </a:rPr>
              <a:t>emo</a:t>
            </a:r>
            <a:r>
              <a:rPr lang="zh-HK" altLang="en-US" sz="1800" b="0" i="0" u="none" strike="noStrike" dirty="0">
                <a:solidFill>
                  <a:srgbClr val="1F2328"/>
                </a:solidFill>
                <a:effectLst/>
                <a:latin typeface="Arial" panose="020B0604020202020204" pitchFamily="34" charset="0"/>
              </a:rPr>
              <a:t>兩個不相同就會翻轉</a:t>
            </a:r>
          </a:p>
          <a:p>
            <a:pPr rtl="0">
              <a:spcBef>
                <a:spcPts val="1800"/>
              </a:spcBef>
              <a:spcAft>
                <a:spcPts val="1200"/>
              </a:spcAft>
            </a:pPr>
            <a:r>
              <a:rPr lang="zh-HK" altLang="en-US" sz="1800" b="1" i="0" u="none" strike="noStrike" dirty="0">
                <a:solidFill>
                  <a:srgbClr val="1F2328"/>
                </a:solidFill>
                <a:effectLst/>
                <a:latin typeface="Arial" panose="020B0604020202020204" pitchFamily="34" charset="0"/>
              </a:rPr>
              <a:t>檢查獲勝者</a:t>
            </a:r>
            <a:endParaRPr lang="zh-HK" altLang="en-US" sz="400" b="0" dirty="0">
              <a:effectLst/>
            </a:endParaRPr>
          </a:p>
          <a:p>
            <a:pPr rtl="0" fontAlgn="base">
              <a:spcBef>
                <a:spcPts val="0"/>
              </a:spcBef>
              <a:spcAft>
                <a:spcPts val="1200"/>
              </a:spcAft>
              <a:buFont typeface="Arial" panose="020B0604020202020204" pitchFamily="34" charset="0"/>
              <a:buChar char="•"/>
            </a:pPr>
            <a:r>
              <a:rPr lang="zh-HK" altLang="en-US" sz="1800" b="0" i="0" u="none" strike="noStrike" dirty="0">
                <a:solidFill>
                  <a:srgbClr val="1F2328"/>
                </a:solidFill>
                <a:effectLst/>
                <a:latin typeface="Arial" panose="020B0604020202020204" pitchFamily="34" charset="0"/>
              </a:rPr>
              <a:t>當所有</a:t>
            </a:r>
            <a:r>
              <a:rPr lang="en-US" altLang="zh-HK" sz="1800" b="0" i="0" u="none" strike="noStrike" dirty="0">
                <a:solidFill>
                  <a:srgbClr val="1F2328"/>
                </a:solidFill>
                <a:effectLst/>
                <a:latin typeface="Arial" panose="020B0604020202020204" pitchFamily="34" charset="0"/>
              </a:rPr>
              <a:t>emo</a:t>
            </a:r>
            <a:r>
              <a:rPr lang="zh-HK" altLang="en-US" sz="1800" b="0" i="0" u="none" strike="noStrike" dirty="0">
                <a:solidFill>
                  <a:srgbClr val="1F2328"/>
                </a:solidFill>
                <a:effectLst/>
                <a:latin typeface="Arial" panose="020B0604020202020204" pitchFamily="34" charset="0"/>
              </a:rPr>
              <a:t>不再反轉就勝利。</a:t>
            </a:r>
          </a:p>
          <a:p>
            <a:pPr rtl="0">
              <a:spcBef>
                <a:spcPts val="1800"/>
              </a:spcBef>
              <a:spcAft>
                <a:spcPts val="1200"/>
              </a:spcAft>
            </a:pPr>
            <a:r>
              <a:rPr lang="zh-HK" altLang="en-US" sz="1800" b="1" i="0" u="none" strike="noStrike" dirty="0">
                <a:solidFill>
                  <a:srgbClr val="1F2328"/>
                </a:solidFill>
                <a:effectLst/>
                <a:latin typeface="Arial" panose="020B0604020202020204" pitchFamily="34" charset="0"/>
              </a:rPr>
              <a:t>遊戲結束</a:t>
            </a:r>
            <a:endParaRPr lang="zh-HK" altLang="en-US" sz="400" b="0" dirty="0">
              <a:effectLst/>
            </a:endParaRPr>
          </a:p>
          <a:p>
            <a:pPr rtl="0" fontAlgn="base">
              <a:spcBef>
                <a:spcPts val="0"/>
              </a:spcBef>
              <a:spcAft>
                <a:spcPts val="0"/>
              </a:spcAft>
              <a:buFont typeface="Arial" panose="020B0604020202020204" pitchFamily="34" charset="0"/>
              <a:buChar char="•"/>
            </a:pPr>
            <a:r>
              <a:rPr lang="zh-HK" altLang="en-US" sz="1800" b="0" i="0" u="none" strike="noStrike" dirty="0">
                <a:solidFill>
                  <a:srgbClr val="1F2328"/>
                </a:solidFill>
                <a:effectLst/>
                <a:latin typeface="Arial" panose="020B0604020202020204" pitchFamily="34" charset="0"/>
              </a:rPr>
              <a:t>當所有網格內的全部</a:t>
            </a:r>
            <a:r>
              <a:rPr lang="en-US" altLang="zh-HK" sz="1800" b="0" i="0" u="none" strike="noStrike" dirty="0" err="1">
                <a:solidFill>
                  <a:srgbClr val="1F2328"/>
                </a:solidFill>
                <a:effectLst/>
                <a:latin typeface="Arial" panose="020B0604020202020204" pitchFamily="34" charset="0"/>
              </a:rPr>
              <a:t>emogi</a:t>
            </a:r>
            <a:r>
              <a:rPr lang="zh-HK" altLang="en-US" sz="1800" b="0" i="0" u="none" strike="noStrike" dirty="0">
                <a:solidFill>
                  <a:srgbClr val="1F2328"/>
                </a:solidFill>
                <a:effectLst/>
                <a:latin typeface="Arial" panose="020B0604020202020204" pitchFamily="34" charset="0"/>
              </a:rPr>
              <a:t>高於</a:t>
            </a:r>
            <a:r>
              <a:rPr lang="en-US" altLang="zh-HK" sz="1800" b="0" i="0" u="none" strike="noStrike" dirty="0">
                <a:solidFill>
                  <a:srgbClr val="1F2328"/>
                </a:solidFill>
                <a:effectLst/>
                <a:latin typeface="Arial" panose="020B0604020202020204" pitchFamily="34" charset="0"/>
              </a:rPr>
              <a:t>50</a:t>
            </a:r>
            <a:r>
              <a:rPr lang="zh-HK" altLang="en-US" sz="1800" b="0" i="0" u="none" strike="noStrike" dirty="0">
                <a:solidFill>
                  <a:srgbClr val="1F2328"/>
                </a:solidFill>
                <a:effectLst/>
                <a:latin typeface="Arial" panose="020B0604020202020204" pitchFamily="34" charset="0"/>
              </a:rPr>
              <a:t>分就會結束並宣布你好厲害</a:t>
            </a:r>
          </a:p>
          <a:p>
            <a:pPr rtl="0" fontAlgn="base">
              <a:spcBef>
                <a:spcPts val="0"/>
              </a:spcBef>
              <a:spcAft>
                <a:spcPts val="1200"/>
              </a:spcAft>
              <a:buFont typeface="Arial" panose="020B0604020202020204" pitchFamily="34" charset="0"/>
              <a:buChar char="•"/>
            </a:pPr>
            <a:r>
              <a:rPr lang="zh-HK" altLang="en-US" sz="1800" b="0" i="0" u="none" strike="noStrike" dirty="0">
                <a:solidFill>
                  <a:srgbClr val="1F2328"/>
                </a:solidFill>
                <a:effectLst/>
                <a:latin typeface="Arial" panose="020B0604020202020204" pitchFamily="34" charset="0"/>
              </a:rPr>
              <a:t>當所有網格內的全部</a:t>
            </a:r>
            <a:r>
              <a:rPr lang="en-US" altLang="zh-HK" sz="1800" b="0" i="0" u="none" strike="noStrike" dirty="0" err="1">
                <a:solidFill>
                  <a:srgbClr val="1F2328"/>
                </a:solidFill>
                <a:effectLst/>
                <a:latin typeface="Arial" panose="020B0604020202020204" pitchFamily="34" charset="0"/>
              </a:rPr>
              <a:t>emogi</a:t>
            </a:r>
            <a:r>
              <a:rPr lang="zh-HK" altLang="en-US" sz="1800" b="0" i="0" u="none" strike="noStrike" dirty="0">
                <a:solidFill>
                  <a:srgbClr val="1F2328"/>
                </a:solidFill>
                <a:effectLst/>
                <a:latin typeface="Arial" panose="020B0604020202020204" pitchFamily="34" charset="0"/>
              </a:rPr>
              <a:t>低於</a:t>
            </a:r>
            <a:r>
              <a:rPr lang="en-US" altLang="zh-HK" sz="1800" b="0" i="0" u="none" strike="noStrike" dirty="0">
                <a:solidFill>
                  <a:srgbClr val="1F2328"/>
                </a:solidFill>
                <a:effectLst/>
                <a:latin typeface="Arial" panose="020B0604020202020204" pitchFamily="34" charset="0"/>
              </a:rPr>
              <a:t>50</a:t>
            </a:r>
            <a:r>
              <a:rPr lang="zh-HK" altLang="en-US" sz="1800" b="0" i="0" u="none" strike="noStrike" dirty="0">
                <a:solidFill>
                  <a:srgbClr val="1F2328"/>
                </a:solidFill>
                <a:effectLst/>
                <a:latin typeface="Arial" panose="020B0604020202020204" pitchFamily="34" charset="0"/>
              </a:rPr>
              <a:t>分就會結束宣布再接</a:t>
            </a:r>
            <a:r>
              <a:rPr lang="zh-HK" altLang="en-US" sz="400" b="0" i="0" u="none" strike="noStrike" dirty="0">
                <a:solidFill>
                  <a:srgbClr val="1F2328"/>
                </a:solidFill>
                <a:effectLst/>
                <a:latin typeface="Arial" panose="020B0604020202020204" pitchFamily="34" charset="0"/>
              </a:rPr>
              <a:t>再</a:t>
            </a:r>
          </a:p>
        </p:txBody>
      </p:sp>
    </p:spTree>
    <p:extLst>
      <p:ext uri="{BB962C8B-B14F-4D97-AF65-F5344CB8AC3E}">
        <p14:creationId xmlns:p14="http://schemas.microsoft.com/office/powerpoint/2010/main" val="3792361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4" descr="Magnifying glass on clear background">
            <a:extLst>
              <a:ext uri="{FF2B5EF4-FFF2-40B4-BE49-F238E27FC236}">
                <a16:creationId xmlns:a16="http://schemas.microsoft.com/office/drawing/2014/main" id="{75E4470E-36CC-0424-CFF4-05AB96D712A8}"/>
              </a:ext>
            </a:extLst>
          </p:cNvPr>
          <p:cNvPicPr>
            <a:picLocks noChangeAspect="1"/>
          </p:cNvPicPr>
          <p:nvPr/>
        </p:nvPicPr>
        <p:blipFill rotWithShape="1">
          <a:blip r:embed="rId2"/>
          <a:srcRect b="15730"/>
          <a:stretch/>
        </p:blipFill>
        <p:spPr>
          <a:xfrm>
            <a:off x="20" y="10"/>
            <a:ext cx="12191980" cy="6857989"/>
          </a:xfrm>
          <a:prstGeom prst="rect">
            <a:avLst/>
          </a:prstGeom>
        </p:spPr>
      </p:pic>
      <p:sp>
        <p:nvSpPr>
          <p:cNvPr id="18" name="Rectangle 17">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45EBD224-503B-B471-7380-D7E550D9FF85}"/>
              </a:ext>
            </a:extLst>
          </p:cNvPr>
          <p:cNvSpPr>
            <a:spLocks noGrp="1"/>
          </p:cNvSpPr>
          <p:nvPr>
            <p:ph type="title"/>
          </p:nvPr>
        </p:nvSpPr>
        <p:spPr>
          <a:xfrm>
            <a:off x="2076091" y="2633933"/>
            <a:ext cx="8039818" cy="1643572"/>
          </a:xfrm>
        </p:spPr>
        <p:txBody>
          <a:bodyPr vert="horz" lIns="91440" tIns="45720" rIns="91440" bIns="45720" rtlCol="0" anchor="b">
            <a:normAutofit/>
          </a:bodyPr>
          <a:lstStyle/>
          <a:p>
            <a:pPr algn="ctr"/>
            <a:r>
              <a:rPr kumimoji="1" lang="en-US" altLang="zh-HK" sz="2800" kern="1200" cap="all" spc="390" baseline="0" dirty="0">
                <a:solidFill>
                  <a:srgbClr val="FFFFFF"/>
                </a:solidFill>
                <a:latin typeface="+mj-lt"/>
                <a:ea typeface="+mj-ea"/>
                <a:cs typeface="+mj-cs"/>
              </a:rPr>
              <a:t>Thank you</a:t>
            </a:r>
          </a:p>
        </p:txBody>
      </p:sp>
      <p:grpSp>
        <p:nvGrpSpPr>
          <p:cNvPr id="20" name="Group 19">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21" name="Rectangle 20">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3299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ourglass and a calendar">
            <a:extLst>
              <a:ext uri="{FF2B5EF4-FFF2-40B4-BE49-F238E27FC236}">
                <a16:creationId xmlns:a16="http://schemas.microsoft.com/office/drawing/2014/main" id="{FF201932-34F0-EB8A-22F1-0CDDC64C3439}"/>
              </a:ext>
            </a:extLst>
          </p:cNvPr>
          <p:cNvPicPr>
            <a:picLocks noChangeAspect="1"/>
          </p:cNvPicPr>
          <p:nvPr/>
        </p:nvPicPr>
        <p:blipFill rotWithShape="1">
          <a:blip r:embed="rId2"/>
          <a:srcRect t="16045"/>
          <a:stretch/>
        </p:blipFill>
        <p:spPr>
          <a:xfrm>
            <a:off x="20" y="10"/>
            <a:ext cx="12191980" cy="6857989"/>
          </a:xfrm>
          <a:prstGeom prst="rect">
            <a:avLst/>
          </a:prstGeom>
        </p:spPr>
      </p:pic>
      <p:sp>
        <p:nvSpPr>
          <p:cNvPr id="18" name="Rectangle 17">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4308F03B-85E2-1CA3-2E4B-9A5E8485306D}"/>
              </a:ext>
            </a:extLst>
          </p:cNvPr>
          <p:cNvSpPr>
            <a:spLocks noGrp="1"/>
          </p:cNvSpPr>
          <p:nvPr>
            <p:ph type="title"/>
          </p:nvPr>
        </p:nvSpPr>
        <p:spPr>
          <a:xfrm>
            <a:off x="2076091" y="2633933"/>
            <a:ext cx="8039818" cy="1643572"/>
          </a:xfrm>
        </p:spPr>
        <p:txBody>
          <a:bodyPr vert="horz" lIns="91440" tIns="45720" rIns="91440" bIns="45720" rtlCol="0" anchor="b">
            <a:normAutofit/>
          </a:bodyPr>
          <a:lstStyle/>
          <a:p>
            <a:pPr algn="ctr"/>
            <a:r>
              <a:rPr kumimoji="1" lang="en-US" altLang="zh-HK" sz="2800" kern="1200" cap="all" spc="390" baseline="0" dirty="0">
                <a:solidFill>
                  <a:srgbClr val="FFFFFF"/>
                </a:solidFill>
                <a:latin typeface="+mj-lt"/>
                <a:ea typeface="+mj-ea"/>
                <a:cs typeface="+mj-cs"/>
              </a:rPr>
              <a:t>Q&amp;A TIME</a:t>
            </a:r>
          </a:p>
        </p:txBody>
      </p:sp>
      <p:grpSp>
        <p:nvGrpSpPr>
          <p:cNvPr id="20" name="Group 19">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21" name="Rectangle 20">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981301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D8F9474B-3EA9-03F7-DEE3-D0D095CB03E0}"/>
              </a:ext>
            </a:extLst>
          </p:cNvPr>
          <p:cNvSpPr>
            <a:spLocks noGrp="1"/>
          </p:cNvSpPr>
          <p:nvPr>
            <p:ph type="title"/>
          </p:nvPr>
        </p:nvSpPr>
        <p:spPr>
          <a:xfrm>
            <a:off x="2428461" y="1230924"/>
            <a:ext cx="7335079" cy="1969476"/>
          </a:xfrm>
        </p:spPr>
        <p:txBody>
          <a:bodyPr vert="horz" lIns="91440" tIns="45720" rIns="91440" bIns="45720" rtlCol="0" anchor="b">
            <a:normAutofit/>
          </a:bodyPr>
          <a:lstStyle/>
          <a:p>
            <a:pPr algn="ctr"/>
            <a:r>
              <a:rPr kumimoji="1" lang="zh-HK" altLang="en-US" sz="4000" kern="1200" cap="all" spc="390" baseline="0">
                <a:solidFill>
                  <a:schemeClr val="tx2"/>
                </a:solidFill>
                <a:latin typeface="+mj-lt"/>
                <a:ea typeface="+mj-ea"/>
                <a:cs typeface="+mj-cs"/>
              </a:rPr>
              <a:t>組員介紹</a:t>
            </a:r>
          </a:p>
        </p:txBody>
      </p:sp>
      <p:grpSp>
        <p:nvGrpSpPr>
          <p:cNvPr id="19" name="Group 1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20" name="Rectangle 1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628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61BD52-991A-45FC-3E36-C44E0E1DD2EE}"/>
              </a:ext>
            </a:extLst>
          </p:cNvPr>
          <p:cNvSpPr>
            <a:spLocks noGrp="1"/>
          </p:cNvSpPr>
          <p:nvPr>
            <p:ph type="title"/>
          </p:nvPr>
        </p:nvSpPr>
        <p:spPr/>
        <p:txBody>
          <a:bodyPr/>
          <a:lstStyle/>
          <a:p>
            <a:endParaRPr kumimoji="1" lang="zh-HK" altLang="en-US"/>
          </a:p>
        </p:txBody>
      </p:sp>
      <p:pic>
        <p:nvPicPr>
          <p:cNvPr id="5" name="內容版面配置區 4" descr="一張含有 文字, 螢幕擷取畫面, 字型, 數字 的圖片&#10;&#10;自動產生的描述">
            <a:extLst>
              <a:ext uri="{FF2B5EF4-FFF2-40B4-BE49-F238E27FC236}">
                <a16:creationId xmlns:a16="http://schemas.microsoft.com/office/drawing/2014/main" id="{C2ADC49F-A40C-D40C-BACD-73C2804BFCDD}"/>
              </a:ext>
            </a:extLst>
          </p:cNvPr>
          <p:cNvPicPr>
            <a:picLocks noGrp="1" noChangeAspect="1"/>
          </p:cNvPicPr>
          <p:nvPr>
            <p:ph idx="1"/>
          </p:nvPr>
        </p:nvPicPr>
        <p:blipFill>
          <a:blip r:embed="rId2"/>
          <a:stretch>
            <a:fillRect/>
          </a:stretch>
        </p:blipFill>
        <p:spPr>
          <a:xfrm>
            <a:off x="671492" y="485775"/>
            <a:ext cx="5618072" cy="2683437"/>
          </a:xfrm>
        </p:spPr>
      </p:pic>
      <p:pic>
        <p:nvPicPr>
          <p:cNvPr id="3074" name="Picture 2">
            <a:extLst>
              <a:ext uri="{FF2B5EF4-FFF2-40B4-BE49-F238E27FC236}">
                <a16:creationId xmlns:a16="http://schemas.microsoft.com/office/drawing/2014/main" id="{D8737091-437B-529D-EA40-7953917AA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3477" y="485775"/>
            <a:ext cx="5688323" cy="268343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B4DEA38-F680-5641-C403-CE908A545F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46" y="3543559"/>
            <a:ext cx="6289564" cy="282866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14F86035-8CA3-0208-6170-47D5437F3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5310" y="3407338"/>
            <a:ext cx="4957090" cy="3098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889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標題 3">
            <a:extLst>
              <a:ext uri="{FF2B5EF4-FFF2-40B4-BE49-F238E27FC236}">
                <a16:creationId xmlns:a16="http://schemas.microsoft.com/office/drawing/2014/main" id="{574F032B-8ACC-D9B7-E75C-A1ECD34384BC}"/>
              </a:ext>
            </a:extLst>
          </p:cNvPr>
          <p:cNvSpPr txBox="1">
            <a:spLocks noGrp="1"/>
          </p:cNvSpPr>
          <p:nvPr>
            <p:ph type="title"/>
          </p:nvPr>
        </p:nvSpPr>
        <p:spPr>
          <a:xfrm>
            <a:off x="2428461" y="1230924"/>
            <a:ext cx="7335079" cy="1969476"/>
          </a:xfrm>
          <a:prstGeom prst="rect">
            <a:avLst/>
          </a:prstGeom>
        </p:spPr>
        <p:txBody>
          <a:bodyPr vert="horz" lIns="91440" tIns="45720" rIns="91440" bIns="45720" rtlCol="0" anchor="b">
            <a:normAutofit/>
          </a:bodyPr>
          <a:lstStyle/>
          <a:p>
            <a:pPr algn="ctr"/>
            <a:r>
              <a:rPr lang="zh-HK" altLang="en-US" sz="4000" b="0" i="0" u="none" strike="noStrike" kern="1200" cap="all" spc="390" baseline="0">
                <a:solidFill>
                  <a:schemeClr val="tx2"/>
                </a:solidFill>
                <a:effectLst/>
                <a:latin typeface="+mj-lt"/>
                <a:ea typeface="+mj-ea"/>
                <a:cs typeface="+mj-cs"/>
              </a:rPr>
              <a:t>过往的经验</a:t>
            </a:r>
            <a:endParaRPr lang="en-US" altLang="zh-HK" sz="4000" kern="1200" cap="all" spc="390" baseline="0">
              <a:solidFill>
                <a:schemeClr val="tx2"/>
              </a:solidFill>
              <a:latin typeface="+mj-lt"/>
              <a:ea typeface="+mj-ea"/>
              <a:cs typeface="+mj-cs"/>
            </a:endParaRPr>
          </a:p>
        </p:txBody>
      </p:sp>
      <p:grpSp>
        <p:nvGrpSpPr>
          <p:cNvPr id="20" name="Group 19">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21" name="Rectangle 20">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217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40" name="Rectangle 413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5899"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6" name="Content Placeholder 4115">
            <a:extLst>
              <a:ext uri="{FF2B5EF4-FFF2-40B4-BE49-F238E27FC236}">
                <a16:creationId xmlns:a16="http://schemas.microsoft.com/office/drawing/2014/main" id="{B48B16EE-2A7D-1076-9EE6-8D11E0F6EFF9}"/>
              </a:ext>
            </a:extLst>
          </p:cNvPr>
          <p:cNvSpPr>
            <a:spLocks noGrp="1"/>
          </p:cNvSpPr>
          <p:nvPr>
            <p:ph idx="1"/>
          </p:nvPr>
        </p:nvSpPr>
        <p:spPr>
          <a:xfrm>
            <a:off x="7279965" y="2884395"/>
            <a:ext cx="3766670" cy="2469140"/>
          </a:xfrm>
        </p:spPr>
        <p:txBody>
          <a:bodyPr vert="horz" lIns="91440" tIns="45720" rIns="91440" bIns="45720" rtlCol="0">
            <a:normAutofit/>
          </a:bodyPr>
          <a:lstStyle/>
          <a:p>
            <a:pPr algn="ctr">
              <a:lnSpc>
                <a:spcPct val="100000"/>
              </a:lnSpc>
              <a:spcBef>
                <a:spcPct val="0"/>
              </a:spcBef>
              <a:spcAft>
                <a:spcPts val="1200"/>
              </a:spcAft>
            </a:pPr>
            <a:r>
              <a:rPr lang="en-US" altLang="zh-HK" b="0" i="0" u="none" strike="noStrike">
                <a:effectLst/>
              </a:rPr>
              <a:t>cards.sort(()=&gt;0.5 -Math.random(();</a:t>
            </a:r>
            <a:endParaRPr lang="en-US" altLang="zh-HK" b="0">
              <a:effectLst/>
            </a:endParaRPr>
          </a:p>
          <a:p>
            <a:pPr algn="ctr">
              <a:lnSpc>
                <a:spcPct val="100000"/>
              </a:lnSpc>
              <a:spcBef>
                <a:spcPct val="0"/>
              </a:spcBef>
            </a:pPr>
            <a:br>
              <a:rPr lang="en-US" altLang="zh-HK" b="0">
                <a:effectLst/>
              </a:rPr>
            </a:br>
            <a:r>
              <a:rPr lang="zh-HK" altLang="en-US" b="0" i="0" u="none" strike="noStrike">
                <a:effectLst/>
              </a:rPr>
              <a:t>使用</a:t>
            </a:r>
            <a:r>
              <a:rPr lang="en-US" altLang="zh-HK" b="0" i="0" u="none" strike="noStrike">
                <a:effectLst/>
              </a:rPr>
              <a:t>HTML</a:t>
            </a:r>
            <a:r>
              <a:rPr lang="zh-HK" altLang="en-US" b="0" i="0" u="none" strike="noStrike">
                <a:effectLst/>
              </a:rPr>
              <a:t>和</a:t>
            </a:r>
            <a:r>
              <a:rPr lang="en-US" altLang="zh-HK" b="0" i="0" u="none" strike="noStrike">
                <a:effectLst/>
              </a:rPr>
              <a:t>CSS\</a:t>
            </a:r>
            <a:r>
              <a:rPr lang="zh-HK" altLang="en-US" b="0" i="0" u="none" strike="noStrike">
                <a:effectLst/>
              </a:rPr>
              <a:t>創建一個簡單的教室坐位表。</a:t>
            </a:r>
            <a:endParaRPr lang="en-US" altLang="zh-HK" b="0">
              <a:effectLst/>
            </a:endParaRPr>
          </a:p>
          <a:p>
            <a:pPr algn="ctr">
              <a:lnSpc>
                <a:spcPct val="100000"/>
              </a:lnSpc>
              <a:spcBef>
                <a:spcPct val="0"/>
              </a:spcBef>
            </a:pPr>
            <a:br>
              <a:rPr lang="en-US" altLang="zh-HK" b="0">
                <a:effectLst/>
              </a:rPr>
            </a:br>
            <a:endParaRPr lang="en-US" altLang="zh-HK"/>
          </a:p>
        </p:txBody>
      </p:sp>
      <p:pic>
        <p:nvPicPr>
          <p:cNvPr id="4098" name="Picture 2" descr="一張含有 文字, 螢幕擷取畫面, 數字 的圖片&#10;&#10;自動產生的描述">
            <a:extLst>
              <a:ext uri="{FF2B5EF4-FFF2-40B4-BE49-F238E27FC236}">
                <a16:creationId xmlns:a16="http://schemas.microsoft.com/office/drawing/2014/main" id="{7CC1E9D3-D71A-9BF0-A1BC-443A203A14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6" r="8332"/>
          <a:stretch/>
        </p:blipFill>
        <p:spPr bwMode="auto">
          <a:xfrm>
            <a:off x="967877" y="723900"/>
            <a:ext cx="4884148" cy="5494694"/>
          </a:xfrm>
          <a:prstGeom prst="rect">
            <a:avLst/>
          </a:prstGeom>
          <a:noFill/>
          <a:extLst>
            <a:ext uri="{909E8E84-426E-40DD-AFC4-6F175D3DCCD1}">
              <a14:hiddenFill xmlns:a14="http://schemas.microsoft.com/office/drawing/2010/main">
                <a:solidFill>
                  <a:srgbClr val="FFFFFF"/>
                </a:solidFill>
              </a14:hiddenFill>
            </a:ext>
          </a:extLst>
        </p:spPr>
      </p:pic>
      <p:grpSp>
        <p:nvGrpSpPr>
          <p:cNvPr id="4144" name="Group 414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92478" y="2543656"/>
            <a:ext cx="867485" cy="115439"/>
            <a:chOff x="8910933" y="1861308"/>
            <a:chExt cx="867485" cy="115439"/>
          </a:xfrm>
        </p:grpSpPr>
        <p:sp>
          <p:nvSpPr>
            <p:cNvPr id="4145" name="Rectangle 414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46" name="Straight Connector 414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47" name="Straight Connector 414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3134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2054">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3" name="Group 2056">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054" name="Rectangle 2057">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59" name="Straight Connector 2058">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2056" name="Rectangle 2061">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3">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39FE41C-C048-D80B-22F5-1E58AF5283D3}"/>
              </a:ext>
            </a:extLst>
          </p:cNvPr>
          <p:cNvSpPr>
            <a:spLocks noGrp="1"/>
          </p:cNvSpPr>
          <p:nvPr>
            <p:ph type="title"/>
          </p:nvPr>
        </p:nvSpPr>
        <p:spPr>
          <a:xfrm>
            <a:off x="6759295" y="1066801"/>
            <a:ext cx="4612277" cy="2077328"/>
          </a:xfrm>
        </p:spPr>
        <p:txBody>
          <a:bodyPr vert="horz" lIns="91440" tIns="45720" rIns="91440" bIns="45720" rtlCol="0" anchor="b">
            <a:normAutofit/>
          </a:bodyPr>
          <a:lstStyle/>
          <a:p>
            <a:pPr algn="ctr">
              <a:lnSpc>
                <a:spcPct val="100000"/>
              </a:lnSpc>
            </a:pPr>
            <a:r>
              <a:rPr lang="zh-HK" altLang="en-US" sz="1500" b="0" i="0" u="none" strike="noStrike" kern="1200" cap="all" spc="390" baseline="0" dirty="0">
                <a:solidFill>
                  <a:schemeClr val="tx2"/>
                </a:solidFill>
                <a:effectLst/>
                <a:latin typeface="+mj-lt"/>
                <a:ea typeface="+mj-ea"/>
                <a:cs typeface="+mj-cs"/>
              </a:rPr>
              <a:t>我們創建了一個可以讓使用者自定義網格大小的動態網格。網格的每一個單元格都可以被點擊，並且在點擊時會反饋一些信息。使用到 </a:t>
            </a:r>
            <a:r>
              <a:rPr lang="en-US" altLang="zh-HK" sz="1500" b="0" i="0" u="none" strike="noStrike" kern="1200" cap="all" spc="390" baseline="0" dirty="0">
                <a:solidFill>
                  <a:schemeClr val="tx2"/>
                </a:solidFill>
                <a:effectLst/>
                <a:latin typeface="+mj-lt"/>
                <a:ea typeface="+mj-ea"/>
                <a:cs typeface="+mj-cs"/>
              </a:rPr>
              <a:t>getElementById</a:t>
            </a:r>
            <a:r>
              <a:rPr lang="zh-HK" altLang="en-US" sz="1500" b="0" i="0" u="none" strike="noStrike" kern="1200" cap="all" spc="390" baseline="0" dirty="0">
                <a:solidFill>
                  <a:schemeClr val="tx2"/>
                </a:solidFill>
                <a:effectLst/>
                <a:latin typeface="+mj-lt"/>
                <a:ea typeface="+mj-ea"/>
                <a:cs typeface="+mj-cs"/>
              </a:rPr>
              <a:t>、</a:t>
            </a:r>
            <a:r>
              <a:rPr lang="en-US" altLang="zh-HK" sz="1500" b="0" i="0" u="none" strike="noStrike" kern="1200" cap="all" spc="390" baseline="0" dirty="0">
                <a:solidFill>
                  <a:schemeClr val="tx2"/>
                </a:solidFill>
                <a:effectLst/>
                <a:latin typeface="+mj-lt"/>
                <a:ea typeface="+mj-ea"/>
                <a:cs typeface="+mj-cs"/>
              </a:rPr>
              <a:t>createElement</a:t>
            </a:r>
            <a:r>
              <a:rPr lang="zh-HK" altLang="en-US" sz="1500" b="0" i="0" u="none" strike="noStrike" kern="1200" cap="all" spc="390" baseline="0" dirty="0">
                <a:solidFill>
                  <a:schemeClr val="tx2"/>
                </a:solidFill>
                <a:effectLst/>
                <a:latin typeface="+mj-lt"/>
                <a:ea typeface="+mj-ea"/>
                <a:cs typeface="+mj-cs"/>
              </a:rPr>
              <a:t>、</a:t>
            </a:r>
            <a:r>
              <a:rPr lang="en-US" altLang="zh-HK" sz="1500" b="0" i="0" u="none" strike="noStrike" kern="1200" cap="all" spc="390" baseline="0" dirty="0">
                <a:solidFill>
                  <a:schemeClr val="tx2"/>
                </a:solidFill>
                <a:effectLst/>
                <a:latin typeface="+mj-lt"/>
                <a:ea typeface="+mj-ea"/>
                <a:cs typeface="+mj-cs"/>
              </a:rPr>
              <a:t>appendChild </a:t>
            </a:r>
            <a:r>
              <a:rPr lang="zh-HK" altLang="en-US" sz="1500" b="0" i="0" u="none" strike="noStrike" kern="1200" cap="all" spc="390" baseline="0" dirty="0">
                <a:solidFill>
                  <a:schemeClr val="tx2"/>
                </a:solidFill>
                <a:effectLst/>
                <a:latin typeface="+mj-lt"/>
                <a:ea typeface="+mj-ea"/>
                <a:cs typeface="+mj-cs"/>
              </a:rPr>
              <a:t>和 </a:t>
            </a:r>
            <a:r>
              <a:rPr lang="en-US" altLang="zh-HK" sz="1500" b="0" i="0" u="none" strike="noStrike" kern="1200" cap="all" spc="390" baseline="0" dirty="0">
                <a:solidFill>
                  <a:schemeClr val="tx2"/>
                </a:solidFill>
                <a:effectLst/>
                <a:latin typeface="+mj-lt"/>
                <a:ea typeface="+mj-ea"/>
                <a:cs typeface="+mj-cs"/>
              </a:rPr>
              <a:t>prompt </a:t>
            </a:r>
            <a:r>
              <a:rPr lang="zh-HK" altLang="en-US" sz="1500" b="0" i="0" u="none" strike="noStrike" kern="1200" cap="all" spc="390" baseline="0" dirty="0">
                <a:solidFill>
                  <a:schemeClr val="tx2"/>
                </a:solidFill>
                <a:effectLst/>
                <a:latin typeface="+mj-lt"/>
                <a:ea typeface="+mj-ea"/>
                <a:cs typeface="+mj-cs"/>
              </a:rPr>
              <a:t>等</a:t>
            </a:r>
            <a:r>
              <a:rPr lang="en-US" altLang="zh-HK" sz="1500" b="0" i="0" u="none" strike="noStrike" kern="1200" cap="all" spc="390" baseline="0" dirty="0">
                <a:solidFill>
                  <a:schemeClr val="tx2"/>
                </a:solidFill>
                <a:effectLst/>
                <a:latin typeface="+mj-lt"/>
                <a:ea typeface="+mj-ea"/>
                <a:cs typeface="+mj-cs"/>
              </a:rPr>
              <a:t>JavaScript</a:t>
            </a:r>
            <a:r>
              <a:rPr lang="zh-HK" altLang="en-US" sz="1500" b="0" i="0" u="none" strike="noStrike" kern="1200" cap="all" spc="390" baseline="0" dirty="0">
                <a:solidFill>
                  <a:schemeClr val="tx2"/>
                </a:solidFill>
                <a:effectLst/>
                <a:latin typeface="+mj-lt"/>
                <a:ea typeface="+mj-ea"/>
                <a:cs typeface="+mj-cs"/>
              </a:rPr>
              <a:t>方法來完成這個網格</a:t>
            </a:r>
            <a:endParaRPr kumimoji="1" lang="en-US" altLang="zh-HK" sz="1500" kern="1200" cap="all" spc="390" baseline="0" dirty="0">
              <a:solidFill>
                <a:schemeClr val="tx2"/>
              </a:solidFill>
              <a:latin typeface="+mj-lt"/>
              <a:ea typeface="+mj-ea"/>
              <a:cs typeface="+mj-cs"/>
            </a:endParaRPr>
          </a:p>
        </p:txBody>
      </p:sp>
      <p:pic>
        <p:nvPicPr>
          <p:cNvPr id="2050" name="Picture 2" descr="一張含有 文字, 螢幕擷取畫面, 圖表, 正方形 的圖片&#10;&#10;自動產生的描述">
            <a:extLst>
              <a:ext uri="{FF2B5EF4-FFF2-40B4-BE49-F238E27FC236}">
                <a16:creationId xmlns:a16="http://schemas.microsoft.com/office/drawing/2014/main" id="{D13CAD94-7B7A-9C8A-39A0-9A2CA752EFD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42434" y="1528008"/>
            <a:ext cx="4253501" cy="4635968"/>
          </a:xfrm>
          <a:prstGeom prst="rect">
            <a:avLst/>
          </a:prstGeom>
          <a:noFill/>
          <a:extLst>
            <a:ext uri="{909E8E84-426E-40DD-AFC4-6F175D3DCCD1}">
              <a14:hiddenFill xmlns:a14="http://schemas.microsoft.com/office/drawing/2010/main">
                <a:solidFill>
                  <a:srgbClr val="FFFFFF"/>
                </a:solidFill>
              </a14:hiddenFill>
            </a:ext>
          </a:extLst>
        </p:spPr>
      </p:pic>
      <p:grpSp>
        <p:nvGrpSpPr>
          <p:cNvPr id="2063" name="Group 2065">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2065" name="Rectangle 2066">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68" name="Straight Connector 2067">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110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04" name="Rectangle 6203">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06" name="Group 6205">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6207" name="Rectangle 6206">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6208" name="Straight Connector 6207">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09" name="Straight Connector 6208">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6211" name="Rectangle 621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13" name="Rectangle 6212">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6E6A18F1-71AB-3F65-CD0E-0D7889AA7B65}"/>
              </a:ext>
            </a:extLst>
          </p:cNvPr>
          <p:cNvSpPr>
            <a:spLocks noGrp="1"/>
          </p:cNvSpPr>
          <p:nvPr>
            <p:ph type="title"/>
          </p:nvPr>
        </p:nvSpPr>
        <p:spPr>
          <a:xfrm>
            <a:off x="6759295" y="1066801"/>
            <a:ext cx="4612277" cy="2077328"/>
          </a:xfrm>
        </p:spPr>
        <p:txBody>
          <a:bodyPr vert="horz" lIns="91440" tIns="45720" rIns="91440" bIns="45720" rtlCol="0" anchor="b">
            <a:normAutofit/>
          </a:bodyPr>
          <a:lstStyle/>
          <a:p>
            <a:pPr algn="ctr">
              <a:lnSpc>
                <a:spcPct val="100000"/>
              </a:lnSpc>
            </a:pPr>
            <a:r>
              <a:rPr lang="zh-HK" altLang="en-US" sz="2000" b="0" i="0" u="none" strike="noStrike" kern="1200" cap="all" spc="390" baseline="0">
                <a:solidFill>
                  <a:schemeClr val="tx2"/>
                </a:solidFill>
                <a:effectLst/>
                <a:latin typeface="+mj-lt"/>
                <a:ea typeface="+mj-ea"/>
                <a:cs typeface="+mj-cs"/>
              </a:rPr>
              <a:t>遊戲的用戶介面將由 </a:t>
            </a:r>
            <a:r>
              <a:rPr lang="en-US" altLang="zh-HK" sz="2000" b="0" i="0" u="none" strike="noStrike" kern="1200" cap="all" spc="390" baseline="0">
                <a:solidFill>
                  <a:schemeClr val="tx2"/>
                </a:solidFill>
                <a:effectLst/>
                <a:latin typeface="+mj-lt"/>
                <a:ea typeface="+mj-ea"/>
                <a:cs typeface="+mj-cs"/>
              </a:rPr>
              <a:t>3x3 </a:t>
            </a:r>
            <a:r>
              <a:rPr lang="zh-HK" altLang="en-US" sz="2000" b="0" i="0" u="none" strike="noStrike" kern="1200" cap="all" spc="390" baseline="0">
                <a:solidFill>
                  <a:schemeClr val="tx2"/>
                </a:solidFill>
                <a:effectLst/>
                <a:latin typeface="+mj-lt"/>
                <a:ea typeface="+mj-ea"/>
                <a:cs typeface="+mj-cs"/>
              </a:rPr>
              <a:t>的網格組成，玩家將在其中放置 </a:t>
            </a:r>
            <a:r>
              <a:rPr lang="en-US" altLang="zh-HK" sz="2000" b="0" i="0" u="none" strike="noStrike" kern="1200" cap="all" spc="390" baseline="0">
                <a:solidFill>
                  <a:schemeClr val="tx2"/>
                </a:solidFill>
                <a:effectLst/>
                <a:latin typeface="+mj-lt"/>
                <a:ea typeface="+mj-ea"/>
                <a:cs typeface="+mj-cs"/>
              </a:rPr>
              <a:t>'X' </a:t>
            </a:r>
            <a:r>
              <a:rPr lang="zh-HK" altLang="en-US" sz="2000" b="0" i="0" u="none" strike="noStrike" kern="1200" cap="all" spc="390" baseline="0">
                <a:solidFill>
                  <a:schemeClr val="tx2"/>
                </a:solidFill>
                <a:effectLst/>
                <a:latin typeface="+mj-lt"/>
                <a:ea typeface="+mj-ea"/>
                <a:cs typeface="+mj-cs"/>
              </a:rPr>
              <a:t>或 </a:t>
            </a:r>
            <a:r>
              <a:rPr lang="en-US" altLang="zh-HK" sz="2000" b="0" i="0" u="none" strike="noStrike" kern="1200" cap="all" spc="390" baseline="0">
                <a:solidFill>
                  <a:schemeClr val="tx2"/>
                </a:solidFill>
                <a:effectLst/>
                <a:latin typeface="+mj-lt"/>
                <a:ea typeface="+mj-ea"/>
                <a:cs typeface="+mj-cs"/>
              </a:rPr>
              <a:t>'O'</a:t>
            </a:r>
            <a:r>
              <a:rPr lang="zh-HK" altLang="en-US" sz="2000" b="0" i="0" u="none" strike="noStrike" kern="1200" cap="all" spc="390" baseline="0">
                <a:solidFill>
                  <a:schemeClr val="tx2"/>
                </a:solidFill>
                <a:effectLst/>
                <a:latin typeface="+mj-lt"/>
                <a:ea typeface="+mj-ea"/>
                <a:cs typeface="+mj-cs"/>
              </a:rPr>
              <a:t>。我們使用給定的 </a:t>
            </a:r>
            <a:r>
              <a:rPr lang="en-US" altLang="zh-HK" sz="2000" b="0" i="0" u="none" strike="noStrike" kern="1200" cap="all" spc="390" baseline="0">
                <a:solidFill>
                  <a:schemeClr val="tx2"/>
                </a:solidFill>
                <a:effectLst/>
                <a:latin typeface="+mj-lt"/>
                <a:ea typeface="+mj-ea"/>
                <a:cs typeface="+mj-cs"/>
              </a:rPr>
              <a:t>HTML </a:t>
            </a:r>
            <a:r>
              <a:rPr lang="zh-HK" altLang="en-US" sz="2000" b="0" i="0" u="none" strike="noStrike" kern="1200" cap="all" spc="390" baseline="0">
                <a:solidFill>
                  <a:schemeClr val="tx2"/>
                </a:solidFill>
                <a:effectLst/>
                <a:latin typeface="+mj-lt"/>
                <a:ea typeface="+mj-ea"/>
                <a:cs typeface="+mj-cs"/>
              </a:rPr>
              <a:t>和 </a:t>
            </a:r>
            <a:r>
              <a:rPr lang="en-US" altLang="zh-HK" sz="2000" b="0" i="0" u="none" strike="noStrike" kern="1200" cap="all" spc="390" baseline="0">
                <a:solidFill>
                  <a:schemeClr val="tx2"/>
                </a:solidFill>
                <a:effectLst/>
                <a:latin typeface="+mj-lt"/>
                <a:ea typeface="+mj-ea"/>
                <a:cs typeface="+mj-cs"/>
              </a:rPr>
              <a:t>CSS </a:t>
            </a:r>
            <a:r>
              <a:rPr lang="zh-HK" altLang="en-US" sz="2000" b="0" i="0" u="none" strike="noStrike" kern="1200" cap="all" spc="390" baseline="0">
                <a:solidFill>
                  <a:schemeClr val="tx2"/>
                </a:solidFill>
                <a:effectLst/>
                <a:latin typeface="+mj-lt"/>
                <a:ea typeface="+mj-ea"/>
                <a:cs typeface="+mj-cs"/>
              </a:rPr>
              <a:t>代碼，並編寫 </a:t>
            </a:r>
            <a:r>
              <a:rPr lang="en-US" altLang="zh-HK" sz="2000" b="0" i="0" u="none" strike="noStrike" kern="1200" cap="all" spc="390" baseline="0">
                <a:solidFill>
                  <a:schemeClr val="tx2"/>
                </a:solidFill>
                <a:effectLst/>
                <a:latin typeface="+mj-lt"/>
                <a:ea typeface="+mj-ea"/>
                <a:cs typeface="+mj-cs"/>
              </a:rPr>
              <a:t>JavaScript </a:t>
            </a:r>
            <a:r>
              <a:rPr lang="zh-HK" altLang="en-US" sz="2000" b="0" i="0" u="none" strike="noStrike" kern="1200" cap="all" spc="390" baseline="0">
                <a:solidFill>
                  <a:schemeClr val="tx2"/>
                </a:solidFill>
                <a:effectLst/>
                <a:latin typeface="+mj-lt"/>
                <a:ea typeface="+mj-ea"/>
                <a:cs typeface="+mj-cs"/>
              </a:rPr>
              <a:t>腳本來控制遊戲邏輯</a:t>
            </a:r>
            <a:endParaRPr kumimoji="1" lang="en-US" altLang="zh-HK" sz="2000" kern="1200" cap="all" spc="390" baseline="0">
              <a:solidFill>
                <a:schemeClr val="tx2"/>
              </a:solidFill>
              <a:latin typeface="+mj-lt"/>
              <a:ea typeface="+mj-ea"/>
              <a:cs typeface="+mj-cs"/>
            </a:endParaRPr>
          </a:p>
        </p:txBody>
      </p:sp>
      <p:pic>
        <p:nvPicPr>
          <p:cNvPr id="6146" name="Picture 2" descr="一張含有 文字, 螢幕擷取畫面, 字型, 設計 的圖片&#10;&#10;自動產生的描述">
            <a:extLst>
              <a:ext uri="{FF2B5EF4-FFF2-40B4-BE49-F238E27FC236}">
                <a16:creationId xmlns:a16="http://schemas.microsoft.com/office/drawing/2014/main" id="{941C67D0-3EE0-3C72-61CA-C941BBA180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134" r="17976" b="-1"/>
          <a:stretch/>
        </p:blipFill>
        <p:spPr bwMode="auto">
          <a:xfrm>
            <a:off x="548498" y="621196"/>
            <a:ext cx="4999004" cy="5623836"/>
          </a:xfrm>
          <a:prstGeom prst="rect">
            <a:avLst/>
          </a:prstGeom>
          <a:noFill/>
          <a:extLst>
            <a:ext uri="{909E8E84-426E-40DD-AFC4-6F175D3DCCD1}">
              <a14:hiddenFill xmlns:a14="http://schemas.microsoft.com/office/drawing/2010/main">
                <a:solidFill>
                  <a:srgbClr val="FFFFFF"/>
                </a:solidFill>
              </a14:hiddenFill>
            </a:ext>
          </a:extLst>
        </p:spPr>
      </p:pic>
      <p:grpSp>
        <p:nvGrpSpPr>
          <p:cNvPr id="6215" name="Group 6214">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6216" name="Rectangle 6215">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6217" name="Straight Connector 6216">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18" name="Straight Connector 6217">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529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4" name="Rectangle 1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內容版面配置區 4" descr="一張含有 文字, 螢幕擷取畫面, 表情符號, 黃色 的圖片&#10;&#10;自動產生的描述">
            <a:extLst>
              <a:ext uri="{FF2B5EF4-FFF2-40B4-BE49-F238E27FC236}">
                <a16:creationId xmlns:a16="http://schemas.microsoft.com/office/drawing/2014/main" id="{50541543-900B-46C3-31BE-032FE65344FE}"/>
              </a:ext>
            </a:extLst>
          </p:cNvPr>
          <p:cNvPicPr>
            <a:picLocks noGrp="1" noChangeAspect="1"/>
          </p:cNvPicPr>
          <p:nvPr>
            <p:ph idx="1"/>
          </p:nvPr>
        </p:nvPicPr>
        <p:blipFill rotWithShape="1">
          <a:blip r:embed="rId2"/>
          <a:srcRect t="27294" b="16738"/>
          <a:stretch/>
        </p:blipFill>
        <p:spPr>
          <a:xfrm>
            <a:off x="160919" y="11616"/>
            <a:ext cx="12191980" cy="6857989"/>
          </a:xfrm>
          <a:prstGeom prst="rect">
            <a:avLst/>
          </a:prstGeom>
        </p:spPr>
      </p:pic>
      <p:sp>
        <p:nvSpPr>
          <p:cNvPr id="20" name="Rectangle 19">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C1E046A-CEBD-F432-70B7-0102B2E6359A}"/>
              </a:ext>
            </a:extLst>
          </p:cNvPr>
          <p:cNvSpPr>
            <a:spLocks noGrp="1"/>
          </p:cNvSpPr>
          <p:nvPr>
            <p:ph type="title"/>
          </p:nvPr>
        </p:nvSpPr>
        <p:spPr>
          <a:xfrm>
            <a:off x="2157705" y="1533238"/>
            <a:ext cx="8039818" cy="1643572"/>
          </a:xfrm>
        </p:spPr>
        <p:txBody>
          <a:bodyPr vert="horz" lIns="91440" tIns="45720" rIns="91440" bIns="45720" rtlCol="0" anchor="b">
            <a:normAutofit/>
          </a:bodyPr>
          <a:lstStyle/>
          <a:p>
            <a:pPr algn="ctr"/>
            <a:r>
              <a:rPr lang="en-US" altLang="zh-HK" sz="1800" b="0" i="0" u="sng" strike="noStrike" kern="1200" cap="all" spc="390" baseline="0" dirty="0">
                <a:solidFill>
                  <a:srgbClr val="FFFFFF"/>
                </a:solidFill>
                <a:effectLst/>
                <a:latin typeface="+mj-lt"/>
                <a:ea typeface="+mj-ea"/>
                <a:cs typeface="+mj-cs"/>
                <a:hlinkClick r:id="rId3"/>
              </a:rPr>
              <a:t>https://onecompiler.com/html/42etwc4r2</a:t>
            </a:r>
            <a:endParaRPr kumimoji="1" lang="en-US" altLang="zh-HK" sz="1800" kern="1200" cap="all" spc="390" baseline="0" dirty="0">
              <a:solidFill>
                <a:srgbClr val="FFFFFF"/>
              </a:solidFill>
              <a:latin typeface="+mj-lt"/>
              <a:ea typeface="+mj-ea"/>
              <a:cs typeface="+mj-cs"/>
            </a:endParaRPr>
          </a:p>
        </p:txBody>
      </p:sp>
      <p:sp>
        <p:nvSpPr>
          <p:cNvPr id="6" name="文字方塊 5">
            <a:extLst>
              <a:ext uri="{FF2B5EF4-FFF2-40B4-BE49-F238E27FC236}">
                <a16:creationId xmlns:a16="http://schemas.microsoft.com/office/drawing/2014/main" id="{2068F450-D9BA-4C99-9085-733B6C17A35C}"/>
              </a:ext>
            </a:extLst>
          </p:cNvPr>
          <p:cNvSpPr txBox="1"/>
          <p:nvPr/>
        </p:nvSpPr>
        <p:spPr>
          <a:xfrm>
            <a:off x="1857556" y="5272809"/>
            <a:ext cx="8442384" cy="725018"/>
          </a:xfrm>
          <a:prstGeom prst="rect">
            <a:avLst/>
          </a:prstGeom>
        </p:spPr>
        <p:txBody>
          <a:bodyPr vert="horz" lIns="91440" tIns="45720" rIns="91440" bIns="45720" rtlCol="0">
            <a:normAutofit/>
          </a:bodyPr>
          <a:lstStyle/>
          <a:p>
            <a:pPr algn="ctr">
              <a:spcBef>
                <a:spcPts val="1000"/>
              </a:spcBef>
            </a:pPr>
            <a:r>
              <a:rPr kumimoji="1" lang="zh-HK" altLang="en-US" sz="2000">
                <a:solidFill>
                  <a:srgbClr val="FFFFFF"/>
                </a:solidFill>
              </a:rPr>
              <a:t>動態機配對遊戲</a:t>
            </a:r>
          </a:p>
        </p:txBody>
      </p:sp>
      <p:grpSp>
        <p:nvGrpSpPr>
          <p:cNvPr id="22" name="Group 21">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23" name="Rectangle 22">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4" name="Straight Connector 23">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014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7E25A6E2-CB71-302D-451C-D33053E82930}"/>
              </a:ext>
            </a:extLst>
          </p:cNvPr>
          <p:cNvPicPr>
            <a:picLocks noChangeAspect="1"/>
          </p:cNvPicPr>
          <p:nvPr/>
        </p:nvPicPr>
        <p:blipFill rotWithShape="1">
          <a:blip r:embed="rId2">
            <a:alphaModFix amt="40000"/>
          </a:blip>
          <a:srcRect b="24873"/>
          <a:stretch/>
        </p:blipFill>
        <p:spPr>
          <a:xfrm>
            <a:off x="20" y="10"/>
            <a:ext cx="12191979" cy="6869638"/>
          </a:xfrm>
          <a:prstGeom prst="rect">
            <a:avLst/>
          </a:prstGeom>
        </p:spPr>
      </p:pic>
      <p:sp>
        <p:nvSpPr>
          <p:cNvPr id="2" name="標題 1">
            <a:extLst>
              <a:ext uri="{FF2B5EF4-FFF2-40B4-BE49-F238E27FC236}">
                <a16:creationId xmlns:a16="http://schemas.microsoft.com/office/drawing/2014/main" id="{E8625FDE-9775-A0CE-237D-0944326065C1}"/>
              </a:ext>
            </a:extLst>
          </p:cNvPr>
          <p:cNvSpPr>
            <a:spLocks noGrp="1"/>
          </p:cNvSpPr>
          <p:nvPr>
            <p:ph type="title"/>
          </p:nvPr>
        </p:nvSpPr>
        <p:spPr>
          <a:xfrm>
            <a:off x="1736785" y="723900"/>
            <a:ext cx="8718430" cy="1288489"/>
          </a:xfrm>
          <a:effectLst>
            <a:outerShdw blurRad="50800" dist="12700" dir="2700000" algn="tl" rotWithShape="0">
              <a:prstClr val="black">
                <a:alpha val="40000"/>
              </a:prstClr>
            </a:outerShdw>
          </a:effectLst>
        </p:spPr>
        <p:txBody>
          <a:bodyPr>
            <a:normAutofit/>
          </a:bodyPr>
          <a:lstStyle/>
          <a:p>
            <a:pPr algn="ctr"/>
            <a:r>
              <a:rPr kumimoji="1" lang="zh-HK" altLang="en-US">
                <a:solidFill>
                  <a:schemeClr val="tx1"/>
                </a:solidFill>
              </a:rPr>
              <a:t>背景</a:t>
            </a:r>
          </a:p>
        </p:txBody>
      </p:sp>
      <p:sp>
        <p:nvSpPr>
          <p:cNvPr id="3" name="內容版面配置區 2">
            <a:extLst>
              <a:ext uri="{FF2B5EF4-FFF2-40B4-BE49-F238E27FC236}">
                <a16:creationId xmlns:a16="http://schemas.microsoft.com/office/drawing/2014/main" id="{00D23D2B-5AAE-5712-068E-A91BBC3C0C6A}"/>
              </a:ext>
            </a:extLst>
          </p:cNvPr>
          <p:cNvSpPr>
            <a:spLocks noGrp="1"/>
          </p:cNvSpPr>
          <p:nvPr>
            <p:ph idx="1"/>
          </p:nvPr>
        </p:nvSpPr>
        <p:spPr>
          <a:xfrm>
            <a:off x="2701962" y="2161903"/>
            <a:ext cx="6788076" cy="3416512"/>
          </a:xfrm>
          <a:effectLst>
            <a:outerShdw blurRad="50800" dist="12700" dir="2700000" algn="tl" rotWithShape="0">
              <a:prstClr val="black">
                <a:alpha val="40000"/>
              </a:prstClr>
            </a:outerShdw>
          </a:effectLst>
        </p:spPr>
        <p:txBody>
          <a:bodyPr>
            <a:normAutofit/>
          </a:bodyPr>
          <a:lstStyle/>
          <a:p>
            <a:pPr algn="ctr" rtl="0">
              <a:spcBef>
                <a:spcPts val="0"/>
              </a:spcBef>
              <a:spcAft>
                <a:spcPts val="0"/>
              </a:spcAft>
            </a:pPr>
            <a:endParaRPr lang="zh-HK" altLang="en-US" b="0">
              <a:solidFill>
                <a:schemeClr val="tx1"/>
              </a:solidFill>
              <a:effectLst/>
            </a:endParaRPr>
          </a:p>
          <a:p>
            <a:pPr algn="ctr" rtl="0">
              <a:spcBef>
                <a:spcPts val="0"/>
              </a:spcBef>
              <a:spcAft>
                <a:spcPts val="0"/>
              </a:spcAft>
            </a:pPr>
            <a:r>
              <a:rPr lang="zh-HK" altLang="en-US" b="0" i="0" u="none" strike="noStrike">
                <a:solidFill>
                  <a:schemeClr val="tx1"/>
                </a:solidFill>
                <a:effectLst/>
                <a:latin typeface="Arial" panose="020B0604020202020204" pitchFamily="34" charset="0"/>
              </a:rPr>
              <a:t>我們創作這遊戲的目的是為了幫助孩子和長者靈活大腦</a:t>
            </a:r>
            <a:endParaRPr lang="zh-HK" altLang="en-US" b="0">
              <a:solidFill>
                <a:schemeClr val="tx1"/>
              </a:solidFill>
              <a:effectLst/>
            </a:endParaRPr>
          </a:p>
          <a:p>
            <a:pPr algn="ctr" rtl="0">
              <a:spcBef>
                <a:spcPts val="0"/>
              </a:spcBef>
              <a:spcAft>
                <a:spcPts val="0"/>
              </a:spcAft>
            </a:pPr>
            <a:r>
              <a:rPr lang="zh-HK" altLang="en-US" b="0" i="0" u="none" strike="noStrike">
                <a:solidFill>
                  <a:schemeClr val="tx1"/>
                </a:solidFill>
                <a:effectLst/>
                <a:latin typeface="Arial" panose="020B0604020202020204" pitchFamily="34" charset="0"/>
              </a:rPr>
              <a:t>我們這遊戲本就需要靠記憶來進行配對下面我來戰士一下我們的遊戲</a:t>
            </a:r>
            <a:endParaRPr lang="zh-HK" altLang="en-US" b="0">
              <a:solidFill>
                <a:schemeClr val="tx1"/>
              </a:solidFill>
              <a:effectLst/>
            </a:endParaRPr>
          </a:p>
          <a:p>
            <a:pPr algn="ctr"/>
            <a:br>
              <a:rPr lang="zh-HK" altLang="en-US">
                <a:solidFill>
                  <a:schemeClr val="tx1"/>
                </a:solidFill>
              </a:rPr>
            </a:br>
            <a:endParaRPr kumimoji="1" lang="zh-HK" altLang="en-US">
              <a:solidFill>
                <a:schemeClr val="tx1"/>
              </a:solidFill>
            </a:endParaRPr>
          </a:p>
        </p:txBody>
      </p:sp>
      <p:grpSp>
        <p:nvGrpSpPr>
          <p:cNvPr id="27" name="Group 26">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28" name="Rectangle 27">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29" name="Straight Connector 28">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798962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4" id="{BF287D7B-365B-D146-8629-30460DB56D53}" vid="{B927B31F-E8C6-8246-93DE-3545DC40FB3B}"/>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TotalTime>
  <Words>362</Words>
  <Application>Microsoft Macintosh PowerPoint</Application>
  <PresentationFormat>寬螢幕</PresentationFormat>
  <Paragraphs>47</Paragraphs>
  <Slides>14</Slides>
  <Notes>3</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14</vt:i4>
      </vt:variant>
    </vt:vector>
  </HeadingPairs>
  <TitlesOfParts>
    <vt:vector size="18" baseType="lpstr">
      <vt:lpstr>Arial</vt:lpstr>
      <vt:lpstr>Bembo</vt:lpstr>
      <vt:lpstr>Calibri</vt:lpstr>
      <vt:lpstr>AdornVTI</vt:lpstr>
      <vt:lpstr>配對遊戲</vt:lpstr>
      <vt:lpstr>組員介紹</vt:lpstr>
      <vt:lpstr>PowerPoint 簡報</vt:lpstr>
      <vt:lpstr>过往的经验</vt:lpstr>
      <vt:lpstr>PowerPoint 簡報</vt:lpstr>
      <vt:lpstr>我們創建了一個可以讓使用者自定義網格大小的動態網格。網格的每一個單元格都可以被點擊，並且在點擊時會反饋一些信息。使用到 getElementById、createElement、appendChild 和 prompt 等JavaScript方法來完成這個網格</vt:lpstr>
      <vt:lpstr>遊戲的用戶介面將由 3x3 的網格組成，玩家將在其中放置 'X' 或 'O'。我們使用給定的 HTML 和 CSS 代碼，並編寫 JavaScript 腳本來控制遊戲邏輯</vt:lpstr>
      <vt:lpstr>https://onecompiler.com/html/42etwc4r2</vt:lpstr>
      <vt:lpstr>背景</vt:lpstr>
      <vt:lpstr>PowerPoint 簡報</vt:lpstr>
      <vt:lpstr>PowerPoint 簡報</vt:lpstr>
      <vt:lpstr>PowerPoint 簡報</vt:lpstr>
      <vt:lpstr>Thank you</vt:lpstr>
      <vt:lpstr>Q&amp;A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配對遊戲</dc:title>
  <dc:creator>wai cheong wong</dc:creator>
  <cp:lastModifiedBy>wai cheong wong</cp:lastModifiedBy>
  <cp:revision>3</cp:revision>
  <dcterms:created xsi:type="dcterms:W3CDTF">2024-05-31T07:45:51Z</dcterms:created>
  <dcterms:modified xsi:type="dcterms:W3CDTF">2024-05-31T10:15:27Z</dcterms:modified>
</cp:coreProperties>
</file>