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73" r:id="rId5"/>
    <p:sldId id="274" r:id="rId6"/>
    <p:sldId id="278" r:id="rId7"/>
    <p:sldId id="279" r:id="rId8"/>
    <p:sldId id="275" r:id="rId9"/>
    <p:sldId id="280" r:id="rId10"/>
    <p:sldId id="276" r:id="rId11"/>
    <p:sldId id="277" r:id="rId12"/>
    <p:sldId id="28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2DD4F-C04A-F96F-D1DC-D24B6C1E8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4A1E28-D4FA-C114-A9D9-4B8CD3982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1BCFDF-84AC-E3E0-F535-4B074256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5B2-AF7F-4BE5-A9C1-86307B87694F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282227-9DBB-D08C-387B-BDD359E9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71AC12-8D81-2C50-65F7-405D1C93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A337-63C8-4CFC-BB05-74A006BB2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39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B6FE6-BD0A-A3C9-CD62-67DBD7E3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B81BD0-9973-4923-0F6C-EEBD65442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705C78-664C-BC24-E95B-9B4370CD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5B2-AF7F-4BE5-A9C1-86307B87694F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3EB128-12AE-5A01-03E5-27BE32C9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813648-3B6A-F5D7-7744-97239028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A337-63C8-4CFC-BB05-74A006BB2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71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3FB743-F2D2-9F32-F662-09E138DB1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B9C3FF-DD65-907B-2C4B-479649A22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AD7974-9E62-D0E4-8264-0F5B6B72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5B2-AF7F-4BE5-A9C1-86307B87694F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DC3F3B-1B2E-1ACB-F9A9-C40C68D8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074C09-734A-26FC-FFE4-C79A9508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A337-63C8-4CFC-BB05-74A006BB2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69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E1402-4C05-5270-5069-F1A45FEB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82D0EA-AD46-E3AB-4D47-A608FEF83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A0D287-C1C5-CA10-B832-39DBD1A8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5B2-AF7F-4BE5-A9C1-86307B87694F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5AB881-7A0C-2C8F-FDE6-A92C733B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4534BC-4890-954B-42A6-661D8558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A337-63C8-4CFC-BB05-74A006BB2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16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75676-FA76-8CE1-B279-0CFAB34C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728CA4-BA1A-1099-9C8A-04D68136B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382916-1CBE-D079-C333-044DA628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5B2-AF7F-4BE5-A9C1-86307B87694F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8BE019-B5BA-3F6A-60F6-F152167A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E4CA13-3111-19E2-9CAA-C5E117CD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A337-63C8-4CFC-BB05-74A006BB2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82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01A61-EBA1-D95D-0C2B-B1B7BFE5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A180F7-6209-231A-1937-C03D447FA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358F3D-D2BB-5B7E-A248-0409A8D68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AF352C-C785-3A91-5E52-62D66EAD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5B2-AF7F-4BE5-A9C1-86307B87694F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C02AA2-D3A8-8387-9128-B92879A1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7BB6A1-D03D-2A1D-A248-37C4A8A0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A337-63C8-4CFC-BB05-74A006BB2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29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05A30-3E63-5BF6-643A-2ABCDC2C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1974A1-C8CF-9096-2FDF-4D62F0F19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BD630E-4DC3-6078-8437-6CA775888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CF76A97-18E3-FAE2-4E1A-F9A636FB8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B66F61-5496-A2E1-38FA-91D432A84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367F00C-740B-32A9-6C82-7A0822AF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5B2-AF7F-4BE5-A9C1-86307B87694F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A9D3F6-225B-D477-8C17-AFD81756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151D34-B9C3-29DA-14D2-0308BFFF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A337-63C8-4CFC-BB05-74A006BB2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35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5C157-7BCF-8C23-45F4-7853F9C0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F7B1C8-7545-54BE-51AD-C31BB868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5B2-AF7F-4BE5-A9C1-86307B87694F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527242-D48C-D0D0-4605-5485CEB0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42AAB8B-D322-F1DC-AE85-B9BA10DA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A337-63C8-4CFC-BB05-74A006BB2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45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1D87AA-62A2-5A60-FA32-DE25551B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5B2-AF7F-4BE5-A9C1-86307B87694F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A557253-96EE-D01B-798C-0C6E15F4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FB3E09-4425-2847-F8AC-E9DED3D3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A337-63C8-4CFC-BB05-74A006BB2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23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06B6E-20A2-1DD3-0CB9-6FA0253C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0454D-DC87-C6F3-502A-A7E8A267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5BB583-7095-0EB8-2C7C-E5B3BE5B7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40E340-DB0C-CB71-E688-0C371D798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5B2-AF7F-4BE5-A9C1-86307B87694F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0157E2-61E8-E18E-F41A-CF69AAB6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C8CF6A-2890-372F-49E4-6A8F51D7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A337-63C8-4CFC-BB05-74A006BB2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41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148DB-C974-63C3-3493-E22667B58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F37F5A4-F999-4A0C-CA88-B352FE85C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096E3E-E539-00BB-DF0C-30BCF6FA8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0AE17C-BEED-C34D-8206-52E57E22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05B2-AF7F-4BE5-A9C1-86307B87694F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83C73E-E207-97CD-67D8-50EBCDF2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510275-34AD-F3B1-A827-711D7E19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EA337-63C8-4CFC-BB05-74A006BB2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30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7652294-1106-3F87-1A39-52F0E2A5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C4C561-57BE-1B17-E994-57463283C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60AFD9-BE06-D63A-6F43-A360B8980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4D05B2-AF7F-4BE5-A9C1-86307B87694F}" type="datetimeFigureOut">
              <a:rPr lang="zh-TW" altLang="en-US" smtClean="0"/>
              <a:t>2024/3/21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D884B1-7B2F-B6F9-18B0-945AF90F7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007CCC-D537-2BDA-6733-38705DC7B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EA337-63C8-4CFC-BB05-74A006BB2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327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941E8-740D-490A-AC0D-7084F787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9952"/>
            <a:ext cx="10515600" cy="84767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Ministry of Science and Higher Education of the Russian Federation</a:t>
            </a:r>
            <a:br>
              <a:rPr lang="en-US" altLang="zh-TW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ITMO University</a:t>
            </a:r>
            <a:br>
              <a:rPr lang="en-US" altLang="zh-TW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 of Translational Information Technologies</a:t>
            </a:r>
            <a:br>
              <a:rPr lang="en-US" altLang="zh-TW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zh-TW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zh-TW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774576-9391-472A-B267-C0C5147C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7982"/>
            <a:ext cx="12191999" cy="6129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 of study «01.04.02 Applied Mathematics and Informatics»</a:t>
            </a:r>
          </a:p>
          <a:p>
            <a:pPr marL="0" indent="0" algn="ctr">
              <a:buNone/>
            </a:pPr>
            <a:r>
              <a:rPr lang="en-US" altLang="zh-TW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Profile: Bioinformatics and Systems Biology 2023</a:t>
            </a:r>
          </a:p>
          <a:p>
            <a:pPr marL="0" indent="0" algn="ctr">
              <a:buNone/>
            </a:pPr>
            <a:endParaRPr lang="en-US" altLang="zh-TW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altLang="zh-TW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altLang="zh-TW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 Homework1 of «Applied Statistics. ITMO. Spring 2024»</a:t>
            </a:r>
          </a:p>
          <a:p>
            <a:pPr marL="0" indent="0" algn="ctr">
              <a:buNone/>
            </a:pPr>
            <a:r>
              <a:rPr lang="en-US" altLang="zh-TW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“Trees on Barro Colorado”</a:t>
            </a:r>
            <a:endParaRPr lang="ru-RU" altLang="zh-TW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TW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zh-TW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TW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ja-JP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zh-TW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roup</a:t>
            </a:r>
            <a:r>
              <a:rPr lang="ru-RU" altLang="zh-TW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№</a:t>
            </a:r>
            <a:r>
              <a:rPr lang="en-US" altLang="zh-TW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M4135, </a:t>
            </a:r>
            <a:r>
              <a:rPr kumimoji="0" lang="en-US" altLang="zh-TW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Institute of Applied Computer Science</a:t>
            </a:r>
            <a:r>
              <a:rPr kumimoji="0" lang="ru-RU" altLang="zh-TW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TW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altLang="ja-JP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Wong Pei Fong (</a:t>
            </a:r>
            <a:r>
              <a:rPr lang="ru-RU" altLang="ja-JP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Вон Пэй Фон</a:t>
            </a:r>
            <a:r>
              <a:rPr lang="en-US" altLang="ja-JP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algn="r">
              <a:buNone/>
            </a:pPr>
            <a:endParaRPr lang="en-US" altLang="ja-JP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endParaRPr lang="en-US" altLang="ja-JP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endParaRPr lang="en-US" altLang="ja-JP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r>
              <a:rPr lang="en-US" altLang="ja-JP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Lecturer:</a:t>
            </a:r>
          </a:p>
          <a:p>
            <a:pPr marL="0" indent="0" algn="r">
              <a:buNone/>
            </a:pPr>
            <a:r>
              <a:rPr lang="en-US" altLang="ja-JP" sz="1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Lavrentii</a:t>
            </a:r>
            <a:r>
              <a:rPr lang="en-US" altLang="ja-JP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Danilov</a:t>
            </a:r>
          </a:p>
          <a:p>
            <a:pPr marL="0" indent="0" algn="r">
              <a:buNone/>
            </a:pPr>
            <a:endParaRPr lang="en-US" altLang="ja-JP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altLang="ja-JP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Saint-Petersburg, </a:t>
            </a:r>
            <a:r>
              <a:rPr lang="en-US" altLang="zh-TW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21.03.</a:t>
            </a:r>
            <a:r>
              <a:rPr lang="en-US" altLang="ja-JP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2024</a:t>
            </a:r>
            <a:endParaRPr lang="zh-TW" altLang="en-US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4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4C31F-0649-27E0-8C1F-CD1BC21F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PCA scores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E1847FC-9619-ECD9-5843-058490535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742" y="1825625"/>
            <a:ext cx="7232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4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D463A-C96C-37F3-64B1-BA7A7579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Plotting PCA scores with environmental parameters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F1C9CBC-2EB2-472A-6013-F4C7B2CA4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742" y="1825625"/>
            <a:ext cx="7232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49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7C580-9218-3A49-B16A-9D2C170C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Conclusions about the most important factors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CCAA98-0A83-923B-4F0A-DEC95032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Precipitation: there is a gradient of precipitation values across the plots</a:t>
            </a:r>
          </a:p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Elevation: elevation also influences the distribution of species.</a:t>
            </a:r>
          </a:p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Habitat: different habitat types exhibit distinct patterns in the ordination space.</a:t>
            </a:r>
          </a:p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Environmental Heterogeneity: Plots with higher environmental heterogeneity tend to show greater dispersion in the ordination space, indicating a wider range of species compositions. 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94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7FF64-944F-32EE-C640-3F3FF175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DF5578-8D39-B53F-2CF2-5457FD52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give the numbers of trees at least 10 cm in diameter at breast height (1.3 m above the ground) in each one hectare square of forest. Within each one hectare square, all individuals of all species were tallied and are recorded in this table.</a:t>
            </a:r>
          </a:p>
          <a:p>
            <a:pPr marL="0" indent="0">
              <a:buNone/>
            </a:pP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frame contains only the Barro Colorado Island subset of the original data.</a:t>
            </a:r>
          </a:p>
          <a:p>
            <a:pPr marL="0" indent="0">
              <a:buNone/>
            </a:pP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quadrats are located in a regular grid. See </a:t>
            </a:r>
            <a:r>
              <a:rPr lang="en-US" altLang="zh-TW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BCI.env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the coordinates.</a:t>
            </a:r>
          </a:p>
          <a:p>
            <a:pPr marL="0" indent="0">
              <a:buNone/>
            </a:pPr>
            <a:endParaRPr lang="en-US" altLang="zh-TW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full description of the site information in </a:t>
            </a:r>
            <a:r>
              <a:rPr lang="en-US" altLang="zh-TW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BCI.env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given in Pyke et al. (2001) and Harms et al. (2001). N.B. Pyke et al. (2001) and Harms et al. (2001) give conflicting information about forest age categories and elevation.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44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BCE27-A2AE-9533-AB3C-8F35805A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CD84A-D2F5-E448-2E2F-B64D1FDE1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Make EDA for data.</a:t>
            </a:r>
          </a:p>
          <a:p>
            <a:pPr marL="0" indent="0">
              <a:buNone/>
            </a:pP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Build an ordination of objects (descriptions, samples, etc.).</a:t>
            </a:r>
          </a:p>
          <a:p>
            <a:pPr marL="0" indent="0">
              <a:buNone/>
            </a:pP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altLang="zh-TW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Visualise</a:t>
            </a: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relationship between the resulting ordination and environmental parameters.</a:t>
            </a:r>
          </a:p>
          <a:p>
            <a:pPr marL="0" indent="0">
              <a:buNone/>
            </a:pPr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Draw conclusions about the most important factors.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42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48745-E378-D584-771E-216647C4C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zh-TW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 species accumulation curve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929EEC1-10E9-7217-361D-B82658489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42" y="1825625"/>
            <a:ext cx="7232515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794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1330C-DF2F-C943-8E98-C196FDC3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Plot histogram of tree counts for the first species in the dataset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F25706E-3EF5-500A-27E8-E93AB40FF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804" y="1671736"/>
            <a:ext cx="7007290" cy="4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2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ECB94-A231-26EA-F27C-3117AFFB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Spatial distribution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AA68A50-C716-95A6-7F20-0A4B071D4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742" y="1825625"/>
            <a:ext cx="7232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7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FE7C9-6F8A-7761-373B-83EAFEFC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Plot tree counts against precipitation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E700153-C035-C158-85B5-A7A6AC2A4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742" y="1825625"/>
            <a:ext cx="7232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0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A604C4-79A1-4A13-5243-A5834FE7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Biplot of PCA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DD1B383-1EF7-19C5-3B69-638F09995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742" y="1825625"/>
            <a:ext cx="7232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6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334AD-F85C-BB98-0BF0-F89AC026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Scree Plot of PCA</a:t>
            </a:r>
            <a:endParaRPr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6B715AB-6ECE-A6B8-67DE-609D7D5D2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742" y="1825625"/>
            <a:ext cx="72325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616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392</Words>
  <Application>Microsoft Office PowerPoint</Application>
  <PresentationFormat>寬螢幕</PresentationFormat>
  <Paragraphs>42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1_Office 佈景主題</vt:lpstr>
      <vt:lpstr>Ministry of Science and Higher Education of the Russian Federation ITMO University School of Translational Information Technologies  </vt:lpstr>
      <vt:lpstr>Description</vt:lpstr>
      <vt:lpstr>Purpose</vt:lpstr>
      <vt:lpstr>1. Plot species accumulation curve</vt:lpstr>
      <vt:lpstr>1. Plot histogram of tree counts for the first species in the dataset</vt:lpstr>
      <vt:lpstr>1. Spatial distribution</vt:lpstr>
      <vt:lpstr>1. Plot tree counts against precipitation</vt:lpstr>
      <vt:lpstr>2. Biplot of PCA</vt:lpstr>
      <vt:lpstr>2. Scree Plot of PCA</vt:lpstr>
      <vt:lpstr>2. PCA scores</vt:lpstr>
      <vt:lpstr>3. Plotting PCA scores with environmental parameters</vt:lpstr>
      <vt:lpstr>4. Conclusions about the most important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Ministry of Science and Higher Education of the Russian Federation ITMO University School of Translational Information Technologies  </dc:title>
  <dc:creator>培峯 翁</dc:creator>
  <cp:lastModifiedBy>培峯 翁</cp:lastModifiedBy>
  <cp:revision>1</cp:revision>
  <dcterms:created xsi:type="dcterms:W3CDTF">2024-03-21T16:04:58Z</dcterms:created>
  <dcterms:modified xsi:type="dcterms:W3CDTF">2024-03-21T16:37:32Z</dcterms:modified>
</cp:coreProperties>
</file>