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1" r:id="rId3"/>
    <p:sldId id="272" r:id="rId4"/>
    <p:sldId id="273" r:id="rId5"/>
    <p:sldId id="274" r:id="rId6"/>
    <p:sldId id="276" r:id="rId7"/>
    <p:sldId id="275" r:id="rId8"/>
    <p:sldId id="277" r:id="rId9"/>
    <p:sldId id="278"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96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培峯 翁" userId="2595a9c140b3a8e0" providerId="LiveId" clId="{31A3829A-CA3F-41B5-B88D-153432708730}"/>
    <pc:docChg chg="modSld">
      <pc:chgData name="培峯 翁" userId="2595a9c140b3a8e0" providerId="LiveId" clId="{31A3829A-CA3F-41B5-B88D-153432708730}" dt="2024-10-21T22:09:26.319" v="4"/>
      <pc:docMkLst>
        <pc:docMk/>
      </pc:docMkLst>
      <pc:sldChg chg="modSp mod">
        <pc:chgData name="培峯 翁" userId="2595a9c140b3a8e0" providerId="LiveId" clId="{31A3829A-CA3F-41B5-B88D-153432708730}" dt="2024-10-21T22:09:26.319" v="4"/>
        <pc:sldMkLst>
          <pc:docMk/>
          <pc:sldMk cId="1215346419" sldId="271"/>
        </pc:sldMkLst>
        <pc:spChg chg="mod">
          <ac:chgData name="培峯 翁" userId="2595a9c140b3a8e0" providerId="LiveId" clId="{31A3829A-CA3F-41B5-B88D-153432708730}" dt="2024-10-21T22:09:26.319" v="4"/>
          <ac:spMkLst>
            <pc:docMk/>
            <pc:sldMk cId="1215346419" sldId="271"/>
            <ac:spMk id="3" creationId="{8AE46D34-96D3-FA9D-7A24-77DFB70852F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76989F-BCDA-33B0-A191-2969523D03B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31C3EF0A-6581-C47C-6300-5ADDCA167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7BC3C55-8E5D-4264-052B-020FA326936F}"/>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A934A852-9AD1-A025-04E0-D0EA2C2704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1D9936D-8D9B-4005-924A-D53475B9E929}"/>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306211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E0DE12-7192-FCE2-87E5-8C28B0164F6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3A60E2C5-99EB-9DCC-7F89-351B70FC0FA3}"/>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DB5AF7-9CF5-23E2-34E2-4728C4BA42E3}"/>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1E019F67-A934-8EBD-7212-A575A86930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651B5EA-A6D8-4FFB-BE1D-3B77410FCABB}"/>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3740969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8AC8136-00E1-3BCB-E299-38600FED8C2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FF5FED8-D36C-913B-FC19-0932946FFDEA}"/>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56BCE00-2719-6E75-1EF0-0F1316FC3CCA}"/>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753708B5-B843-6472-66BD-A2D9AFDD319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DA82764-43AA-8D0D-5B46-B210FC57FC3E}"/>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2568850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1615A4-995A-6D1D-D8E3-EEDB5803E841}"/>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89E31DAE-B5C0-DB57-975B-3E9ED317DA7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BEC83BD-3EC2-9B4B-53AC-811A6B8BBC08}"/>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3373C220-18FF-2C04-615D-BB92A00A34C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103A80-CFF4-FFF7-B142-6E0FA64D1FF3}"/>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4120121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2BC0B0-7555-A408-C67F-775A9CEE069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B98BE51-1A5C-A107-CDF0-80C62002072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15B62692-6FF6-0ADE-9C55-314AB28EC6F6}"/>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FC406083-0AF7-D2D5-046E-E32A755C620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76E1A8B-871D-F578-F8B6-CE0E522711F4}"/>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117129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E0BE1D-7CF5-EA47-7DC6-AD1A79D019E3}"/>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F0FF40C-C07E-56B9-561D-C5C0CE3D7ECC}"/>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A0120D02-96C3-7700-78C9-CA0EFACFBDD2}"/>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9F54143-2B63-9649-B589-86B878367BCF}"/>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1EF3A9DF-6557-8D29-9519-C028AE18ADB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781326A-0B8E-155A-8F44-62499FBE4A21}"/>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106377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1AA761-1BB4-1F9C-9D61-92328D93B02C}"/>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D9A8C7E-8B32-8763-9D46-9749CEC4FA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E8486A3-9EC1-8A14-ABB2-591092E72339}"/>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7616F1A-4E96-732A-344F-5B89523CB1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80337606-C2EF-1741-A049-5458810F9C0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22D97648-A828-123E-FCE5-EB3C0FBB2B10}"/>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8" name="頁尾版面配置區 7">
            <a:extLst>
              <a:ext uri="{FF2B5EF4-FFF2-40B4-BE49-F238E27FC236}">
                <a16:creationId xmlns:a16="http://schemas.microsoft.com/office/drawing/2014/main" id="{341181DC-5882-F8A6-9E08-B510D0B7298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19822F75-A76A-71B8-8A33-DEB60B9FB966}"/>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1984614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FB5CFBB-40E0-42EE-E8C3-04BADF010AB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2F423985-6C73-9D4A-7D00-65947F0299AF}"/>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4" name="頁尾版面配置區 3">
            <a:extLst>
              <a:ext uri="{FF2B5EF4-FFF2-40B4-BE49-F238E27FC236}">
                <a16:creationId xmlns:a16="http://schemas.microsoft.com/office/drawing/2014/main" id="{6C346060-7041-D38C-5CDA-077D77D59AA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05803F2-CAB6-B897-F234-19B2DC495460}"/>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2271279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3E257F2A-102E-D2C4-C593-D8EEC5E0E643}"/>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3" name="頁尾版面配置區 2">
            <a:extLst>
              <a:ext uri="{FF2B5EF4-FFF2-40B4-BE49-F238E27FC236}">
                <a16:creationId xmlns:a16="http://schemas.microsoft.com/office/drawing/2014/main" id="{20480003-CF57-B22F-CB68-0E0CBB048585}"/>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9B818B2-7FB6-3A25-6BC3-45E048FBF36C}"/>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282116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E8E66A-48E9-81DD-C22F-B90E583DE3E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8171A420-4315-44F4-B3F6-4275D68ED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BB9ADE3-6BBF-CA9E-B480-8F028B72D8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20B73BD-15E0-73C7-9DF0-869CEE0F9BE1}"/>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7C415D12-35A9-B794-914A-69B5FBE29A8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5985699-B9A4-03FB-5485-A67AE9DB7561}"/>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16196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5BDFCE-7783-6FEF-1B15-CB3ECE3EC1D1}"/>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468F87D-8903-7860-626D-85C51E0683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1AF6DFFD-12DC-F905-E28B-FE1EC7E92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F3DB30DF-16FB-B592-99CB-90332AB0C5F4}"/>
              </a:ext>
            </a:extLst>
          </p:cNvPr>
          <p:cNvSpPr>
            <a:spLocks noGrp="1"/>
          </p:cNvSpPr>
          <p:nvPr>
            <p:ph type="dt" sz="half" idx="10"/>
          </p:nvPr>
        </p:nvSpPr>
        <p:spPr/>
        <p:txBody>
          <a:bodyPr/>
          <a:lstStyle/>
          <a:p>
            <a:fld id="{9B106962-6075-45F2-9C7C-C60508FBB738}" type="datetimeFigureOut">
              <a:rPr lang="zh-TW" altLang="en-US" smtClean="0"/>
              <a:t>2024/10/21</a:t>
            </a:fld>
            <a:endParaRPr lang="zh-TW" altLang="en-US"/>
          </a:p>
        </p:txBody>
      </p:sp>
      <p:sp>
        <p:nvSpPr>
          <p:cNvPr id="6" name="頁尾版面配置區 5">
            <a:extLst>
              <a:ext uri="{FF2B5EF4-FFF2-40B4-BE49-F238E27FC236}">
                <a16:creationId xmlns:a16="http://schemas.microsoft.com/office/drawing/2014/main" id="{4429BEEE-5B74-427B-58FB-1DA495F85CB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620A27E-7010-1220-5D22-E1B59F9C423D}"/>
              </a:ext>
            </a:extLst>
          </p:cNvPr>
          <p:cNvSpPr>
            <a:spLocks noGrp="1"/>
          </p:cNvSpPr>
          <p:nvPr>
            <p:ph type="sldNum" sz="quarter" idx="12"/>
          </p:nvPr>
        </p:nvSpPr>
        <p:spPr/>
        <p:txBody>
          <a:body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393226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ECA0D785-9E6B-2E1E-82DF-D38F8ADFB1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AD04DEC-01BD-492E-9C00-6B3A833626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BA9EBD1-08D0-A6BE-DC41-0240768C7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6962-6075-45F2-9C7C-C60508FBB738}" type="datetimeFigureOut">
              <a:rPr lang="zh-TW" altLang="en-US" smtClean="0"/>
              <a:t>2024/10/21</a:t>
            </a:fld>
            <a:endParaRPr lang="zh-TW" altLang="en-US"/>
          </a:p>
        </p:txBody>
      </p:sp>
      <p:sp>
        <p:nvSpPr>
          <p:cNvPr id="5" name="頁尾版面配置區 4">
            <a:extLst>
              <a:ext uri="{FF2B5EF4-FFF2-40B4-BE49-F238E27FC236}">
                <a16:creationId xmlns:a16="http://schemas.microsoft.com/office/drawing/2014/main" id="{1FB626FC-89B3-7941-0500-84FB079CE3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75391E82-FCF0-1677-63B9-A8C78BBB30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0713BD-5F91-42B6-A6F0-0D8111BC41E4}" type="slidenum">
              <a:rPr lang="zh-TW" altLang="en-US" smtClean="0"/>
              <a:t>‹#›</a:t>
            </a:fld>
            <a:endParaRPr lang="zh-TW" altLang="en-US"/>
          </a:p>
        </p:txBody>
      </p:sp>
    </p:spTree>
    <p:extLst>
      <p:ext uri="{BB962C8B-B14F-4D97-AF65-F5344CB8AC3E}">
        <p14:creationId xmlns:p14="http://schemas.microsoft.com/office/powerpoint/2010/main" val="2374120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7941E8-740D-490A-AC0D-7084F7876CB8}"/>
              </a:ext>
            </a:extLst>
          </p:cNvPr>
          <p:cNvSpPr>
            <a:spLocks noGrp="1"/>
          </p:cNvSpPr>
          <p:nvPr>
            <p:ph type="title"/>
          </p:nvPr>
        </p:nvSpPr>
        <p:spPr>
          <a:xfrm>
            <a:off x="838199" y="439952"/>
            <a:ext cx="10515600" cy="847672"/>
          </a:xfrm>
        </p:spPr>
        <p:txBody>
          <a:bodyPr>
            <a:normAutofit fontScale="90000"/>
          </a:bodyPr>
          <a:lstStyle/>
          <a:p>
            <a:pPr algn="ctr"/>
            <a:r>
              <a:rPr lang="en-US" altLang="zh-TW" sz="2000" dirty="0">
                <a:latin typeface="+mn-lt"/>
              </a:rPr>
              <a:t>Ministry of Science and Higher Education of the Russian Federation</a:t>
            </a:r>
            <a:br>
              <a:rPr lang="en-US" altLang="zh-TW" sz="2000" dirty="0">
                <a:latin typeface="+mn-lt"/>
              </a:rPr>
            </a:br>
            <a:r>
              <a:rPr lang="en-US" altLang="zh-TW" sz="2000" dirty="0">
                <a:latin typeface="+mn-lt"/>
              </a:rPr>
              <a:t>ITMO University</a:t>
            </a:r>
            <a:br>
              <a:rPr lang="en-US" altLang="zh-TW" sz="2000" dirty="0">
                <a:latin typeface="+mn-lt"/>
              </a:rPr>
            </a:br>
            <a:r>
              <a:rPr lang="en-US" altLang="zh-TW" sz="2000" dirty="0">
                <a:latin typeface="+mn-lt"/>
              </a:rPr>
              <a:t>School of Translational Information Technologies</a:t>
            </a:r>
            <a:br>
              <a:rPr lang="en-US" altLang="zh-TW" sz="2000" dirty="0">
                <a:latin typeface="+mn-lt"/>
              </a:rPr>
            </a:br>
            <a:br>
              <a:rPr lang="en-US" altLang="zh-TW" sz="2800" dirty="0">
                <a:latin typeface="+mn-lt"/>
              </a:rPr>
            </a:br>
            <a:endParaRPr lang="zh-TW" altLang="en-US" sz="2800" dirty="0">
              <a:latin typeface="+mn-lt"/>
            </a:endParaRPr>
          </a:p>
        </p:txBody>
      </p:sp>
      <p:sp>
        <p:nvSpPr>
          <p:cNvPr id="3" name="內容版面配置區 2">
            <a:extLst>
              <a:ext uri="{FF2B5EF4-FFF2-40B4-BE49-F238E27FC236}">
                <a16:creationId xmlns:a16="http://schemas.microsoft.com/office/drawing/2014/main" id="{69774576-9391-472A-B267-C0C5147CD160}"/>
              </a:ext>
            </a:extLst>
          </p:cNvPr>
          <p:cNvSpPr>
            <a:spLocks noGrp="1"/>
          </p:cNvSpPr>
          <p:nvPr>
            <p:ph idx="1"/>
          </p:nvPr>
        </p:nvSpPr>
        <p:spPr>
          <a:xfrm>
            <a:off x="0" y="1007982"/>
            <a:ext cx="12191999" cy="6129937"/>
          </a:xfrm>
        </p:spPr>
        <p:txBody>
          <a:bodyPr>
            <a:normAutofit/>
          </a:bodyPr>
          <a:lstStyle/>
          <a:p>
            <a:pPr marL="0" indent="0" algn="ctr">
              <a:buNone/>
            </a:pPr>
            <a:r>
              <a:rPr lang="en-US" altLang="zh-TW" sz="1900" dirty="0"/>
              <a:t>Field of study «01.04.02 Applied Mathematics and Informatics»</a:t>
            </a:r>
          </a:p>
          <a:p>
            <a:pPr marL="0" indent="0" algn="ctr">
              <a:buNone/>
            </a:pPr>
            <a:r>
              <a:rPr lang="en-US" altLang="zh-TW" sz="1900" dirty="0"/>
              <a:t>Profile: Bioinformatics and Systems Biology 2023</a:t>
            </a:r>
          </a:p>
          <a:p>
            <a:pPr marL="0" indent="0" algn="ctr">
              <a:buNone/>
            </a:pPr>
            <a:endParaRPr lang="en-US" altLang="zh-TW" sz="1900" dirty="0"/>
          </a:p>
          <a:p>
            <a:pPr marL="0" indent="0" algn="ctr">
              <a:buNone/>
            </a:pPr>
            <a:endParaRPr lang="en-US" altLang="zh-TW" sz="1900" dirty="0"/>
          </a:p>
          <a:p>
            <a:pPr marL="0" indent="0" algn="ctr">
              <a:buNone/>
            </a:pPr>
            <a:r>
              <a:rPr lang="en-US" altLang="zh-TW" sz="1900" dirty="0"/>
              <a:t>Homework 2 of «Microbial Omics. ITMO. Fall 2024»</a:t>
            </a:r>
          </a:p>
          <a:p>
            <a:pPr marL="0" indent="0" algn="ctr">
              <a:buNone/>
            </a:pPr>
            <a:r>
              <a:rPr lang="en-US" altLang="zh-TW" sz="2400" b="1" dirty="0"/>
              <a:t>“Project - “How humans populated the Earth””</a:t>
            </a:r>
            <a:endParaRPr lang="ru-RU" altLang="zh-TW" sz="2400" b="1" dirty="0"/>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zh-TW" sz="1900" dirty="0"/>
              <a:t>Student</a:t>
            </a:r>
            <a:r>
              <a:rPr lang="zh-TW" altLang="en-US" sz="1900" dirty="0"/>
              <a:t> </a:t>
            </a:r>
            <a:r>
              <a:rPr lang="en-US" altLang="zh-TW" sz="1900" dirty="0"/>
              <a:t>of</a:t>
            </a:r>
            <a:r>
              <a:rPr lang="zh-TW" altLang="en-US" sz="1900" dirty="0"/>
              <a:t> </a:t>
            </a:r>
            <a:r>
              <a:rPr lang="en-US" altLang="ja-JP" sz="1900" dirty="0"/>
              <a:t>G</a:t>
            </a:r>
            <a:r>
              <a:rPr lang="en-US" altLang="zh-TW" sz="1900" dirty="0"/>
              <a:t>roup</a:t>
            </a:r>
            <a:r>
              <a:rPr lang="ru-RU" altLang="zh-TW" sz="1900" dirty="0"/>
              <a:t> №</a:t>
            </a:r>
            <a:r>
              <a:rPr lang="en-US" altLang="zh-TW" sz="1900" dirty="0"/>
              <a:t>: M4135, </a:t>
            </a:r>
            <a:r>
              <a:rPr kumimoji="0" lang="en-US" altLang="zh-TW" sz="19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Institute of Applied Computer Science</a:t>
            </a:r>
            <a:r>
              <a:rPr kumimoji="0" lang="ru-RU" altLang="zh-TW" sz="19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 </a:t>
            </a:r>
            <a:endParaRPr lang="en-US" altLang="zh-TW" sz="1900" dirty="0"/>
          </a:p>
          <a:p>
            <a:pPr marL="0" indent="0" algn="ctr">
              <a:buNone/>
            </a:pPr>
            <a:r>
              <a:rPr lang="en-US" altLang="ja-JP" sz="1900" dirty="0"/>
              <a:t>Wong Pei Fong (</a:t>
            </a:r>
            <a:r>
              <a:rPr lang="ru-RU" altLang="ja-JP" sz="1900" dirty="0"/>
              <a:t>Вон Пэй Фон</a:t>
            </a:r>
            <a:r>
              <a:rPr lang="en-US" altLang="ja-JP" sz="1900" dirty="0"/>
              <a:t>)</a:t>
            </a:r>
          </a:p>
          <a:p>
            <a:pPr marL="0" indent="0" algn="r">
              <a:buNone/>
            </a:pPr>
            <a:endParaRPr lang="en-US" altLang="ja-JP" sz="1900" dirty="0"/>
          </a:p>
          <a:p>
            <a:pPr marL="0" indent="0" algn="r">
              <a:buNone/>
            </a:pPr>
            <a:endParaRPr lang="en-US" altLang="ja-JP" sz="1900" dirty="0"/>
          </a:p>
          <a:p>
            <a:pPr marL="0" indent="0" algn="r">
              <a:buNone/>
            </a:pPr>
            <a:endParaRPr lang="en-US" altLang="ja-JP" sz="1900" dirty="0"/>
          </a:p>
          <a:p>
            <a:pPr marL="0" indent="0" algn="r">
              <a:buNone/>
            </a:pPr>
            <a:r>
              <a:rPr lang="en-US" altLang="ja-JP" sz="1900" dirty="0"/>
              <a:t>Lecturer:</a:t>
            </a:r>
          </a:p>
          <a:p>
            <a:pPr marL="0" indent="0" algn="r">
              <a:buNone/>
            </a:pPr>
            <a:r>
              <a:rPr lang="en-US" altLang="ja-JP" sz="1900" dirty="0"/>
              <a:t>Mike Raiko</a:t>
            </a:r>
          </a:p>
          <a:p>
            <a:pPr marL="0" indent="0" algn="r">
              <a:buNone/>
            </a:pPr>
            <a:endParaRPr lang="en-US" altLang="ja-JP" sz="1900" dirty="0"/>
          </a:p>
          <a:p>
            <a:pPr marL="0" indent="0" algn="ctr">
              <a:buNone/>
            </a:pPr>
            <a:r>
              <a:rPr lang="en-US" altLang="ja-JP" sz="1900" dirty="0"/>
              <a:t>Saint-Petersburg, </a:t>
            </a:r>
            <a:r>
              <a:rPr lang="en-US" altLang="zh-TW" sz="1900" dirty="0"/>
              <a:t>23.10.</a:t>
            </a:r>
            <a:r>
              <a:rPr lang="en-US" altLang="ja-JP" sz="1900" dirty="0"/>
              <a:t>2024</a:t>
            </a:r>
            <a:endParaRPr lang="zh-TW" altLang="en-US" sz="1900" dirty="0"/>
          </a:p>
        </p:txBody>
      </p:sp>
    </p:spTree>
    <p:extLst>
      <p:ext uri="{BB962C8B-B14F-4D97-AF65-F5344CB8AC3E}">
        <p14:creationId xmlns:p14="http://schemas.microsoft.com/office/powerpoint/2010/main" val="75124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471C8A-78F7-8333-6BC6-CF5ED1D49667}"/>
              </a:ext>
            </a:extLst>
          </p:cNvPr>
          <p:cNvSpPr>
            <a:spLocks noGrp="1"/>
          </p:cNvSpPr>
          <p:nvPr>
            <p:ph type="title"/>
          </p:nvPr>
        </p:nvSpPr>
        <p:spPr/>
        <p:txBody>
          <a:bodyPr/>
          <a:lstStyle/>
          <a:p>
            <a:r>
              <a:rPr lang="en-US" altLang="zh-TW" dirty="0"/>
              <a:t>Workflow</a:t>
            </a:r>
            <a:endParaRPr lang="zh-TW" altLang="en-US" dirty="0"/>
          </a:p>
        </p:txBody>
      </p:sp>
      <p:sp>
        <p:nvSpPr>
          <p:cNvPr id="3" name="內容版面配置區 2">
            <a:extLst>
              <a:ext uri="{FF2B5EF4-FFF2-40B4-BE49-F238E27FC236}">
                <a16:creationId xmlns:a16="http://schemas.microsoft.com/office/drawing/2014/main" id="{8AE46D34-96D3-FA9D-7A24-77DFB70852F3}"/>
              </a:ext>
            </a:extLst>
          </p:cNvPr>
          <p:cNvSpPr>
            <a:spLocks noGrp="1"/>
          </p:cNvSpPr>
          <p:nvPr>
            <p:ph idx="1"/>
          </p:nvPr>
        </p:nvSpPr>
        <p:spPr/>
        <p:txBody>
          <a:bodyPr>
            <a:normAutofit fontScale="92500" lnSpcReduction="20000"/>
          </a:bodyPr>
          <a:lstStyle/>
          <a:p>
            <a:pPr marL="514350" indent="-514350">
              <a:buFont typeface="+mj-lt"/>
              <a:buAutoNum type="arabicPeriod"/>
            </a:pPr>
            <a:r>
              <a:rPr lang="en-US" altLang="zh-TW" dirty="0"/>
              <a:t>Download human </a:t>
            </a:r>
            <a:r>
              <a:rPr lang="en-US" altLang="zh-TW" dirty="0" err="1"/>
              <a:t>mtDNA</a:t>
            </a:r>
            <a:r>
              <a:rPr lang="en-US" altLang="zh-TW" dirty="0"/>
              <a:t> data </a:t>
            </a:r>
          </a:p>
          <a:p>
            <a:pPr marL="514350" indent="-514350">
              <a:buFont typeface="+mj-lt"/>
              <a:buAutoNum type="arabicPeriod"/>
            </a:pPr>
            <a:r>
              <a:rPr lang="en-US" altLang="zh-TW" dirty="0"/>
              <a:t>Merged all FASTA files </a:t>
            </a:r>
          </a:p>
          <a:p>
            <a:pPr marL="514350" indent="-514350">
              <a:buFont typeface="+mj-lt"/>
              <a:buAutoNum type="arabicPeriod"/>
            </a:pPr>
            <a:r>
              <a:rPr lang="en-US" altLang="zh-TW" dirty="0"/>
              <a:t>Align the merged FASTA file with 45 human mitochondrial genomes</a:t>
            </a:r>
          </a:p>
          <a:p>
            <a:pPr marL="514350" indent="-514350">
              <a:buFont typeface="+mj-lt"/>
              <a:buAutoNum type="arabicPeriod"/>
            </a:pPr>
            <a:r>
              <a:rPr lang="en-US" altLang="zh-TW" dirty="0"/>
              <a:t>Phylogenetic analysis</a:t>
            </a:r>
          </a:p>
          <a:p>
            <a:pPr marL="514350" indent="-514350">
              <a:buFont typeface="+mj-lt"/>
              <a:buAutoNum type="arabicPeriod"/>
            </a:pPr>
            <a:r>
              <a:rPr lang="en-US" altLang="zh-TW" dirty="0"/>
              <a:t>Construct </a:t>
            </a:r>
            <a:r>
              <a:rPr lang="en-US" altLang="zh-TW" dirty="0" err="1"/>
              <a:t>Neighbour</a:t>
            </a:r>
            <a:r>
              <a:rPr lang="en-US" altLang="zh-TW" dirty="0"/>
              <a:t> Joining tree with bootstrap test</a:t>
            </a:r>
          </a:p>
          <a:p>
            <a:pPr marL="514350" indent="-514350">
              <a:buFont typeface="+mj-lt"/>
              <a:buAutoNum type="arabicPeriod"/>
            </a:pPr>
            <a:r>
              <a:rPr lang="en-US" altLang="zh-TW" dirty="0"/>
              <a:t>Estimate the age of the mitochondrial Eve and most recent ancestor of </a:t>
            </a:r>
            <a:r>
              <a:rPr lang="en-US" altLang="zh-TW"/>
              <a:t>all non-Africans, build a distance matrix in MEGA.</a:t>
            </a:r>
            <a:endParaRPr lang="en-US" altLang="zh-TW" dirty="0"/>
          </a:p>
          <a:p>
            <a:pPr marL="514350" indent="-514350">
              <a:buFont typeface="+mj-lt"/>
              <a:buAutoNum type="arabicPeriod"/>
            </a:pPr>
            <a:r>
              <a:rPr lang="en-US" altLang="zh-TW" dirty="0"/>
              <a:t>Add five Neanderthal samples and three Denisovan samples to the set of Homo sapiens samples and construct the resulting evolutionary tree.</a:t>
            </a:r>
          </a:p>
          <a:p>
            <a:pPr marL="514350" indent="-514350">
              <a:buFont typeface="+mj-lt"/>
              <a:buAutoNum type="arabicPeriod"/>
            </a:pPr>
            <a:r>
              <a:rPr lang="en-US" altLang="zh-TW" dirty="0"/>
              <a:t>Estimate the separation time and branching order of the Neanderthal and Denisovan population.</a:t>
            </a:r>
          </a:p>
          <a:p>
            <a:endParaRPr lang="en-US" altLang="zh-TW" dirty="0"/>
          </a:p>
          <a:p>
            <a:endParaRPr lang="zh-TW" altLang="en-US" dirty="0"/>
          </a:p>
        </p:txBody>
      </p:sp>
    </p:spTree>
    <p:extLst>
      <p:ext uri="{BB962C8B-B14F-4D97-AF65-F5344CB8AC3E}">
        <p14:creationId xmlns:p14="http://schemas.microsoft.com/office/powerpoint/2010/main" val="121534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1F5710-E83B-B3A5-E6A8-1F2EC152BEE8}"/>
              </a:ext>
            </a:extLst>
          </p:cNvPr>
          <p:cNvSpPr>
            <a:spLocks noGrp="1"/>
          </p:cNvSpPr>
          <p:nvPr>
            <p:ph type="title"/>
          </p:nvPr>
        </p:nvSpPr>
        <p:spPr/>
        <p:txBody>
          <a:bodyPr/>
          <a:lstStyle/>
          <a:p>
            <a:r>
              <a:rPr lang="en-US" altLang="zh-TW" dirty="0"/>
              <a:t>Alignment of 45 human mt genomes</a:t>
            </a:r>
            <a:endParaRPr lang="zh-TW" altLang="en-US" dirty="0"/>
          </a:p>
        </p:txBody>
      </p:sp>
      <p:pic>
        <p:nvPicPr>
          <p:cNvPr id="5" name="內容版面配置區 4">
            <a:extLst>
              <a:ext uri="{FF2B5EF4-FFF2-40B4-BE49-F238E27FC236}">
                <a16:creationId xmlns:a16="http://schemas.microsoft.com/office/drawing/2014/main" id="{7ABBF78E-BFEC-90A0-4CB3-62834295509B}"/>
              </a:ext>
            </a:extLst>
          </p:cNvPr>
          <p:cNvPicPr>
            <a:picLocks noGrp="1" noChangeAspect="1"/>
          </p:cNvPicPr>
          <p:nvPr>
            <p:ph idx="1"/>
          </p:nvPr>
        </p:nvPicPr>
        <p:blipFill>
          <a:blip r:embed="rId2"/>
          <a:stretch>
            <a:fillRect/>
          </a:stretch>
        </p:blipFill>
        <p:spPr>
          <a:xfrm>
            <a:off x="1457153" y="1825625"/>
            <a:ext cx="9277693" cy="4351338"/>
          </a:xfrm>
        </p:spPr>
      </p:pic>
    </p:spTree>
    <p:extLst>
      <p:ext uri="{BB962C8B-B14F-4D97-AF65-F5344CB8AC3E}">
        <p14:creationId xmlns:p14="http://schemas.microsoft.com/office/powerpoint/2010/main" val="17085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2DB599-EC89-411C-35D6-060A43EB7DC2}"/>
              </a:ext>
            </a:extLst>
          </p:cNvPr>
          <p:cNvSpPr>
            <a:spLocks noGrp="1"/>
          </p:cNvSpPr>
          <p:nvPr>
            <p:ph type="title"/>
          </p:nvPr>
        </p:nvSpPr>
        <p:spPr>
          <a:xfrm>
            <a:off x="838200" y="365125"/>
            <a:ext cx="10515600" cy="663575"/>
          </a:xfrm>
        </p:spPr>
        <p:txBody>
          <a:bodyPr>
            <a:normAutofit fontScale="90000"/>
          </a:bodyPr>
          <a:lstStyle/>
          <a:p>
            <a:r>
              <a:rPr lang="en-US" altLang="zh-TW" dirty="0" err="1"/>
              <a:t>Neighbour</a:t>
            </a:r>
            <a:r>
              <a:rPr lang="en-US" altLang="zh-TW" dirty="0"/>
              <a:t> Joining tree</a:t>
            </a:r>
            <a:endParaRPr lang="zh-TW" altLang="en-US" dirty="0"/>
          </a:p>
        </p:txBody>
      </p:sp>
      <p:pic>
        <p:nvPicPr>
          <p:cNvPr id="8" name="內容版面配置區 7" descr="一張含有 文字, 字型, 螢幕擷取畫面, 紙張 的圖片&#10;&#10;自動產生的描述">
            <a:extLst>
              <a:ext uri="{FF2B5EF4-FFF2-40B4-BE49-F238E27FC236}">
                <a16:creationId xmlns:a16="http://schemas.microsoft.com/office/drawing/2014/main" id="{F10BE5BE-01F5-E49E-B446-863974E452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55863"/>
            <a:ext cx="5926282" cy="6587837"/>
          </a:xfrm>
        </p:spPr>
      </p:pic>
      <p:sp>
        <p:nvSpPr>
          <p:cNvPr id="10" name="文字方塊 9">
            <a:extLst>
              <a:ext uri="{FF2B5EF4-FFF2-40B4-BE49-F238E27FC236}">
                <a16:creationId xmlns:a16="http://schemas.microsoft.com/office/drawing/2014/main" id="{5E3DA88F-F685-13C8-D83A-00F2663C153C}"/>
              </a:ext>
            </a:extLst>
          </p:cNvPr>
          <p:cNvSpPr txBox="1"/>
          <p:nvPr/>
        </p:nvSpPr>
        <p:spPr>
          <a:xfrm>
            <a:off x="0" y="1028700"/>
            <a:ext cx="4842163" cy="6186309"/>
          </a:xfrm>
          <a:prstGeom prst="rect">
            <a:avLst/>
          </a:prstGeom>
          <a:noFill/>
        </p:spPr>
        <p:txBody>
          <a:bodyPr wrap="square">
            <a:spAutoFit/>
          </a:bodyPr>
          <a:lstStyle/>
          <a:p>
            <a:r>
              <a:rPr lang="en-US" altLang="zh-TW" sz="1050" dirty="0"/>
              <a:t>;   MEGA 11 (Molecular Evolutionary Genetics Analysis)</a:t>
            </a:r>
          </a:p>
          <a:p>
            <a:r>
              <a:rPr lang="en-US" altLang="zh-TW" sz="1050" dirty="0"/>
              <a:t>;</a:t>
            </a:r>
          </a:p>
          <a:p>
            <a:r>
              <a:rPr lang="en-US" altLang="zh-TW" sz="1050" dirty="0"/>
              <a:t>;   Suggested Citation for MEGA 11:</a:t>
            </a:r>
          </a:p>
          <a:p>
            <a:r>
              <a:rPr lang="en-US" altLang="zh-TW" sz="1050" dirty="0"/>
              <a:t>;</a:t>
            </a:r>
          </a:p>
          <a:p>
            <a:r>
              <a:rPr lang="en-US" altLang="zh-TW" sz="1050" dirty="0"/>
              <a:t>;   Tamura K, </a:t>
            </a:r>
            <a:r>
              <a:rPr lang="en-US" altLang="zh-TW" sz="1050" dirty="0" err="1"/>
              <a:t>Stecher</a:t>
            </a:r>
            <a:r>
              <a:rPr lang="en-US" altLang="zh-TW" sz="1050" dirty="0"/>
              <a:t> G, and Kumar S.</a:t>
            </a:r>
          </a:p>
          <a:p>
            <a:r>
              <a:rPr lang="en-US" altLang="zh-TW" sz="1050" dirty="0"/>
              <a:t>;   MEGA11: Molecular Evolutionary Genetics Analysis version 11.</a:t>
            </a:r>
          </a:p>
          <a:p>
            <a:r>
              <a:rPr lang="en-US" altLang="zh-TW" sz="1050" dirty="0"/>
              <a:t>;   Molecular Biology and Evolution (2021) 38:3022-3027</a:t>
            </a:r>
          </a:p>
          <a:p>
            <a:endParaRPr lang="en-US" altLang="zh-TW" sz="1050" dirty="0"/>
          </a:p>
          <a:p>
            <a:r>
              <a:rPr lang="en-US" altLang="zh-TW" sz="1050" dirty="0"/>
              <a:t>[Application Info]</a:t>
            </a:r>
          </a:p>
          <a:p>
            <a:endParaRPr lang="en-US" altLang="zh-TW" sz="1050" dirty="0"/>
          </a:p>
          <a:p>
            <a:r>
              <a:rPr lang="en-US" altLang="zh-TW" sz="1050" dirty="0"/>
              <a:t>	Version                                 = 11.0.13</a:t>
            </a:r>
          </a:p>
          <a:p>
            <a:r>
              <a:rPr lang="en-US" altLang="zh-TW" sz="1050" dirty="0"/>
              <a:t>	Build                                   = 11220624-x86_64</a:t>
            </a:r>
          </a:p>
          <a:p>
            <a:r>
              <a:rPr lang="en-US" altLang="zh-TW" sz="1050" dirty="0"/>
              <a:t>	User Interface                          = Graphical</a:t>
            </a:r>
          </a:p>
          <a:p>
            <a:r>
              <a:rPr lang="en-US" altLang="zh-TW" sz="1050" dirty="0"/>
              <a:t>	Operating System                        = windows</a:t>
            </a:r>
          </a:p>
          <a:p>
            <a:endParaRPr lang="en-US" altLang="zh-TW" sz="1050" dirty="0"/>
          </a:p>
          <a:p>
            <a:r>
              <a:rPr lang="en-US" altLang="zh-TW" sz="1050" dirty="0"/>
              <a:t>[General Info]</a:t>
            </a:r>
          </a:p>
          <a:p>
            <a:endParaRPr lang="en-US" altLang="zh-TW" sz="1050" dirty="0"/>
          </a:p>
          <a:p>
            <a:r>
              <a:rPr lang="en-US" altLang="zh-TW" sz="1050" dirty="0"/>
              <a:t>	Data Type                               = nucleotide (non-coding)</a:t>
            </a:r>
          </a:p>
          <a:p>
            <a:r>
              <a:rPr lang="en-US" altLang="zh-TW" sz="1050" dirty="0"/>
              <a:t>	No. of Taxa                             =       45</a:t>
            </a:r>
          </a:p>
          <a:p>
            <a:r>
              <a:rPr lang="en-US" altLang="zh-TW" sz="1050" dirty="0"/>
              <a:t>	No. of Sites                            =    16576</a:t>
            </a:r>
          </a:p>
          <a:p>
            <a:r>
              <a:rPr lang="en-US" altLang="zh-TW" sz="1050" dirty="0"/>
              <a:t>	Data File                               = </a:t>
            </a:r>
          </a:p>
          <a:p>
            <a:endParaRPr lang="en-US" altLang="zh-TW" sz="1050" dirty="0"/>
          </a:p>
          <a:p>
            <a:r>
              <a:rPr lang="en-US" altLang="zh-TW" sz="1050" dirty="0"/>
              <a:t>[Analysis Settings]</a:t>
            </a:r>
          </a:p>
          <a:p>
            <a:endParaRPr lang="en-US" altLang="zh-TW" sz="1050" dirty="0"/>
          </a:p>
          <a:p>
            <a:r>
              <a:rPr lang="en-US" altLang="zh-TW" sz="1050" dirty="0"/>
              <a:t>	Scope                                   = All Selected Taxa</a:t>
            </a:r>
          </a:p>
          <a:p>
            <a:r>
              <a:rPr lang="en-US" altLang="zh-TW" sz="1050" dirty="0"/>
              <a:t>	Statistical Method                      = Neighbor-joining</a:t>
            </a:r>
          </a:p>
          <a:p>
            <a:r>
              <a:rPr lang="en-US" altLang="zh-TW" sz="1050" dirty="0"/>
              <a:t>	Test of Phylogeny                       = Bootstrap method</a:t>
            </a:r>
          </a:p>
          <a:p>
            <a:r>
              <a:rPr lang="en-US" altLang="zh-TW" sz="1050" dirty="0"/>
              <a:t>	No. of Bootstrap Replications           = 500</a:t>
            </a:r>
          </a:p>
          <a:p>
            <a:r>
              <a:rPr lang="en-US" altLang="zh-TW" sz="1050" dirty="0"/>
              <a:t>	Substitutions Type                      = Nucleotide</a:t>
            </a:r>
          </a:p>
          <a:p>
            <a:r>
              <a:rPr lang="en-US" altLang="zh-TW" sz="1050" dirty="0"/>
              <a:t>	Model/Method                            = Maximum Composite Likelihood</a:t>
            </a:r>
          </a:p>
          <a:p>
            <a:r>
              <a:rPr lang="en-US" altLang="zh-TW" sz="1050" dirty="0"/>
              <a:t>	Substitutions to Include                = d: Transitions + Transversions</a:t>
            </a:r>
          </a:p>
          <a:p>
            <a:r>
              <a:rPr lang="en-US" altLang="zh-TW" sz="1050" dirty="0"/>
              <a:t>	Rates among Sites                       = Uniform Rates</a:t>
            </a:r>
          </a:p>
          <a:p>
            <a:r>
              <a:rPr lang="en-US" altLang="zh-TW" sz="1050" dirty="0"/>
              <a:t>	Pattern among Lineages                  = Same (Homogeneous)</a:t>
            </a:r>
          </a:p>
          <a:p>
            <a:r>
              <a:rPr lang="en-US" altLang="zh-TW" sz="1050" dirty="0"/>
              <a:t>	Gaps/Missing Data Treatment             = Pairwise deletion</a:t>
            </a:r>
          </a:p>
          <a:p>
            <a:r>
              <a:rPr lang="en-US" altLang="zh-TW" sz="1050" dirty="0"/>
              <a:t>	Select Codon Positions                  = 1st,2nd,3rd,Non-Coding</a:t>
            </a:r>
          </a:p>
          <a:p>
            <a:r>
              <a:rPr lang="en-US" altLang="zh-TW" sz="1050" dirty="0"/>
              <a:t>	Number of Threads                       = 8</a:t>
            </a:r>
          </a:p>
          <a:p>
            <a:endParaRPr lang="en-US" altLang="zh-TW" dirty="0"/>
          </a:p>
        </p:txBody>
      </p:sp>
    </p:spTree>
    <p:extLst>
      <p:ext uri="{BB962C8B-B14F-4D97-AF65-F5344CB8AC3E}">
        <p14:creationId xmlns:p14="http://schemas.microsoft.com/office/powerpoint/2010/main" val="490493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D1D99F-C0F2-494D-3BE6-0B1A0549CDF1}"/>
              </a:ext>
            </a:extLst>
          </p:cNvPr>
          <p:cNvSpPr>
            <a:spLocks noGrp="1"/>
          </p:cNvSpPr>
          <p:nvPr>
            <p:ph type="title"/>
          </p:nvPr>
        </p:nvSpPr>
        <p:spPr/>
        <p:txBody>
          <a:bodyPr/>
          <a:lstStyle/>
          <a:p>
            <a:r>
              <a:rPr lang="en-US" altLang="zh-TW" dirty="0"/>
              <a:t>Estimate the age of mitochondrial eve</a:t>
            </a:r>
            <a:endParaRPr lang="zh-TW" altLang="en-US" dirty="0"/>
          </a:p>
        </p:txBody>
      </p:sp>
      <p:sp>
        <p:nvSpPr>
          <p:cNvPr id="3" name="內容版面配置區 2">
            <a:extLst>
              <a:ext uri="{FF2B5EF4-FFF2-40B4-BE49-F238E27FC236}">
                <a16:creationId xmlns:a16="http://schemas.microsoft.com/office/drawing/2014/main" id="{55687BAF-4B54-39AE-EDDB-D5F5F493448B}"/>
              </a:ext>
            </a:extLst>
          </p:cNvPr>
          <p:cNvSpPr>
            <a:spLocks noGrp="1"/>
          </p:cNvSpPr>
          <p:nvPr>
            <p:ph idx="1"/>
          </p:nvPr>
        </p:nvSpPr>
        <p:spPr>
          <a:xfrm>
            <a:off x="838200" y="1825624"/>
            <a:ext cx="10515600" cy="4918075"/>
          </a:xfrm>
        </p:spPr>
        <p:txBody>
          <a:bodyPr>
            <a:normAutofit fontScale="85000" lnSpcReduction="20000"/>
          </a:bodyPr>
          <a:lstStyle/>
          <a:p>
            <a:pPr algn="just">
              <a:buFont typeface="Arial" panose="020B0604020202020204" pitchFamily="34" charset="0"/>
              <a:buChar char="•"/>
            </a:pPr>
            <a:r>
              <a:rPr lang="en-US" altLang="zh-TW" b="1" dirty="0"/>
              <a:t>Mutation Rate</a:t>
            </a:r>
            <a:r>
              <a:rPr lang="en-US" altLang="zh-TW" dirty="0"/>
              <a:t>: Research suggests that the mutation rate for </a:t>
            </a:r>
            <a:r>
              <a:rPr lang="en-US" altLang="zh-TW" dirty="0" err="1"/>
              <a:t>mtDNA</a:t>
            </a:r>
            <a:r>
              <a:rPr lang="en-US" altLang="zh-TW" dirty="0"/>
              <a:t> in humans is roughly </a:t>
            </a:r>
            <a:r>
              <a:rPr lang="en-US" altLang="zh-TW" b="1" dirty="0"/>
              <a:t>1 mutation per 3,600 to 6,000 years</a:t>
            </a:r>
            <a:r>
              <a:rPr lang="en-US" altLang="zh-TW" dirty="0"/>
              <a:t>. This rate is derived from trio sequencing (sequencing parents and offspring) as well as from ancient fossils. Some studies suggest a rate closer to </a:t>
            </a:r>
            <a:r>
              <a:rPr lang="en-US" altLang="zh-TW" b="1" dirty="0"/>
              <a:t>1 mutation every 3,000 to 4,000 years</a:t>
            </a:r>
            <a:r>
              <a:rPr lang="en-US" altLang="zh-TW" dirty="0"/>
              <a:t>, but estimates can vary slightly based on methodologies.</a:t>
            </a:r>
          </a:p>
          <a:p>
            <a:pPr algn="just">
              <a:buFont typeface="Arial" panose="020B0604020202020204" pitchFamily="34" charset="0"/>
              <a:buChar char="•"/>
            </a:pPr>
            <a:r>
              <a:rPr lang="en-US" altLang="zh-TW" b="1" dirty="0"/>
              <a:t>Average Number of Mutations</a:t>
            </a:r>
            <a:r>
              <a:rPr lang="en-US" altLang="zh-TW" dirty="0"/>
              <a:t>: Comparative studies indicate that the number of point mutations between modern humans and Mitochondrial Eve ranges from </a:t>
            </a:r>
            <a:r>
              <a:rPr lang="en-US" altLang="zh-TW" b="1" dirty="0"/>
              <a:t>75 to 150 mutations</a:t>
            </a:r>
            <a:r>
              <a:rPr lang="en-US" altLang="zh-TW" dirty="0"/>
              <a:t>.</a:t>
            </a:r>
          </a:p>
          <a:p>
            <a:pPr algn="just">
              <a:buFont typeface="Arial" panose="020B0604020202020204" pitchFamily="34" charset="0"/>
              <a:buChar char="•"/>
            </a:pPr>
            <a:r>
              <a:rPr lang="en-US" altLang="zh-TW" b="1" dirty="0"/>
              <a:t>Conservative estimate (lower mutation rate)</a:t>
            </a:r>
            <a:r>
              <a:rPr lang="en-US" altLang="zh-TW" dirty="0"/>
              <a:t>: Age of Mitochondrial Eve=75 mutations×3,600 years/mutation=270,000 years</a:t>
            </a:r>
          </a:p>
          <a:p>
            <a:pPr algn="just">
              <a:buFont typeface="Arial" panose="020B0604020202020204" pitchFamily="34" charset="0"/>
              <a:buChar char="•"/>
            </a:pPr>
            <a:r>
              <a:rPr lang="en-US" altLang="zh-TW" b="1" dirty="0"/>
              <a:t>Upper estimate (higher mutation rate)</a:t>
            </a:r>
            <a:r>
              <a:rPr lang="en-US" altLang="zh-TW" dirty="0"/>
              <a:t>=150 mutations×6,000 years/mutation=900,000 years</a:t>
            </a:r>
          </a:p>
          <a:p>
            <a:pPr algn="just">
              <a:buFont typeface="Arial" panose="020B0604020202020204" pitchFamily="34" charset="0"/>
              <a:buChar char="•"/>
            </a:pPr>
            <a:r>
              <a:rPr lang="en-US" altLang="zh-TW" dirty="0"/>
              <a:t>However, multiple studies and fossil data suggest a more reasonable range of </a:t>
            </a:r>
            <a:r>
              <a:rPr lang="en-US" altLang="zh-TW" b="1" dirty="0"/>
              <a:t>100,000 to 200,000 years</a:t>
            </a:r>
            <a:r>
              <a:rPr lang="en-US" altLang="zh-TW" dirty="0"/>
              <a:t>, as noted. Based on these estimates and calibration with fossil evidence (like the </a:t>
            </a:r>
            <a:r>
              <a:rPr lang="en-US" altLang="zh-TW" b="1" dirty="0"/>
              <a:t>200,000-year-old Omo fossils</a:t>
            </a:r>
            <a:r>
              <a:rPr lang="en-US" altLang="zh-TW" dirty="0"/>
              <a:t>), Mitochondrial Eve likely lived around </a:t>
            </a:r>
            <a:r>
              <a:rPr lang="en-US" altLang="zh-TW" b="1" dirty="0"/>
              <a:t>150,000 to 200,000 years ago</a:t>
            </a:r>
            <a:r>
              <a:rPr lang="en-US" altLang="zh-TW" dirty="0"/>
              <a:t>.</a:t>
            </a:r>
          </a:p>
          <a:p>
            <a:endParaRPr lang="zh-TW" altLang="en-US" dirty="0"/>
          </a:p>
        </p:txBody>
      </p:sp>
    </p:spTree>
    <p:extLst>
      <p:ext uri="{BB962C8B-B14F-4D97-AF65-F5344CB8AC3E}">
        <p14:creationId xmlns:p14="http://schemas.microsoft.com/office/powerpoint/2010/main" val="506544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4FB513-BEA9-822F-7022-FF823D930909}"/>
              </a:ext>
            </a:extLst>
          </p:cNvPr>
          <p:cNvSpPr>
            <a:spLocks noGrp="1"/>
          </p:cNvSpPr>
          <p:nvPr>
            <p:ph type="title"/>
          </p:nvPr>
        </p:nvSpPr>
        <p:spPr/>
        <p:txBody>
          <a:bodyPr/>
          <a:lstStyle/>
          <a:p>
            <a:r>
              <a:rPr lang="en-US" altLang="zh-TW" dirty="0"/>
              <a:t>Age of the most recent common ancestor of all non-</a:t>
            </a:r>
            <a:r>
              <a:rPr lang="en-US" altLang="zh-TW" dirty="0" err="1"/>
              <a:t>africans</a:t>
            </a:r>
            <a:endParaRPr lang="zh-TW" altLang="en-US" dirty="0"/>
          </a:p>
        </p:txBody>
      </p:sp>
      <p:sp>
        <p:nvSpPr>
          <p:cNvPr id="3" name="內容版面配置區 2">
            <a:extLst>
              <a:ext uri="{FF2B5EF4-FFF2-40B4-BE49-F238E27FC236}">
                <a16:creationId xmlns:a16="http://schemas.microsoft.com/office/drawing/2014/main" id="{E1846E81-54CB-B8C3-C7B3-E40AA6041C15}"/>
              </a:ext>
            </a:extLst>
          </p:cNvPr>
          <p:cNvSpPr>
            <a:spLocks noGrp="1"/>
          </p:cNvSpPr>
          <p:nvPr>
            <p:ph idx="1"/>
          </p:nvPr>
        </p:nvSpPr>
        <p:spPr/>
        <p:txBody>
          <a:bodyPr/>
          <a:lstStyle/>
          <a:p>
            <a:pPr algn="just"/>
            <a:r>
              <a:rPr lang="en-US" altLang="zh-TW" dirty="0"/>
              <a:t>The most recent common ancestor  of all non-</a:t>
            </a:r>
            <a:r>
              <a:rPr lang="en-US" altLang="zh-TW" dirty="0" err="1"/>
              <a:t>africans</a:t>
            </a:r>
            <a:r>
              <a:rPr lang="en-US" altLang="zh-TW" dirty="0"/>
              <a:t> is thought to have lived after modern humans began migrating out of Africa. The timing of this migration is generally estimated to be around 50,000 to 70,000 years ago, supported by genetic studies and fossil evidence. Studies on haplogroups suggest that the </a:t>
            </a:r>
            <a:r>
              <a:rPr lang="en-US" altLang="zh-TW" dirty="0" err="1"/>
              <a:t>mtDNA</a:t>
            </a:r>
            <a:r>
              <a:rPr lang="en-US" altLang="zh-TW" dirty="0"/>
              <a:t> lineages of non-Africans coalesce back to a single ancestor around 60,000 to 70,000 years ago, with estimates narrowing down to around </a:t>
            </a:r>
            <a:r>
              <a:rPr lang="en-US" altLang="zh-TW" b="1" dirty="0"/>
              <a:t>65,000 years </a:t>
            </a:r>
            <a:r>
              <a:rPr lang="en-US" altLang="zh-TW" dirty="0"/>
              <a:t>based on population divergence modeling and genetic clocks.</a:t>
            </a:r>
            <a:endParaRPr lang="zh-TW" altLang="en-US" dirty="0"/>
          </a:p>
        </p:txBody>
      </p:sp>
    </p:spTree>
    <p:extLst>
      <p:ext uri="{BB962C8B-B14F-4D97-AF65-F5344CB8AC3E}">
        <p14:creationId xmlns:p14="http://schemas.microsoft.com/office/powerpoint/2010/main" val="2599130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984CA4-331B-0205-34DF-984134CBD316}"/>
              </a:ext>
            </a:extLst>
          </p:cNvPr>
          <p:cNvSpPr>
            <a:spLocks noGrp="1"/>
          </p:cNvSpPr>
          <p:nvPr>
            <p:ph type="title"/>
          </p:nvPr>
        </p:nvSpPr>
        <p:spPr/>
        <p:txBody>
          <a:bodyPr>
            <a:normAutofit fontScale="90000"/>
          </a:bodyPr>
          <a:lstStyle/>
          <a:p>
            <a:r>
              <a:rPr lang="en-US" altLang="zh-TW" dirty="0"/>
              <a:t>Estimate the separation time and branching order of the Neanderthal and Denisovan population</a:t>
            </a:r>
            <a:br>
              <a:rPr lang="en-US" altLang="zh-TW" dirty="0"/>
            </a:br>
            <a:endParaRPr lang="zh-TW" altLang="en-US" dirty="0"/>
          </a:p>
        </p:txBody>
      </p:sp>
      <p:sp>
        <p:nvSpPr>
          <p:cNvPr id="3" name="內容版面配置區 2">
            <a:extLst>
              <a:ext uri="{FF2B5EF4-FFF2-40B4-BE49-F238E27FC236}">
                <a16:creationId xmlns:a16="http://schemas.microsoft.com/office/drawing/2014/main" id="{8F2272FD-0F3C-3150-9D8A-B123E942E3EA}"/>
              </a:ext>
            </a:extLst>
          </p:cNvPr>
          <p:cNvSpPr>
            <a:spLocks noGrp="1"/>
          </p:cNvSpPr>
          <p:nvPr>
            <p:ph idx="1"/>
          </p:nvPr>
        </p:nvSpPr>
        <p:spPr/>
        <p:txBody>
          <a:bodyPr/>
          <a:lstStyle/>
          <a:p>
            <a:r>
              <a:rPr lang="en-US" altLang="zh-TW" dirty="0"/>
              <a:t>Add Neanderthal </a:t>
            </a:r>
            <a:r>
              <a:rPr lang="en-US" altLang="zh-TW" dirty="0" err="1"/>
              <a:t>mtDNA</a:t>
            </a:r>
            <a:r>
              <a:rPr lang="en-US" altLang="zh-TW" dirty="0"/>
              <a:t> samples to a tree of modern human </a:t>
            </a:r>
            <a:r>
              <a:rPr lang="en-US" altLang="zh-TW" dirty="0" err="1"/>
              <a:t>mtDNA</a:t>
            </a:r>
            <a:r>
              <a:rPr lang="en-US" altLang="zh-TW" dirty="0"/>
              <a:t> haplogroups.</a:t>
            </a:r>
          </a:p>
          <a:p>
            <a:r>
              <a:rPr lang="en-US" altLang="zh-TW" dirty="0"/>
              <a:t>The split between modern humans and Neanderthals occurred approximately </a:t>
            </a:r>
            <a:r>
              <a:rPr lang="en-US" altLang="zh-TW" b="1" dirty="0"/>
              <a:t>400,000 to 600,000 years ago</a:t>
            </a:r>
            <a:r>
              <a:rPr lang="en-US" altLang="zh-TW" dirty="0"/>
              <a:t>, with a molecular clock-based estimate pointing toward </a:t>
            </a:r>
            <a:r>
              <a:rPr lang="en-US" altLang="zh-TW" b="1" dirty="0"/>
              <a:t>600,000 years </a:t>
            </a:r>
            <a:r>
              <a:rPr lang="en-US" altLang="zh-TW" dirty="0"/>
              <a:t>as a more likely scenario when calibrating with fossil evidence.</a:t>
            </a:r>
            <a:endParaRPr lang="zh-TW" altLang="en-US" dirty="0"/>
          </a:p>
        </p:txBody>
      </p:sp>
    </p:spTree>
    <p:extLst>
      <p:ext uri="{BB962C8B-B14F-4D97-AF65-F5344CB8AC3E}">
        <p14:creationId xmlns:p14="http://schemas.microsoft.com/office/powerpoint/2010/main" val="82952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3C3D546-1C37-73BB-A709-7D980791213C}"/>
              </a:ext>
            </a:extLst>
          </p:cNvPr>
          <p:cNvSpPr>
            <a:spLocks noGrp="1"/>
          </p:cNvSpPr>
          <p:nvPr>
            <p:ph type="title"/>
          </p:nvPr>
        </p:nvSpPr>
        <p:spPr>
          <a:xfrm>
            <a:off x="838200" y="365125"/>
            <a:ext cx="6123709" cy="1325563"/>
          </a:xfrm>
        </p:spPr>
        <p:txBody>
          <a:bodyPr>
            <a:normAutofit fontScale="90000"/>
          </a:bodyPr>
          <a:lstStyle/>
          <a:p>
            <a:r>
              <a:rPr lang="en-US" altLang="zh-TW" dirty="0"/>
              <a:t>Image of the tree with the added </a:t>
            </a:r>
            <a:r>
              <a:rPr lang="en-US" altLang="zh-TW" dirty="0" err="1"/>
              <a:t>mtDNA</a:t>
            </a:r>
            <a:r>
              <a:rPr lang="en-US" altLang="zh-TW" dirty="0"/>
              <a:t> sample and determined haplogroup</a:t>
            </a:r>
            <a:endParaRPr lang="zh-TW" altLang="en-US" dirty="0"/>
          </a:p>
        </p:txBody>
      </p:sp>
      <p:pic>
        <p:nvPicPr>
          <p:cNvPr id="5" name="內容版面配置區 4" descr="一張含有 文字, 字型, 紙張, 數字 的圖片&#10;&#10;自動產生的描述">
            <a:extLst>
              <a:ext uri="{FF2B5EF4-FFF2-40B4-BE49-F238E27FC236}">
                <a16:creationId xmlns:a16="http://schemas.microsoft.com/office/drawing/2014/main" id="{1C1F4D22-08EE-85A2-DC04-390B67C49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6045" y="0"/>
            <a:ext cx="4391891" cy="6829495"/>
          </a:xfrm>
        </p:spPr>
      </p:pic>
    </p:spTree>
    <p:extLst>
      <p:ext uri="{BB962C8B-B14F-4D97-AF65-F5344CB8AC3E}">
        <p14:creationId xmlns:p14="http://schemas.microsoft.com/office/powerpoint/2010/main" val="38384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2AF95-43D2-0DDB-4CD6-74018BF061BA}"/>
              </a:ext>
            </a:extLst>
          </p:cNvPr>
          <p:cNvSpPr>
            <a:spLocks noGrp="1"/>
          </p:cNvSpPr>
          <p:nvPr>
            <p:ph type="title"/>
          </p:nvPr>
        </p:nvSpPr>
        <p:spPr/>
        <p:txBody>
          <a:bodyPr>
            <a:normAutofit/>
          </a:bodyPr>
          <a:lstStyle/>
          <a:p>
            <a:r>
              <a:rPr lang="en-US" altLang="zh-TW" dirty="0"/>
              <a:t>Describe how humans have populated the Earth</a:t>
            </a:r>
            <a:endParaRPr lang="zh-TW" altLang="en-US" dirty="0"/>
          </a:p>
        </p:txBody>
      </p:sp>
      <p:sp>
        <p:nvSpPr>
          <p:cNvPr id="3" name="內容版面配置區 2">
            <a:extLst>
              <a:ext uri="{FF2B5EF4-FFF2-40B4-BE49-F238E27FC236}">
                <a16:creationId xmlns:a16="http://schemas.microsoft.com/office/drawing/2014/main" id="{72D7A422-EE52-2CAB-1BE1-B98C9D35C8BA}"/>
              </a:ext>
            </a:extLst>
          </p:cNvPr>
          <p:cNvSpPr>
            <a:spLocks noGrp="1"/>
          </p:cNvSpPr>
          <p:nvPr>
            <p:ph idx="1"/>
          </p:nvPr>
        </p:nvSpPr>
        <p:spPr/>
        <p:txBody>
          <a:bodyPr>
            <a:normAutofit lnSpcReduction="10000"/>
          </a:bodyPr>
          <a:lstStyle/>
          <a:p>
            <a:pPr marL="514350" indent="-514350" algn="just">
              <a:buFont typeface="+mj-lt"/>
              <a:buAutoNum type="arabicPeriod"/>
            </a:pPr>
            <a:r>
              <a:rPr lang="en-US" altLang="zh-TW" dirty="0"/>
              <a:t>Origins in Africa: Mitochondrial Eve and Early Human Populations (200,000 to 100,000 years ago)</a:t>
            </a:r>
          </a:p>
          <a:p>
            <a:pPr marL="514350" indent="-514350" algn="just">
              <a:buFont typeface="+mj-lt"/>
              <a:buAutoNum type="arabicPeriod"/>
            </a:pPr>
            <a:r>
              <a:rPr lang="en-US" altLang="zh-TW" dirty="0"/>
              <a:t>Human Migrations Out of Africa (100,000 to 70,000 years ago)</a:t>
            </a:r>
          </a:p>
          <a:p>
            <a:pPr marL="514350" indent="-514350" algn="just">
              <a:buFont typeface="+mj-lt"/>
              <a:buAutoNum type="arabicPeriod"/>
            </a:pPr>
            <a:r>
              <a:rPr lang="en-US" altLang="zh-TW" dirty="0"/>
              <a:t>Interaction with Neanderthals and Denisovans (50,000 to 40,000 years ago)</a:t>
            </a:r>
          </a:p>
          <a:p>
            <a:pPr marL="514350" indent="-514350" algn="just">
              <a:buFont typeface="+mj-lt"/>
              <a:buAutoNum type="arabicPeriod"/>
            </a:pPr>
            <a:r>
              <a:rPr lang="en-US" altLang="zh-TW" dirty="0"/>
              <a:t>Expansion into Asia, Europe, and Oceania (60,000 to 40,000 years ago)</a:t>
            </a:r>
          </a:p>
          <a:p>
            <a:pPr marL="514350" indent="-514350" algn="just">
              <a:buFont typeface="+mj-lt"/>
              <a:buAutoNum type="arabicPeriod"/>
            </a:pPr>
            <a:r>
              <a:rPr lang="en-US" altLang="zh-TW" dirty="0"/>
              <a:t>The Peopling of the Americas (15,000 to 20,000 years ago)</a:t>
            </a:r>
          </a:p>
          <a:p>
            <a:pPr marL="514350" indent="-514350" algn="just">
              <a:buFont typeface="+mj-lt"/>
              <a:buAutoNum type="arabicPeriod"/>
            </a:pPr>
            <a:r>
              <a:rPr lang="en-US" altLang="zh-TW" dirty="0"/>
              <a:t>Post-Ice Age Population Movements (12,000 years ago to present)</a:t>
            </a:r>
          </a:p>
          <a:p>
            <a:endParaRPr lang="zh-TW" altLang="en-US" dirty="0"/>
          </a:p>
        </p:txBody>
      </p:sp>
    </p:spTree>
    <p:extLst>
      <p:ext uri="{BB962C8B-B14F-4D97-AF65-F5344CB8AC3E}">
        <p14:creationId xmlns:p14="http://schemas.microsoft.com/office/powerpoint/2010/main" val="104703105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822</Words>
  <Application>Microsoft Office PowerPoint</Application>
  <PresentationFormat>寬螢幕</PresentationFormat>
  <Paragraphs>82</Paragraphs>
  <Slides>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9</vt:i4>
      </vt:variant>
    </vt:vector>
  </HeadingPairs>
  <TitlesOfParts>
    <vt:vector size="14" baseType="lpstr">
      <vt:lpstr>Aptos</vt:lpstr>
      <vt:lpstr>Aptos Display</vt:lpstr>
      <vt:lpstr>Arial</vt:lpstr>
      <vt:lpstr>Calibri</vt:lpstr>
      <vt:lpstr>Office 佈景主題</vt:lpstr>
      <vt:lpstr>Ministry of Science and Higher Education of the Russian Federation ITMO University School of Translational Information Technologies  </vt:lpstr>
      <vt:lpstr>Workflow</vt:lpstr>
      <vt:lpstr>Alignment of 45 human mt genomes</vt:lpstr>
      <vt:lpstr>Neighbour Joining tree</vt:lpstr>
      <vt:lpstr>Estimate the age of mitochondrial eve</vt:lpstr>
      <vt:lpstr>Age of the most recent common ancestor of all non-africans</vt:lpstr>
      <vt:lpstr>Estimate the separation time and branching order of the Neanderthal and Denisovan population </vt:lpstr>
      <vt:lpstr>Image of the tree with the added mtDNA sample and determined haplogroup</vt:lpstr>
      <vt:lpstr>Describe how humans have populated the Earth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培峯 翁</dc:creator>
  <cp:lastModifiedBy>培峯 翁</cp:lastModifiedBy>
  <cp:revision>1</cp:revision>
  <dcterms:created xsi:type="dcterms:W3CDTF">2024-10-21T20:43:00Z</dcterms:created>
  <dcterms:modified xsi:type="dcterms:W3CDTF">2024-10-21T22:09:27Z</dcterms:modified>
</cp:coreProperties>
</file>