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3" r:id="rId5"/>
    <p:sldId id="272" r:id="rId6"/>
    <p:sldId id="261" r:id="rId7"/>
    <p:sldId id="264" r:id="rId8"/>
    <p:sldId id="260" r:id="rId9"/>
    <p:sldId id="265" r:id="rId10"/>
    <p:sldId id="267" r:id="rId11"/>
    <p:sldId id="268" r:id="rId12"/>
    <p:sldId id="269" r:id="rId13"/>
    <p:sldId id="270" r:id="rId14"/>
    <p:sldId id="271" r:id="rId15"/>
    <p:sldId id="273"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F58"/>
    <a:srgbClr val="9AC33F"/>
    <a:srgbClr val="FFC010"/>
    <a:srgbClr val="465DC7"/>
    <a:srgbClr val="8127D7"/>
    <a:srgbClr val="EA3270"/>
    <a:srgbClr val="EB3D78"/>
    <a:srgbClr val="1D9FDA"/>
    <a:srgbClr val="FFC00E"/>
    <a:srgbClr val="FF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125CF-EB93-4F67-9C51-72538080255B}" type="datetimeFigureOut">
              <a:rPr lang="zh-TW" altLang="en-US" smtClean="0"/>
              <a:t>2025/4/27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FAA34-5F17-450B-8F1E-6EF995764021}" type="slidenum">
              <a:rPr lang="zh-TW" altLang="en-US" smtClean="0"/>
              <a:t>‹#›</a:t>
            </a:fld>
            <a:endParaRPr lang="zh-TW" altLang="en-US"/>
          </a:p>
        </p:txBody>
      </p:sp>
    </p:spTree>
    <p:extLst>
      <p:ext uri="{BB962C8B-B14F-4D97-AF65-F5344CB8AC3E}">
        <p14:creationId xmlns:p14="http://schemas.microsoft.com/office/powerpoint/2010/main" val="334795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68FAA34-5F17-450B-8F1E-6EF995764021}" type="slidenum">
              <a:rPr lang="zh-TW" altLang="en-US" smtClean="0"/>
              <a:t>2</a:t>
            </a:fld>
            <a:endParaRPr lang="zh-TW" altLang="en-US"/>
          </a:p>
        </p:txBody>
      </p:sp>
    </p:spTree>
    <p:extLst>
      <p:ext uri="{BB962C8B-B14F-4D97-AF65-F5344CB8AC3E}">
        <p14:creationId xmlns:p14="http://schemas.microsoft.com/office/powerpoint/2010/main" val="1967216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BA3CB-9173-B6F2-4A3B-6C244E5F2E9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83AAC913-A098-DBD8-BEE2-A199183818C4}"/>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70B6CA1-A81B-DD9A-F9DB-857E8C285502}"/>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C527AA47-1E4D-E63C-5188-8B719CEDE79F}"/>
              </a:ext>
            </a:extLst>
          </p:cNvPr>
          <p:cNvSpPr>
            <a:spLocks noGrp="1"/>
          </p:cNvSpPr>
          <p:nvPr>
            <p:ph type="sldNum" sz="quarter" idx="5"/>
          </p:nvPr>
        </p:nvSpPr>
        <p:spPr/>
        <p:txBody>
          <a:bodyPr/>
          <a:lstStyle/>
          <a:p>
            <a:fld id="{E68FAA34-5F17-450B-8F1E-6EF995764021}" type="slidenum">
              <a:rPr lang="zh-TW" altLang="en-US" smtClean="0"/>
              <a:t>11</a:t>
            </a:fld>
            <a:endParaRPr lang="zh-TW" altLang="en-US"/>
          </a:p>
        </p:txBody>
      </p:sp>
    </p:spTree>
    <p:extLst>
      <p:ext uri="{BB962C8B-B14F-4D97-AF65-F5344CB8AC3E}">
        <p14:creationId xmlns:p14="http://schemas.microsoft.com/office/powerpoint/2010/main" val="3347017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185DA-3F35-77BD-5AAF-1E26A06D0AE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00506E8-7CF2-A629-EEBD-FCC4C0DEB21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65EFA15-5630-2E75-7BC2-948E5F87B29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9FCFEE0B-39A8-DA41-263F-9C3D756AF46F}"/>
              </a:ext>
            </a:extLst>
          </p:cNvPr>
          <p:cNvSpPr>
            <a:spLocks noGrp="1"/>
          </p:cNvSpPr>
          <p:nvPr>
            <p:ph type="sldNum" sz="quarter" idx="5"/>
          </p:nvPr>
        </p:nvSpPr>
        <p:spPr/>
        <p:txBody>
          <a:bodyPr/>
          <a:lstStyle/>
          <a:p>
            <a:fld id="{E68FAA34-5F17-450B-8F1E-6EF995764021}" type="slidenum">
              <a:rPr lang="zh-TW" altLang="en-US" smtClean="0"/>
              <a:t>12</a:t>
            </a:fld>
            <a:endParaRPr lang="zh-TW" altLang="en-US"/>
          </a:p>
        </p:txBody>
      </p:sp>
    </p:spTree>
    <p:extLst>
      <p:ext uri="{BB962C8B-B14F-4D97-AF65-F5344CB8AC3E}">
        <p14:creationId xmlns:p14="http://schemas.microsoft.com/office/powerpoint/2010/main" val="1115060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57D75-3419-D8AA-7D61-A14DD0D701E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25C2FF26-7F4A-0727-DFC8-5221268C1C1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8C7FDEA0-5581-813C-2504-2CFCEEDD49B2}"/>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A98E6110-9C67-B82B-A376-F666E956EC11}"/>
              </a:ext>
            </a:extLst>
          </p:cNvPr>
          <p:cNvSpPr>
            <a:spLocks noGrp="1"/>
          </p:cNvSpPr>
          <p:nvPr>
            <p:ph type="sldNum" sz="quarter" idx="5"/>
          </p:nvPr>
        </p:nvSpPr>
        <p:spPr/>
        <p:txBody>
          <a:bodyPr/>
          <a:lstStyle/>
          <a:p>
            <a:fld id="{E68FAA34-5F17-450B-8F1E-6EF995764021}" type="slidenum">
              <a:rPr lang="zh-TW" altLang="en-US" smtClean="0"/>
              <a:t>13</a:t>
            </a:fld>
            <a:endParaRPr lang="zh-TW" altLang="en-US"/>
          </a:p>
        </p:txBody>
      </p:sp>
    </p:spTree>
    <p:extLst>
      <p:ext uri="{BB962C8B-B14F-4D97-AF65-F5344CB8AC3E}">
        <p14:creationId xmlns:p14="http://schemas.microsoft.com/office/powerpoint/2010/main" val="3868105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F692F-01D5-DF3F-0184-4B52AE71CF0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4B76F4C2-C9C5-8758-9F6B-CA2B54E6F07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29A820F-E4D7-7FBB-1FEE-D801E30AE9FC}"/>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99609E1-2AE6-18F4-81E7-B3B0745F7A66}"/>
              </a:ext>
            </a:extLst>
          </p:cNvPr>
          <p:cNvSpPr>
            <a:spLocks noGrp="1"/>
          </p:cNvSpPr>
          <p:nvPr>
            <p:ph type="sldNum" sz="quarter" idx="5"/>
          </p:nvPr>
        </p:nvSpPr>
        <p:spPr/>
        <p:txBody>
          <a:bodyPr/>
          <a:lstStyle/>
          <a:p>
            <a:fld id="{E68FAA34-5F17-450B-8F1E-6EF995764021}" type="slidenum">
              <a:rPr lang="zh-TW" altLang="en-US" smtClean="0"/>
              <a:t>14</a:t>
            </a:fld>
            <a:endParaRPr lang="zh-TW" altLang="en-US"/>
          </a:p>
        </p:txBody>
      </p:sp>
    </p:spTree>
    <p:extLst>
      <p:ext uri="{BB962C8B-B14F-4D97-AF65-F5344CB8AC3E}">
        <p14:creationId xmlns:p14="http://schemas.microsoft.com/office/powerpoint/2010/main" val="295526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68FAA34-5F17-450B-8F1E-6EF995764021}" type="slidenum">
              <a:rPr lang="zh-TW" altLang="en-US" smtClean="0"/>
              <a:t>3</a:t>
            </a:fld>
            <a:endParaRPr lang="zh-TW" altLang="en-US"/>
          </a:p>
        </p:txBody>
      </p:sp>
    </p:spTree>
    <p:extLst>
      <p:ext uri="{BB962C8B-B14F-4D97-AF65-F5344CB8AC3E}">
        <p14:creationId xmlns:p14="http://schemas.microsoft.com/office/powerpoint/2010/main" val="4271778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DFFC0-0838-0EC1-9BE9-A095F38126AF}"/>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281A9CA-AB00-5AB2-34DF-AF8CA87BCD5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51999FC-1F32-3CAA-7CFC-B3E5DFFA11B6}"/>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618EFC03-F974-3F63-F6EE-92550C878E9E}"/>
              </a:ext>
            </a:extLst>
          </p:cNvPr>
          <p:cNvSpPr>
            <a:spLocks noGrp="1"/>
          </p:cNvSpPr>
          <p:nvPr>
            <p:ph type="sldNum" sz="quarter" idx="5"/>
          </p:nvPr>
        </p:nvSpPr>
        <p:spPr/>
        <p:txBody>
          <a:bodyPr/>
          <a:lstStyle/>
          <a:p>
            <a:fld id="{E68FAA34-5F17-450B-8F1E-6EF995764021}" type="slidenum">
              <a:rPr lang="zh-TW" altLang="en-US" smtClean="0"/>
              <a:t>4</a:t>
            </a:fld>
            <a:endParaRPr lang="zh-TW" altLang="en-US"/>
          </a:p>
        </p:txBody>
      </p:sp>
    </p:spTree>
    <p:extLst>
      <p:ext uri="{BB962C8B-B14F-4D97-AF65-F5344CB8AC3E}">
        <p14:creationId xmlns:p14="http://schemas.microsoft.com/office/powerpoint/2010/main" val="3528914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8E082-BDC0-2EF4-E813-0AA0DBCEF6FD}"/>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7A076DDB-947B-7294-2487-EEB21878387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ACD4D246-B964-54A4-1046-CAC59ADEF575}"/>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9A146126-03E5-7B92-A7CB-FB8035805967}"/>
              </a:ext>
            </a:extLst>
          </p:cNvPr>
          <p:cNvSpPr>
            <a:spLocks noGrp="1"/>
          </p:cNvSpPr>
          <p:nvPr>
            <p:ph type="sldNum" sz="quarter" idx="5"/>
          </p:nvPr>
        </p:nvSpPr>
        <p:spPr/>
        <p:txBody>
          <a:bodyPr/>
          <a:lstStyle/>
          <a:p>
            <a:fld id="{E68FAA34-5F17-450B-8F1E-6EF995764021}" type="slidenum">
              <a:rPr lang="zh-TW" altLang="en-US" smtClean="0"/>
              <a:t>5</a:t>
            </a:fld>
            <a:endParaRPr lang="zh-TW" altLang="en-US"/>
          </a:p>
        </p:txBody>
      </p:sp>
    </p:spTree>
    <p:extLst>
      <p:ext uri="{BB962C8B-B14F-4D97-AF65-F5344CB8AC3E}">
        <p14:creationId xmlns:p14="http://schemas.microsoft.com/office/powerpoint/2010/main" val="410398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15848-BABC-EE8A-7E89-B462A487CE3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1398C393-35AA-8828-7F21-67B6C1E82CD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57BCE3BA-4C99-2F15-C771-88BDFBC6B1D9}"/>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09179253-3A66-B01A-317C-A3BC9A295EE8}"/>
              </a:ext>
            </a:extLst>
          </p:cNvPr>
          <p:cNvSpPr>
            <a:spLocks noGrp="1"/>
          </p:cNvSpPr>
          <p:nvPr>
            <p:ph type="sldNum" sz="quarter" idx="5"/>
          </p:nvPr>
        </p:nvSpPr>
        <p:spPr/>
        <p:txBody>
          <a:bodyPr/>
          <a:lstStyle/>
          <a:p>
            <a:fld id="{E68FAA34-5F17-450B-8F1E-6EF995764021}" type="slidenum">
              <a:rPr lang="zh-TW" altLang="en-US" smtClean="0"/>
              <a:t>6</a:t>
            </a:fld>
            <a:endParaRPr lang="zh-TW" altLang="en-US"/>
          </a:p>
        </p:txBody>
      </p:sp>
    </p:spTree>
    <p:extLst>
      <p:ext uri="{BB962C8B-B14F-4D97-AF65-F5344CB8AC3E}">
        <p14:creationId xmlns:p14="http://schemas.microsoft.com/office/powerpoint/2010/main" val="424757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A56B2-2528-2A05-829D-B4074C2704A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876F72B-64BB-A422-79A3-56D5D8904320}"/>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A5ECA7F1-E2E1-D48D-0147-4EE26FD24B8B}"/>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179CD740-B987-3820-CB6C-5C95048D0866}"/>
              </a:ext>
            </a:extLst>
          </p:cNvPr>
          <p:cNvSpPr>
            <a:spLocks noGrp="1"/>
          </p:cNvSpPr>
          <p:nvPr>
            <p:ph type="sldNum" sz="quarter" idx="5"/>
          </p:nvPr>
        </p:nvSpPr>
        <p:spPr/>
        <p:txBody>
          <a:bodyPr/>
          <a:lstStyle/>
          <a:p>
            <a:fld id="{E68FAA34-5F17-450B-8F1E-6EF995764021}" type="slidenum">
              <a:rPr lang="zh-TW" altLang="en-US" smtClean="0"/>
              <a:t>7</a:t>
            </a:fld>
            <a:endParaRPr lang="zh-TW" altLang="en-US"/>
          </a:p>
        </p:txBody>
      </p:sp>
    </p:spTree>
    <p:extLst>
      <p:ext uri="{BB962C8B-B14F-4D97-AF65-F5344CB8AC3E}">
        <p14:creationId xmlns:p14="http://schemas.microsoft.com/office/powerpoint/2010/main" val="2502667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9EA36-D4C7-28E8-9725-77DD7EF5CD2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2A9511E2-D00C-3A21-A4A4-DBA1197250B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B1C1008D-4184-BB3A-8813-9BF11799A5D9}"/>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E52E871D-50C2-149D-5CB7-F4D61A47D917}"/>
              </a:ext>
            </a:extLst>
          </p:cNvPr>
          <p:cNvSpPr>
            <a:spLocks noGrp="1"/>
          </p:cNvSpPr>
          <p:nvPr>
            <p:ph type="sldNum" sz="quarter" idx="5"/>
          </p:nvPr>
        </p:nvSpPr>
        <p:spPr/>
        <p:txBody>
          <a:bodyPr/>
          <a:lstStyle/>
          <a:p>
            <a:fld id="{E68FAA34-5F17-450B-8F1E-6EF995764021}" type="slidenum">
              <a:rPr lang="zh-TW" altLang="en-US" smtClean="0"/>
              <a:t>8</a:t>
            </a:fld>
            <a:endParaRPr lang="zh-TW" altLang="en-US"/>
          </a:p>
        </p:txBody>
      </p:sp>
    </p:spTree>
    <p:extLst>
      <p:ext uri="{BB962C8B-B14F-4D97-AF65-F5344CB8AC3E}">
        <p14:creationId xmlns:p14="http://schemas.microsoft.com/office/powerpoint/2010/main" val="300980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2BF06-630F-F5A3-9118-E1EAD624E10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765E14C-CBFF-CA97-94A7-FE5DB91721E0}"/>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47972E5-260C-3DB1-DCAC-CAFB03436956}"/>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A404F7E4-9D6E-B930-6F5E-B60F518368D7}"/>
              </a:ext>
            </a:extLst>
          </p:cNvPr>
          <p:cNvSpPr>
            <a:spLocks noGrp="1"/>
          </p:cNvSpPr>
          <p:nvPr>
            <p:ph type="sldNum" sz="quarter" idx="5"/>
          </p:nvPr>
        </p:nvSpPr>
        <p:spPr/>
        <p:txBody>
          <a:bodyPr/>
          <a:lstStyle/>
          <a:p>
            <a:fld id="{E68FAA34-5F17-450B-8F1E-6EF995764021}" type="slidenum">
              <a:rPr lang="zh-TW" altLang="en-US" smtClean="0"/>
              <a:t>9</a:t>
            </a:fld>
            <a:endParaRPr lang="zh-TW" altLang="en-US"/>
          </a:p>
        </p:txBody>
      </p:sp>
    </p:spTree>
    <p:extLst>
      <p:ext uri="{BB962C8B-B14F-4D97-AF65-F5344CB8AC3E}">
        <p14:creationId xmlns:p14="http://schemas.microsoft.com/office/powerpoint/2010/main" val="3109016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1A922-F1C9-3457-2103-FCCCAAAE0CE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61666517-43DF-DBD6-E99D-8FD3117D787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A4361032-6EA5-1F8A-34A4-221D027B3CE2}"/>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48B0C11D-3458-379F-3C71-0811C3225C81}"/>
              </a:ext>
            </a:extLst>
          </p:cNvPr>
          <p:cNvSpPr>
            <a:spLocks noGrp="1"/>
          </p:cNvSpPr>
          <p:nvPr>
            <p:ph type="sldNum" sz="quarter" idx="5"/>
          </p:nvPr>
        </p:nvSpPr>
        <p:spPr/>
        <p:txBody>
          <a:bodyPr/>
          <a:lstStyle/>
          <a:p>
            <a:fld id="{E68FAA34-5F17-450B-8F1E-6EF995764021}" type="slidenum">
              <a:rPr lang="zh-TW" altLang="en-US" smtClean="0"/>
              <a:t>10</a:t>
            </a:fld>
            <a:endParaRPr lang="zh-TW" altLang="en-US"/>
          </a:p>
        </p:txBody>
      </p:sp>
    </p:spTree>
    <p:extLst>
      <p:ext uri="{BB962C8B-B14F-4D97-AF65-F5344CB8AC3E}">
        <p14:creationId xmlns:p14="http://schemas.microsoft.com/office/powerpoint/2010/main" val="184290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249640-DF9F-854D-CB3C-726BBA441C7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F5E0384-0A36-BFA8-1017-96EF483D2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49A870AA-13A5-EBFC-9C22-F203B22AA8D5}"/>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5" name="頁尾版面配置區 4">
            <a:extLst>
              <a:ext uri="{FF2B5EF4-FFF2-40B4-BE49-F238E27FC236}">
                <a16:creationId xmlns:a16="http://schemas.microsoft.com/office/drawing/2014/main" id="{F6B4B7E8-A711-EE7F-9AF1-5875A2837AF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8B83ED2-A5FA-36FE-CBEC-F05E68597A6A}"/>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29380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77332E-A505-55E5-A3AF-C3E09521FC98}"/>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2A150F9-0CEA-7596-C777-4F70F7BF5DB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C7A722F-D36A-3EA8-C4C7-D6D582BAD053}"/>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5" name="頁尾版面配置區 4">
            <a:extLst>
              <a:ext uri="{FF2B5EF4-FFF2-40B4-BE49-F238E27FC236}">
                <a16:creationId xmlns:a16="http://schemas.microsoft.com/office/drawing/2014/main" id="{501D00D4-B7E9-DBFA-5E49-554F13750E7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573446C-94B5-13DD-545E-D2A68F2EC642}"/>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12922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C19E0D7-4FAB-DB91-6C16-533B66A6734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F88F556-66D1-C156-33B6-729901AE5E7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1635AD-3ADB-51B0-DA0D-EABED997418C}"/>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5" name="頁尾版面配置區 4">
            <a:extLst>
              <a:ext uri="{FF2B5EF4-FFF2-40B4-BE49-F238E27FC236}">
                <a16:creationId xmlns:a16="http://schemas.microsoft.com/office/drawing/2014/main" id="{7E720B34-1054-71E4-0154-D863380C77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F4F9E7-135B-76F5-DCED-098A9C1B0F6B}"/>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43091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935D41-AF74-AA25-F1F7-6187347EBE1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4A6FFA1-AE36-5F34-9619-E16F7FED8C2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C0D4A29-F25F-4538-E957-A87F76BF5CED}"/>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5" name="頁尾版面配置區 4">
            <a:extLst>
              <a:ext uri="{FF2B5EF4-FFF2-40B4-BE49-F238E27FC236}">
                <a16:creationId xmlns:a16="http://schemas.microsoft.com/office/drawing/2014/main" id="{6651F1A9-1B15-F92A-D102-BE3EA751CFA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2E21362-D927-B13F-5FF4-7A02C9DBBF6F}"/>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26877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515EF5-B5C1-6E81-3D56-917910B3BB9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CAFE81E-3F23-D3CE-96BD-ABB7DA6BF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EA1D5B0-A755-1694-04D2-84177A92C6F5}"/>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5" name="頁尾版面配置區 4">
            <a:extLst>
              <a:ext uri="{FF2B5EF4-FFF2-40B4-BE49-F238E27FC236}">
                <a16:creationId xmlns:a16="http://schemas.microsoft.com/office/drawing/2014/main" id="{1A59969C-9FAB-14A2-FF88-C3888643CA9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E5A041-98C4-04A0-E8F7-88BBEED3438B}"/>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2785287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A92611-44BD-CB82-FF6F-396C6E161AB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AC454D8-1C31-FF30-B705-E3B46BA71427}"/>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7FFC5B9-1053-6307-6953-E0E298E36B7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119B02B-137C-CE70-F545-2E20ABE52305}"/>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6" name="頁尾版面配置區 5">
            <a:extLst>
              <a:ext uri="{FF2B5EF4-FFF2-40B4-BE49-F238E27FC236}">
                <a16:creationId xmlns:a16="http://schemas.microsoft.com/office/drawing/2014/main" id="{6400D28D-72DF-D65B-1EA9-784D50F8954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9062A5B-BA33-D21E-06A5-781ED896788B}"/>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231130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5B51D4-4F85-ED36-0CCA-6728FD54DDC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BB84404-E3D2-21CC-78B4-D7F4B7B41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1B4444D-13B6-6B8E-5A4E-8FE4139C9E2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A53F027-E814-88C1-9B49-3A2FF5B6A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54921FBE-6B9A-D3E2-4014-FF53AB28898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C7611D9-45CC-1920-4EAE-7BD3152C6B88}"/>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8" name="頁尾版面配置區 7">
            <a:extLst>
              <a:ext uri="{FF2B5EF4-FFF2-40B4-BE49-F238E27FC236}">
                <a16:creationId xmlns:a16="http://schemas.microsoft.com/office/drawing/2014/main" id="{CA155D47-22B3-9564-F0B4-33E364CB12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57556775-1010-9DCB-2247-9CBCB58AF6EA}"/>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41344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A64AB8-E922-94B5-D6DB-1F1CA4BA5AC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DD00242-E690-02DA-7D86-D11692A36E2F}"/>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4" name="頁尾版面配置區 3">
            <a:extLst>
              <a:ext uri="{FF2B5EF4-FFF2-40B4-BE49-F238E27FC236}">
                <a16:creationId xmlns:a16="http://schemas.microsoft.com/office/drawing/2014/main" id="{6125E01F-2CBA-9771-E471-049CDC4375F9}"/>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C0981B5-4CC4-85E3-12D8-A6D74E09E2BD}"/>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2378122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D1EAAA2-6F5F-8742-0ABD-EBD31AD9C987}"/>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3" name="頁尾版面配置區 2">
            <a:extLst>
              <a:ext uri="{FF2B5EF4-FFF2-40B4-BE49-F238E27FC236}">
                <a16:creationId xmlns:a16="http://schemas.microsoft.com/office/drawing/2014/main" id="{B3E79C14-B56A-3D3E-4137-8DB158BEDDB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8FA338FC-EE9E-7C51-234C-1AD7A027E0E7}"/>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190281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5D633A-686C-5F94-50CD-33D07998837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F50D9B5-D6C7-DB68-D745-4CFDFDD242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825ED82-B025-99F8-8039-E949A6B67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43B5663-D91A-EEB3-CC23-D30A16EAAC56}"/>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6" name="頁尾版面配置區 5">
            <a:extLst>
              <a:ext uri="{FF2B5EF4-FFF2-40B4-BE49-F238E27FC236}">
                <a16:creationId xmlns:a16="http://schemas.microsoft.com/office/drawing/2014/main" id="{C47BA3AE-8CBC-44A0-E457-C6BFA30FF17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B2C56E7-231B-6959-6704-10C35D78A036}"/>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887457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5729D3-A822-CD75-51BE-ADB3E99791A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B8F2E4C-48B0-5877-BEC0-E70179679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7D779D9-3847-BCDD-0C51-F02104FB3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A806D2F-D0AB-21FD-C038-805C334B5B23}"/>
              </a:ext>
            </a:extLst>
          </p:cNvPr>
          <p:cNvSpPr>
            <a:spLocks noGrp="1"/>
          </p:cNvSpPr>
          <p:nvPr>
            <p:ph type="dt" sz="half" idx="10"/>
          </p:nvPr>
        </p:nvSpPr>
        <p:spPr/>
        <p:txBody>
          <a:bodyPr/>
          <a:lstStyle/>
          <a:p>
            <a:fld id="{D4283ABA-E0A9-4815-B340-0B92D8ABFF6E}" type="datetimeFigureOut">
              <a:rPr lang="zh-TW" altLang="en-US" smtClean="0"/>
              <a:t>2025/4/27</a:t>
            </a:fld>
            <a:endParaRPr lang="zh-TW" altLang="en-US"/>
          </a:p>
        </p:txBody>
      </p:sp>
      <p:sp>
        <p:nvSpPr>
          <p:cNvPr id="6" name="頁尾版面配置區 5">
            <a:extLst>
              <a:ext uri="{FF2B5EF4-FFF2-40B4-BE49-F238E27FC236}">
                <a16:creationId xmlns:a16="http://schemas.microsoft.com/office/drawing/2014/main" id="{0CC207DC-7D40-2B6F-3F24-F4058F35AFB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29C8C31-D6A5-D40E-41BE-21AE086EBE78}"/>
              </a:ext>
            </a:extLst>
          </p:cNvPr>
          <p:cNvSpPr>
            <a:spLocks noGrp="1"/>
          </p:cNvSpPr>
          <p:nvPr>
            <p:ph type="sldNum" sz="quarter" idx="12"/>
          </p:nvPr>
        </p:nvSpPr>
        <p:spPr/>
        <p:txBody>
          <a:body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419712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83C0C00-71B2-DFBA-9B72-E53FB0995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94AA4B0-CFE7-F3BC-7FC1-4553496088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90A7F85-FE6C-08FC-4863-784BCF91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83ABA-E0A9-4815-B340-0B92D8ABFF6E}" type="datetimeFigureOut">
              <a:rPr lang="zh-TW" altLang="en-US" smtClean="0"/>
              <a:t>2025/4/27</a:t>
            </a:fld>
            <a:endParaRPr lang="zh-TW" altLang="en-US"/>
          </a:p>
        </p:txBody>
      </p:sp>
      <p:sp>
        <p:nvSpPr>
          <p:cNvPr id="5" name="頁尾版面配置區 4">
            <a:extLst>
              <a:ext uri="{FF2B5EF4-FFF2-40B4-BE49-F238E27FC236}">
                <a16:creationId xmlns:a16="http://schemas.microsoft.com/office/drawing/2014/main" id="{7A1A536A-BCC4-1FF5-2C90-2080A69C6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DD8C81C2-CD87-CE5D-5B0A-DCA488860C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58A97F-279E-48E9-8DE9-989C47BC2B15}" type="slidenum">
              <a:rPr lang="zh-TW" altLang="en-US" smtClean="0"/>
              <a:t>‹#›</a:t>
            </a:fld>
            <a:endParaRPr lang="zh-TW" altLang="en-US"/>
          </a:p>
        </p:txBody>
      </p:sp>
    </p:spTree>
    <p:extLst>
      <p:ext uri="{BB962C8B-B14F-4D97-AF65-F5344CB8AC3E}">
        <p14:creationId xmlns:p14="http://schemas.microsoft.com/office/powerpoint/2010/main" val="80995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microsoft.com/office/2007/relationships/hdphoto" Target="../media/hdphoto4.wdp"/><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BFE4190F-8D7C-C566-17B0-7D4A9D8FD5DB}"/>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rcRect l="10814" r="13166" b="3704"/>
          <a:stretch>
            <a:fillRect/>
          </a:stretch>
        </p:blipFill>
        <p:spPr>
          <a:xfrm>
            <a:off x="4279900" y="0"/>
            <a:ext cx="7912100" cy="6891812"/>
          </a:xfrm>
          <a:custGeom>
            <a:avLst/>
            <a:gdLst>
              <a:gd name="connsiteX0" fmla="*/ 0 w 7823200"/>
              <a:gd name="connsiteY0" fmla="*/ 0 h 6604000"/>
              <a:gd name="connsiteX1" fmla="*/ 7823200 w 7823200"/>
              <a:gd name="connsiteY1" fmla="*/ 0 h 6604000"/>
              <a:gd name="connsiteX2" fmla="*/ 7823200 w 7823200"/>
              <a:gd name="connsiteY2" fmla="*/ 6604000 h 6604000"/>
              <a:gd name="connsiteX3" fmla="*/ 0 w 7823200"/>
              <a:gd name="connsiteY3" fmla="*/ 6604000 h 6604000"/>
            </a:gdLst>
            <a:ahLst/>
            <a:cxnLst>
              <a:cxn ang="0">
                <a:pos x="connsiteX0" y="connsiteY0"/>
              </a:cxn>
              <a:cxn ang="0">
                <a:pos x="connsiteX1" y="connsiteY1"/>
              </a:cxn>
              <a:cxn ang="0">
                <a:pos x="connsiteX2" y="connsiteY2"/>
              </a:cxn>
              <a:cxn ang="0">
                <a:pos x="connsiteX3" y="connsiteY3"/>
              </a:cxn>
            </a:cxnLst>
            <a:rect l="l" t="t" r="r" b="b"/>
            <a:pathLst>
              <a:path w="7823200" h="6604000">
                <a:moveTo>
                  <a:pt x="0" y="0"/>
                </a:moveTo>
                <a:lnTo>
                  <a:pt x="7823200" y="0"/>
                </a:lnTo>
                <a:lnTo>
                  <a:pt x="7823200" y="6604000"/>
                </a:lnTo>
                <a:lnTo>
                  <a:pt x="0" y="6604000"/>
                </a:lnTo>
                <a:close/>
              </a:path>
            </a:pathLst>
          </a:custGeom>
        </p:spPr>
      </p:pic>
      <p:sp>
        <p:nvSpPr>
          <p:cNvPr id="5" name="文字方塊 4">
            <a:extLst>
              <a:ext uri="{FF2B5EF4-FFF2-40B4-BE49-F238E27FC236}">
                <a16:creationId xmlns:a16="http://schemas.microsoft.com/office/drawing/2014/main" id="{78316B70-C7DD-C6C2-34A7-817766A9E77D}"/>
              </a:ext>
            </a:extLst>
          </p:cNvPr>
          <p:cNvSpPr txBox="1"/>
          <p:nvPr/>
        </p:nvSpPr>
        <p:spPr>
          <a:xfrm>
            <a:off x="5048250" y="1279945"/>
            <a:ext cx="6566648" cy="2585323"/>
          </a:xfrm>
          <a:prstGeom prst="rect">
            <a:avLst/>
          </a:prstGeom>
          <a:noFill/>
        </p:spPr>
        <p:txBody>
          <a:bodyPr wrap="square" rtlCol="0">
            <a:spAutoFit/>
          </a:bodyPr>
          <a:lstStyle/>
          <a:p>
            <a:r>
              <a:rPr lang="zh-TW" altLang="en-US" sz="5400" b="1" dirty="0">
                <a:solidFill>
                  <a:schemeClr val="bg1"/>
                </a:solidFill>
                <a:latin typeface="微軟正黑體" panose="020B0604030504040204" pitchFamily="34" charset="-120"/>
                <a:ea typeface="微軟正黑體" panose="020B0604030504040204" pitchFamily="34" charset="-120"/>
              </a:rPr>
              <a:t>互動式美食推薦系統</a:t>
            </a:r>
            <a:endParaRPr lang="en-US" altLang="zh-TW" sz="5400" b="1" dirty="0">
              <a:solidFill>
                <a:schemeClr val="bg1"/>
              </a:solidFill>
              <a:latin typeface="微軟正黑體" panose="020B0604030504040204" pitchFamily="34" charset="-120"/>
              <a:ea typeface="微軟正黑體" panose="020B0604030504040204" pitchFamily="34" charset="-120"/>
            </a:endParaRPr>
          </a:p>
          <a:p>
            <a:r>
              <a:rPr lang="en-US" altLang="zh-TW" sz="5400" b="1" dirty="0" err="1">
                <a:solidFill>
                  <a:schemeClr val="accent4">
                    <a:lumMod val="60000"/>
                    <a:lumOff val="40000"/>
                  </a:schemeClr>
                </a:solidFill>
                <a:latin typeface="微軟正黑體" panose="020B0604030504040204" pitchFamily="34" charset="-120"/>
                <a:ea typeface="微軟正黑體" panose="020B0604030504040204" pitchFamily="34" charset="-120"/>
              </a:rPr>
              <a:t>QuickGnaw</a:t>
            </a:r>
            <a:endParaRPr lang="en-US" altLang="zh-TW" sz="5400" b="1" dirty="0">
              <a:solidFill>
                <a:schemeClr val="accent4">
                  <a:lumMod val="60000"/>
                  <a:lumOff val="40000"/>
                </a:schemeClr>
              </a:solidFill>
              <a:latin typeface="微軟正黑體" panose="020B0604030504040204" pitchFamily="34" charset="-120"/>
              <a:ea typeface="微軟正黑體" panose="020B0604030504040204" pitchFamily="34" charset="-120"/>
            </a:endParaRPr>
          </a:p>
          <a:p>
            <a:r>
              <a:rPr lang="zh-TW" altLang="en-US" sz="5400" b="1" dirty="0">
                <a:solidFill>
                  <a:schemeClr val="accent4">
                    <a:lumMod val="60000"/>
                    <a:lumOff val="40000"/>
                  </a:schemeClr>
                </a:solidFill>
                <a:latin typeface="微軟正黑體" panose="020B0604030504040204" pitchFamily="34" charset="-120"/>
                <a:ea typeface="微軟正黑體" panose="020B0604030504040204" pitchFamily="34" charset="-120"/>
              </a:rPr>
              <a:t>快速嚼嚼</a:t>
            </a:r>
            <a:endParaRPr lang="en-US" altLang="zh-TW" sz="2000" b="1" dirty="0">
              <a:solidFill>
                <a:schemeClr val="accent4">
                  <a:lumMod val="60000"/>
                  <a:lumOff val="40000"/>
                </a:schemeClr>
              </a:solidFill>
              <a:latin typeface="微軟正黑體" panose="020B0604030504040204" pitchFamily="34" charset="-120"/>
              <a:ea typeface="微軟正黑體" panose="020B0604030504040204" pitchFamily="34" charset="-120"/>
            </a:endParaRPr>
          </a:p>
        </p:txBody>
      </p:sp>
      <p:sp>
        <p:nvSpPr>
          <p:cNvPr id="3" name="矩形: 圓角 2">
            <a:extLst>
              <a:ext uri="{FF2B5EF4-FFF2-40B4-BE49-F238E27FC236}">
                <a16:creationId xmlns:a16="http://schemas.microsoft.com/office/drawing/2014/main" id="{372F22A9-29DB-DA92-0ADD-9B55EB7C51A9}"/>
              </a:ext>
            </a:extLst>
          </p:cNvPr>
          <p:cNvSpPr/>
          <p:nvPr/>
        </p:nvSpPr>
        <p:spPr>
          <a:xfrm>
            <a:off x="4591050" y="309006"/>
            <a:ext cx="7289800" cy="6273800"/>
          </a:xfrm>
          <a:prstGeom prst="roundRect">
            <a:avLst>
              <a:gd name="adj" fmla="val 12940"/>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685F13C7-1B25-E2C1-D59E-CCE7B3CFEF8F}"/>
              </a:ext>
            </a:extLst>
          </p:cNvPr>
          <p:cNvSpPr txBox="1"/>
          <p:nvPr/>
        </p:nvSpPr>
        <p:spPr>
          <a:xfrm>
            <a:off x="5048250" y="4272185"/>
            <a:ext cx="6832600" cy="1305870"/>
          </a:xfrm>
          <a:prstGeom prst="rect">
            <a:avLst/>
          </a:prstGeom>
          <a:noFill/>
        </p:spPr>
        <p:txBody>
          <a:bodyPr wrap="square" rtlCol="0">
            <a:spAutoFit/>
          </a:bodyPr>
          <a:lstStyle/>
          <a:p>
            <a:pPr>
              <a:lnSpc>
                <a:spcPct val="150000"/>
              </a:lnSpc>
            </a:pPr>
            <a:r>
              <a:rPr lang="zh-TW" altLang="en-US" sz="2800" b="1" dirty="0">
                <a:solidFill>
                  <a:schemeClr val="bg1"/>
                </a:solidFill>
                <a:latin typeface="微軟正黑體" panose="020B0604030504040204" pitchFamily="34" charset="-120"/>
                <a:ea typeface="微軟正黑體" panose="020B0604030504040204" pitchFamily="34" charset="-120"/>
              </a:rPr>
              <a:t>團隊成員：</a:t>
            </a:r>
            <a:endParaRPr lang="en-US" altLang="zh-TW" sz="2800" b="1" dirty="0">
              <a:solidFill>
                <a:schemeClr val="bg1"/>
              </a:solidFill>
              <a:latin typeface="微軟正黑體" panose="020B0604030504040204" pitchFamily="34" charset="-120"/>
              <a:ea typeface="微軟正黑體" panose="020B0604030504040204" pitchFamily="34" charset="-120"/>
            </a:endParaRPr>
          </a:p>
          <a:p>
            <a:pPr algn="ctr">
              <a:lnSpc>
                <a:spcPct val="150000"/>
              </a:lnSpc>
            </a:pPr>
            <a:r>
              <a:rPr lang="zh-TW" altLang="en-US" sz="2800" b="1" dirty="0">
                <a:solidFill>
                  <a:schemeClr val="bg1"/>
                </a:solidFill>
                <a:latin typeface="微軟正黑體" panose="020B0604030504040204" pitchFamily="34" charset="-120"/>
                <a:ea typeface="微軟正黑體" panose="020B0604030504040204" pitchFamily="34" charset="-120"/>
              </a:rPr>
              <a:t>歐祐詮、王語彤、李啓慧、林愉晴</a:t>
            </a:r>
            <a:endParaRPr lang="en-US" altLang="zh-TW" sz="2800" b="1" dirty="0">
              <a:solidFill>
                <a:schemeClr val="bg1"/>
              </a:solidFill>
              <a:latin typeface="微軟正黑體" panose="020B0604030504040204" pitchFamily="34" charset="-120"/>
              <a:ea typeface="微軟正黑體" panose="020B0604030504040204" pitchFamily="34" charset="-120"/>
            </a:endParaRPr>
          </a:p>
        </p:txBody>
      </p:sp>
      <p:grpSp>
        <p:nvGrpSpPr>
          <p:cNvPr id="15" name="群組 14">
            <a:extLst>
              <a:ext uri="{FF2B5EF4-FFF2-40B4-BE49-F238E27FC236}">
                <a16:creationId xmlns:a16="http://schemas.microsoft.com/office/drawing/2014/main" id="{D5B87C95-E509-BF69-8943-E4146764E171}"/>
              </a:ext>
            </a:extLst>
          </p:cNvPr>
          <p:cNvGrpSpPr/>
          <p:nvPr/>
        </p:nvGrpSpPr>
        <p:grpSpPr>
          <a:xfrm>
            <a:off x="315729" y="1279945"/>
            <a:ext cx="3735571" cy="4076062"/>
            <a:chOff x="511125" y="742935"/>
            <a:chExt cx="3735571" cy="4076062"/>
          </a:xfrm>
        </p:grpSpPr>
        <p:pic>
          <p:nvPicPr>
            <p:cNvPr id="5122" name="Picture 2" descr="GnawAI 標誌設計">
              <a:extLst>
                <a:ext uri="{FF2B5EF4-FFF2-40B4-BE49-F238E27FC236}">
                  <a16:creationId xmlns:a16="http://schemas.microsoft.com/office/drawing/2014/main" id="{76E3D589-2D0E-5778-E60B-8BEB65E6CB8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6113" b="62598" l="25391" r="72852">
                          <a14:foregroundMark x1="50391" y1="61621" x2="50391" y2="61621"/>
                          <a14:foregroundMark x1="49121" y1="60645" x2="49121" y2="60645"/>
                          <a14:foregroundMark x1="50098" y1="62695" x2="50098" y2="62695"/>
                          <a14:foregroundMark x1="50684" y1="16602" x2="50684" y2="16602"/>
                          <a14:foregroundMark x1="49902" y1="16113" x2="49902" y2="16113"/>
                        </a14:backgroundRemoval>
                      </a14:imgEffect>
                    </a14:imgLayer>
                  </a14:imgProps>
                </a:ext>
                <a:ext uri="{28A0092B-C50C-407E-A947-70E740481C1C}">
                  <a14:useLocalDpi xmlns:a14="http://schemas.microsoft.com/office/drawing/2010/main" val="0"/>
                </a:ext>
              </a:extLst>
            </a:blip>
            <a:srcRect l="19649" t="11369" r="21135" b="34034"/>
            <a:stretch/>
          </p:blipFill>
          <p:spPr bwMode="auto">
            <a:xfrm>
              <a:off x="560537" y="742935"/>
              <a:ext cx="3517332" cy="3242921"/>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CA47A1D7-DA18-52F5-32C2-B4BB9D3FCFD4}"/>
                </a:ext>
              </a:extLst>
            </p:cNvPr>
            <p:cNvSpPr txBox="1"/>
            <p:nvPr/>
          </p:nvSpPr>
          <p:spPr>
            <a:xfrm>
              <a:off x="511125" y="3957223"/>
              <a:ext cx="3735571" cy="861774"/>
            </a:xfrm>
            <a:prstGeom prst="rect">
              <a:avLst/>
            </a:prstGeom>
            <a:noFill/>
          </p:spPr>
          <p:txBody>
            <a:bodyPr wrap="square">
              <a:spAutoFit/>
            </a:bodyPr>
            <a:lstStyle/>
            <a:p>
              <a:r>
                <a:rPr lang="en-US" altLang="zh-TW" sz="5000" b="1" dirty="0" err="1">
                  <a:ln w="28575">
                    <a:solidFill>
                      <a:schemeClr val="tx2">
                        <a:lumMod val="75000"/>
                      </a:schemeClr>
                    </a:solidFill>
                  </a:ln>
                  <a:solidFill>
                    <a:schemeClr val="tx2">
                      <a:lumMod val="75000"/>
                    </a:schemeClr>
                  </a:solidFill>
                  <a:latin typeface="微軟正黑體" panose="020B0604030504040204" pitchFamily="34" charset="-120"/>
                  <a:ea typeface="微軟正黑體" panose="020B0604030504040204" pitchFamily="34" charset="-120"/>
                </a:rPr>
                <a:t>QuickGnaw</a:t>
              </a:r>
              <a:endParaRPr lang="en-US" altLang="zh-TW" sz="5000" b="1" dirty="0">
                <a:ln w="28575">
                  <a:solidFill>
                    <a:schemeClr val="tx2">
                      <a:lumMod val="75000"/>
                    </a:schemeClr>
                  </a:solidFill>
                </a:ln>
                <a:solidFill>
                  <a:schemeClr val="tx2">
                    <a:lumMod val="75000"/>
                  </a:schemeClr>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561873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23C6DF0-64AB-EFC3-E5C0-29DFD20A90DE}"/>
            </a:ext>
          </a:extLst>
        </p:cNvPr>
        <p:cNvGrpSpPr/>
        <p:nvPr/>
      </p:nvGrpSpPr>
      <p:grpSpPr>
        <a:xfrm>
          <a:off x="0" y="0"/>
          <a:ext cx="0" cy="0"/>
          <a:chOff x="0" y="0"/>
          <a:chExt cx="0" cy="0"/>
        </a:xfrm>
      </p:grpSpPr>
      <p:sp>
        <p:nvSpPr>
          <p:cNvPr id="13" name="矩形: 圓角 12">
            <a:extLst>
              <a:ext uri="{FF2B5EF4-FFF2-40B4-BE49-F238E27FC236}">
                <a16:creationId xmlns:a16="http://schemas.microsoft.com/office/drawing/2014/main" id="{7ADCE428-92C3-F643-BB97-52BAEF958866}"/>
              </a:ext>
            </a:extLst>
          </p:cNvPr>
          <p:cNvSpPr/>
          <p:nvPr/>
        </p:nvSpPr>
        <p:spPr>
          <a:xfrm>
            <a:off x="908702" y="3969223"/>
            <a:ext cx="4959685" cy="2543419"/>
          </a:xfrm>
          <a:prstGeom prst="roundRect">
            <a:avLst>
              <a:gd name="adj" fmla="val 3785"/>
            </a:avLst>
          </a:prstGeom>
          <a:solidFill>
            <a:srgbClr val="E3BD1B"/>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機會 </a:t>
            </a:r>
            <a:r>
              <a:rPr lang="en-US" altLang="zh-TW"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Opportunities</a:t>
            </a:r>
          </a:p>
          <a:p>
            <a:pPr algn="ctr"/>
            <a:endParaRPr lang="en-US" altLang="zh-TW"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外食人口持續增加，對快速決策需求強烈。</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消費者對即時、個性化推薦需求提升。</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現有平台在個性化與情感分析方面仍有空缺，差異化切入空間大。</a:t>
            </a:r>
          </a:p>
        </p:txBody>
      </p:sp>
      <p:sp>
        <p:nvSpPr>
          <p:cNvPr id="14" name="矩形: 圓角 13">
            <a:extLst>
              <a:ext uri="{FF2B5EF4-FFF2-40B4-BE49-F238E27FC236}">
                <a16:creationId xmlns:a16="http://schemas.microsoft.com/office/drawing/2014/main" id="{29BEB9B9-45F6-F981-5B64-C9E1FB7BB3A2}"/>
              </a:ext>
            </a:extLst>
          </p:cNvPr>
          <p:cNvSpPr/>
          <p:nvPr/>
        </p:nvSpPr>
        <p:spPr>
          <a:xfrm>
            <a:off x="6293275" y="3941065"/>
            <a:ext cx="5091988" cy="2543421"/>
          </a:xfrm>
          <a:prstGeom prst="roundRect">
            <a:avLst>
              <a:gd name="adj" fmla="val 3785"/>
            </a:avLst>
          </a:prstGeom>
          <a:solidFill>
            <a:srgbClr val="C0404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威脅 </a:t>
            </a:r>
            <a:r>
              <a:rPr lang="en-US" altLang="zh-TW"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Threats</a:t>
            </a:r>
          </a:p>
          <a:p>
            <a:pPr>
              <a:lnSpc>
                <a:spcPct val="120000"/>
              </a:lnSpc>
            </a:pPr>
            <a:endParaRPr lang="en-US" altLang="zh-TW" b="1" dirty="0">
              <a:solidFill>
                <a:schemeClr val="bg1"/>
              </a:solidFill>
              <a:effectLst>
                <a:outerShdw blurRad="38100" dist="38100" dir="2700000" algn="tl">
                  <a:srgbClr val="000000">
                    <a:alpha val="43137"/>
                  </a:srgbClr>
                </a:outerShdw>
              </a:effectLst>
            </a:endParaRPr>
          </a:p>
          <a:p>
            <a:pPr marL="36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競爭者眾多（如</a:t>
            </a:r>
            <a:r>
              <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Google Maps</a:t>
            </a: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、美食平台）。</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大型平台未來可能快速整合類似技術。</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使用者轉換成本高，需強化誘因。</a:t>
            </a:r>
            <a:endParaRPr lang="zh-TW" altLang="en-US" b="1" dirty="0">
              <a:solidFill>
                <a:schemeClr val="accent5">
                  <a:lumMod val="75000"/>
                </a:schemeClr>
              </a:solidFill>
              <a:latin typeface="微軟正黑體" panose="020B0604030504040204" pitchFamily="34" charset="-120"/>
              <a:ea typeface="微軟正黑體" panose="020B0604030504040204" pitchFamily="34" charset="-120"/>
            </a:endParaRPr>
          </a:p>
        </p:txBody>
      </p:sp>
      <p:sp>
        <p:nvSpPr>
          <p:cNvPr id="12" name="矩形: 圓角 11">
            <a:extLst>
              <a:ext uri="{FF2B5EF4-FFF2-40B4-BE49-F238E27FC236}">
                <a16:creationId xmlns:a16="http://schemas.microsoft.com/office/drawing/2014/main" id="{7065AA62-E41B-B86A-C671-5903952379A7}"/>
              </a:ext>
            </a:extLst>
          </p:cNvPr>
          <p:cNvSpPr/>
          <p:nvPr/>
        </p:nvSpPr>
        <p:spPr>
          <a:xfrm>
            <a:off x="6293275" y="1094697"/>
            <a:ext cx="5160434" cy="2527741"/>
          </a:xfrm>
          <a:prstGeom prst="roundRect">
            <a:avLst>
              <a:gd name="adj" fmla="val 3785"/>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劣勢 </a:t>
            </a:r>
            <a:r>
              <a:rPr lang="en-US" altLang="zh-TW"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Weaknesses</a:t>
            </a:r>
          </a:p>
          <a:p>
            <a:pPr algn="ctr">
              <a:lnSpc>
                <a:spcPct val="150000"/>
              </a:lnSpc>
            </a:pP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初期使用者資料量較少，推薦效果需時間累積優化。</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72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需依賴穩定的地圖與導航服務</a:t>
            </a:r>
            <a:r>
              <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API</a:t>
            </a: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108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新品牌認知度低，市場教育成本高。</a:t>
            </a: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11" name="矩形: 圓角 10">
            <a:extLst>
              <a:ext uri="{FF2B5EF4-FFF2-40B4-BE49-F238E27FC236}">
                <a16:creationId xmlns:a16="http://schemas.microsoft.com/office/drawing/2014/main" id="{66A495E9-1B11-EDB7-97C8-17E717074E8E}"/>
              </a:ext>
            </a:extLst>
          </p:cNvPr>
          <p:cNvSpPr/>
          <p:nvPr/>
        </p:nvSpPr>
        <p:spPr>
          <a:xfrm>
            <a:off x="880010" y="1029820"/>
            <a:ext cx="5029199" cy="2634954"/>
          </a:xfrm>
          <a:prstGeom prst="roundRect">
            <a:avLst>
              <a:gd name="adj" fmla="val 3785"/>
            </a:avLst>
          </a:prstGeom>
          <a:solidFill>
            <a:schemeClr val="accent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優勢 </a:t>
            </a:r>
            <a:r>
              <a:rPr lang="en-US" altLang="zh-TW"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Strengths</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nSpc>
                <a:spcPct val="150000"/>
              </a:lnSpc>
            </a:pPr>
            <a:endParaRPr lang="en-US" altLang="zh-TW" b="1" dirty="0">
              <a:solidFill>
                <a:schemeClr val="accent6">
                  <a:lumMod val="75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結合深度學習與</a:t>
            </a:r>
            <a:r>
              <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LLM</a:t>
            </a: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，提供人性化且即時的美食推薦。</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全面性評論分析，超越傳統星等評價。</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高度個人化推薦體驗。</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indent="-285750">
              <a:lnSpc>
                <a:spcPct val="120000"/>
              </a:lnSpc>
              <a:buFont typeface="Arial" panose="020B0604020202020204" pitchFamily="34" charset="0"/>
              <a:buChar char="•"/>
            </a:pPr>
            <a:r>
              <a:rPr lang="zh-TW" altLang="en-US"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支援跨平台使用，提升使用便利性。</a:t>
            </a:r>
            <a:endParaRPr lang="en-US" altLang="zh-TW"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7" name="文字方塊 6">
            <a:extLst>
              <a:ext uri="{FF2B5EF4-FFF2-40B4-BE49-F238E27FC236}">
                <a16:creationId xmlns:a16="http://schemas.microsoft.com/office/drawing/2014/main" id="{FB77D1E0-1F4D-361E-74EE-8BB082A5B025}"/>
              </a:ext>
            </a:extLst>
          </p:cNvPr>
          <p:cNvSpPr txBox="1"/>
          <p:nvPr/>
        </p:nvSpPr>
        <p:spPr>
          <a:xfrm>
            <a:off x="260019" y="167534"/>
            <a:ext cx="6394781" cy="707886"/>
          </a:xfrm>
          <a:prstGeom prst="rect">
            <a:avLst/>
          </a:prstGeom>
          <a:noFill/>
        </p:spPr>
        <p:txBody>
          <a:bodyPr wrap="square" rtlCol="0">
            <a:spAutoFit/>
          </a:bodyPr>
          <a:lstStyle/>
          <a:p>
            <a:r>
              <a:rPr lang="en-US" altLang="zh-TW" sz="4000" b="1" dirty="0">
                <a:latin typeface="微軟正黑體" panose="020B0604030504040204" pitchFamily="34" charset="-120"/>
                <a:ea typeface="微軟正黑體" panose="020B0604030504040204" pitchFamily="34" charset="-120"/>
              </a:rPr>
              <a:t>4.</a:t>
            </a:r>
            <a:r>
              <a:rPr lang="zh-TW" altLang="en-US" sz="4000" b="1" dirty="0">
                <a:latin typeface="微軟正黑體" panose="020B0604030504040204" pitchFamily="34" charset="-120"/>
                <a:ea typeface="微軟正黑體" panose="020B0604030504040204" pitchFamily="34" charset="-120"/>
              </a:rPr>
              <a:t>推廣策略 </a:t>
            </a:r>
            <a:r>
              <a:rPr lang="en-US" altLang="zh-TW" sz="4000" b="1" dirty="0">
                <a:latin typeface="微軟正黑體" panose="020B0604030504040204" pitchFamily="34" charset="-120"/>
                <a:ea typeface="微軟正黑體" panose="020B0604030504040204" pitchFamily="34" charset="-120"/>
              </a:rPr>
              <a:t>– SWOT</a:t>
            </a:r>
            <a:r>
              <a:rPr lang="zh-TW" altLang="en-US" sz="4000" b="1" dirty="0">
                <a:latin typeface="微軟正黑體" panose="020B0604030504040204" pitchFamily="34" charset="-120"/>
                <a:ea typeface="微軟正黑體" panose="020B0604030504040204" pitchFamily="34" charset="-120"/>
              </a:rPr>
              <a:t>分析</a:t>
            </a:r>
            <a:endParaRPr lang="en-US" altLang="zh-TW" sz="4000" b="1" dirty="0">
              <a:latin typeface="微軟正黑體" panose="020B0604030504040204" pitchFamily="34" charset="-120"/>
              <a:ea typeface="微軟正黑體" panose="020B0604030504040204" pitchFamily="34" charset="-120"/>
            </a:endParaRPr>
          </a:p>
        </p:txBody>
      </p:sp>
      <p:sp>
        <p:nvSpPr>
          <p:cNvPr id="15" name="矩形 14">
            <a:extLst>
              <a:ext uri="{FF2B5EF4-FFF2-40B4-BE49-F238E27FC236}">
                <a16:creationId xmlns:a16="http://schemas.microsoft.com/office/drawing/2014/main" id="{0B126117-853C-6D44-C20A-87AF1533177A}"/>
              </a:ext>
            </a:extLst>
          </p:cNvPr>
          <p:cNvSpPr/>
          <p:nvPr/>
        </p:nvSpPr>
        <p:spPr>
          <a:xfrm rot="16200000" flipH="1">
            <a:off x="3371749" y="-468331"/>
            <a:ext cx="45719" cy="4366354"/>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5F7BF262-D836-245D-78CD-F070E9236058}"/>
              </a:ext>
            </a:extLst>
          </p:cNvPr>
          <p:cNvSpPr/>
          <p:nvPr/>
        </p:nvSpPr>
        <p:spPr>
          <a:xfrm rot="16200000" flipH="1">
            <a:off x="8850632" y="-330448"/>
            <a:ext cx="45719" cy="4366354"/>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矩形 20">
            <a:extLst>
              <a:ext uri="{FF2B5EF4-FFF2-40B4-BE49-F238E27FC236}">
                <a16:creationId xmlns:a16="http://schemas.microsoft.com/office/drawing/2014/main" id="{EBA26CE7-7F51-5CA6-7586-1B0833872758}"/>
              </a:ext>
            </a:extLst>
          </p:cNvPr>
          <p:cNvSpPr/>
          <p:nvPr/>
        </p:nvSpPr>
        <p:spPr>
          <a:xfrm rot="16200000" flipH="1">
            <a:off x="3246589" y="2630064"/>
            <a:ext cx="45719" cy="4366354"/>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1AB8C98E-17BD-2E76-6759-59E5F80755E2}"/>
              </a:ext>
            </a:extLst>
          </p:cNvPr>
          <p:cNvSpPr/>
          <p:nvPr/>
        </p:nvSpPr>
        <p:spPr>
          <a:xfrm rot="16200000" flipH="1">
            <a:off x="8913423" y="2705680"/>
            <a:ext cx="45719" cy="4366354"/>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局部圓 1">
            <a:extLst>
              <a:ext uri="{FF2B5EF4-FFF2-40B4-BE49-F238E27FC236}">
                <a16:creationId xmlns:a16="http://schemas.microsoft.com/office/drawing/2014/main" id="{EA55F890-DA35-0A94-1A3F-9CA91159F863}"/>
              </a:ext>
            </a:extLst>
          </p:cNvPr>
          <p:cNvSpPr/>
          <p:nvPr/>
        </p:nvSpPr>
        <p:spPr>
          <a:xfrm>
            <a:off x="5129185" y="2855087"/>
            <a:ext cx="1787472" cy="1654729"/>
          </a:xfrm>
          <a:prstGeom prst="pie">
            <a:avLst>
              <a:gd name="adj1" fmla="val 10773039"/>
              <a:gd name="adj2" fmla="val 16200000"/>
            </a:avLst>
          </a:prstGeom>
          <a:solidFill>
            <a:schemeClr val="accent6">
              <a:lumMod val="40000"/>
              <a:lumOff val="6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3" name="局部圓 2">
            <a:extLst>
              <a:ext uri="{FF2B5EF4-FFF2-40B4-BE49-F238E27FC236}">
                <a16:creationId xmlns:a16="http://schemas.microsoft.com/office/drawing/2014/main" id="{04D1CB2C-705D-FA2F-387A-ED70EC588541}"/>
              </a:ext>
            </a:extLst>
          </p:cNvPr>
          <p:cNvSpPr/>
          <p:nvPr/>
        </p:nvSpPr>
        <p:spPr>
          <a:xfrm rot="5400000">
            <a:off x="5322787" y="2798486"/>
            <a:ext cx="1654728" cy="1787473"/>
          </a:xfrm>
          <a:prstGeom prst="pie">
            <a:avLst>
              <a:gd name="adj1" fmla="val 10773039"/>
              <a:gd name="adj2" fmla="val 16200000"/>
            </a:avLst>
          </a:prstGeom>
          <a:solidFill>
            <a:schemeClr val="accent5">
              <a:lumMod val="60000"/>
              <a:lumOff val="4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 name="局部圓 3">
            <a:extLst>
              <a:ext uri="{FF2B5EF4-FFF2-40B4-BE49-F238E27FC236}">
                <a16:creationId xmlns:a16="http://schemas.microsoft.com/office/drawing/2014/main" id="{EAD98AC0-5B98-962A-1FEC-7B8597DF8FE2}"/>
              </a:ext>
            </a:extLst>
          </p:cNvPr>
          <p:cNvSpPr/>
          <p:nvPr/>
        </p:nvSpPr>
        <p:spPr>
          <a:xfrm rot="16200000" flipV="1">
            <a:off x="5322786" y="2910054"/>
            <a:ext cx="1654731" cy="1787473"/>
          </a:xfrm>
          <a:prstGeom prst="pie">
            <a:avLst>
              <a:gd name="adj1" fmla="val 10773039"/>
              <a:gd name="adj2" fmla="val 16200000"/>
            </a:avLst>
          </a:prstGeom>
          <a:solidFill>
            <a:srgbClr val="FFABAB"/>
          </a:solidFill>
          <a:ln w="28575">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5" name="局部圓 4">
            <a:extLst>
              <a:ext uri="{FF2B5EF4-FFF2-40B4-BE49-F238E27FC236}">
                <a16:creationId xmlns:a16="http://schemas.microsoft.com/office/drawing/2014/main" id="{707C0835-EF2C-EB4F-E856-46D55ABB721A}"/>
              </a:ext>
            </a:extLst>
          </p:cNvPr>
          <p:cNvSpPr/>
          <p:nvPr/>
        </p:nvSpPr>
        <p:spPr>
          <a:xfrm flipV="1">
            <a:off x="5129185" y="2981252"/>
            <a:ext cx="1787472" cy="1654729"/>
          </a:xfrm>
          <a:prstGeom prst="pie">
            <a:avLst>
              <a:gd name="adj1" fmla="val 10773039"/>
              <a:gd name="adj2" fmla="val 16200000"/>
            </a:avLst>
          </a:prstGeom>
          <a:solidFill>
            <a:schemeClr val="accent4">
              <a:lumMod val="60000"/>
              <a:lumOff val="4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 name="文字方塊 9">
            <a:extLst>
              <a:ext uri="{FF2B5EF4-FFF2-40B4-BE49-F238E27FC236}">
                <a16:creationId xmlns:a16="http://schemas.microsoft.com/office/drawing/2014/main" id="{662AEC9C-F53E-518D-FD75-D0397B0C123A}"/>
              </a:ext>
            </a:extLst>
          </p:cNvPr>
          <p:cNvSpPr txBox="1"/>
          <p:nvPr/>
        </p:nvSpPr>
        <p:spPr>
          <a:xfrm>
            <a:off x="5612338" y="3105965"/>
            <a:ext cx="6206553" cy="523220"/>
          </a:xfrm>
          <a:prstGeom prst="rect">
            <a:avLst/>
          </a:prstGeom>
          <a:noFill/>
        </p:spPr>
        <p:txBody>
          <a:bodyPr wrap="square" rtlCol="0">
            <a:spAutoFit/>
          </a:bodyPr>
          <a:lstStyle/>
          <a:p>
            <a:r>
              <a:rPr lang="en-US" altLang="zh-TW" sz="28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S</a:t>
            </a:r>
          </a:p>
        </p:txBody>
      </p:sp>
      <p:sp>
        <p:nvSpPr>
          <p:cNvPr id="16" name="文字方塊 15">
            <a:extLst>
              <a:ext uri="{FF2B5EF4-FFF2-40B4-BE49-F238E27FC236}">
                <a16:creationId xmlns:a16="http://schemas.microsoft.com/office/drawing/2014/main" id="{F9F35167-2389-AF27-562C-719387F3F360}"/>
              </a:ext>
            </a:extLst>
          </p:cNvPr>
          <p:cNvSpPr txBox="1"/>
          <p:nvPr/>
        </p:nvSpPr>
        <p:spPr>
          <a:xfrm>
            <a:off x="6158461" y="3094333"/>
            <a:ext cx="6206553" cy="523220"/>
          </a:xfrm>
          <a:prstGeom prst="rect">
            <a:avLst/>
          </a:prstGeom>
          <a:noFill/>
        </p:spPr>
        <p:txBody>
          <a:bodyPr wrap="square" rtlCol="0">
            <a:spAutoFit/>
          </a:bodyPr>
          <a:lstStyle/>
          <a:p>
            <a:r>
              <a:rPr lang="en-US" altLang="zh-TW" sz="28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W</a:t>
            </a:r>
          </a:p>
        </p:txBody>
      </p:sp>
      <p:sp>
        <p:nvSpPr>
          <p:cNvPr id="17" name="文字方塊 16">
            <a:extLst>
              <a:ext uri="{FF2B5EF4-FFF2-40B4-BE49-F238E27FC236}">
                <a16:creationId xmlns:a16="http://schemas.microsoft.com/office/drawing/2014/main" id="{C84B35AC-83DF-2F8E-5031-E3658EAC62F1}"/>
              </a:ext>
            </a:extLst>
          </p:cNvPr>
          <p:cNvSpPr txBox="1"/>
          <p:nvPr/>
        </p:nvSpPr>
        <p:spPr>
          <a:xfrm>
            <a:off x="5565021" y="3791964"/>
            <a:ext cx="4914621" cy="523220"/>
          </a:xfrm>
          <a:prstGeom prst="rect">
            <a:avLst/>
          </a:prstGeom>
          <a:noFill/>
        </p:spPr>
        <p:txBody>
          <a:bodyPr wrap="square" rtlCol="0">
            <a:spAutoFit/>
          </a:bodyPr>
          <a:lstStyle/>
          <a:p>
            <a:r>
              <a:rPr lang="en-US" altLang="zh-TW" sz="28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O</a:t>
            </a:r>
          </a:p>
        </p:txBody>
      </p:sp>
      <p:sp>
        <p:nvSpPr>
          <p:cNvPr id="18" name="文字方塊 17">
            <a:extLst>
              <a:ext uri="{FF2B5EF4-FFF2-40B4-BE49-F238E27FC236}">
                <a16:creationId xmlns:a16="http://schemas.microsoft.com/office/drawing/2014/main" id="{5E72AC4A-5653-25C8-5F34-2D2726505459}"/>
              </a:ext>
            </a:extLst>
          </p:cNvPr>
          <p:cNvSpPr txBox="1"/>
          <p:nvPr/>
        </p:nvSpPr>
        <p:spPr>
          <a:xfrm>
            <a:off x="6171753" y="3787136"/>
            <a:ext cx="6206553" cy="523220"/>
          </a:xfrm>
          <a:prstGeom prst="rect">
            <a:avLst/>
          </a:prstGeom>
          <a:noFill/>
        </p:spPr>
        <p:txBody>
          <a:bodyPr wrap="square" rtlCol="0">
            <a:spAutoFit/>
          </a:bodyPr>
          <a:lstStyle/>
          <a:p>
            <a:r>
              <a:rPr lang="en-US" altLang="zh-TW" sz="28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T</a:t>
            </a:r>
          </a:p>
        </p:txBody>
      </p:sp>
      <p:sp>
        <p:nvSpPr>
          <p:cNvPr id="22" name="文字方塊 21">
            <a:extLst>
              <a:ext uri="{FF2B5EF4-FFF2-40B4-BE49-F238E27FC236}">
                <a16:creationId xmlns:a16="http://schemas.microsoft.com/office/drawing/2014/main" id="{E4E259D3-1CA5-DBE0-D0B8-A2BEC1EF47B5}"/>
              </a:ext>
            </a:extLst>
          </p:cNvPr>
          <p:cNvSpPr txBox="1"/>
          <p:nvPr/>
        </p:nvSpPr>
        <p:spPr>
          <a:xfrm>
            <a:off x="11723881" y="6457890"/>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10</a:t>
            </a:r>
          </a:p>
        </p:txBody>
      </p:sp>
    </p:spTree>
    <p:extLst>
      <p:ext uri="{BB962C8B-B14F-4D97-AF65-F5344CB8AC3E}">
        <p14:creationId xmlns:p14="http://schemas.microsoft.com/office/powerpoint/2010/main" val="335064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8B551D4-5126-9022-B4B0-0834BB680EF8}"/>
            </a:ext>
          </a:extLst>
        </p:cNvPr>
        <p:cNvGrpSpPr/>
        <p:nvPr/>
      </p:nvGrpSpPr>
      <p:grpSpPr>
        <a:xfrm>
          <a:off x="0" y="0"/>
          <a:ext cx="0" cy="0"/>
          <a:chOff x="0" y="0"/>
          <a:chExt cx="0" cy="0"/>
        </a:xfrm>
      </p:grpSpPr>
      <p:sp>
        <p:nvSpPr>
          <p:cNvPr id="7" name="文字方塊 6">
            <a:extLst>
              <a:ext uri="{FF2B5EF4-FFF2-40B4-BE49-F238E27FC236}">
                <a16:creationId xmlns:a16="http://schemas.microsoft.com/office/drawing/2014/main" id="{94585CAB-D7C1-CFD5-4935-9CDE9AE98B39}"/>
              </a:ext>
            </a:extLst>
          </p:cNvPr>
          <p:cNvSpPr txBox="1"/>
          <p:nvPr/>
        </p:nvSpPr>
        <p:spPr>
          <a:xfrm>
            <a:off x="260019" y="167534"/>
            <a:ext cx="6394781" cy="707886"/>
          </a:xfrm>
          <a:prstGeom prst="rect">
            <a:avLst/>
          </a:prstGeom>
          <a:noFill/>
        </p:spPr>
        <p:txBody>
          <a:bodyPr wrap="square" rtlCol="0">
            <a:spAutoFit/>
          </a:bodyPr>
          <a:lstStyle/>
          <a:p>
            <a:r>
              <a:rPr lang="en-US" altLang="zh-TW" sz="4000" b="1" dirty="0">
                <a:latin typeface="微軟正黑體" panose="020B0604030504040204" pitchFamily="34" charset="-120"/>
                <a:ea typeface="微軟正黑體" panose="020B0604030504040204" pitchFamily="34" charset="-120"/>
              </a:rPr>
              <a:t>4.</a:t>
            </a:r>
            <a:r>
              <a:rPr lang="zh-TW" altLang="en-US" sz="4000" b="1" dirty="0">
                <a:latin typeface="微軟正黑體" panose="020B0604030504040204" pitchFamily="34" charset="-120"/>
                <a:ea typeface="微軟正黑體" panose="020B0604030504040204" pitchFamily="34" charset="-120"/>
              </a:rPr>
              <a:t>推廣策略 </a:t>
            </a:r>
            <a:r>
              <a:rPr lang="en-US" altLang="zh-TW" sz="4000" b="1" dirty="0">
                <a:latin typeface="微軟正黑體" panose="020B0604030504040204" pitchFamily="34" charset="-120"/>
                <a:ea typeface="微軟正黑體" panose="020B0604030504040204" pitchFamily="34" charset="-120"/>
              </a:rPr>
              <a:t>– 7P</a:t>
            </a:r>
          </a:p>
        </p:txBody>
      </p:sp>
      <p:grpSp>
        <p:nvGrpSpPr>
          <p:cNvPr id="25" name="群組 24">
            <a:extLst>
              <a:ext uri="{FF2B5EF4-FFF2-40B4-BE49-F238E27FC236}">
                <a16:creationId xmlns:a16="http://schemas.microsoft.com/office/drawing/2014/main" id="{40AEB695-C49D-460F-C72B-7E139FB0AB3B}"/>
              </a:ext>
            </a:extLst>
          </p:cNvPr>
          <p:cNvGrpSpPr/>
          <p:nvPr/>
        </p:nvGrpSpPr>
        <p:grpSpPr>
          <a:xfrm>
            <a:off x="1454355" y="1004673"/>
            <a:ext cx="4593653" cy="2776728"/>
            <a:chOff x="1258506" y="1012952"/>
            <a:chExt cx="4593653" cy="2776728"/>
          </a:xfrm>
        </p:grpSpPr>
        <p:grpSp>
          <p:nvGrpSpPr>
            <p:cNvPr id="19" name="群組 18">
              <a:extLst>
                <a:ext uri="{FF2B5EF4-FFF2-40B4-BE49-F238E27FC236}">
                  <a16:creationId xmlns:a16="http://schemas.microsoft.com/office/drawing/2014/main" id="{0E3820F5-EE7D-A882-F548-BAD625737237}"/>
                </a:ext>
              </a:extLst>
            </p:cNvPr>
            <p:cNvGrpSpPr/>
            <p:nvPr/>
          </p:nvGrpSpPr>
          <p:grpSpPr>
            <a:xfrm>
              <a:off x="1258507" y="1564177"/>
              <a:ext cx="4593652" cy="2225503"/>
              <a:chOff x="1258507" y="1564177"/>
              <a:chExt cx="4593652" cy="2225503"/>
            </a:xfrm>
          </p:grpSpPr>
          <p:sp>
            <p:nvSpPr>
              <p:cNvPr id="8" name="矩形: 圓角 7">
                <a:extLst>
                  <a:ext uri="{FF2B5EF4-FFF2-40B4-BE49-F238E27FC236}">
                    <a16:creationId xmlns:a16="http://schemas.microsoft.com/office/drawing/2014/main" id="{B1EA457F-F2F0-3DF5-7849-72A51CC03AA8}"/>
                  </a:ext>
                </a:extLst>
              </p:cNvPr>
              <p:cNvSpPr/>
              <p:nvPr/>
            </p:nvSpPr>
            <p:spPr>
              <a:xfrm>
                <a:off x="1258507" y="1564177"/>
                <a:ext cx="4593652" cy="2225503"/>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3A058B70-B684-C21B-8FBA-97CF1460D4AA}"/>
                  </a:ext>
                </a:extLst>
              </p:cNvPr>
              <p:cNvSpPr txBox="1"/>
              <p:nvPr/>
            </p:nvSpPr>
            <p:spPr>
              <a:xfrm>
                <a:off x="1356430" y="2100878"/>
                <a:ext cx="4397804" cy="1420774"/>
              </a:xfrm>
              <a:prstGeom prst="rect">
                <a:avLst/>
              </a:prstGeom>
              <a:noFill/>
            </p:spPr>
            <p:txBody>
              <a:bodyPr wrap="square">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提供即時、個性化、高精準度的美食推薦服務，附加完整情感分析與智慧導航功能，創造差異化體驗。</a:t>
                </a:r>
              </a:p>
            </p:txBody>
          </p:sp>
        </p:grpSp>
        <p:sp>
          <p:nvSpPr>
            <p:cNvPr id="6" name="矩形: 圓角 5">
              <a:extLst>
                <a:ext uri="{FF2B5EF4-FFF2-40B4-BE49-F238E27FC236}">
                  <a16:creationId xmlns:a16="http://schemas.microsoft.com/office/drawing/2014/main" id="{074FC361-C480-4788-E864-CB4850768887}"/>
                </a:ext>
              </a:extLst>
            </p:cNvPr>
            <p:cNvSpPr/>
            <p:nvPr/>
          </p:nvSpPr>
          <p:spPr>
            <a:xfrm>
              <a:off x="1258506" y="1012952"/>
              <a:ext cx="4593653" cy="973220"/>
            </a:xfrm>
            <a:prstGeom prst="roundRect">
              <a:avLst/>
            </a:prstGeom>
            <a:solidFill>
              <a:srgbClr val="FFC00E"/>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產品 </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(Product)	</a:t>
              </a:r>
              <a:endPar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grpSp>
        <p:nvGrpSpPr>
          <p:cNvPr id="26" name="群組 25">
            <a:extLst>
              <a:ext uri="{FF2B5EF4-FFF2-40B4-BE49-F238E27FC236}">
                <a16:creationId xmlns:a16="http://schemas.microsoft.com/office/drawing/2014/main" id="{A726D54D-A212-DECF-3AF8-2B59556D5D66}"/>
              </a:ext>
            </a:extLst>
          </p:cNvPr>
          <p:cNvGrpSpPr/>
          <p:nvPr/>
        </p:nvGrpSpPr>
        <p:grpSpPr>
          <a:xfrm>
            <a:off x="6254687" y="1004673"/>
            <a:ext cx="4593653" cy="2776728"/>
            <a:chOff x="1258506" y="1012952"/>
            <a:chExt cx="4593653" cy="2776728"/>
          </a:xfrm>
        </p:grpSpPr>
        <p:grpSp>
          <p:nvGrpSpPr>
            <p:cNvPr id="27" name="群組 26">
              <a:extLst>
                <a:ext uri="{FF2B5EF4-FFF2-40B4-BE49-F238E27FC236}">
                  <a16:creationId xmlns:a16="http://schemas.microsoft.com/office/drawing/2014/main" id="{20EB3686-9C1F-0194-7734-FD1DBD173CB8}"/>
                </a:ext>
              </a:extLst>
            </p:cNvPr>
            <p:cNvGrpSpPr/>
            <p:nvPr/>
          </p:nvGrpSpPr>
          <p:grpSpPr>
            <a:xfrm>
              <a:off x="1258507" y="1564177"/>
              <a:ext cx="4593652" cy="2225503"/>
              <a:chOff x="1258507" y="1564177"/>
              <a:chExt cx="4593652" cy="2225503"/>
            </a:xfrm>
          </p:grpSpPr>
          <p:sp>
            <p:nvSpPr>
              <p:cNvPr id="29" name="矩形: 圓角 28">
                <a:extLst>
                  <a:ext uri="{FF2B5EF4-FFF2-40B4-BE49-F238E27FC236}">
                    <a16:creationId xmlns:a16="http://schemas.microsoft.com/office/drawing/2014/main" id="{448816C3-1576-1DF2-B162-10CDFD0CE633}"/>
                  </a:ext>
                </a:extLst>
              </p:cNvPr>
              <p:cNvSpPr/>
              <p:nvPr/>
            </p:nvSpPr>
            <p:spPr>
              <a:xfrm>
                <a:off x="1258507" y="1564177"/>
                <a:ext cx="4593652" cy="2225503"/>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文字方塊 29">
                <a:extLst>
                  <a:ext uri="{FF2B5EF4-FFF2-40B4-BE49-F238E27FC236}">
                    <a16:creationId xmlns:a16="http://schemas.microsoft.com/office/drawing/2014/main" id="{95885C80-598C-7CE0-99F1-487793280513}"/>
                  </a:ext>
                </a:extLst>
              </p:cNvPr>
              <p:cNvSpPr txBox="1"/>
              <p:nvPr/>
            </p:nvSpPr>
            <p:spPr>
              <a:xfrm>
                <a:off x="1356430" y="2118508"/>
                <a:ext cx="4397804" cy="1420774"/>
              </a:xfrm>
              <a:prstGeom prst="rect">
                <a:avLst/>
              </a:prstGeom>
              <a:noFill/>
            </p:spPr>
            <p:txBody>
              <a:bodyPr wrap="square">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初期採免費模式吸引使用者，之後可考慮推出進階版（如：無廣告、</a:t>
                </a:r>
                <a:r>
                  <a:rPr lang="en-US" altLang="zh-TW" sz="2000" dirty="0">
                    <a:latin typeface="微軟正黑體" panose="020B0604030504040204" pitchFamily="34" charset="-120"/>
                    <a:ea typeface="微軟正黑體" panose="020B0604030504040204" pitchFamily="34" charset="-120"/>
                  </a:rPr>
                  <a:t>VIP</a:t>
                </a:r>
                <a:r>
                  <a:rPr lang="zh-TW" altLang="en-US" sz="2000" dirty="0">
                    <a:latin typeface="微軟正黑體" panose="020B0604030504040204" pitchFamily="34" charset="-120"/>
                    <a:ea typeface="微軟正黑體" panose="020B0604030504040204" pitchFamily="34" charset="-120"/>
                  </a:rPr>
                  <a:t>推薦）收費。</a:t>
                </a:r>
              </a:p>
            </p:txBody>
          </p:sp>
        </p:grpSp>
        <p:sp>
          <p:nvSpPr>
            <p:cNvPr id="28" name="矩形: 圓角 27">
              <a:extLst>
                <a:ext uri="{FF2B5EF4-FFF2-40B4-BE49-F238E27FC236}">
                  <a16:creationId xmlns:a16="http://schemas.microsoft.com/office/drawing/2014/main" id="{23C86D0E-E416-DD53-79E4-FF6820AA6532}"/>
                </a:ext>
              </a:extLst>
            </p:cNvPr>
            <p:cNvSpPr/>
            <p:nvPr/>
          </p:nvSpPr>
          <p:spPr>
            <a:xfrm>
              <a:off x="1258506" y="1012952"/>
              <a:ext cx="4593653" cy="973220"/>
            </a:xfrm>
            <a:prstGeom prst="roundRect">
              <a:avLst/>
            </a:prstGeom>
            <a:solidFill>
              <a:srgbClr val="9AC33F"/>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價格（</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Price</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p>
          </p:txBody>
        </p:sp>
      </p:grpSp>
      <p:grpSp>
        <p:nvGrpSpPr>
          <p:cNvPr id="31" name="群組 30">
            <a:extLst>
              <a:ext uri="{FF2B5EF4-FFF2-40B4-BE49-F238E27FC236}">
                <a16:creationId xmlns:a16="http://schemas.microsoft.com/office/drawing/2014/main" id="{6CDB19C9-CBD8-7463-A8E3-C9757BEC0F57}"/>
              </a:ext>
            </a:extLst>
          </p:cNvPr>
          <p:cNvGrpSpPr/>
          <p:nvPr/>
        </p:nvGrpSpPr>
        <p:grpSpPr>
          <a:xfrm>
            <a:off x="1454355" y="3905459"/>
            <a:ext cx="4593653" cy="2776728"/>
            <a:chOff x="1258506" y="1012952"/>
            <a:chExt cx="4593653" cy="2776728"/>
          </a:xfrm>
        </p:grpSpPr>
        <p:grpSp>
          <p:nvGrpSpPr>
            <p:cNvPr id="32" name="群組 31">
              <a:extLst>
                <a:ext uri="{FF2B5EF4-FFF2-40B4-BE49-F238E27FC236}">
                  <a16:creationId xmlns:a16="http://schemas.microsoft.com/office/drawing/2014/main" id="{7F9FF074-D0BF-8E94-37BB-94A4A5F02FE8}"/>
                </a:ext>
              </a:extLst>
            </p:cNvPr>
            <p:cNvGrpSpPr/>
            <p:nvPr/>
          </p:nvGrpSpPr>
          <p:grpSpPr>
            <a:xfrm>
              <a:off x="1258507" y="1564177"/>
              <a:ext cx="4593652" cy="2225503"/>
              <a:chOff x="1258507" y="1564177"/>
              <a:chExt cx="4593652" cy="2225503"/>
            </a:xfrm>
          </p:grpSpPr>
          <p:sp>
            <p:nvSpPr>
              <p:cNvPr id="34" name="矩形: 圓角 33">
                <a:extLst>
                  <a:ext uri="{FF2B5EF4-FFF2-40B4-BE49-F238E27FC236}">
                    <a16:creationId xmlns:a16="http://schemas.microsoft.com/office/drawing/2014/main" id="{72419E24-4379-4D22-655A-46E5E7944636}"/>
                  </a:ext>
                </a:extLst>
              </p:cNvPr>
              <p:cNvSpPr/>
              <p:nvPr/>
            </p:nvSpPr>
            <p:spPr>
              <a:xfrm>
                <a:off x="1258507" y="1564177"/>
                <a:ext cx="4593652" cy="2225503"/>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文字方塊 34">
                <a:extLst>
                  <a:ext uri="{FF2B5EF4-FFF2-40B4-BE49-F238E27FC236}">
                    <a16:creationId xmlns:a16="http://schemas.microsoft.com/office/drawing/2014/main" id="{9A9E2350-FB2B-DC86-5A1A-5403E2038386}"/>
                  </a:ext>
                </a:extLst>
              </p:cNvPr>
              <p:cNvSpPr txBox="1"/>
              <p:nvPr/>
            </p:nvSpPr>
            <p:spPr>
              <a:xfrm>
                <a:off x="1356430" y="2055188"/>
                <a:ext cx="4385034" cy="1420774"/>
              </a:xfrm>
              <a:prstGeom prst="rect">
                <a:avLst/>
              </a:prstGeom>
              <a:noFill/>
            </p:spPr>
            <p:txBody>
              <a:bodyPr wrap="square">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網站＋手機</a:t>
                </a:r>
                <a:r>
                  <a:rPr lang="en-US" altLang="zh-TW" sz="2000" dirty="0">
                    <a:latin typeface="微軟正黑體" panose="020B0604030504040204" pitchFamily="34" charset="-120"/>
                    <a:ea typeface="微軟正黑體" panose="020B0604030504040204" pitchFamily="34" charset="-120"/>
                  </a:rPr>
                  <a:t>APP</a:t>
                </a:r>
                <a:r>
                  <a:rPr lang="zh-TW" altLang="en-US" sz="2000" dirty="0">
                    <a:latin typeface="微軟正黑體" panose="020B0604030504040204" pitchFamily="34" charset="-120"/>
                    <a:ea typeface="微軟正黑體" panose="020B0604030504040204" pitchFamily="34" charset="-120"/>
                  </a:rPr>
                  <a:t>同步推出。</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透過社群平台（</a:t>
                </a:r>
                <a:r>
                  <a:rPr lang="en-US" altLang="zh-TW" sz="2000" dirty="0">
                    <a:latin typeface="微軟正黑體" panose="020B0604030504040204" pitchFamily="34" charset="-120"/>
                    <a:ea typeface="微軟正黑體" panose="020B0604030504040204" pitchFamily="34" charset="-120"/>
                  </a:rPr>
                  <a:t>Instagram</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LINE</a:t>
                </a:r>
                <a:r>
                  <a:rPr lang="zh-TW" altLang="en-US" sz="2000" dirty="0">
                    <a:latin typeface="微軟正黑體" panose="020B0604030504040204" pitchFamily="34" charset="-120"/>
                    <a:ea typeface="微軟正黑體" panose="020B0604030504040204" pitchFamily="34" charset="-120"/>
                  </a:rPr>
                  <a:t>、</a:t>
                </a:r>
                <a:r>
                  <a:rPr lang="en-US" altLang="zh-TW" sz="2000" dirty="0">
                    <a:latin typeface="微軟正黑體" panose="020B0604030504040204" pitchFamily="34" charset="-120"/>
                    <a:ea typeface="微軟正黑體" panose="020B0604030504040204" pitchFamily="34" charset="-120"/>
                  </a:rPr>
                  <a:t>Facebook</a:t>
                </a:r>
                <a:r>
                  <a:rPr lang="zh-TW" altLang="en-US" sz="2000" dirty="0">
                    <a:latin typeface="微軟正黑體" panose="020B0604030504040204" pitchFamily="34" charset="-120"/>
                    <a:ea typeface="微軟正黑體" panose="020B0604030504040204" pitchFamily="34" charset="-120"/>
                  </a:rPr>
                  <a:t>）導流。</a:t>
                </a:r>
              </a:p>
            </p:txBody>
          </p:sp>
        </p:grpSp>
        <p:sp>
          <p:nvSpPr>
            <p:cNvPr id="33" name="矩形: 圓角 32">
              <a:extLst>
                <a:ext uri="{FF2B5EF4-FFF2-40B4-BE49-F238E27FC236}">
                  <a16:creationId xmlns:a16="http://schemas.microsoft.com/office/drawing/2014/main" id="{529D0B90-6A82-4429-CD4A-BD14861CEB6C}"/>
                </a:ext>
              </a:extLst>
            </p:cNvPr>
            <p:cNvSpPr/>
            <p:nvPr/>
          </p:nvSpPr>
          <p:spPr>
            <a:xfrm>
              <a:off x="1258506" y="1012952"/>
              <a:ext cx="4593653" cy="918178"/>
            </a:xfrm>
            <a:prstGeom prst="roundRect">
              <a:avLst/>
            </a:prstGeom>
            <a:solidFill>
              <a:srgbClr val="1D9FDA"/>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通路（</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Place</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endPar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grpSp>
        <p:nvGrpSpPr>
          <p:cNvPr id="36" name="群組 35">
            <a:extLst>
              <a:ext uri="{FF2B5EF4-FFF2-40B4-BE49-F238E27FC236}">
                <a16:creationId xmlns:a16="http://schemas.microsoft.com/office/drawing/2014/main" id="{A127A246-341D-43E5-DD13-CDDD6CE59EA0}"/>
              </a:ext>
            </a:extLst>
          </p:cNvPr>
          <p:cNvGrpSpPr/>
          <p:nvPr/>
        </p:nvGrpSpPr>
        <p:grpSpPr>
          <a:xfrm>
            <a:off x="6229145" y="3913737"/>
            <a:ext cx="4593653" cy="2776729"/>
            <a:chOff x="1258506" y="1012951"/>
            <a:chExt cx="4593653" cy="2776729"/>
          </a:xfrm>
        </p:grpSpPr>
        <p:grpSp>
          <p:nvGrpSpPr>
            <p:cNvPr id="37" name="群組 36">
              <a:extLst>
                <a:ext uri="{FF2B5EF4-FFF2-40B4-BE49-F238E27FC236}">
                  <a16:creationId xmlns:a16="http://schemas.microsoft.com/office/drawing/2014/main" id="{05C1E7F0-A332-A239-FA73-64A3EDD4A275}"/>
                </a:ext>
              </a:extLst>
            </p:cNvPr>
            <p:cNvGrpSpPr/>
            <p:nvPr/>
          </p:nvGrpSpPr>
          <p:grpSpPr>
            <a:xfrm>
              <a:off x="1258507" y="1564177"/>
              <a:ext cx="4593652" cy="2225503"/>
              <a:chOff x="1258507" y="1564177"/>
              <a:chExt cx="4593652" cy="2225503"/>
            </a:xfrm>
          </p:grpSpPr>
          <p:sp>
            <p:nvSpPr>
              <p:cNvPr id="39" name="矩形: 圓角 38">
                <a:extLst>
                  <a:ext uri="{FF2B5EF4-FFF2-40B4-BE49-F238E27FC236}">
                    <a16:creationId xmlns:a16="http://schemas.microsoft.com/office/drawing/2014/main" id="{9B102A43-4571-D7FD-5035-CB07A5CD16E4}"/>
                  </a:ext>
                </a:extLst>
              </p:cNvPr>
              <p:cNvSpPr/>
              <p:nvPr/>
            </p:nvSpPr>
            <p:spPr>
              <a:xfrm>
                <a:off x="1258507" y="1564177"/>
                <a:ext cx="4593652" cy="2225503"/>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文字方塊 39">
                <a:extLst>
                  <a:ext uri="{FF2B5EF4-FFF2-40B4-BE49-F238E27FC236}">
                    <a16:creationId xmlns:a16="http://schemas.microsoft.com/office/drawing/2014/main" id="{3446905F-2859-A8B9-89C4-F13105F12A62}"/>
                  </a:ext>
                </a:extLst>
              </p:cNvPr>
              <p:cNvSpPr txBox="1"/>
              <p:nvPr/>
            </p:nvSpPr>
            <p:spPr>
              <a:xfrm>
                <a:off x="1356430" y="2004557"/>
                <a:ext cx="4397804" cy="1703415"/>
              </a:xfrm>
              <a:prstGeom prst="rect">
                <a:avLst/>
              </a:prstGeom>
              <a:noFill/>
            </p:spPr>
            <p:txBody>
              <a:bodyPr wrap="square">
                <a:spAutoFit/>
              </a:bodyPr>
              <a:lstStyle/>
              <a:p>
                <a:pPr>
                  <a:lnSpc>
                    <a:spcPct val="150000"/>
                  </a:lnSpc>
                </a:pPr>
                <a:r>
                  <a:rPr lang="zh-TW" altLang="en-US" dirty="0">
                    <a:latin typeface="微軟正黑體" panose="020B0604030504040204" pitchFamily="34" charset="-120"/>
                    <a:ea typeface="微軟正黑體" panose="020B0604030504040204" pitchFamily="34" charset="-120"/>
                  </a:rPr>
                  <a:t>主打「快速解決選擇困難」、「即時智慧推薦」的情境式行銷。與美食部落客或</a:t>
                </a:r>
                <a:r>
                  <a:rPr lang="en-US" altLang="zh-TW" dirty="0">
                    <a:latin typeface="微軟正黑體" panose="020B0604030504040204" pitchFamily="34" charset="-120"/>
                    <a:ea typeface="微軟正黑體" panose="020B0604030504040204" pitchFamily="34" charset="-120"/>
                  </a:rPr>
                  <a:t>KOL</a:t>
                </a:r>
                <a:r>
                  <a:rPr lang="zh-TW" altLang="en-US" dirty="0">
                    <a:latin typeface="微軟正黑體" panose="020B0604030504040204" pitchFamily="34" charset="-120"/>
                    <a:ea typeface="微軟正黑體" panose="020B0604030504040204" pitchFamily="34" charset="-120"/>
                  </a:rPr>
                  <a:t>合作體驗分享。結合開站活動（如評論換積分、推薦送禮）促進初期用戶累積。</a:t>
                </a:r>
              </a:p>
            </p:txBody>
          </p:sp>
        </p:grpSp>
        <p:sp>
          <p:nvSpPr>
            <p:cNvPr id="38" name="矩形: 圓角 37">
              <a:extLst>
                <a:ext uri="{FF2B5EF4-FFF2-40B4-BE49-F238E27FC236}">
                  <a16:creationId xmlns:a16="http://schemas.microsoft.com/office/drawing/2014/main" id="{B5CE24D4-578E-4D5F-5748-44B2D547AA40}"/>
                </a:ext>
              </a:extLst>
            </p:cNvPr>
            <p:cNvSpPr/>
            <p:nvPr/>
          </p:nvSpPr>
          <p:spPr>
            <a:xfrm>
              <a:off x="1258506" y="1012951"/>
              <a:ext cx="4593653" cy="909899"/>
            </a:xfrm>
            <a:prstGeom prst="roundRect">
              <a:avLst/>
            </a:prstGeom>
            <a:solidFill>
              <a:srgbClr val="F36F58"/>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推廣（</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Promotion</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endPar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pic>
        <p:nvPicPr>
          <p:cNvPr id="8194" name="Picture 2" descr="12+ Thousand Product Price Place Royalty-Free Images, Stock Photos &amp;  Pictures | Shutterstock">
            <a:extLst>
              <a:ext uri="{FF2B5EF4-FFF2-40B4-BE49-F238E27FC236}">
                <a16:creationId xmlns:a16="http://schemas.microsoft.com/office/drawing/2014/main" id="{70A48295-C3F8-9C3D-DB55-A3ED48E0F9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696" t="41509" r="59817" b="27953"/>
          <a:stretch/>
        </p:blipFill>
        <p:spPr bwMode="auto">
          <a:xfrm>
            <a:off x="4539370" y="1080267"/>
            <a:ext cx="778372" cy="7443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12+ Thousand Product Price Place Royalty-Free Images, Stock Photos &amp;  Pictures | Shutterstock">
            <a:extLst>
              <a:ext uri="{FF2B5EF4-FFF2-40B4-BE49-F238E27FC236}">
                <a16:creationId xmlns:a16="http://schemas.microsoft.com/office/drawing/2014/main" id="{7181119B-6525-8679-BC53-46787C582D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671" t="43050" r="41842" b="26412"/>
          <a:stretch/>
        </p:blipFill>
        <p:spPr bwMode="auto">
          <a:xfrm>
            <a:off x="9133023" y="1183746"/>
            <a:ext cx="778372" cy="7443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12+ Thousand Product Price Place Royalty-Free Images, Stock Photos &amp;  Pictures | Shutterstock">
            <a:extLst>
              <a:ext uri="{FF2B5EF4-FFF2-40B4-BE49-F238E27FC236}">
                <a16:creationId xmlns:a16="http://schemas.microsoft.com/office/drawing/2014/main" id="{C78F2EB4-9201-2D73-4836-1097A7DEC8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473" t="41828" r="22797" b="27237"/>
          <a:stretch/>
        </p:blipFill>
        <p:spPr bwMode="auto">
          <a:xfrm>
            <a:off x="9522209" y="4034898"/>
            <a:ext cx="826249" cy="65929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12+ Thousand Product Price Place Royalty-Free Images, Stock Photos &amp;  Pictures | Shutterstock">
            <a:extLst>
              <a:ext uri="{FF2B5EF4-FFF2-40B4-BE49-F238E27FC236}">
                <a16:creationId xmlns:a16="http://schemas.microsoft.com/office/drawing/2014/main" id="{F683FB54-79AB-40B8-A369-1D2AB13B1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300" t="40323" r="4970" b="28742"/>
          <a:stretch/>
        </p:blipFill>
        <p:spPr bwMode="auto">
          <a:xfrm>
            <a:off x="4287521" y="3973262"/>
            <a:ext cx="938782" cy="749094"/>
          </a:xfrm>
          <a:prstGeom prst="rect">
            <a:avLst/>
          </a:prstGeom>
          <a:noFill/>
          <a:extLst>
            <a:ext uri="{909E8E84-426E-40DD-AFC4-6F175D3DCCD1}">
              <a14:hiddenFill xmlns:a14="http://schemas.microsoft.com/office/drawing/2010/main">
                <a:solidFill>
                  <a:srgbClr val="FFFFFF"/>
                </a:solidFill>
              </a14:hiddenFill>
            </a:ext>
          </a:extLst>
        </p:spPr>
      </p:pic>
      <p:sp>
        <p:nvSpPr>
          <p:cNvPr id="45" name="文字方塊 44">
            <a:extLst>
              <a:ext uri="{FF2B5EF4-FFF2-40B4-BE49-F238E27FC236}">
                <a16:creationId xmlns:a16="http://schemas.microsoft.com/office/drawing/2014/main" id="{C166BDEB-4978-4E6B-910F-0CB8107204E4}"/>
              </a:ext>
            </a:extLst>
          </p:cNvPr>
          <p:cNvSpPr txBox="1"/>
          <p:nvPr/>
        </p:nvSpPr>
        <p:spPr>
          <a:xfrm>
            <a:off x="11723881" y="6457890"/>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11</a:t>
            </a:r>
          </a:p>
        </p:txBody>
      </p:sp>
    </p:spTree>
    <p:extLst>
      <p:ext uri="{BB962C8B-B14F-4D97-AF65-F5344CB8AC3E}">
        <p14:creationId xmlns:p14="http://schemas.microsoft.com/office/powerpoint/2010/main" val="3544184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B26D87F-898E-BBCF-27DB-238BF5432511}"/>
            </a:ext>
          </a:extLst>
        </p:cNvPr>
        <p:cNvGrpSpPr/>
        <p:nvPr/>
      </p:nvGrpSpPr>
      <p:grpSpPr>
        <a:xfrm>
          <a:off x="0" y="0"/>
          <a:ext cx="0" cy="0"/>
          <a:chOff x="0" y="0"/>
          <a:chExt cx="0" cy="0"/>
        </a:xfrm>
      </p:grpSpPr>
      <p:grpSp>
        <p:nvGrpSpPr>
          <p:cNvPr id="2" name="群組 1">
            <a:extLst>
              <a:ext uri="{FF2B5EF4-FFF2-40B4-BE49-F238E27FC236}">
                <a16:creationId xmlns:a16="http://schemas.microsoft.com/office/drawing/2014/main" id="{EBD0FF4D-E687-2C0B-87CD-0C9F6EF296A9}"/>
              </a:ext>
            </a:extLst>
          </p:cNvPr>
          <p:cNvGrpSpPr/>
          <p:nvPr/>
        </p:nvGrpSpPr>
        <p:grpSpPr>
          <a:xfrm>
            <a:off x="674923" y="1326809"/>
            <a:ext cx="3586037" cy="3504705"/>
            <a:chOff x="1258506" y="1127489"/>
            <a:chExt cx="4593653" cy="1971223"/>
          </a:xfrm>
        </p:grpSpPr>
        <p:grpSp>
          <p:nvGrpSpPr>
            <p:cNvPr id="3" name="群組 2">
              <a:extLst>
                <a:ext uri="{FF2B5EF4-FFF2-40B4-BE49-F238E27FC236}">
                  <a16:creationId xmlns:a16="http://schemas.microsoft.com/office/drawing/2014/main" id="{C960E75D-E51C-2512-8AFC-DCF290C53FC0}"/>
                </a:ext>
              </a:extLst>
            </p:cNvPr>
            <p:cNvGrpSpPr/>
            <p:nvPr/>
          </p:nvGrpSpPr>
          <p:grpSpPr>
            <a:xfrm>
              <a:off x="1258506" y="1532552"/>
              <a:ext cx="4593652" cy="1566160"/>
              <a:chOff x="1258506" y="1532552"/>
              <a:chExt cx="4593652" cy="1566160"/>
            </a:xfrm>
          </p:grpSpPr>
          <p:sp>
            <p:nvSpPr>
              <p:cNvPr id="5" name="矩形: 圓角 4">
                <a:extLst>
                  <a:ext uri="{FF2B5EF4-FFF2-40B4-BE49-F238E27FC236}">
                    <a16:creationId xmlns:a16="http://schemas.microsoft.com/office/drawing/2014/main" id="{6E7C8A7B-0556-B1D3-5C2E-4E7835E17094}"/>
                  </a:ext>
                </a:extLst>
              </p:cNvPr>
              <p:cNvSpPr/>
              <p:nvPr/>
            </p:nvSpPr>
            <p:spPr>
              <a:xfrm>
                <a:off x="1258506" y="1532552"/>
                <a:ext cx="4593652" cy="1566160"/>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484FAE52-3BC5-DED2-2285-6A0F79A1A736}"/>
                  </a:ext>
                </a:extLst>
              </p:cNvPr>
              <p:cNvSpPr txBox="1"/>
              <p:nvPr/>
            </p:nvSpPr>
            <p:spPr>
              <a:xfrm>
                <a:off x="1600960" y="1804183"/>
                <a:ext cx="3908742" cy="799115"/>
              </a:xfrm>
              <a:prstGeom prst="rect">
                <a:avLst/>
              </a:prstGeom>
              <a:noFill/>
            </p:spPr>
            <p:txBody>
              <a:bodyPr wrap="square">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線上客服支援，積極社群互動（建立專屬品牌小編角色感）</a:t>
                </a:r>
              </a:p>
            </p:txBody>
          </p:sp>
        </p:grpSp>
        <p:sp>
          <p:nvSpPr>
            <p:cNvPr id="4" name="矩形: 圓角 3">
              <a:extLst>
                <a:ext uri="{FF2B5EF4-FFF2-40B4-BE49-F238E27FC236}">
                  <a16:creationId xmlns:a16="http://schemas.microsoft.com/office/drawing/2014/main" id="{8FBD457C-0EDB-AF0C-3D52-C4711DB4F8AE}"/>
                </a:ext>
              </a:extLst>
            </p:cNvPr>
            <p:cNvSpPr/>
            <p:nvPr/>
          </p:nvSpPr>
          <p:spPr>
            <a:xfrm>
              <a:off x="1258507" y="1127489"/>
              <a:ext cx="4593652" cy="536025"/>
            </a:xfrm>
            <a:prstGeom prst="roundRect">
              <a:avLst/>
            </a:prstGeom>
            <a:solidFill>
              <a:srgbClr val="EA3270"/>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人員 </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(People)	</a:t>
              </a:r>
              <a:endPar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pic>
        <p:nvPicPr>
          <p:cNvPr id="13" name="圖片 12">
            <a:extLst>
              <a:ext uri="{FF2B5EF4-FFF2-40B4-BE49-F238E27FC236}">
                <a16:creationId xmlns:a16="http://schemas.microsoft.com/office/drawing/2014/main" id="{268C1974-7527-13FE-AFEF-DFB683C98F9B}"/>
              </a:ext>
            </a:extLst>
          </p:cNvPr>
          <p:cNvPicPr>
            <a:picLocks noChangeAspect="1"/>
          </p:cNvPicPr>
          <p:nvPr/>
        </p:nvPicPr>
        <p:blipFill>
          <a:blip r:embed="rId3"/>
          <a:srcRect l="30053" t="55748" r="52880" b="20270"/>
          <a:stretch/>
        </p:blipFill>
        <p:spPr>
          <a:xfrm>
            <a:off x="3052304" y="1408286"/>
            <a:ext cx="903919" cy="790064"/>
          </a:xfrm>
          <a:prstGeom prst="rect">
            <a:avLst/>
          </a:prstGeom>
        </p:spPr>
      </p:pic>
      <p:sp>
        <p:nvSpPr>
          <p:cNvPr id="14" name="文字方塊 13">
            <a:extLst>
              <a:ext uri="{FF2B5EF4-FFF2-40B4-BE49-F238E27FC236}">
                <a16:creationId xmlns:a16="http://schemas.microsoft.com/office/drawing/2014/main" id="{8B5D4D5E-3DFC-B9A4-FD4A-223DA102949A}"/>
              </a:ext>
            </a:extLst>
          </p:cNvPr>
          <p:cNvSpPr txBox="1"/>
          <p:nvPr/>
        </p:nvSpPr>
        <p:spPr>
          <a:xfrm>
            <a:off x="260019" y="167534"/>
            <a:ext cx="6394781" cy="707886"/>
          </a:xfrm>
          <a:prstGeom prst="rect">
            <a:avLst/>
          </a:prstGeom>
          <a:noFill/>
        </p:spPr>
        <p:txBody>
          <a:bodyPr wrap="square" rtlCol="0">
            <a:spAutoFit/>
          </a:bodyPr>
          <a:lstStyle/>
          <a:p>
            <a:r>
              <a:rPr lang="en-US" altLang="zh-TW" sz="4000" b="1" dirty="0">
                <a:latin typeface="微軟正黑體" panose="020B0604030504040204" pitchFamily="34" charset="-120"/>
                <a:ea typeface="微軟正黑體" panose="020B0604030504040204" pitchFamily="34" charset="-120"/>
              </a:rPr>
              <a:t>4.</a:t>
            </a:r>
            <a:r>
              <a:rPr lang="zh-TW" altLang="en-US" sz="4000" b="1" dirty="0">
                <a:latin typeface="微軟正黑體" panose="020B0604030504040204" pitchFamily="34" charset="-120"/>
                <a:ea typeface="微軟正黑體" panose="020B0604030504040204" pitchFamily="34" charset="-120"/>
              </a:rPr>
              <a:t>推廣策略 </a:t>
            </a:r>
            <a:r>
              <a:rPr lang="en-US" altLang="zh-TW" sz="4000" b="1" dirty="0">
                <a:latin typeface="微軟正黑體" panose="020B0604030504040204" pitchFamily="34" charset="-120"/>
                <a:ea typeface="微軟正黑體" panose="020B0604030504040204" pitchFamily="34" charset="-120"/>
              </a:rPr>
              <a:t>– 7P</a:t>
            </a:r>
          </a:p>
        </p:txBody>
      </p:sp>
      <p:grpSp>
        <p:nvGrpSpPr>
          <p:cNvPr id="46" name="群組 45">
            <a:extLst>
              <a:ext uri="{FF2B5EF4-FFF2-40B4-BE49-F238E27FC236}">
                <a16:creationId xmlns:a16="http://schemas.microsoft.com/office/drawing/2014/main" id="{C6781118-4256-4F18-ABE9-3CE200E0A562}"/>
              </a:ext>
            </a:extLst>
          </p:cNvPr>
          <p:cNvGrpSpPr/>
          <p:nvPr/>
        </p:nvGrpSpPr>
        <p:grpSpPr>
          <a:xfrm>
            <a:off x="4413803" y="1326809"/>
            <a:ext cx="3586037" cy="3504707"/>
            <a:chOff x="1258506" y="1127489"/>
            <a:chExt cx="4593653" cy="1971224"/>
          </a:xfrm>
        </p:grpSpPr>
        <p:grpSp>
          <p:nvGrpSpPr>
            <p:cNvPr id="47" name="群組 46">
              <a:extLst>
                <a:ext uri="{FF2B5EF4-FFF2-40B4-BE49-F238E27FC236}">
                  <a16:creationId xmlns:a16="http://schemas.microsoft.com/office/drawing/2014/main" id="{20C5A48D-CAAC-9E04-A88B-153D44198BD3}"/>
                </a:ext>
              </a:extLst>
            </p:cNvPr>
            <p:cNvGrpSpPr/>
            <p:nvPr/>
          </p:nvGrpSpPr>
          <p:grpSpPr>
            <a:xfrm>
              <a:off x="1258506" y="1532553"/>
              <a:ext cx="4593652" cy="1566160"/>
              <a:chOff x="1258506" y="1532553"/>
              <a:chExt cx="4593652" cy="1566160"/>
            </a:xfrm>
          </p:grpSpPr>
          <p:sp>
            <p:nvSpPr>
              <p:cNvPr id="49" name="矩形: 圓角 48">
                <a:extLst>
                  <a:ext uri="{FF2B5EF4-FFF2-40B4-BE49-F238E27FC236}">
                    <a16:creationId xmlns:a16="http://schemas.microsoft.com/office/drawing/2014/main" id="{6A711BE5-6D89-C6AC-EF55-2B96E6FF00CF}"/>
                  </a:ext>
                </a:extLst>
              </p:cNvPr>
              <p:cNvSpPr/>
              <p:nvPr/>
            </p:nvSpPr>
            <p:spPr>
              <a:xfrm>
                <a:off x="1258506" y="1532553"/>
                <a:ext cx="4593652" cy="1566160"/>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文字方塊 49">
                <a:extLst>
                  <a:ext uri="{FF2B5EF4-FFF2-40B4-BE49-F238E27FC236}">
                    <a16:creationId xmlns:a16="http://schemas.microsoft.com/office/drawing/2014/main" id="{55C18001-615C-0107-9A68-F48E08A9228A}"/>
                  </a:ext>
                </a:extLst>
              </p:cNvPr>
              <p:cNvSpPr txBox="1"/>
              <p:nvPr/>
            </p:nvSpPr>
            <p:spPr>
              <a:xfrm>
                <a:off x="1438275" y="1804183"/>
                <a:ext cx="4234112" cy="799115"/>
              </a:xfrm>
              <a:prstGeom prst="rect">
                <a:avLst/>
              </a:prstGeom>
              <a:noFill/>
            </p:spPr>
            <p:txBody>
              <a:bodyPr wrap="square">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極簡化使用流程（登入→說需求→即時推薦→導航），持續優化使用者體驗</a:t>
                </a:r>
              </a:p>
            </p:txBody>
          </p:sp>
        </p:grpSp>
        <p:sp>
          <p:nvSpPr>
            <p:cNvPr id="48" name="矩形: 圓角 47">
              <a:extLst>
                <a:ext uri="{FF2B5EF4-FFF2-40B4-BE49-F238E27FC236}">
                  <a16:creationId xmlns:a16="http://schemas.microsoft.com/office/drawing/2014/main" id="{1A9A0752-D70E-85EB-3FC8-C68FFA6768AC}"/>
                </a:ext>
              </a:extLst>
            </p:cNvPr>
            <p:cNvSpPr/>
            <p:nvPr/>
          </p:nvSpPr>
          <p:spPr>
            <a:xfrm>
              <a:off x="1258507" y="1127489"/>
              <a:ext cx="4593652" cy="536025"/>
            </a:xfrm>
            <a:prstGeom prst="roundRect">
              <a:avLst/>
            </a:prstGeom>
            <a:solidFill>
              <a:srgbClr val="465DC7"/>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流程</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(Process)	</a:t>
              </a:r>
              <a:endPar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grpSp>
        <p:nvGrpSpPr>
          <p:cNvPr id="51" name="群組 50">
            <a:extLst>
              <a:ext uri="{FF2B5EF4-FFF2-40B4-BE49-F238E27FC236}">
                <a16:creationId xmlns:a16="http://schemas.microsoft.com/office/drawing/2014/main" id="{E4C4EEE1-E501-02C2-A36D-924DEF44750E}"/>
              </a:ext>
            </a:extLst>
          </p:cNvPr>
          <p:cNvGrpSpPr/>
          <p:nvPr/>
        </p:nvGrpSpPr>
        <p:grpSpPr>
          <a:xfrm>
            <a:off x="8156663" y="1286168"/>
            <a:ext cx="3586037" cy="3545346"/>
            <a:chOff x="1258506" y="1075295"/>
            <a:chExt cx="4593653" cy="1994081"/>
          </a:xfrm>
        </p:grpSpPr>
        <p:grpSp>
          <p:nvGrpSpPr>
            <p:cNvPr id="52" name="群組 51">
              <a:extLst>
                <a:ext uri="{FF2B5EF4-FFF2-40B4-BE49-F238E27FC236}">
                  <a16:creationId xmlns:a16="http://schemas.microsoft.com/office/drawing/2014/main" id="{EB57A471-D665-F53F-D6CD-B93994D372CA}"/>
                </a:ext>
              </a:extLst>
            </p:cNvPr>
            <p:cNvGrpSpPr/>
            <p:nvPr/>
          </p:nvGrpSpPr>
          <p:grpSpPr>
            <a:xfrm>
              <a:off x="1258506" y="1532552"/>
              <a:ext cx="4593652" cy="1536824"/>
              <a:chOff x="1258506" y="1532552"/>
              <a:chExt cx="4593652" cy="1536824"/>
            </a:xfrm>
          </p:grpSpPr>
          <p:sp>
            <p:nvSpPr>
              <p:cNvPr id="54" name="矩形: 圓角 53">
                <a:extLst>
                  <a:ext uri="{FF2B5EF4-FFF2-40B4-BE49-F238E27FC236}">
                    <a16:creationId xmlns:a16="http://schemas.microsoft.com/office/drawing/2014/main" id="{84C2128C-189F-A3D6-CF7E-2B092C8B14B8}"/>
                  </a:ext>
                </a:extLst>
              </p:cNvPr>
              <p:cNvSpPr/>
              <p:nvPr/>
            </p:nvSpPr>
            <p:spPr>
              <a:xfrm>
                <a:off x="1258506" y="1532552"/>
                <a:ext cx="4593652" cy="1536824"/>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5" name="文字方塊 54">
                <a:extLst>
                  <a:ext uri="{FF2B5EF4-FFF2-40B4-BE49-F238E27FC236}">
                    <a16:creationId xmlns:a16="http://schemas.microsoft.com/office/drawing/2014/main" id="{50F8609E-2CCE-4A75-2511-9EC6E9A143E5}"/>
                  </a:ext>
                </a:extLst>
              </p:cNvPr>
              <p:cNvSpPr txBox="1"/>
              <p:nvPr/>
            </p:nvSpPr>
            <p:spPr>
              <a:xfrm>
                <a:off x="1356429" y="1775152"/>
                <a:ext cx="4397804" cy="799115"/>
              </a:xfrm>
              <a:prstGeom prst="rect">
                <a:avLst/>
              </a:prstGeom>
              <a:noFill/>
            </p:spPr>
            <p:txBody>
              <a:bodyPr wrap="square">
                <a:spAutoFit/>
              </a:bodyPr>
              <a:lstStyle/>
              <a:p>
                <a:pPr>
                  <a:lnSpc>
                    <a:spcPct val="150000"/>
                  </a:lnSpc>
                </a:pPr>
                <a:r>
                  <a:rPr lang="zh-TW" altLang="en-US" sz="2000" dirty="0">
                    <a:latin typeface="微軟正黑體" panose="020B0604030504040204" pitchFamily="34" charset="-120"/>
                    <a:ea typeface="微軟正黑體" panose="020B0604030504040204" pitchFamily="34" charset="-120"/>
                  </a:rPr>
                  <a:t>線上客服支援，積極社群互動（建立專屬品牌小編角色感）</a:t>
                </a:r>
              </a:p>
            </p:txBody>
          </p:sp>
        </p:grpSp>
        <p:sp>
          <p:nvSpPr>
            <p:cNvPr id="53" name="矩形: 圓角 52">
              <a:extLst>
                <a:ext uri="{FF2B5EF4-FFF2-40B4-BE49-F238E27FC236}">
                  <a16:creationId xmlns:a16="http://schemas.microsoft.com/office/drawing/2014/main" id="{64A13361-FBFD-C3E9-8169-7F8880A3616C}"/>
                </a:ext>
              </a:extLst>
            </p:cNvPr>
            <p:cNvSpPr/>
            <p:nvPr/>
          </p:nvSpPr>
          <p:spPr>
            <a:xfrm>
              <a:off x="1258507" y="1075295"/>
              <a:ext cx="4593652" cy="588218"/>
            </a:xfrm>
            <a:prstGeom prst="roundRect">
              <a:avLst/>
            </a:prstGeom>
            <a:solidFill>
              <a:srgbClr val="8127D7"/>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有形展示</a:t>
              </a:r>
              <a:r>
                <a:rPr lang="en-US" altLang="zh-TW" sz="2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p>
            <a:p>
              <a:pPr algn="ctr"/>
              <a:r>
                <a:rPr lang="en-US" altLang="zh-TW" sz="2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(Physical Evidence)	</a:t>
              </a:r>
              <a:endParaRPr lang="zh-TW" altLang="en-US" sz="2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pic>
        <p:nvPicPr>
          <p:cNvPr id="57" name="圖片 56">
            <a:extLst>
              <a:ext uri="{FF2B5EF4-FFF2-40B4-BE49-F238E27FC236}">
                <a16:creationId xmlns:a16="http://schemas.microsoft.com/office/drawing/2014/main" id="{4E8DA371-A6C3-DB13-B0E9-87704BA832D1}"/>
              </a:ext>
            </a:extLst>
          </p:cNvPr>
          <p:cNvPicPr>
            <a:picLocks noChangeAspect="1"/>
          </p:cNvPicPr>
          <p:nvPr/>
        </p:nvPicPr>
        <p:blipFill>
          <a:blip r:embed="rId4">
            <a:duotone>
              <a:prstClr val="black"/>
              <a:schemeClr val="bg1">
                <a:tint val="45000"/>
                <a:satMod val="400000"/>
              </a:schemeClr>
            </a:duotone>
            <a:extLst>
              <a:ext uri="{BEBA8EAE-BF5A-486C-A8C5-ECC9F3942E4B}">
                <a14:imgProps xmlns:a14="http://schemas.microsoft.com/office/drawing/2010/main">
                  <a14:imgLayer r:embed="rId5">
                    <a14:imgEffect>
                      <a14:saturation sat="135000"/>
                    </a14:imgEffect>
                    <a14:imgEffect>
                      <a14:brightnessContrast bright="100000" contrast="18000"/>
                    </a14:imgEffect>
                  </a14:imgLayer>
                </a14:imgProps>
              </a:ext>
            </a:extLst>
          </a:blip>
          <a:stretch>
            <a:fillRect/>
          </a:stretch>
        </p:blipFill>
        <p:spPr>
          <a:xfrm>
            <a:off x="7048777" y="1495992"/>
            <a:ext cx="641398" cy="641398"/>
          </a:xfrm>
          <a:prstGeom prst="rect">
            <a:avLst/>
          </a:prstGeom>
        </p:spPr>
      </p:pic>
      <p:pic>
        <p:nvPicPr>
          <p:cNvPr id="61" name="圖片 60">
            <a:extLst>
              <a:ext uri="{FF2B5EF4-FFF2-40B4-BE49-F238E27FC236}">
                <a16:creationId xmlns:a16="http://schemas.microsoft.com/office/drawing/2014/main" id="{59C50CB0-AE87-0974-0E24-7116D2E1BB6B}"/>
              </a:ext>
            </a:extLst>
          </p:cNvPr>
          <p:cNvPicPr>
            <a:picLocks noChangeAspect="1"/>
          </p:cNvPicPr>
          <p:nvPr/>
        </p:nvPicPr>
        <p:blipFill>
          <a:blip r:embed="rId6"/>
          <a:srcRect l="33616" t="71188" r="56275" b="17146"/>
          <a:stretch/>
        </p:blipFill>
        <p:spPr>
          <a:xfrm>
            <a:off x="11005940" y="1443928"/>
            <a:ext cx="589280" cy="680054"/>
          </a:xfrm>
          <a:prstGeom prst="rect">
            <a:avLst/>
          </a:prstGeom>
        </p:spPr>
      </p:pic>
      <p:sp>
        <p:nvSpPr>
          <p:cNvPr id="63" name="文字方塊 62">
            <a:extLst>
              <a:ext uri="{FF2B5EF4-FFF2-40B4-BE49-F238E27FC236}">
                <a16:creationId xmlns:a16="http://schemas.microsoft.com/office/drawing/2014/main" id="{B4ADE77E-0722-9CC9-5ABF-F4C69591599A}"/>
              </a:ext>
            </a:extLst>
          </p:cNvPr>
          <p:cNvSpPr txBox="1"/>
          <p:nvPr/>
        </p:nvSpPr>
        <p:spPr>
          <a:xfrm>
            <a:off x="795134" y="5242265"/>
            <a:ext cx="10601732" cy="830997"/>
          </a:xfrm>
          <a:prstGeom prst="rect">
            <a:avLst/>
          </a:prstGeom>
          <a:noFill/>
        </p:spPr>
        <p:txBody>
          <a:bodyPr wrap="square">
            <a:spAutoFit/>
          </a:bodyPr>
          <a:lstStyle/>
          <a:p>
            <a:r>
              <a:rPr lang="zh-TW" altLang="en-US" sz="2400" b="1" dirty="0">
                <a:solidFill>
                  <a:schemeClr val="bg2">
                    <a:lumMod val="25000"/>
                  </a:schemeClr>
                </a:solidFill>
                <a:latin typeface="微軟正黑體" panose="020B0604030504040204" pitchFamily="34" charset="-120"/>
                <a:ea typeface="微軟正黑體" panose="020B0604030504040204" pitchFamily="34" charset="-120"/>
              </a:rPr>
              <a:t>　　透過智慧推薦、極簡使用流程與真實互動體驗，打造即時、個人化且值得信賴的美食探索系統。</a:t>
            </a:r>
          </a:p>
        </p:txBody>
      </p:sp>
      <p:sp>
        <p:nvSpPr>
          <p:cNvPr id="8193" name="文字方塊 8192">
            <a:extLst>
              <a:ext uri="{FF2B5EF4-FFF2-40B4-BE49-F238E27FC236}">
                <a16:creationId xmlns:a16="http://schemas.microsoft.com/office/drawing/2014/main" id="{EA18DB3E-8E16-C938-5209-CA1EC7BE5BD0}"/>
              </a:ext>
            </a:extLst>
          </p:cNvPr>
          <p:cNvSpPr txBox="1"/>
          <p:nvPr/>
        </p:nvSpPr>
        <p:spPr>
          <a:xfrm>
            <a:off x="11723881" y="6457890"/>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12</a:t>
            </a:r>
          </a:p>
        </p:txBody>
      </p:sp>
    </p:spTree>
    <p:extLst>
      <p:ext uri="{BB962C8B-B14F-4D97-AF65-F5344CB8AC3E}">
        <p14:creationId xmlns:p14="http://schemas.microsoft.com/office/powerpoint/2010/main" val="101569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EA1C486-CC5C-5E18-C1B8-04D9820215C3}"/>
            </a:ext>
          </a:extLst>
        </p:cNvPr>
        <p:cNvGrpSpPr/>
        <p:nvPr/>
      </p:nvGrpSpPr>
      <p:grpSpPr>
        <a:xfrm>
          <a:off x="0" y="0"/>
          <a:ext cx="0" cy="0"/>
          <a:chOff x="0" y="0"/>
          <a:chExt cx="0" cy="0"/>
        </a:xfrm>
      </p:grpSpPr>
      <p:sp>
        <p:nvSpPr>
          <p:cNvPr id="14" name="文字方塊 13">
            <a:extLst>
              <a:ext uri="{FF2B5EF4-FFF2-40B4-BE49-F238E27FC236}">
                <a16:creationId xmlns:a16="http://schemas.microsoft.com/office/drawing/2014/main" id="{A6E58190-3D27-F09C-ED26-945275162B0C}"/>
              </a:ext>
            </a:extLst>
          </p:cNvPr>
          <p:cNvSpPr txBox="1"/>
          <p:nvPr/>
        </p:nvSpPr>
        <p:spPr>
          <a:xfrm>
            <a:off x="260019" y="167534"/>
            <a:ext cx="9788755" cy="707886"/>
          </a:xfrm>
          <a:prstGeom prst="rect">
            <a:avLst/>
          </a:prstGeom>
          <a:noFill/>
        </p:spPr>
        <p:txBody>
          <a:bodyPr wrap="square" rtlCol="0">
            <a:spAutoFit/>
          </a:bodyPr>
          <a:lstStyle/>
          <a:p>
            <a:r>
              <a:rPr lang="en-US" altLang="zh-TW" sz="4000" b="1" dirty="0">
                <a:latin typeface="微軟正黑體" panose="020B0604030504040204" pitchFamily="34" charset="-120"/>
                <a:ea typeface="微軟正黑體" panose="020B0604030504040204" pitchFamily="34" charset="-120"/>
              </a:rPr>
              <a:t>5.</a:t>
            </a:r>
            <a:r>
              <a:rPr lang="zh-TW" altLang="en-US" sz="4000" b="1" dirty="0">
                <a:latin typeface="微軟正黑體" panose="020B0604030504040204" pitchFamily="34" charset="-120"/>
                <a:ea typeface="微軟正黑體" panose="020B0604030504040204" pitchFamily="34" charset="-120"/>
              </a:rPr>
              <a:t>未來商業模式與發展 </a:t>
            </a:r>
            <a:r>
              <a:rPr lang="en-US" altLang="zh-TW" sz="4000" b="1" dirty="0">
                <a:latin typeface="微軟正黑體" panose="020B0604030504040204" pitchFamily="34" charset="-120"/>
                <a:ea typeface="微軟正黑體" panose="020B0604030504040204" pitchFamily="34" charset="-120"/>
              </a:rPr>
              <a:t>– </a:t>
            </a:r>
            <a:r>
              <a:rPr lang="zh-TW" altLang="en-US" sz="4000" b="1" dirty="0">
                <a:latin typeface="微軟正黑體" panose="020B0604030504040204" pitchFamily="34" charset="-120"/>
                <a:ea typeface="微軟正黑體" panose="020B0604030504040204" pitchFamily="34" charset="-120"/>
              </a:rPr>
              <a:t>商業模式 </a:t>
            </a:r>
            <a:endParaRPr lang="en-US" altLang="zh-TW" sz="4000" b="1" dirty="0">
              <a:latin typeface="微軟正黑體" panose="020B0604030504040204" pitchFamily="34" charset="-120"/>
              <a:ea typeface="微軟正黑體" panose="020B0604030504040204" pitchFamily="34" charset="-120"/>
            </a:endParaRPr>
          </a:p>
        </p:txBody>
      </p:sp>
      <p:graphicFrame>
        <p:nvGraphicFramePr>
          <p:cNvPr id="12" name="表格 11">
            <a:extLst>
              <a:ext uri="{FF2B5EF4-FFF2-40B4-BE49-F238E27FC236}">
                <a16:creationId xmlns:a16="http://schemas.microsoft.com/office/drawing/2014/main" id="{6A04CA37-710E-0839-68E5-07811671407A}"/>
              </a:ext>
            </a:extLst>
          </p:cNvPr>
          <p:cNvGraphicFramePr>
            <a:graphicFrameLocks noGrp="1"/>
          </p:cNvGraphicFramePr>
          <p:nvPr>
            <p:extLst>
              <p:ext uri="{D42A27DB-BD31-4B8C-83A1-F6EECF244321}">
                <p14:modId xmlns:p14="http://schemas.microsoft.com/office/powerpoint/2010/main" val="32325584"/>
              </p:ext>
            </p:extLst>
          </p:nvPr>
        </p:nvGraphicFramePr>
        <p:xfrm>
          <a:off x="260020" y="815390"/>
          <a:ext cx="11860308" cy="58750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503101">
                  <a:extLst>
                    <a:ext uri="{9D8B030D-6E8A-4147-A177-3AD203B41FA5}">
                      <a16:colId xmlns:a16="http://schemas.microsoft.com/office/drawing/2014/main" val="2020884193"/>
                    </a:ext>
                  </a:extLst>
                </a:gridCol>
                <a:gridCol w="2412120">
                  <a:extLst>
                    <a:ext uri="{9D8B030D-6E8A-4147-A177-3AD203B41FA5}">
                      <a16:colId xmlns:a16="http://schemas.microsoft.com/office/drawing/2014/main" val="273475448"/>
                    </a:ext>
                  </a:extLst>
                </a:gridCol>
                <a:gridCol w="1014933">
                  <a:extLst>
                    <a:ext uri="{9D8B030D-6E8A-4147-A177-3AD203B41FA5}">
                      <a16:colId xmlns:a16="http://schemas.microsoft.com/office/drawing/2014/main" val="262843899"/>
                    </a:ext>
                  </a:extLst>
                </a:gridCol>
                <a:gridCol w="1196936">
                  <a:extLst>
                    <a:ext uri="{9D8B030D-6E8A-4147-A177-3AD203B41FA5}">
                      <a16:colId xmlns:a16="http://schemas.microsoft.com/office/drawing/2014/main" val="3851401959"/>
                    </a:ext>
                  </a:extLst>
                </a:gridCol>
                <a:gridCol w="2676089">
                  <a:extLst>
                    <a:ext uri="{9D8B030D-6E8A-4147-A177-3AD203B41FA5}">
                      <a16:colId xmlns:a16="http://schemas.microsoft.com/office/drawing/2014/main" val="696946472"/>
                    </a:ext>
                  </a:extLst>
                </a:gridCol>
                <a:gridCol w="2057129">
                  <a:extLst>
                    <a:ext uri="{9D8B030D-6E8A-4147-A177-3AD203B41FA5}">
                      <a16:colId xmlns:a16="http://schemas.microsoft.com/office/drawing/2014/main" val="3482521563"/>
                    </a:ext>
                  </a:extLst>
                </a:gridCol>
              </a:tblGrid>
              <a:tr h="548703">
                <a:tc>
                  <a:txBody>
                    <a:bodyPr/>
                    <a:lstStyle/>
                    <a:p>
                      <a:pPr algn="ctr"/>
                      <a:r>
                        <a:rPr lang="zh-TW" altLang="en-US" b="1" dirty="0">
                          <a:latin typeface="微軟正黑體" panose="020B0604030504040204" pitchFamily="34" charset="-120"/>
                          <a:ea typeface="微軟正黑體" panose="020B0604030504040204" pitchFamily="34" charset="-120"/>
                        </a:rPr>
                        <a:t>關鍵合作夥伴</a:t>
                      </a:r>
                    </a:p>
                  </a:txBody>
                  <a:tcPr anchor="ctr">
                    <a:lnL w="38100" cap="flat" cmpd="sng" algn="ctr">
                      <a:solidFill>
                        <a:schemeClr val="bg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5DC7"/>
                    </a:solidFill>
                  </a:tcPr>
                </a:tc>
                <a:tc>
                  <a:txBody>
                    <a:bodyPr/>
                    <a:lstStyle/>
                    <a:p>
                      <a:pPr algn="ctr"/>
                      <a:r>
                        <a:rPr lang="zh-TW" altLang="en-US" b="1" dirty="0">
                          <a:latin typeface="微軟正黑體" panose="020B0604030504040204" pitchFamily="34" charset="-120"/>
                          <a:ea typeface="微軟正黑體" panose="020B0604030504040204" pitchFamily="34" charset="-120"/>
                        </a:rPr>
                        <a:t>關鍵活動</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5DC7"/>
                    </a:solidFill>
                  </a:tcPr>
                </a:tc>
                <a:tc gridSpan="2">
                  <a:txBody>
                    <a:bodyPr/>
                    <a:lstStyle/>
                    <a:p>
                      <a:pPr algn="ctr"/>
                      <a:r>
                        <a:rPr lang="zh-TW" altLang="en-US" b="1" dirty="0">
                          <a:latin typeface="微軟正黑體" panose="020B0604030504040204" pitchFamily="34" charset="-120"/>
                          <a:ea typeface="微軟正黑體" panose="020B0604030504040204" pitchFamily="34" charset="-120"/>
                        </a:rPr>
                        <a:t>價值主張</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5DC7"/>
                    </a:solidFill>
                  </a:tcPr>
                </a:tc>
                <a:tc hMerge="1">
                  <a:txBody>
                    <a:bodyPr/>
                    <a:lstStyle/>
                    <a:p>
                      <a:endParaRPr lang="zh-TW" altLang="en-US"/>
                    </a:p>
                  </a:txBody>
                  <a:tcPr/>
                </a:tc>
                <a:tc>
                  <a:txBody>
                    <a:bodyPr/>
                    <a:lstStyle/>
                    <a:p>
                      <a:pPr algn="ctr"/>
                      <a:r>
                        <a:rPr lang="zh-TW" altLang="en-US" b="1" dirty="0">
                          <a:latin typeface="微軟正黑體" panose="020B0604030504040204" pitchFamily="34" charset="-120"/>
                          <a:ea typeface="微軟正黑體" panose="020B0604030504040204" pitchFamily="34" charset="-120"/>
                        </a:rPr>
                        <a:t>顧客關係</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5DC7"/>
                    </a:solidFill>
                  </a:tcPr>
                </a:tc>
                <a:tc>
                  <a:txBody>
                    <a:bodyPr/>
                    <a:lstStyle/>
                    <a:p>
                      <a:pPr algn="ctr"/>
                      <a:r>
                        <a:rPr lang="zh-TW" altLang="en-US" b="1" dirty="0">
                          <a:latin typeface="微軟正黑體" panose="020B0604030504040204" pitchFamily="34" charset="-120"/>
                          <a:ea typeface="微軟正黑體" panose="020B0604030504040204" pitchFamily="34" charset="-120"/>
                        </a:rPr>
                        <a:t>目標客群</a:t>
                      </a:r>
                    </a:p>
                  </a:txBody>
                  <a:tcPr anchor="ctr">
                    <a:lnL w="38100" cap="flat" cmpd="sng" algn="ctr">
                      <a:solidFill>
                        <a:schemeClr val="bg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465DC7"/>
                    </a:solidFill>
                  </a:tcPr>
                </a:tc>
                <a:extLst>
                  <a:ext uri="{0D108BD9-81ED-4DB2-BD59-A6C34878D82A}">
                    <a16:rowId xmlns:a16="http://schemas.microsoft.com/office/drawing/2014/main" val="1035886514"/>
                  </a:ext>
                </a:extLst>
              </a:tr>
              <a:tr h="1620755">
                <a:tc rowSpan="3">
                  <a:txBody>
                    <a:bodyPr/>
                    <a:lstStyle/>
                    <a:p>
                      <a:pPr marL="285750" indent="-285750">
                        <a:lnSpc>
                          <a:spcPct val="120000"/>
                        </a:lnSpc>
                        <a:buFont typeface="Wingdings" panose="05000000000000000000" pitchFamily="2" charset="2"/>
                        <a:buChar char="l"/>
                      </a:pPr>
                      <a:r>
                        <a:rPr lang="zh-TW" altLang="en-US" sz="1600" b="0" i="0" kern="1200" dirty="0">
                          <a:solidFill>
                            <a:schemeClr val="dk1"/>
                          </a:solidFill>
                          <a:latin typeface="微軟正黑體" panose="020B0604030504040204" pitchFamily="34" charset="-120"/>
                          <a:ea typeface="微軟正黑體" panose="020B0604030504040204" pitchFamily="34" charset="-120"/>
                          <a:cs typeface="+mn-cs"/>
                        </a:rPr>
                        <a:t>餐廳商家</a:t>
                      </a:r>
                      <a:endParaRPr lang="en-US" altLang="zh-TW" sz="1600" b="0" i="0" kern="1200" dirty="0">
                        <a:solidFill>
                          <a:schemeClr val="dk1"/>
                        </a:solidFill>
                        <a:latin typeface="微軟正黑體" panose="020B0604030504040204" pitchFamily="34" charset="-120"/>
                        <a:ea typeface="微軟正黑體" panose="020B0604030504040204" pitchFamily="34" charset="-120"/>
                        <a:cs typeface="+mn-cs"/>
                      </a:endParaRPr>
                    </a:p>
                    <a:p>
                      <a:pPr marL="285750" indent="-285750">
                        <a:lnSpc>
                          <a:spcPct val="120000"/>
                        </a:lnSpc>
                        <a:buFont typeface="Wingdings" panose="05000000000000000000" pitchFamily="2" charset="2"/>
                        <a:buChar char="l"/>
                      </a:pPr>
                      <a:r>
                        <a:rPr lang="zh-TW" altLang="en-US" sz="1600" b="0" i="0" kern="1200" dirty="0">
                          <a:solidFill>
                            <a:schemeClr val="dk1"/>
                          </a:solidFill>
                          <a:latin typeface="微軟正黑體" panose="020B0604030504040204" pitchFamily="34" charset="-120"/>
                          <a:ea typeface="微軟正黑體" panose="020B0604030504040204" pitchFamily="34" charset="-120"/>
                          <a:cs typeface="+mn-cs"/>
                        </a:rPr>
                        <a:t>部落客與</a:t>
                      </a:r>
                      <a:r>
                        <a:rPr lang="en-US" altLang="zh-TW" sz="1600" b="0" i="0" kern="1200" dirty="0">
                          <a:solidFill>
                            <a:schemeClr val="dk1"/>
                          </a:solidFill>
                          <a:latin typeface="微軟正黑體" panose="020B0604030504040204" pitchFamily="34" charset="-120"/>
                          <a:ea typeface="微軟正黑體" panose="020B0604030504040204" pitchFamily="34" charset="-120"/>
                          <a:cs typeface="+mn-cs"/>
                        </a:rPr>
                        <a:t>KOL</a:t>
                      </a:r>
                    </a:p>
                    <a:p>
                      <a:pPr marL="285750" indent="-285750">
                        <a:lnSpc>
                          <a:spcPct val="120000"/>
                        </a:lnSpc>
                        <a:buFont typeface="Wingdings" panose="05000000000000000000" pitchFamily="2" charset="2"/>
                        <a:buChar char="l"/>
                      </a:pPr>
                      <a:r>
                        <a:rPr lang="zh-TW" altLang="en-US" sz="1600" b="0" i="0" kern="1200" dirty="0">
                          <a:solidFill>
                            <a:schemeClr val="dk1"/>
                          </a:solidFill>
                          <a:latin typeface="微軟正黑體" panose="020B0604030504040204" pitchFamily="34" charset="-120"/>
                          <a:ea typeface="微軟正黑體" panose="020B0604030504040204" pitchFamily="34" charset="-120"/>
                          <a:cs typeface="+mn-cs"/>
                        </a:rPr>
                        <a:t>地區觀光推廣單位</a:t>
                      </a:r>
                      <a:endParaRPr lang="en-US" altLang="zh-TW" sz="1600" b="0" i="0" kern="1200" dirty="0">
                        <a:solidFill>
                          <a:schemeClr val="dk1"/>
                        </a:solidFill>
                        <a:latin typeface="微軟正黑體" panose="020B0604030504040204" pitchFamily="34" charset="-120"/>
                        <a:ea typeface="微軟正黑體" panose="020B0604030504040204" pitchFamily="34" charset="-120"/>
                        <a:cs typeface="+mn-cs"/>
                      </a:endParaRPr>
                    </a:p>
                    <a:p>
                      <a:pPr marL="285750" indent="-285750">
                        <a:lnSpc>
                          <a:spcPct val="120000"/>
                        </a:lnSpc>
                        <a:buFont typeface="Wingdings" panose="05000000000000000000" pitchFamily="2" charset="2"/>
                        <a:buChar char="l"/>
                      </a:pPr>
                      <a:r>
                        <a:rPr lang="zh-TW" altLang="en-US" sz="1600" b="0" i="0" kern="1200" dirty="0">
                          <a:solidFill>
                            <a:schemeClr val="dk1"/>
                          </a:solidFill>
                          <a:latin typeface="微軟正黑體" panose="020B0604030504040204" pitchFamily="34" charset="-120"/>
                          <a:ea typeface="微軟正黑體" panose="020B0604030504040204" pitchFamily="34" charset="-120"/>
                          <a:cs typeface="+mn-cs"/>
                        </a:rPr>
                        <a:t>地圖導航服務提供商</a:t>
                      </a:r>
                      <a:r>
                        <a:rPr lang="zh-TW" altLang="en-US" sz="1400" b="0" i="0" kern="1200" dirty="0">
                          <a:solidFill>
                            <a:schemeClr val="dk1"/>
                          </a:solidFill>
                          <a:latin typeface="微軟正黑體" panose="020B0604030504040204" pitchFamily="34" charset="-120"/>
                          <a:ea typeface="微軟正黑體" panose="020B0604030504040204" pitchFamily="34" charset="-120"/>
                          <a:cs typeface="+mn-cs"/>
                        </a:rPr>
                        <a:t>（如</a:t>
                      </a:r>
                      <a:r>
                        <a:rPr lang="en-US" altLang="zh-TW" sz="1400" b="0" i="0" kern="1200" dirty="0">
                          <a:solidFill>
                            <a:schemeClr val="dk1"/>
                          </a:solidFill>
                          <a:latin typeface="微軟正黑體" panose="020B0604030504040204" pitchFamily="34" charset="-120"/>
                          <a:ea typeface="微軟正黑體" panose="020B0604030504040204" pitchFamily="34" charset="-120"/>
                          <a:cs typeface="+mn-cs"/>
                        </a:rPr>
                        <a:t>Google Place API</a:t>
                      </a:r>
                      <a:r>
                        <a:rPr lang="zh-TW" altLang="en-US" sz="1400" b="0" i="0" kern="1200" dirty="0">
                          <a:solidFill>
                            <a:schemeClr val="dk1"/>
                          </a:solidFill>
                          <a:latin typeface="微軟正黑體" panose="020B0604030504040204" pitchFamily="34" charset="-120"/>
                          <a:ea typeface="微軟正黑體" panose="020B0604030504040204" pitchFamily="34" charset="-120"/>
                          <a:cs typeface="+mn-cs"/>
                        </a:rPr>
                        <a:t>）</a:t>
                      </a:r>
                      <a:endParaRPr lang="zh-TW" altLang="en-US" sz="1600" b="0" i="0" kern="1200" dirty="0">
                        <a:solidFill>
                          <a:schemeClr val="dk1"/>
                        </a:solidFill>
                        <a:latin typeface="微軟正黑體" panose="020B0604030504040204" pitchFamily="34" charset="-120"/>
                        <a:ea typeface="微軟正黑體" panose="020B0604030504040204" pitchFamily="34" charset="-120"/>
                        <a:cs typeface="+mn-cs"/>
                      </a:endParaRPr>
                    </a:p>
                  </a:txBody>
                  <a:tcPr>
                    <a:lnL w="38100" cap="flat" cmpd="sng" algn="ctr">
                      <a:solidFill>
                        <a:schemeClr val="bg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tc>
                  <a:txBody>
                    <a:bodyPr/>
                    <a:lstStyle/>
                    <a:p>
                      <a:pPr marL="285750" indent="-285750">
                        <a:lnSpc>
                          <a:spcPct val="120000"/>
                        </a:lnSpc>
                        <a:buFont typeface="Wingdings" panose="05000000000000000000" pitchFamily="2" charset="2"/>
                        <a:buChar char="l"/>
                      </a:pPr>
                      <a:r>
                        <a:rPr lang="zh-TW" altLang="en-US" sz="1600" b="0" i="0" dirty="0">
                          <a:latin typeface="微軟正黑體" panose="020B0604030504040204" pitchFamily="34" charset="-120"/>
                          <a:ea typeface="微軟正黑體" panose="020B0604030504040204" pitchFamily="34" charset="-120"/>
                        </a:rPr>
                        <a:t>系統開發與優化</a:t>
                      </a:r>
                      <a:endParaRPr lang="en-US" altLang="zh-TW" sz="1600" b="0" i="0" dirty="0">
                        <a:latin typeface="微軟正黑體" panose="020B0604030504040204" pitchFamily="34" charset="-120"/>
                        <a:ea typeface="微軟正黑體" panose="020B0604030504040204" pitchFamily="34" charset="-120"/>
                      </a:endParaRPr>
                    </a:p>
                    <a:p>
                      <a:pPr marL="285750" indent="-285750">
                        <a:lnSpc>
                          <a:spcPct val="120000"/>
                        </a:lnSpc>
                        <a:buFont typeface="Wingdings" panose="05000000000000000000" pitchFamily="2" charset="2"/>
                        <a:buChar char="l"/>
                      </a:pPr>
                      <a:r>
                        <a:rPr lang="zh-TW" altLang="en-US" sz="1600" b="0" i="0" dirty="0">
                          <a:latin typeface="微軟正黑體" panose="020B0604030504040204" pitchFamily="34" charset="-120"/>
                          <a:ea typeface="微軟正黑體" panose="020B0604030504040204" pitchFamily="34" charset="-120"/>
                        </a:rPr>
                        <a:t>數據蒐集與模型訓練</a:t>
                      </a:r>
                      <a:endParaRPr lang="en-US" altLang="zh-TW" sz="1600" b="0" i="0" dirty="0">
                        <a:latin typeface="微軟正黑體" panose="020B0604030504040204" pitchFamily="34" charset="-120"/>
                        <a:ea typeface="微軟正黑體" panose="020B0604030504040204" pitchFamily="34" charset="-120"/>
                      </a:endParaRPr>
                    </a:p>
                    <a:p>
                      <a:pPr marL="285750" indent="-285750">
                        <a:lnSpc>
                          <a:spcPct val="120000"/>
                        </a:lnSpc>
                        <a:buFont typeface="Wingdings" panose="05000000000000000000" pitchFamily="2" charset="2"/>
                        <a:buChar char="l"/>
                      </a:pPr>
                      <a:r>
                        <a:rPr lang="zh-TW" altLang="en-US" sz="1600" b="0" i="0" dirty="0">
                          <a:latin typeface="微軟正黑體" panose="020B0604030504040204" pitchFamily="34" charset="-120"/>
                          <a:ea typeface="微軟正黑體" panose="020B0604030504040204" pitchFamily="34" charset="-120"/>
                        </a:rPr>
                        <a:t>行銷推廣與品牌經營</a:t>
                      </a:r>
                      <a:endParaRPr lang="en-US" altLang="zh-TW" sz="1600" b="0" i="0" dirty="0">
                        <a:latin typeface="微軟正黑體" panose="020B0604030504040204" pitchFamily="34" charset="-120"/>
                        <a:ea typeface="微軟正黑體" panose="020B0604030504040204" pitchFamily="34" charset="-120"/>
                      </a:endParaRPr>
                    </a:p>
                    <a:p>
                      <a:pPr marL="285750" indent="-285750">
                        <a:lnSpc>
                          <a:spcPct val="120000"/>
                        </a:lnSpc>
                        <a:buFont typeface="Wingdings" panose="05000000000000000000" pitchFamily="2" charset="2"/>
                        <a:buChar char="l"/>
                      </a:pPr>
                      <a:r>
                        <a:rPr lang="zh-TW" altLang="en-US" sz="1600" b="0" i="0" dirty="0">
                          <a:latin typeface="微軟正黑體" panose="020B0604030504040204" pitchFamily="34" charset="-120"/>
                          <a:ea typeface="微軟正黑體" panose="020B0604030504040204" pitchFamily="34" charset="-120"/>
                        </a:rPr>
                        <a:t>用戶反饋</a:t>
                      </a:r>
                      <a:endParaRPr lang="en-US" altLang="zh-TW" sz="1600" b="0" i="0" dirty="0">
                        <a:latin typeface="微軟正黑體" panose="020B0604030504040204" pitchFamily="34" charset="-120"/>
                        <a:ea typeface="微軟正黑體" panose="020B0604030504040204" pitchFamily="34" charset="-120"/>
                      </a:endParaRP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tc rowSpan="3" gridSpan="2">
                  <a:txBody>
                    <a:bodyPr/>
                    <a:lstStyle/>
                    <a:p>
                      <a:pPr algn="l">
                        <a:lnSpc>
                          <a:spcPct val="120000"/>
                        </a:lnSpc>
                      </a:pPr>
                      <a:r>
                        <a:rPr lang="zh-TW" altLang="en-US" sz="1600" b="1" dirty="0">
                          <a:latin typeface="微軟正黑體" panose="020B0604030504040204" pitchFamily="34" charset="-120"/>
                          <a:ea typeface="微軟正黑體" panose="020B0604030504040204" pitchFamily="34" charset="-120"/>
                        </a:rPr>
                        <a:t>即時、個人化、情感分析加持的智慧美食推薦，快速解決資訊過載與選擇困難</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tc rowSpan="3" hMerge="1">
                  <a:txBody>
                    <a:bodyPr/>
                    <a:lstStyle/>
                    <a:p>
                      <a:endParaRPr lang="zh-TW" altLang="en-US"/>
                    </a:p>
                  </a:txBody>
                  <a:tcPr/>
                </a:tc>
                <a:tc>
                  <a:txBody>
                    <a:bodyPr/>
                    <a:lstStyle/>
                    <a:p>
                      <a:pPr>
                        <a:lnSpc>
                          <a:spcPct val="120000"/>
                        </a:lnSpc>
                      </a:pPr>
                      <a:r>
                        <a:rPr lang="zh-TW" altLang="en-US" sz="1600" b="0" kern="1200" dirty="0">
                          <a:solidFill>
                            <a:schemeClr val="dk1"/>
                          </a:solidFill>
                          <a:latin typeface="微軟正黑體" panose="020B0604030504040204" pitchFamily="34" charset="-120"/>
                          <a:ea typeface="微軟正黑體" panose="020B0604030504040204" pitchFamily="34" charset="-120"/>
                          <a:cs typeface="+mn-cs"/>
                        </a:rPr>
                        <a:t>聊天式互動體驗</a:t>
                      </a:r>
                      <a:endParaRPr lang="en-US" altLang="zh-TW" sz="1600" b="0" kern="1200" dirty="0">
                        <a:solidFill>
                          <a:schemeClr val="dk1"/>
                        </a:solidFill>
                        <a:latin typeface="微軟正黑體" panose="020B0604030504040204" pitchFamily="34" charset="-120"/>
                        <a:ea typeface="微軟正黑體" panose="020B0604030504040204" pitchFamily="34" charset="-120"/>
                        <a:cs typeface="+mn-cs"/>
                      </a:endParaRPr>
                    </a:p>
                    <a:p>
                      <a:pPr>
                        <a:lnSpc>
                          <a:spcPct val="120000"/>
                        </a:lnSpc>
                      </a:pPr>
                      <a:r>
                        <a:rPr lang="zh-TW" altLang="en-US" sz="1600" b="0" kern="1200" dirty="0">
                          <a:solidFill>
                            <a:schemeClr val="dk1"/>
                          </a:solidFill>
                          <a:latin typeface="微軟正黑體" panose="020B0604030504040204" pitchFamily="34" charset="-120"/>
                          <a:ea typeface="微軟正黑體" panose="020B0604030504040204" pitchFamily="34" charset="-120"/>
                          <a:cs typeface="+mn-cs"/>
                        </a:rPr>
                        <a:t>自動學習個人偏好</a:t>
                      </a:r>
                      <a:endParaRPr lang="en-US" altLang="zh-TW" sz="1600" b="0" kern="1200" dirty="0">
                        <a:solidFill>
                          <a:schemeClr val="dk1"/>
                        </a:solidFill>
                        <a:latin typeface="微軟正黑體" panose="020B0604030504040204" pitchFamily="34" charset="-120"/>
                        <a:ea typeface="微軟正黑體" panose="020B0604030504040204" pitchFamily="34" charset="-120"/>
                        <a:cs typeface="+mn-cs"/>
                      </a:endParaRPr>
                    </a:p>
                    <a:p>
                      <a:pPr>
                        <a:lnSpc>
                          <a:spcPct val="120000"/>
                        </a:lnSpc>
                      </a:pPr>
                      <a:endParaRPr lang="zh-TW" altLang="en-US" sz="1600" b="0" kern="1200" dirty="0">
                        <a:solidFill>
                          <a:schemeClr val="dk1"/>
                        </a:solidFill>
                        <a:latin typeface="微軟正黑體" panose="020B0604030504040204" pitchFamily="34" charset="-120"/>
                        <a:ea typeface="微軟正黑體" panose="020B0604030504040204" pitchFamily="34" charset="-120"/>
                        <a:cs typeface="+mn-cs"/>
                      </a:endParaRP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tc rowSpan="3">
                  <a:txBody>
                    <a:bodyPr/>
                    <a:lstStyle/>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上班族</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學生</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旅行者</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外食族</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選擇障礙者</a:t>
                      </a:r>
                      <a:endParaRPr lang="zh-TW" altLang="en-US" b="0" dirty="0">
                        <a:latin typeface="微軟正黑體" panose="020B0604030504040204" pitchFamily="34" charset="-120"/>
                        <a:ea typeface="微軟正黑體" panose="020B0604030504040204" pitchFamily="34" charset="-120"/>
                      </a:endParaRPr>
                    </a:p>
                  </a:txBody>
                  <a:tcPr>
                    <a:lnL w="38100" cap="flat" cmpd="sng" algn="ctr">
                      <a:solidFill>
                        <a:schemeClr val="bg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226348068"/>
                  </a:ext>
                </a:extLst>
              </a:tr>
              <a:tr h="528918">
                <a:tc vMerge="1">
                  <a:txBody>
                    <a:bodyPr/>
                    <a:lstStyle/>
                    <a:p>
                      <a:endParaRPr lang="zh-TW" altLang="en-US"/>
                    </a:p>
                  </a:txBody>
                  <a:tcPr>
                    <a:lnT w="38100" cap="flat" cmpd="sng" algn="ctr">
                      <a:solidFill>
                        <a:schemeClr val="bg2"/>
                      </a:solidFill>
                      <a:prstDash val="solid"/>
                      <a:round/>
                      <a:headEnd type="none" w="med" len="med"/>
                      <a:tailEnd type="none" w="med" len="med"/>
                    </a:lnT>
                  </a:tcPr>
                </a:tc>
                <a:tc>
                  <a:txBody>
                    <a:bodyPr/>
                    <a:lstStyle/>
                    <a:p>
                      <a:pPr algn="ctr">
                        <a:lnSpc>
                          <a:spcPct val="120000"/>
                        </a:lnSpc>
                      </a:pPr>
                      <a:r>
                        <a:rPr lang="zh-TW" altLang="en-US" b="1" dirty="0">
                          <a:solidFill>
                            <a:schemeClr val="bg1"/>
                          </a:solidFill>
                          <a:latin typeface="微軟正黑體" panose="020B0604030504040204" pitchFamily="34" charset="-120"/>
                          <a:ea typeface="微軟正黑體" panose="020B0604030504040204" pitchFamily="34" charset="-120"/>
                        </a:rPr>
                        <a:t>關鍵資源</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rgbClr val="465DC7"/>
                    </a:solidFill>
                  </a:tcPr>
                </a:tc>
                <a:tc gridSpan="2" vMerge="1">
                  <a:txBody>
                    <a:bodyPr/>
                    <a:lstStyle/>
                    <a:p>
                      <a:endParaRPr lang="zh-TW" altLang="en-US"/>
                    </a:p>
                  </a:txBody>
                  <a:tcPr>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tcPr>
                </a:tc>
                <a:tc hMerge="1" vMerge="1">
                  <a:txBody>
                    <a:bodyPr/>
                    <a:lstStyle/>
                    <a:p>
                      <a:endParaRPr lang="zh-TW" altLang="en-US"/>
                    </a:p>
                  </a:txBody>
                  <a:tcPr/>
                </a:tc>
                <a:tc>
                  <a:txBody>
                    <a:bodyPr/>
                    <a:lstStyle/>
                    <a:p>
                      <a:pPr algn="ctr">
                        <a:lnSpc>
                          <a:spcPct val="120000"/>
                        </a:lnSpc>
                      </a:pPr>
                      <a:r>
                        <a:rPr lang="zh-TW" altLang="en-US" b="1" dirty="0">
                          <a:solidFill>
                            <a:schemeClr val="bg1"/>
                          </a:solidFill>
                          <a:latin typeface="微軟正黑體" panose="020B0604030504040204" pitchFamily="34" charset="-120"/>
                          <a:ea typeface="微軟正黑體" panose="020B0604030504040204" pitchFamily="34" charset="-120"/>
                        </a:rPr>
                        <a:t>通路</a:t>
                      </a:r>
                    </a:p>
                  </a:txBody>
                  <a:tcPr anchor="ctr">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rgbClr val="465DC7"/>
                    </a:solidFill>
                  </a:tcPr>
                </a:tc>
                <a:tc vMerge="1">
                  <a:txBody>
                    <a:bodyPr/>
                    <a:lstStyle/>
                    <a:p>
                      <a:endParaRPr lang="zh-TW" altLang="en-US"/>
                    </a:p>
                  </a:txBody>
                  <a:tcPr>
                    <a:lnL w="38100" cap="flat" cmpd="sng" algn="ctr">
                      <a:solidFill>
                        <a:schemeClr val="bg2"/>
                      </a:solidFill>
                      <a:prstDash val="solid"/>
                      <a:round/>
                      <a:headEnd type="none" w="med" len="med"/>
                      <a:tailEnd type="none" w="med" len="med"/>
                    </a:lnL>
                    <a:lnT w="381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3078203936"/>
                  </a:ext>
                </a:extLst>
              </a:tr>
              <a:tr h="1410483">
                <a:tc vMerge="1">
                  <a:txBody>
                    <a:bodyPr/>
                    <a:lstStyle/>
                    <a:p>
                      <a:endParaRPr lang="zh-TW" altLang="en-US" b="1" dirty="0">
                        <a:latin typeface="微軟正黑體" panose="020B0604030504040204" pitchFamily="34" charset="-120"/>
                        <a:ea typeface="微軟正黑體" panose="020B0604030504040204" pitchFamily="34" charset="-120"/>
                      </a:endParaRPr>
                    </a:p>
                  </a:txBody>
                  <a:tcPr>
                    <a:lnL w="38100" cap="flat" cmpd="sng" algn="ctr">
                      <a:solidFill>
                        <a:schemeClr val="bg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tc>
                  <a:txBody>
                    <a:bodyPr/>
                    <a:lstStyle/>
                    <a:p>
                      <a:pPr marL="285750" indent="-285750" algn="l">
                        <a:lnSpc>
                          <a:spcPct val="120000"/>
                        </a:lnSpc>
                        <a:buFont typeface="Wingdings" panose="05000000000000000000" pitchFamily="2" charset="2"/>
                        <a:buChar char="l"/>
                      </a:pPr>
                      <a:r>
                        <a:rPr lang="zh-TW" altLang="en-US" sz="1600" b="0" i="0" kern="1200" dirty="0">
                          <a:solidFill>
                            <a:schemeClr val="dk1"/>
                          </a:solidFill>
                          <a:latin typeface="微軟正黑體" panose="020B0604030504040204" pitchFamily="34" charset="-120"/>
                          <a:ea typeface="微軟正黑體" panose="020B0604030504040204" pitchFamily="34" charset="-120"/>
                          <a:cs typeface="+mn-cs"/>
                        </a:rPr>
                        <a:t>餐廳資料庫</a:t>
                      </a:r>
                      <a:endParaRPr lang="en-US" altLang="zh-TW" sz="1600" b="0" i="0" kern="1200" dirty="0">
                        <a:solidFill>
                          <a:schemeClr val="dk1"/>
                        </a:solidFill>
                        <a:latin typeface="微軟正黑體" panose="020B0604030504040204" pitchFamily="34" charset="-120"/>
                        <a:ea typeface="微軟正黑體" panose="020B0604030504040204" pitchFamily="34" charset="-120"/>
                        <a:cs typeface="+mn-cs"/>
                      </a:endParaRPr>
                    </a:p>
                    <a:p>
                      <a:pPr marL="285750" indent="-285750" algn="l">
                        <a:lnSpc>
                          <a:spcPct val="120000"/>
                        </a:lnSpc>
                        <a:buFont typeface="Wingdings" panose="05000000000000000000" pitchFamily="2" charset="2"/>
                        <a:buChar char="l"/>
                      </a:pPr>
                      <a:r>
                        <a:rPr lang="en-US" altLang="zh-TW" sz="1400" b="0" i="0" kern="1200" dirty="0">
                          <a:solidFill>
                            <a:schemeClr val="dk1"/>
                          </a:solidFill>
                          <a:latin typeface="微軟正黑體" panose="020B0604030504040204" pitchFamily="34" charset="-120"/>
                          <a:ea typeface="微軟正黑體" panose="020B0604030504040204" pitchFamily="34" charset="-120"/>
                          <a:cs typeface="+mn-cs"/>
                        </a:rPr>
                        <a:t>LLM</a:t>
                      </a:r>
                      <a:r>
                        <a:rPr lang="zh-TW" altLang="en-US" sz="1400" b="0" i="0" kern="1200" dirty="0">
                          <a:solidFill>
                            <a:schemeClr val="dk1"/>
                          </a:solidFill>
                          <a:latin typeface="微軟正黑體" panose="020B0604030504040204" pitchFamily="34" charset="-120"/>
                          <a:ea typeface="微軟正黑體" panose="020B0604030504040204" pitchFamily="34" charset="-120"/>
                          <a:cs typeface="+mn-cs"/>
                        </a:rPr>
                        <a:t>、</a:t>
                      </a:r>
                      <a:r>
                        <a:rPr lang="en-US" altLang="zh-TW" sz="1400" b="0" i="0" kern="1200" dirty="0">
                          <a:solidFill>
                            <a:schemeClr val="dk1"/>
                          </a:solidFill>
                          <a:latin typeface="微軟正黑體" panose="020B0604030504040204" pitchFamily="34" charset="-120"/>
                          <a:ea typeface="微軟正黑體" panose="020B0604030504040204" pitchFamily="34" charset="-120"/>
                          <a:cs typeface="+mn-cs"/>
                        </a:rPr>
                        <a:t>NPL</a:t>
                      </a:r>
                      <a:r>
                        <a:rPr lang="zh-TW" altLang="en-US" sz="1400" b="0" i="0" kern="1200" dirty="0">
                          <a:solidFill>
                            <a:schemeClr val="dk1"/>
                          </a:solidFill>
                          <a:latin typeface="微軟正黑體" panose="020B0604030504040204" pitchFamily="34" charset="-120"/>
                          <a:ea typeface="微軟正黑體" panose="020B0604030504040204" pitchFamily="34" charset="-120"/>
                          <a:cs typeface="+mn-cs"/>
                        </a:rPr>
                        <a:t>、情感分析模型等</a:t>
                      </a:r>
                      <a:endParaRPr lang="en-US" altLang="zh-TW" sz="1400" b="0" i="0" kern="1200" dirty="0">
                        <a:solidFill>
                          <a:schemeClr val="dk1"/>
                        </a:solidFill>
                        <a:latin typeface="微軟正黑體" panose="020B0604030504040204" pitchFamily="34" charset="-120"/>
                        <a:ea typeface="微軟正黑體" panose="020B0604030504040204" pitchFamily="34" charset="-120"/>
                        <a:cs typeface="+mn-cs"/>
                      </a:endParaRPr>
                    </a:p>
                    <a:p>
                      <a:pPr marL="285750" indent="-285750" algn="l">
                        <a:lnSpc>
                          <a:spcPct val="120000"/>
                        </a:lnSpc>
                        <a:buFont typeface="Wingdings" panose="05000000000000000000" pitchFamily="2" charset="2"/>
                        <a:buChar char="l"/>
                      </a:pPr>
                      <a:r>
                        <a:rPr lang="zh-TW" altLang="en-US" sz="1600" b="0" i="0" kern="1200" dirty="0">
                          <a:solidFill>
                            <a:schemeClr val="dk1"/>
                          </a:solidFill>
                          <a:latin typeface="微軟正黑體" panose="020B0604030504040204" pitchFamily="34" charset="-120"/>
                          <a:ea typeface="微軟正黑體" panose="020B0604030504040204" pitchFamily="34" charset="-120"/>
                          <a:cs typeface="+mn-cs"/>
                        </a:rPr>
                        <a:t>推薦系統</a:t>
                      </a:r>
                      <a:endParaRPr lang="en-US" altLang="zh-TW" sz="1600" b="0" i="0" kern="1200" dirty="0">
                        <a:solidFill>
                          <a:schemeClr val="dk1"/>
                        </a:solidFill>
                        <a:latin typeface="微軟正黑體" panose="020B0604030504040204" pitchFamily="34" charset="-120"/>
                        <a:ea typeface="微軟正黑體" panose="020B0604030504040204" pitchFamily="34" charset="-120"/>
                        <a:cs typeface="+mn-cs"/>
                      </a:endParaRPr>
                    </a:p>
                    <a:p>
                      <a:pPr marL="285750" indent="-285750" algn="l">
                        <a:lnSpc>
                          <a:spcPct val="120000"/>
                        </a:lnSpc>
                        <a:buFont typeface="Wingdings" panose="05000000000000000000" pitchFamily="2" charset="2"/>
                        <a:buChar char="l"/>
                      </a:pPr>
                      <a:r>
                        <a:rPr lang="zh-TW" altLang="en-US" sz="1600" b="0" i="0" kern="1200" dirty="0">
                          <a:solidFill>
                            <a:schemeClr val="dk1"/>
                          </a:solidFill>
                          <a:latin typeface="微軟正黑體" panose="020B0604030504040204" pitchFamily="34" charset="-120"/>
                          <a:ea typeface="微軟正黑體" panose="020B0604030504040204" pitchFamily="34" charset="-120"/>
                          <a:cs typeface="+mn-cs"/>
                        </a:rPr>
                        <a:t>開發技術人員</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tc gridSpan="2" vMerge="1">
                  <a:txBody>
                    <a:bodyPr/>
                    <a:lstStyle/>
                    <a:p>
                      <a:endParaRPr lang="zh-TW" altLang="en-US" b="1" dirty="0">
                        <a:latin typeface="微軟正黑體" panose="020B0604030504040204" pitchFamily="34" charset="-120"/>
                        <a:ea typeface="微軟正黑體" panose="020B0604030504040204" pitchFamily="34" charset="-120"/>
                      </a:endParaRP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tc hMerge="1" vMerge="1">
                  <a:txBody>
                    <a:bodyPr/>
                    <a:lstStyle/>
                    <a:p>
                      <a:endParaRPr lang="zh-TW" altLang="en-US"/>
                    </a:p>
                  </a:txBody>
                  <a:tcPr/>
                </a:tc>
                <a:tc>
                  <a:txBody>
                    <a:bodyPr/>
                    <a:lstStyle/>
                    <a:p>
                      <a:pPr marL="285750" marR="0" lvl="0" indent="-285750" algn="l" defTabSz="914400" rtl="0" eaLnBrk="1" fontAlgn="auto" latinLnBrk="0" hangingPunct="1">
                        <a:lnSpc>
                          <a:spcPct val="120000"/>
                        </a:lnSpc>
                        <a:spcBef>
                          <a:spcPts val="0"/>
                        </a:spcBef>
                        <a:spcAft>
                          <a:spcPts val="0"/>
                        </a:spcAft>
                        <a:buClrTx/>
                        <a:buSzTx/>
                        <a:buFont typeface="Wingdings" panose="05000000000000000000" pitchFamily="2" charset="2"/>
                        <a:buChar char="l"/>
                        <a:tabLst/>
                        <a:defRPr/>
                      </a:pPr>
                      <a:r>
                        <a:rPr lang="en-US" altLang="zh-TW" sz="1400" b="0" kern="1200" dirty="0">
                          <a:solidFill>
                            <a:schemeClr val="dk1"/>
                          </a:solidFill>
                          <a:latin typeface="微軟正黑體" panose="020B0604030504040204" pitchFamily="34" charset="-120"/>
                          <a:ea typeface="微軟正黑體" panose="020B0604030504040204" pitchFamily="34" charset="-120"/>
                          <a:cs typeface="+mn-cs"/>
                        </a:rPr>
                        <a:t>App Store</a:t>
                      </a:r>
                      <a:r>
                        <a:rPr lang="zh-TW" altLang="en-US" sz="1400" b="0" kern="1200" dirty="0">
                          <a:solidFill>
                            <a:schemeClr val="dk1"/>
                          </a:solidFill>
                          <a:latin typeface="微軟正黑體" panose="020B0604030504040204" pitchFamily="34" charset="-120"/>
                          <a:ea typeface="微軟正黑體" panose="020B0604030504040204" pitchFamily="34" charset="-120"/>
                          <a:cs typeface="+mn-cs"/>
                        </a:rPr>
                        <a:t>、</a:t>
                      </a:r>
                      <a:r>
                        <a:rPr lang="en-US" altLang="zh-TW" sz="1400" b="0" kern="1200" dirty="0">
                          <a:solidFill>
                            <a:schemeClr val="dk1"/>
                          </a:solidFill>
                          <a:latin typeface="微軟正黑體" panose="020B0604030504040204" pitchFamily="34" charset="-120"/>
                          <a:ea typeface="微軟正黑體" panose="020B0604030504040204" pitchFamily="34" charset="-120"/>
                          <a:cs typeface="+mn-cs"/>
                        </a:rPr>
                        <a:t>Google Play</a:t>
                      </a:r>
                    </a:p>
                    <a:p>
                      <a:pPr marL="285750" indent="-285750" algn="l">
                        <a:lnSpc>
                          <a:spcPct val="120000"/>
                        </a:lnSpc>
                        <a:buFont typeface="Wingdings" panose="05000000000000000000" pitchFamily="2" charset="2"/>
                        <a:buChar char="l"/>
                      </a:pPr>
                      <a:r>
                        <a:rPr lang="zh-TW" altLang="en-US" sz="1600" b="0" kern="1200" dirty="0">
                          <a:solidFill>
                            <a:schemeClr val="dk1"/>
                          </a:solidFill>
                          <a:latin typeface="微軟正黑體" panose="020B0604030504040204" pitchFamily="34" charset="-120"/>
                          <a:ea typeface="微軟正黑體" panose="020B0604030504040204" pitchFamily="34" charset="-120"/>
                          <a:cs typeface="+mn-cs"/>
                        </a:rPr>
                        <a:t>官方網站</a:t>
                      </a:r>
                      <a:endParaRPr lang="en-US" altLang="zh-TW" sz="1600" b="0" kern="1200" dirty="0">
                        <a:solidFill>
                          <a:schemeClr val="dk1"/>
                        </a:solidFill>
                        <a:latin typeface="微軟正黑體" panose="020B0604030504040204" pitchFamily="34" charset="-120"/>
                        <a:ea typeface="微軟正黑體" panose="020B0604030504040204" pitchFamily="34" charset="-120"/>
                        <a:cs typeface="+mn-cs"/>
                      </a:endParaRPr>
                    </a:p>
                    <a:p>
                      <a:pPr marL="285750" indent="-285750" algn="l">
                        <a:lnSpc>
                          <a:spcPct val="120000"/>
                        </a:lnSpc>
                        <a:buFont typeface="Wingdings" panose="05000000000000000000" pitchFamily="2" charset="2"/>
                        <a:buChar char="l"/>
                      </a:pPr>
                      <a:r>
                        <a:rPr lang="zh-TW" altLang="en-US" sz="1600" b="0" kern="1200" dirty="0">
                          <a:solidFill>
                            <a:schemeClr val="dk1"/>
                          </a:solidFill>
                          <a:latin typeface="微軟正黑體" panose="020B0604030504040204" pitchFamily="34" charset="-120"/>
                          <a:ea typeface="微軟正黑體" panose="020B0604030504040204" pitchFamily="34" charset="-120"/>
                          <a:cs typeface="+mn-cs"/>
                        </a:rPr>
                        <a:t>社群媒體</a:t>
                      </a:r>
                      <a:endParaRPr lang="en-US" altLang="zh-TW" sz="1600" b="0" kern="1200" dirty="0">
                        <a:solidFill>
                          <a:schemeClr val="dk1"/>
                        </a:solidFill>
                        <a:latin typeface="微軟正黑體" panose="020B0604030504040204" pitchFamily="34" charset="-120"/>
                        <a:ea typeface="微軟正黑體" panose="020B0604030504040204" pitchFamily="34" charset="-120"/>
                        <a:cs typeface="+mn-cs"/>
                      </a:endParaRPr>
                    </a:p>
                    <a:p>
                      <a:pPr marL="285750" indent="-285750" algn="l">
                        <a:lnSpc>
                          <a:spcPct val="120000"/>
                        </a:lnSpc>
                        <a:buFont typeface="Wingdings" panose="05000000000000000000" pitchFamily="2" charset="2"/>
                        <a:buChar char="l"/>
                      </a:pPr>
                      <a:r>
                        <a:rPr lang="zh-TW" altLang="en-US" sz="1600" b="0" kern="1200" dirty="0">
                          <a:solidFill>
                            <a:schemeClr val="dk1"/>
                          </a:solidFill>
                          <a:latin typeface="微軟正黑體" panose="020B0604030504040204" pitchFamily="34" charset="-120"/>
                          <a:ea typeface="微軟正黑體" panose="020B0604030504040204" pitchFamily="34" charset="-120"/>
                          <a:cs typeface="+mn-cs"/>
                        </a:rPr>
                        <a:t>合作餐廳曝光</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tc vMerge="1">
                  <a:txBody>
                    <a:bodyPr/>
                    <a:lstStyle/>
                    <a:p>
                      <a:endParaRPr lang="zh-TW" altLang="en-US" b="1" dirty="0">
                        <a:latin typeface="微軟正黑體" panose="020B0604030504040204" pitchFamily="34" charset="-120"/>
                        <a:ea typeface="微軟正黑體" panose="020B0604030504040204" pitchFamily="34" charset="-120"/>
                      </a:endParaRPr>
                    </a:p>
                  </a:txBody>
                  <a:tcPr>
                    <a:lnL w="38100" cap="flat" cmpd="sng" algn="ctr">
                      <a:solidFill>
                        <a:schemeClr val="bg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036709696"/>
                  </a:ext>
                </a:extLst>
              </a:tr>
              <a:tr h="486586">
                <a:tc gridSpan="3">
                  <a:txBody>
                    <a:bodyPr/>
                    <a:lstStyle/>
                    <a:p>
                      <a:pPr algn="ctr">
                        <a:lnSpc>
                          <a:spcPct val="120000"/>
                        </a:lnSpc>
                      </a:pPr>
                      <a:r>
                        <a:rPr lang="zh-TW" altLang="en-US" b="1" dirty="0">
                          <a:solidFill>
                            <a:schemeClr val="bg1"/>
                          </a:solidFill>
                          <a:latin typeface="微軟正黑體" panose="020B0604030504040204" pitchFamily="34" charset="-120"/>
                          <a:ea typeface="微軟正黑體" panose="020B0604030504040204" pitchFamily="34" charset="-120"/>
                        </a:rPr>
                        <a:t>成本結構</a:t>
                      </a:r>
                    </a:p>
                  </a:txBody>
                  <a:tcPr anchor="ctr">
                    <a:lnL w="38100" cap="flat" cmpd="sng" algn="ctr">
                      <a:solidFill>
                        <a:schemeClr val="bg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rgbClr val="465DC7"/>
                    </a:solidFill>
                  </a:tcPr>
                </a:tc>
                <a:tc hMerge="1">
                  <a:txBody>
                    <a:bodyPr/>
                    <a:lstStyle/>
                    <a:p>
                      <a:endParaRPr lang="zh-TW" altLang="en-US" dirty="0"/>
                    </a:p>
                  </a:txBody>
                  <a:tcPr/>
                </a:tc>
                <a:tc hMerge="1">
                  <a:txBody>
                    <a:bodyPr/>
                    <a:lstStyle/>
                    <a:p>
                      <a:endParaRPr lang="zh-TW" altLang="en-US" dirty="0"/>
                    </a:p>
                  </a:txBody>
                  <a:tcPr/>
                </a:tc>
                <a:tc gridSpan="3">
                  <a:txBody>
                    <a:bodyPr/>
                    <a:lstStyle/>
                    <a:p>
                      <a:pPr algn="ctr">
                        <a:lnSpc>
                          <a:spcPct val="120000"/>
                        </a:lnSpc>
                      </a:pPr>
                      <a:r>
                        <a:rPr lang="zh-TW" altLang="en-US" b="1" dirty="0">
                          <a:solidFill>
                            <a:schemeClr val="bg1"/>
                          </a:solidFill>
                          <a:latin typeface="微軟正黑體" panose="020B0604030504040204" pitchFamily="34" charset="-120"/>
                          <a:ea typeface="微軟正黑體" panose="020B0604030504040204" pitchFamily="34" charset="-120"/>
                        </a:rPr>
                        <a:t>收益來源</a:t>
                      </a:r>
                    </a:p>
                  </a:txBody>
                  <a:tcPr anchor="ctr">
                    <a:lnL w="38100" cap="flat" cmpd="sng" algn="ctr">
                      <a:solidFill>
                        <a:schemeClr val="bg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solidFill>
                      <a:srgbClr val="465DC7"/>
                    </a:solidFill>
                  </a:tcPr>
                </a:tc>
                <a:tc hMerge="1">
                  <a:txBody>
                    <a:bodyPr/>
                    <a:lstStyle/>
                    <a:p>
                      <a:endParaRPr dirty="0"/>
                    </a:p>
                  </a:txBody>
                  <a:tcPr/>
                </a:tc>
                <a:tc hMerge="1">
                  <a:txBody>
                    <a:bodyPr/>
                    <a:lstStyle/>
                    <a:p>
                      <a:endParaRPr lang="zh-TW" altLang="en-US" dirty="0"/>
                    </a:p>
                  </a:txBody>
                  <a:tcPr/>
                </a:tc>
                <a:extLst>
                  <a:ext uri="{0D108BD9-81ED-4DB2-BD59-A6C34878D82A}">
                    <a16:rowId xmlns:a16="http://schemas.microsoft.com/office/drawing/2014/main" val="613230518"/>
                  </a:ext>
                </a:extLst>
              </a:tr>
              <a:tr h="1022912">
                <a:tc gridSpan="3">
                  <a:txBody>
                    <a:bodyPr/>
                    <a:lstStyle/>
                    <a:p>
                      <a:pPr marL="285750" marR="0" lvl="0" indent="-285750" algn="l" defTabSz="914400" rtl="0" eaLnBrk="1" fontAlgn="auto" latinLnBrk="0" hangingPunct="1">
                        <a:lnSpc>
                          <a:spcPct val="120000"/>
                        </a:lnSpc>
                        <a:spcBef>
                          <a:spcPts val="0"/>
                        </a:spcBef>
                        <a:spcAft>
                          <a:spcPts val="0"/>
                        </a:spcAft>
                        <a:buClrTx/>
                        <a:buSzTx/>
                        <a:buFont typeface="Wingdings" panose="05000000000000000000" pitchFamily="2" charset="2"/>
                        <a:buChar char="l"/>
                        <a:tabLst/>
                        <a:defRPr/>
                      </a:pPr>
                      <a:r>
                        <a:rPr lang="zh-TW" altLang="en-US" sz="1600" b="0" dirty="0">
                          <a:latin typeface="微軟正黑體" panose="020B0604030504040204" pitchFamily="34" charset="-120"/>
                          <a:ea typeface="微軟正黑體" panose="020B0604030504040204" pitchFamily="34" charset="-120"/>
                        </a:rPr>
                        <a:t>系統開發、維護成本、伺服器與資料儲存費用</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Wingdings" panose="05000000000000000000" pitchFamily="2" charset="2"/>
                        <a:buChar char="l"/>
                      </a:pPr>
                      <a:r>
                        <a:rPr lang="zh-TW" altLang="en-US" sz="1600" b="0" dirty="0">
                          <a:latin typeface="微軟正黑體" panose="020B0604030504040204" pitchFamily="34" charset="-120"/>
                          <a:ea typeface="微軟正黑體" panose="020B0604030504040204" pitchFamily="34" charset="-120"/>
                        </a:rPr>
                        <a:t>行銷推廣支出</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Wingdings" panose="05000000000000000000" pitchFamily="2" charset="2"/>
                        <a:buChar char="l"/>
                      </a:pPr>
                      <a:r>
                        <a:rPr lang="zh-TW" altLang="en-US" sz="1600" b="0" dirty="0">
                          <a:latin typeface="微軟正黑體" panose="020B0604030504040204" pitchFamily="34" charset="-120"/>
                          <a:ea typeface="微軟正黑體" panose="020B0604030504040204" pitchFamily="34" charset="-120"/>
                        </a:rPr>
                        <a:t>授權技術費用（如</a:t>
                      </a:r>
                      <a:r>
                        <a:rPr lang="en-US" altLang="zh-TW" sz="1600" b="0" dirty="0">
                          <a:latin typeface="微軟正黑體" panose="020B0604030504040204" pitchFamily="34" charset="-120"/>
                          <a:ea typeface="微軟正黑體" panose="020B0604030504040204" pitchFamily="34" charset="-120"/>
                        </a:rPr>
                        <a:t>API</a:t>
                      </a:r>
                      <a:r>
                        <a:rPr lang="zh-TW" altLang="en-US" sz="1600" b="0" dirty="0">
                          <a:latin typeface="微軟正黑體" panose="020B0604030504040204" pitchFamily="34" charset="-120"/>
                          <a:ea typeface="微軟正黑體" panose="020B0604030504040204" pitchFamily="34" charset="-120"/>
                        </a:rPr>
                        <a:t>授權）</a:t>
                      </a:r>
                    </a:p>
                  </a:txBody>
                  <a:tcPr>
                    <a:lnL w="38100" cap="flat" cmpd="sng" algn="ctr">
                      <a:solidFill>
                        <a:schemeClr val="bg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endParaRPr lang="zh-TW" altLang="en-US" b="1">
                        <a:latin typeface="微軟正黑體" panose="020B0604030504040204" pitchFamily="34" charset="-120"/>
                        <a:ea typeface="微軟正黑體" panose="020B0604030504040204" pitchFamily="34" charset="-12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zh-TW" altLang="en-US" b="1" dirty="0">
                        <a:latin typeface="微軟正黑體" panose="020B0604030504040204" pitchFamily="34" charset="-120"/>
                        <a:ea typeface="微軟正黑體" panose="020B0604030504040204" pitchFamily="34" charset="-12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gridSpan="3">
                  <a:txBody>
                    <a:bodyPr/>
                    <a:lstStyle/>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基本版免費</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訂閱版收費（</a:t>
                      </a:r>
                      <a:r>
                        <a:rPr lang="en-US" altLang="zh-TW" sz="1400" b="0" dirty="0">
                          <a:latin typeface="微軟正黑體" panose="020B0604030504040204" pitchFamily="34" charset="-120"/>
                          <a:ea typeface="微軟正黑體" panose="020B0604030504040204" pitchFamily="34" charset="-120"/>
                        </a:rPr>
                        <a:t>VIP</a:t>
                      </a:r>
                      <a:r>
                        <a:rPr lang="zh-TW" altLang="en-US" sz="1400" b="0" dirty="0">
                          <a:latin typeface="微軟正黑體" panose="020B0604030504040204" pitchFamily="34" charset="-120"/>
                          <a:ea typeface="微軟正黑體" panose="020B0604030504040204" pitchFamily="34" charset="-120"/>
                        </a:rPr>
                        <a:t>功能，如無廣告、更深度推薦</a:t>
                      </a:r>
                      <a:r>
                        <a:rPr lang="zh-TW" altLang="en-US" sz="1600" b="0" dirty="0">
                          <a:latin typeface="微軟正黑體" panose="020B0604030504040204" pitchFamily="34" charset="-120"/>
                          <a:ea typeface="微軟正黑體" panose="020B0604030504040204" pitchFamily="34" charset="-120"/>
                        </a:rPr>
                        <a:t>）</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廣告置入</a:t>
                      </a:r>
                      <a:endParaRPr lang="en-US" altLang="zh-TW" sz="1600" b="0" dirty="0">
                        <a:latin typeface="微軟正黑體" panose="020B0604030504040204" pitchFamily="34" charset="-120"/>
                        <a:ea typeface="微軟正黑體" panose="020B0604030504040204" pitchFamily="34" charset="-120"/>
                      </a:endParaRPr>
                    </a:p>
                    <a:p>
                      <a:pPr marL="285750" indent="-285750">
                        <a:lnSpc>
                          <a:spcPct val="120000"/>
                        </a:lnSpc>
                        <a:buFont typeface="Arial" panose="020B0604020202020204" pitchFamily="34" charset="0"/>
                        <a:buChar char="•"/>
                      </a:pPr>
                      <a:r>
                        <a:rPr lang="zh-TW" altLang="en-US" sz="1600" b="0" dirty="0">
                          <a:latin typeface="微軟正黑體" panose="020B0604030504040204" pitchFamily="34" charset="-120"/>
                          <a:ea typeface="微軟正黑體" panose="020B0604030504040204" pitchFamily="34" charset="-120"/>
                        </a:rPr>
                        <a:t>餐廳合作推廣費</a:t>
                      </a:r>
                    </a:p>
                  </a:txBody>
                  <a:tcPr>
                    <a:lnL w="38100" cap="flat" cmpd="sng" algn="ctr">
                      <a:solidFill>
                        <a:schemeClr val="bg2"/>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solidFill>
                  </a:tcPr>
                </a:tc>
                <a:tc hMerge="1">
                  <a:txBody>
                    <a:bodyPr/>
                    <a:lstStyle/>
                    <a:p>
                      <a:endParaRPr lang="zh-TW" altLang="en-US" b="1" dirty="0">
                        <a:latin typeface="微軟正黑體" panose="020B0604030504040204" pitchFamily="34" charset="-120"/>
                        <a:ea typeface="微軟正黑體" panose="020B0604030504040204" pitchFamily="34" charset="-12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zh-TW" altLang="en-US" b="1" dirty="0">
                        <a:latin typeface="微軟正黑體" panose="020B0604030504040204" pitchFamily="34" charset="-120"/>
                        <a:ea typeface="微軟正黑體" panose="020B0604030504040204" pitchFamily="34" charset="-120"/>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3852722"/>
                  </a:ext>
                </a:extLst>
              </a:tr>
            </a:tbl>
          </a:graphicData>
        </a:graphic>
      </p:graphicFrame>
      <p:sp>
        <p:nvSpPr>
          <p:cNvPr id="15" name="文字方塊 14">
            <a:extLst>
              <a:ext uri="{FF2B5EF4-FFF2-40B4-BE49-F238E27FC236}">
                <a16:creationId xmlns:a16="http://schemas.microsoft.com/office/drawing/2014/main" id="{EE2B1BC4-293C-DA63-8973-8316D515476E}"/>
              </a:ext>
            </a:extLst>
          </p:cNvPr>
          <p:cNvSpPr txBox="1"/>
          <p:nvPr/>
        </p:nvSpPr>
        <p:spPr>
          <a:xfrm>
            <a:off x="11723881" y="6457890"/>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13</a:t>
            </a:r>
          </a:p>
        </p:txBody>
      </p:sp>
    </p:spTree>
    <p:extLst>
      <p:ext uri="{BB962C8B-B14F-4D97-AF65-F5344CB8AC3E}">
        <p14:creationId xmlns:p14="http://schemas.microsoft.com/office/powerpoint/2010/main" val="16097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FA4372E-B01F-0D5A-96E6-9278EDE5E220}"/>
            </a:ext>
          </a:extLst>
        </p:cNvPr>
        <p:cNvGrpSpPr/>
        <p:nvPr/>
      </p:nvGrpSpPr>
      <p:grpSpPr>
        <a:xfrm>
          <a:off x="0" y="0"/>
          <a:ext cx="0" cy="0"/>
          <a:chOff x="0" y="0"/>
          <a:chExt cx="0" cy="0"/>
        </a:xfrm>
      </p:grpSpPr>
      <p:sp>
        <p:nvSpPr>
          <p:cNvPr id="14" name="文字方塊 13">
            <a:extLst>
              <a:ext uri="{FF2B5EF4-FFF2-40B4-BE49-F238E27FC236}">
                <a16:creationId xmlns:a16="http://schemas.microsoft.com/office/drawing/2014/main" id="{578E9E60-D7B4-ED85-093E-C61E3EBC215C}"/>
              </a:ext>
            </a:extLst>
          </p:cNvPr>
          <p:cNvSpPr txBox="1"/>
          <p:nvPr/>
        </p:nvSpPr>
        <p:spPr>
          <a:xfrm>
            <a:off x="260020" y="167534"/>
            <a:ext cx="9114986" cy="707886"/>
          </a:xfrm>
          <a:prstGeom prst="rect">
            <a:avLst/>
          </a:prstGeom>
          <a:noFill/>
        </p:spPr>
        <p:txBody>
          <a:bodyPr wrap="square" rtlCol="0">
            <a:spAutoFit/>
          </a:bodyPr>
          <a:lstStyle/>
          <a:p>
            <a:r>
              <a:rPr lang="en-US" altLang="zh-TW" sz="4000" b="1" dirty="0">
                <a:latin typeface="微軟正黑體" panose="020B0604030504040204" pitchFamily="34" charset="-120"/>
                <a:ea typeface="微軟正黑體" panose="020B0604030504040204" pitchFamily="34" charset="-120"/>
              </a:rPr>
              <a:t>5.</a:t>
            </a:r>
            <a:r>
              <a:rPr lang="zh-TW" altLang="en-US" sz="4000" b="1" dirty="0">
                <a:latin typeface="微軟正黑體" panose="020B0604030504040204" pitchFamily="34" charset="-120"/>
                <a:ea typeface="微軟正黑體" panose="020B0604030504040204" pitchFamily="34" charset="-120"/>
              </a:rPr>
              <a:t>未來商業模式與發展 </a:t>
            </a:r>
            <a:r>
              <a:rPr lang="en-US" altLang="zh-TW" sz="4000" b="1" dirty="0">
                <a:latin typeface="微軟正黑體" panose="020B0604030504040204" pitchFamily="34" charset="-120"/>
                <a:ea typeface="微軟正黑體" panose="020B0604030504040204" pitchFamily="34" charset="-120"/>
              </a:rPr>
              <a:t>– </a:t>
            </a:r>
            <a:r>
              <a:rPr lang="zh-TW" altLang="en-US" sz="4000" b="1" dirty="0">
                <a:latin typeface="微軟正黑體" panose="020B0604030504040204" pitchFamily="34" charset="-120"/>
                <a:ea typeface="微軟正黑體" panose="020B0604030504040204" pitchFamily="34" charset="-120"/>
              </a:rPr>
              <a:t>未來發展 </a:t>
            </a:r>
            <a:endParaRPr lang="en-US" altLang="zh-TW" sz="4000" b="1" dirty="0">
              <a:latin typeface="微軟正黑體" panose="020B0604030504040204" pitchFamily="34" charset="-120"/>
              <a:ea typeface="微軟正黑體" panose="020B0604030504040204" pitchFamily="34" charset="-120"/>
            </a:endParaRPr>
          </a:p>
        </p:txBody>
      </p:sp>
      <p:grpSp>
        <p:nvGrpSpPr>
          <p:cNvPr id="5" name="群組 4">
            <a:extLst>
              <a:ext uri="{FF2B5EF4-FFF2-40B4-BE49-F238E27FC236}">
                <a16:creationId xmlns:a16="http://schemas.microsoft.com/office/drawing/2014/main" id="{F4C5FC69-F17B-34A1-52CB-174D8A9B1598}"/>
              </a:ext>
            </a:extLst>
          </p:cNvPr>
          <p:cNvGrpSpPr/>
          <p:nvPr/>
        </p:nvGrpSpPr>
        <p:grpSpPr>
          <a:xfrm>
            <a:off x="2370433" y="4835571"/>
            <a:ext cx="9332792" cy="1721254"/>
            <a:chOff x="621426" y="1026779"/>
            <a:chExt cx="16192944" cy="1622130"/>
          </a:xfrm>
        </p:grpSpPr>
        <p:grpSp>
          <p:nvGrpSpPr>
            <p:cNvPr id="10" name="群組 9">
              <a:extLst>
                <a:ext uri="{FF2B5EF4-FFF2-40B4-BE49-F238E27FC236}">
                  <a16:creationId xmlns:a16="http://schemas.microsoft.com/office/drawing/2014/main" id="{81D5FBC5-B057-24C7-D8F8-78C0D223BEC3}"/>
                </a:ext>
              </a:extLst>
            </p:cNvPr>
            <p:cNvGrpSpPr/>
            <p:nvPr/>
          </p:nvGrpSpPr>
          <p:grpSpPr>
            <a:xfrm>
              <a:off x="1802135" y="1466417"/>
              <a:ext cx="15012235" cy="1182492"/>
              <a:chOff x="1802135" y="1466417"/>
              <a:chExt cx="15012235" cy="1182492"/>
            </a:xfrm>
          </p:grpSpPr>
          <p:sp>
            <p:nvSpPr>
              <p:cNvPr id="15" name="矩形: 圓角 14">
                <a:extLst>
                  <a:ext uri="{FF2B5EF4-FFF2-40B4-BE49-F238E27FC236}">
                    <a16:creationId xmlns:a16="http://schemas.microsoft.com/office/drawing/2014/main" id="{50125D1E-18E9-18F5-78CC-2CA25255E657}"/>
                  </a:ext>
                </a:extLst>
              </p:cNvPr>
              <p:cNvSpPr/>
              <p:nvPr/>
            </p:nvSpPr>
            <p:spPr>
              <a:xfrm>
                <a:off x="1802135" y="1466417"/>
                <a:ext cx="15012235" cy="118249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文字方塊 15">
                <a:extLst>
                  <a:ext uri="{FF2B5EF4-FFF2-40B4-BE49-F238E27FC236}">
                    <a16:creationId xmlns:a16="http://schemas.microsoft.com/office/drawing/2014/main" id="{1FC3F461-3BFC-5C2D-E1BD-AF803897D26A}"/>
                  </a:ext>
                </a:extLst>
              </p:cNvPr>
              <p:cNvSpPr txBox="1"/>
              <p:nvPr/>
            </p:nvSpPr>
            <p:spPr>
              <a:xfrm>
                <a:off x="2389602" y="1710254"/>
                <a:ext cx="13837303" cy="822177"/>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zh-TW" altLang="en-US" dirty="0">
                    <a:latin typeface="微軟正黑體" panose="020B0604030504040204" pitchFamily="34" charset="-120"/>
                    <a:ea typeface="微軟正黑體" panose="020B0604030504040204" pitchFamily="34" charset="-120"/>
                  </a:rPr>
                  <a:t>持續訓練針對推薦場景優化的對話模型（微調</a:t>
                </a:r>
                <a:r>
                  <a:rPr lang="en-US" altLang="zh-TW" dirty="0">
                    <a:latin typeface="微軟正黑體" panose="020B0604030504040204" pitchFamily="34" charset="-120"/>
                    <a:ea typeface="微軟正黑體" panose="020B0604030504040204" pitchFamily="34" charset="-120"/>
                  </a:rPr>
                  <a:t>LLM</a:t>
                </a:r>
                <a:r>
                  <a:rPr lang="zh-TW" altLang="en-US" dirty="0">
                    <a:latin typeface="微軟正黑體" panose="020B0604030504040204" pitchFamily="34" charset="-120"/>
                    <a:ea typeface="微軟正黑體" panose="020B0604030504040204" pitchFamily="34" charset="-120"/>
                  </a:rPr>
                  <a:t>），讓系統回應更符合情境，提升即時對話的智能與流暢性。</a:t>
                </a:r>
              </a:p>
            </p:txBody>
          </p:sp>
        </p:grpSp>
        <p:sp>
          <p:nvSpPr>
            <p:cNvPr id="13" name="箭號: 五邊形 12">
              <a:extLst>
                <a:ext uri="{FF2B5EF4-FFF2-40B4-BE49-F238E27FC236}">
                  <a16:creationId xmlns:a16="http://schemas.microsoft.com/office/drawing/2014/main" id="{513CA2AF-8F98-82B5-4E20-766741B6AAED}"/>
                </a:ext>
              </a:extLst>
            </p:cNvPr>
            <p:cNvSpPr/>
            <p:nvPr/>
          </p:nvSpPr>
          <p:spPr>
            <a:xfrm>
              <a:off x="621426" y="1026779"/>
              <a:ext cx="9781891" cy="617850"/>
            </a:xfrm>
            <a:prstGeom prst="homePlate">
              <a:avLst/>
            </a:prstGeom>
            <a:solidFill>
              <a:srgbClr val="9AC33F"/>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 </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提升自然語言互動的深度與回應速度</a:t>
              </a:r>
            </a:p>
          </p:txBody>
        </p:sp>
      </p:grpSp>
      <p:grpSp>
        <p:nvGrpSpPr>
          <p:cNvPr id="27" name="群組 26">
            <a:extLst>
              <a:ext uri="{FF2B5EF4-FFF2-40B4-BE49-F238E27FC236}">
                <a16:creationId xmlns:a16="http://schemas.microsoft.com/office/drawing/2014/main" id="{4BDEB713-96A4-399F-954D-3EFBCB1DDA61}"/>
              </a:ext>
            </a:extLst>
          </p:cNvPr>
          <p:cNvGrpSpPr/>
          <p:nvPr/>
        </p:nvGrpSpPr>
        <p:grpSpPr>
          <a:xfrm>
            <a:off x="1197753" y="2968079"/>
            <a:ext cx="9332792" cy="1721254"/>
            <a:chOff x="621426" y="1026779"/>
            <a:chExt cx="16192944" cy="1622130"/>
          </a:xfrm>
        </p:grpSpPr>
        <p:grpSp>
          <p:nvGrpSpPr>
            <p:cNvPr id="28" name="群組 27">
              <a:extLst>
                <a:ext uri="{FF2B5EF4-FFF2-40B4-BE49-F238E27FC236}">
                  <a16:creationId xmlns:a16="http://schemas.microsoft.com/office/drawing/2014/main" id="{4C4DC723-1158-367D-F2DF-32994BAA3C50}"/>
                </a:ext>
              </a:extLst>
            </p:cNvPr>
            <p:cNvGrpSpPr/>
            <p:nvPr/>
          </p:nvGrpSpPr>
          <p:grpSpPr>
            <a:xfrm>
              <a:off x="1802135" y="1466417"/>
              <a:ext cx="15012235" cy="1182492"/>
              <a:chOff x="1802135" y="1466417"/>
              <a:chExt cx="15012235" cy="1182492"/>
            </a:xfrm>
          </p:grpSpPr>
          <p:sp>
            <p:nvSpPr>
              <p:cNvPr id="30" name="矩形: 圓角 29">
                <a:extLst>
                  <a:ext uri="{FF2B5EF4-FFF2-40B4-BE49-F238E27FC236}">
                    <a16:creationId xmlns:a16="http://schemas.microsoft.com/office/drawing/2014/main" id="{05DDB08C-BB97-13EE-7C9A-51102219B63F}"/>
                  </a:ext>
                </a:extLst>
              </p:cNvPr>
              <p:cNvSpPr/>
              <p:nvPr/>
            </p:nvSpPr>
            <p:spPr>
              <a:xfrm>
                <a:off x="1802135" y="1466417"/>
                <a:ext cx="15012235" cy="118249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文字方塊 30">
                <a:extLst>
                  <a:ext uri="{FF2B5EF4-FFF2-40B4-BE49-F238E27FC236}">
                    <a16:creationId xmlns:a16="http://schemas.microsoft.com/office/drawing/2014/main" id="{A58200EA-F327-6371-66C1-6FB81467E367}"/>
                  </a:ext>
                </a:extLst>
              </p:cNvPr>
              <p:cNvSpPr txBox="1"/>
              <p:nvPr/>
            </p:nvSpPr>
            <p:spPr>
              <a:xfrm>
                <a:off x="2389602" y="1710254"/>
                <a:ext cx="13837303" cy="822177"/>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zh-TW" altLang="en-US" dirty="0">
                    <a:latin typeface="微軟正黑體" panose="020B0604030504040204" pitchFamily="34" charset="-120"/>
                    <a:ea typeface="微軟正黑體" panose="020B0604030504040204" pitchFamily="34" charset="-120"/>
                  </a:rPr>
                  <a:t>深化使用者行為分析模型，強化個人化推薦精準度，使系統使用次數越多，推薦結果越貼近個人需求。</a:t>
                </a:r>
              </a:p>
            </p:txBody>
          </p:sp>
        </p:grpSp>
        <p:sp>
          <p:nvSpPr>
            <p:cNvPr id="29" name="箭號: 五邊形 28">
              <a:extLst>
                <a:ext uri="{FF2B5EF4-FFF2-40B4-BE49-F238E27FC236}">
                  <a16:creationId xmlns:a16="http://schemas.microsoft.com/office/drawing/2014/main" id="{C952B616-EF9D-AE3C-31C0-602E79A2D1F7}"/>
                </a:ext>
              </a:extLst>
            </p:cNvPr>
            <p:cNvSpPr/>
            <p:nvPr/>
          </p:nvSpPr>
          <p:spPr>
            <a:xfrm>
              <a:off x="621426" y="1026779"/>
              <a:ext cx="8067649" cy="617850"/>
            </a:xfrm>
            <a:prstGeom prst="homePlate">
              <a:avLst/>
            </a:prstGeom>
            <a:solidFill>
              <a:srgbClr val="FFC010"/>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優化個人化學習與偏好建模</a:t>
              </a:r>
            </a:p>
          </p:txBody>
        </p:sp>
      </p:grpSp>
      <p:grpSp>
        <p:nvGrpSpPr>
          <p:cNvPr id="32" name="群組 31">
            <a:extLst>
              <a:ext uri="{FF2B5EF4-FFF2-40B4-BE49-F238E27FC236}">
                <a16:creationId xmlns:a16="http://schemas.microsoft.com/office/drawing/2014/main" id="{55B0F476-91FC-2586-74B3-F2978155C817}"/>
              </a:ext>
            </a:extLst>
          </p:cNvPr>
          <p:cNvGrpSpPr/>
          <p:nvPr/>
        </p:nvGrpSpPr>
        <p:grpSpPr>
          <a:xfrm>
            <a:off x="522930" y="1066671"/>
            <a:ext cx="9332792" cy="1721254"/>
            <a:chOff x="621426" y="1026779"/>
            <a:chExt cx="16192944" cy="1622130"/>
          </a:xfrm>
        </p:grpSpPr>
        <p:grpSp>
          <p:nvGrpSpPr>
            <p:cNvPr id="33" name="群組 32">
              <a:extLst>
                <a:ext uri="{FF2B5EF4-FFF2-40B4-BE49-F238E27FC236}">
                  <a16:creationId xmlns:a16="http://schemas.microsoft.com/office/drawing/2014/main" id="{7C8B13E9-486F-05E8-84CD-00E34E17AD29}"/>
                </a:ext>
              </a:extLst>
            </p:cNvPr>
            <p:cNvGrpSpPr/>
            <p:nvPr/>
          </p:nvGrpSpPr>
          <p:grpSpPr>
            <a:xfrm>
              <a:off x="1802135" y="1466417"/>
              <a:ext cx="15012235" cy="1182492"/>
              <a:chOff x="1802135" y="1466417"/>
              <a:chExt cx="15012235" cy="1182492"/>
            </a:xfrm>
          </p:grpSpPr>
          <p:sp>
            <p:nvSpPr>
              <p:cNvPr id="35" name="矩形: 圓角 34">
                <a:extLst>
                  <a:ext uri="{FF2B5EF4-FFF2-40B4-BE49-F238E27FC236}">
                    <a16:creationId xmlns:a16="http://schemas.microsoft.com/office/drawing/2014/main" id="{B7563845-7052-9812-B8E1-6CDD6813743F}"/>
                  </a:ext>
                </a:extLst>
              </p:cNvPr>
              <p:cNvSpPr/>
              <p:nvPr/>
            </p:nvSpPr>
            <p:spPr>
              <a:xfrm>
                <a:off x="1802135" y="1466417"/>
                <a:ext cx="15012235" cy="1182492"/>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文字方塊 35">
                <a:extLst>
                  <a:ext uri="{FF2B5EF4-FFF2-40B4-BE49-F238E27FC236}">
                    <a16:creationId xmlns:a16="http://schemas.microsoft.com/office/drawing/2014/main" id="{2B39FAB8-49B6-B560-CCA6-6D4FABB44547}"/>
                  </a:ext>
                </a:extLst>
              </p:cNvPr>
              <p:cNvSpPr txBox="1"/>
              <p:nvPr/>
            </p:nvSpPr>
            <p:spPr>
              <a:xfrm>
                <a:off x="2389602" y="1710254"/>
                <a:ext cx="13837303" cy="822177"/>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zh-TW" altLang="en-US" dirty="0">
                    <a:latin typeface="微軟正黑體" panose="020B0604030504040204" pitchFamily="34" charset="-120"/>
                    <a:ea typeface="微軟正黑體" panose="020B0604030504040204" pitchFamily="34" charset="-120"/>
                  </a:rPr>
                  <a:t>自建資料更新機制（爬蟲＋</a:t>
                </a:r>
                <a:r>
                  <a:rPr lang="en-US" altLang="zh-TW" dirty="0">
                    <a:latin typeface="微軟正黑體" panose="020B0604030504040204" pitchFamily="34" charset="-120"/>
                    <a:ea typeface="微軟正黑體" panose="020B0604030504040204" pitchFamily="34" charset="-120"/>
                  </a:rPr>
                  <a:t>API</a:t>
                </a:r>
                <a:r>
                  <a:rPr lang="zh-TW" altLang="en-US" dirty="0">
                    <a:latin typeface="微軟正黑體" panose="020B0604030504040204" pitchFamily="34" charset="-120"/>
                    <a:ea typeface="微軟正黑體" panose="020B0604030504040204" pitchFamily="34" charset="-120"/>
                  </a:rPr>
                  <a:t>整合＋用戶回報機制），即時補充餐廳資訊與評論，確保推薦內容新穎且準確。</a:t>
                </a:r>
              </a:p>
            </p:txBody>
          </p:sp>
        </p:grpSp>
        <p:sp>
          <p:nvSpPr>
            <p:cNvPr id="34" name="箭號: 五邊形 33">
              <a:extLst>
                <a:ext uri="{FF2B5EF4-FFF2-40B4-BE49-F238E27FC236}">
                  <a16:creationId xmlns:a16="http://schemas.microsoft.com/office/drawing/2014/main" id="{7FDBB1B7-E581-1179-52AB-9AD60B796DBF}"/>
                </a:ext>
              </a:extLst>
            </p:cNvPr>
            <p:cNvSpPr/>
            <p:nvPr/>
          </p:nvSpPr>
          <p:spPr>
            <a:xfrm>
              <a:off x="621426" y="1026779"/>
              <a:ext cx="8067649" cy="617850"/>
            </a:xfrm>
            <a:prstGeom prst="homePlate">
              <a:avLst/>
            </a:prstGeom>
            <a:solidFill>
              <a:srgbClr val="F36F58"/>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強化即時資料蒐集與更新系統</a:t>
              </a:r>
            </a:p>
          </p:txBody>
        </p:sp>
      </p:grpSp>
      <p:sp>
        <p:nvSpPr>
          <p:cNvPr id="37" name="文字方塊 36">
            <a:extLst>
              <a:ext uri="{FF2B5EF4-FFF2-40B4-BE49-F238E27FC236}">
                <a16:creationId xmlns:a16="http://schemas.microsoft.com/office/drawing/2014/main" id="{F62D512A-3696-3941-648C-D735C3303E45}"/>
              </a:ext>
            </a:extLst>
          </p:cNvPr>
          <p:cNvSpPr txBox="1"/>
          <p:nvPr/>
        </p:nvSpPr>
        <p:spPr>
          <a:xfrm>
            <a:off x="11723881" y="6457890"/>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14</a:t>
            </a:r>
          </a:p>
        </p:txBody>
      </p:sp>
    </p:spTree>
    <p:extLst>
      <p:ext uri="{BB962C8B-B14F-4D97-AF65-F5344CB8AC3E}">
        <p14:creationId xmlns:p14="http://schemas.microsoft.com/office/powerpoint/2010/main" val="427163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66254-45DD-F382-5229-E4B5A71DF941}"/>
            </a:ext>
          </a:extLst>
        </p:cNvPr>
        <p:cNvGrpSpPr/>
        <p:nvPr/>
      </p:nvGrpSpPr>
      <p:grpSpPr>
        <a:xfrm>
          <a:off x="0" y="0"/>
          <a:ext cx="0" cy="0"/>
          <a:chOff x="0" y="0"/>
          <a:chExt cx="0" cy="0"/>
        </a:xfrm>
      </p:grpSpPr>
      <p:pic>
        <p:nvPicPr>
          <p:cNvPr id="8" name="圖片 7">
            <a:extLst>
              <a:ext uri="{FF2B5EF4-FFF2-40B4-BE49-F238E27FC236}">
                <a16:creationId xmlns:a16="http://schemas.microsoft.com/office/drawing/2014/main" id="{9AD47620-273F-A1C2-C9CF-6D1A8F9AF7EF}"/>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sharpenSoften amount="-25000"/>
                    </a14:imgEffect>
                    <a14:imgEffect>
                      <a14:brightnessContrast bright="-40000" contrast="-20000"/>
                    </a14:imgEffect>
                  </a14:imgLayer>
                </a14:imgProps>
              </a:ext>
              <a:ext uri="{28A0092B-C50C-407E-A947-70E740481C1C}">
                <a14:useLocalDpi xmlns:a14="http://schemas.microsoft.com/office/drawing/2010/main" val="0"/>
              </a:ext>
            </a:extLst>
          </a:blip>
          <a:srcRect l="10814" r="13166" b="3704"/>
          <a:stretch>
            <a:fillRect/>
          </a:stretch>
        </p:blipFill>
        <p:spPr>
          <a:xfrm>
            <a:off x="182570" y="0"/>
            <a:ext cx="11826859" cy="6891812"/>
          </a:xfrm>
          <a:custGeom>
            <a:avLst/>
            <a:gdLst>
              <a:gd name="connsiteX0" fmla="*/ 0 w 7823200"/>
              <a:gd name="connsiteY0" fmla="*/ 0 h 6604000"/>
              <a:gd name="connsiteX1" fmla="*/ 7823200 w 7823200"/>
              <a:gd name="connsiteY1" fmla="*/ 0 h 6604000"/>
              <a:gd name="connsiteX2" fmla="*/ 7823200 w 7823200"/>
              <a:gd name="connsiteY2" fmla="*/ 6604000 h 6604000"/>
              <a:gd name="connsiteX3" fmla="*/ 0 w 7823200"/>
              <a:gd name="connsiteY3" fmla="*/ 6604000 h 6604000"/>
            </a:gdLst>
            <a:ahLst/>
            <a:cxnLst>
              <a:cxn ang="0">
                <a:pos x="connsiteX0" y="connsiteY0"/>
              </a:cxn>
              <a:cxn ang="0">
                <a:pos x="connsiteX1" y="connsiteY1"/>
              </a:cxn>
              <a:cxn ang="0">
                <a:pos x="connsiteX2" y="connsiteY2"/>
              </a:cxn>
              <a:cxn ang="0">
                <a:pos x="connsiteX3" y="connsiteY3"/>
              </a:cxn>
            </a:cxnLst>
            <a:rect l="l" t="t" r="r" b="b"/>
            <a:pathLst>
              <a:path w="7823200" h="6604000">
                <a:moveTo>
                  <a:pt x="0" y="0"/>
                </a:moveTo>
                <a:lnTo>
                  <a:pt x="7823200" y="0"/>
                </a:lnTo>
                <a:lnTo>
                  <a:pt x="7823200" y="6604000"/>
                </a:lnTo>
                <a:lnTo>
                  <a:pt x="0" y="6604000"/>
                </a:lnTo>
                <a:close/>
              </a:path>
            </a:pathLst>
          </a:custGeom>
        </p:spPr>
      </p:pic>
      <p:sp>
        <p:nvSpPr>
          <p:cNvPr id="5" name="文字方塊 4">
            <a:extLst>
              <a:ext uri="{FF2B5EF4-FFF2-40B4-BE49-F238E27FC236}">
                <a16:creationId xmlns:a16="http://schemas.microsoft.com/office/drawing/2014/main" id="{8E6AEF94-0C95-43E3-0B36-FBE517481BF5}"/>
              </a:ext>
            </a:extLst>
          </p:cNvPr>
          <p:cNvSpPr txBox="1"/>
          <p:nvPr/>
        </p:nvSpPr>
        <p:spPr>
          <a:xfrm>
            <a:off x="4121577" y="1205745"/>
            <a:ext cx="6566648" cy="3841436"/>
          </a:xfrm>
          <a:prstGeom prst="rect">
            <a:avLst/>
          </a:prstGeom>
          <a:noFill/>
        </p:spPr>
        <p:txBody>
          <a:bodyPr wrap="square" rtlCol="0">
            <a:spAutoFit/>
          </a:bodyPr>
          <a:lstStyle/>
          <a:p>
            <a:pPr algn="ctr">
              <a:lnSpc>
                <a:spcPct val="200000"/>
              </a:lnSpc>
            </a:pPr>
            <a:r>
              <a:rPr lang="zh-TW" altLang="en-US" sz="6600" b="1" dirty="0">
                <a:solidFill>
                  <a:schemeClr val="bg1"/>
                </a:solidFill>
                <a:latin typeface="微軟正黑體" panose="020B0604030504040204" pitchFamily="34" charset="-120"/>
                <a:ea typeface="微軟正黑體" panose="020B0604030504040204" pitchFamily="34" charset="-120"/>
              </a:rPr>
              <a:t>報告結束</a:t>
            </a:r>
            <a:endParaRPr lang="en-US" altLang="zh-TW" sz="6600" b="1" dirty="0">
              <a:solidFill>
                <a:schemeClr val="bg1"/>
              </a:solidFill>
              <a:latin typeface="微軟正黑體" panose="020B0604030504040204" pitchFamily="34" charset="-120"/>
              <a:ea typeface="微軟正黑體" panose="020B0604030504040204" pitchFamily="34" charset="-120"/>
            </a:endParaRPr>
          </a:p>
          <a:p>
            <a:pPr algn="ctr">
              <a:lnSpc>
                <a:spcPct val="200000"/>
              </a:lnSpc>
            </a:pPr>
            <a:r>
              <a:rPr lang="en-US" altLang="zh-TW" sz="6600" b="1" dirty="0">
                <a:solidFill>
                  <a:schemeClr val="bg1"/>
                </a:solidFill>
                <a:latin typeface="微軟正黑體" panose="020B0604030504040204" pitchFamily="34" charset="-120"/>
                <a:ea typeface="微軟正黑體" panose="020B0604030504040204" pitchFamily="34" charset="-120"/>
              </a:rPr>
              <a:t>Thank You!</a:t>
            </a:r>
          </a:p>
        </p:txBody>
      </p:sp>
      <p:sp>
        <p:nvSpPr>
          <p:cNvPr id="3" name="矩形: 圓角 2">
            <a:extLst>
              <a:ext uri="{FF2B5EF4-FFF2-40B4-BE49-F238E27FC236}">
                <a16:creationId xmlns:a16="http://schemas.microsoft.com/office/drawing/2014/main" id="{4580D8C0-C68E-5147-2DB1-F02709E14E3C}"/>
              </a:ext>
            </a:extLst>
          </p:cNvPr>
          <p:cNvSpPr/>
          <p:nvPr/>
        </p:nvSpPr>
        <p:spPr>
          <a:xfrm>
            <a:off x="3345496" y="309006"/>
            <a:ext cx="8118810" cy="6273800"/>
          </a:xfrm>
          <a:prstGeom prst="roundRect">
            <a:avLst>
              <a:gd name="adj" fmla="val 12940"/>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5" name="群組 14">
            <a:extLst>
              <a:ext uri="{FF2B5EF4-FFF2-40B4-BE49-F238E27FC236}">
                <a16:creationId xmlns:a16="http://schemas.microsoft.com/office/drawing/2014/main" id="{E8F65C78-3549-8FC1-1307-6000EF837F24}"/>
              </a:ext>
            </a:extLst>
          </p:cNvPr>
          <p:cNvGrpSpPr/>
          <p:nvPr/>
        </p:nvGrpSpPr>
        <p:grpSpPr>
          <a:xfrm>
            <a:off x="727695" y="2138709"/>
            <a:ext cx="2520931" cy="2580582"/>
            <a:chOff x="908552" y="463620"/>
            <a:chExt cx="3735571" cy="4236189"/>
          </a:xfrm>
        </p:grpSpPr>
        <p:pic>
          <p:nvPicPr>
            <p:cNvPr id="5122" name="Picture 2" descr="GnawAI 標誌設計">
              <a:extLst>
                <a:ext uri="{FF2B5EF4-FFF2-40B4-BE49-F238E27FC236}">
                  <a16:creationId xmlns:a16="http://schemas.microsoft.com/office/drawing/2014/main" id="{1837F4DE-12D0-F7C9-5E4D-973D1FA9435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6113" b="62598" l="25391" r="72852">
                          <a14:foregroundMark x1="50391" y1="61621" x2="50391" y2="61621"/>
                          <a14:foregroundMark x1="49121" y1="60645" x2="49121" y2="60645"/>
                          <a14:foregroundMark x1="50098" y1="62695" x2="50098" y2="62695"/>
                          <a14:foregroundMark x1="50684" y1="16602" x2="50684" y2="16602"/>
                          <a14:foregroundMark x1="49902" y1="16113" x2="49902" y2="16113"/>
                        </a14:backgroundRemoval>
                      </a14:imgEffect>
                    </a14:imgLayer>
                  </a14:imgProps>
                </a:ext>
                <a:ext uri="{28A0092B-C50C-407E-A947-70E740481C1C}">
                  <a14:useLocalDpi xmlns:a14="http://schemas.microsoft.com/office/drawing/2010/main" val="0"/>
                </a:ext>
              </a:extLst>
            </a:blip>
            <a:srcRect l="19649" t="11369" r="21135" b="34034"/>
            <a:stretch/>
          </p:blipFill>
          <p:spPr bwMode="auto">
            <a:xfrm>
              <a:off x="1118674" y="463620"/>
              <a:ext cx="3315323" cy="3242921"/>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2775D571-F019-AE76-E58F-123E92F21D7D}"/>
                </a:ext>
              </a:extLst>
            </p:cNvPr>
            <p:cNvSpPr txBox="1"/>
            <p:nvPr/>
          </p:nvSpPr>
          <p:spPr>
            <a:xfrm>
              <a:off x="908552" y="3706542"/>
              <a:ext cx="3735571" cy="993267"/>
            </a:xfrm>
            <a:prstGeom prst="rect">
              <a:avLst/>
            </a:prstGeom>
            <a:noFill/>
          </p:spPr>
          <p:txBody>
            <a:bodyPr wrap="square">
              <a:spAutoFit/>
            </a:bodyPr>
            <a:lstStyle/>
            <a:p>
              <a:r>
                <a:rPr lang="en-US" altLang="zh-TW" sz="3200" b="1" dirty="0" err="1">
                  <a:ln w="28575">
                    <a:noFill/>
                  </a:ln>
                  <a:solidFill>
                    <a:schemeClr val="bg1"/>
                  </a:solidFill>
                  <a:latin typeface="微軟正黑體" panose="020B0604030504040204" pitchFamily="34" charset="-120"/>
                  <a:ea typeface="微軟正黑體" panose="020B0604030504040204" pitchFamily="34" charset="-120"/>
                </a:rPr>
                <a:t>QuickGnaw</a:t>
              </a:r>
              <a:endParaRPr lang="en-US" altLang="zh-TW" sz="3200" b="1" dirty="0">
                <a:ln w="28575">
                  <a:noFill/>
                </a:ln>
                <a:solidFill>
                  <a:schemeClr val="bg1"/>
                </a:solidFill>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388142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35A78B0C-3E9C-2EC5-48BF-E131E46CBB9E}"/>
            </a:ext>
          </a:extLst>
        </p:cNvPr>
        <p:cNvGrpSpPr/>
        <p:nvPr/>
      </p:nvGrpSpPr>
      <p:grpSpPr>
        <a:xfrm>
          <a:off x="0" y="0"/>
          <a:ext cx="0" cy="0"/>
          <a:chOff x="0" y="0"/>
          <a:chExt cx="0" cy="0"/>
        </a:xfrm>
      </p:grpSpPr>
      <p:sp>
        <p:nvSpPr>
          <p:cNvPr id="4" name="矩形: 圓角 3">
            <a:extLst>
              <a:ext uri="{FF2B5EF4-FFF2-40B4-BE49-F238E27FC236}">
                <a16:creationId xmlns:a16="http://schemas.microsoft.com/office/drawing/2014/main" id="{1C9A7C9C-7338-6BC7-D641-C010BD6D90A1}"/>
              </a:ext>
            </a:extLst>
          </p:cNvPr>
          <p:cNvSpPr/>
          <p:nvPr/>
        </p:nvSpPr>
        <p:spPr>
          <a:xfrm>
            <a:off x="1420238" y="-161224"/>
            <a:ext cx="9435830" cy="7180447"/>
          </a:xfrm>
          <a:prstGeom prst="roundRect">
            <a:avLst>
              <a:gd name="adj" fmla="val 6562"/>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a:extLst>
              <a:ext uri="{FF2B5EF4-FFF2-40B4-BE49-F238E27FC236}">
                <a16:creationId xmlns:a16="http://schemas.microsoft.com/office/drawing/2014/main" id="{A7593938-7B4F-75A9-4144-85D0FB9D4B9E}"/>
              </a:ext>
            </a:extLst>
          </p:cNvPr>
          <p:cNvSpPr txBox="1"/>
          <p:nvPr/>
        </p:nvSpPr>
        <p:spPr>
          <a:xfrm>
            <a:off x="2778280" y="328368"/>
            <a:ext cx="6635440" cy="6021970"/>
          </a:xfrm>
          <a:prstGeom prst="rect">
            <a:avLst/>
          </a:prstGeom>
          <a:noFill/>
        </p:spPr>
        <p:txBody>
          <a:bodyPr wrap="square" rtlCol="0">
            <a:spAutoFit/>
          </a:bodyPr>
          <a:lstStyle/>
          <a:p>
            <a:pPr algn="ctr" hangingPunct="0">
              <a:lnSpc>
                <a:spcPct val="120000"/>
              </a:lnSpc>
            </a:pPr>
            <a:r>
              <a:rPr lang="zh-TW" altLang="en-US" sz="4800" b="1" dirty="0">
                <a:ln>
                  <a:solidFill>
                    <a:schemeClr val="bg2">
                      <a:lumMod val="25000"/>
                    </a:schemeClr>
                  </a:solidFill>
                </a:ln>
                <a:solidFill>
                  <a:schemeClr val="bg2">
                    <a:lumMod val="25000"/>
                  </a:schemeClr>
                </a:solidFill>
                <a:latin typeface="微軟正黑體" panose="020B0604030504040204" pitchFamily="34" charset="-120"/>
                <a:ea typeface="微軟正黑體" panose="020B0604030504040204" pitchFamily="34" charset="-120"/>
              </a:rPr>
              <a:t>計畫摘要</a:t>
            </a:r>
            <a:endParaRPr lang="en-US" altLang="zh-TW" sz="4800" b="1" u="sng" dirty="0">
              <a:ln>
                <a:solidFill>
                  <a:schemeClr val="bg2">
                    <a:lumMod val="25000"/>
                  </a:schemeClr>
                </a:solidFill>
              </a:ln>
              <a:solidFill>
                <a:schemeClr val="bg2">
                  <a:lumMod val="25000"/>
                </a:schemeClr>
              </a:solidFill>
              <a:latin typeface="微軟正黑體" panose="020B0604030504040204" pitchFamily="34" charset="-120"/>
              <a:ea typeface="微軟正黑體" panose="020B0604030504040204" pitchFamily="34" charset="-120"/>
            </a:endParaRPr>
          </a:p>
          <a:p>
            <a:pPr algn="just" hangingPunct="0">
              <a:lnSpc>
                <a:spcPct val="120000"/>
              </a:lnSpc>
            </a:pPr>
            <a:endParaRPr lang="en-US" altLang="zh-TW" sz="2400" b="1" dirty="0">
              <a:ln>
                <a:solidFill>
                  <a:schemeClr val="bg2">
                    <a:lumMod val="25000"/>
                  </a:schemeClr>
                </a:solidFill>
              </a:ln>
              <a:solidFill>
                <a:schemeClr val="bg2">
                  <a:lumMod val="25000"/>
                </a:schemeClr>
              </a:solidFill>
              <a:latin typeface="微軟正黑體" panose="020B0604030504040204" pitchFamily="34" charset="-120"/>
              <a:ea typeface="微軟正黑體" panose="020B0604030504040204" pitchFamily="34" charset="-120"/>
            </a:endParaRPr>
          </a:p>
          <a:p>
            <a:pPr algn="just" hangingPunct="0">
              <a:lnSpc>
                <a:spcPct val="120000"/>
              </a:lnSpc>
            </a:pPr>
            <a:endParaRPr lang="en-US" altLang="zh-TW" sz="2800" b="1" dirty="0">
              <a:ln>
                <a:solidFill>
                  <a:schemeClr val="bg2">
                    <a:lumMod val="25000"/>
                  </a:schemeClr>
                </a:solidFill>
              </a:ln>
              <a:solidFill>
                <a:schemeClr val="bg2">
                  <a:lumMod val="25000"/>
                </a:schemeClr>
              </a:solidFill>
              <a:latin typeface="微軟正黑體" panose="020B0604030504040204" pitchFamily="34" charset="-120"/>
              <a:ea typeface="微軟正黑體" panose="020B0604030504040204" pitchFamily="34" charset="-120"/>
            </a:endParaRPr>
          </a:p>
          <a:p>
            <a:pPr algn="just" hangingPunct="0">
              <a:lnSpc>
                <a:spcPct val="120000"/>
              </a:lnSpc>
            </a:pPr>
            <a:r>
              <a:rPr lang="zh-TW" altLang="en-US" sz="2800" b="1" dirty="0">
                <a:ln>
                  <a:solidFill>
                    <a:schemeClr val="bg2">
                      <a:lumMod val="25000"/>
                    </a:schemeClr>
                  </a:solidFill>
                </a:ln>
                <a:solidFill>
                  <a:schemeClr val="bg2">
                    <a:lumMod val="25000"/>
                  </a:schemeClr>
                </a:solidFill>
                <a:latin typeface="微軟正黑體" panose="020B0604030504040204" pitchFamily="34" charset="-120"/>
                <a:ea typeface="微軟正黑體" panose="020B0604030504040204" pitchFamily="34" charset="-120"/>
              </a:rPr>
              <a:t>　　</a:t>
            </a:r>
            <a:r>
              <a:rPr lang="zh-TW" altLang="en-US" sz="3200" b="1" dirty="0">
                <a:solidFill>
                  <a:schemeClr val="bg2">
                    <a:lumMod val="25000"/>
                  </a:schemeClr>
                </a:solidFill>
                <a:latin typeface="微軟正黑體" panose="020B0604030504040204" pitchFamily="34" charset="-120"/>
                <a:ea typeface="微軟正黑體" panose="020B0604030504040204" pitchFamily="34" charset="-120"/>
              </a:rPr>
              <a:t>本系統結合深度學習、自然語言處理技術與大型語言模型打造智慧即時推薦服務，提供聊天式互動與自然語言搜尋，透過情感分析與推薦模型精準推薦美食，解決資訊過載與個性化不足問題，幫助使用者快速找到適合的美食。</a:t>
            </a:r>
            <a:endParaRPr lang="en-US" altLang="zh-TW" sz="3200" b="1" dirty="0">
              <a:solidFill>
                <a:schemeClr val="bg2">
                  <a:lumMod val="25000"/>
                </a:schemeClr>
              </a:solidFill>
              <a:latin typeface="微軟正黑體" panose="020B0604030504040204" pitchFamily="34" charset="-120"/>
              <a:ea typeface="微軟正黑體" panose="020B0604030504040204" pitchFamily="34" charset="-120"/>
            </a:endParaRPr>
          </a:p>
        </p:txBody>
      </p:sp>
      <p:cxnSp>
        <p:nvCxnSpPr>
          <p:cNvPr id="3" name="直線接點 2">
            <a:extLst>
              <a:ext uri="{FF2B5EF4-FFF2-40B4-BE49-F238E27FC236}">
                <a16:creationId xmlns:a16="http://schemas.microsoft.com/office/drawing/2014/main" id="{5BD612F9-141F-A466-2A3A-78A984649FC9}"/>
              </a:ext>
            </a:extLst>
          </p:cNvPr>
          <p:cNvCxnSpPr>
            <a:cxnSpLocks/>
          </p:cNvCxnSpPr>
          <p:nvPr/>
        </p:nvCxnSpPr>
        <p:spPr>
          <a:xfrm>
            <a:off x="2451370" y="1640918"/>
            <a:ext cx="7607030" cy="0"/>
          </a:xfrm>
          <a:prstGeom prst="line">
            <a:avLst/>
          </a:prstGeom>
          <a:ln w="762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77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24FAA14-03BA-17F4-D608-676B740CFE8C}"/>
            </a:ext>
          </a:extLst>
        </p:cNvPr>
        <p:cNvGrpSpPr/>
        <p:nvPr/>
      </p:nvGrpSpPr>
      <p:grpSpPr>
        <a:xfrm>
          <a:off x="0" y="0"/>
          <a:ext cx="0" cy="0"/>
          <a:chOff x="0" y="0"/>
          <a:chExt cx="0" cy="0"/>
        </a:xfrm>
      </p:grpSpPr>
      <p:sp>
        <p:nvSpPr>
          <p:cNvPr id="7" name="矩形: 圓角 6">
            <a:extLst>
              <a:ext uri="{FF2B5EF4-FFF2-40B4-BE49-F238E27FC236}">
                <a16:creationId xmlns:a16="http://schemas.microsoft.com/office/drawing/2014/main" id="{04B83893-1F3E-7B41-A536-747C51455D33}"/>
              </a:ext>
            </a:extLst>
          </p:cNvPr>
          <p:cNvSpPr/>
          <p:nvPr/>
        </p:nvSpPr>
        <p:spPr>
          <a:xfrm>
            <a:off x="4742329" y="214593"/>
            <a:ext cx="6911789" cy="6428813"/>
          </a:xfrm>
          <a:prstGeom prst="roundRect">
            <a:avLst>
              <a:gd name="adj" fmla="val 10977"/>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88141FE3-1676-53CD-8DD7-9A0971C87C09}"/>
              </a:ext>
            </a:extLst>
          </p:cNvPr>
          <p:cNvSpPr txBox="1"/>
          <p:nvPr/>
        </p:nvSpPr>
        <p:spPr>
          <a:xfrm>
            <a:off x="1149182" y="2696883"/>
            <a:ext cx="2447366" cy="1464231"/>
          </a:xfrm>
          <a:prstGeom prst="roundRect">
            <a:avLst/>
          </a:prstGeom>
          <a:solidFill>
            <a:schemeClr val="bg1"/>
          </a:solidFill>
          <a:ln w="57150">
            <a:noFill/>
          </a:ln>
          <a:effectLst>
            <a:outerShdw blurRad="50800" dist="38100" dir="2700000" algn="tl" rotWithShape="0">
              <a:prstClr val="black">
                <a:alpha val="40000"/>
              </a:prstClr>
            </a:outerShdw>
          </a:effectLst>
        </p:spPr>
        <p:txBody>
          <a:bodyPr wrap="square" rtlCol="0">
            <a:spAutoFit/>
          </a:bodyPr>
          <a:lstStyle/>
          <a:p>
            <a:r>
              <a:rPr lang="zh-TW" altLang="en-US" sz="8000" b="1" dirty="0">
                <a:ln w="19050">
                  <a:solidFill>
                    <a:schemeClr val="tx2">
                      <a:lumMod val="75000"/>
                    </a:schemeClr>
                  </a:solidFill>
                </a:ln>
                <a:solidFill>
                  <a:schemeClr val="tx2">
                    <a:lumMod val="75000"/>
                  </a:schemeClr>
                </a:solidFill>
                <a:latin typeface="微軟正黑體" panose="020B0604030504040204" pitchFamily="34" charset="-120"/>
                <a:ea typeface="微軟正黑體" panose="020B0604030504040204" pitchFamily="34" charset="-120"/>
              </a:rPr>
              <a:t>目錄</a:t>
            </a:r>
            <a:endParaRPr lang="en-US" altLang="zh-TW" sz="4000" b="1" dirty="0">
              <a:ln w="19050">
                <a:solidFill>
                  <a:schemeClr val="tx2">
                    <a:lumMod val="75000"/>
                  </a:schemeClr>
                </a:solidFill>
              </a:ln>
              <a:solidFill>
                <a:schemeClr val="tx2">
                  <a:lumMod val="75000"/>
                </a:schemeClr>
              </a:solidFill>
              <a:latin typeface="微軟正黑體" panose="020B0604030504040204" pitchFamily="34" charset="-120"/>
              <a:ea typeface="微軟正黑體" panose="020B0604030504040204" pitchFamily="34" charset="-120"/>
            </a:endParaRPr>
          </a:p>
        </p:txBody>
      </p:sp>
      <p:grpSp>
        <p:nvGrpSpPr>
          <p:cNvPr id="29" name="群組 28">
            <a:extLst>
              <a:ext uri="{FF2B5EF4-FFF2-40B4-BE49-F238E27FC236}">
                <a16:creationId xmlns:a16="http://schemas.microsoft.com/office/drawing/2014/main" id="{51F94CA9-9834-87D1-2554-2754A28C5E91}"/>
              </a:ext>
            </a:extLst>
          </p:cNvPr>
          <p:cNvGrpSpPr/>
          <p:nvPr/>
        </p:nvGrpSpPr>
        <p:grpSpPr>
          <a:xfrm>
            <a:off x="4742329" y="1713040"/>
            <a:ext cx="6051177" cy="762001"/>
            <a:chOff x="4742329" y="2104379"/>
            <a:chExt cx="6051177" cy="762001"/>
          </a:xfrm>
        </p:grpSpPr>
        <p:cxnSp>
          <p:nvCxnSpPr>
            <p:cNvPr id="11" name="直線接點 10">
              <a:extLst>
                <a:ext uri="{FF2B5EF4-FFF2-40B4-BE49-F238E27FC236}">
                  <a16:creationId xmlns:a16="http://schemas.microsoft.com/office/drawing/2014/main" id="{958D5109-8778-7748-015B-454453D31B7A}"/>
                </a:ext>
              </a:extLst>
            </p:cNvPr>
            <p:cNvCxnSpPr>
              <a:cxnSpLocks/>
            </p:cNvCxnSpPr>
            <p:nvPr/>
          </p:nvCxnSpPr>
          <p:spPr>
            <a:xfrm>
              <a:off x="4742329" y="2480439"/>
              <a:ext cx="654427" cy="0"/>
            </a:xfrm>
            <a:prstGeom prst="line">
              <a:avLst/>
            </a:prstGeom>
            <a:ln w="57150">
              <a:solidFill>
                <a:schemeClr val="accent4">
                  <a:lumMod val="60000"/>
                  <a:lumOff val="40000"/>
                </a:schemeClr>
              </a:solidFill>
              <a:head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群組 19">
              <a:extLst>
                <a:ext uri="{FF2B5EF4-FFF2-40B4-BE49-F238E27FC236}">
                  <a16:creationId xmlns:a16="http://schemas.microsoft.com/office/drawing/2014/main" id="{C1263488-8B0C-2957-5A05-C0C63CB209B3}"/>
                </a:ext>
              </a:extLst>
            </p:cNvPr>
            <p:cNvGrpSpPr/>
            <p:nvPr/>
          </p:nvGrpSpPr>
          <p:grpSpPr>
            <a:xfrm>
              <a:off x="5396756" y="2104379"/>
              <a:ext cx="5396750" cy="762001"/>
              <a:chOff x="5401234" y="1855692"/>
              <a:chExt cx="5396750" cy="762001"/>
            </a:xfrm>
          </p:grpSpPr>
          <p:sp>
            <p:nvSpPr>
              <p:cNvPr id="12" name="文字方塊 11">
                <a:extLst>
                  <a:ext uri="{FF2B5EF4-FFF2-40B4-BE49-F238E27FC236}">
                    <a16:creationId xmlns:a16="http://schemas.microsoft.com/office/drawing/2014/main" id="{1EBD5430-034F-A8C4-5258-4790F5FC2407}"/>
                  </a:ext>
                </a:extLst>
              </p:cNvPr>
              <p:cNvSpPr txBox="1"/>
              <p:nvPr/>
            </p:nvSpPr>
            <p:spPr>
              <a:xfrm>
                <a:off x="6006348" y="1913199"/>
                <a:ext cx="4791636" cy="646986"/>
              </a:xfrm>
              <a:prstGeom prst="roundRect">
                <a:avLst/>
              </a:prstGeom>
              <a:solidFill>
                <a:schemeClr val="bg1"/>
              </a:solidFill>
              <a:ln w="57150">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　解決問題                       </a:t>
                </a:r>
                <a:r>
                  <a:rPr lang="en-US" altLang="zh-TW" sz="2000" b="1" dirty="0">
                    <a:latin typeface="微軟正黑體" panose="020B0604030504040204" pitchFamily="34" charset="-120"/>
                    <a:ea typeface="微軟正黑體" panose="020B0604030504040204" pitchFamily="34" charset="-120"/>
                  </a:rPr>
                  <a:t>6</a:t>
                </a:r>
                <a:endParaRPr lang="zh-TW" altLang="en-US" sz="2000" b="1" dirty="0">
                  <a:latin typeface="微軟正黑體" panose="020B0604030504040204" pitchFamily="34" charset="-120"/>
                  <a:ea typeface="微軟正黑體" panose="020B0604030504040204" pitchFamily="34" charset="-120"/>
                </a:endParaRPr>
              </a:p>
            </p:txBody>
          </p:sp>
          <p:sp>
            <p:nvSpPr>
              <p:cNvPr id="13" name="矩形: 圓角 12">
                <a:extLst>
                  <a:ext uri="{FF2B5EF4-FFF2-40B4-BE49-F238E27FC236}">
                    <a16:creationId xmlns:a16="http://schemas.microsoft.com/office/drawing/2014/main" id="{0AAC9583-A2FF-C041-D293-5EF8A191BFC8}"/>
                  </a:ext>
                </a:extLst>
              </p:cNvPr>
              <p:cNvSpPr/>
              <p:nvPr/>
            </p:nvSpPr>
            <p:spPr>
              <a:xfrm>
                <a:off x="5401234" y="1855692"/>
                <a:ext cx="815786" cy="762001"/>
              </a:xfrm>
              <a:prstGeom prst="roundRect">
                <a:avLst>
                  <a:gd name="adj" fmla="val 43920"/>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endPar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grpSp>
      <p:grpSp>
        <p:nvGrpSpPr>
          <p:cNvPr id="30" name="群組 29">
            <a:extLst>
              <a:ext uri="{FF2B5EF4-FFF2-40B4-BE49-F238E27FC236}">
                <a16:creationId xmlns:a16="http://schemas.microsoft.com/office/drawing/2014/main" id="{1C255482-CB66-C97A-68E1-E1ECF3A556A6}"/>
              </a:ext>
            </a:extLst>
          </p:cNvPr>
          <p:cNvGrpSpPr/>
          <p:nvPr/>
        </p:nvGrpSpPr>
        <p:grpSpPr>
          <a:xfrm>
            <a:off x="4742329" y="2918951"/>
            <a:ext cx="6051177" cy="762001"/>
            <a:chOff x="4742329" y="3579532"/>
            <a:chExt cx="6051177" cy="762001"/>
          </a:xfrm>
        </p:grpSpPr>
        <p:cxnSp>
          <p:nvCxnSpPr>
            <p:cNvPr id="18" name="直線接點 17">
              <a:extLst>
                <a:ext uri="{FF2B5EF4-FFF2-40B4-BE49-F238E27FC236}">
                  <a16:creationId xmlns:a16="http://schemas.microsoft.com/office/drawing/2014/main" id="{F3589899-8C8C-F35A-0024-5433D77AFE9D}"/>
                </a:ext>
              </a:extLst>
            </p:cNvPr>
            <p:cNvCxnSpPr>
              <a:cxnSpLocks/>
            </p:cNvCxnSpPr>
            <p:nvPr/>
          </p:nvCxnSpPr>
          <p:spPr>
            <a:xfrm>
              <a:off x="4742329" y="3988000"/>
              <a:ext cx="654427" cy="0"/>
            </a:xfrm>
            <a:prstGeom prst="line">
              <a:avLst/>
            </a:prstGeom>
            <a:ln w="57150">
              <a:solidFill>
                <a:schemeClr val="accent4">
                  <a:lumMod val="60000"/>
                  <a:lumOff val="40000"/>
                </a:schemeClr>
              </a:solidFill>
              <a:head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1" name="群組 20">
              <a:extLst>
                <a:ext uri="{FF2B5EF4-FFF2-40B4-BE49-F238E27FC236}">
                  <a16:creationId xmlns:a16="http://schemas.microsoft.com/office/drawing/2014/main" id="{D38A2803-82E9-2C2C-0FF8-08AC9B331BA5}"/>
                </a:ext>
              </a:extLst>
            </p:cNvPr>
            <p:cNvGrpSpPr/>
            <p:nvPr/>
          </p:nvGrpSpPr>
          <p:grpSpPr>
            <a:xfrm>
              <a:off x="5396756" y="3579532"/>
              <a:ext cx="5396750" cy="762001"/>
              <a:chOff x="5423647" y="2985246"/>
              <a:chExt cx="5396750" cy="762001"/>
            </a:xfrm>
          </p:grpSpPr>
          <p:sp>
            <p:nvSpPr>
              <p:cNvPr id="14" name="文字方塊 13">
                <a:extLst>
                  <a:ext uri="{FF2B5EF4-FFF2-40B4-BE49-F238E27FC236}">
                    <a16:creationId xmlns:a16="http://schemas.microsoft.com/office/drawing/2014/main" id="{39BF5490-C2A0-0BCD-57DA-0A3729B47262}"/>
                  </a:ext>
                </a:extLst>
              </p:cNvPr>
              <p:cNvSpPr txBox="1"/>
              <p:nvPr/>
            </p:nvSpPr>
            <p:spPr>
              <a:xfrm>
                <a:off x="6028761" y="3042753"/>
                <a:ext cx="4791636" cy="646986"/>
              </a:xfrm>
              <a:prstGeom prst="roundRect">
                <a:avLst/>
              </a:prstGeom>
              <a:solidFill>
                <a:schemeClr val="bg1"/>
              </a:solidFill>
              <a:ln w="57150">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　主要使用對象               </a:t>
                </a:r>
                <a:r>
                  <a:rPr lang="en-US" altLang="zh-TW" sz="2000" b="1" dirty="0">
                    <a:latin typeface="微軟正黑體" panose="020B0604030504040204" pitchFamily="34" charset="-120"/>
                    <a:ea typeface="微軟正黑體" panose="020B0604030504040204" pitchFamily="34" charset="-120"/>
                  </a:rPr>
                  <a:t>8</a:t>
                </a:r>
                <a:r>
                  <a:rPr lang="zh-TW" altLang="en-US" sz="3200" b="1" dirty="0">
                    <a:latin typeface="微軟正黑體" panose="020B0604030504040204" pitchFamily="34" charset="-120"/>
                    <a:ea typeface="微軟正黑體" panose="020B0604030504040204" pitchFamily="34" charset="-120"/>
                  </a:rPr>
                  <a:t>           </a:t>
                </a:r>
              </a:p>
            </p:txBody>
          </p:sp>
          <p:sp>
            <p:nvSpPr>
              <p:cNvPr id="15" name="矩形: 圓角 14">
                <a:extLst>
                  <a:ext uri="{FF2B5EF4-FFF2-40B4-BE49-F238E27FC236}">
                    <a16:creationId xmlns:a16="http://schemas.microsoft.com/office/drawing/2014/main" id="{FD3BCA56-0A9D-F68F-2703-D950D28129E5}"/>
                  </a:ext>
                </a:extLst>
              </p:cNvPr>
              <p:cNvSpPr/>
              <p:nvPr/>
            </p:nvSpPr>
            <p:spPr>
              <a:xfrm>
                <a:off x="5423647" y="2985246"/>
                <a:ext cx="815786" cy="762001"/>
              </a:xfrm>
              <a:prstGeom prst="roundRect">
                <a:avLst>
                  <a:gd name="adj" fmla="val 43920"/>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3</a:t>
                </a:r>
                <a:endPar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grpSp>
      <p:grpSp>
        <p:nvGrpSpPr>
          <p:cNvPr id="32" name="群組 31">
            <a:extLst>
              <a:ext uri="{FF2B5EF4-FFF2-40B4-BE49-F238E27FC236}">
                <a16:creationId xmlns:a16="http://schemas.microsoft.com/office/drawing/2014/main" id="{DAC72660-AC2C-924E-9BA4-C6D24E6145AE}"/>
              </a:ext>
            </a:extLst>
          </p:cNvPr>
          <p:cNvGrpSpPr/>
          <p:nvPr/>
        </p:nvGrpSpPr>
        <p:grpSpPr>
          <a:xfrm>
            <a:off x="4742329" y="5330772"/>
            <a:ext cx="6051177" cy="762001"/>
            <a:chOff x="4742329" y="5234936"/>
            <a:chExt cx="6051177" cy="762001"/>
          </a:xfrm>
        </p:grpSpPr>
        <p:cxnSp>
          <p:nvCxnSpPr>
            <p:cNvPr id="19" name="直線接點 18">
              <a:extLst>
                <a:ext uri="{FF2B5EF4-FFF2-40B4-BE49-F238E27FC236}">
                  <a16:creationId xmlns:a16="http://schemas.microsoft.com/office/drawing/2014/main" id="{734F6EEF-5C14-8ABF-609C-12FAFDECCFF2}"/>
                </a:ext>
              </a:extLst>
            </p:cNvPr>
            <p:cNvCxnSpPr>
              <a:cxnSpLocks/>
            </p:cNvCxnSpPr>
            <p:nvPr/>
          </p:nvCxnSpPr>
          <p:spPr>
            <a:xfrm>
              <a:off x="4742329" y="5601115"/>
              <a:ext cx="654427" cy="0"/>
            </a:xfrm>
            <a:prstGeom prst="line">
              <a:avLst/>
            </a:prstGeom>
            <a:ln w="57150">
              <a:solidFill>
                <a:schemeClr val="accent4">
                  <a:lumMod val="60000"/>
                  <a:lumOff val="40000"/>
                </a:schemeClr>
              </a:solidFill>
              <a:head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2" name="群組 21">
              <a:extLst>
                <a:ext uri="{FF2B5EF4-FFF2-40B4-BE49-F238E27FC236}">
                  <a16:creationId xmlns:a16="http://schemas.microsoft.com/office/drawing/2014/main" id="{5352E3B4-6310-A045-B990-6A87095276AD}"/>
                </a:ext>
              </a:extLst>
            </p:cNvPr>
            <p:cNvGrpSpPr/>
            <p:nvPr/>
          </p:nvGrpSpPr>
          <p:grpSpPr>
            <a:xfrm>
              <a:off x="5396756" y="5234936"/>
              <a:ext cx="5396750" cy="762001"/>
              <a:chOff x="5423647" y="5151597"/>
              <a:chExt cx="5396750" cy="762001"/>
            </a:xfrm>
          </p:grpSpPr>
          <p:sp>
            <p:nvSpPr>
              <p:cNvPr id="16" name="文字方塊 15">
                <a:extLst>
                  <a:ext uri="{FF2B5EF4-FFF2-40B4-BE49-F238E27FC236}">
                    <a16:creationId xmlns:a16="http://schemas.microsoft.com/office/drawing/2014/main" id="{FC0C9550-0498-8170-8B36-DE2735C705B7}"/>
                  </a:ext>
                </a:extLst>
              </p:cNvPr>
              <p:cNvSpPr txBox="1"/>
              <p:nvPr/>
            </p:nvSpPr>
            <p:spPr>
              <a:xfrm>
                <a:off x="6028761" y="5209104"/>
                <a:ext cx="4791636" cy="646986"/>
              </a:xfrm>
              <a:prstGeom prst="roundRect">
                <a:avLst/>
              </a:prstGeom>
              <a:solidFill>
                <a:schemeClr val="bg1"/>
              </a:solidFill>
              <a:ln w="57150">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　未來商業模式與發展 </a:t>
                </a:r>
                <a:r>
                  <a:rPr lang="en-US" altLang="zh-TW" sz="2000" b="1" dirty="0">
                    <a:latin typeface="微軟正黑體" panose="020B0604030504040204" pitchFamily="34" charset="-120"/>
                    <a:ea typeface="微軟正黑體" panose="020B0604030504040204" pitchFamily="34" charset="-120"/>
                  </a:rPr>
                  <a:t>13</a:t>
                </a:r>
                <a:endParaRPr lang="zh-TW" altLang="en-US" sz="2000" b="1" dirty="0">
                  <a:latin typeface="微軟正黑體" panose="020B0604030504040204" pitchFamily="34" charset="-120"/>
                  <a:ea typeface="微軟正黑體" panose="020B0604030504040204" pitchFamily="34" charset="-120"/>
                </a:endParaRPr>
              </a:p>
            </p:txBody>
          </p:sp>
          <p:sp>
            <p:nvSpPr>
              <p:cNvPr id="17" name="矩形: 圓角 16">
                <a:extLst>
                  <a:ext uri="{FF2B5EF4-FFF2-40B4-BE49-F238E27FC236}">
                    <a16:creationId xmlns:a16="http://schemas.microsoft.com/office/drawing/2014/main" id="{939BBE19-BB32-549C-2E89-7DC662BC7182}"/>
                  </a:ext>
                </a:extLst>
              </p:cNvPr>
              <p:cNvSpPr/>
              <p:nvPr/>
            </p:nvSpPr>
            <p:spPr>
              <a:xfrm>
                <a:off x="5423647" y="5151597"/>
                <a:ext cx="815786" cy="762001"/>
              </a:xfrm>
              <a:prstGeom prst="roundRect">
                <a:avLst>
                  <a:gd name="adj" fmla="val 43920"/>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5</a:t>
                </a:r>
                <a:endPar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grpSp>
      <p:grpSp>
        <p:nvGrpSpPr>
          <p:cNvPr id="28" name="群組 27">
            <a:extLst>
              <a:ext uri="{FF2B5EF4-FFF2-40B4-BE49-F238E27FC236}">
                <a16:creationId xmlns:a16="http://schemas.microsoft.com/office/drawing/2014/main" id="{4F324A61-7EC0-510A-075D-0EC1424925A1}"/>
              </a:ext>
            </a:extLst>
          </p:cNvPr>
          <p:cNvGrpSpPr/>
          <p:nvPr/>
        </p:nvGrpSpPr>
        <p:grpSpPr>
          <a:xfrm>
            <a:off x="4742329" y="507129"/>
            <a:ext cx="6051177" cy="762001"/>
            <a:chOff x="4742329" y="629226"/>
            <a:chExt cx="6051177" cy="762001"/>
          </a:xfrm>
        </p:grpSpPr>
        <p:cxnSp>
          <p:nvCxnSpPr>
            <p:cNvPr id="3" name="直線接點 2">
              <a:extLst>
                <a:ext uri="{FF2B5EF4-FFF2-40B4-BE49-F238E27FC236}">
                  <a16:creationId xmlns:a16="http://schemas.microsoft.com/office/drawing/2014/main" id="{D65D7112-4C0E-A266-70E1-CB83895AB08C}"/>
                </a:ext>
              </a:extLst>
            </p:cNvPr>
            <p:cNvCxnSpPr>
              <a:cxnSpLocks/>
              <a:endCxn id="9" idx="1"/>
            </p:cNvCxnSpPr>
            <p:nvPr/>
          </p:nvCxnSpPr>
          <p:spPr>
            <a:xfrm>
              <a:off x="4742329" y="1010227"/>
              <a:ext cx="654427" cy="0"/>
            </a:xfrm>
            <a:prstGeom prst="line">
              <a:avLst/>
            </a:prstGeom>
            <a:ln w="57150">
              <a:solidFill>
                <a:schemeClr val="accent4">
                  <a:lumMod val="60000"/>
                  <a:lumOff val="40000"/>
                </a:schemeClr>
              </a:solidFill>
              <a:head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3" name="群組 22">
              <a:extLst>
                <a:ext uri="{FF2B5EF4-FFF2-40B4-BE49-F238E27FC236}">
                  <a16:creationId xmlns:a16="http://schemas.microsoft.com/office/drawing/2014/main" id="{6BF71F55-2B96-2F7F-2FF5-0DC36EB50900}"/>
                </a:ext>
              </a:extLst>
            </p:cNvPr>
            <p:cNvGrpSpPr/>
            <p:nvPr/>
          </p:nvGrpSpPr>
          <p:grpSpPr>
            <a:xfrm>
              <a:off x="5396756" y="629226"/>
              <a:ext cx="5396750" cy="762001"/>
              <a:chOff x="5351932" y="726139"/>
              <a:chExt cx="5396750" cy="762001"/>
            </a:xfrm>
          </p:grpSpPr>
          <p:sp>
            <p:nvSpPr>
              <p:cNvPr id="10" name="文字方塊 9">
                <a:extLst>
                  <a:ext uri="{FF2B5EF4-FFF2-40B4-BE49-F238E27FC236}">
                    <a16:creationId xmlns:a16="http://schemas.microsoft.com/office/drawing/2014/main" id="{20620477-A4F1-A45C-861C-6A57C104F890}"/>
                  </a:ext>
                </a:extLst>
              </p:cNvPr>
              <p:cNvSpPr txBox="1"/>
              <p:nvPr/>
            </p:nvSpPr>
            <p:spPr>
              <a:xfrm>
                <a:off x="5957046" y="783646"/>
                <a:ext cx="4791636" cy="646986"/>
              </a:xfrm>
              <a:prstGeom prst="roundRect">
                <a:avLst/>
              </a:prstGeom>
              <a:solidFill>
                <a:schemeClr val="bg1"/>
              </a:solidFill>
              <a:ln w="57150">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　產品服務介紹</a:t>
                </a:r>
                <a:r>
                  <a:rPr lang="en-US" altLang="zh-TW" sz="3200" b="1" dirty="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4</a:t>
                </a:r>
                <a:endParaRPr lang="zh-TW" altLang="en-US" sz="3200" b="1" dirty="0">
                  <a:latin typeface="微軟正黑體" panose="020B0604030504040204" pitchFamily="34" charset="-120"/>
                  <a:ea typeface="微軟正黑體" panose="020B0604030504040204" pitchFamily="34" charset="-120"/>
                </a:endParaRPr>
              </a:p>
            </p:txBody>
          </p:sp>
          <p:sp>
            <p:nvSpPr>
              <p:cNvPr id="9" name="矩形: 圓角 8">
                <a:extLst>
                  <a:ext uri="{FF2B5EF4-FFF2-40B4-BE49-F238E27FC236}">
                    <a16:creationId xmlns:a16="http://schemas.microsoft.com/office/drawing/2014/main" id="{475E40E4-0BC8-C072-04E8-456DE42C75FE}"/>
                  </a:ext>
                </a:extLst>
              </p:cNvPr>
              <p:cNvSpPr/>
              <p:nvPr/>
            </p:nvSpPr>
            <p:spPr>
              <a:xfrm>
                <a:off x="5351932" y="726139"/>
                <a:ext cx="815786" cy="762001"/>
              </a:xfrm>
              <a:prstGeom prst="roundRect">
                <a:avLst>
                  <a:gd name="adj" fmla="val 43920"/>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endPar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grpSp>
      <p:grpSp>
        <p:nvGrpSpPr>
          <p:cNvPr id="31" name="群組 30">
            <a:extLst>
              <a:ext uri="{FF2B5EF4-FFF2-40B4-BE49-F238E27FC236}">
                <a16:creationId xmlns:a16="http://schemas.microsoft.com/office/drawing/2014/main" id="{253B98FF-FADA-092D-F67E-E7024B2C23FC}"/>
              </a:ext>
            </a:extLst>
          </p:cNvPr>
          <p:cNvGrpSpPr/>
          <p:nvPr/>
        </p:nvGrpSpPr>
        <p:grpSpPr>
          <a:xfrm>
            <a:off x="4742329" y="4124862"/>
            <a:ext cx="6051177" cy="762001"/>
            <a:chOff x="4742329" y="4406095"/>
            <a:chExt cx="6051177" cy="762001"/>
          </a:xfrm>
        </p:grpSpPr>
        <p:cxnSp>
          <p:nvCxnSpPr>
            <p:cNvPr id="24" name="直線接點 23">
              <a:extLst>
                <a:ext uri="{FF2B5EF4-FFF2-40B4-BE49-F238E27FC236}">
                  <a16:creationId xmlns:a16="http://schemas.microsoft.com/office/drawing/2014/main" id="{5834F402-82F5-67D5-171B-304E7A0E63B0}"/>
                </a:ext>
              </a:extLst>
            </p:cNvPr>
            <p:cNvCxnSpPr>
              <a:cxnSpLocks/>
            </p:cNvCxnSpPr>
            <p:nvPr/>
          </p:nvCxnSpPr>
          <p:spPr>
            <a:xfrm>
              <a:off x="4742329" y="4814563"/>
              <a:ext cx="654427" cy="0"/>
            </a:xfrm>
            <a:prstGeom prst="line">
              <a:avLst/>
            </a:prstGeom>
            <a:ln w="57150">
              <a:solidFill>
                <a:schemeClr val="accent4">
                  <a:lumMod val="60000"/>
                  <a:lumOff val="40000"/>
                </a:schemeClr>
              </a:solidFill>
              <a:headEnd type="oval"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5" name="群組 24">
              <a:extLst>
                <a:ext uri="{FF2B5EF4-FFF2-40B4-BE49-F238E27FC236}">
                  <a16:creationId xmlns:a16="http://schemas.microsoft.com/office/drawing/2014/main" id="{465E2D54-BA32-54E3-A9A2-8CFE97AA7593}"/>
                </a:ext>
              </a:extLst>
            </p:cNvPr>
            <p:cNvGrpSpPr/>
            <p:nvPr/>
          </p:nvGrpSpPr>
          <p:grpSpPr>
            <a:xfrm>
              <a:off x="5396756" y="4406095"/>
              <a:ext cx="5396750" cy="762001"/>
              <a:chOff x="5423647" y="2985246"/>
              <a:chExt cx="5396750" cy="762001"/>
            </a:xfrm>
          </p:grpSpPr>
          <p:sp>
            <p:nvSpPr>
              <p:cNvPr id="26" name="文字方塊 25">
                <a:extLst>
                  <a:ext uri="{FF2B5EF4-FFF2-40B4-BE49-F238E27FC236}">
                    <a16:creationId xmlns:a16="http://schemas.microsoft.com/office/drawing/2014/main" id="{1CEE204B-3BA9-68B8-63EF-9B5F36144724}"/>
                  </a:ext>
                </a:extLst>
              </p:cNvPr>
              <p:cNvSpPr txBox="1"/>
              <p:nvPr/>
            </p:nvSpPr>
            <p:spPr>
              <a:xfrm>
                <a:off x="6028761" y="3042753"/>
                <a:ext cx="4791636" cy="646986"/>
              </a:xfrm>
              <a:prstGeom prst="roundRect">
                <a:avLst/>
              </a:prstGeom>
              <a:solidFill>
                <a:schemeClr val="bg1"/>
              </a:solidFill>
              <a:ln w="57150">
                <a:solidFill>
                  <a:schemeClr val="accent4">
                    <a:lumMod val="60000"/>
                    <a:lumOff val="40000"/>
                  </a:schemeClr>
                </a:solidFill>
              </a:ln>
              <a:effectLst>
                <a:outerShdw blurRad="50800" dist="38100" dir="2700000" algn="tl" rotWithShape="0">
                  <a:prstClr val="black">
                    <a:alpha val="40000"/>
                  </a:prstClr>
                </a:outerShdw>
              </a:effectLst>
            </p:spPr>
            <p:txBody>
              <a:bodyPr wrap="square" rtlCol="0">
                <a:spAutoFit/>
              </a:bodyPr>
              <a:lstStyle/>
              <a:p>
                <a:r>
                  <a:rPr lang="zh-TW" altLang="en-US" sz="3200" b="1" dirty="0">
                    <a:latin typeface="微軟正黑體" panose="020B0604030504040204" pitchFamily="34" charset="-120"/>
                    <a:ea typeface="微軟正黑體" panose="020B0604030504040204" pitchFamily="34" charset="-120"/>
                  </a:rPr>
                  <a:t>　推廣策略                     </a:t>
                </a:r>
                <a:r>
                  <a:rPr lang="en-US" altLang="zh-TW" sz="2000" b="1" dirty="0">
                    <a:latin typeface="微軟正黑體" panose="020B0604030504040204" pitchFamily="34" charset="-120"/>
                    <a:ea typeface="微軟正黑體" panose="020B0604030504040204" pitchFamily="34" charset="-120"/>
                  </a:rPr>
                  <a:t>10</a:t>
                </a:r>
                <a:r>
                  <a:rPr lang="zh-TW" altLang="en-US" sz="3200" b="1" dirty="0">
                    <a:latin typeface="微軟正黑體" panose="020B0604030504040204" pitchFamily="34" charset="-120"/>
                    <a:ea typeface="微軟正黑體" panose="020B0604030504040204" pitchFamily="34" charset="-120"/>
                  </a:rPr>
                  <a:t>                   </a:t>
                </a:r>
              </a:p>
            </p:txBody>
          </p:sp>
          <p:sp>
            <p:nvSpPr>
              <p:cNvPr id="27" name="矩形: 圓角 26">
                <a:extLst>
                  <a:ext uri="{FF2B5EF4-FFF2-40B4-BE49-F238E27FC236}">
                    <a16:creationId xmlns:a16="http://schemas.microsoft.com/office/drawing/2014/main" id="{6AB10FD0-8193-CCB1-1CF3-223E2F85A844}"/>
                  </a:ext>
                </a:extLst>
              </p:cNvPr>
              <p:cNvSpPr/>
              <p:nvPr/>
            </p:nvSpPr>
            <p:spPr>
              <a:xfrm>
                <a:off x="5423647" y="2985246"/>
                <a:ext cx="815786" cy="762001"/>
              </a:xfrm>
              <a:prstGeom prst="roundRect">
                <a:avLst>
                  <a:gd name="adj" fmla="val 43920"/>
                </a:avLst>
              </a:prstGeom>
              <a:solidFill>
                <a:schemeClr val="accent4">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4</a:t>
                </a:r>
                <a:endPar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80311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BF3D0B4-1E2D-BB9D-5336-3D9C209F8885}"/>
            </a:ext>
          </a:extLst>
        </p:cNvPr>
        <p:cNvGrpSpPr/>
        <p:nvPr/>
      </p:nvGrpSpPr>
      <p:grpSpPr>
        <a:xfrm>
          <a:off x="0" y="0"/>
          <a:ext cx="0" cy="0"/>
          <a:chOff x="0" y="0"/>
          <a:chExt cx="0" cy="0"/>
        </a:xfrm>
      </p:grpSpPr>
      <p:sp>
        <p:nvSpPr>
          <p:cNvPr id="27" name="矩形: 圓角 26">
            <a:extLst>
              <a:ext uri="{FF2B5EF4-FFF2-40B4-BE49-F238E27FC236}">
                <a16:creationId xmlns:a16="http://schemas.microsoft.com/office/drawing/2014/main" id="{0392E3EA-6A43-1127-8681-7878AF29954C}"/>
              </a:ext>
            </a:extLst>
          </p:cNvPr>
          <p:cNvSpPr/>
          <p:nvPr/>
        </p:nvSpPr>
        <p:spPr>
          <a:xfrm>
            <a:off x="3182580" y="0"/>
            <a:ext cx="5176679" cy="6946133"/>
          </a:xfrm>
          <a:prstGeom prst="roundRect">
            <a:avLst>
              <a:gd name="adj" fmla="val 3785"/>
            </a:avLst>
          </a:prstGeom>
          <a:solidFill>
            <a:srgbClr val="EDD469"/>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矩形: 圓角 25">
            <a:extLst>
              <a:ext uri="{FF2B5EF4-FFF2-40B4-BE49-F238E27FC236}">
                <a16:creationId xmlns:a16="http://schemas.microsoft.com/office/drawing/2014/main" id="{C31AB024-80B5-7364-BDDD-61F6AB1EB580}"/>
              </a:ext>
            </a:extLst>
          </p:cNvPr>
          <p:cNvSpPr/>
          <p:nvPr/>
        </p:nvSpPr>
        <p:spPr>
          <a:xfrm>
            <a:off x="-101600" y="-71679"/>
            <a:ext cx="4398809" cy="6946133"/>
          </a:xfrm>
          <a:prstGeom prst="roundRect">
            <a:avLst>
              <a:gd name="adj" fmla="val 3785"/>
            </a:avLst>
          </a:prstGeom>
          <a:solidFill>
            <a:srgbClr val="E9CA45"/>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文字方塊 6">
            <a:extLst>
              <a:ext uri="{FF2B5EF4-FFF2-40B4-BE49-F238E27FC236}">
                <a16:creationId xmlns:a16="http://schemas.microsoft.com/office/drawing/2014/main" id="{1721F91F-F3FC-6F36-3251-147A14611B0E}"/>
              </a:ext>
            </a:extLst>
          </p:cNvPr>
          <p:cNvSpPr txBox="1"/>
          <p:nvPr/>
        </p:nvSpPr>
        <p:spPr>
          <a:xfrm>
            <a:off x="84484" y="71545"/>
            <a:ext cx="6206553" cy="646331"/>
          </a:xfrm>
          <a:prstGeom prst="rect">
            <a:avLst/>
          </a:prstGeom>
          <a:noFill/>
        </p:spPr>
        <p:txBody>
          <a:bodyPr wrap="square" rtlCol="0">
            <a:spAutoFit/>
          </a:bodyPr>
          <a:lstStyle/>
          <a:p>
            <a:r>
              <a:rPr lang="en-US" altLang="zh-TW"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r>
              <a:rPr lang="zh-TW" altLang="en-US"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產品服務介紹 </a:t>
            </a:r>
            <a:endParaRPr lang="en-US" altLang="zh-TW"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29" name="文字方塊 28">
            <a:extLst>
              <a:ext uri="{FF2B5EF4-FFF2-40B4-BE49-F238E27FC236}">
                <a16:creationId xmlns:a16="http://schemas.microsoft.com/office/drawing/2014/main" id="{8B9D1264-215D-3BCB-9290-1A017BD2DEEA}"/>
              </a:ext>
            </a:extLst>
          </p:cNvPr>
          <p:cNvSpPr txBox="1"/>
          <p:nvPr/>
        </p:nvSpPr>
        <p:spPr>
          <a:xfrm>
            <a:off x="1179127" y="789421"/>
            <a:ext cx="10067211" cy="707886"/>
          </a:xfrm>
          <a:prstGeom prst="rect">
            <a:avLst/>
          </a:prstGeom>
          <a:noFill/>
        </p:spPr>
        <p:txBody>
          <a:bodyPr wrap="square">
            <a:spAutoFit/>
          </a:bodyPr>
          <a:lstStyle/>
          <a:p>
            <a:r>
              <a:rPr lang="zh-TW" altLang="en-US" sz="2000" b="1" dirty="0">
                <a:solidFill>
                  <a:schemeClr val="bg2">
                    <a:lumMod val="25000"/>
                  </a:schemeClr>
                </a:solidFill>
                <a:latin typeface="微軟正黑體" panose="020B0604030504040204" pitchFamily="34" charset="-120"/>
                <a:ea typeface="微軟正黑體" panose="020B0604030504040204" pitchFamily="34" charset="-120"/>
              </a:rPr>
              <a:t>　　本系統以深度學習、自然語言處理技術及大型語言模型為基礎，打造一套互動式即時智慧美食推薦系統，系統提供以下核心功能：</a:t>
            </a:r>
            <a:endParaRPr lang="zh-TW" altLang="en-US" sz="2000" dirty="0"/>
          </a:p>
        </p:txBody>
      </p:sp>
      <p:pic>
        <p:nvPicPr>
          <p:cNvPr id="65" name="圖片 64">
            <a:extLst>
              <a:ext uri="{FF2B5EF4-FFF2-40B4-BE49-F238E27FC236}">
                <a16:creationId xmlns:a16="http://schemas.microsoft.com/office/drawing/2014/main" id="{6B5778B9-E7BD-4A55-A3D5-8F1D5FA89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873" y="1675951"/>
            <a:ext cx="2609268" cy="5237582"/>
          </a:xfrm>
          <a:prstGeom prst="rect">
            <a:avLst/>
          </a:prstGeom>
        </p:spPr>
      </p:pic>
      <p:pic>
        <p:nvPicPr>
          <p:cNvPr id="68" name="圖片 67">
            <a:extLst>
              <a:ext uri="{FF2B5EF4-FFF2-40B4-BE49-F238E27FC236}">
                <a16:creationId xmlns:a16="http://schemas.microsoft.com/office/drawing/2014/main" id="{E7EEF987-1F7B-DCA1-271A-A08F7294C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7629" y="1645099"/>
            <a:ext cx="2601071" cy="5221128"/>
          </a:xfrm>
          <a:prstGeom prst="rect">
            <a:avLst/>
          </a:prstGeom>
        </p:spPr>
      </p:pic>
      <p:grpSp>
        <p:nvGrpSpPr>
          <p:cNvPr id="53" name="群組 52">
            <a:extLst>
              <a:ext uri="{FF2B5EF4-FFF2-40B4-BE49-F238E27FC236}">
                <a16:creationId xmlns:a16="http://schemas.microsoft.com/office/drawing/2014/main" id="{3E710D6F-A109-D9C6-3779-402725C90537}"/>
              </a:ext>
            </a:extLst>
          </p:cNvPr>
          <p:cNvGrpSpPr/>
          <p:nvPr/>
        </p:nvGrpSpPr>
        <p:grpSpPr>
          <a:xfrm>
            <a:off x="39635" y="1675951"/>
            <a:ext cx="3745635" cy="1300582"/>
            <a:chOff x="90531" y="1866900"/>
            <a:chExt cx="3745635" cy="1300582"/>
          </a:xfrm>
        </p:grpSpPr>
        <p:sp>
          <p:nvSpPr>
            <p:cNvPr id="34" name="矩形: 圓角 33">
              <a:extLst>
                <a:ext uri="{FF2B5EF4-FFF2-40B4-BE49-F238E27FC236}">
                  <a16:creationId xmlns:a16="http://schemas.microsoft.com/office/drawing/2014/main" id="{C6829DEE-F201-66FB-A1FB-C26CF73BBA85}"/>
                </a:ext>
              </a:extLst>
            </p:cNvPr>
            <p:cNvSpPr/>
            <p:nvPr/>
          </p:nvSpPr>
          <p:spPr>
            <a:xfrm>
              <a:off x="193785" y="1866900"/>
              <a:ext cx="2511003" cy="1300582"/>
            </a:xfrm>
            <a:prstGeom prst="roundRect">
              <a:avLst>
                <a:gd name="adj" fmla="val 14113"/>
              </a:avLst>
            </a:prstGeom>
            <a:solidFill>
              <a:schemeClr val="bg1"/>
            </a:solid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文字方塊 32">
              <a:extLst>
                <a:ext uri="{FF2B5EF4-FFF2-40B4-BE49-F238E27FC236}">
                  <a16:creationId xmlns:a16="http://schemas.microsoft.com/office/drawing/2014/main" id="{144BCCF5-8CB1-C5F8-0155-D83B86D15793}"/>
                </a:ext>
              </a:extLst>
            </p:cNvPr>
            <p:cNvSpPr txBox="1"/>
            <p:nvPr/>
          </p:nvSpPr>
          <p:spPr>
            <a:xfrm>
              <a:off x="90531" y="1866900"/>
              <a:ext cx="2508071" cy="1114536"/>
            </a:xfrm>
            <a:prstGeom prst="rect">
              <a:avLst/>
            </a:prstGeom>
            <a:noFill/>
          </p:spPr>
          <p:txBody>
            <a:bodyPr wrap="square">
              <a:spAutoFit/>
            </a:bodyPr>
            <a:lstStyle/>
            <a:p>
              <a:pPr marL="720000" indent="-342900" algn="just">
                <a:lnSpc>
                  <a:spcPct val="150000"/>
                </a:lnSpc>
                <a:buFont typeface="Arial" panose="020B0604020202020204" pitchFamily="34" charset="0"/>
                <a:buChar char="•"/>
              </a:pPr>
              <a:r>
                <a:rPr lang="zh-TW" altLang="en-US" sz="1800" b="1" dirty="0">
                  <a:solidFill>
                    <a:schemeClr val="bg2">
                      <a:lumMod val="25000"/>
                    </a:schemeClr>
                  </a:solidFill>
                  <a:latin typeface="微軟正黑體" panose="020B0604030504040204" pitchFamily="34" charset="-120"/>
                  <a:ea typeface="微軟正黑體" panose="020B0604030504040204" pitchFamily="34" charset="-120"/>
                </a:rPr>
                <a:t>即時互動推薦</a:t>
              </a:r>
              <a:endParaRPr lang="en-US" altLang="zh-TW" sz="1800" b="1" dirty="0">
                <a:solidFill>
                  <a:schemeClr val="bg2">
                    <a:lumMod val="25000"/>
                  </a:schemeClr>
                </a:solidFill>
                <a:latin typeface="微軟正黑體" panose="020B0604030504040204" pitchFamily="34" charset="-120"/>
                <a:ea typeface="微軟正黑體" panose="020B0604030504040204" pitchFamily="34" charset="-120"/>
              </a:endParaRPr>
            </a:p>
            <a:p>
              <a:pPr marL="377100" algn="just">
                <a:lnSpc>
                  <a:spcPct val="150000"/>
                </a:lnSpc>
              </a:pPr>
              <a:r>
                <a:rPr lang="zh-TW" altLang="en-US" sz="1400" dirty="0">
                  <a:solidFill>
                    <a:schemeClr val="bg2">
                      <a:lumMod val="25000"/>
                    </a:schemeClr>
                  </a:solidFill>
                  <a:latin typeface="微軟正黑體" panose="020B0604030504040204" pitchFamily="34" charset="-120"/>
                  <a:ea typeface="微軟正黑體" panose="020B0604030504040204" pitchFamily="34" charset="-120"/>
                </a:rPr>
                <a:t>根據使用者需求透過聊天式互動推薦合適餐廳</a:t>
              </a:r>
              <a:endParaRPr lang="en-US" altLang="zh-TW" sz="1400" dirty="0">
                <a:solidFill>
                  <a:schemeClr val="bg2">
                    <a:lumMod val="25000"/>
                  </a:schemeClr>
                </a:solidFill>
                <a:latin typeface="微軟正黑體" panose="020B0604030504040204" pitchFamily="34" charset="-120"/>
                <a:ea typeface="微軟正黑體" panose="020B0604030504040204" pitchFamily="34" charset="-120"/>
              </a:endParaRPr>
            </a:p>
          </p:txBody>
        </p:sp>
        <p:cxnSp>
          <p:nvCxnSpPr>
            <p:cNvPr id="40" name="接點: 肘形 39">
              <a:extLst>
                <a:ext uri="{FF2B5EF4-FFF2-40B4-BE49-F238E27FC236}">
                  <a16:creationId xmlns:a16="http://schemas.microsoft.com/office/drawing/2014/main" id="{63FCBDA9-7E13-3138-613F-0C5FE03F326B}"/>
                </a:ext>
              </a:extLst>
            </p:cNvPr>
            <p:cNvCxnSpPr>
              <a:cxnSpLocks/>
              <a:stCxn id="34" idx="3"/>
            </p:cNvCxnSpPr>
            <p:nvPr/>
          </p:nvCxnSpPr>
          <p:spPr>
            <a:xfrm>
              <a:off x="2704788" y="2517191"/>
              <a:ext cx="1131378" cy="437206"/>
            </a:xfrm>
            <a:prstGeom prst="bentConnector3">
              <a:avLst>
                <a:gd name="adj1" fmla="val 50000"/>
              </a:avLst>
            </a:prstGeom>
            <a:ln w="3810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54" name="群組 53">
            <a:extLst>
              <a:ext uri="{FF2B5EF4-FFF2-40B4-BE49-F238E27FC236}">
                <a16:creationId xmlns:a16="http://schemas.microsoft.com/office/drawing/2014/main" id="{BCE38D88-B146-CCD6-2904-833932B31485}"/>
              </a:ext>
            </a:extLst>
          </p:cNvPr>
          <p:cNvGrpSpPr/>
          <p:nvPr/>
        </p:nvGrpSpPr>
        <p:grpSpPr>
          <a:xfrm>
            <a:off x="-73352" y="5155841"/>
            <a:ext cx="4370562" cy="1565040"/>
            <a:chOff x="-24972" y="1843096"/>
            <a:chExt cx="3906401" cy="1398169"/>
          </a:xfrm>
        </p:grpSpPr>
        <p:sp>
          <p:nvSpPr>
            <p:cNvPr id="55" name="矩形: 圓角 54">
              <a:extLst>
                <a:ext uri="{FF2B5EF4-FFF2-40B4-BE49-F238E27FC236}">
                  <a16:creationId xmlns:a16="http://schemas.microsoft.com/office/drawing/2014/main" id="{73454ECA-B609-39D3-7876-51257B9FDF73}"/>
                </a:ext>
              </a:extLst>
            </p:cNvPr>
            <p:cNvSpPr/>
            <p:nvPr/>
          </p:nvSpPr>
          <p:spPr>
            <a:xfrm>
              <a:off x="193785" y="1866900"/>
              <a:ext cx="2511003" cy="1374365"/>
            </a:xfrm>
            <a:prstGeom prst="roundRect">
              <a:avLst>
                <a:gd name="adj" fmla="val 14113"/>
              </a:avLst>
            </a:prstGeom>
            <a:solidFill>
              <a:schemeClr val="bg1"/>
            </a:solid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文字方塊 55">
              <a:extLst>
                <a:ext uri="{FF2B5EF4-FFF2-40B4-BE49-F238E27FC236}">
                  <a16:creationId xmlns:a16="http://schemas.microsoft.com/office/drawing/2014/main" id="{3B20F1B6-E0A7-A1B6-6DFE-6EC4E20BAEFE}"/>
                </a:ext>
              </a:extLst>
            </p:cNvPr>
            <p:cNvSpPr txBox="1"/>
            <p:nvPr/>
          </p:nvSpPr>
          <p:spPr>
            <a:xfrm>
              <a:off x="-24972" y="1843096"/>
              <a:ext cx="2729760" cy="1284408"/>
            </a:xfrm>
            <a:prstGeom prst="rect">
              <a:avLst/>
            </a:prstGeom>
            <a:noFill/>
          </p:spPr>
          <p:txBody>
            <a:bodyPr wrap="square">
              <a:spAutoFit/>
            </a:bodyPr>
            <a:lstStyle/>
            <a:p>
              <a:pPr marL="720000" indent="-342900" algn="just">
                <a:lnSpc>
                  <a:spcPct val="150000"/>
                </a:lnSpc>
                <a:buFont typeface="Arial" panose="020B0604020202020204" pitchFamily="34" charset="0"/>
                <a:buChar char="•"/>
              </a:pPr>
              <a:r>
                <a:rPr lang="zh-TW" altLang="en-US" sz="1800" b="1" dirty="0">
                  <a:solidFill>
                    <a:schemeClr val="bg2">
                      <a:lumMod val="25000"/>
                    </a:schemeClr>
                  </a:solidFill>
                  <a:latin typeface="微軟正黑體" panose="020B0604030504040204" pitchFamily="34" charset="-120"/>
                  <a:ea typeface="微軟正黑體" panose="020B0604030504040204" pitchFamily="34" charset="-120"/>
                </a:rPr>
                <a:t>智慧評論分析</a:t>
              </a:r>
            </a:p>
            <a:p>
              <a:pPr marL="377100" algn="just">
                <a:lnSpc>
                  <a:spcPct val="150000"/>
                </a:lnSpc>
              </a:pPr>
              <a:r>
                <a:rPr lang="zh-TW" altLang="en-US" sz="1400" dirty="0">
                  <a:solidFill>
                    <a:schemeClr val="bg2">
                      <a:lumMod val="25000"/>
                    </a:schemeClr>
                  </a:solidFill>
                  <a:latin typeface="微軟正黑體" panose="020B0604030504040204" pitchFamily="34" charset="-120"/>
                  <a:ea typeface="微軟正黑體" panose="020B0604030504040204" pitchFamily="34" charset="-120"/>
                </a:rPr>
                <a:t>運用自然語言處理技術和情感分析技術，提取服務、餐點、氣氛等指標，協助快速判斷品質。</a:t>
              </a:r>
              <a:endParaRPr lang="en-US" altLang="zh-TW" sz="1400" dirty="0">
                <a:solidFill>
                  <a:schemeClr val="bg2">
                    <a:lumMod val="25000"/>
                  </a:schemeClr>
                </a:solidFill>
                <a:latin typeface="微軟正黑體" panose="020B0604030504040204" pitchFamily="34" charset="-120"/>
                <a:ea typeface="微軟正黑體" panose="020B0604030504040204" pitchFamily="34" charset="-120"/>
              </a:endParaRPr>
            </a:p>
          </p:txBody>
        </p:sp>
        <p:cxnSp>
          <p:nvCxnSpPr>
            <p:cNvPr id="57" name="接點: 肘形 56">
              <a:extLst>
                <a:ext uri="{FF2B5EF4-FFF2-40B4-BE49-F238E27FC236}">
                  <a16:creationId xmlns:a16="http://schemas.microsoft.com/office/drawing/2014/main" id="{CD9534AC-1E35-CFA0-3001-A582401788C5}"/>
                </a:ext>
              </a:extLst>
            </p:cNvPr>
            <p:cNvCxnSpPr>
              <a:cxnSpLocks/>
            </p:cNvCxnSpPr>
            <p:nvPr/>
          </p:nvCxnSpPr>
          <p:spPr>
            <a:xfrm rot="10800000" flipV="1">
              <a:off x="2712683" y="2068452"/>
              <a:ext cx="1168746" cy="580953"/>
            </a:xfrm>
            <a:prstGeom prst="bentConnector3">
              <a:avLst>
                <a:gd name="adj1" fmla="val 50000"/>
              </a:avLst>
            </a:prstGeom>
            <a:ln w="3810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74" name="群組 73">
            <a:extLst>
              <a:ext uri="{FF2B5EF4-FFF2-40B4-BE49-F238E27FC236}">
                <a16:creationId xmlns:a16="http://schemas.microsoft.com/office/drawing/2014/main" id="{CD1E00B6-55D0-6074-9159-0A566BD33269}"/>
              </a:ext>
            </a:extLst>
          </p:cNvPr>
          <p:cNvGrpSpPr/>
          <p:nvPr/>
        </p:nvGrpSpPr>
        <p:grpSpPr>
          <a:xfrm>
            <a:off x="39635" y="3130106"/>
            <a:ext cx="3603766" cy="1787513"/>
            <a:chOff x="90531" y="1866899"/>
            <a:chExt cx="3603766" cy="1787513"/>
          </a:xfrm>
        </p:grpSpPr>
        <p:sp>
          <p:nvSpPr>
            <p:cNvPr id="75" name="矩形: 圓角 74">
              <a:extLst>
                <a:ext uri="{FF2B5EF4-FFF2-40B4-BE49-F238E27FC236}">
                  <a16:creationId xmlns:a16="http://schemas.microsoft.com/office/drawing/2014/main" id="{FD3C86B1-19CB-3B84-BC5B-12C77BEA16AA}"/>
                </a:ext>
              </a:extLst>
            </p:cNvPr>
            <p:cNvSpPr/>
            <p:nvPr/>
          </p:nvSpPr>
          <p:spPr>
            <a:xfrm>
              <a:off x="193785" y="1866899"/>
              <a:ext cx="2709411" cy="1787513"/>
            </a:xfrm>
            <a:prstGeom prst="roundRect">
              <a:avLst>
                <a:gd name="adj" fmla="val 14113"/>
              </a:avLst>
            </a:prstGeom>
            <a:solidFill>
              <a:schemeClr val="bg1"/>
            </a:solid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6" name="文字方塊 75">
              <a:extLst>
                <a:ext uri="{FF2B5EF4-FFF2-40B4-BE49-F238E27FC236}">
                  <a16:creationId xmlns:a16="http://schemas.microsoft.com/office/drawing/2014/main" id="{C0C9DADF-1E6E-DC73-12DC-3ECC379D98A5}"/>
                </a:ext>
              </a:extLst>
            </p:cNvPr>
            <p:cNvSpPr txBox="1"/>
            <p:nvPr/>
          </p:nvSpPr>
          <p:spPr>
            <a:xfrm>
              <a:off x="90531" y="1866900"/>
              <a:ext cx="2669318" cy="1760867"/>
            </a:xfrm>
            <a:prstGeom prst="rect">
              <a:avLst/>
            </a:prstGeom>
            <a:noFill/>
          </p:spPr>
          <p:txBody>
            <a:bodyPr wrap="square">
              <a:spAutoFit/>
            </a:bodyPr>
            <a:lstStyle/>
            <a:p>
              <a:pPr marL="720000" indent="-342900" algn="just">
                <a:lnSpc>
                  <a:spcPct val="150000"/>
                </a:lnSpc>
                <a:buFont typeface="Arial" panose="020B0604020202020204" pitchFamily="34" charset="0"/>
                <a:buChar char="•"/>
              </a:pPr>
              <a:r>
                <a:rPr lang="zh-TW" altLang="en-US" sz="1800" b="1" dirty="0">
                  <a:solidFill>
                    <a:schemeClr val="bg2">
                      <a:lumMod val="25000"/>
                    </a:schemeClr>
                  </a:solidFill>
                  <a:latin typeface="微軟正黑體" panose="020B0604030504040204" pitchFamily="34" charset="-120"/>
                  <a:ea typeface="微軟正黑體" panose="020B0604030504040204" pitchFamily="34" charset="-120"/>
                </a:rPr>
                <a:t>個人化偏好學習</a:t>
              </a:r>
              <a:endParaRPr lang="en-US" altLang="zh-TW" sz="1800" b="1" dirty="0">
                <a:solidFill>
                  <a:schemeClr val="bg2">
                    <a:lumMod val="25000"/>
                  </a:schemeClr>
                </a:solidFill>
                <a:latin typeface="微軟正黑體" panose="020B0604030504040204" pitchFamily="34" charset="-120"/>
                <a:ea typeface="微軟正黑體" panose="020B0604030504040204" pitchFamily="34" charset="-120"/>
              </a:endParaRPr>
            </a:p>
            <a:p>
              <a:pPr marL="377100" algn="just">
                <a:lnSpc>
                  <a:spcPct val="150000"/>
                </a:lnSpc>
              </a:pPr>
              <a:r>
                <a:rPr lang="zh-TW" altLang="en-US" sz="1400" dirty="0">
                  <a:solidFill>
                    <a:schemeClr val="bg2">
                      <a:lumMod val="25000"/>
                    </a:schemeClr>
                  </a:solidFill>
                  <a:latin typeface="微軟正黑體" panose="020B0604030504040204" pitchFamily="34" charset="-120"/>
                  <a:ea typeface="微軟正黑體" panose="020B0604030504040204" pitchFamily="34" charset="-120"/>
                </a:rPr>
                <a:t>記錄使用者的口味偏好、餐廳選擇等行為，持續優化推薦結果，使推薦內容更貼近個人喜好。</a:t>
              </a:r>
              <a:endParaRPr lang="en-US" altLang="zh-TW" sz="1400" dirty="0">
                <a:solidFill>
                  <a:schemeClr val="bg2">
                    <a:lumMod val="25000"/>
                  </a:schemeClr>
                </a:solidFill>
                <a:latin typeface="微軟正黑體" panose="020B0604030504040204" pitchFamily="34" charset="-120"/>
                <a:ea typeface="微軟正黑體" panose="020B0604030504040204" pitchFamily="34" charset="-120"/>
              </a:endParaRPr>
            </a:p>
          </p:txBody>
        </p:sp>
        <p:cxnSp>
          <p:nvCxnSpPr>
            <p:cNvPr id="77" name="接點: 肘形 76">
              <a:extLst>
                <a:ext uri="{FF2B5EF4-FFF2-40B4-BE49-F238E27FC236}">
                  <a16:creationId xmlns:a16="http://schemas.microsoft.com/office/drawing/2014/main" id="{6739C915-C648-4497-01D6-F4591A2E9B71}"/>
                </a:ext>
              </a:extLst>
            </p:cNvPr>
            <p:cNvCxnSpPr>
              <a:cxnSpLocks/>
              <a:stCxn id="75" idx="3"/>
            </p:cNvCxnSpPr>
            <p:nvPr/>
          </p:nvCxnSpPr>
          <p:spPr>
            <a:xfrm flipV="1">
              <a:off x="2903196" y="2308084"/>
              <a:ext cx="791101" cy="452572"/>
            </a:xfrm>
            <a:prstGeom prst="bentConnector3">
              <a:avLst>
                <a:gd name="adj1" fmla="val 50000"/>
              </a:avLst>
            </a:prstGeom>
            <a:ln w="3810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4" name="群組 83">
            <a:extLst>
              <a:ext uri="{FF2B5EF4-FFF2-40B4-BE49-F238E27FC236}">
                <a16:creationId xmlns:a16="http://schemas.microsoft.com/office/drawing/2014/main" id="{95843CDE-6E6A-4DAD-7130-8A9CF7B988F4}"/>
              </a:ext>
            </a:extLst>
          </p:cNvPr>
          <p:cNvGrpSpPr/>
          <p:nvPr/>
        </p:nvGrpSpPr>
        <p:grpSpPr>
          <a:xfrm>
            <a:off x="8689539" y="3671391"/>
            <a:ext cx="3225083" cy="1313979"/>
            <a:chOff x="-586297" y="1866900"/>
            <a:chExt cx="2882574" cy="1173877"/>
          </a:xfrm>
        </p:grpSpPr>
        <p:sp>
          <p:nvSpPr>
            <p:cNvPr id="85" name="矩形: 圓角 84">
              <a:extLst>
                <a:ext uri="{FF2B5EF4-FFF2-40B4-BE49-F238E27FC236}">
                  <a16:creationId xmlns:a16="http://schemas.microsoft.com/office/drawing/2014/main" id="{A63FB60E-0F6F-B0AB-49B6-89DAD48339A7}"/>
                </a:ext>
              </a:extLst>
            </p:cNvPr>
            <p:cNvSpPr/>
            <p:nvPr/>
          </p:nvSpPr>
          <p:spPr>
            <a:xfrm>
              <a:off x="193785" y="1866900"/>
              <a:ext cx="2102492" cy="1138130"/>
            </a:xfrm>
            <a:prstGeom prst="roundRect">
              <a:avLst>
                <a:gd name="adj" fmla="val 14113"/>
              </a:avLst>
            </a:prstGeom>
            <a:solidFill>
              <a:schemeClr val="bg1"/>
            </a:solid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6" name="文字方塊 85">
              <a:extLst>
                <a:ext uri="{FF2B5EF4-FFF2-40B4-BE49-F238E27FC236}">
                  <a16:creationId xmlns:a16="http://schemas.microsoft.com/office/drawing/2014/main" id="{91F66DF4-58E2-4538-0D01-167FBCDED08F}"/>
                </a:ext>
              </a:extLst>
            </p:cNvPr>
            <p:cNvSpPr txBox="1"/>
            <p:nvPr/>
          </p:nvSpPr>
          <p:spPr>
            <a:xfrm>
              <a:off x="74102" y="1885480"/>
              <a:ext cx="2154927" cy="995700"/>
            </a:xfrm>
            <a:prstGeom prst="rect">
              <a:avLst/>
            </a:prstGeom>
            <a:noFill/>
          </p:spPr>
          <p:txBody>
            <a:bodyPr wrap="square">
              <a:spAutoFit/>
            </a:bodyPr>
            <a:lstStyle/>
            <a:p>
              <a:pPr marL="720000" indent="-342900" algn="just">
                <a:lnSpc>
                  <a:spcPct val="150000"/>
                </a:lnSpc>
                <a:buFont typeface="Arial" panose="020B0604020202020204" pitchFamily="34" charset="0"/>
                <a:buChar char="•"/>
              </a:pPr>
              <a:r>
                <a:rPr lang="zh-TW" altLang="en-US" sz="1800" b="1" dirty="0">
                  <a:solidFill>
                    <a:schemeClr val="bg2">
                      <a:lumMod val="25000"/>
                    </a:schemeClr>
                  </a:solidFill>
                  <a:latin typeface="微軟正黑體" panose="020B0604030504040204" pitchFamily="34" charset="-120"/>
                  <a:ea typeface="微軟正黑體" panose="020B0604030504040204" pitchFamily="34" charset="-120"/>
                </a:rPr>
                <a:t>路線導航整合</a:t>
              </a:r>
            </a:p>
            <a:p>
              <a:pPr marL="377100" algn="just">
                <a:lnSpc>
                  <a:spcPct val="150000"/>
                </a:lnSpc>
              </a:pPr>
              <a:r>
                <a:rPr lang="zh-TW" altLang="en-US" sz="1400" dirty="0">
                  <a:solidFill>
                    <a:schemeClr val="bg2">
                      <a:lumMod val="25000"/>
                    </a:schemeClr>
                  </a:solidFill>
                  <a:latin typeface="微軟正黑體" panose="020B0604030504040204" pitchFamily="34" charset="-120"/>
                  <a:ea typeface="微軟正黑體" panose="020B0604030504040204" pitchFamily="34" charset="-120"/>
                </a:rPr>
                <a:t>自動規劃從目前位置至餐廳的最佳路線。</a:t>
              </a:r>
            </a:p>
          </p:txBody>
        </p:sp>
        <p:cxnSp>
          <p:nvCxnSpPr>
            <p:cNvPr id="87" name="接點: 肘形 86">
              <a:extLst>
                <a:ext uri="{FF2B5EF4-FFF2-40B4-BE49-F238E27FC236}">
                  <a16:creationId xmlns:a16="http://schemas.microsoft.com/office/drawing/2014/main" id="{B124B550-560D-0BDF-B1BA-EBABD8894432}"/>
                </a:ext>
              </a:extLst>
            </p:cNvPr>
            <p:cNvCxnSpPr>
              <a:cxnSpLocks/>
            </p:cNvCxnSpPr>
            <p:nvPr/>
          </p:nvCxnSpPr>
          <p:spPr>
            <a:xfrm flipV="1">
              <a:off x="-586297" y="2655779"/>
              <a:ext cx="780084" cy="384998"/>
            </a:xfrm>
            <a:prstGeom prst="bentConnector3">
              <a:avLst>
                <a:gd name="adj1" fmla="val 50000"/>
              </a:avLst>
            </a:prstGeom>
            <a:ln w="3810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 name="文字方塊 1">
            <a:extLst>
              <a:ext uri="{FF2B5EF4-FFF2-40B4-BE49-F238E27FC236}">
                <a16:creationId xmlns:a16="http://schemas.microsoft.com/office/drawing/2014/main" id="{00309F25-146D-3C24-97A4-BBD490FE47EF}"/>
              </a:ext>
            </a:extLst>
          </p:cNvPr>
          <p:cNvSpPr txBox="1"/>
          <p:nvPr/>
        </p:nvSpPr>
        <p:spPr>
          <a:xfrm>
            <a:off x="11839384" y="6466117"/>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4</a:t>
            </a:r>
          </a:p>
        </p:txBody>
      </p:sp>
    </p:spTree>
    <p:extLst>
      <p:ext uri="{BB962C8B-B14F-4D97-AF65-F5344CB8AC3E}">
        <p14:creationId xmlns:p14="http://schemas.microsoft.com/office/powerpoint/2010/main" val="3714270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8A847DE-0208-C378-730B-6FC06BCDF3DA}"/>
            </a:ext>
          </a:extLst>
        </p:cNvPr>
        <p:cNvGrpSpPr/>
        <p:nvPr/>
      </p:nvGrpSpPr>
      <p:grpSpPr>
        <a:xfrm>
          <a:off x="0" y="0"/>
          <a:ext cx="0" cy="0"/>
          <a:chOff x="0" y="0"/>
          <a:chExt cx="0" cy="0"/>
        </a:xfrm>
      </p:grpSpPr>
      <p:sp>
        <p:nvSpPr>
          <p:cNvPr id="26" name="矩形: 圓角 25">
            <a:extLst>
              <a:ext uri="{FF2B5EF4-FFF2-40B4-BE49-F238E27FC236}">
                <a16:creationId xmlns:a16="http://schemas.microsoft.com/office/drawing/2014/main" id="{93BD814A-E638-CF33-FD2E-AD9D5AED3F21}"/>
              </a:ext>
            </a:extLst>
          </p:cNvPr>
          <p:cNvSpPr/>
          <p:nvPr/>
        </p:nvSpPr>
        <p:spPr>
          <a:xfrm>
            <a:off x="-101600" y="-71679"/>
            <a:ext cx="4398809" cy="6946133"/>
          </a:xfrm>
          <a:prstGeom prst="roundRect">
            <a:avLst>
              <a:gd name="adj" fmla="val 3785"/>
            </a:avLst>
          </a:prstGeom>
          <a:solidFill>
            <a:srgbClr val="E9CA45"/>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7" name="矩形: 圓角 26">
            <a:extLst>
              <a:ext uri="{FF2B5EF4-FFF2-40B4-BE49-F238E27FC236}">
                <a16:creationId xmlns:a16="http://schemas.microsoft.com/office/drawing/2014/main" id="{F4CB8A92-B17F-4CE8-4C9F-71C49315AE32}"/>
              </a:ext>
            </a:extLst>
          </p:cNvPr>
          <p:cNvSpPr/>
          <p:nvPr/>
        </p:nvSpPr>
        <p:spPr>
          <a:xfrm>
            <a:off x="3182580" y="0"/>
            <a:ext cx="5176679" cy="6946133"/>
          </a:xfrm>
          <a:prstGeom prst="roundRect">
            <a:avLst>
              <a:gd name="adj" fmla="val 3785"/>
            </a:avLst>
          </a:prstGeom>
          <a:solidFill>
            <a:srgbClr val="EDD469"/>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文字方塊 6">
            <a:extLst>
              <a:ext uri="{FF2B5EF4-FFF2-40B4-BE49-F238E27FC236}">
                <a16:creationId xmlns:a16="http://schemas.microsoft.com/office/drawing/2014/main" id="{9B1FF616-21FA-5AC2-FB76-8770640B6C42}"/>
              </a:ext>
            </a:extLst>
          </p:cNvPr>
          <p:cNvSpPr txBox="1"/>
          <p:nvPr/>
        </p:nvSpPr>
        <p:spPr>
          <a:xfrm>
            <a:off x="84484" y="71545"/>
            <a:ext cx="6206553" cy="646331"/>
          </a:xfrm>
          <a:prstGeom prst="rect">
            <a:avLst/>
          </a:prstGeom>
          <a:noFill/>
        </p:spPr>
        <p:txBody>
          <a:bodyPr wrap="square" rtlCol="0">
            <a:spAutoFit/>
          </a:bodyPr>
          <a:lstStyle/>
          <a:p>
            <a:r>
              <a:rPr lang="en-US" altLang="zh-TW"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1.</a:t>
            </a:r>
            <a:r>
              <a:rPr lang="zh-TW" altLang="en-US"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產品服務介紹 </a:t>
            </a:r>
            <a:endParaRPr lang="en-US" altLang="zh-TW"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pic>
        <p:nvPicPr>
          <p:cNvPr id="2" name="圖片 1">
            <a:extLst>
              <a:ext uri="{FF2B5EF4-FFF2-40B4-BE49-F238E27FC236}">
                <a16:creationId xmlns:a16="http://schemas.microsoft.com/office/drawing/2014/main" id="{F7DEEB47-6647-3B21-BC94-1883DF5241C2}"/>
              </a:ext>
            </a:extLst>
          </p:cNvPr>
          <p:cNvPicPr>
            <a:picLocks noChangeAspect="1"/>
          </p:cNvPicPr>
          <p:nvPr/>
        </p:nvPicPr>
        <p:blipFill>
          <a:blip r:embed="rId3"/>
          <a:stretch>
            <a:fillRect/>
          </a:stretch>
        </p:blipFill>
        <p:spPr>
          <a:xfrm>
            <a:off x="3883522" y="1462550"/>
            <a:ext cx="8131266" cy="4429812"/>
          </a:xfrm>
          <a:prstGeom prst="rect">
            <a:avLst/>
          </a:prstGeom>
        </p:spPr>
      </p:pic>
      <p:grpSp>
        <p:nvGrpSpPr>
          <p:cNvPr id="74" name="群組 73">
            <a:extLst>
              <a:ext uri="{FF2B5EF4-FFF2-40B4-BE49-F238E27FC236}">
                <a16:creationId xmlns:a16="http://schemas.microsoft.com/office/drawing/2014/main" id="{C984925E-9655-83D4-EB8E-6B43D3523FCF}"/>
              </a:ext>
            </a:extLst>
          </p:cNvPr>
          <p:cNvGrpSpPr/>
          <p:nvPr/>
        </p:nvGrpSpPr>
        <p:grpSpPr>
          <a:xfrm>
            <a:off x="-103091" y="1156829"/>
            <a:ext cx="8052246" cy="2197697"/>
            <a:chOff x="-137666" y="1856314"/>
            <a:chExt cx="8052246" cy="2197697"/>
          </a:xfrm>
        </p:grpSpPr>
        <p:sp>
          <p:nvSpPr>
            <p:cNvPr id="75" name="矩形: 圓角 74">
              <a:extLst>
                <a:ext uri="{FF2B5EF4-FFF2-40B4-BE49-F238E27FC236}">
                  <a16:creationId xmlns:a16="http://schemas.microsoft.com/office/drawing/2014/main" id="{01CDD06A-4CED-8AFD-C7EF-43247282CB91}"/>
                </a:ext>
              </a:extLst>
            </p:cNvPr>
            <p:cNvSpPr/>
            <p:nvPr/>
          </p:nvSpPr>
          <p:spPr>
            <a:xfrm>
              <a:off x="-14153" y="1866899"/>
              <a:ext cx="3350882" cy="2187112"/>
            </a:xfrm>
            <a:prstGeom prst="roundRect">
              <a:avLst>
                <a:gd name="adj" fmla="val 14113"/>
              </a:avLst>
            </a:prstGeom>
            <a:solidFill>
              <a:schemeClr val="bg1"/>
            </a:solid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6" name="文字方塊 75">
              <a:extLst>
                <a:ext uri="{FF2B5EF4-FFF2-40B4-BE49-F238E27FC236}">
                  <a16:creationId xmlns:a16="http://schemas.microsoft.com/office/drawing/2014/main" id="{C4F4DB9E-EDD2-E2FE-261A-68B193F740D5}"/>
                </a:ext>
              </a:extLst>
            </p:cNvPr>
            <p:cNvSpPr txBox="1"/>
            <p:nvPr/>
          </p:nvSpPr>
          <p:spPr>
            <a:xfrm>
              <a:off x="-137666" y="1856314"/>
              <a:ext cx="3142944" cy="2084032"/>
            </a:xfrm>
            <a:prstGeom prst="rect">
              <a:avLst/>
            </a:prstGeom>
            <a:noFill/>
          </p:spPr>
          <p:txBody>
            <a:bodyPr wrap="square">
              <a:spAutoFit/>
            </a:bodyPr>
            <a:lstStyle/>
            <a:p>
              <a:pPr marL="720000" indent="-342900" algn="just">
                <a:lnSpc>
                  <a:spcPct val="150000"/>
                </a:lnSpc>
                <a:buFont typeface="Arial" panose="020B0604020202020204" pitchFamily="34" charset="0"/>
                <a:buChar char="•"/>
              </a:pPr>
              <a:r>
                <a:rPr lang="zh-TW" altLang="en-US" b="1" dirty="0">
                  <a:solidFill>
                    <a:schemeClr val="bg2">
                      <a:lumMod val="25000"/>
                    </a:schemeClr>
                  </a:solidFill>
                  <a:latin typeface="微軟正黑體" panose="020B0604030504040204" pitchFamily="34" charset="-120"/>
                  <a:ea typeface="微軟正黑體" panose="020B0604030504040204" pitchFamily="34" charset="-120"/>
                </a:rPr>
                <a:t>智慧搜尋與附近探索</a:t>
              </a:r>
              <a:endParaRPr lang="en-US" altLang="zh-TW" b="1" dirty="0">
                <a:solidFill>
                  <a:schemeClr val="bg2">
                    <a:lumMod val="25000"/>
                  </a:schemeClr>
                </a:solidFill>
                <a:latin typeface="微軟正黑體" panose="020B0604030504040204" pitchFamily="34" charset="-120"/>
                <a:ea typeface="微軟正黑體" panose="020B0604030504040204" pitchFamily="34" charset="-120"/>
              </a:endParaRPr>
            </a:p>
            <a:p>
              <a:pPr marL="377100" algn="just">
                <a:lnSpc>
                  <a:spcPct val="150000"/>
                </a:lnSpc>
              </a:pPr>
              <a:r>
                <a:rPr lang="zh-TW" altLang="en-US" sz="1400" dirty="0">
                  <a:solidFill>
                    <a:schemeClr val="bg2">
                      <a:lumMod val="25000"/>
                    </a:schemeClr>
                  </a:solidFill>
                  <a:latin typeface="微軟正黑體" panose="020B0604030504040204" pitchFamily="34" charset="-120"/>
                  <a:ea typeface="微軟正黑體" panose="020B0604030504040204" pitchFamily="34" charset="-120"/>
                </a:rPr>
                <a:t>支援自然語言條件搜尋（如「想吃拉麵」、「附近有適合聚餐的地方嗎」），並根據</a:t>
              </a:r>
              <a:r>
                <a:rPr lang="en-US" altLang="zh-TW" sz="1400" dirty="0">
                  <a:solidFill>
                    <a:schemeClr val="bg2">
                      <a:lumMod val="25000"/>
                    </a:schemeClr>
                  </a:solidFill>
                  <a:latin typeface="微軟正黑體" panose="020B0604030504040204" pitchFamily="34" charset="-120"/>
                  <a:ea typeface="微軟正黑體" panose="020B0604030504040204" pitchFamily="34" charset="-120"/>
                </a:rPr>
                <a:t>GPS</a:t>
              </a:r>
              <a:r>
                <a:rPr lang="zh-TW" altLang="en-US" sz="1400" dirty="0">
                  <a:solidFill>
                    <a:schemeClr val="bg2">
                      <a:lumMod val="25000"/>
                    </a:schemeClr>
                  </a:solidFill>
                  <a:latin typeface="微軟正黑體" panose="020B0604030504040204" pitchFamily="34" charset="-120"/>
                  <a:ea typeface="微軟正黑體" panose="020B0604030504040204" pitchFamily="34" charset="-120"/>
                </a:rPr>
                <a:t>位置即時推薦附近熱門或符合條件的餐廳，減少搜尋時間。</a:t>
              </a:r>
              <a:endParaRPr lang="en-US" altLang="zh-TW" sz="1400" dirty="0">
                <a:solidFill>
                  <a:schemeClr val="bg2">
                    <a:lumMod val="25000"/>
                  </a:schemeClr>
                </a:solidFill>
                <a:latin typeface="微軟正黑體" panose="020B0604030504040204" pitchFamily="34" charset="-120"/>
                <a:ea typeface="微軟正黑體" panose="020B0604030504040204" pitchFamily="34" charset="-120"/>
              </a:endParaRPr>
            </a:p>
          </p:txBody>
        </p:sp>
        <p:cxnSp>
          <p:nvCxnSpPr>
            <p:cNvPr id="77" name="接點: 肘形 76">
              <a:extLst>
                <a:ext uri="{FF2B5EF4-FFF2-40B4-BE49-F238E27FC236}">
                  <a16:creationId xmlns:a16="http://schemas.microsoft.com/office/drawing/2014/main" id="{64BD5B89-9FE5-D6C3-0135-7DF1A7DF8435}"/>
                </a:ext>
              </a:extLst>
            </p:cNvPr>
            <p:cNvCxnSpPr>
              <a:cxnSpLocks/>
              <a:stCxn id="75" idx="3"/>
            </p:cNvCxnSpPr>
            <p:nvPr/>
          </p:nvCxnSpPr>
          <p:spPr>
            <a:xfrm>
              <a:off x="3336729" y="2960455"/>
              <a:ext cx="4577851" cy="222183"/>
            </a:xfrm>
            <a:prstGeom prst="bentConnector3">
              <a:avLst>
                <a:gd name="adj1" fmla="val 50000"/>
              </a:avLst>
            </a:prstGeom>
            <a:ln w="3810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群組 7">
            <a:extLst>
              <a:ext uri="{FF2B5EF4-FFF2-40B4-BE49-F238E27FC236}">
                <a16:creationId xmlns:a16="http://schemas.microsoft.com/office/drawing/2014/main" id="{8A941AB3-B81F-B389-DA54-6704670DFA2F}"/>
              </a:ext>
            </a:extLst>
          </p:cNvPr>
          <p:cNvGrpSpPr/>
          <p:nvPr/>
        </p:nvGrpSpPr>
        <p:grpSpPr>
          <a:xfrm>
            <a:off x="-472949" y="3503476"/>
            <a:ext cx="4356471" cy="2461204"/>
            <a:chOff x="-481310" y="1509297"/>
            <a:chExt cx="4296829" cy="2389016"/>
          </a:xfrm>
        </p:grpSpPr>
        <p:sp>
          <p:nvSpPr>
            <p:cNvPr id="9" name="矩形: 圓角 8">
              <a:extLst>
                <a:ext uri="{FF2B5EF4-FFF2-40B4-BE49-F238E27FC236}">
                  <a16:creationId xmlns:a16="http://schemas.microsoft.com/office/drawing/2014/main" id="{8B8F4AE2-0B95-2C65-C050-ADEC8C736BA6}"/>
                </a:ext>
              </a:extLst>
            </p:cNvPr>
            <p:cNvSpPr/>
            <p:nvPr/>
          </p:nvSpPr>
          <p:spPr>
            <a:xfrm>
              <a:off x="-169602" y="1721531"/>
              <a:ext cx="3662946" cy="2176782"/>
            </a:xfrm>
            <a:prstGeom prst="roundRect">
              <a:avLst>
                <a:gd name="adj" fmla="val 14113"/>
              </a:avLst>
            </a:prstGeom>
            <a:solidFill>
              <a:schemeClr val="bg1"/>
            </a:solid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a:extLst>
                <a:ext uri="{FF2B5EF4-FFF2-40B4-BE49-F238E27FC236}">
                  <a16:creationId xmlns:a16="http://schemas.microsoft.com/office/drawing/2014/main" id="{B420D399-798C-8136-E714-63215EAC46C9}"/>
                </a:ext>
              </a:extLst>
            </p:cNvPr>
            <p:cNvSpPr txBox="1"/>
            <p:nvPr/>
          </p:nvSpPr>
          <p:spPr>
            <a:xfrm>
              <a:off x="-481310" y="1840255"/>
              <a:ext cx="3946358" cy="1760867"/>
            </a:xfrm>
            <a:prstGeom prst="rect">
              <a:avLst/>
            </a:prstGeom>
            <a:noFill/>
          </p:spPr>
          <p:txBody>
            <a:bodyPr wrap="square">
              <a:spAutoFit/>
            </a:bodyPr>
            <a:lstStyle/>
            <a:p>
              <a:pPr marL="720000" indent="-342900" algn="just">
                <a:lnSpc>
                  <a:spcPct val="150000"/>
                </a:lnSpc>
                <a:buFont typeface="Arial" panose="020B0604020202020204" pitchFamily="34" charset="0"/>
                <a:buChar char="•"/>
              </a:pPr>
              <a:r>
                <a:rPr lang="zh-TW" altLang="en-US" b="1" dirty="0">
                  <a:solidFill>
                    <a:schemeClr val="bg2">
                      <a:lumMod val="25000"/>
                    </a:schemeClr>
                  </a:solidFill>
                  <a:latin typeface="微軟正黑體" panose="020B0604030504040204" pitchFamily="34" charset="-120"/>
                  <a:ea typeface="微軟正黑體" panose="020B0604030504040204" pitchFamily="34" charset="-120"/>
                </a:rPr>
                <a:t>使用者供應內容（</a:t>
              </a:r>
              <a:r>
                <a:rPr lang="en-US" altLang="zh-TW" b="1" dirty="0">
                  <a:solidFill>
                    <a:schemeClr val="bg2">
                      <a:lumMod val="25000"/>
                    </a:schemeClr>
                  </a:solidFill>
                  <a:latin typeface="微軟正黑體" panose="020B0604030504040204" pitchFamily="34" charset="-120"/>
                  <a:ea typeface="微軟正黑體" panose="020B0604030504040204" pitchFamily="34" charset="-120"/>
                </a:rPr>
                <a:t>UGC</a:t>
              </a:r>
              <a:r>
                <a:rPr lang="zh-TW" altLang="en-US" b="1" dirty="0">
                  <a:solidFill>
                    <a:schemeClr val="bg2">
                      <a:lumMod val="25000"/>
                    </a:schemeClr>
                  </a:solidFill>
                  <a:latin typeface="微軟正黑體" panose="020B0604030504040204" pitchFamily="34" charset="-120"/>
                  <a:ea typeface="微軟正黑體" panose="020B0604030504040204" pitchFamily="34" charset="-120"/>
                </a:rPr>
                <a:t>）功能</a:t>
              </a:r>
              <a:endParaRPr lang="en-US" altLang="zh-TW" b="1" dirty="0">
                <a:solidFill>
                  <a:schemeClr val="bg2">
                    <a:lumMod val="25000"/>
                  </a:schemeClr>
                </a:solidFill>
                <a:latin typeface="微軟正黑體" panose="020B0604030504040204" pitchFamily="34" charset="-120"/>
                <a:ea typeface="微軟正黑體" panose="020B0604030504040204" pitchFamily="34" charset="-120"/>
              </a:endParaRPr>
            </a:p>
            <a:p>
              <a:pPr marL="377100" algn="just">
                <a:lnSpc>
                  <a:spcPct val="150000"/>
                </a:lnSpc>
              </a:pPr>
              <a:r>
                <a:rPr lang="zh-TW" altLang="en-US" sz="1400" dirty="0">
                  <a:solidFill>
                    <a:schemeClr val="bg2">
                      <a:lumMod val="25000"/>
                    </a:schemeClr>
                  </a:solidFill>
                  <a:latin typeface="微軟正黑體" panose="020B0604030504040204" pitchFamily="34" charset="-120"/>
                  <a:ea typeface="微軟正黑體" panose="020B0604030504040204" pitchFamily="34" charset="-120"/>
                </a:rPr>
                <a:t>開放用戶發表餐後評論，分享食用體驗，並結合評論情感分析模型，進一步提升系統餐廳資料庫的豐富度與真實性，打造良性循環的內容生態。</a:t>
              </a:r>
              <a:endParaRPr lang="en-US" altLang="zh-TW" sz="1400" dirty="0">
                <a:solidFill>
                  <a:schemeClr val="bg2">
                    <a:lumMod val="25000"/>
                  </a:schemeClr>
                </a:solidFill>
                <a:latin typeface="微軟正黑體" panose="020B0604030504040204" pitchFamily="34" charset="-120"/>
                <a:ea typeface="微軟正黑體" panose="020B0604030504040204" pitchFamily="34" charset="-120"/>
              </a:endParaRPr>
            </a:p>
          </p:txBody>
        </p:sp>
        <p:cxnSp>
          <p:nvCxnSpPr>
            <p:cNvPr id="11" name="接點: 肘形 10">
              <a:extLst>
                <a:ext uri="{FF2B5EF4-FFF2-40B4-BE49-F238E27FC236}">
                  <a16:creationId xmlns:a16="http://schemas.microsoft.com/office/drawing/2014/main" id="{71FB452B-9EBD-C4AE-2103-AC85225F5797}"/>
                </a:ext>
              </a:extLst>
            </p:cNvPr>
            <p:cNvCxnSpPr>
              <a:cxnSpLocks/>
              <a:stCxn id="9" idx="3"/>
              <a:endCxn id="2" idx="1"/>
            </p:cNvCxnSpPr>
            <p:nvPr/>
          </p:nvCxnSpPr>
          <p:spPr>
            <a:xfrm flipV="1">
              <a:off x="3493344" y="1509297"/>
              <a:ext cx="322175" cy="1300625"/>
            </a:xfrm>
            <a:prstGeom prst="bentConnector3">
              <a:avLst>
                <a:gd name="adj1" fmla="val 50000"/>
              </a:avLst>
            </a:prstGeom>
            <a:ln w="38100">
              <a:solidFill>
                <a:srgbClr val="F36F58"/>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4" name="文字方塊 23">
            <a:extLst>
              <a:ext uri="{FF2B5EF4-FFF2-40B4-BE49-F238E27FC236}">
                <a16:creationId xmlns:a16="http://schemas.microsoft.com/office/drawing/2014/main" id="{5A787050-4A24-ABE9-43DD-73AD8A0B90E4}"/>
              </a:ext>
            </a:extLst>
          </p:cNvPr>
          <p:cNvSpPr txBox="1"/>
          <p:nvPr/>
        </p:nvSpPr>
        <p:spPr>
          <a:xfrm>
            <a:off x="1125687" y="6213315"/>
            <a:ext cx="10655636" cy="400110"/>
          </a:xfrm>
          <a:prstGeom prst="rect">
            <a:avLst/>
          </a:prstGeom>
          <a:noFill/>
        </p:spPr>
        <p:txBody>
          <a:bodyPr wrap="square">
            <a:spAutoFit/>
          </a:bodyPr>
          <a:lstStyle/>
          <a:p>
            <a:r>
              <a:rPr lang="zh-TW" altLang="en-US" sz="2000" b="1" dirty="0">
                <a:solidFill>
                  <a:schemeClr val="bg2">
                    <a:lumMod val="25000"/>
                  </a:schemeClr>
                </a:solidFill>
                <a:latin typeface="微軟正黑體" panose="020B0604030504040204" pitchFamily="34" charset="-120"/>
                <a:ea typeface="微軟正黑體" panose="020B0604030504040204" pitchFamily="34" charset="-120"/>
              </a:rPr>
              <a:t>支援電腦與手機使用，無縫切換平台，確保使用者在任何裝置上均可獲得相同的流暢體驗。</a:t>
            </a:r>
          </a:p>
        </p:txBody>
      </p:sp>
      <p:sp>
        <p:nvSpPr>
          <p:cNvPr id="28" name="文字方塊 27">
            <a:extLst>
              <a:ext uri="{FF2B5EF4-FFF2-40B4-BE49-F238E27FC236}">
                <a16:creationId xmlns:a16="http://schemas.microsoft.com/office/drawing/2014/main" id="{E75952B8-639E-BDC8-AA9C-4514502092D2}"/>
              </a:ext>
            </a:extLst>
          </p:cNvPr>
          <p:cNvSpPr txBox="1"/>
          <p:nvPr/>
        </p:nvSpPr>
        <p:spPr>
          <a:xfrm>
            <a:off x="11839384" y="6466117"/>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5</a:t>
            </a:r>
          </a:p>
        </p:txBody>
      </p:sp>
    </p:spTree>
    <p:extLst>
      <p:ext uri="{BB962C8B-B14F-4D97-AF65-F5344CB8AC3E}">
        <p14:creationId xmlns:p14="http://schemas.microsoft.com/office/powerpoint/2010/main" val="2355599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DF73DE6-8148-7864-A3AE-B1D289368CA0}"/>
            </a:ext>
          </a:extLst>
        </p:cNvPr>
        <p:cNvGrpSpPr/>
        <p:nvPr/>
      </p:nvGrpSpPr>
      <p:grpSpPr>
        <a:xfrm>
          <a:off x="0" y="0"/>
          <a:ext cx="0" cy="0"/>
          <a:chOff x="0" y="0"/>
          <a:chExt cx="0" cy="0"/>
        </a:xfrm>
      </p:grpSpPr>
      <p:sp>
        <p:nvSpPr>
          <p:cNvPr id="49" name="矩形: 圓角 48">
            <a:extLst>
              <a:ext uri="{FF2B5EF4-FFF2-40B4-BE49-F238E27FC236}">
                <a16:creationId xmlns:a16="http://schemas.microsoft.com/office/drawing/2014/main" id="{9BC24E8B-AEED-324C-C4F1-BCFE51A27EF2}"/>
              </a:ext>
            </a:extLst>
          </p:cNvPr>
          <p:cNvSpPr/>
          <p:nvPr/>
        </p:nvSpPr>
        <p:spPr>
          <a:xfrm>
            <a:off x="5896546" y="4950994"/>
            <a:ext cx="6049469" cy="1699111"/>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矩形: 圓角 47">
            <a:extLst>
              <a:ext uri="{FF2B5EF4-FFF2-40B4-BE49-F238E27FC236}">
                <a16:creationId xmlns:a16="http://schemas.microsoft.com/office/drawing/2014/main" id="{8D84DDF2-1A0B-1892-2661-B36EDA25893E}"/>
              </a:ext>
            </a:extLst>
          </p:cNvPr>
          <p:cNvSpPr/>
          <p:nvPr/>
        </p:nvSpPr>
        <p:spPr>
          <a:xfrm>
            <a:off x="5896546" y="3140977"/>
            <a:ext cx="6049469" cy="1699111"/>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矩形: 圓角 32">
            <a:extLst>
              <a:ext uri="{FF2B5EF4-FFF2-40B4-BE49-F238E27FC236}">
                <a16:creationId xmlns:a16="http://schemas.microsoft.com/office/drawing/2014/main" id="{107F3E31-B077-5115-ABEC-E9317B711FFF}"/>
              </a:ext>
            </a:extLst>
          </p:cNvPr>
          <p:cNvSpPr/>
          <p:nvPr/>
        </p:nvSpPr>
        <p:spPr>
          <a:xfrm>
            <a:off x="-741680" y="0"/>
            <a:ext cx="6308762" cy="6858000"/>
          </a:xfrm>
          <a:prstGeom prst="roundRect">
            <a:avLst>
              <a:gd name="adj" fmla="val 10977"/>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C3BDF421-BBE2-2A12-7134-C2A3FD1E83D7}"/>
              </a:ext>
            </a:extLst>
          </p:cNvPr>
          <p:cNvSpPr txBox="1"/>
          <p:nvPr/>
        </p:nvSpPr>
        <p:spPr>
          <a:xfrm>
            <a:off x="151130" y="228494"/>
            <a:ext cx="5749353" cy="646331"/>
          </a:xfrm>
          <a:prstGeom prst="rect">
            <a:avLst/>
          </a:prstGeom>
          <a:noFill/>
        </p:spPr>
        <p:txBody>
          <a:bodyPr wrap="square" rtlCol="0">
            <a:spAutoFit/>
          </a:bodyPr>
          <a:lstStyle/>
          <a:p>
            <a:r>
              <a:rPr lang="en-US" altLang="zh-TW"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2.</a:t>
            </a:r>
            <a:r>
              <a:rPr lang="zh-TW" altLang="en-US"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問題解決 </a:t>
            </a:r>
            <a:r>
              <a:rPr lang="en-US" altLang="zh-TW"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en-US"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問題說明</a:t>
            </a:r>
            <a:endParaRPr lang="en-US" altLang="zh-TW" sz="36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p:txBody>
      </p:sp>
      <p:sp>
        <p:nvSpPr>
          <p:cNvPr id="36" name="文字方塊 35">
            <a:extLst>
              <a:ext uri="{FF2B5EF4-FFF2-40B4-BE49-F238E27FC236}">
                <a16:creationId xmlns:a16="http://schemas.microsoft.com/office/drawing/2014/main" id="{1EA6820C-0350-03A5-D0E9-0CB1F96674E7}"/>
              </a:ext>
            </a:extLst>
          </p:cNvPr>
          <p:cNvSpPr txBox="1"/>
          <p:nvPr/>
        </p:nvSpPr>
        <p:spPr>
          <a:xfrm>
            <a:off x="80168" y="1878057"/>
            <a:ext cx="5245623" cy="3822713"/>
          </a:xfrm>
          <a:prstGeom prst="rect">
            <a:avLst/>
          </a:prstGeom>
          <a:noFill/>
        </p:spPr>
        <p:txBody>
          <a:bodyPr wrap="square">
            <a:spAutoFit/>
          </a:bodyPr>
          <a:lstStyle/>
          <a:p>
            <a:pPr algn="just" hangingPunct="0">
              <a:lnSpc>
                <a:spcPct val="120000"/>
              </a:lnSpc>
            </a:pPr>
            <a:r>
              <a:rPr lang="zh-TW" altLang="en-US" sz="3600" b="1" dirty="0">
                <a:solidFill>
                  <a:schemeClr val="accent4">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外食族比例上升</a:t>
            </a:r>
            <a:endParaRPr lang="en-US" altLang="zh-TW" sz="3600" b="1" dirty="0">
              <a:solidFill>
                <a:schemeClr val="accent4">
                  <a:lumMod val="60000"/>
                  <a:lumOff val="40000"/>
                </a:schemeClr>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just" hangingPunct="0">
              <a:lnSpc>
                <a:spcPct val="120000"/>
              </a:lnSpc>
            </a:pPr>
            <a:endParaRPr lang="en-US" altLang="zh-TW" sz="12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marL="360000" algn="just" hangingPunct="0">
              <a:lnSpc>
                <a:spcPct val="120000"/>
              </a:lnSpc>
            </a:pPr>
            <a:r>
              <a:rPr lang="zh-TW" altLang="en-US" sz="24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　　</a:t>
            </a:r>
            <a:r>
              <a:rPr lang="zh-TW" altLang="en-US" sz="2200" b="1" dirty="0">
                <a:solidFill>
                  <a:schemeClr val="bg1"/>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根據行政院主計總處統計，台灣外食族比例持續上升，外食已成為現代人日常生活的一部分。這一現象使得市場對快速、精準、美味的餐飲推薦服務需求大增，也為提供餐飲推薦、評論、外送服務的相關平台創造了更大的商機。</a:t>
            </a:r>
          </a:p>
        </p:txBody>
      </p:sp>
      <p:sp>
        <p:nvSpPr>
          <p:cNvPr id="41" name="矩形: 圓角 40">
            <a:extLst>
              <a:ext uri="{FF2B5EF4-FFF2-40B4-BE49-F238E27FC236}">
                <a16:creationId xmlns:a16="http://schemas.microsoft.com/office/drawing/2014/main" id="{4BDFCCED-F30B-D09A-7C55-996F7884CDFE}"/>
              </a:ext>
            </a:extLst>
          </p:cNvPr>
          <p:cNvSpPr/>
          <p:nvPr/>
        </p:nvSpPr>
        <p:spPr>
          <a:xfrm>
            <a:off x="5900483" y="1330960"/>
            <a:ext cx="6049469" cy="1699111"/>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 name="矩形: 圓角 41">
            <a:extLst>
              <a:ext uri="{FF2B5EF4-FFF2-40B4-BE49-F238E27FC236}">
                <a16:creationId xmlns:a16="http://schemas.microsoft.com/office/drawing/2014/main" id="{A36FA984-1E7B-332A-67A4-A1AA6467E49A}"/>
              </a:ext>
            </a:extLst>
          </p:cNvPr>
          <p:cNvSpPr/>
          <p:nvPr/>
        </p:nvSpPr>
        <p:spPr>
          <a:xfrm>
            <a:off x="5896547" y="394659"/>
            <a:ext cx="6049469" cy="794061"/>
          </a:xfrm>
          <a:prstGeom prst="roundRect">
            <a:avLst>
              <a:gd name="adj" fmla="val 18506"/>
            </a:avLst>
          </a:prstGeom>
          <a:solidFill>
            <a:srgbClr val="EDD469"/>
          </a:solidFill>
          <a:ln w="571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市場問題</a:t>
            </a:r>
          </a:p>
        </p:txBody>
      </p:sp>
      <p:sp>
        <p:nvSpPr>
          <p:cNvPr id="43" name="文字方塊 42">
            <a:extLst>
              <a:ext uri="{FF2B5EF4-FFF2-40B4-BE49-F238E27FC236}">
                <a16:creationId xmlns:a16="http://schemas.microsoft.com/office/drawing/2014/main" id="{09E17BD6-18E9-E824-4073-6F5E7C387B2B}"/>
              </a:ext>
            </a:extLst>
          </p:cNvPr>
          <p:cNvSpPr txBox="1"/>
          <p:nvPr/>
        </p:nvSpPr>
        <p:spPr>
          <a:xfrm>
            <a:off x="7828026" y="1412420"/>
            <a:ext cx="3847653" cy="153619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l"/>
            </a:pPr>
            <a:r>
              <a:rPr lang="zh-TW" altLang="en-US" sz="2000" b="1" dirty="0">
                <a:solidFill>
                  <a:schemeClr val="bg2">
                    <a:lumMod val="25000"/>
                  </a:schemeClr>
                </a:solidFill>
                <a:latin typeface="微軟正黑體" panose="020B0604030504040204" pitchFamily="34" charset="-120"/>
                <a:ea typeface="微軟正黑體" panose="020B0604030504040204" pitchFamily="34" charset="-120"/>
              </a:rPr>
              <a:t>選擇困難與資訊過載</a:t>
            </a:r>
            <a:endParaRPr lang="en-US" altLang="zh-TW" sz="2000" b="1" dirty="0">
              <a:solidFill>
                <a:schemeClr val="bg2">
                  <a:lumMod val="25000"/>
                </a:schemeClr>
              </a:solidFill>
              <a:latin typeface="微軟正黑體" panose="020B0604030504040204" pitchFamily="34" charset="-120"/>
              <a:ea typeface="微軟正黑體" panose="020B0604030504040204" pitchFamily="34" charset="-120"/>
            </a:endParaRPr>
          </a:p>
          <a:p>
            <a:pPr marL="540000" algn="just">
              <a:lnSpc>
                <a:spcPct val="120000"/>
              </a:lnSpc>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隨著餐廳選擇增多，消費者感到選擇困難，對快速、</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540000" algn="just">
              <a:lnSpc>
                <a:spcPct val="120000"/>
              </a:lnSpc>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精準推薦需求日益增加</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5" name="文字方塊 44">
            <a:extLst>
              <a:ext uri="{FF2B5EF4-FFF2-40B4-BE49-F238E27FC236}">
                <a16:creationId xmlns:a16="http://schemas.microsoft.com/office/drawing/2014/main" id="{7C3BE0EA-2BF8-2091-2930-8BEEB158FFAD}"/>
              </a:ext>
            </a:extLst>
          </p:cNvPr>
          <p:cNvSpPr txBox="1"/>
          <p:nvPr/>
        </p:nvSpPr>
        <p:spPr>
          <a:xfrm>
            <a:off x="7828026" y="3429000"/>
            <a:ext cx="4173180" cy="1166858"/>
          </a:xfrm>
          <a:prstGeom prst="rect">
            <a:avLst/>
          </a:prstGeom>
          <a:noFill/>
        </p:spPr>
        <p:txBody>
          <a:bodyPr wrap="square">
            <a:spAutoFit/>
          </a:bodyPr>
          <a:lstStyle/>
          <a:p>
            <a:pPr marL="342900" indent="-342900" algn="just">
              <a:lnSpc>
                <a:spcPct val="120000"/>
              </a:lnSpc>
              <a:buFont typeface="Wingdings" panose="05000000000000000000" pitchFamily="2" charset="2"/>
              <a:buChar char="l"/>
            </a:pPr>
            <a:r>
              <a:rPr lang="zh-TW" altLang="en-US" sz="2000" b="1" dirty="0">
                <a:solidFill>
                  <a:schemeClr val="bg2">
                    <a:lumMod val="25000"/>
                  </a:schemeClr>
                </a:solidFill>
                <a:latin typeface="微軟正黑體" panose="020B0604030504040204" pitchFamily="34" charset="-120"/>
                <a:ea typeface="微軟正黑體" panose="020B0604030504040204" pitchFamily="34" charset="-120"/>
              </a:rPr>
              <a:t>缺乏多元化的評價來源</a:t>
            </a:r>
            <a:endParaRPr lang="en-US" altLang="zh-TW" sz="2000" b="1" dirty="0">
              <a:solidFill>
                <a:schemeClr val="bg2">
                  <a:lumMod val="25000"/>
                </a:schemeClr>
              </a:solidFill>
              <a:latin typeface="微軟正黑體" panose="020B0604030504040204" pitchFamily="34" charset="-120"/>
              <a:ea typeface="微軟正黑體" panose="020B0604030504040204" pitchFamily="34" charset="-120"/>
            </a:endParaRPr>
          </a:p>
          <a:p>
            <a:pPr marL="540000" algn="just">
              <a:lnSpc>
                <a:spcPct val="120000"/>
              </a:lnSpc>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許多平台僅依賴星等評分</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540000" algn="just">
              <a:lnSpc>
                <a:spcPct val="120000"/>
              </a:lnSpc>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無法提供全面的餐廳資訊</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47" name="文字方塊 46">
            <a:extLst>
              <a:ext uri="{FF2B5EF4-FFF2-40B4-BE49-F238E27FC236}">
                <a16:creationId xmlns:a16="http://schemas.microsoft.com/office/drawing/2014/main" id="{342BE938-68D1-A881-915D-5566AB3E4BC3}"/>
              </a:ext>
            </a:extLst>
          </p:cNvPr>
          <p:cNvSpPr txBox="1"/>
          <p:nvPr/>
        </p:nvSpPr>
        <p:spPr>
          <a:xfrm>
            <a:off x="7828026" y="5212638"/>
            <a:ext cx="4917249" cy="1166858"/>
          </a:xfrm>
          <a:prstGeom prst="rect">
            <a:avLst/>
          </a:prstGeom>
          <a:noFill/>
        </p:spPr>
        <p:txBody>
          <a:bodyPr wrap="square">
            <a:spAutoFit/>
          </a:bodyPr>
          <a:lstStyle/>
          <a:p>
            <a:pPr marL="342900" indent="-342900" algn="just">
              <a:lnSpc>
                <a:spcPct val="120000"/>
              </a:lnSpc>
              <a:buFont typeface="Wingdings" panose="05000000000000000000" pitchFamily="2" charset="2"/>
              <a:buChar char="l"/>
            </a:pPr>
            <a:r>
              <a:rPr lang="zh-TW" altLang="en-US" sz="2000" b="1" dirty="0">
                <a:solidFill>
                  <a:schemeClr val="bg2">
                    <a:lumMod val="25000"/>
                  </a:schemeClr>
                </a:solidFill>
                <a:latin typeface="微軟正黑體" panose="020B0604030504040204" pitchFamily="34" charset="-120"/>
                <a:ea typeface="微軟正黑體" panose="020B0604030504040204" pitchFamily="34" charset="-120"/>
              </a:rPr>
              <a:t>缺乏即時智能回應</a:t>
            </a:r>
            <a:endParaRPr lang="en-US" altLang="zh-TW" sz="2000" b="1" dirty="0">
              <a:solidFill>
                <a:schemeClr val="bg2">
                  <a:lumMod val="25000"/>
                </a:schemeClr>
              </a:solidFill>
              <a:latin typeface="微軟正黑體" panose="020B0604030504040204" pitchFamily="34" charset="-120"/>
              <a:ea typeface="微軟正黑體" panose="020B0604030504040204" pitchFamily="34" charset="-120"/>
            </a:endParaRPr>
          </a:p>
          <a:p>
            <a:pPr marL="540000" algn="just">
              <a:lnSpc>
                <a:spcPct val="120000"/>
              </a:lnSpc>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許多平台只提供靜態推薦</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a:p>
            <a:pPr marL="540000" algn="just">
              <a:lnSpc>
                <a:spcPct val="120000"/>
              </a:lnSpc>
            </a:pPr>
            <a:r>
              <a:rPr lang="zh-TW" altLang="en-US" sz="2000" dirty="0">
                <a:solidFill>
                  <a:schemeClr val="bg2">
                    <a:lumMod val="25000"/>
                  </a:schemeClr>
                </a:solidFill>
                <a:latin typeface="微軟正黑體" panose="020B0604030504040204" pitchFamily="34" charset="-120"/>
                <a:ea typeface="微軟正黑體" panose="020B0604030504040204" pitchFamily="34" charset="-120"/>
              </a:rPr>
              <a:t>無法進行即時智能對話</a:t>
            </a:r>
            <a:endParaRPr lang="en-US" altLang="zh-TW" sz="2000" dirty="0">
              <a:solidFill>
                <a:schemeClr val="bg2">
                  <a:lumMod val="25000"/>
                </a:schemeClr>
              </a:solidFill>
              <a:latin typeface="微軟正黑體" panose="020B0604030504040204" pitchFamily="34" charset="-120"/>
              <a:ea typeface="微軟正黑體" panose="020B0604030504040204" pitchFamily="34" charset="-120"/>
            </a:endParaRPr>
          </a:p>
        </p:txBody>
      </p:sp>
      <p:pic>
        <p:nvPicPr>
          <p:cNvPr id="1030" name="Picture 6" descr="Answer - Free education icons">
            <a:extLst>
              <a:ext uri="{FF2B5EF4-FFF2-40B4-BE49-F238E27FC236}">
                <a16:creationId xmlns:a16="http://schemas.microsoft.com/office/drawing/2014/main" id="{77F8AD09-0882-F38A-D2B1-392791C8A7E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6289563" y="5131914"/>
            <a:ext cx="1328305" cy="132830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Evaluation - Free business and finance icons">
            <a:extLst>
              <a:ext uri="{FF2B5EF4-FFF2-40B4-BE49-F238E27FC236}">
                <a16:creationId xmlns:a16="http://schemas.microsoft.com/office/drawing/2014/main" id="{7B020ECE-4501-76E6-FA9C-7AEB3497DA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9563" y="3314026"/>
            <a:ext cx="1348235" cy="134823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Think - Free user icons">
            <a:extLst>
              <a:ext uri="{FF2B5EF4-FFF2-40B4-BE49-F238E27FC236}">
                <a16:creationId xmlns:a16="http://schemas.microsoft.com/office/drawing/2014/main" id="{A3848C38-D4B6-1FFF-1C4D-58BE8EA727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0230" y="1516956"/>
            <a:ext cx="1327117" cy="132711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0" name="文字方塊 49">
            <a:extLst>
              <a:ext uri="{FF2B5EF4-FFF2-40B4-BE49-F238E27FC236}">
                <a16:creationId xmlns:a16="http://schemas.microsoft.com/office/drawing/2014/main" id="{C0B4B480-EA09-5B96-868C-EB2E8BDB9A47}"/>
              </a:ext>
            </a:extLst>
          </p:cNvPr>
          <p:cNvSpPr txBox="1"/>
          <p:nvPr/>
        </p:nvSpPr>
        <p:spPr>
          <a:xfrm>
            <a:off x="11839384" y="6466117"/>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6</a:t>
            </a:r>
          </a:p>
        </p:txBody>
      </p:sp>
    </p:spTree>
    <p:extLst>
      <p:ext uri="{BB962C8B-B14F-4D97-AF65-F5344CB8AC3E}">
        <p14:creationId xmlns:p14="http://schemas.microsoft.com/office/powerpoint/2010/main" val="158565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9F25845-EF06-ADFC-43CE-479434A500E9}"/>
            </a:ext>
          </a:extLst>
        </p:cNvPr>
        <p:cNvGrpSpPr/>
        <p:nvPr/>
      </p:nvGrpSpPr>
      <p:grpSpPr>
        <a:xfrm>
          <a:off x="0" y="0"/>
          <a:ext cx="0" cy="0"/>
          <a:chOff x="0" y="0"/>
          <a:chExt cx="0" cy="0"/>
        </a:xfrm>
      </p:grpSpPr>
      <p:sp>
        <p:nvSpPr>
          <p:cNvPr id="2" name="文字方塊 1">
            <a:extLst>
              <a:ext uri="{FF2B5EF4-FFF2-40B4-BE49-F238E27FC236}">
                <a16:creationId xmlns:a16="http://schemas.microsoft.com/office/drawing/2014/main" id="{7EA3036D-7F79-BD2A-D835-184A4225981D}"/>
              </a:ext>
            </a:extLst>
          </p:cNvPr>
          <p:cNvSpPr txBox="1"/>
          <p:nvPr/>
        </p:nvSpPr>
        <p:spPr>
          <a:xfrm>
            <a:off x="199256" y="117587"/>
            <a:ext cx="5749353" cy="646331"/>
          </a:xfrm>
          <a:prstGeom prst="rect">
            <a:avLst/>
          </a:prstGeom>
          <a:noFill/>
        </p:spPr>
        <p:txBody>
          <a:bodyPr wrap="square" rtlCol="0">
            <a:spAutoFit/>
          </a:bodyPr>
          <a:lstStyle/>
          <a:p>
            <a:r>
              <a:rPr lang="en-US" altLang="zh-TW" sz="3600" b="1" dirty="0">
                <a:latin typeface="微軟正黑體" panose="020B0604030504040204" pitchFamily="34" charset="-120"/>
                <a:ea typeface="微軟正黑體" panose="020B0604030504040204" pitchFamily="34" charset="-120"/>
              </a:rPr>
              <a:t>2.</a:t>
            </a:r>
            <a:r>
              <a:rPr lang="zh-TW" altLang="en-US" sz="3600" b="1" dirty="0">
                <a:latin typeface="微軟正黑體" panose="020B0604030504040204" pitchFamily="34" charset="-120"/>
                <a:ea typeface="微軟正黑體" panose="020B0604030504040204" pitchFamily="34" charset="-120"/>
              </a:rPr>
              <a:t>問題解決 </a:t>
            </a:r>
            <a:r>
              <a:rPr lang="en-US" altLang="zh-TW" sz="3600" b="1" dirty="0">
                <a:latin typeface="微軟正黑體" panose="020B0604030504040204" pitchFamily="34" charset="-120"/>
                <a:ea typeface="微軟正黑體" panose="020B0604030504040204" pitchFamily="34" charset="-120"/>
              </a:rPr>
              <a:t>– </a:t>
            </a:r>
            <a:r>
              <a:rPr lang="zh-TW" altLang="en-US" sz="3600" b="1" dirty="0">
                <a:latin typeface="微軟正黑體" panose="020B0604030504040204" pitchFamily="34" charset="-120"/>
                <a:ea typeface="微軟正黑體" panose="020B0604030504040204" pitchFamily="34" charset="-120"/>
              </a:rPr>
              <a:t>解決方式</a:t>
            </a:r>
            <a:endParaRPr lang="en-US" altLang="zh-TW" sz="3600" b="1" dirty="0">
              <a:latin typeface="微軟正黑體" panose="020B0604030504040204" pitchFamily="34" charset="-120"/>
              <a:ea typeface="微軟正黑體" panose="020B0604030504040204" pitchFamily="34" charset="-120"/>
            </a:endParaRPr>
          </a:p>
        </p:txBody>
      </p:sp>
      <p:grpSp>
        <p:nvGrpSpPr>
          <p:cNvPr id="39" name="群組 38">
            <a:extLst>
              <a:ext uri="{FF2B5EF4-FFF2-40B4-BE49-F238E27FC236}">
                <a16:creationId xmlns:a16="http://schemas.microsoft.com/office/drawing/2014/main" id="{CFDDE2B9-7F66-A776-38EB-7DEFDB288E0F}"/>
              </a:ext>
            </a:extLst>
          </p:cNvPr>
          <p:cNvGrpSpPr/>
          <p:nvPr/>
        </p:nvGrpSpPr>
        <p:grpSpPr>
          <a:xfrm>
            <a:off x="4982344" y="290483"/>
            <a:ext cx="7010400" cy="6449930"/>
            <a:chOff x="5896546" y="200175"/>
            <a:chExt cx="5573490" cy="6449930"/>
          </a:xfrm>
        </p:grpSpPr>
        <p:sp>
          <p:nvSpPr>
            <p:cNvPr id="40" name="矩形: 圓角 39">
              <a:extLst>
                <a:ext uri="{FF2B5EF4-FFF2-40B4-BE49-F238E27FC236}">
                  <a16:creationId xmlns:a16="http://schemas.microsoft.com/office/drawing/2014/main" id="{F0758B22-6E0F-B257-4ED5-13D8B159D0EE}"/>
                </a:ext>
              </a:extLst>
            </p:cNvPr>
            <p:cNvSpPr/>
            <p:nvPr/>
          </p:nvSpPr>
          <p:spPr>
            <a:xfrm>
              <a:off x="5896546" y="4950994"/>
              <a:ext cx="5569553" cy="1699111"/>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矩形: 圓角 43">
              <a:extLst>
                <a:ext uri="{FF2B5EF4-FFF2-40B4-BE49-F238E27FC236}">
                  <a16:creationId xmlns:a16="http://schemas.microsoft.com/office/drawing/2014/main" id="{95B7A52E-5890-90F4-7348-7EA435E3329F}"/>
                </a:ext>
              </a:extLst>
            </p:cNvPr>
            <p:cNvSpPr/>
            <p:nvPr/>
          </p:nvSpPr>
          <p:spPr>
            <a:xfrm>
              <a:off x="5896546" y="3140977"/>
              <a:ext cx="5569553" cy="1699111"/>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6" name="矩形: 圓角 45">
              <a:extLst>
                <a:ext uri="{FF2B5EF4-FFF2-40B4-BE49-F238E27FC236}">
                  <a16:creationId xmlns:a16="http://schemas.microsoft.com/office/drawing/2014/main" id="{2A2ACE94-53B0-4D14-7AC6-42BC0F0EB7F8}"/>
                </a:ext>
              </a:extLst>
            </p:cNvPr>
            <p:cNvSpPr/>
            <p:nvPr/>
          </p:nvSpPr>
          <p:spPr>
            <a:xfrm>
              <a:off x="5900483" y="1080063"/>
              <a:ext cx="5569553" cy="1950008"/>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矩形: 圓角 49">
              <a:extLst>
                <a:ext uri="{FF2B5EF4-FFF2-40B4-BE49-F238E27FC236}">
                  <a16:creationId xmlns:a16="http://schemas.microsoft.com/office/drawing/2014/main" id="{76EF778A-13F6-7CAB-7EA0-9FEDCA081D1B}"/>
                </a:ext>
              </a:extLst>
            </p:cNvPr>
            <p:cNvSpPr/>
            <p:nvPr/>
          </p:nvSpPr>
          <p:spPr>
            <a:xfrm>
              <a:off x="5896546" y="200175"/>
              <a:ext cx="5569553" cy="794061"/>
            </a:xfrm>
            <a:prstGeom prst="roundRect">
              <a:avLst>
                <a:gd name="adj" fmla="val 18506"/>
              </a:avLst>
            </a:prstGeom>
            <a:solidFill>
              <a:schemeClr val="accent6">
                <a:lumMod val="60000"/>
                <a:lumOff val="40000"/>
              </a:schemeClr>
            </a:solidFill>
            <a:ln w="571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32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解決方式</a:t>
              </a:r>
            </a:p>
          </p:txBody>
        </p:sp>
        <p:sp>
          <p:nvSpPr>
            <p:cNvPr id="51" name="文字方塊 50">
              <a:extLst>
                <a:ext uri="{FF2B5EF4-FFF2-40B4-BE49-F238E27FC236}">
                  <a16:creationId xmlns:a16="http://schemas.microsoft.com/office/drawing/2014/main" id="{3E27A423-9749-03B1-A654-2725E114046C}"/>
                </a:ext>
              </a:extLst>
            </p:cNvPr>
            <p:cNvSpPr txBox="1"/>
            <p:nvPr/>
          </p:nvSpPr>
          <p:spPr>
            <a:xfrm>
              <a:off x="6002907" y="1153534"/>
              <a:ext cx="5370199" cy="1724190"/>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l"/>
              </a:pPr>
              <a:r>
                <a:rPr lang="zh-TW" altLang="en-US" b="1" dirty="0">
                  <a:solidFill>
                    <a:schemeClr val="bg2">
                      <a:lumMod val="25000"/>
                    </a:schemeClr>
                  </a:solidFill>
                  <a:latin typeface="微軟正黑體" panose="020B0604030504040204" pitchFamily="34" charset="-120"/>
                  <a:ea typeface="微軟正黑體" panose="020B0604030504040204" pitchFamily="34" charset="-120"/>
                </a:rPr>
                <a:t>智能美食推薦引擎：</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利用深度學習模型對使用者的歷史行為、偏好進行分析，生成候選餐廳列表。接著，通過大型語言模型（</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LLM</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）將這些候選餐廳以自然語言方式呈現，實現精準推薦並減少資訊過載。該系統能即時響應使用者需求，快速篩選出最符合條件的選項，有效解決選擇困難問題。</a:t>
              </a:r>
              <a:endParaRPr lang="en-US" altLang="zh-TW"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52" name="文字方塊 51">
              <a:extLst>
                <a:ext uri="{FF2B5EF4-FFF2-40B4-BE49-F238E27FC236}">
                  <a16:creationId xmlns:a16="http://schemas.microsoft.com/office/drawing/2014/main" id="{5C681CE5-BC06-D9AB-2163-80F5993B80A5}"/>
                </a:ext>
              </a:extLst>
            </p:cNvPr>
            <p:cNvSpPr txBox="1"/>
            <p:nvPr/>
          </p:nvSpPr>
          <p:spPr>
            <a:xfrm>
              <a:off x="6002906" y="3172311"/>
              <a:ext cx="5370200" cy="1287917"/>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TW" altLang="en-US" b="1" dirty="0">
                  <a:solidFill>
                    <a:schemeClr val="bg2">
                      <a:lumMod val="25000"/>
                    </a:schemeClr>
                  </a:solidFill>
                  <a:latin typeface="微軟正黑體" panose="020B0604030504040204" pitchFamily="34" charset="-120"/>
                  <a:ea typeface="微軟正黑體" panose="020B0604030504040204" pitchFamily="34" charset="-120"/>
                </a:rPr>
                <a:t>智慧評論分析系統：</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利用情感分析技術，提取餐廳評論中多方面的指標，如「服務」、「餐點品質」和「氣氛」，提供全面而細緻的評價，幫助使用者更全面地理解餐廳的真實表現。</a:t>
              </a:r>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53" name="文字方塊 52">
              <a:extLst>
                <a:ext uri="{FF2B5EF4-FFF2-40B4-BE49-F238E27FC236}">
                  <a16:creationId xmlns:a16="http://schemas.microsoft.com/office/drawing/2014/main" id="{6A59D063-AD32-E1DD-E9FE-0BA422D5B8F8}"/>
                </a:ext>
              </a:extLst>
            </p:cNvPr>
            <p:cNvSpPr txBox="1"/>
            <p:nvPr/>
          </p:nvSpPr>
          <p:spPr>
            <a:xfrm>
              <a:off x="6002906" y="4925915"/>
              <a:ext cx="5256383" cy="1724190"/>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TW" altLang="en-US" b="1" dirty="0">
                  <a:solidFill>
                    <a:schemeClr val="bg2">
                      <a:lumMod val="25000"/>
                    </a:schemeClr>
                  </a:solidFill>
                  <a:latin typeface="微軟正黑體" panose="020B0604030504040204" pitchFamily="34" charset="-120"/>
                  <a:ea typeface="微軟正黑體" panose="020B0604030504040204" pitchFamily="34" charset="-120"/>
                </a:rPr>
                <a:t>智能美食推薦引擎：</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支持自然語言互動，能即時回應使用者需求，提供即時的推薦。</a:t>
              </a:r>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a:p>
              <a:pPr marL="342900" indent="-342900" algn="just">
                <a:lnSpc>
                  <a:spcPct val="150000"/>
                </a:lnSpc>
                <a:buFont typeface="Wingdings" panose="05000000000000000000" pitchFamily="2" charset="2"/>
                <a:buChar char="l"/>
              </a:pPr>
              <a:r>
                <a:rPr lang="zh-TW" altLang="en-US" b="1" dirty="0">
                  <a:solidFill>
                    <a:schemeClr val="bg2">
                      <a:lumMod val="25000"/>
                    </a:schemeClr>
                  </a:solidFill>
                  <a:latin typeface="微軟正黑體" panose="020B0604030504040204" pitchFamily="34" charset="-120"/>
                  <a:ea typeface="微軟正黑體" panose="020B0604030504040204" pitchFamily="34" charset="-120"/>
                </a:rPr>
                <a:t>智慧搜尋與附近探索：</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根據</a:t>
              </a:r>
              <a:r>
                <a:rPr lang="en-US" altLang="zh-TW" dirty="0">
                  <a:solidFill>
                    <a:schemeClr val="bg2">
                      <a:lumMod val="25000"/>
                    </a:schemeClr>
                  </a:solidFill>
                  <a:latin typeface="微軟正黑體" panose="020B0604030504040204" pitchFamily="34" charset="-120"/>
                  <a:ea typeface="微軟正黑體" panose="020B0604030504040204" pitchFamily="34" charset="-120"/>
                </a:rPr>
                <a:t>GPS</a:t>
              </a:r>
              <a:r>
                <a:rPr lang="zh-TW" altLang="en-US" dirty="0">
                  <a:solidFill>
                    <a:schemeClr val="bg2">
                      <a:lumMod val="25000"/>
                    </a:schemeClr>
                  </a:solidFill>
                  <a:latin typeface="微軟正黑體" panose="020B0604030504040204" pitchFamily="34" charset="-120"/>
                  <a:ea typeface="微軟正黑體" panose="020B0604030504040204" pitchFamily="34" charset="-120"/>
                </a:rPr>
                <a:t>位置和使用者需求，實時提供附近餐廳的推薦，減少搜尋時間並快速響應使用者需求。</a:t>
              </a:r>
              <a:endParaRPr lang="en-US" altLang="zh-TW" dirty="0">
                <a:solidFill>
                  <a:schemeClr val="bg2">
                    <a:lumMod val="25000"/>
                  </a:schemeClr>
                </a:solidFill>
                <a:latin typeface="微軟正黑體" panose="020B0604030504040204" pitchFamily="34" charset="-120"/>
                <a:ea typeface="微軟正黑體" panose="020B0604030504040204" pitchFamily="34" charset="-120"/>
              </a:endParaRPr>
            </a:p>
          </p:txBody>
        </p:sp>
      </p:grpSp>
      <p:sp>
        <p:nvSpPr>
          <p:cNvPr id="60" name="矩形: 圓角 59">
            <a:extLst>
              <a:ext uri="{FF2B5EF4-FFF2-40B4-BE49-F238E27FC236}">
                <a16:creationId xmlns:a16="http://schemas.microsoft.com/office/drawing/2014/main" id="{33AD1A14-8A8D-849C-11CF-84328696D959}"/>
              </a:ext>
            </a:extLst>
          </p:cNvPr>
          <p:cNvSpPr/>
          <p:nvPr/>
        </p:nvSpPr>
        <p:spPr>
          <a:xfrm>
            <a:off x="378352" y="1216756"/>
            <a:ext cx="3024734" cy="660140"/>
          </a:xfrm>
          <a:prstGeom prst="roundRect">
            <a:avLst>
              <a:gd name="adj" fmla="val 18506"/>
            </a:avLst>
          </a:prstGeom>
          <a:solidFill>
            <a:srgbClr val="EDD469"/>
          </a:solidFill>
          <a:ln w="57150">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市場問題</a:t>
            </a:r>
          </a:p>
        </p:txBody>
      </p:sp>
      <p:sp>
        <p:nvSpPr>
          <p:cNvPr id="61" name="矩形: 圓角 60">
            <a:extLst>
              <a:ext uri="{FF2B5EF4-FFF2-40B4-BE49-F238E27FC236}">
                <a16:creationId xmlns:a16="http://schemas.microsoft.com/office/drawing/2014/main" id="{8498B463-9EC8-D020-8A68-031B3F3FD86D}"/>
              </a:ext>
            </a:extLst>
          </p:cNvPr>
          <p:cNvSpPr/>
          <p:nvPr/>
        </p:nvSpPr>
        <p:spPr>
          <a:xfrm>
            <a:off x="378351" y="1954092"/>
            <a:ext cx="3024735" cy="1298356"/>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2" name="文字方塊 61">
            <a:extLst>
              <a:ext uri="{FF2B5EF4-FFF2-40B4-BE49-F238E27FC236}">
                <a16:creationId xmlns:a16="http://schemas.microsoft.com/office/drawing/2014/main" id="{14F22619-8C3D-F5D8-F3D9-21D1851C9D27}"/>
              </a:ext>
            </a:extLst>
          </p:cNvPr>
          <p:cNvSpPr txBox="1"/>
          <p:nvPr/>
        </p:nvSpPr>
        <p:spPr>
          <a:xfrm>
            <a:off x="609357" y="2389173"/>
            <a:ext cx="2562722" cy="428194"/>
          </a:xfrm>
          <a:prstGeom prst="rect">
            <a:avLst/>
          </a:prstGeom>
          <a:noFill/>
        </p:spPr>
        <p:txBody>
          <a:bodyPr wrap="square" rtlCol="0">
            <a:spAutoFit/>
          </a:bodyPr>
          <a:lstStyle/>
          <a:p>
            <a:pPr algn="ctr">
              <a:lnSpc>
                <a:spcPct val="120000"/>
              </a:lnSpc>
            </a:pPr>
            <a:r>
              <a:rPr lang="zh-TW" altLang="en-US" sz="2000" b="1" dirty="0">
                <a:solidFill>
                  <a:schemeClr val="bg2">
                    <a:lumMod val="25000"/>
                  </a:schemeClr>
                </a:solidFill>
                <a:latin typeface="微軟正黑體" panose="020B0604030504040204" pitchFamily="34" charset="-120"/>
                <a:ea typeface="微軟正黑體" panose="020B0604030504040204" pitchFamily="34" charset="-120"/>
              </a:rPr>
              <a:t>選擇困難與資訊過載</a:t>
            </a:r>
            <a:endParaRPr lang="en-US" altLang="zh-TW" sz="20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1025" name="矩形: 圓角 1024">
            <a:extLst>
              <a:ext uri="{FF2B5EF4-FFF2-40B4-BE49-F238E27FC236}">
                <a16:creationId xmlns:a16="http://schemas.microsoft.com/office/drawing/2014/main" id="{5091CFB4-C745-91ED-97A0-15EE47DFE1D1}"/>
              </a:ext>
            </a:extLst>
          </p:cNvPr>
          <p:cNvSpPr/>
          <p:nvPr/>
        </p:nvSpPr>
        <p:spPr>
          <a:xfrm>
            <a:off x="378351" y="3329644"/>
            <a:ext cx="3024734" cy="1298356"/>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26" name="文字方塊 1025">
            <a:extLst>
              <a:ext uri="{FF2B5EF4-FFF2-40B4-BE49-F238E27FC236}">
                <a16:creationId xmlns:a16="http://schemas.microsoft.com/office/drawing/2014/main" id="{D4576CB2-FB98-0694-352B-598009DE523C}"/>
              </a:ext>
            </a:extLst>
          </p:cNvPr>
          <p:cNvSpPr txBox="1"/>
          <p:nvPr/>
        </p:nvSpPr>
        <p:spPr>
          <a:xfrm>
            <a:off x="493852" y="3772762"/>
            <a:ext cx="2793729" cy="428194"/>
          </a:xfrm>
          <a:prstGeom prst="rect">
            <a:avLst/>
          </a:prstGeom>
          <a:noFill/>
        </p:spPr>
        <p:txBody>
          <a:bodyPr wrap="square" rtlCol="0">
            <a:spAutoFit/>
          </a:bodyPr>
          <a:lstStyle/>
          <a:p>
            <a:pPr algn="ctr">
              <a:lnSpc>
                <a:spcPct val="120000"/>
              </a:lnSpc>
            </a:pPr>
            <a:r>
              <a:rPr lang="zh-TW" altLang="en-US" sz="2000" b="1" dirty="0">
                <a:solidFill>
                  <a:schemeClr val="bg2">
                    <a:lumMod val="25000"/>
                  </a:schemeClr>
                </a:solidFill>
                <a:latin typeface="微軟正黑體" panose="020B0604030504040204" pitchFamily="34" charset="-120"/>
                <a:ea typeface="微軟正黑體" panose="020B0604030504040204" pitchFamily="34" charset="-120"/>
              </a:rPr>
              <a:t>缺乏多元化的評價來源</a:t>
            </a:r>
            <a:endParaRPr lang="en-US" altLang="zh-TW" sz="20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1027" name="矩形: 圓角 1026">
            <a:extLst>
              <a:ext uri="{FF2B5EF4-FFF2-40B4-BE49-F238E27FC236}">
                <a16:creationId xmlns:a16="http://schemas.microsoft.com/office/drawing/2014/main" id="{5C5F1B6C-B75C-123C-CD71-75FCD3D8FA26}"/>
              </a:ext>
            </a:extLst>
          </p:cNvPr>
          <p:cNvSpPr/>
          <p:nvPr/>
        </p:nvSpPr>
        <p:spPr>
          <a:xfrm>
            <a:off x="378351" y="4705196"/>
            <a:ext cx="3024734" cy="1298356"/>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28" name="文字方塊 1027">
            <a:extLst>
              <a:ext uri="{FF2B5EF4-FFF2-40B4-BE49-F238E27FC236}">
                <a16:creationId xmlns:a16="http://schemas.microsoft.com/office/drawing/2014/main" id="{3FC86294-2DF6-855A-7115-27BF17FFF961}"/>
              </a:ext>
            </a:extLst>
          </p:cNvPr>
          <p:cNvSpPr txBox="1"/>
          <p:nvPr/>
        </p:nvSpPr>
        <p:spPr>
          <a:xfrm>
            <a:off x="609355" y="5141551"/>
            <a:ext cx="2562722" cy="428194"/>
          </a:xfrm>
          <a:prstGeom prst="rect">
            <a:avLst/>
          </a:prstGeom>
          <a:noFill/>
        </p:spPr>
        <p:txBody>
          <a:bodyPr wrap="square" rtlCol="0">
            <a:spAutoFit/>
          </a:bodyPr>
          <a:lstStyle/>
          <a:p>
            <a:pPr algn="ctr">
              <a:lnSpc>
                <a:spcPct val="120000"/>
              </a:lnSpc>
            </a:pPr>
            <a:r>
              <a:rPr lang="zh-TW" altLang="en-US" sz="2000" b="1" dirty="0">
                <a:solidFill>
                  <a:schemeClr val="bg2">
                    <a:lumMod val="25000"/>
                  </a:schemeClr>
                </a:solidFill>
                <a:latin typeface="微軟正黑體" panose="020B0604030504040204" pitchFamily="34" charset="-120"/>
                <a:ea typeface="微軟正黑體" panose="020B0604030504040204" pitchFamily="34" charset="-120"/>
              </a:rPr>
              <a:t>缺乏即時智能回應</a:t>
            </a:r>
            <a:endParaRPr lang="en-US" altLang="zh-TW" sz="2000" b="1" dirty="0">
              <a:solidFill>
                <a:schemeClr val="bg2">
                  <a:lumMod val="25000"/>
                </a:schemeClr>
              </a:solidFill>
              <a:latin typeface="微軟正黑體" panose="020B0604030504040204" pitchFamily="34" charset="-120"/>
              <a:ea typeface="微軟正黑體" panose="020B0604030504040204" pitchFamily="34" charset="-120"/>
            </a:endParaRPr>
          </a:p>
        </p:txBody>
      </p:sp>
      <p:sp>
        <p:nvSpPr>
          <p:cNvPr id="1029" name="箭號: 向右 1028">
            <a:extLst>
              <a:ext uri="{FF2B5EF4-FFF2-40B4-BE49-F238E27FC236}">
                <a16:creationId xmlns:a16="http://schemas.microsoft.com/office/drawing/2014/main" id="{2738A93E-50C9-3A12-E9D2-D8E47D8E1C79}"/>
              </a:ext>
            </a:extLst>
          </p:cNvPr>
          <p:cNvSpPr/>
          <p:nvPr/>
        </p:nvSpPr>
        <p:spPr>
          <a:xfrm rot="9244944">
            <a:off x="3650736" y="1815486"/>
            <a:ext cx="1000077" cy="712773"/>
          </a:xfrm>
          <a:prstGeom prst="rightArrow">
            <a:avLst/>
          </a:prstGeom>
          <a:solidFill>
            <a:schemeClr val="accent6">
              <a:lumMod val="60000"/>
              <a:lumOff val="4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1" name="箭號: 向右 1030">
            <a:extLst>
              <a:ext uri="{FF2B5EF4-FFF2-40B4-BE49-F238E27FC236}">
                <a16:creationId xmlns:a16="http://schemas.microsoft.com/office/drawing/2014/main" id="{9B440754-29E8-A072-EF87-5C27E0D6497B}"/>
              </a:ext>
            </a:extLst>
          </p:cNvPr>
          <p:cNvSpPr/>
          <p:nvPr/>
        </p:nvSpPr>
        <p:spPr>
          <a:xfrm rot="10800000">
            <a:off x="3692676" y="3501397"/>
            <a:ext cx="1000077" cy="712773"/>
          </a:xfrm>
          <a:prstGeom prst="rightArrow">
            <a:avLst/>
          </a:prstGeom>
          <a:solidFill>
            <a:schemeClr val="accent6">
              <a:lumMod val="60000"/>
              <a:lumOff val="4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3" name="箭號: 向右 1032">
            <a:extLst>
              <a:ext uri="{FF2B5EF4-FFF2-40B4-BE49-F238E27FC236}">
                <a16:creationId xmlns:a16="http://schemas.microsoft.com/office/drawing/2014/main" id="{C195B474-90F2-A65E-984C-ECC4083B1934}"/>
              </a:ext>
            </a:extLst>
          </p:cNvPr>
          <p:cNvSpPr/>
          <p:nvPr/>
        </p:nvSpPr>
        <p:spPr>
          <a:xfrm rot="11920980">
            <a:off x="3692675" y="5282950"/>
            <a:ext cx="1000077" cy="712773"/>
          </a:xfrm>
          <a:prstGeom prst="rightArrow">
            <a:avLst/>
          </a:prstGeom>
          <a:solidFill>
            <a:schemeClr val="accent6">
              <a:lumMod val="60000"/>
              <a:lumOff val="40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5" name="文字方塊 1034">
            <a:extLst>
              <a:ext uri="{FF2B5EF4-FFF2-40B4-BE49-F238E27FC236}">
                <a16:creationId xmlns:a16="http://schemas.microsoft.com/office/drawing/2014/main" id="{ADE9A09A-1A1A-9ACB-5CE8-53E87097BBFA}"/>
              </a:ext>
            </a:extLst>
          </p:cNvPr>
          <p:cNvSpPr txBox="1"/>
          <p:nvPr/>
        </p:nvSpPr>
        <p:spPr>
          <a:xfrm>
            <a:off x="11839384" y="6466117"/>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7</a:t>
            </a:r>
          </a:p>
        </p:txBody>
      </p:sp>
    </p:spTree>
    <p:extLst>
      <p:ext uri="{BB962C8B-B14F-4D97-AF65-F5344CB8AC3E}">
        <p14:creationId xmlns:p14="http://schemas.microsoft.com/office/powerpoint/2010/main" val="251256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7A06D1-6A25-A09F-2FAF-725E7373F0CE}"/>
            </a:ext>
          </a:extLst>
        </p:cNvPr>
        <p:cNvGrpSpPr/>
        <p:nvPr/>
      </p:nvGrpSpPr>
      <p:grpSpPr>
        <a:xfrm>
          <a:off x="0" y="0"/>
          <a:ext cx="0" cy="0"/>
          <a:chOff x="0" y="0"/>
          <a:chExt cx="0" cy="0"/>
        </a:xfrm>
      </p:grpSpPr>
      <p:sp>
        <p:nvSpPr>
          <p:cNvPr id="7" name="文字方塊 6">
            <a:extLst>
              <a:ext uri="{FF2B5EF4-FFF2-40B4-BE49-F238E27FC236}">
                <a16:creationId xmlns:a16="http://schemas.microsoft.com/office/drawing/2014/main" id="{42E9FF37-D9D5-6AB8-9EBD-ACC27F331652}"/>
              </a:ext>
            </a:extLst>
          </p:cNvPr>
          <p:cNvSpPr txBox="1"/>
          <p:nvPr/>
        </p:nvSpPr>
        <p:spPr>
          <a:xfrm>
            <a:off x="260019" y="167534"/>
            <a:ext cx="6394781" cy="707886"/>
          </a:xfrm>
          <a:prstGeom prst="rect">
            <a:avLst/>
          </a:prstGeom>
          <a:noFill/>
        </p:spPr>
        <p:txBody>
          <a:bodyPr wrap="square" rtlCol="0">
            <a:spAutoFit/>
          </a:bodyPr>
          <a:lstStyle/>
          <a:p>
            <a:r>
              <a:rPr lang="en-US" altLang="zh-TW" sz="4000" b="1" dirty="0">
                <a:latin typeface="微軟正黑體" panose="020B0604030504040204" pitchFamily="34" charset="-120"/>
                <a:ea typeface="微軟正黑體" panose="020B0604030504040204" pitchFamily="34" charset="-120"/>
              </a:rPr>
              <a:t>3.</a:t>
            </a:r>
            <a:r>
              <a:rPr lang="zh-TW" altLang="en-US" sz="4000" b="1" dirty="0">
                <a:latin typeface="微軟正黑體" panose="020B0604030504040204" pitchFamily="34" charset="-120"/>
                <a:ea typeface="微軟正黑體" panose="020B0604030504040204" pitchFamily="34" charset="-120"/>
              </a:rPr>
              <a:t>主要使用對象 </a:t>
            </a:r>
            <a:r>
              <a:rPr lang="en-US" altLang="zh-TW" sz="4000" b="1" dirty="0">
                <a:latin typeface="微軟正黑體" panose="020B0604030504040204" pitchFamily="34" charset="-120"/>
                <a:ea typeface="微軟正黑體" panose="020B0604030504040204" pitchFamily="34" charset="-120"/>
              </a:rPr>
              <a:t>– STP</a:t>
            </a:r>
            <a:r>
              <a:rPr lang="zh-TW" altLang="en-US" sz="4000" b="1" dirty="0">
                <a:latin typeface="微軟正黑體" panose="020B0604030504040204" pitchFamily="34" charset="-120"/>
                <a:ea typeface="微軟正黑體" panose="020B0604030504040204" pitchFamily="34" charset="-120"/>
              </a:rPr>
              <a:t>分析</a:t>
            </a:r>
            <a:endParaRPr lang="en-US" altLang="zh-TW" sz="4000" b="1" dirty="0">
              <a:latin typeface="微軟正黑體" panose="020B0604030504040204" pitchFamily="34" charset="-120"/>
              <a:ea typeface="微軟正黑體" panose="020B0604030504040204" pitchFamily="34" charset="-120"/>
            </a:endParaRPr>
          </a:p>
        </p:txBody>
      </p:sp>
      <p:sp>
        <p:nvSpPr>
          <p:cNvPr id="47" name="矩形: 圓角 46">
            <a:extLst>
              <a:ext uri="{FF2B5EF4-FFF2-40B4-BE49-F238E27FC236}">
                <a16:creationId xmlns:a16="http://schemas.microsoft.com/office/drawing/2014/main" id="{95A81DAE-DB5E-EDED-90CA-052A8963BF79}"/>
              </a:ext>
            </a:extLst>
          </p:cNvPr>
          <p:cNvSpPr/>
          <p:nvPr/>
        </p:nvSpPr>
        <p:spPr>
          <a:xfrm>
            <a:off x="3679396" y="1004672"/>
            <a:ext cx="3194592" cy="1029693"/>
          </a:xfrm>
          <a:prstGeom prst="roundRect">
            <a:avLst/>
          </a:prstGeom>
          <a:solidFill>
            <a:schemeClr val="accent6">
              <a:lumMod val="60000"/>
              <a:lumOff val="40000"/>
            </a:schemeClr>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市場細分（</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Segmentation</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p:txBody>
      </p:sp>
      <p:sp>
        <p:nvSpPr>
          <p:cNvPr id="57" name="矩形: 圓角 56">
            <a:extLst>
              <a:ext uri="{FF2B5EF4-FFF2-40B4-BE49-F238E27FC236}">
                <a16:creationId xmlns:a16="http://schemas.microsoft.com/office/drawing/2014/main" id="{8A88A41D-6143-FC53-81B7-819AAC26D402}"/>
              </a:ext>
            </a:extLst>
          </p:cNvPr>
          <p:cNvSpPr/>
          <p:nvPr/>
        </p:nvSpPr>
        <p:spPr>
          <a:xfrm>
            <a:off x="3679396" y="2122514"/>
            <a:ext cx="8268764" cy="4608129"/>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a:t>人口變數	年齡：</a:t>
            </a:r>
            <a:r>
              <a:rPr lang="en-US" altLang="zh-TW"/>
              <a:t>18-40</a:t>
            </a:r>
            <a:r>
              <a:rPr lang="zh-TW" altLang="en-US"/>
              <a:t>歲為主（學生、上班族、年輕旅行者）地區：都市地區或外縣市旅行時職業：學生、上班族、旅遊者心理變數	生活步調快，重視效率與便利有選擇障礙，容易在眾多餐廳中猶豫不決科技接受度中高，樂於使用科技產品與聊天互動行為變數	外食頻率高，需要即時找到合適餐廳在旅行時尋找在地餐飲傾向依賴推薦或評論來快速決定餐廳喜歡或習慣使用即時互動式服務（如聊天機器人、推薦系統）</a:t>
            </a:r>
            <a:endParaRPr lang="zh-TW" altLang="en-US" dirty="0"/>
          </a:p>
        </p:txBody>
      </p:sp>
      <p:sp>
        <p:nvSpPr>
          <p:cNvPr id="62" name="文字方塊 61">
            <a:extLst>
              <a:ext uri="{FF2B5EF4-FFF2-40B4-BE49-F238E27FC236}">
                <a16:creationId xmlns:a16="http://schemas.microsoft.com/office/drawing/2014/main" id="{F5B7DCB5-45D3-22FB-C471-858F300B8D70}"/>
              </a:ext>
            </a:extLst>
          </p:cNvPr>
          <p:cNvSpPr txBox="1"/>
          <p:nvPr/>
        </p:nvSpPr>
        <p:spPr>
          <a:xfrm>
            <a:off x="3942080" y="2225975"/>
            <a:ext cx="7721600" cy="4401205"/>
          </a:xfrm>
          <a:prstGeom prst="rect">
            <a:avLst/>
          </a:prstGeom>
          <a:noFill/>
        </p:spPr>
        <p:txBody>
          <a:bodyPr wrap="square">
            <a:spAutoFit/>
          </a:bodyPr>
          <a:lstStyle/>
          <a:p>
            <a:r>
              <a:rPr lang="zh-TW" altLang="en-US" sz="2000" b="1" dirty="0">
                <a:latin typeface="微軟正黑體" panose="020B0604030504040204" pitchFamily="34" charset="-120"/>
                <a:ea typeface="微軟正黑體" panose="020B0604030504040204" pitchFamily="34" charset="-120"/>
              </a:rPr>
              <a:t>人口變數	</a:t>
            </a:r>
            <a:endParaRPr lang="en-US" altLang="zh-TW" sz="2000" b="1"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年齡：</a:t>
            </a:r>
            <a:r>
              <a:rPr lang="en-US" altLang="zh-TW" sz="2000" dirty="0">
                <a:latin typeface="微軟正黑體" panose="020B0604030504040204" pitchFamily="34" charset="-120"/>
                <a:ea typeface="微軟正黑體" panose="020B0604030504040204" pitchFamily="34" charset="-120"/>
              </a:rPr>
              <a:t>18-40</a:t>
            </a:r>
            <a:r>
              <a:rPr lang="zh-TW" altLang="en-US" sz="2000" dirty="0">
                <a:latin typeface="微軟正黑體" panose="020B0604030504040204" pitchFamily="34" charset="-120"/>
                <a:ea typeface="微軟正黑體" panose="020B0604030504040204" pitchFamily="34" charset="-120"/>
              </a:rPr>
              <a:t>歲為主（學生、上班族、年輕旅行者）</a:t>
            </a: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地區：都市地區或外縣市旅行時</a:t>
            </a: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職業：學生、上班族、旅遊者</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心理變數	</a:t>
            </a:r>
            <a:endParaRPr lang="en-US" altLang="zh-TW" sz="2000" b="1"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生活步調快，重視效率與便利有</a:t>
            </a: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選擇障礙，容易在眾多餐廳中猶豫不決</a:t>
            </a: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科技接受度中高，樂於使用科技產品與聊天互動</a:t>
            </a:r>
            <a:endParaRPr lang="en-US" altLang="zh-TW" sz="2000" dirty="0">
              <a:latin typeface="微軟正黑體" panose="020B0604030504040204" pitchFamily="34" charset="-120"/>
              <a:ea typeface="微軟正黑體" panose="020B0604030504040204" pitchFamily="34" charset="-120"/>
            </a:endParaRPr>
          </a:p>
          <a:p>
            <a:endParaRPr lang="en-US" altLang="zh-TW" sz="2000" dirty="0">
              <a:latin typeface="微軟正黑體" panose="020B0604030504040204" pitchFamily="34" charset="-120"/>
              <a:ea typeface="微軟正黑體" panose="020B0604030504040204" pitchFamily="34" charset="-120"/>
            </a:endParaRPr>
          </a:p>
          <a:p>
            <a:r>
              <a:rPr lang="zh-TW" altLang="en-US" sz="2000" b="1" dirty="0">
                <a:latin typeface="微軟正黑體" panose="020B0604030504040204" pitchFamily="34" charset="-120"/>
                <a:ea typeface="微軟正黑體" panose="020B0604030504040204" pitchFamily="34" charset="-120"/>
              </a:rPr>
              <a:t>行為變數	</a:t>
            </a:r>
            <a:endParaRPr lang="en-US" altLang="zh-TW" sz="2000" b="1"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外食頻率高，需要即時找到合適餐廳</a:t>
            </a: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在旅行時尋找在地餐飲傾向依賴推薦或評論來快速決定餐廳</a:t>
            </a:r>
            <a:endParaRPr lang="en-US" altLang="zh-TW" sz="2000" dirty="0">
              <a:latin typeface="微軟正黑體" panose="020B0604030504040204" pitchFamily="34" charset="-120"/>
              <a:ea typeface="微軟正黑體" panose="020B0604030504040204" pitchFamily="34" charset="-120"/>
            </a:endParaRPr>
          </a:p>
          <a:p>
            <a:pPr marL="342900" indent="-342900">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喜歡或習慣使用即時互動式服務（如聊天機器人、推薦系統）</a:t>
            </a:r>
          </a:p>
        </p:txBody>
      </p:sp>
      <p:pic>
        <p:nvPicPr>
          <p:cNvPr id="6145" name="圖片 6144">
            <a:extLst>
              <a:ext uri="{FF2B5EF4-FFF2-40B4-BE49-F238E27FC236}">
                <a16:creationId xmlns:a16="http://schemas.microsoft.com/office/drawing/2014/main" id="{AA9BECC3-8D85-FC1D-C978-6557B59D9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09187">
            <a:off x="5343" y="1918026"/>
            <a:ext cx="2189174" cy="2189174"/>
          </a:xfrm>
          <a:prstGeom prst="rect">
            <a:avLst/>
          </a:prstGeom>
          <a:effectLst>
            <a:outerShdw blurRad="50800" dist="38100" dir="2700000" algn="tl" rotWithShape="0">
              <a:prstClr val="black">
                <a:alpha val="40000"/>
              </a:prstClr>
            </a:outerShdw>
          </a:effectLst>
        </p:spPr>
      </p:pic>
      <p:pic>
        <p:nvPicPr>
          <p:cNvPr id="6152" name="圖片 6151">
            <a:extLst>
              <a:ext uri="{FF2B5EF4-FFF2-40B4-BE49-F238E27FC236}">
                <a16:creationId xmlns:a16="http://schemas.microsoft.com/office/drawing/2014/main" id="{6F78AE04-BB90-22FF-E59B-1E4767B5A1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19519">
            <a:off x="1698045" y="2476019"/>
            <a:ext cx="1978539" cy="1978539"/>
          </a:xfrm>
          <a:prstGeom prst="rect">
            <a:avLst/>
          </a:prstGeom>
          <a:effectLst>
            <a:outerShdw blurRad="50800" dist="38100" dir="2700000" algn="tl" rotWithShape="0">
              <a:prstClr val="black">
                <a:alpha val="40000"/>
              </a:prstClr>
            </a:outerShdw>
          </a:effectLst>
        </p:spPr>
      </p:pic>
      <p:pic>
        <p:nvPicPr>
          <p:cNvPr id="6149" name="圖片 6148">
            <a:extLst>
              <a:ext uri="{FF2B5EF4-FFF2-40B4-BE49-F238E27FC236}">
                <a16:creationId xmlns:a16="http://schemas.microsoft.com/office/drawing/2014/main" id="{467175E6-A68D-94C2-B8F6-7A9B5CB564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221" y="3240643"/>
            <a:ext cx="2253855" cy="2253855"/>
          </a:xfrm>
          <a:prstGeom prst="rect">
            <a:avLst/>
          </a:prstGeom>
          <a:effectLst>
            <a:outerShdw blurRad="50800" dist="38100" dir="2700000" algn="tl" rotWithShape="0">
              <a:prstClr val="black">
                <a:alpha val="40000"/>
              </a:prstClr>
            </a:outerShdw>
          </a:effectLst>
        </p:spPr>
      </p:pic>
      <p:sp>
        <p:nvSpPr>
          <p:cNvPr id="6153" name="文字方塊 6152">
            <a:extLst>
              <a:ext uri="{FF2B5EF4-FFF2-40B4-BE49-F238E27FC236}">
                <a16:creationId xmlns:a16="http://schemas.microsoft.com/office/drawing/2014/main" id="{E5B606C7-6879-7E41-AB42-0755BD22544A}"/>
              </a:ext>
            </a:extLst>
          </p:cNvPr>
          <p:cNvSpPr txBox="1"/>
          <p:nvPr/>
        </p:nvSpPr>
        <p:spPr>
          <a:xfrm>
            <a:off x="11839384" y="6466117"/>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8</a:t>
            </a:r>
          </a:p>
        </p:txBody>
      </p:sp>
    </p:spTree>
    <p:extLst>
      <p:ext uri="{BB962C8B-B14F-4D97-AF65-F5344CB8AC3E}">
        <p14:creationId xmlns:p14="http://schemas.microsoft.com/office/powerpoint/2010/main" val="3895714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049BF4B-49A7-C0CE-BDB0-87528CF74612}"/>
            </a:ext>
          </a:extLst>
        </p:cNvPr>
        <p:cNvGrpSpPr/>
        <p:nvPr/>
      </p:nvGrpSpPr>
      <p:grpSpPr>
        <a:xfrm>
          <a:off x="0" y="0"/>
          <a:ext cx="0" cy="0"/>
          <a:chOff x="0" y="0"/>
          <a:chExt cx="0" cy="0"/>
        </a:xfrm>
      </p:grpSpPr>
      <p:sp>
        <p:nvSpPr>
          <p:cNvPr id="7" name="文字方塊 6">
            <a:extLst>
              <a:ext uri="{FF2B5EF4-FFF2-40B4-BE49-F238E27FC236}">
                <a16:creationId xmlns:a16="http://schemas.microsoft.com/office/drawing/2014/main" id="{E9CDF8F5-2570-CDB2-2CD3-919B7F6DA929}"/>
              </a:ext>
            </a:extLst>
          </p:cNvPr>
          <p:cNvSpPr txBox="1"/>
          <p:nvPr/>
        </p:nvSpPr>
        <p:spPr>
          <a:xfrm>
            <a:off x="260019" y="167534"/>
            <a:ext cx="6394781" cy="707886"/>
          </a:xfrm>
          <a:prstGeom prst="rect">
            <a:avLst/>
          </a:prstGeom>
          <a:noFill/>
        </p:spPr>
        <p:txBody>
          <a:bodyPr wrap="square" rtlCol="0">
            <a:spAutoFit/>
          </a:bodyPr>
          <a:lstStyle/>
          <a:p>
            <a:r>
              <a:rPr lang="en-US" altLang="zh-TW" sz="4000" b="1" dirty="0">
                <a:latin typeface="微軟正黑體" panose="020B0604030504040204" pitchFamily="34" charset="-120"/>
                <a:ea typeface="微軟正黑體" panose="020B0604030504040204" pitchFamily="34" charset="-120"/>
              </a:rPr>
              <a:t>3.</a:t>
            </a:r>
            <a:r>
              <a:rPr lang="zh-TW" altLang="en-US" sz="4000" b="1" dirty="0">
                <a:latin typeface="微軟正黑體" panose="020B0604030504040204" pitchFamily="34" charset="-120"/>
                <a:ea typeface="微軟正黑體" panose="020B0604030504040204" pitchFamily="34" charset="-120"/>
              </a:rPr>
              <a:t>主要使用對象 </a:t>
            </a:r>
            <a:r>
              <a:rPr lang="en-US" altLang="zh-TW" sz="4000" b="1" dirty="0">
                <a:latin typeface="微軟正黑體" panose="020B0604030504040204" pitchFamily="34" charset="-120"/>
                <a:ea typeface="微軟正黑體" panose="020B0604030504040204" pitchFamily="34" charset="-120"/>
              </a:rPr>
              <a:t>– STP</a:t>
            </a:r>
            <a:r>
              <a:rPr lang="zh-TW" altLang="en-US" sz="4000" b="1" dirty="0">
                <a:latin typeface="微軟正黑體" panose="020B0604030504040204" pitchFamily="34" charset="-120"/>
                <a:ea typeface="微軟正黑體" panose="020B0604030504040204" pitchFamily="34" charset="-120"/>
              </a:rPr>
              <a:t>分析</a:t>
            </a:r>
            <a:endParaRPr lang="en-US" altLang="zh-TW" sz="4000" b="1" dirty="0">
              <a:latin typeface="微軟正黑體" panose="020B0604030504040204" pitchFamily="34" charset="-120"/>
              <a:ea typeface="微軟正黑體" panose="020B0604030504040204" pitchFamily="34" charset="-120"/>
            </a:endParaRPr>
          </a:p>
        </p:txBody>
      </p:sp>
      <p:sp>
        <p:nvSpPr>
          <p:cNvPr id="47" name="矩形: 圓角 46">
            <a:extLst>
              <a:ext uri="{FF2B5EF4-FFF2-40B4-BE49-F238E27FC236}">
                <a16:creationId xmlns:a16="http://schemas.microsoft.com/office/drawing/2014/main" id="{605BEF02-36EB-65E1-13FA-61C295592629}"/>
              </a:ext>
            </a:extLst>
          </p:cNvPr>
          <p:cNvSpPr/>
          <p:nvPr/>
        </p:nvSpPr>
        <p:spPr>
          <a:xfrm>
            <a:off x="1301956" y="964495"/>
            <a:ext cx="4397804" cy="1029693"/>
          </a:xfrm>
          <a:prstGeom prst="roundRect">
            <a:avLst/>
          </a:prstGeom>
          <a:solidFill>
            <a:srgbClr val="EDD469"/>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目標市場選擇</a:t>
            </a:r>
            <a:endPar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Targeting</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p:txBody>
      </p:sp>
      <p:sp>
        <p:nvSpPr>
          <p:cNvPr id="57" name="矩形: 圓角 56">
            <a:extLst>
              <a:ext uri="{FF2B5EF4-FFF2-40B4-BE49-F238E27FC236}">
                <a16:creationId xmlns:a16="http://schemas.microsoft.com/office/drawing/2014/main" id="{6C3585A1-DEB5-92A5-2D1C-983E39F42B6D}"/>
              </a:ext>
            </a:extLst>
          </p:cNvPr>
          <p:cNvSpPr/>
          <p:nvPr/>
        </p:nvSpPr>
        <p:spPr>
          <a:xfrm>
            <a:off x="1301956" y="2082337"/>
            <a:ext cx="4397804" cy="4608129"/>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2" name="文字方塊 61">
            <a:extLst>
              <a:ext uri="{FF2B5EF4-FFF2-40B4-BE49-F238E27FC236}">
                <a16:creationId xmlns:a16="http://schemas.microsoft.com/office/drawing/2014/main" id="{AA0A7FE5-F3E6-E9C0-EFE8-D3EAAA85F69C}"/>
              </a:ext>
            </a:extLst>
          </p:cNvPr>
          <p:cNvSpPr txBox="1"/>
          <p:nvPr/>
        </p:nvSpPr>
        <p:spPr>
          <a:xfrm>
            <a:off x="1628140" y="2185798"/>
            <a:ext cx="3972560" cy="3729098"/>
          </a:xfrm>
          <a:prstGeom prst="rect">
            <a:avLst/>
          </a:prstGeom>
          <a:noFill/>
        </p:spPr>
        <p:txBody>
          <a:bodyPr wrap="square">
            <a:spAutoFit/>
          </a:bodyPr>
          <a:lstStyle/>
          <a:p>
            <a:pPr>
              <a:lnSpc>
                <a:spcPct val="150000"/>
              </a:lnSpc>
            </a:pPr>
            <a:r>
              <a:rPr lang="zh-TW" altLang="en-US" sz="2000" b="1" dirty="0">
                <a:latin typeface="微軟正黑體" panose="020B0604030504040204" pitchFamily="34" charset="-120"/>
                <a:ea typeface="微軟正黑體" panose="020B0604030504040204" pitchFamily="34" charset="-120"/>
              </a:rPr>
              <a:t>選擇策略：</a:t>
            </a:r>
            <a:endParaRPr lang="en-US" altLang="zh-TW" sz="2000" b="1"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差異化市場策略（針對不同場景，如日常外食、旅行需求，提供智慧即時推薦服務）</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b="1" dirty="0">
                <a:latin typeface="微軟正黑體" panose="020B0604030504040204" pitchFamily="34" charset="-120"/>
                <a:ea typeface="微軟正黑體" panose="020B0604030504040204" pitchFamily="34" charset="-120"/>
              </a:rPr>
              <a:t>主要目標市場：</a:t>
            </a:r>
            <a:endParaRPr lang="en-US" altLang="zh-TW" sz="2000" b="1"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忙碌的上班族與學生外縣市旅行者與短期出差者有選擇障礙、資訊焦慮、希望快速決策的外食族</a:t>
            </a:r>
          </a:p>
        </p:txBody>
      </p:sp>
      <p:sp>
        <p:nvSpPr>
          <p:cNvPr id="2" name="矩形: 圓角 1">
            <a:extLst>
              <a:ext uri="{FF2B5EF4-FFF2-40B4-BE49-F238E27FC236}">
                <a16:creationId xmlns:a16="http://schemas.microsoft.com/office/drawing/2014/main" id="{B213DD7B-A125-2FDE-3EAD-B3D822559018}"/>
              </a:ext>
            </a:extLst>
          </p:cNvPr>
          <p:cNvSpPr/>
          <p:nvPr/>
        </p:nvSpPr>
        <p:spPr>
          <a:xfrm>
            <a:off x="5962444" y="964495"/>
            <a:ext cx="4979876" cy="1029693"/>
          </a:xfrm>
          <a:prstGeom prst="roundRect">
            <a:avLst/>
          </a:prstGeom>
          <a:solidFill>
            <a:srgbClr val="FFABAB"/>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市場定位</a:t>
            </a:r>
            <a:endPar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ct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en-US" altLang="zh-TW"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Positioning</a:t>
            </a:r>
            <a:r>
              <a:rPr lang="zh-TW" altLang="en-US" sz="24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p:txBody>
      </p:sp>
      <p:sp>
        <p:nvSpPr>
          <p:cNvPr id="3" name="矩形: 圓角 2">
            <a:extLst>
              <a:ext uri="{FF2B5EF4-FFF2-40B4-BE49-F238E27FC236}">
                <a16:creationId xmlns:a16="http://schemas.microsoft.com/office/drawing/2014/main" id="{0340E73B-1C10-4A4D-0935-D506FCDE92A6}"/>
              </a:ext>
            </a:extLst>
          </p:cNvPr>
          <p:cNvSpPr/>
          <p:nvPr/>
        </p:nvSpPr>
        <p:spPr>
          <a:xfrm>
            <a:off x="5962444" y="2082337"/>
            <a:ext cx="4979876" cy="4608129"/>
          </a:xfrm>
          <a:prstGeom prst="roundRect">
            <a:avLst>
              <a:gd name="adj" fmla="val 378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dirty="0"/>
              <a:t>人口變數	年齡：</a:t>
            </a:r>
            <a:r>
              <a:rPr lang="en-US" altLang="zh-TW" dirty="0"/>
              <a:t>18-40</a:t>
            </a:r>
            <a:r>
              <a:rPr lang="zh-TW" altLang="en-US" dirty="0"/>
              <a:t>歲為主（學生、上班族、年輕旅行者）地區：都市地區或外縣市旅行時職業：學生、上班族、旅遊者心理變數	生活步調快，重視效率與便利有選擇障礙，容易在眾多餐廳中猶豫不決科技接受度中高，樂於使用科技產品與聊天互動行為變數	外食頻率高，需要即時找到合適餐廳在旅行時尋找在地餐飲傾向依賴推薦或評論來快速決定餐廳喜歡或習慣使用即時互動式服務（如聊天機器人、推薦系統）</a:t>
            </a:r>
          </a:p>
        </p:txBody>
      </p:sp>
      <p:sp>
        <p:nvSpPr>
          <p:cNvPr id="4" name="文字方塊 3">
            <a:extLst>
              <a:ext uri="{FF2B5EF4-FFF2-40B4-BE49-F238E27FC236}">
                <a16:creationId xmlns:a16="http://schemas.microsoft.com/office/drawing/2014/main" id="{CD83D3F2-605E-96A8-6F2C-3FDCEE365E6B}"/>
              </a:ext>
            </a:extLst>
          </p:cNvPr>
          <p:cNvSpPr txBox="1"/>
          <p:nvPr/>
        </p:nvSpPr>
        <p:spPr>
          <a:xfrm>
            <a:off x="6225128" y="2185798"/>
            <a:ext cx="4717192" cy="4190763"/>
          </a:xfrm>
          <a:prstGeom prst="rect">
            <a:avLst/>
          </a:prstGeom>
          <a:noFill/>
        </p:spPr>
        <p:txBody>
          <a:bodyPr wrap="square">
            <a:spAutoFit/>
          </a:bodyPr>
          <a:lstStyle/>
          <a:p>
            <a:pPr>
              <a:lnSpc>
                <a:spcPct val="150000"/>
              </a:lnSpc>
            </a:pPr>
            <a:r>
              <a:rPr lang="zh-TW" altLang="en-US" sz="2000" b="1" dirty="0">
                <a:latin typeface="微軟正黑體" panose="020B0604030504040204" pitchFamily="34" charset="-120"/>
                <a:ea typeface="微軟正黑體" panose="020B0604030504040204" pitchFamily="34" charset="-120"/>
              </a:rPr>
              <a:t>品牌定位：</a:t>
            </a:r>
            <a:endParaRPr lang="en-US" altLang="zh-TW" sz="2000" b="1"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「你的貼身智慧美食顧問，快速推薦、懂你所需」</a:t>
            </a:r>
            <a:endParaRPr lang="en-US" altLang="zh-TW" sz="2000" dirty="0">
              <a:latin typeface="微軟正黑體" panose="020B0604030504040204" pitchFamily="34" charset="-120"/>
              <a:ea typeface="微軟正黑體" panose="020B0604030504040204" pitchFamily="34" charset="-120"/>
            </a:endParaRPr>
          </a:p>
          <a:p>
            <a:pPr>
              <a:lnSpc>
                <a:spcPct val="150000"/>
              </a:lnSpc>
            </a:pPr>
            <a:r>
              <a:rPr lang="zh-TW" altLang="en-US" sz="2000" b="1" dirty="0">
                <a:latin typeface="微軟正黑體" panose="020B0604030504040204" pitchFamily="34" charset="-120"/>
                <a:ea typeface="微軟正黑體" panose="020B0604030504040204" pitchFamily="34" charset="-120"/>
              </a:rPr>
              <a:t>價值主張：</a:t>
            </a:r>
            <a:endParaRPr lang="en-US" altLang="zh-TW" sz="2000" b="1" dirty="0">
              <a:latin typeface="微軟正黑體" panose="020B0604030504040204" pitchFamily="34" charset="-120"/>
              <a:ea typeface="微軟正黑體" panose="020B0604030504040204" pitchFamily="34" charset="-120"/>
            </a:endParaRPr>
          </a:p>
          <a:p>
            <a:pPr>
              <a:lnSpc>
                <a:spcPct val="150000"/>
              </a:lnSpc>
            </a:pPr>
            <a:r>
              <a:rPr lang="zh-TW" altLang="en-US" sz="2000" dirty="0">
                <a:latin typeface="微軟正黑體" panose="020B0604030504040204" pitchFamily="34" charset="-120"/>
                <a:ea typeface="微軟正黑體" panose="020B0604030504040204" pitchFamily="34" charset="-120"/>
              </a:rPr>
              <a:t>結合深度學習與自然語言處理，提供即時、聊天式互動推薦，幫助使用者快速從海量資訊中找到最符合自己需求的美食選擇，無論是日常用餐還是外地旅行，都能即時解決選擇困難。</a:t>
            </a:r>
          </a:p>
        </p:txBody>
      </p:sp>
      <p:sp>
        <p:nvSpPr>
          <p:cNvPr id="5" name="文字方塊 4">
            <a:extLst>
              <a:ext uri="{FF2B5EF4-FFF2-40B4-BE49-F238E27FC236}">
                <a16:creationId xmlns:a16="http://schemas.microsoft.com/office/drawing/2014/main" id="{58E1C5EA-AD02-09A7-F917-51825A4DEC63}"/>
              </a:ext>
            </a:extLst>
          </p:cNvPr>
          <p:cNvSpPr txBox="1"/>
          <p:nvPr/>
        </p:nvSpPr>
        <p:spPr>
          <a:xfrm>
            <a:off x="11839384" y="6466117"/>
            <a:ext cx="9114986" cy="400110"/>
          </a:xfrm>
          <a:prstGeom prst="rect">
            <a:avLst/>
          </a:prstGeom>
          <a:noFill/>
        </p:spPr>
        <p:txBody>
          <a:bodyPr wrap="square" rtlCol="0">
            <a:spAutoFit/>
          </a:bodyPr>
          <a:lstStyle/>
          <a:p>
            <a:r>
              <a:rPr lang="en-US" altLang="zh-TW" sz="2000" b="1" dirty="0">
                <a:latin typeface="微軟正黑體" panose="020B0604030504040204" pitchFamily="34" charset="-120"/>
                <a:ea typeface="微軟正黑體" panose="020B0604030504040204" pitchFamily="34" charset="-120"/>
              </a:rPr>
              <a:t>9</a:t>
            </a:r>
          </a:p>
        </p:txBody>
      </p:sp>
    </p:spTree>
    <p:extLst>
      <p:ext uri="{BB962C8B-B14F-4D97-AF65-F5344CB8AC3E}">
        <p14:creationId xmlns:p14="http://schemas.microsoft.com/office/powerpoint/2010/main" val="104206224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2315</TotalTime>
  <Words>1926</Words>
  <Application>Microsoft Office PowerPoint</Application>
  <PresentationFormat>寬螢幕</PresentationFormat>
  <Paragraphs>212</Paragraphs>
  <Slides>15</Slides>
  <Notes>13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微軟正黑體</vt:lpstr>
      <vt:lpstr>Arial</vt:lpstr>
      <vt:lpstr>Calibri</vt:lpstr>
      <vt:lpstr>Calibri Light</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Panasonic</dc:creator>
  <cp:lastModifiedBy>Panasonic</cp:lastModifiedBy>
  <cp:revision>13</cp:revision>
  <dcterms:created xsi:type="dcterms:W3CDTF">2025-04-26T10:51:45Z</dcterms:created>
  <dcterms:modified xsi:type="dcterms:W3CDTF">2025-04-28T03:20:16Z</dcterms:modified>
</cp:coreProperties>
</file>