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3"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21;p1"/>
          <p:cNvSpPr txBox="1">
            <a:spLocks noGrp="1"/>
          </p:cNvSpPr>
          <p:nvPr>
            <p:ph type="title"/>
          </p:nvPr>
        </p:nvSpPr>
        <p:spPr>
          <a:xfrm>
            <a:off x="541020" y="862330"/>
            <a:ext cx="11177905" cy="762000"/>
          </a:xfrm>
          <a:prstGeom prst="rect">
            <a:avLst/>
          </a:prstGeom>
          <a:solidFill>
            <a:srgbClr val="D9D9D9"/>
          </a:solidFill>
          <a:ln>
            <a:noFill/>
          </a:ln>
        </p:spPr>
        <p:txBody>
          <a:bodyPr spcFirstLastPara="1" wrap="square" lIns="68575" tIns="34275" rIns="68575" bIns="34275" anchor="ctr" anchorCtr="0">
            <a:noAutofit/>
          </a:bodyPr>
          <a:p>
            <a:pPr marL="0" lvl="0" indent="0" algn="l" rtl="0">
              <a:lnSpc>
                <a:spcPct val="100000"/>
              </a:lnSpc>
              <a:spcBef>
                <a:spcPts val="0"/>
              </a:spcBef>
              <a:spcAft>
                <a:spcPts val="0"/>
              </a:spcAft>
              <a:buClr>
                <a:srgbClr val="404040"/>
              </a:buClr>
              <a:buSzPts val="2700"/>
              <a:buFont typeface="Calibri" panose="020F0502020204030204"/>
              <a:buNone/>
            </a:pPr>
            <a:r>
              <a:rPr lang="en-US" sz="2700" b="0" i="0" u="none">
                <a:solidFill>
                  <a:srgbClr val="404040"/>
                </a:solidFill>
                <a:latin typeface="Calibri" panose="020F0502020204030204"/>
                <a:ea typeface="Calibri" panose="020F0502020204030204"/>
                <a:cs typeface="Calibri" panose="020F0502020204030204"/>
                <a:sym typeface="Calibri" panose="020F0502020204030204"/>
              </a:rPr>
              <a:t>Development of website for a Training Organization</a:t>
            </a:r>
            <a:endParaRPr lang="en-US" sz="2700" b="0" i="0" u="none">
              <a:solidFill>
                <a:srgbClr val="404040"/>
              </a:solidFill>
              <a:latin typeface="Calibri" panose="020F0502020204030204"/>
              <a:ea typeface="Calibri" panose="020F0502020204030204"/>
              <a:cs typeface="Calibri" panose="020F0502020204030204"/>
              <a:sym typeface="Calibri" panose="020F0502020204030204"/>
            </a:endParaRPr>
          </a:p>
        </p:txBody>
      </p:sp>
      <p:sp>
        <p:nvSpPr>
          <p:cNvPr id="22" name="Google Shape;22;p1"/>
          <p:cNvSpPr txBox="1"/>
          <p:nvPr/>
        </p:nvSpPr>
        <p:spPr>
          <a:xfrm>
            <a:off x="800100" y="1624330"/>
            <a:ext cx="7355840" cy="571500"/>
          </a:xfrm>
          <a:prstGeom prst="rect">
            <a:avLst/>
          </a:prstGeom>
          <a:noFill/>
          <a:ln>
            <a:noFill/>
          </a:ln>
        </p:spPr>
        <p:txBody>
          <a:bodyPr spcFirstLastPara="1" wrap="square" lIns="91425" tIns="45700" rIns="91425" bIns="45700" anchor="ctr" anchorCtr="0">
            <a:noAutofit/>
          </a:bodyPr>
          <a:p>
            <a:pPr marL="0" marR="0" lvl="0" indent="0" algn="l" rtl="0">
              <a:lnSpc>
                <a:spcPct val="100000"/>
              </a:lnSpc>
              <a:spcBef>
                <a:spcPts val="0"/>
              </a:spcBef>
              <a:spcAft>
                <a:spcPts val="0"/>
              </a:spcAft>
              <a:buClr>
                <a:srgbClr val="404040"/>
              </a:buClr>
              <a:buSzPts val="1500"/>
              <a:buFont typeface="Calibri" panose="020F0502020204030204"/>
              <a:buNone/>
            </a:pPr>
            <a:r>
              <a:rPr lang="en-US" sz="1500" b="0" i="0" u="none" strike="noStrike" cap="none">
                <a:solidFill>
                  <a:srgbClr val="404040"/>
                </a:solidFill>
                <a:latin typeface="Calibri" panose="020F0502020204030204"/>
                <a:ea typeface="Calibri" panose="020F0502020204030204"/>
                <a:cs typeface="Calibri" panose="020F0502020204030204"/>
                <a:sym typeface="Calibri" panose="020F0502020204030204"/>
              </a:rPr>
              <a:t>Module Project</a:t>
            </a:r>
            <a:endParaRPr lang="en-US" sz="1500" b="0" i="0" u="none" strike="noStrike" cap="none">
              <a:solidFill>
                <a:srgbClr val="404040"/>
              </a:solidFill>
              <a:latin typeface="Calibri" panose="020F0502020204030204"/>
              <a:ea typeface="Calibri" panose="020F0502020204030204"/>
              <a:cs typeface="Calibri" panose="020F0502020204030204"/>
              <a:sym typeface="Calibri" panose="020F0502020204030204"/>
            </a:endParaRPr>
          </a:p>
        </p:txBody>
      </p:sp>
      <p:sp>
        <p:nvSpPr>
          <p:cNvPr id="23" name="Google Shape;23;p1"/>
          <p:cNvSpPr txBox="1"/>
          <p:nvPr/>
        </p:nvSpPr>
        <p:spPr>
          <a:xfrm>
            <a:off x="560705" y="2753360"/>
            <a:ext cx="5677535" cy="1007745"/>
          </a:xfrm>
          <a:prstGeom prst="rect">
            <a:avLst/>
          </a:prstGeom>
          <a:solidFill>
            <a:srgbClr val="F2F2F2"/>
          </a:solidFill>
          <a:ln>
            <a:noFill/>
          </a:ln>
        </p:spPr>
        <p:txBody>
          <a:bodyPr spcFirstLastPara="1" wrap="square" lIns="91425" tIns="45700" rIns="91425" bIns="45700" anchor="t" anchorCtr="0">
            <a:noAutofit/>
          </a:bodyPr>
          <a:p>
            <a:pPr marL="0" marR="0" lvl="0" indent="0" algn="l" rtl="0">
              <a:lnSpc>
                <a:spcPct val="129000"/>
              </a:lnSpc>
              <a:spcBef>
                <a:spcPts val="0"/>
              </a:spcBef>
              <a:spcAft>
                <a:spcPts val="0"/>
              </a:spcAft>
              <a:buClr>
                <a:schemeClr val="dk1"/>
              </a:buClr>
              <a:buSzPts val="1400"/>
              <a:buFont typeface="Calibri" panose="020F0502020204030204"/>
              <a:buNone/>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Start Date		: 24-09-2024	</a:t>
            </a:r>
            <a:endPar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29000"/>
              </a:lnSpc>
              <a:spcBef>
                <a:spcPts val="400"/>
              </a:spcBef>
              <a:spcAft>
                <a:spcPts val="0"/>
              </a:spcAft>
              <a:buClr>
                <a:schemeClr val="dk1"/>
              </a:buClr>
              <a:buSzPts val="1400"/>
              <a:buFont typeface="Calibri" panose="020F0502020204030204"/>
              <a:buNone/>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End Date		: 27-11-2024	</a:t>
            </a:r>
            <a:endPar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29000"/>
              </a:lnSpc>
              <a:spcBef>
                <a:spcPts val="400"/>
              </a:spcBef>
              <a:spcAft>
                <a:spcPts val="0"/>
              </a:spcAft>
              <a:buClr>
                <a:schemeClr val="dk1"/>
              </a:buClr>
              <a:buSzPts val="1400"/>
              <a:buFont typeface="Calibri" panose="020F0502020204030204"/>
              <a:buNone/>
            </a:pPr>
            <a:r>
              <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Submission Date	: 24-11-2024</a:t>
            </a:r>
            <a:endParaRPr lang="en-US"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200"/>
              </a:spcBef>
              <a:spcAft>
                <a:spcPts val="0"/>
              </a:spcAft>
              <a:buNone/>
            </a:pPr>
            <a:endParaRPr sz="1400" b="1"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 name="Google Shape;24;p1"/>
          <p:cNvSpPr txBox="1"/>
          <p:nvPr/>
        </p:nvSpPr>
        <p:spPr>
          <a:xfrm>
            <a:off x="560705" y="2033905"/>
            <a:ext cx="11158220" cy="718820"/>
          </a:xfrm>
          <a:prstGeom prst="rect">
            <a:avLst/>
          </a:prstGeom>
          <a:solidFill>
            <a:srgbClr val="F2F2F2"/>
          </a:solidFill>
          <a:ln>
            <a:noFill/>
          </a:ln>
        </p:spPr>
        <p:txBody>
          <a:bodyPr spcFirstLastPara="1" wrap="square" lIns="91425" tIns="45700" rIns="91425" bIns="45700" anchor="ctr" anchorCtr="0">
            <a:noAutofit/>
          </a:bodyPr>
          <a:p>
            <a:pPr marL="0" marR="0" lvl="0" indent="0" algn="l" rtl="0">
              <a:lnSpc>
                <a:spcPct val="129000"/>
              </a:lnSpc>
              <a:spcBef>
                <a:spcPts val="0"/>
              </a:spcBef>
              <a:spcAft>
                <a:spcPts val="0"/>
              </a:spcAft>
              <a:buClr>
                <a:schemeClr val="dk1"/>
              </a:buClr>
              <a:buSzPts val="1400"/>
              <a:buFont typeface="Calibri" panose="020F0502020204030204"/>
              <a:buNone/>
            </a:pPr>
            <a:r>
              <a:rPr lang="en-US" sz="1400" b="1" i="0" u="none">
                <a:solidFill>
                  <a:schemeClr val="dk1"/>
                </a:solidFill>
                <a:latin typeface="Calibri" panose="020F0502020204030204"/>
                <a:ea typeface="Calibri" panose="020F0502020204030204"/>
                <a:cs typeface="Calibri" panose="020F0502020204030204"/>
                <a:sym typeface="Calibri" panose="020F0502020204030204"/>
              </a:rPr>
              <a:t>Module: </a:t>
            </a:r>
            <a:r>
              <a:rPr lang="en-US" sz="1400" b="0" i="0" u="none">
                <a:solidFill>
                  <a:schemeClr val="dk1"/>
                </a:solidFill>
                <a:latin typeface="Calibri" panose="020F0502020204030204"/>
                <a:ea typeface="Calibri" panose="020F0502020204030204"/>
                <a:cs typeface="Calibri" panose="020F0502020204030204"/>
                <a:sym typeface="Calibri" panose="020F0502020204030204"/>
              </a:rPr>
              <a:t> </a:t>
            </a:r>
            <a:r>
              <a:rPr lang="en-US" sz="1100" b="1">
                <a:solidFill>
                  <a:schemeClr val="dk1"/>
                </a:solidFill>
              </a:rPr>
              <a:t>Application  Development Capstone</a:t>
            </a:r>
            <a:endParaRPr lang="en-US" sz="1100" b="1">
              <a:solidFill>
                <a:schemeClr val="dk1"/>
              </a:solidFill>
            </a:endParaRPr>
          </a:p>
        </p:txBody>
      </p:sp>
      <p:sp>
        <p:nvSpPr>
          <p:cNvPr id="25" name="Google Shape;25;p1"/>
          <p:cNvSpPr txBox="1"/>
          <p:nvPr/>
        </p:nvSpPr>
        <p:spPr>
          <a:xfrm>
            <a:off x="5325745" y="2734310"/>
            <a:ext cx="6393180" cy="1007745"/>
          </a:xfrm>
          <a:prstGeom prst="rect">
            <a:avLst/>
          </a:prstGeom>
          <a:solidFill>
            <a:srgbClr val="F2F2F2"/>
          </a:solidFill>
          <a:ln>
            <a:noFill/>
          </a:ln>
        </p:spPr>
        <p:txBody>
          <a:bodyPr spcFirstLastPara="1" wrap="square" lIns="91425" tIns="45700" rIns="91425" bIns="45700" anchor="t" anchorCtr="0">
            <a:noAutofit/>
          </a:bodyPr>
          <a:p>
            <a:pPr marL="0" marR="0" lvl="0" indent="0" algn="l" rtl="0">
              <a:lnSpc>
                <a:spcPct val="129000"/>
              </a:lnSpc>
              <a:spcBef>
                <a:spcPts val="0"/>
              </a:spcBef>
              <a:spcAft>
                <a:spcPts val="0"/>
              </a:spcAft>
              <a:buClr>
                <a:schemeClr val="dk1"/>
              </a:buClr>
              <a:buSzPts val="1400"/>
              <a:buFont typeface="Calibri" panose="020F0502020204030204"/>
              <a:buNone/>
            </a:pPr>
            <a:r>
              <a:rPr lang="en-US" sz="1400" b="1" i="0" u="none">
                <a:solidFill>
                  <a:schemeClr val="dk1"/>
                </a:solidFill>
                <a:latin typeface="Calibri" panose="020F0502020204030204"/>
                <a:ea typeface="Calibri" panose="020F0502020204030204"/>
                <a:cs typeface="Calibri" panose="020F0502020204030204"/>
                <a:sym typeface="Calibri" panose="020F0502020204030204"/>
              </a:rPr>
              <a:t>Learner Name	:  Wong Park Kit, Tan Ee Fun, Khoo Kah Heng</a:t>
            </a:r>
            <a:endParaRPr lang="en-US" sz="1400" b="1" i="0" u="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29000"/>
              </a:lnSpc>
              <a:spcBef>
                <a:spcPts val="400"/>
              </a:spcBef>
              <a:spcAft>
                <a:spcPts val="0"/>
              </a:spcAft>
              <a:buClr>
                <a:schemeClr val="dk1"/>
              </a:buClr>
              <a:buSzPts val="1400"/>
              <a:buFont typeface="Calibri" panose="020F0502020204030204"/>
              <a:buNone/>
            </a:pPr>
            <a:r>
              <a:rPr lang="en-US" sz="1400" b="1" i="0" u="none">
                <a:solidFill>
                  <a:schemeClr val="dk1"/>
                </a:solidFill>
                <a:latin typeface="Calibri" panose="020F0502020204030204"/>
                <a:ea typeface="Calibri" panose="020F0502020204030204"/>
                <a:cs typeface="Calibri" panose="020F0502020204030204"/>
                <a:sym typeface="Calibri" panose="020F0502020204030204"/>
              </a:rPr>
              <a:t>Enrollment ID	: DSE211/03 Application Development Capstone</a:t>
            </a:r>
            <a:endParaRPr lang="en-US" sz="1400" b="1" i="0" u="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29000"/>
              </a:lnSpc>
              <a:spcBef>
                <a:spcPts val="400"/>
              </a:spcBef>
              <a:spcAft>
                <a:spcPts val="0"/>
              </a:spcAft>
              <a:buClr>
                <a:schemeClr val="dk1"/>
              </a:buClr>
              <a:buSzPts val="1400"/>
              <a:buFont typeface="Calibri" panose="020F0502020204030204"/>
              <a:buNone/>
            </a:pPr>
            <a:r>
              <a:rPr lang="en-US" sz="1400" b="1" i="0" u="none">
                <a:solidFill>
                  <a:schemeClr val="dk1"/>
                </a:solidFill>
                <a:latin typeface="Calibri" panose="020F0502020204030204"/>
                <a:ea typeface="Calibri" panose="020F0502020204030204"/>
                <a:cs typeface="Calibri" panose="020F0502020204030204"/>
                <a:sym typeface="Calibri" panose="020F0502020204030204"/>
              </a:rPr>
              <a:t>Presentation Date	: 24-11-2024</a:t>
            </a:r>
            <a:endParaRPr lang="en-US" sz="1400" b="1" i="0" u="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200"/>
              </a:spcBef>
              <a:spcAft>
                <a:spcPts val="0"/>
              </a:spcAft>
              <a:buNone/>
            </a:pPr>
            <a:endParaRPr sz="1400" b="1" i="0" u="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6" name="Google Shape;26;p1"/>
          <p:cNvPicPr preferRelativeResize="0"/>
          <p:nvPr/>
        </p:nvPicPr>
        <p:blipFill rotWithShape="1">
          <a:blip r:embed="rId1"/>
          <a:srcRect/>
          <a:stretch>
            <a:fillRect/>
          </a:stretch>
        </p:blipFill>
        <p:spPr>
          <a:xfrm>
            <a:off x="4362450" y="4169410"/>
            <a:ext cx="2811780" cy="1584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 name="Google Shape;90;g317f7a2452c_0_64"/>
          <p:cNvSpPr txBox="1"/>
          <p:nvPr/>
        </p:nvSpPr>
        <p:spPr>
          <a:xfrm>
            <a:off x="34925" y="404495"/>
            <a:ext cx="9843770" cy="64389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System Architecture</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91" name="Google Shape;91;g317f7a2452c_0_64"/>
          <p:cNvSpPr txBox="1"/>
          <p:nvPr/>
        </p:nvSpPr>
        <p:spPr>
          <a:xfrm>
            <a:off x="269240" y="1317625"/>
            <a:ext cx="11537950"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15000"/>
              </a:lnSpc>
              <a:spcBef>
                <a:spcPts val="1200"/>
              </a:spcBef>
              <a:spcAft>
                <a:spcPts val="0"/>
              </a:spcAft>
              <a:buNone/>
            </a:pPr>
            <a:r>
              <a:rPr lang="en-US" sz="1500">
                <a:solidFill>
                  <a:schemeClr val="dk1"/>
                </a:solidFill>
              </a:rPr>
              <a:t>The system consists of three main components:</a:t>
            </a:r>
            <a:endParaRPr sz="1500">
              <a:solidFill>
                <a:schemeClr val="dk1"/>
              </a:solidFill>
            </a:endParaRPr>
          </a:p>
          <a:p>
            <a:pPr marL="457200" lvl="0" indent="-323850" algn="l" rtl="0">
              <a:lnSpc>
                <a:spcPct val="115000"/>
              </a:lnSpc>
              <a:spcBef>
                <a:spcPts val="1200"/>
              </a:spcBef>
              <a:spcAft>
                <a:spcPts val="0"/>
              </a:spcAft>
              <a:buClr>
                <a:schemeClr val="dk1"/>
              </a:buClr>
              <a:buSzPts val="1500"/>
              <a:buAutoNum type="arabicPeriod"/>
            </a:pPr>
            <a:r>
              <a:rPr lang="en-US" sz="1500" b="1">
                <a:solidFill>
                  <a:schemeClr val="dk1"/>
                </a:solidFill>
              </a:rPr>
              <a:t>Frontend Interface</a:t>
            </a:r>
            <a:r>
              <a:rPr lang="en-US" sz="1500">
                <a:solidFill>
                  <a:schemeClr val="dk1"/>
                </a:solidFill>
              </a:rPr>
              <a:t> - The user interface that interacts with the users.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US" sz="1500" b="1">
                <a:solidFill>
                  <a:schemeClr val="dk1"/>
                </a:solidFill>
              </a:rPr>
              <a:t>Backend Server</a:t>
            </a:r>
            <a:r>
              <a:rPr lang="en-US" sz="1500">
                <a:solidFill>
                  <a:schemeClr val="dk1"/>
                </a:solidFill>
              </a:rPr>
              <a:t> - Handles business logic, data processing, and interactions with the database.</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US" sz="1500" b="1">
                <a:solidFill>
                  <a:schemeClr val="dk1"/>
                </a:solidFill>
              </a:rPr>
              <a:t>Database</a:t>
            </a:r>
            <a:r>
              <a:rPr lang="en-US" sz="1500">
                <a:solidFill>
                  <a:schemeClr val="dk1"/>
                </a:solidFill>
              </a:rPr>
              <a:t> - Stores and manages data, such as user information, books listing and transactions.</a:t>
            </a:r>
            <a:endParaRPr sz="1500">
              <a:solidFill>
                <a:schemeClr val="dk1"/>
              </a:solidFill>
            </a:endParaRPr>
          </a:p>
          <a:p>
            <a:pPr marL="0" lvl="0" indent="0" algn="l" rtl="0">
              <a:lnSpc>
                <a:spcPct val="115000"/>
              </a:lnSpc>
              <a:spcBef>
                <a:spcPts val="1400"/>
              </a:spcBef>
              <a:spcAft>
                <a:spcPts val="0"/>
              </a:spcAft>
              <a:buNone/>
            </a:pPr>
            <a:r>
              <a:rPr lang="en-US" sz="1700" b="1">
                <a:solidFill>
                  <a:schemeClr val="dk1"/>
                </a:solidFill>
              </a:rPr>
              <a:t>Interaction Flow:</a:t>
            </a:r>
            <a:endParaRPr sz="1700" b="1">
              <a:solidFill>
                <a:schemeClr val="dk1"/>
              </a:solidFill>
            </a:endParaRPr>
          </a:p>
          <a:p>
            <a:pPr marL="457200" lvl="0" indent="-323850" algn="l" rtl="0">
              <a:lnSpc>
                <a:spcPct val="115000"/>
              </a:lnSpc>
              <a:spcBef>
                <a:spcPts val="1200"/>
              </a:spcBef>
              <a:spcAft>
                <a:spcPts val="0"/>
              </a:spcAft>
              <a:buClr>
                <a:schemeClr val="dk1"/>
              </a:buClr>
              <a:buSzPts val="1500"/>
              <a:buAutoNum type="arabicPeriod"/>
            </a:pPr>
            <a:r>
              <a:rPr lang="en-US" sz="1500" b="1">
                <a:solidFill>
                  <a:schemeClr val="dk1"/>
                </a:solidFill>
              </a:rPr>
              <a:t>User Interaction</a:t>
            </a:r>
            <a:r>
              <a:rPr lang="en-US" sz="1500">
                <a:solidFill>
                  <a:schemeClr val="dk1"/>
                </a:solidFill>
              </a:rPr>
              <a:t>: The user interacts with the </a:t>
            </a:r>
            <a:r>
              <a:rPr lang="en-US" sz="1500" b="1">
                <a:solidFill>
                  <a:schemeClr val="dk1"/>
                </a:solidFill>
              </a:rPr>
              <a:t>frontend interface</a:t>
            </a:r>
            <a:r>
              <a:rPr lang="en-US" sz="1500">
                <a:solidFill>
                  <a:schemeClr val="dk1"/>
                </a:solidFill>
              </a:rPr>
              <a:t> through a web browser.</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US" sz="1500" b="1">
                <a:solidFill>
                  <a:schemeClr val="dk1"/>
                </a:solidFill>
              </a:rPr>
              <a:t>Backend Processing</a:t>
            </a:r>
            <a:r>
              <a:rPr lang="en-US" sz="1500">
                <a:solidFill>
                  <a:schemeClr val="dk1"/>
                </a:solidFill>
              </a:rPr>
              <a:t>: The </a:t>
            </a:r>
            <a:r>
              <a:rPr lang="en-US" sz="1500" b="1">
                <a:solidFill>
                  <a:schemeClr val="dk1"/>
                </a:solidFill>
              </a:rPr>
              <a:t>backend</a:t>
            </a:r>
            <a:r>
              <a:rPr lang="en-US" sz="1500">
                <a:solidFill>
                  <a:schemeClr val="dk1"/>
                </a:solidFill>
              </a:rPr>
              <a:t> processes the business logic, handling tasks such as user authentication, books auctions, and  borrowing books.</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US" sz="1500" b="1">
                <a:solidFill>
                  <a:schemeClr val="dk1"/>
                </a:solidFill>
              </a:rPr>
              <a:t>Database Interaction</a:t>
            </a:r>
            <a:r>
              <a:rPr lang="en-US" sz="1500">
                <a:solidFill>
                  <a:schemeClr val="dk1"/>
                </a:solidFill>
              </a:rPr>
              <a:t>: The backend communicates with the </a:t>
            </a:r>
            <a:r>
              <a:rPr lang="en-US" sz="1500" b="1">
                <a:solidFill>
                  <a:schemeClr val="dk1"/>
                </a:solidFill>
              </a:rPr>
              <a:t>database</a:t>
            </a:r>
            <a:r>
              <a:rPr lang="en-US" sz="1500">
                <a:solidFill>
                  <a:schemeClr val="dk1"/>
                </a:solidFill>
              </a:rPr>
              <a:t> to retrieve or store data as needed.</a:t>
            </a:r>
            <a:endParaRPr sz="1500">
              <a:solidFill>
                <a:schemeClr val="dk1"/>
              </a:solidFill>
            </a:endParaRPr>
          </a:p>
          <a:p>
            <a:pPr marL="457200" lvl="0" indent="-323850" algn="l" rtl="0">
              <a:lnSpc>
                <a:spcPct val="115000"/>
              </a:lnSpc>
              <a:spcBef>
                <a:spcPts val="0"/>
              </a:spcBef>
              <a:spcAft>
                <a:spcPts val="0"/>
              </a:spcAft>
              <a:buClr>
                <a:schemeClr val="dk1"/>
              </a:buClr>
              <a:buSzPts val="1500"/>
              <a:buAutoNum type="arabicPeriod"/>
            </a:pPr>
            <a:r>
              <a:rPr lang="en-US" sz="1500" b="1">
                <a:solidFill>
                  <a:schemeClr val="dk1"/>
                </a:solidFill>
              </a:rPr>
              <a:t>Result Display</a:t>
            </a:r>
            <a:r>
              <a:rPr lang="en-US" sz="1500">
                <a:solidFill>
                  <a:schemeClr val="dk1"/>
                </a:solidFill>
              </a:rPr>
              <a:t>: The backend then sends the results back to the frontend, which displays the information to the user.</a:t>
            </a:r>
            <a:endParaRPr sz="1500">
              <a:solidFill>
                <a:schemeClr val="dk1"/>
              </a:solidFill>
            </a:endParaRPr>
          </a:p>
          <a:p>
            <a:pPr marL="914400" lvl="0" indent="0" algn="l" rtl="0">
              <a:lnSpc>
                <a:spcPct val="115000"/>
              </a:lnSpc>
              <a:spcBef>
                <a:spcPts val="1200"/>
              </a:spcBef>
              <a:spcAft>
                <a:spcPts val="1200"/>
              </a:spcAft>
              <a:buNone/>
            </a:pPr>
            <a:endParaRPr sz="15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 name="Google Shape;96;g317f7a2452c_0_74"/>
          <p:cNvSpPr txBox="1"/>
          <p:nvPr/>
        </p:nvSpPr>
        <p:spPr>
          <a:xfrm>
            <a:off x="34925" y="404495"/>
            <a:ext cx="9676130" cy="64389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System Architecture Diagram</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97" name="Google Shape;97;g317f7a2452c_0_74"/>
          <p:cNvSpPr txBox="1"/>
          <p:nvPr/>
        </p:nvSpPr>
        <p:spPr>
          <a:xfrm>
            <a:off x="269240" y="1317625"/>
            <a:ext cx="11341100"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15000"/>
              </a:lnSpc>
              <a:spcBef>
                <a:spcPts val="1200"/>
              </a:spcBef>
              <a:spcAft>
                <a:spcPts val="1200"/>
              </a:spcAft>
              <a:buNone/>
            </a:pPr>
            <a:endParaRPr sz="1500">
              <a:solidFill>
                <a:schemeClr val="dk1"/>
              </a:solidFill>
            </a:endParaRPr>
          </a:p>
        </p:txBody>
      </p:sp>
      <p:pic>
        <p:nvPicPr>
          <p:cNvPr id="4" name="Picture 1"/>
          <p:cNvPicPr>
            <a:picLocks noChangeAspect="1"/>
          </p:cNvPicPr>
          <p:nvPr>
            <p:ph idx="1"/>
          </p:nvPr>
        </p:nvPicPr>
        <p:blipFill>
          <a:blip r:embed="rId1"/>
          <a:stretch>
            <a:fillRect/>
          </a:stretch>
        </p:blipFill>
        <p:spPr>
          <a:xfrm>
            <a:off x="1089660" y="1662430"/>
            <a:ext cx="9700260" cy="39395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Google Shape;103;g317f7a2452c_0_82"/>
          <p:cNvSpPr txBox="1"/>
          <p:nvPr/>
        </p:nvSpPr>
        <p:spPr>
          <a:xfrm>
            <a:off x="34925" y="404800"/>
            <a:ext cx="7154700" cy="6465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Database Design</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04" name="Google Shape;104;g317f7a2452c_0_82"/>
          <p:cNvSpPr txBox="1"/>
          <p:nvPr/>
        </p:nvSpPr>
        <p:spPr>
          <a:xfrm>
            <a:off x="269240" y="1317625"/>
            <a:ext cx="11352530" cy="482473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15000"/>
              </a:lnSpc>
              <a:spcBef>
                <a:spcPts val="1200"/>
              </a:spcBef>
              <a:spcAft>
                <a:spcPts val="0"/>
              </a:spcAft>
              <a:buClr>
                <a:schemeClr val="dk1"/>
              </a:buClr>
              <a:buSzPts val="1100"/>
              <a:buFont typeface="Arial" panose="020B0604020202020204"/>
              <a:buNone/>
            </a:pPr>
            <a:r>
              <a:rPr lang="en-US" sz="1600" b="1">
                <a:solidFill>
                  <a:schemeClr val="dk1"/>
                </a:solidFill>
              </a:rPr>
              <a:t>Database Table Structure:</a:t>
            </a:r>
            <a:endParaRPr sz="1600" b="1">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US" sz="1600">
                <a:solidFill>
                  <a:schemeClr val="dk1"/>
                </a:solidFill>
              </a:rPr>
              <a:t>The main tables include:</a:t>
            </a:r>
            <a:endParaRPr sz="1600">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1600">
                <a:solidFill>
                  <a:schemeClr val="dk1"/>
                </a:solidFill>
              </a:rPr>
              <a:t>books (Book Information)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authors (Author Information)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genres (Genre Information)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publishers (</a:t>
            </a:r>
            <a:r>
              <a:rPr lang="en-US" altLang="en-US" sz="1600">
                <a:solidFill>
                  <a:schemeClr val="dk1"/>
                </a:solidFill>
              </a:rPr>
              <a:t>Publisher Information</a:t>
            </a:r>
            <a:r>
              <a:rPr lang="en-US" sz="1600">
                <a:solidFill>
                  <a:schemeClr val="dk1"/>
                </a:solidFill>
              </a:rPr>
              <a:t>)</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permission (Permission)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users (User Basic Information)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transcations (Borrowing Records)</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US" sz="1600" b="1">
                <a:solidFill>
                  <a:schemeClr val="dk1"/>
                </a:solidFill>
              </a:rPr>
              <a:t>Table Relationships:</a:t>
            </a:r>
            <a:endParaRPr sz="1600" b="1">
              <a:solidFill>
                <a:schemeClr val="dk1"/>
              </a:solidFill>
            </a:endParaRPr>
          </a:p>
          <a:p>
            <a:pPr marL="285750" lvl="0" indent="-285750" algn="l" rtl="0">
              <a:lnSpc>
                <a:spcPct val="115000"/>
              </a:lnSpc>
              <a:spcBef>
                <a:spcPts val="1200"/>
              </a:spcBef>
              <a:spcAft>
                <a:spcPts val="0"/>
              </a:spcAft>
              <a:buClr>
                <a:schemeClr val="dk1"/>
              </a:buClr>
              <a:buSzPts val="1100"/>
              <a:buFont typeface="Arial" panose="020B0604020202020204" pitchFamily="34" charset="0"/>
              <a:buChar char="•"/>
            </a:pPr>
            <a:r>
              <a:rPr lang="en-US" altLang="en-US" sz="1600">
                <a:solidFill>
                  <a:schemeClr val="dk1"/>
                </a:solidFill>
              </a:rPr>
              <a:t>books is linked to authors, genres, and publishers through foreign keys (AuthorID, GenreID, PublisherID).</a:t>
            </a:r>
            <a:endParaRPr lang="en-US" altLang="en-US" sz="1600">
              <a:solidFill>
                <a:schemeClr val="dk1"/>
              </a:solidFill>
            </a:endParaRPr>
          </a:p>
          <a:p>
            <a:pPr marL="285750" lvl="0" indent="-285750" algn="l" rtl="0">
              <a:lnSpc>
                <a:spcPct val="115000"/>
              </a:lnSpc>
              <a:spcBef>
                <a:spcPts val="1200"/>
              </a:spcBef>
              <a:spcAft>
                <a:spcPts val="0"/>
              </a:spcAft>
              <a:buClr>
                <a:schemeClr val="dk1"/>
              </a:buClr>
              <a:buSzPts val="1100"/>
              <a:buFont typeface="Arial" panose="020B0604020202020204" pitchFamily="34" charset="0"/>
              <a:buChar char="•"/>
            </a:pPr>
            <a:r>
              <a:rPr lang="en-US" altLang="en-US" sz="1600">
                <a:solidFill>
                  <a:schemeClr val="dk1"/>
                </a:solidFill>
              </a:rPr>
              <a:t>transactions connects users and books to log borrowing activities.</a:t>
            </a:r>
            <a:endParaRPr lang="en-US" altLang="en-US" sz="1600">
              <a:solidFill>
                <a:schemeClr val="dk1"/>
              </a:solidFill>
            </a:endParaRPr>
          </a:p>
          <a:p>
            <a:pPr marL="285750" lvl="0" indent="-285750" algn="l" rtl="0">
              <a:lnSpc>
                <a:spcPct val="115000"/>
              </a:lnSpc>
              <a:spcBef>
                <a:spcPts val="1200"/>
              </a:spcBef>
              <a:spcAft>
                <a:spcPts val="0"/>
              </a:spcAft>
              <a:buClr>
                <a:schemeClr val="dk1"/>
              </a:buClr>
              <a:buSzPts val="1100"/>
              <a:buFont typeface="Arial" panose="020B0604020202020204" pitchFamily="34" charset="0"/>
              <a:buChar char="•"/>
            </a:pPr>
            <a:r>
              <a:rPr lang="en-US" altLang="en-US" sz="1600">
                <a:solidFill>
                  <a:schemeClr val="dk1"/>
                </a:solidFill>
              </a:rPr>
              <a:t>users is linked to permission  for authentication.</a:t>
            </a:r>
            <a:endParaRPr lang="en-US" altLang="en-US" sz="1600">
              <a:solidFill>
                <a:schemeClr val="dk1"/>
              </a:solidFill>
            </a:endParaRPr>
          </a:p>
          <a:p>
            <a:pPr marL="914400" lvl="0" indent="0" algn="l" rtl="0">
              <a:lnSpc>
                <a:spcPct val="115000"/>
              </a:lnSpc>
              <a:spcBef>
                <a:spcPts val="1200"/>
              </a:spcBef>
              <a:spcAft>
                <a:spcPts val="1200"/>
              </a:spcAft>
              <a:buNone/>
            </a:pP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 name="Google Shape;109;g317f7a2452c_0_89"/>
          <p:cNvSpPr txBox="1"/>
          <p:nvPr/>
        </p:nvSpPr>
        <p:spPr>
          <a:xfrm>
            <a:off x="34925" y="404495"/>
            <a:ext cx="9853295" cy="64389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Database Design</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10" name="Google Shape;110;g317f7a2452c_0_89"/>
          <p:cNvSpPr txBox="1"/>
          <p:nvPr/>
        </p:nvSpPr>
        <p:spPr>
          <a:xfrm>
            <a:off x="269240" y="1317625"/>
            <a:ext cx="11548745"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914400" lvl="0" indent="0" algn="l" rtl="0">
              <a:lnSpc>
                <a:spcPct val="115000"/>
              </a:lnSpc>
              <a:spcBef>
                <a:spcPts val="1200"/>
              </a:spcBef>
              <a:spcAft>
                <a:spcPts val="1200"/>
              </a:spcAft>
              <a:buNone/>
            </a:pPr>
            <a:endParaRPr sz="2000">
              <a:solidFill>
                <a:schemeClr val="dk1"/>
              </a:solidFill>
            </a:endParaRPr>
          </a:p>
        </p:txBody>
      </p:sp>
      <p:pic>
        <p:nvPicPr>
          <p:cNvPr id="4" name="Content Placeholder 3"/>
          <p:cNvPicPr>
            <a:picLocks noChangeAspect="1"/>
          </p:cNvPicPr>
          <p:nvPr>
            <p:ph idx="1"/>
          </p:nvPr>
        </p:nvPicPr>
        <p:blipFill>
          <a:blip r:embed="rId1"/>
          <a:stretch>
            <a:fillRect/>
          </a:stretch>
        </p:blipFill>
        <p:spPr>
          <a:xfrm>
            <a:off x="1840230" y="1646555"/>
            <a:ext cx="7771765" cy="39706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 name="Google Shape;116;g317f7a2452c_0_95"/>
          <p:cNvSpPr txBox="1"/>
          <p:nvPr/>
        </p:nvSpPr>
        <p:spPr>
          <a:xfrm>
            <a:off x="34925" y="404800"/>
            <a:ext cx="7154700" cy="6465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Key Code</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17" name="Google Shape;117;g317f7a2452c_0_95"/>
          <p:cNvSpPr txBox="1"/>
          <p:nvPr/>
        </p:nvSpPr>
        <p:spPr>
          <a:xfrm>
            <a:off x="269240" y="1317625"/>
            <a:ext cx="11214735"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00000"/>
              </a:lnSpc>
              <a:spcBef>
                <a:spcPts val="0"/>
              </a:spcBef>
              <a:spcAft>
                <a:spcPts val="0"/>
              </a:spcAft>
              <a:buNone/>
            </a:pPr>
            <a:r>
              <a:rPr lang="en-US" sz="1800" b="1" dirty="0">
                <a:solidFill>
                  <a:schemeClr val="dk1"/>
                </a:solidFill>
              </a:rPr>
              <a:t>1.</a:t>
            </a:r>
            <a:r>
              <a:rPr lang="en-US" sz="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dirty="0">
                <a:solidFill>
                  <a:schemeClr val="dk1"/>
                </a:solidFill>
              </a:rPr>
              <a:t>Save User Data:</a:t>
            </a:r>
            <a:endParaRPr lang="en-US" sz="1800" b="1" dirty="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endParaRPr lang="en-US" sz="1800" b="1" dirty="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r>
              <a:rPr lang="en-US" sz="1800" dirty="0">
                <a:solidFill>
                  <a:schemeClr val="dk1"/>
                </a:solidFill>
              </a:rPr>
              <a:t> </a:t>
            </a:r>
            <a:endParaRPr lang="en-US" sz="1300" dirty="0">
              <a:solidFill>
                <a:srgbClr val="EEECE1"/>
              </a:solidFill>
              <a:highlight>
                <a:schemeClr val="dk1"/>
              </a:highlight>
            </a:endParaRPr>
          </a:p>
          <a:p>
            <a:pPr marL="0" lvl="0" indent="0" algn="l" rtl="0">
              <a:lnSpc>
                <a:spcPct val="100000"/>
              </a:lnSpc>
              <a:spcBef>
                <a:spcPts val="0"/>
              </a:spcBef>
              <a:spcAft>
                <a:spcPts val="0"/>
              </a:spcAft>
              <a:buNone/>
            </a:pPr>
            <a:r>
              <a:rPr lang="en-US" sz="1600" dirty="0">
                <a:solidFill>
                  <a:srgbClr val="EEECE1"/>
                </a:solidFill>
              </a:rPr>
              <a:t> </a:t>
            </a:r>
            <a:endParaRPr lang="en-US" sz="1600" dirty="0">
              <a:solidFill>
                <a:srgbClr val="EEECE1"/>
              </a:solidFill>
            </a:endParaRPr>
          </a:p>
          <a:p>
            <a:pPr marL="0" lvl="0" indent="0" algn="l" rtl="0">
              <a:lnSpc>
                <a:spcPct val="100000"/>
              </a:lnSpc>
              <a:spcBef>
                <a:spcPts val="0"/>
              </a:spcBef>
              <a:spcAft>
                <a:spcPts val="0"/>
              </a:spcAft>
              <a:buClr>
                <a:schemeClr val="dk1"/>
              </a:buClr>
              <a:buSzPts val="1100"/>
              <a:buFont typeface="Arial" panose="020B0604020202020204"/>
              <a:buNone/>
            </a:pPr>
            <a:r>
              <a:rPr lang="en-US" altLang="en-US" sz="1600" dirty="0">
                <a:solidFill>
                  <a:schemeClr val="dk1"/>
                </a:solidFill>
              </a:rPr>
              <a:t>This involves storing user information into the users table </a:t>
            </a:r>
            <a:endParaRPr lang="en-US" altLang="en-US" sz="1600" dirty="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endParaRPr lang="en-US" altLang="en-US" sz="1300" dirty="0">
              <a:solidFill>
                <a:schemeClr val="dk1"/>
              </a:solidFill>
            </a:endParaRPr>
          </a:p>
          <a:p>
            <a:pPr marL="0" lvl="0" indent="0" algn="l" rtl="0">
              <a:lnSpc>
                <a:spcPct val="100000"/>
              </a:lnSpc>
              <a:spcBef>
                <a:spcPts val="0"/>
              </a:spcBef>
              <a:spcAft>
                <a:spcPts val="0"/>
              </a:spcAft>
              <a:buNone/>
            </a:pPr>
            <a:r>
              <a:rPr lang="en-US" sz="1800" dirty="0">
                <a:solidFill>
                  <a:schemeClr val="dk1"/>
                </a:solidFill>
              </a:rPr>
              <a:t> </a:t>
            </a:r>
            <a:r>
              <a:rPr lang="en-US" sz="1800" b="1" dirty="0">
                <a:solidFill>
                  <a:schemeClr val="dk1"/>
                </a:solidFill>
              </a:rPr>
              <a:t>2.</a:t>
            </a:r>
            <a:r>
              <a:rPr lang="en-US" sz="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dirty="0">
                <a:solidFill>
                  <a:schemeClr val="dk1"/>
                </a:solidFill>
              </a:rPr>
              <a:t>Retrieve User Data:</a:t>
            </a:r>
            <a:endParaRPr lang="en-US" sz="1800" b="1" dirty="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endParaRPr lang="en-US" sz="1800" b="1" dirty="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r>
              <a:rPr lang="en-US" sz="1800" b="1" dirty="0">
                <a:solidFill>
                  <a:schemeClr val="dk1"/>
                </a:solidFill>
              </a:rPr>
              <a:t> </a:t>
            </a:r>
            <a:endParaRPr lang="en-US" sz="1800" b="1" dirty="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endParaRPr lang="en-US" sz="2000" dirty="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endParaRPr lang="en-US" sz="2000" dirty="0">
              <a:solidFill>
                <a:schemeClr val="dk1"/>
              </a:solidFill>
            </a:endParaRPr>
          </a:p>
          <a:p>
            <a:pPr marL="0" lvl="0" indent="0" algn="l" rtl="0">
              <a:lnSpc>
                <a:spcPct val="100000"/>
              </a:lnSpc>
              <a:spcBef>
                <a:spcPts val="0"/>
              </a:spcBef>
              <a:spcAft>
                <a:spcPts val="0"/>
              </a:spcAft>
              <a:buClr>
                <a:schemeClr val="dk1"/>
              </a:buClr>
              <a:buSzPts val="1100"/>
              <a:buFont typeface="Arial" panose="020B0604020202020204"/>
              <a:buNone/>
            </a:pPr>
            <a:r>
              <a:rPr lang="en-US" altLang="en-US" sz="1600" dirty="0">
                <a:solidFill>
                  <a:schemeClr val="dk1"/>
                </a:solidFill>
              </a:rPr>
              <a:t>This retrieves a user's details from the users table based on their email or other unique identifiers.</a:t>
            </a:r>
            <a:endParaRPr lang="en-US" altLang="en-US" sz="1600" dirty="0">
              <a:solidFill>
                <a:schemeClr val="dk1"/>
              </a:solidFill>
            </a:endParaRPr>
          </a:p>
        </p:txBody>
      </p:sp>
      <p:pic>
        <p:nvPicPr>
          <p:cNvPr id="4" name="Content Placeholder 3"/>
          <p:cNvPicPr>
            <a:picLocks noChangeAspect="1"/>
          </p:cNvPicPr>
          <p:nvPr>
            <p:ph sz="half" idx="1"/>
          </p:nvPr>
        </p:nvPicPr>
        <p:blipFill>
          <a:blip r:embed="rId1"/>
          <a:srcRect t="21519"/>
          <a:stretch>
            <a:fillRect/>
          </a:stretch>
        </p:blipFill>
        <p:spPr>
          <a:xfrm>
            <a:off x="441960" y="1837690"/>
            <a:ext cx="10392410" cy="445770"/>
          </a:xfrm>
          <a:prstGeom prst="rect">
            <a:avLst/>
          </a:prstGeom>
        </p:spPr>
      </p:pic>
      <p:pic>
        <p:nvPicPr>
          <p:cNvPr id="9" name="Content Placeholder 8"/>
          <p:cNvPicPr>
            <a:picLocks noChangeAspect="1"/>
          </p:cNvPicPr>
          <p:nvPr>
            <p:ph sz="half" idx="2"/>
          </p:nvPr>
        </p:nvPicPr>
        <p:blipFill>
          <a:blip r:embed="rId2"/>
          <a:stretch>
            <a:fillRect/>
          </a:stretch>
        </p:blipFill>
        <p:spPr>
          <a:xfrm>
            <a:off x="513080" y="3186430"/>
            <a:ext cx="8418830" cy="1028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 name="Google Shape;122;g317f7a2452c_0_110"/>
          <p:cNvSpPr txBox="1"/>
          <p:nvPr/>
        </p:nvSpPr>
        <p:spPr>
          <a:xfrm>
            <a:off x="2750515" y="2474687"/>
            <a:ext cx="6689700" cy="1908600"/>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Clr>
                <a:srgbClr val="8EB719"/>
              </a:buClr>
              <a:buSzPts val="3600"/>
              <a:buFont typeface="Calibri" panose="020F0502020204030204"/>
              <a:buNone/>
            </a:pPr>
            <a:r>
              <a:rPr lang="en-US" sz="5900" b="1">
                <a:solidFill>
                  <a:schemeClr val="dk1"/>
                </a:solidFill>
              </a:rPr>
              <a:t>Demonstration of Key Features</a:t>
            </a:r>
            <a:endParaRPr lang="en-US" sz="5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850120" cy="64389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Core Features</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28" name="Google Shape;128;g317f7a2452c_0_114"/>
          <p:cNvSpPr txBox="1"/>
          <p:nvPr/>
        </p:nvSpPr>
        <p:spPr>
          <a:xfrm>
            <a:off x="269240" y="1317625"/>
            <a:ext cx="11544935"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00000"/>
              </a:lnSpc>
              <a:spcBef>
                <a:spcPts val="0"/>
              </a:spcBef>
              <a:spcAft>
                <a:spcPts val="0"/>
              </a:spcAft>
              <a:buNone/>
            </a:pPr>
            <a:r>
              <a:rPr lang="en-US" sz="1800" b="1">
                <a:solidFill>
                  <a:schemeClr val="dk1"/>
                </a:solidFill>
              </a:rPr>
              <a:t>User registration and login: </a:t>
            </a:r>
            <a:r>
              <a:rPr lang="en-US" sz="1800">
                <a:solidFill>
                  <a:schemeClr val="dk1"/>
                </a:solidFill>
              </a:rPr>
              <a:t>Users register with First name, Last name, email, password(encrypted), address, phone number and profile image, then it stored to ensure information security when logging in.</a:t>
            </a:r>
            <a:endParaRPr lang="en-US" sz="1800">
              <a:solidFill>
                <a:schemeClr val="dk1"/>
              </a:solidFill>
            </a:endParaRPr>
          </a:p>
          <a:p>
            <a:pPr marL="0" lvl="0" indent="0" algn="l" rtl="0">
              <a:lnSpc>
                <a:spcPct val="100000"/>
              </a:lnSpc>
              <a:spcBef>
                <a:spcPts val="0"/>
              </a:spcBef>
              <a:spcAft>
                <a:spcPts val="0"/>
              </a:spcAft>
              <a:buNone/>
            </a:pPr>
            <a:endParaRPr lang="en-US" sz="1800">
              <a:solidFill>
                <a:schemeClr val="dk1"/>
              </a:solidFill>
            </a:endParaRPr>
          </a:p>
        </p:txBody>
      </p:sp>
      <p:pic>
        <p:nvPicPr>
          <p:cNvPr id="11" name="Content Placeholder 10"/>
          <p:cNvPicPr>
            <a:picLocks noChangeAspect="1"/>
          </p:cNvPicPr>
          <p:nvPr>
            <p:ph sz="half" idx="1"/>
          </p:nvPr>
        </p:nvPicPr>
        <p:blipFill>
          <a:blip r:embed="rId1"/>
          <a:stretch>
            <a:fillRect/>
          </a:stretch>
        </p:blipFill>
        <p:spPr>
          <a:xfrm>
            <a:off x="665480" y="2493645"/>
            <a:ext cx="4500880" cy="2594610"/>
          </a:xfrm>
          <a:prstGeom prst="rect">
            <a:avLst/>
          </a:prstGeom>
          <a:noFill/>
          <a:ln>
            <a:noFill/>
          </a:ln>
        </p:spPr>
      </p:pic>
      <p:pic>
        <p:nvPicPr>
          <p:cNvPr id="10" name="Content Placeholder 9"/>
          <p:cNvPicPr>
            <a:picLocks noChangeAspect="1"/>
          </p:cNvPicPr>
          <p:nvPr>
            <p:ph sz="half" idx="2"/>
          </p:nvPr>
        </p:nvPicPr>
        <p:blipFill>
          <a:blip r:embed="rId2"/>
          <a:stretch>
            <a:fillRect/>
          </a:stretch>
        </p:blipFill>
        <p:spPr>
          <a:xfrm>
            <a:off x="5786120" y="2493645"/>
            <a:ext cx="5846445" cy="259524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754870" cy="700405"/>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Core Features</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28" name="Google Shape;128;g317f7a2452c_0_114"/>
          <p:cNvSpPr txBox="1"/>
          <p:nvPr/>
        </p:nvSpPr>
        <p:spPr>
          <a:xfrm>
            <a:off x="269240" y="1317625"/>
            <a:ext cx="11433810" cy="5034915"/>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00000"/>
              </a:lnSpc>
              <a:spcBef>
                <a:spcPts val="0"/>
              </a:spcBef>
              <a:spcAft>
                <a:spcPts val="0"/>
              </a:spcAft>
              <a:buNone/>
            </a:pPr>
            <a:r>
              <a:rPr lang="en-US" altLang="en-US" sz="1800" b="1" dirty="0">
                <a:solidFill>
                  <a:schemeClr val="dk1"/>
                </a:solidFill>
              </a:rPr>
              <a:t>Add, edit, or delete books records</a:t>
            </a:r>
            <a:endParaRPr lang="en-US" altLang="en-US" sz="1800" b="1" dirty="0">
              <a:solidFill>
                <a:schemeClr val="dk1"/>
              </a:solidFill>
            </a:endParaRPr>
          </a:p>
          <a:p>
            <a:pPr marL="0" lvl="0" indent="0" algn="l" rtl="0">
              <a:lnSpc>
                <a:spcPct val="100000"/>
              </a:lnSpc>
              <a:spcBef>
                <a:spcPts val="0"/>
              </a:spcBef>
              <a:spcAft>
                <a:spcPts val="0"/>
              </a:spcAft>
              <a:buNone/>
            </a:pPr>
            <a:endParaRPr lang="en-US" sz="1800" dirty="0">
              <a:solidFill>
                <a:schemeClr val="dk1"/>
              </a:solidFill>
            </a:endParaRPr>
          </a:p>
        </p:txBody>
      </p:sp>
      <p:pic>
        <p:nvPicPr>
          <p:cNvPr id="21" name="Content Placeholder 20"/>
          <p:cNvPicPr>
            <a:picLocks noChangeAspect="1"/>
          </p:cNvPicPr>
          <p:nvPr>
            <p:ph sz="half" idx="1"/>
          </p:nvPr>
        </p:nvPicPr>
        <p:blipFill>
          <a:blip r:embed="rId1"/>
          <a:stretch>
            <a:fillRect/>
          </a:stretch>
        </p:blipFill>
        <p:spPr>
          <a:xfrm>
            <a:off x="684530" y="1825625"/>
            <a:ext cx="3192145" cy="4351655"/>
          </a:xfrm>
          <a:prstGeom prst="rect">
            <a:avLst/>
          </a:prstGeom>
          <a:noFill/>
          <a:ln>
            <a:noFill/>
          </a:ln>
        </p:spPr>
      </p:pic>
      <p:pic>
        <p:nvPicPr>
          <p:cNvPr id="22" name="Content Placeholder 21"/>
          <p:cNvPicPr>
            <a:picLocks noChangeAspect="1"/>
          </p:cNvPicPr>
          <p:nvPr>
            <p:ph sz="half" idx="2"/>
          </p:nvPr>
        </p:nvPicPr>
        <p:blipFill>
          <a:blip r:embed="rId2"/>
          <a:stretch>
            <a:fillRect/>
          </a:stretch>
        </p:blipFill>
        <p:spPr>
          <a:xfrm>
            <a:off x="4201160" y="1825625"/>
            <a:ext cx="4408170" cy="2781935"/>
          </a:xfrm>
          <a:prstGeom prst="rect">
            <a:avLst/>
          </a:prstGeom>
          <a:noFill/>
          <a:ln>
            <a:noFill/>
          </a:ln>
        </p:spPr>
      </p:pic>
      <p:pic>
        <p:nvPicPr>
          <p:cNvPr id="8" name="Picture 7"/>
          <p:cNvPicPr>
            <a:picLocks noChangeAspect="1"/>
          </p:cNvPicPr>
          <p:nvPr/>
        </p:nvPicPr>
        <p:blipFill>
          <a:blip r:embed="rId3"/>
          <a:stretch>
            <a:fillRect/>
          </a:stretch>
        </p:blipFill>
        <p:spPr>
          <a:xfrm>
            <a:off x="4201160" y="5038090"/>
            <a:ext cx="4491990" cy="8940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754870" cy="700405"/>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Core Features</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28" name="Google Shape;128;g317f7a2452c_0_114"/>
          <p:cNvSpPr txBox="1"/>
          <p:nvPr/>
        </p:nvSpPr>
        <p:spPr>
          <a:xfrm>
            <a:off x="269240" y="1317625"/>
            <a:ext cx="11433810" cy="5034915"/>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00000"/>
              </a:lnSpc>
              <a:spcBef>
                <a:spcPts val="0"/>
              </a:spcBef>
              <a:spcAft>
                <a:spcPts val="0"/>
              </a:spcAft>
              <a:buNone/>
            </a:pPr>
            <a:r>
              <a:rPr lang="en-US" altLang="en-US" sz="1800" b="1" dirty="0">
                <a:solidFill>
                  <a:schemeClr val="dk1"/>
                </a:solidFill>
              </a:rPr>
              <a:t>Add, edit, or delete authors records</a:t>
            </a:r>
            <a:endParaRPr lang="en-US" altLang="en-US" sz="1800" b="1" dirty="0">
              <a:solidFill>
                <a:schemeClr val="dk1"/>
              </a:solidFill>
            </a:endParaRPr>
          </a:p>
          <a:p>
            <a:pPr marL="0" lvl="0" indent="0" algn="l" rtl="0">
              <a:lnSpc>
                <a:spcPct val="100000"/>
              </a:lnSpc>
              <a:spcBef>
                <a:spcPts val="0"/>
              </a:spcBef>
              <a:spcAft>
                <a:spcPts val="0"/>
              </a:spcAft>
              <a:buNone/>
            </a:pPr>
            <a:endParaRPr lang="en-US" sz="1800" dirty="0">
              <a:solidFill>
                <a:schemeClr val="dk1"/>
              </a:solidFill>
            </a:endParaRPr>
          </a:p>
        </p:txBody>
      </p:sp>
      <p:pic>
        <p:nvPicPr>
          <p:cNvPr id="17" name="Content Placeholder 16"/>
          <p:cNvPicPr>
            <a:picLocks noChangeAspect="1"/>
          </p:cNvPicPr>
          <p:nvPr>
            <p:ph sz="half" idx="1"/>
          </p:nvPr>
        </p:nvPicPr>
        <p:blipFill>
          <a:blip r:embed="rId1"/>
          <a:stretch>
            <a:fillRect/>
          </a:stretch>
        </p:blipFill>
        <p:spPr>
          <a:xfrm>
            <a:off x="473075" y="1825625"/>
            <a:ext cx="4133850" cy="4199255"/>
          </a:xfrm>
          <a:prstGeom prst="rect">
            <a:avLst/>
          </a:prstGeom>
          <a:noFill/>
          <a:ln>
            <a:noFill/>
          </a:ln>
        </p:spPr>
      </p:pic>
      <p:pic>
        <p:nvPicPr>
          <p:cNvPr id="18" name="Content Placeholder 17"/>
          <p:cNvPicPr>
            <a:picLocks noChangeAspect="1"/>
          </p:cNvPicPr>
          <p:nvPr>
            <p:ph sz="half" idx="2"/>
          </p:nvPr>
        </p:nvPicPr>
        <p:blipFill>
          <a:blip r:embed="rId2"/>
          <a:stretch>
            <a:fillRect/>
          </a:stretch>
        </p:blipFill>
        <p:spPr>
          <a:xfrm>
            <a:off x="5735955" y="1518285"/>
            <a:ext cx="4053840" cy="2141855"/>
          </a:xfrm>
          <a:prstGeom prst="rect">
            <a:avLst/>
          </a:prstGeom>
          <a:noFill/>
          <a:ln>
            <a:noFill/>
          </a:ln>
        </p:spPr>
      </p:pic>
      <p:pic>
        <p:nvPicPr>
          <p:cNvPr id="19" name="Picture 18"/>
          <p:cNvPicPr>
            <a:picLocks noChangeAspect="1"/>
          </p:cNvPicPr>
          <p:nvPr/>
        </p:nvPicPr>
        <p:blipFill>
          <a:blip r:embed="rId3"/>
          <a:stretch>
            <a:fillRect/>
          </a:stretch>
        </p:blipFill>
        <p:spPr>
          <a:xfrm>
            <a:off x="5735955" y="3901440"/>
            <a:ext cx="4084955" cy="22783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754870" cy="700405"/>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Core Features</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28" name="Google Shape;128;g317f7a2452c_0_114"/>
          <p:cNvSpPr txBox="1"/>
          <p:nvPr/>
        </p:nvSpPr>
        <p:spPr>
          <a:xfrm>
            <a:off x="269240" y="1317625"/>
            <a:ext cx="11433810" cy="5034915"/>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00000"/>
              </a:lnSpc>
              <a:spcBef>
                <a:spcPts val="0"/>
              </a:spcBef>
              <a:spcAft>
                <a:spcPts val="0"/>
              </a:spcAft>
              <a:buNone/>
            </a:pPr>
            <a:r>
              <a:rPr lang="en-US" altLang="en-US" sz="1800" b="1" dirty="0">
                <a:solidFill>
                  <a:schemeClr val="dk1"/>
                </a:solidFill>
              </a:rPr>
              <a:t>Add, edit, or delete publishers records</a:t>
            </a:r>
            <a:endParaRPr lang="en-US" altLang="en-US" sz="1800" b="1" dirty="0">
              <a:solidFill>
                <a:schemeClr val="dk1"/>
              </a:solidFill>
            </a:endParaRPr>
          </a:p>
          <a:p>
            <a:pPr marL="0" lvl="0" indent="0" algn="l" rtl="0">
              <a:lnSpc>
                <a:spcPct val="100000"/>
              </a:lnSpc>
              <a:spcBef>
                <a:spcPts val="0"/>
              </a:spcBef>
              <a:spcAft>
                <a:spcPts val="0"/>
              </a:spcAft>
              <a:buNone/>
            </a:pPr>
            <a:endParaRPr lang="en-US" sz="1800" dirty="0">
              <a:solidFill>
                <a:schemeClr val="dk1"/>
              </a:solidFill>
            </a:endParaRPr>
          </a:p>
        </p:txBody>
      </p:sp>
      <p:pic>
        <p:nvPicPr>
          <p:cNvPr id="26" name="Content Placeholder 25"/>
          <p:cNvPicPr>
            <a:picLocks noChangeAspect="1"/>
          </p:cNvPicPr>
          <p:nvPr>
            <p:ph sz="half" idx="1"/>
          </p:nvPr>
        </p:nvPicPr>
        <p:blipFill>
          <a:blip r:embed="rId1"/>
          <a:stretch>
            <a:fillRect/>
          </a:stretch>
        </p:blipFill>
        <p:spPr>
          <a:xfrm>
            <a:off x="480695" y="1825625"/>
            <a:ext cx="3234055" cy="4351655"/>
          </a:xfrm>
          <a:prstGeom prst="rect">
            <a:avLst/>
          </a:prstGeom>
          <a:noFill/>
          <a:ln>
            <a:noFill/>
          </a:ln>
        </p:spPr>
      </p:pic>
      <p:pic>
        <p:nvPicPr>
          <p:cNvPr id="27" name="Content Placeholder 26"/>
          <p:cNvPicPr>
            <a:picLocks noChangeAspect="1"/>
          </p:cNvPicPr>
          <p:nvPr>
            <p:ph sz="half" idx="2"/>
          </p:nvPr>
        </p:nvPicPr>
        <p:blipFill>
          <a:blip r:embed="rId2"/>
          <a:stretch>
            <a:fillRect/>
          </a:stretch>
        </p:blipFill>
        <p:spPr>
          <a:xfrm>
            <a:off x="4197985" y="1612265"/>
            <a:ext cx="3576320" cy="2287905"/>
          </a:xfrm>
          <a:prstGeom prst="rect">
            <a:avLst/>
          </a:prstGeom>
          <a:noFill/>
          <a:ln>
            <a:noFill/>
          </a:ln>
        </p:spPr>
      </p:pic>
      <p:pic>
        <p:nvPicPr>
          <p:cNvPr id="28" name="Picture 27"/>
          <p:cNvPicPr>
            <a:picLocks noChangeAspect="1"/>
          </p:cNvPicPr>
          <p:nvPr/>
        </p:nvPicPr>
        <p:blipFill>
          <a:blip r:embed="rId3"/>
          <a:stretch>
            <a:fillRect/>
          </a:stretch>
        </p:blipFill>
        <p:spPr>
          <a:xfrm>
            <a:off x="8011160" y="3781425"/>
            <a:ext cx="3472180" cy="22523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Google Shape;31;g317f684a4e4_0_7"/>
          <p:cNvSpPr txBox="1"/>
          <p:nvPr/>
        </p:nvSpPr>
        <p:spPr>
          <a:xfrm>
            <a:off x="2136140" y="2428240"/>
            <a:ext cx="7801610" cy="997585"/>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Clr>
                <a:srgbClr val="8EB719"/>
              </a:buClr>
              <a:buSzPts val="3600"/>
              <a:buFont typeface="Calibri" panose="020F0502020204030204"/>
              <a:buNone/>
            </a:pPr>
            <a:r>
              <a:rPr lang="en-US" sz="5900" b="1">
                <a:solidFill>
                  <a:schemeClr val="dk1"/>
                </a:solidFill>
              </a:rPr>
              <a:t>Introduction</a:t>
            </a:r>
            <a:endParaRPr sz="5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850120" cy="70739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Core Features</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28" name="Google Shape;128;g317f7a2452c_0_114"/>
          <p:cNvSpPr txBox="1"/>
          <p:nvPr/>
        </p:nvSpPr>
        <p:spPr>
          <a:xfrm>
            <a:off x="269240" y="1317625"/>
            <a:ext cx="11544935" cy="50863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00000"/>
              </a:lnSpc>
              <a:spcBef>
                <a:spcPts val="0"/>
              </a:spcBef>
              <a:spcAft>
                <a:spcPts val="0"/>
              </a:spcAft>
              <a:buNone/>
            </a:pPr>
            <a:r>
              <a:rPr lang="en-US" sz="1800" b="1" dirty="0">
                <a:solidFill>
                  <a:schemeClr val="dk1"/>
                </a:solidFill>
              </a:rPr>
              <a:t>Books list function: </a:t>
            </a:r>
            <a:r>
              <a:rPr lang="en-US" sz="1800" dirty="0">
                <a:solidFill>
                  <a:schemeClr val="dk1"/>
                </a:solidFill>
              </a:rPr>
              <a:t>Users can view books information.</a:t>
            </a:r>
            <a:endParaRPr lang="en-US" sz="1800" dirty="0">
              <a:solidFill>
                <a:schemeClr val="dk1"/>
              </a:solidFill>
            </a:endParaRPr>
          </a:p>
        </p:txBody>
      </p:sp>
      <p:pic>
        <p:nvPicPr>
          <p:cNvPr id="23" name="Content Placeholder 22"/>
          <p:cNvPicPr>
            <a:picLocks noChangeAspect="1"/>
          </p:cNvPicPr>
          <p:nvPr>
            <p:ph idx="1"/>
          </p:nvPr>
        </p:nvPicPr>
        <p:blipFill>
          <a:blip r:embed="rId1"/>
          <a:stretch>
            <a:fillRect/>
          </a:stretch>
        </p:blipFill>
        <p:spPr>
          <a:xfrm>
            <a:off x="1863090" y="1945005"/>
            <a:ext cx="7509510" cy="43516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 name="Google Shape;122;g317f7a2452c_0_110"/>
          <p:cNvSpPr txBox="1"/>
          <p:nvPr/>
        </p:nvSpPr>
        <p:spPr>
          <a:xfrm>
            <a:off x="2750515" y="2132067"/>
            <a:ext cx="6689700" cy="2816115"/>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Clr>
                <a:srgbClr val="8EB719"/>
              </a:buClr>
              <a:buSzPts val="3600"/>
              <a:buFont typeface="Calibri" panose="020F0502020204030204"/>
              <a:buNone/>
            </a:pPr>
            <a:r>
              <a:rPr lang="en-US" sz="5900" b="1" dirty="0">
                <a:solidFill>
                  <a:schemeClr val="dk1"/>
                </a:solidFill>
              </a:rPr>
              <a:t>Testing and Quality Assurance</a:t>
            </a:r>
            <a:endParaRPr lang="en-US" sz="5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867265" cy="700405"/>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dirty="0">
                <a:solidFill>
                  <a:srgbClr val="8EB719"/>
                </a:solidFill>
                <a:latin typeface="Calibri" panose="020F0502020204030204"/>
                <a:ea typeface="Calibri" panose="020F0502020204030204"/>
                <a:cs typeface="Calibri" panose="020F0502020204030204"/>
                <a:sym typeface="Calibri" panose="020F0502020204030204"/>
              </a:rPr>
              <a:t>Unit Testing</a:t>
            </a:r>
            <a:endParaRPr lang="en-US" sz="3600" b="1" dirty="0">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28" name="Google Shape;128;g317f7a2452c_0_114"/>
          <p:cNvSpPr txBox="1"/>
          <p:nvPr/>
        </p:nvSpPr>
        <p:spPr>
          <a:xfrm>
            <a:off x="313690" y="1317625"/>
            <a:ext cx="11565255" cy="5034915"/>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r>
              <a:rPr lang="en-US" b="1" dirty="0"/>
              <a:t>Validation of Core Functional Modules to Ensure Reliable Functionality</a:t>
            </a:r>
            <a:endParaRPr lang="en-US" b="1" dirty="0"/>
          </a:p>
          <a:p>
            <a:endParaRPr lang="en-US" dirty="0"/>
          </a:p>
          <a:p>
            <a:r>
              <a:rPr lang="en-US" altLang="en-US" dirty="0"/>
              <a:t>Test Scenario: Verify user login functionality.</a:t>
            </a:r>
            <a:endParaRPr lang="en-US" altLang="en-US" dirty="0"/>
          </a:p>
          <a:p>
            <a:r>
              <a:rPr lang="en-US" altLang="en-US" dirty="0"/>
              <a:t>Steps:</a:t>
            </a:r>
            <a:endParaRPr lang="en-US" altLang="en-US" dirty="0"/>
          </a:p>
          <a:p>
            <a:r>
              <a:rPr lang="en-US" altLang="en-US" dirty="0"/>
              <a:t>Open the login page.</a:t>
            </a:r>
            <a:endParaRPr lang="en-US" altLang="en-US" dirty="0"/>
          </a:p>
          <a:p>
            <a:r>
              <a:rPr lang="en-US" altLang="en-US" dirty="0"/>
              <a:t>Enter valid credentials (e.g., Email and Password).</a:t>
            </a:r>
            <a:endParaRPr lang="en-US" altLang="en-US" dirty="0"/>
          </a:p>
          <a:p>
            <a:r>
              <a:rPr lang="en-US" altLang="en-US" dirty="0"/>
              <a:t>Click the "Login" button.</a:t>
            </a:r>
            <a:endParaRPr lang="en-US" altLang="en-US" dirty="0"/>
          </a:p>
          <a:p>
            <a:endParaRPr lang="en-US" altLang="en-US" dirty="0"/>
          </a:p>
          <a:p>
            <a:r>
              <a:rPr lang="en-US" altLang="en-US" dirty="0"/>
              <a:t>Expected Result:</a:t>
            </a:r>
            <a:endParaRPr lang="en-US" altLang="en-US" dirty="0"/>
          </a:p>
          <a:p>
            <a:r>
              <a:rPr lang="en-US" altLang="en-US" dirty="0"/>
              <a:t>User is redirected to the dashboard or homepage with a success message (e.g., "Login success").</a:t>
            </a:r>
            <a:endParaRPr lang="en-US" altLang="en-US" dirty="0"/>
          </a:p>
          <a:p>
            <a:r>
              <a:rPr lang="en-US" altLang="en-US" dirty="0"/>
              <a:t>Actual Result:</a:t>
            </a:r>
            <a:endParaRPr lang="en-US" altLang="en-US" dirty="0"/>
          </a:p>
          <a:p>
            <a:r>
              <a:rPr lang="en-US" altLang="en-US" dirty="0"/>
              <a:t>Pass. Works as expected.</a:t>
            </a:r>
            <a:endParaRPr lang="en-US" altLang="en-US" dirty="0"/>
          </a:p>
        </p:txBody>
      </p:sp>
      <p:pic>
        <p:nvPicPr>
          <p:cNvPr id="5" name="Content Placeholder 4"/>
          <p:cNvPicPr>
            <a:picLocks noChangeAspect="1"/>
          </p:cNvPicPr>
          <p:nvPr>
            <p:ph sz="half" idx="1"/>
          </p:nvPr>
        </p:nvPicPr>
        <p:blipFill>
          <a:blip r:embed="rId1"/>
          <a:stretch>
            <a:fillRect/>
          </a:stretch>
        </p:blipFill>
        <p:spPr>
          <a:xfrm>
            <a:off x="5543550" y="1814195"/>
            <a:ext cx="4358640" cy="2038985"/>
          </a:xfrm>
          <a:prstGeom prst="rect">
            <a:avLst/>
          </a:prstGeom>
        </p:spPr>
      </p:pic>
      <p:pic>
        <p:nvPicPr>
          <p:cNvPr id="7" name="Content Placeholder 6"/>
          <p:cNvPicPr>
            <a:picLocks noChangeAspect="1"/>
          </p:cNvPicPr>
          <p:nvPr>
            <p:ph sz="half" idx="2"/>
          </p:nvPr>
        </p:nvPicPr>
        <p:blipFill>
          <a:blip r:embed="rId2"/>
          <a:stretch>
            <a:fillRect/>
          </a:stretch>
        </p:blipFill>
        <p:spPr>
          <a:xfrm>
            <a:off x="4861560" y="4267835"/>
            <a:ext cx="5181600" cy="17900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607550" cy="69850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dirty="0">
                <a:solidFill>
                  <a:srgbClr val="8EB719"/>
                </a:solidFill>
                <a:latin typeface="Calibri" panose="020F0502020204030204"/>
                <a:ea typeface="Calibri" panose="020F0502020204030204"/>
                <a:cs typeface="Calibri" panose="020F0502020204030204"/>
                <a:sym typeface="Calibri" panose="020F0502020204030204"/>
              </a:rPr>
              <a:t>Performance Testing</a:t>
            </a:r>
            <a:endParaRPr lang="en-US" sz="3600" b="1" dirty="0">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28" name="Google Shape;128;g317f7a2452c_0_114"/>
          <p:cNvSpPr txBox="1"/>
          <p:nvPr/>
        </p:nvSpPr>
        <p:spPr>
          <a:xfrm>
            <a:off x="269240" y="1317625"/>
            <a:ext cx="11260455" cy="502539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r>
              <a:rPr lang="en-US" altLang="en-US" sz="1600" b="1" dirty="0">
                <a:effectLst/>
                <a:latin typeface="+mj-lt"/>
                <a:ea typeface="Times New Roman" panose="02020603050405020304" pitchFamily="18" charset="0"/>
                <a:cs typeface="Times New Roman" panose="02020603050405020304" pitchFamily="18" charset="0"/>
              </a:rPr>
              <a:t>Approach</a:t>
            </a:r>
            <a:endParaRPr lang="en-US" altLang="en-US" sz="1600" b="1" dirty="0">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effectLst/>
                <a:latin typeface="+mj-lt"/>
                <a:ea typeface="Times New Roman" panose="02020603050405020304" pitchFamily="18" charset="0"/>
                <a:cs typeface="Times New Roman" panose="02020603050405020304" pitchFamily="18" charset="0"/>
              </a:rPr>
              <a:t>Conducted load testing to simulate multiple users accessing the system simultaneously.</a:t>
            </a:r>
            <a:endParaRPr lang="en-US" altLang="en-US" sz="1600" dirty="0">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effectLst/>
                <a:latin typeface="+mj-lt"/>
                <a:ea typeface="Times New Roman" panose="02020603050405020304" pitchFamily="18" charset="0"/>
                <a:cs typeface="Times New Roman" panose="02020603050405020304" pitchFamily="18" charset="0"/>
              </a:rPr>
              <a:t>Tools Used: Apache JMeter, Locust.</a:t>
            </a:r>
            <a:endParaRPr lang="en-US" altLang="en-US" sz="1600" dirty="0">
              <a:effectLst/>
              <a:latin typeface="+mj-lt"/>
              <a:ea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en-US" sz="1600" dirty="0">
              <a:effectLst/>
              <a:latin typeface="+mj-lt"/>
              <a:ea typeface="Times New Roman" panose="02020603050405020304" pitchFamily="18" charset="0"/>
              <a:cs typeface="Times New Roman" panose="02020603050405020304" pitchFamily="18" charset="0"/>
            </a:endParaRPr>
          </a:p>
          <a:p>
            <a:r>
              <a:rPr lang="en-US" altLang="en-US" sz="1600" b="1" dirty="0">
                <a:effectLst/>
                <a:latin typeface="+mj-lt"/>
                <a:ea typeface="Times New Roman" panose="02020603050405020304" pitchFamily="18" charset="0"/>
                <a:cs typeface="Times New Roman" panose="02020603050405020304" pitchFamily="18" charset="0"/>
              </a:rPr>
              <a:t>Results</a:t>
            </a:r>
            <a:endParaRPr lang="en-US" altLang="en-US" sz="1600" b="1" dirty="0">
              <a:effectLst/>
              <a:latin typeface="+mj-lt"/>
              <a:ea typeface="Times New Roman" panose="02020603050405020304" pitchFamily="18" charset="0"/>
              <a:cs typeface="Times New Roman" panose="02020603050405020304" pitchFamily="18" charset="0"/>
            </a:endParaRPr>
          </a:p>
          <a:p>
            <a:r>
              <a:rPr lang="en-US" altLang="en-US" sz="1600" b="1" dirty="0">
                <a:effectLst/>
                <a:latin typeface="+mj-lt"/>
                <a:ea typeface="Times New Roman" panose="02020603050405020304" pitchFamily="18" charset="0"/>
                <a:cs typeface="Times New Roman" panose="02020603050405020304" pitchFamily="18" charset="0"/>
              </a:rPr>
              <a:t>Login Page:</a:t>
            </a:r>
            <a:endParaRPr lang="en-US" altLang="en-US" sz="1600" b="1" dirty="0">
              <a:effectLst/>
              <a:latin typeface="+mj-lt"/>
              <a:ea typeface="Times New Roman" panose="02020603050405020304" pitchFamily="18" charset="0"/>
              <a:cs typeface="Times New Roman" panose="02020603050405020304" pitchFamily="18" charset="0"/>
            </a:endParaRPr>
          </a:p>
          <a:p>
            <a:r>
              <a:rPr lang="en-US" altLang="en-US" sz="1600" dirty="0">
                <a:effectLst/>
                <a:latin typeface="+mj-lt"/>
                <a:ea typeface="Times New Roman" panose="02020603050405020304" pitchFamily="18" charset="0"/>
                <a:cs typeface="Times New Roman" panose="02020603050405020304" pitchFamily="18" charset="0"/>
              </a:rPr>
              <a:t>• Simulated Load: 100 users in 10 seconds.</a:t>
            </a:r>
            <a:endParaRPr lang="en-US" altLang="en-US" sz="1600" dirty="0">
              <a:effectLst/>
              <a:latin typeface="+mj-lt"/>
              <a:ea typeface="Times New Roman" panose="02020603050405020304" pitchFamily="18" charset="0"/>
              <a:cs typeface="Times New Roman" panose="02020603050405020304" pitchFamily="18" charset="0"/>
            </a:endParaRPr>
          </a:p>
          <a:p>
            <a:r>
              <a:rPr lang="en-US" altLang="en-US" sz="1600" dirty="0">
                <a:effectLst/>
                <a:latin typeface="+mj-lt"/>
                <a:ea typeface="Times New Roman" panose="02020603050405020304" pitchFamily="18" charset="0"/>
                <a:cs typeface="Times New Roman" panose="02020603050405020304" pitchFamily="18" charset="0"/>
              </a:rPr>
              <a:t>• Response Time: Average of 1.2 seconds.</a:t>
            </a:r>
            <a:endParaRPr lang="en-US" altLang="en-US" sz="1600" dirty="0">
              <a:effectLst/>
              <a:latin typeface="+mj-lt"/>
              <a:ea typeface="Times New Roman" panose="02020603050405020304" pitchFamily="18" charset="0"/>
              <a:cs typeface="Times New Roman" panose="02020603050405020304" pitchFamily="18" charset="0"/>
            </a:endParaRPr>
          </a:p>
          <a:p>
            <a:r>
              <a:rPr lang="en-US" altLang="en-US" sz="1600" dirty="0">
                <a:effectLst/>
                <a:latin typeface="+mj-lt"/>
                <a:ea typeface="Times New Roman" panose="02020603050405020304" pitchFamily="18" charset="0"/>
                <a:cs typeface="Times New Roman" panose="02020603050405020304" pitchFamily="18" charset="0"/>
              </a:rPr>
              <a:t>• Optimization: Reduced server-side queries by adding caching for session data.</a:t>
            </a:r>
            <a:endParaRPr lang="en-US" altLang="en-US" sz="1600" dirty="0">
              <a:effectLst/>
              <a:latin typeface="+mj-lt"/>
              <a:ea typeface="Times New Roman" panose="02020603050405020304" pitchFamily="18" charset="0"/>
              <a:cs typeface="Times New Roman" panose="02020603050405020304" pitchFamily="18" charset="0"/>
            </a:endParaRPr>
          </a:p>
          <a:p>
            <a:endParaRPr lang="en-US" altLang="en-US" sz="1600" dirty="0">
              <a:effectLst/>
              <a:latin typeface="+mj-lt"/>
              <a:ea typeface="Times New Roman" panose="02020603050405020304" pitchFamily="18" charset="0"/>
              <a:cs typeface="Times New Roman" panose="02020603050405020304" pitchFamily="18" charset="0"/>
            </a:endParaRPr>
          </a:p>
          <a:p>
            <a:r>
              <a:rPr lang="en-US" altLang="en-US" sz="1600" b="1" dirty="0">
                <a:effectLst/>
                <a:latin typeface="+mj-lt"/>
                <a:ea typeface="Times New Roman" panose="02020603050405020304" pitchFamily="18" charset="0"/>
                <a:cs typeface="Times New Roman" panose="02020603050405020304" pitchFamily="18" charset="0"/>
              </a:rPr>
              <a:t>Book Addition Functionality:</a:t>
            </a:r>
            <a:endParaRPr lang="en-US" altLang="en-US" sz="1600" b="1" dirty="0">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effectLst/>
                <a:latin typeface="+mj-lt"/>
                <a:ea typeface="Times New Roman" panose="02020603050405020304" pitchFamily="18" charset="0"/>
                <a:cs typeface="Times New Roman" panose="02020603050405020304" pitchFamily="18" charset="0"/>
              </a:rPr>
              <a:t>Simulated Load: 50 simultaneous submissions of the "Add Book" form within 1 minute.</a:t>
            </a:r>
            <a:endParaRPr lang="en-US" altLang="en-US" sz="1600" dirty="0">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effectLst/>
                <a:latin typeface="+mj-lt"/>
                <a:ea typeface="Times New Roman" panose="02020603050405020304" pitchFamily="18" charset="0"/>
                <a:cs typeface="Times New Roman" panose="02020603050405020304" pitchFamily="18" charset="0"/>
              </a:rPr>
              <a:t>Response Time: Average response time of 1.8 seconds.</a:t>
            </a:r>
            <a:endParaRPr lang="en-US" altLang="en-US" sz="1600" dirty="0">
              <a:effectLst/>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effectLst/>
                <a:latin typeface="+mj-lt"/>
                <a:ea typeface="Times New Roman" panose="02020603050405020304" pitchFamily="18" charset="0"/>
                <a:cs typeface="Times New Roman" panose="02020603050405020304" pitchFamily="18" charset="0"/>
              </a:rPr>
              <a:t>Optimization: Optimized database insert queries and reduced validation overhead in the PHP script</a:t>
            </a:r>
            <a:r>
              <a:rPr lang="en-US" altLang="en-US" sz="1200" dirty="0">
                <a:effectLst/>
                <a:latin typeface="+mj-lt"/>
                <a:ea typeface="Times New Roman" panose="02020603050405020304" pitchFamily="18" charset="0"/>
                <a:cs typeface="Times New Roman" panose="02020603050405020304" pitchFamily="18" charset="0"/>
              </a:rPr>
              <a:t>.</a:t>
            </a:r>
            <a:endParaRPr lang="en-US" altLang="en-US" sz="1200" dirty="0">
              <a:effectLst/>
              <a:latin typeface="+mj-lt"/>
              <a:ea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711055" cy="70866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dirty="0">
                <a:solidFill>
                  <a:srgbClr val="8EB719"/>
                </a:solidFill>
                <a:latin typeface="Calibri" panose="020F0502020204030204"/>
                <a:ea typeface="Calibri" panose="020F0502020204030204"/>
                <a:cs typeface="Calibri" panose="020F0502020204030204"/>
                <a:sym typeface="Calibri" panose="020F0502020204030204"/>
              </a:rPr>
              <a:t>Security Testing</a:t>
            </a:r>
            <a:endParaRPr lang="en-US" sz="3600" b="1" dirty="0">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128" name="Google Shape;128;g317f7a2452c_0_114"/>
          <p:cNvSpPr txBox="1"/>
          <p:nvPr/>
        </p:nvSpPr>
        <p:spPr>
          <a:xfrm>
            <a:off x="269240" y="1317625"/>
            <a:ext cx="11382375" cy="5095875"/>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r>
              <a:rPr lang="en-US" altLang="en-US" b="1" dirty="0"/>
              <a:t>Test Scenario: Validate user login and access control.</a:t>
            </a:r>
            <a:endParaRPr lang="en-US" altLang="en-US" b="1" dirty="0"/>
          </a:p>
          <a:p>
            <a:endParaRPr lang="en-US" altLang="en-US" dirty="0"/>
          </a:p>
          <a:p>
            <a:r>
              <a:rPr lang="en-US" altLang="en-US" b="1" dirty="0"/>
              <a:t>Steps:</a:t>
            </a:r>
            <a:endParaRPr lang="en-US" altLang="en-US" b="1" dirty="0"/>
          </a:p>
          <a:p>
            <a:r>
              <a:rPr lang="en-US" altLang="en-US" dirty="0"/>
              <a:t>Attempt login with incorrect credentials (wrong password or email).</a:t>
            </a:r>
            <a:endParaRPr lang="en-US" altLang="en-US" dirty="0"/>
          </a:p>
          <a:p>
            <a:endParaRPr lang="en-US" altLang="en-US" dirty="0"/>
          </a:p>
          <a:p>
            <a:r>
              <a:rPr lang="en-US" altLang="en-US" b="1" dirty="0"/>
              <a:t>Expected Result:</a:t>
            </a:r>
            <a:endParaRPr lang="en-US" altLang="en-US" b="1" dirty="0"/>
          </a:p>
          <a:p>
            <a:r>
              <a:rPr lang="en-US" altLang="en-US" dirty="0"/>
              <a:t>Users can log in only with valid credentials.</a:t>
            </a:r>
            <a:endParaRPr lang="en-US" altLang="en-US" dirty="0"/>
          </a:p>
          <a:p>
            <a:r>
              <a:rPr lang="en-US" altLang="en-US" dirty="0"/>
              <a:t>Admin features are accessible only by users with admin roles.</a:t>
            </a:r>
            <a:endParaRPr lang="en-US" altLang="en-US" dirty="0"/>
          </a:p>
        </p:txBody>
      </p:sp>
      <p:pic>
        <p:nvPicPr>
          <p:cNvPr id="7" name="Content Placeholder 6"/>
          <p:cNvPicPr>
            <a:picLocks noChangeAspect="1"/>
          </p:cNvPicPr>
          <p:nvPr>
            <p:ph sz="half" idx="1"/>
          </p:nvPr>
        </p:nvPicPr>
        <p:blipFill>
          <a:blip r:embed="rId1"/>
          <a:stretch>
            <a:fillRect/>
          </a:stretch>
        </p:blipFill>
        <p:spPr>
          <a:xfrm>
            <a:off x="919480" y="3775710"/>
            <a:ext cx="3027680" cy="2363470"/>
          </a:xfrm>
          <a:prstGeom prst="rect">
            <a:avLst/>
          </a:prstGeom>
        </p:spPr>
      </p:pic>
      <p:pic>
        <p:nvPicPr>
          <p:cNvPr id="9" name="Content Placeholder 8"/>
          <p:cNvPicPr>
            <a:picLocks noChangeAspect="1"/>
          </p:cNvPicPr>
          <p:nvPr>
            <p:ph sz="half" idx="2"/>
          </p:nvPr>
        </p:nvPicPr>
        <p:blipFill>
          <a:blip r:embed="rId2"/>
          <a:stretch>
            <a:fillRect/>
          </a:stretch>
        </p:blipFill>
        <p:spPr>
          <a:xfrm>
            <a:off x="4455160" y="4050030"/>
            <a:ext cx="5181600" cy="18148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 name="Google Shape;122;g317f7a2452c_0_110"/>
          <p:cNvSpPr txBox="1"/>
          <p:nvPr/>
        </p:nvSpPr>
        <p:spPr>
          <a:xfrm>
            <a:off x="2751150" y="2474913"/>
            <a:ext cx="6689700" cy="1908174"/>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Clr>
                <a:srgbClr val="8EB719"/>
              </a:buClr>
              <a:buSzPts val="3600"/>
              <a:buFont typeface="Calibri" panose="020F0502020204030204"/>
              <a:buNone/>
            </a:pPr>
            <a:r>
              <a:rPr lang="en-US" sz="5900" b="1" dirty="0">
                <a:solidFill>
                  <a:schemeClr val="dk1"/>
                </a:solidFill>
              </a:rPr>
              <a:t>Deployment and Optimization</a:t>
            </a:r>
            <a:endParaRPr lang="en-US" sz="5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737090" cy="701040"/>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dirty="0">
                <a:solidFill>
                  <a:srgbClr val="8EB719"/>
                </a:solidFill>
                <a:latin typeface="Calibri" panose="020F0502020204030204"/>
                <a:ea typeface="Calibri" panose="020F0502020204030204"/>
                <a:cs typeface="Calibri" panose="020F0502020204030204"/>
                <a:sym typeface="Calibri" panose="020F0502020204030204"/>
              </a:rPr>
              <a:t>Deployment Process</a:t>
            </a:r>
            <a:endParaRPr lang="en-US" sz="3600" b="1" dirty="0">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6" name="Rectangle 2"/>
          <p:cNvSpPr/>
          <p:nvPr/>
        </p:nvSpPr>
        <p:spPr>
          <a:xfrm>
            <a:off x="252095" y="1051560"/>
            <a:ext cx="11568430" cy="532892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MY"/>
          </a:p>
        </p:txBody>
      </p:sp>
      <p:sp>
        <p:nvSpPr>
          <p:cNvPr id="10" name="Text Box 9"/>
          <p:cNvSpPr txBox="1"/>
          <p:nvPr/>
        </p:nvSpPr>
        <p:spPr>
          <a:xfrm>
            <a:off x="447040" y="1181100"/>
            <a:ext cx="10952480" cy="3662680"/>
          </a:xfrm>
          <a:prstGeom prst="rect">
            <a:avLst/>
          </a:prstGeom>
        </p:spPr>
        <p:txBody>
          <a:bodyPr wrap="square">
            <a:noAutofit/>
          </a:bodyPr>
          <a:p>
            <a:pPr marL="269875" indent="-269875" defTabSz="266700">
              <a:spcBef>
                <a:spcPct val="0"/>
              </a:spcBef>
              <a:spcAft>
                <a:spcPct val="0"/>
              </a:spcAft>
            </a:pPr>
            <a:r>
              <a:rPr sz="1600" b="0">
                <a:latin typeface="Times New Roman" panose="02020603050405020304"/>
                <a:ea typeface="宋体" panose="02010600030101010101" pitchFamily="2" charset="-122"/>
              </a:rPr>
              <a:t>I. Development Preparation:</a:t>
            </a:r>
            <a:endParaRPr sz="1600" b="0">
              <a:latin typeface="Times New Roman" panose="02020603050405020304"/>
              <a:ea typeface="宋体" panose="02010600030101010101" pitchFamily="2" charset="-122"/>
            </a:endParaRPr>
          </a:p>
          <a:p>
            <a:pPr marL="266700" indent="-266700" defTabSz="266700">
              <a:spcBef>
                <a:spcPct val="0"/>
              </a:spcBef>
              <a:spcAft>
                <a:spcPct val="0"/>
              </a:spcAft>
            </a:pPr>
            <a:r>
              <a:rPr sz="1600" b="0">
                <a:latin typeface="Wingdings" panose="05000000000000000000"/>
                <a:ea typeface="宋体" panose="02010600030101010101" pitchFamily="2" charset="-122"/>
              </a:rPr>
              <a:t>v </a:t>
            </a:r>
            <a:r>
              <a:rPr sz="1600" b="0">
                <a:latin typeface="Times New Roman" panose="02020603050405020304"/>
                <a:ea typeface="宋体" panose="02010600030101010101" pitchFamily="2" charset="-122"/>
              </a:rPr>
              <a:t>Ensure all files are organized and properly structured.</a:t>
            </a:r>
            <a:endParaRPr sz="1600" b="0">
              <a:latin typeface="Times New Roman" panose="02020603050405020304"/>
              <a:ea typeface="宋体" panose="02010600030101010101" pitchFamily="2" charset="-122"/>
            </a:endParaRPr>
          </a:p>
          <a:p>
            <a:pPr marL="266700" indent="-266700" defTabSz="266700">
              <a:spcBef>
                <a:spcPct val="0"/>
              </a:spcBef>
              <a:spcAft>
                <a:spcPct val="0"/>
              </a:spcAft>
            </a:pPr>
            <a:r>
              <a:rPr sz="1600" b="0">
                <a:latin typeface="Wingdings" panose="05000000000000000000"/>
                <a:ea typeface="宋体" panose="02010600030101010101" pitchFamily="2" charset="-122"/>
              </a:rPr>
              <a:t>v </a:t>
            </a:r>
            <a:r>
              <a:rPr sz="1600" b="0">
                <a:latin typeface="Times New Roman" panose="02020603050405020304"/>
                <a:ea typeface="宋体" panose="02010600030101010101" pitchFamily="2" charset="-122"/>
              </a:rPr>
              <a:t>Test the application locally to confirm functionality.</a:t>
            </a:r>
            <a:endParaRPr sz="1600" b="0">
              <a:latin typeface="Times New Roman" panose="02020603050405020304"/>
              <a:ea typeface="宋体" panose="02010600030101010101" pitchFamily="2" charset="-122"/>
            </a:endParaRPr>
          </a:p>
          <a:p>
            <a:pPr marL="0" indent="0" defTabSz="266700">
              <a:spcBef>
                <a:spcPct val="0"/>
              </a:spcBef>
              <a:spcAft>
                <a:spcPct val="0"/>
              </a:spcAft>
            </a:pPr>
            <a:r>
              <a:rPr sz="1600" b="0">
                <a:latin typeface="Times New Roman" panose="02020603050405020304"/>
                <a:ea typeface="宋体" panose="02010600030101010101" pitchFamily="2" charset="-122"/>
              </a:rPr>
              <a:t> </a:t>
            </a:r>
            <a:endParaRPr sz="1600" b="0">
              <a:latin typeface="Times New Roman" panose="02020603050405020304"/>
              <a:ea typeface="宋体" panose="02010600030101010101" pitchFamily="2" charset="-122"/>
            </a:endParaRPr>
          </a:p>
          <a:p>
            <a:pPr marL="269875" indent="-269875" defTabSz="266700">
              <a:spcBef>
                <a:spcPct val="0"/>
              </a:spcBef>
              <a:spcAft>
                <a:spcPct val="0"/>
              </a:spcAft>
            </a:pPr>
            <a:r>
              <a:rPr sz="1600" b="0">
                <a:latin typeface="Times New Roman" panose="02020603050405020304"/>
                <a:ea typeface="宋体" panose="02010600030101010101" pitchFamily="2" charset="-122"/>
              </a:rPr>
              <a:t>II. Database Setup:</a:t>
            </a:r>
            <a:endParaRPr sz="1600" b="0">
              <a:latin typeface="Times New Roman" panose="02020603050405020304"/>
              <a:ea typeface="宋体" panose="02010600030101010101" pitchFamily="2" charset="-122"/>
            </a:endParaRPr>
          </a:p>
          <a:p>
            <a:pPr marL="266700" indent="-266700" defTabSz="266700">
              <a:spcBef>
                <a:spcPct val="0"/>
              </a:spcBef>
              <a:spcAft>
                <a:spcPct val="0"/>
              </a:spcAft>
            </a:pPr>
            <a:r>
              <a:rPr sz="1600" b="0">
                <a:latin typeface="Wingdings" panose="05000000000000000000"/>
                <a:ea typeface="宋体" panose="02010600030101010101" pitchFamily="2" charset="-122"/>
              </a:rPr>
              <a:t>v </a:t>
            </a:r>
            <a:r>
              <a:rPr sz="1600" b="0">
                <a:latin typeface="Times New Roman" panose="02020603050405020304"/>
                <a:ea typeface="宋体" panose="02010600030101010101" pitchFamily="2" charset="-122"/>
              </a:rPr>
              <a:t>Export the local database using phpMyAdmin.</a:t>
            </a:r>
            <a:endParaRPr sz="1600" b="0">
              <a:latin typeface="Times New Roman" panose="02020603050405020304"/>
              <a:ea typeface="宋体" panose="02010600030101010101" pitchFamily="2" charset="-122"/>
            </a:endParaRPr>
          </a:p>
          <a:p>
            <a:pPr marL="266700" indent="-266700" defTabSz="266700">
              <a:spcBef>
                <a:spcPct val="0"/>
              </a:spcBef>
              <a:spcAft>
                <a:spcPct val="0"/>
              </a:spcAft>
            </a:pPr>
            <a:r>
              <a:rPr sz="1600" b="0">
                <a:latin typeface="Wingdings" panose="05000000000000000000"/>
                <a:ea typeface="宋体" panose="02010600030101010101" pitchFamily="2" charset="-122"/>
              </a:rPr>
              <a:t>v </a:t>
            </a:r>
            <a:r>
              <a:rPr sz="1600" b="0">
                <a:latin typeface="Times New Roman" panose="02020603050405020304"/>
                <a:ea typeface="宋体" panose="02010600030101010101" pitchFamily="2" charset="-122"/>
              </a:rPr>
              <a:t>Import the database to the live server using the hosting provider’s phpMyAdmin interface.</a:t>
            </a:r>
            <a:endParaRPr sz="1600" b="0">
              <a:latin typeface="Times New Roman" panose="02020603050405020304"/>
              <a:ea typeface="宋体" panose="02010600030101010101" pitchFamily="2" charset="-122"/>
            </a:endParaRPr>
          </a:p>
          <a:p>
            <a:pPr marL="0" indent="0" defTabSz="266700">
              <a:spcBef>
                <a:spcPct val="0"/>
              </a:spcBef>
              <a:spcAft>
                <a:spcPct val="0"/>
              </a:spcAft>
            </a:pPr>
            <a:r>
              <a:rPr sz="1600" b="0">
                <a:latin typeface="Times New Roman" panose="02020603050405020304"/>
                <a:ea typeface="宋体" panose="02010600030101010101" pitchFamily="2" charset="-122"/>
              </a:rPr>
              <a:t> </a:t>
            </a:r>
            <a:endParaRPr sz="1600" b="0">
              <a:latin typeface="Times New Roman" panose="02020603050405020304"/>
              <a:ea typeface="宋体" panose="02010600030101010101" pitchFamily="2" charset="-122"/>
            </a:endParaRPr>
          </a:p>
          <a:p>
            <a:pPr marL="269875" indent="-269875" defTabSz="266700">
              <a:spcBef>
                <a:spcPct val="0"/>
              </a:spcBef>
              <a:spcAft>
                <a:spcPct val="0"/>
              </a:spcAft>
            </a:pPr>
            <a:r>
              <a:rPr sz="1600" b="0">
                <a:latin typeface="Times New Roman" panose="02020603050405020304"/>
                <a:ea typeface="宋体" panose="02010600030101010101" pitchFamily="2" charset="-122"/>
              </a:rPr>
              <a:t>III. File Transfer:</a:t>
            </a:r>
            <a:endParaRPr sz="1600" b="0">
              <a:latin typeface="Times New Roman" panose="02020603050405020304"/>
              <a:ea typeface="宋体" panose="02010600030101010101" pitchFamily="2" charset="-122"/>
            </a:endParaRPr>
          </a:p>
          <a:p>
            <a:pPr marL="266700" indent="-266700" defTabSz="266700">
              <a:spcBef>
                <a:spcPct val="0"/>
              </a:spcBef>
              <a:spcAft>
                <a:spcPct val="0"/>
              </a:spcAft>
            </a:pPr>
            <a:r>
              <a:rPr sz="1600" b="0">
                <a:latin typeface="Wingdings" panose="05000000000000000000"/>
                <a:ea typeface="宋体" panose="02010600030101010101" pitchFamily="2" charset="-122"/>
              </a:rPr>
              <a:t>v </a:t>
            </a:r>
            <a:r>
              <a:rPr sz="1600" b="0">
                <a:latin typeface="Times New Roman" panose="02020603050405020304"/>
                <a:ea typeface="宋体" panose="02010600030101010101" pitchFamily="2" charset="-122"/>
              </a:rPr>
              <a:t>Use GitHub or the hosting provider’s file manager to upload all project files to the /public_html directory.</a:t>
            </a:r>
            <a:endParaRPr sz="1600" b="0">
              <a:latin typeface="Times New Roman" panose="02020603050405020304"/>
              <a:ea typeface="宋体" panose="02010600030101010101" pitchFamily="2" charset="-122"/>
            </a:endParaRPr>
          </a:p>
          <a:p>
            <a:pPr marL="266700" indent="-266700" defTabSz="266700">
              <a:spcBef>
                <a:spcPct val="0"/>
              </a:spcBef>
              <a:spcAft>
                <a:spcPct val="0"/>
              </a:spcAft>
            </a:pPr>
            <a:r>
              <a:rPr sz="1600" b="0">
                <a:latin typeface="Wingdings" panose="05000000000000000000"/>
                <a:ea typeface="宋体" panose="02010600030101010101" pitchFamily="2" charset="-122"/>
              </a:rPr>
              <a:t>v </a:t>
            </a:r>
            <a:r>
              <a:rPr sz="1600" b="0">
                <a:latin typeface="Times New Roman" panose="02020603050405020304"/>
                <a:ea typeface="宋体" panose="02010600030101010101" pitchFamily="2" charset="-122"/>
              </a:rPr>
              <a:t>Update database connection settings in the PHP configuration file to reflect the live server’s database credentials.</a:t>
            </a:r>
            <a:endParaRPr sz="1600" b="0">
              <a:latin typeface="Times New Roman" panose="02020603050405020304"/>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Google Shape;127;g317f7a2452c_0_114"/>
          <p:cNvSpPr txBox="1"/>
          <p:nvPr/>
        </p:nvSpPr>
        <p:spPr>
          <a:xfrm>
            <a:off x="34925" y="404495"/>
            <a:ext cx="9822180" cy="7118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EB719"/>
              </a:buClr>
              <a:buSzPts val="3600"/>
              <a:buFont typeface="Calibri" panose="020F0502020204030204"/>
              <a:buNone/>
            </a:pPr>
            <a:r>
              <a:rPr lang="en-US" sz="3600" b="1" dirty="0">
                <a:solidFill>
                  <a:srgbClr val="8EB719"/>
                </a:solidFill>
                <a:latin typeface="Calibri" panose="020F0502020204030204"/>
                <a:ea typeface="Calibri" panose="020F0502020204030204"/>
                <a:cs typeface="Calibri" panose="020F0502020204030204"/>
                <a:sym typeface="Calibri" panose="020F0502020204030204"/>
              </a:rPr>
              <a:t>Optimization Techniques</a:t>
            </a:r>
            <a:endParaRPr lang="en-US" sz="3600" b="1" dirty="0">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9" name="Rectangle 2"/>
          <p:cNvSpPr/>
          <p:nvPr/>
        </p:nvSpPr>
        <p:spPr>
          <a:xfrm>
            <a:off x="252095" y="1051560"/>
            <a:ext cx="11670030" cy="54102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 Box 9"/>
          <p:cNvSpPr txBox="1"/>
          <p:nvPr/>
        </p:nvSpPr>
        <p:spPr>
          <a:xfrm>
            <a:off x="447040" y="1186815"/>
            <a:ext cx="11287760" cy="2684145"/>
          </a:xfrm>
          <a:prstGeom prst="rect">
            <a:avLst/>
          </a:prstGeom>
        </p:spPr>
        <p:txBody>
          <a:bodyPr wrap="square">
            <a:spAutoFit/>
          </a:bodyPr>
          <a:p>
            <a:pPr marL="457200" indent="0" defTabSz="266700"/>
            <a:r>
              <a:rPr sz="1600" b="1">
                <a:latin typeface="Times New Roman" panose="02020603050405020304"/>
                <a:ea typeface="Times New Roman" panose="02020603050405020304"/>
              </a:rPr>
              <a:t>Code Optimization</a:t>
            </a:r>
            <a:r>
              <a:rPr sz="1700">
                <a:latin typeface="Times New Roman" panose="02020603050405020304"/>
                <a:ea typeface="Times New Roman" panose="02020603050405020304"/>
              </a:rPr>
              <a:t>:</a:t>
            </a:r>
            <a:endParaRPr sz="1700">
              <a:latin typeface="Times New Roman" panose="02020603050405020304"/>
              <a:ea typeface="Times New Roman" panose="02020603050405020304"/>
            </a:endParaRPr>
          </a:p>
          <a:p>
            <a:pPr marL="266700" indent="-266700" defTabSz="266700">
              <a:spcBef>
                <a:spcPts val="500"/>
              </a:spcBef>
              <a:spcAft>
                <a:spcPts val="500"/>
              </a:spcAft>
            </a:pPr>
            <a:r>
              <a:rPr sz="1600">
                <a:latin typeface="Wingdings" panose="05000000000000000000"/>
                <a:ea typeface="Cambria" panose="02040503050406030204"/>
              </a:rPr>
              <a:t>v </a:t>
            </a:r>
            <a:r>
              <a:rPr sz="1600">
                <a:latin typeface="Times New Roman" panose="02020603050405020304"/>
                <a:ea typeface="Cambria" panose="02040503050406030204"/>
              </a:rPr>
              <a:t>Minimized redundant PHP code and reused functions to improve maintainability.</a:t>
            </a:r>
            <a:endParaRPr sz="1600">
              <a:latin typeface="Times New Roman" panose="02020603050405020304"/>
              <a:ea typeface="Cambria" panose="02040503050406030204"/>
            </a:endParaRPr>
          </a:p>
          <a:p>
            <a:pPr marL="266700" indent="-266700" defTabSz="266700">
              <a:spcBef>
                <a:spcPts val="500"/>
              </a:spcBef>
              <a:spcAft>
                <a:spcPts val="500"/>
              </a:spcAft>
            </a:pPr>
            <a:r>
              <a:rPr sz="1600">
                <a:latin typeface="Wingdings" panose="05000000000000000000"/>
                <a:ea typeface="Cambria" panose="02040503050406030204"/>
              </a:rPr>
              <a:t>v </a:t>
            </a:r>
            <a:r>
              <a:rPr sz="1600">
                <a:latin typeface="Times New Roman" panose="02020603050405020304"/>
                <a:ea typeface="Cambria" panose="02040503050406030204"/>
              </a:rPr>
              <a:t>Optimized SQL queries by adding indexes to frequently searched fields.</a:t>
            </a:r>
            <a:endParaRPr sz="1600">
              <a:latin typeface="Times New Roman" panose="02020603050405020304"/>
              <a:ea typeface="Cambria" panose="02040503050406030204"/>
            </a:endParaRPr>
          </a:p>
          <a:p>
            <a:pPr marL="457200" indent="0" defTabSz="266700"/>
            <a:r>
              <a:rPr sz="1600" b="1">
                <a:latin typeface="Times New Roman" panose="02020603050405020304"/>
                <a:ea typeface="Times New Roman" panose="02020603050405020304"/>
              </a:rPr>
              <a:t>Caching</a:t>
            </a:r>
            <a:r>
              <a:rPr sz="1700">
                <a:latin typeface="Times New Roman" panose="02020603050405020304"/>
                <a:ea typeface="Times New Roman" panose="02020603050405020304"/>
              </a:rPr>
              <a:t>:</a:t>
            </a:r>
            <a:endParaRPr sz="1700">
              <a:latin typeface="Times New Roman" panose="02020603050405020304"/>
              <a:ea typeface="Times New Roman" panose="02020603050405020304"/>
            </a:endParaRPr>
          </a:p>
          <a:p>
            <a:pPr marL="266700" indent="-266700" defTabSz="266700">
              <a:spcBef>
                <a:spcPts val="500"/>
              </a:spcBef>
              <a:spcAft>
                <a:spcPts val="500"/>
              </a:spcAft>
            </a:pPr>
            <a:r>
              <a:rPr sz="1600">
                <a:latin typeface="Wingdings" panose="05000000000000000000"/>
                <a:ea typeface="Cambria" panose="02040503050406030204"/>
              </a:rPr>
              <a:t>v </a:t>
            </a:r>
            <a:r>
              <a:rPr sz="1600">
                <a:latin typeface="Times New Roman" panose="02020603050405020304"/>
                <a:ea typeface="Cambria" panose="02040503050406030204"/>
              </a:rPr>
              <a:t>Implemented server-side caching for session data and database queries to reduce load times.</a:t>
            </a:r>
            <a:endParaRPr sz="1600">
              <a:latin typeface="Times New Roman" panose="02020603050405020304"/>
              <a:ea typeface="Cambria" panose="02040503050406030204"/>
            </a:endParaRPr>
          </a:p>
          <a:p>
            <a:pPr marL="457200" indent="0" defTabSz="266700"/>
            <a:r>
              <a:rPr sz="1600" b="1">
                <a:latin typeface="Times New Roman" panose="02020603050405020304"/>
                <a:ea typeface="Times New Roman" panose="02020603050405020304"/>
              </a:rPr>
              <a:t>Asset Optimization</a:t>
            </a:r>
            <a:r>
              <a:rPr sz="1700">
                <a:latin typeface="Times New Roman" panose="02020603050405020304"/>
                <a:ea typeface="Times New Roman" panose="02020603050405020304"/>
              </a:rPr>
              <a:t>:</a:t>
            </a:r>
            <a:endParaRPr sz="1700">
              <a:latin typeface="Times New Roman" panose="02020603050405020304"/>
              <a:ea typeface="Times New Roman" panose="02020603050405020304"/>
            </a:endParaRPr>
          </a:p>
          <a:p>
            <a:pPr marL="266700" indent="-266700" defTabSz="266700">
              <a:spcBef>
                <a:spcPts val="500"/>
              </a:spcBef>
              <a:spcAft>
                <a:spcPts val="500"/>
              </a:spcAft>
            </a:pPr>
            <a:r>
              <a:rPr sz="1600">
                <a:latin typeface="Wingdings" panose="05000000000000000000"/>
                <a:ea typeface="Cambria" panose="02040503050406030204"/>
              </a:rPr>
              <a:t>v </a:t>
            </a:r>
            <a:r>
              <a:rPr sz="1600">
                <a:latin typeface="Times New Roman" panose="02020603050405020304"/>
                <a:ea typeface="Cambria" panose="02040503050406030204"/>
              </a:rPr>
              <a:t>Minimized CSS and JavaScript files using online tools (e.g., CSS Minifier, JS Compress).</a:t>
            </a:r>
            <a:endParaRPr sz="1600">
              <a:latin typeface="Times New Roman" panose="02020603050405020304"/>
              <a:ea typeface="Cambria" panose="02040503050406030204"/>
            </a:endParaRPr>
          </a:p>
          <a:p>
            <a:pPr marL="266700" indent="-266700" defTabSz="266700">
              <a:spcBef>
                <a:spcPts val="500"/>
              </a:spcBef>
              <a:spcAft>
                <a:spcPts val="500"/>
              </a:spcAft>
            </a:pPr>
            <a:r>
              <a:rPr sz="1600">
                <a:latin typeface="Wingdings" panose="05000000000000000000"/>
                <a:ea typeface="Cambria" panose="02040503050406030204"/>
              </a:rPr>
              <a:t>v </a:t>
            </a:r>
            <a:r>
              <a:rPr sz="1600">
                <a:latin typeface="Times New Roman" panose="02020603050405020304"/>
                <a:ea typeface="Cambria" panose="02040503050406030204"/>
              </a:rPr>
              <a:t>Enabled Gzip compression on the server for faster file transfers.</a:t>
            </a:r>
            <a:endParaRPr sz="1600">
              <a:latin typeface="Times New Roman" panose="02020603050405020304"/>
              <a:ea typeface="Cambria" panose="02040503050406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 name="Google Shape;122;g317f7a2452c_0_110"/>
          <p:cNvSpPr txBox="1"/>
          <p:nvPr/>
        </p:nvSpPr>
        <p:spPr>
          <a:xfrm>
            <a:off x="2750515" y="2626043"/>
            <a:ext cx="6689700" cy="1908174"/>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Clr>
                <a:srgbClr val="8EB719"/>
              </a:buClr>
              <a:buSzPts val="3600"/>
              <a:buFont typeface="Calibri" panose="020F0502020204030204"/>
              <a:buNone/>
            </a:pPr>
            <a:r>
              <a:rPr lang="en-US" sz="5900" b="1" dirty="0">
                <a:solidFill>
                  <a:schemeClr val="dk1"/>
                </a:solidFill>
              </a:rPr>
              <a:t>Challenges and Lessons Learned</a:t>
            </a:r>
            <a:endParaRPr lang="en-US" sz="5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121285" y="284480"/>
            <a:ext cx="9368155" cy="699135"/>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dirty="0">
                <a:solidFill>
                  <a:srgbClr val="8EB719"/>
                </a:solidFill>
                <a:latin typeface="Calibri" panose="020F0502020204030204"/>
                <a:ea typeface="Calibri" panose="020F0502020204030204"/>
                <a:cs typeface="Calibri" panose="020F0502020204030204"/>
                <a:sym typeface="Calibri" panose="020F0502020204030204"/>
              </a:rPr>
              <a:t>Challenges</a:t>
            </a:r>
            <a:endParaRPr lang="en-US" sz="3600" b="1" dirty="0">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5" name="Rectangle 1"/>
          <p:cNvSpPr/>
          <p:nvPr/>
        </p:nvSpPr>
        <p:spPr>
          <a:xfrm>
            <a:off x="121285" y="1166495"/>
            <a:ext cx="11264265" cy="526859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MY"/>
          </a:p>
        </p:txBody>
      </p:sp>
      <p:sp>
        <p:nvSpPr>
          <p:cNvPr id="6" name="Text Box 5"/>
          <p:cNvSpPr txBox="1"/>
          <p:nvPr/>
        </p:nvSpPr>
        <p:spPr>
          <a:xfrm>
            <a:off x="213360" y="1267460"/>
            <a:ext cx="10921365" cy="2779395"/>
          </a:xfrm>
          <a:prstGeom prst="rect">
            <a:avLst/>
          </a:prstGeom>
        </p:spPr>
        <p:txBody>
          <a:bodyPr wrap="square">
            <a:noAutofit/>
          </a:bodyPr>
          <a:p>
            <a:pPr defTabSz="266700">
              <a:spcBef>
                <a:spcPts val="200"/>
              </a:spcBef>
              <a:spcAft>
                <a:spcPct val="60000"/>
              </a:spcAft>
            </a:pPr>
            <a:r>
              <a:rPr sz="1400" b="1" i="1">
                <a:solidFill>
                  <a:srgbClr val="366091"/>
                </a:solidFill>
                <a:latin typeface="Times New Roman" panose="02020603050405020304"/>
                <a:ea typeface="宋体" panose="02010600030101010101" pitchFamily="2" charset="-122"/>
              </a:rPr>
              <a:t>1. Technical Difficulties</a:t>
            </a:r>
            <a:endParaRPr sz="1400" b="1" i="1">
              <a:solidFill>
                <a:srgbClr val="366091"/>
              </a:solidFill>
              <a:latin typeface="Times New Roman" panose="02020603050405020304"/>
              <a:ea typeface="宋体" panose="02010600030101010101" pitchFamily="2" charset="-122"/>
            </a:endParaRPr>
          </a:p>
          <a:p>
            <a:pPr marL="266700" indent="-266700" defTabSz="266700">
              <a:spcBef>
                <a:spcPts val="500"/>
              </a:spcBef>
              <a:spcAft>
                <a:spcPts val="500"/>
              </a:spcAft>
            </a:pPr>
            <a:r>
              <a:rPr sz="1400" b="1">
                <a:latin typeface="Wingdings" panose="05000000000000000000"/>
                <a:ea typeface="Wingdings" panose="05000000000000000000"/>
              </a:rPr>
              <a:t>v </a:t>
            </a:r>
            <a:r>
              <a:rPr sz="1400" b="1">
                <a:latin typeface="Times New Roman" panose="02020603050405020304"/>
                <a:ea typeface="Times New Roman" panose="02020603050405020304"/>
              </a:rPr>
              <a:t>Integration Issues</a:t>
            </a:r>
            <a:r>
              <a:rPr sz="1400">
                <a:latin typeface="Times New Roman" panose="02020603050405020304"/>
                <a:ea typeface="Times New Roman" panose="02020603050405020304"/>
              </a:rPr>
              <a:t>:</a:t>
            </a:r>
            <a:endParaRPr sz="1400">
              <a:latin typeface="Times New Roman" panose="02020603050405020304"/>
              <a:ea typeface="Times New Roman" panose="02020603050405020304"/>
            </a:endParaRPr>
          </a:p>
          <a:p>
            <a:pPr marL="266700" indent="-266700" defTabSz="266700">
              <a:spcBef>
                <a:spcPts val="500"/>
              </a:spcBef>
              <a:spcAft>
                <a:spcPts val="500"/>
              </a:spcAft>
            </a:pPr>
            <a:r>
              <a:rPr sz="1400">
                <a:latin typeface="Times New Roman" panose="02020603050405020304"/>
                <a:ea typeface="Times New Roman" panose="02020603050405020304"/>
              </a:rPr>
              <a:t>Merging the frontend and backend components initially caused discrepancies due to mismatched API response formats and inconsistent endpoint naming.</a:t>
            </a:r>
            <a:endParaRPr sz="1400">
              <a:latin typeface="Times New Roman" panose="02020603050405020304"/>
              <a:ea typeface="Times New Roman" panose="02020603050405020304"/>
            </a:endParaRPr>
          </a:p>
          <a:p>
            <a:pPr marL="266700" indent="-266700" defTabSz="266700">
              <a:spcBef>
                <a:spcPts val="500"/>
              </a:spcBef>
              <a:spcAft>
                <a:spcPts val="500"/>
              </a:spcAft>
            </a:pPr>
            <a:r>
              <a:rPr sz="1400" b="1">
                <a:latin typeface="Wingdings" panose="05000000000000000000"/>
                <a:ea typeface="Wingdings" panose="05000000000000000000"/>
              </a:rPr>
              <a:t>v </a:t>
            </a:r>
            <a:r>
              <a:rPr sz="1400" b="1">
                <a:latin typeface="Times New Roman" panose="02020603050405020304"/>
                <a:ea typeface="Times New Roman" panose="02020603050405020304"/>
              </a:rPr>
              <a:t>Database Optimization</a:t>
            </a:r>
            <a:r>
              <a:rPr sz="1400">
                <a:latin typeface="Times New Roman" panose="02020603050405020304"/>
                <a:ea typeface="Times New Roman" panose="02020603050405020304"/>
              </a:rPr>
              <a:t>:</a:t>
            </a:r>
            <a:endParaRPr sz="1400">
              <a:latin typeface="Times New Roman" panose="02020603050405020304"/>
              <a:ea typeface="Times New Roman" panose="02020603050405020304"/>
            </a:endParaRPr>
          </a:p>
          <a:p>
            <a:pPr marL="266700" indent="-266700" defTabSz="266700">
              <a:spcBef>
                <a:spcPts val="500"/>
              </a:spcBef>
              <a:spcAft>
                <a:spcPts val="500"/>
              </a:spcAft>
            </a:pPr>
            <a:r>
              <a:rPr sz="1400">
                <a:latin typeface="Times New Roman" panose="02020603050405020304"/>
                <a:ea typeface="Times New Roman" panose="02020603050405020304"/>
              </a:rPr>
              <a:t>Inefficient queries led to slower response times, especially for search and filtering functionalities with large datasets.</a:t>
            </a:r>
            <a:endParaRPr sz="1400">
              <a:latin typeface="Times New Roman" panose="02020603050405020304"/>
              <a:ea typeface="Times New Roman" panose="02020603050405020304"/>
            </a:endParaRPr>
          </a:p>
          <a:p>
            <a:pPr marL="266700" indent="-266700" defTabSz="266700">
              <a:spcBef>
                <a:spcPts val="500"/>
              </a:spcBef>
              <a:spcAft>
                <a:spcPts val="500"/>
              </a:spcAft>
            </a:pPr>
            <a:r>
              <a:rPr sz="1400" b="1">
                <a:latin typeface="Wingdings" panose="05000000000000000000"/>
                <a:ea typeface="Wingdings" panose="05000000000000000000"/>
              </a:rPr>
              <a:t>v </a:t>
            </a:r>
            <a:r>
              <a:rPr sz="1400" b="1">
                <a:latin typeface="Times New Roman" panose="02020603050405020304"/>
                <a:ea typeface="Times New Roman" panose="02020603050405020304"/>
              </a:rPr>
              <a:t>Deployment Challenges</a:t>
            </a:r>
            <a:r>
              <a:rPr sz="1400">
                <a:latin typeface="Times New Roman" panose="02020603050405020304"/>
                <a:ea typeface="Times New Roman" panose="02020603050405020304"/>
              </a:rPr>
              <a:t>:</a:t>
            </a:r>
            <a:endParaRPr sz="1400">
              <a:latin typeface="Times New Roman" panose="02020603050405020304"/>
              <a:ea typeface="Times New Roman" panose="02020603050405020304"/>
            </a:endParaRPr>
          </a:p>
          <a:p>
            <a:pPr marL="266700" indent="-266700" defTabSz="266700">
              <a:spcBef>
                <a:spcPts val="500"/>
              </a:spcBef>
              <a:spcAft>
                <a:spcPts val="500"/>
              </a:spcAft>
            </a:pPr>
            <a:r>
              <a:rPr sz="1400">
                <a:latin typeface="Times New Roman" panose="02020603050405020304"/>
                <a:ea typeface="Times New Roman" panose="02020603050405020304"/>
              </a:rPr>
              <a:t>Deploying the application to the live environment encountered firewall and configuration issues, leading to downtime during the deployment process.</a:t>
            </a:r>
            <a:endParaRPr sz="1400">
              <a:latin typeface="Times New Roman" panose="02020603050405020304"/>
              <a:ea typeface="Times New Roman" panose="02020603050405020304"/>
            </a:endParaRPr>
          </a:p>
        </p:txBody>
      </p:sp>
      <p:sp>
        <p:nvSpPr>
          <p:cNvPr id="7" name="Text Box 6"/>
          <p:cNvSpPr txBox="1"/>
          <p:nvPr/>
        </p:nvSpPr>
        <p:spPr>
          <a:xfrm>
            <a:off x="213360" y="3938905"/>
            <a:ext cx="10810240" cy="2179955"/>
          </a:xfrm>
          <a:prstGeom prst="rect">
            <a:avLst/>
          </a:prstGeom>
        </p:spPr>
        <p:txBody>
          <a:bodyPr wrap="square">
            <a:spAutoFit/>
          </a:bodyPr>
          <a:p>
            <a:pPr defTabSz="266700">
              <a:spcBef>
                <a:spcPts val="200"/>
              </a:spcBef>
              <a:spcAft>
                <a:spcPct val="60000"/>
              </a:spcAft>
            </a:pPr>
            <a:r>
              <a:rPr sz="1600" b="1" i="1">
                <a:solidFill>
                  <a:srgbClr val="366091"/>
                </a:solidFill>
                <a:latin typeface="Times New Roman" panose="02020603050405020304"/>
                <a:ea typeface="宋体" panose="02010600030101010101" pitchFamily="2" charset="-122"/>
              </a:rPr>
              <a:t>2. Time Management Issues</a:t>
            </a:r>
            <a:endParaRPr sz="1600" b="1" i="1">
              <a:solidFill>
                <a:srgbClr val="366091"/>
              </a:solidFill>
              <a:latin typeface="Times New Roman" panose="02020603050405020304"/>
              <a:ea typeface="宋体" panose="02010600030101010101" pitchFamily="2" charset="-122"/>
            </a:endParaRPr>
          </a:p>
          <a:p>
            <a:pPr marL="266700" indent="-266700" defTabSz="266700">
              <a:spcBef>
                <a:spcPts val="500"/>
              </a:spcBef>
              <a:spcAft>
                <a:spcPts val="500"/>
              </a:spcAft>
            </a:pPr>
            <a:r>
              <a:rPr sz="1600" b="1">
                <a:latin typeface="Wingdings" panose="05000000000000000000"/>
                <a:ea typeface="Wingdings" panose="05000000000000000000"/>
              </a:rPr>
              <a:t>v </a:t>
            </a:r>
            <a:r>
              <a:rPr sz="1600" b="1">
                <a:latin typeface="Times New Roman" panose="02020603050405020304"/>
                <a:ea typeface="Times New Roman" panose="02020603050405020304"/>
              </a:rPr>
              <a:t>Unrealistic Estimates</a:t>
            </a:r>
            <a:r>
              <a:rPr sz="1600">
                <a:latin typeface="Times New Roman" panose="02020603050405020304"/>
                <a:ea typeface="Times New Roman" panose="02020603050405020304"/>
              </a:rPr>
              <a:t>:</a:t>
            </a:r>
            <a:endParaRPr sz="1600">
              <a:latin typeface="Times New Roman" panose="02020603050405020304"/>
              <a:ea typeface="Times New Roman" panose="02020603050405020304"/>
            </a:endParaRPr>
          </a:p>
          <a:p>
            <a:pPr marL="266700" indent="-266700" defTabSz="266700">
              <a:spcBef>
                <a:spcPts val="500"/>
              </a:spcBef>
              <a:spcAft>
                <a:spcPts val="500"/>
              </a:spcAft>
            </a:pPr>
            <a:r>
              <a:rPr sz="1600">
                <a:latin typeface="Times New Roman" panose="02020603050405020304"/>
                <a:ea typeface="Times New Roman" panose="02020603050405020304"/>
              </a:rPr>
              <a:t>Some tasks, such as database schema design and UI testing, took longer than anticipated, affecting the overall timeline.</a:t>
            </a:r>
            <a:endParaRPr sz="1600">
              <a:latin typeface="Times New Roman" panose="02020603050405020304"/>
              <a:ea typeface="Times New Roman" panose="02020603050405020304"/>
            </a:endParaRPr>
          </a:p>
          <a:p>
            <a:pPr marL="266700" indent="-266700" defTabSz="266700">
              <a:spcBef>
                <a:spcPts val="500"/>
              </a:spcBef>
              <a:spcAft>
                <a:spcPts val="500"/>
              </a:spcAft>
            </a:pPr>
            <a:r>
              <a:rPr sz="1600" b="1">
                <a:latin typeface="Wingdings" panose="05000000000000000000"/>
                <a:ea typeface="Wingdings" panose="05000000000000000000"/>
              </a:rPr>
              <a:t>v </a:t>
            </a:r>
            <a:r>
              <a:rPr sz="1600" b="1">
                <a:latin typeface="Times New Roman" panose="02020603050405020304"/>
                <a:ea typeface="Times New Roman" panose="02020603050405020304"/>
              </a:rPr>
              <a:t>Conflicting Schedules</a:t>
            </a:r>
            <a:r>
              <a:rPr sz="1600">
                <a:latin typeface="Times New Roman" panose="02020603050405020304"/>
                <a:ea typeface="Times New Roman" panose="02020603050405020304"/>
              </a:rPr>
              <a:t>:</a:t>
            </a:r>
            <a:endParaRPr sz="1600">
              <a:latin typeface="Times New Roman" panose="02020603050405020304"/>
              <a:ea typeface="Times New Roman" panose="02020603050405020304"/>
            </a:endParaRPr>
          </a:p>
          <a:p>
            <a:pPr marL="266700" indent="-266700" defTabSz="266700">
              <a:spcBef>
                <a:spcPts val="500"/>
              </a:spcBef>
              <a:spcAft>
                <a:spcPts val="500"/>
              </a:spcAft>
            </a:pPr>
            <a:r>
              <a:rPr sz="1600">
                <a:latin typeface="Times New Roman" panose="02020603050405020304"/>
                <a:ea typeface="Times New Roman" panose="02020603050405020304"/>
              </a:rPr>
              <a:t>Coordinating among team members with varying academic and personal schedules posed difficulties in setting consistent work sessions.</a:t>
            </a:r>
            <a:endParaRPr sz="1600">
              <a:latin typeface="Times New Roman" panose="02020603050405020304"/>
              <a:ea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Google Shape;36;p5"/>
          <p:cNvSpPr txBox="1"/>
          <p:nvPr/>
        </p:nvSpPr>
        <p:spPr>
          <a:xfrm>
            <a:off x="290195" y="405130"/>
            <a:ext cx="6668770" cy="64389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Project Name And Background</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37" name="Google Shape;37;p5"/>
          <p:cNvSpPr txBox="1"/>
          <p:nvPr/>
        </p:nvSpPr>
        <p:spPr>
          <a:xfrm>
            <a:off x="289560" y="1318260"/>
            <a:ext cx="11266805"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spcBef>
                <a:spcPts val="0"/>
              </a:spcBef>
              <a:spcAft>
                <a:spcPts val="0"/>
              </a:spcAft>
              <a:buClr>
                <a:srgbClr val="8EB719"/>
              </a:buClr>
              <a:buSzPts val="3600"/>
              <a:buFont typeface="Calibri" panose="020F0502020204030204"/>
              <a:buNone/>
            </a:pPr>
            <a:r>
              <a:rPr lang="en-US" sz="1800" b="1">
                <a:solidFill>
                  <a:srgbClr val="8EB719"/>
                </a:solidFill>
              </a:rPr>
              <a:t>Project Name: </a:t>
            </a:r>
            <a:r>
              <a:rPr lang="en-US" altLang="en-US" sz="1800" b="1">
                <a:solidFill>
                  <a:schemeClr val="tx1"/>
                </a:solidFill>
              </a:rPr>
              <a:t>Library Management System</a:t>
            </a:r>
            <a:r>
              <a:rPr lang="en-US" sz="1800" b="1">
                <a:solidFill>
                  <a:schemeClr val="tx1"/>
                </a:solidFill>
              </a:rPr>
              <a:t> </a:t>
            </a:r>
            <a:r>
              <a:rPr lang="en-US" sz="1800" b="1">
                <a:solidFill>
                  <a:srgbClr val="8EB719"/>
                </a:solidFill>
              </a:rPr>
              <a:t> </a:t>
            </a:r>
            <a:endParaRPr lang="en-US" sz="1800" b="1">
              <a:solidFill>
                <a:srgbClr val="8EB719"/>
              </a:solidFill>
            </a:endParaRPr>
          </a:p>
          <a:p>
            <a:pPr marL="0" lvl="0" indent="0" algn="l" rtl="0">
              <a:spcBef>
                <a:spcPts val="0"/>
              </a:spcBef>
              <a:spcAft>
                <a:spcPts val="0"/>
              </a:spcAft>
              <a:buClr>
                <a:srgbClr val="8EB719"/>
              </a:buClr>
              <a:buSzPts val="3600"/>
              <a:buFont typeface="Calibri" panose="020F0502020204030204"/>
              <a:buNone/>
            </a:pPr>
            <a:endParaRPr sz="1800" b="1">
              <a:solidFill>
                <a:schemeClr val="dk1"/>
              </a:solidFill>
              <a:highlight>
                <a:srgbClr val="FFFFFF"/>
              </a:highlight>
            </a:endParaRPr>
          </a:p>
          <a:p>
            <a:pPr marL="0" lvl="0" indent="0" algn="l" rtl="0">
              <a:spcBef>
                <a:spcPts val="0"/>
              </a:spcBef>
              <a:spcAft>
                <a:spcPts val="0"/>
              </a:spcAft>
              <a:buClr>
                <a:srgbClr val="8EB719"/>
              </a:buClr>
              <a:buSzPts val="3600"/>
              <a:buFont typeface="Calibri" panose="020F0502020204030204"/>
              <a:buNone/>
            </a:pPr>
            <a:r>
              <a:rPr lang="en-US" sz="1800" b="1">
                <a:solidFill>
                  <a:srgbClr val="8EB719"/>
                </a:solidFill>
              </a:rPr>
              <a:t>Background: </a:t>
            </a:r>
            <a:r>
              <a:rPr lang="en-US" altLang="en-US" sz="1800" b="1">
                <a:solidFill>
                  <a:schemeClr val="tx1"/>
                </a:solidFill>
              </a:rPr>
              <a:t>Libraries have customarily served as significant center points for learning and asset get to. Be that as it may, the quick pace of innovative headway has highlighted the wasteful aspects of conventional, manual library administration frameworks. These frameworks regularly battle with challenges such as wrong record-keeping, restricted openness to assets, and tall authoritative workloads. For understudies and staff, the need of an proficient look and borrowing handle can lead to disappointment and misplaced efficiency.</a:t>
            </a:r>
            <a:endParaRPr lang="en-US" altLang="en-US" sz="1800" b="1">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Google Shape;127;g317f7a2452c_0_114"/>
          <p:cNvSpPr txBox="1"/>
          <p:nvPr/>
        </p:nvSpPr>
        <p:spPr>
          <a:xfrm>
            <a:off x="121285" y="284480"/>
            <a:ext cx="9368155" cy="699135"/>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dirty="0">
                <a:solidFill>
                  <a:srgbClr val="8EB719"/>
                </a:solidFill>
                <a:latin typeface="Calibri" panose="020F0502020204030204"/>
                <a:ea typeface="Calibri" panose="020F0502020204030204"/>
                <a:cs typeface="Calibri" panose="020F0502020204030204"/>
                <a:sym typeface="Calibri" panose="020F0502020204030204"/>
              </a:rPr>
              <a:t>Lesson Learned</a:t>
            </a:r>
            <a:endParaRPr lang="en-US" sz="3600" b="1" dirty="0">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9" name="Rectangle 1"/>
          <p:cNvSpPr/>
          <p:nvPr/>
        </p:nvSpPr>
        <p:spPr>
          <a:xfrm>
            <a:off x="121285" y="1166495"/>
            <a:ext cx="11264265" cy="526859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MY"/>
          </a:p>
        </p:txBody>
      </p:sp>
      <p:sp>
        <p:nvSpPr>
          <p:cNvPr id="16" name="Text Box 15"/>
          <p:cNvSpPr txBox="1"/>
          <p:nvPr/>
        </p:nvSpPr>
        <p:spPr>
          <a:xfrm>
            <a:off x="213360" y="1586230"/>
            <a:ext cx="11063605" cy="1924050"/>
          </a:xfrm>
          <a:prstGeom prst="rect">
            <a:avLst/>
          </a:prstGeom>
        </p:spPr>
        <p:txBody>
          <a:bodyPr wrap="square">
            <a:spAutoFit/>
          </a:bodyPr>
          <a:p>
            <a:pPr defTabSz="266700">
              <a:spcBef>
                <a:spcPts val="200"/>
              </a:spcBef>
              <a:spcAft>
                <a:spcPct val="60000"/>
              </a:spcAft>
            </a:pPr>
            <a:r>
              <a:rPr sz="1600" b="1" i="1">
                <a:solidFill>
                  <a:srgbClr val="366091"/>
                </a:solidFill>
                <a:latin typeface="Times New Roman" panose="02020603050405020304"/>
                <a:ea typeface="宋体" panose="02010600030101010101" pitchFamily="2" charset="-122"/>
              </a:rPr>
              <a:t>1. Collaboration and Communication</a:t>
            </a:r>
            <a:endParaRPr sz="1600" b="1" i="1">
              <a:solidFill>
                <a:srgbClr val="366091"/>
              </a:solidFill>
              <a:latin typeface="Times New Roman" panose="02020603050405020304"/>
              <a:ea typeface="宋体" panose="02010600030101010101" pitchFamily="2" charset="-122"/>
            </a:endParaRPr>
          </a:p>
          <a:p>
            <a:pPr marL="457200" indent="0" defTabSz="266700"/>
            <a:r>
              <a:rPr sz="1600" b="1">
                <a:latin typeface="Times New Roman" panose="02020603050405020304"/>
                <a:ea typeface="Times New Roman" panose="02020603050405020304"/>
              </a:rPr>
              <a:t>Shared Knowledge Base</a:t>
            </a:r>
            <a:r>
              <a:rPr sz="1600">
                <a:latin typeface="Times New Roman" panose="02020603050405020304"/>
                <a:ea typeface="Times New Roman" panose="02020603050405020304"/>
              </a:rPr>
              <a:t>:</a:t>
            </a:r>
            <a:endParaRPr sz="1600">
              <a:latin typeface="Times New Roman" panose="02020603050405020304"/>
              <a:ea typeface="Times New Roman" panose="02020603050405020304"/>
            </a:endParaRPr>
          </a:p>
          <a:p>
            <a:pPr marL="457200" indent="0" defTabSz="266700">
              <a:spcBef>
                <a:spcPts val="500"/>
              </a:spcBef>
              <a:spcAft>
                <a:spcPts val="500"/>
              </a:spcAft>
            </a:pPr>
            <a:r>
              <a:rPr sz="1600">
                <a:latin typeface="Times New Roman" panose="02020603050405020304"/>
                <a:ea typeface="Times New Roman" panose="02020603050405020304"/>
              </a:rPr>
              <a:t>Maintaining centralized documentation, such as API references and design guidelines, significantly improved collaboration and efficiency.</a:t>
            </a:r>
            <a:endParaRPr sz="1600">
              <a:latin typeface="Times New Roman" panose="02020603050405020304"/>
              <a:ea typeface="Times New Roman" panose="02020603050405020304"/>
            </a:endParaRPr>
          </a:p>
          <a:p>
            <a:pPr marL="457200" indent="0" defTabSz="266700"/>
            <a:r>
              <a:rPr sz="1600" b="1">
                <a:latin typeface="Times New Roman" panose="02020603050405020304"/>
                <a:ea typeface="Times New Roman" panose="02020603050405020304"/>
              </a:rPr>
              <a:t>Frequent Check-ins</a:t>
            </a:r>
            <a:r>
              <a:rPr sz="1600">
                <a:latin typeface="Times New Roman" panose="02020603050405020304"/>
                <a:ea typeface="Times New Roman" panose="02020603050405020304"/>
              </a:rPr>
              <a:t>:</a:t>
            </a:r>
            <a:endParaRPr sz="1600">
              <a:latin typeface="Times New Roman" panose="02020603050405020304"/>
              <a:ea typeface="Times New Roman" panose="02020603050405020304"/>
            </a:endParaRPr>
          </a:p>
          <a:p>
            <a:pPr marL="457200" indent="0" defTabSz="266700">
              <a:spcBef>
                <a:spcPts val="500"/>
              </a:spcBef>
              <a:spcAft>
                <a:spcPts val="500"/>
              </a:spcAft>
            </a:pPr>
            <a:r>
              <a:rPr sz="1600">
                <a:latin typeface="Times New Roman" panose="02020603050405020304"/>
                <a:ea typeface="Times New Roman" panose="02020603050405020304"/>
              </a:rPr>
              <a:t>Regular daily stand-ups kept everyone aligned and allowed quick identification of blockers.</a:t>
            </a:r>
            <a:endParaRPr sz="1600">
              <a:latin typeface="Times New Roman" panose="02020603050405020304"/>
              <a:ea typeface="Times New Roman" panose="02020603050405020304"/>
            </a:endParaRPr>
          </a:p>
        </p:txBody>
      </p:sp>
      <p:sp>
        <p:nvSpPr>
          <p:cNvPr id="17" name="Text Box 16"/>
          <p:cNvSpPr txBox="1"/>
          <p:nvPr/>
        </p:nvSpPr>
        <p:spPr>
          <a:xfrm>
            <a:off x="213360" y="1248728"/>
            <a:ext cx="5080000" cy="337185"/>
          </a:xfrm>
          <a:prstGeom prst="rect">
            <a:avLst/>
          </a:prstGeom>
        </p:spPr>
        <p:txBody>
          <a:bodyPr>
            <a:spAutoFit/>
          </a:bodyPr>
          <a:p>
            <a:pPr defTabSz="266700">
              <a:spcBef>
                <a:spcPts val="200"/>
              </a:spcBef>
              <a:spcAft>
                <a:spcPct val="60000"/>
              </a:spcAft>
            </a:pPr>
            <a:r>
              <a:rPr sz="1600" b="1">
                <a:solidFill>
                  <a:srgbClr val="244061"/>
                </a:solidFill>
                <a:latin typeface="Times New Roman" panose="02020603050405020304"/>
                <a:ea typeface="宋体" panose="02010600030101010101" pitchFamily="2" charset="-122"/>
              </a:rPr>
              <a:t>Lessons Learned</a:t>
            </a:r>
            <a:endParaRPr sz="1600" b="1">
              <a:solidFill>
                <a:srgbClr val="244061"/>
              </a:solidFill>
              <a:latin typeface="Times New Roman" panose="02020603050405020304"/>
              <a:ea typeface="宋体" panose="02010600030101010101" pitchFamily="2" charset="-122"/>
            </a:endParaRPr>
          </a:p>
        </p:txBody>
      </p:sp>
      <p:sp>
        <p:nvSpPr>
          <p:cNvPr id="18" name="Text Box 17"/>
          <p:cNvSpPr txBox="1"/>
          <p:nvPr/>
        </p:nvSpPr>
        <p:spPr>
          <a:xfrm>
            <a:off x="213360" y="3592830"/>
            <a:ext cx="10870565" cy="1924050"/>
          </a:xfrm>
          <a:prstGeom prst="rect">
            <a:avLst/>
          </a:prstGeom>
        </p:spPr>
        <p:txBody>
          <a:bodyPr wrap="square">
            <a:spAutoFit/>
          </a:bodyPr>
          <a:p>
            <a:pPr defTabSz="266700">
              <a:spcBef>
                <a:spcPts val="200"/>
              </a:spcBef>
              <a:spcAft>
                <a:spcPct val="60000"/>
              </a:spcAft>
            </a:pPr>
            <a:r>
              <a:rPr sz="1600" b="1" i="1">
                <a:solidFill>
                  <a:srgbClr val="366091"/>
                </a:solidFill>
                <a:latin typeface="Times New Roman" panose="02020603050405020304"/>
                <a:ea typeface="宋体" panose="02010600030101010101" pitchFamily="2" charset="-122"/>
              </a:rPr>
              <a:t>2. Technical Insights</a:t>
            </a:r>
            <a:endParaRPr sz="1600" b="1" i="1">
              <a:solidFill>
                <a:srgbClr val="366091"/>
              </a:solidFill>
              <a:latin typeface="Times New Roman" panose="02020603050405020304"/>
              <a:ea typeface="宋体" panose="02010600030101010101" pitchFamily="2" charset="-122"/>
            </a:endParaRPr>
          </a:p>
          <a:p>
            <a:pPr marL="457200" indent="0" defTabSz="266700"/>
            <a:r>
              <a:rPr sz="1600" b="1">
                <a:latin typeface="Times New Roman" panose="02020603050405020304"/>
                <a:ea typeface="Times New Roman" panose="02020603050405020304"/>
              </a:rPr>
              <a:t>Performance Optimization</a:t>
            </a:r>
            <a:r>
              <a:rPr sz="1600">
                <a:latin typeface="Times New Roman" panose="02020603050405020304"/>
                <a:ea typeface="Times New Roman" panose="02020603050405020304"/>
              </a:rPr>
              <a:t>:</a:t>
            </a:r>
            <a:endParaRPr sz="1600">
              <a:latin typeface="Times New Roman" panose="02020603050405020304"/>
              <a:ea typeface="Times New Roman" panose="02020603050405020304"/>
            </a:endParaRPr>
          </a:p>
          <a:p>
            <a:pPr marL="457200" indent="0" defTabSz="266700">
              <a:spcBef>
                <a:spcPts val="500"/>
              </a:spcBef>
              <a:spcAft>
                <a:spcPts val="500"/>
              </a:spcAft>
            </a:pPr>
            <a:r>
              <a:rPr sz="1600">
                <a:latin typeface="Times New Roman" panose="02020603050405020304"/>
                <a:ea typeface="Times New Roman" panose="02020603050405020304"/>
              </a:rPr>
              <a:t>Early focus on database design and efficient query writing reduces downstream performance issues.</a:t>
            </a:r>
            <a:endParaRPr sz="1600">
              <a:latin typeface="Times New Roman" panose="02020603050405020304"/>
              <a:ea typeface="Times New Roman" panose="02020603050405020304"/>
            </a:endParaRPr>
          </a:p>
          <a:p>
            <a:pPr marL="457200" indent="0" defTabSz="266700"/>
            <a:r>
              <a:rPr sz="1600" b="1">
                <a:latin typeface="Times New Roman" panose="02020603050405020304"/>
                <a:ea typeface="Times New Roman" panose="02020603050405020304"/>
              </a:rPr>
              <a:t>Testing</a:t>
            </a:r>
            <a:r>
              <a:rPr sz="1600">
                <a:latin typeface="Times New Roman" panose="02020603050405020304"/>
                <a:ea typeface="Times New Roman" panose="02020603050405020304"/>
              </a:rPr>
              <a:t>:</a:t>
            </a:r>
            <a:endParaRPr sz="1600">
              <a:latin typeface="Times New Roman" panose="02020603050405020304"/>
              <a:ea typeface="Times New Roman" panose="02020603050405020304"/>
            </a:endParaRPr>
          </a:p>
          <a:p>
            <a:pPr marL="457200" indent="0" defTabSz="266700">
              <a:spcBef>
                <a:spcPts val="500"/>
              </a:spcBef>
              <a:spcAft>
                <a:spcPts val="500"/>
              </a:spcAft>
            </a:pPr>
            <a:r>
              <a:rPr sz="1600">
                <a:latin typeface="Times New Roman" panose="02020603050405020304"/>
                <a:ea typeface="Times New Roman" panose="02020603050405020304"/>
              </a:rPr>
              <a:t>Comprehensive and continuous testing, including unit tests and integration tests, is essential for maintaining application stability and performance.</a:t>
            </a:r>
            <a:endParaRPr sz="1600">
              <a:latin typeface="Times New Roman" panose="02020603050405020304"/>
              <a:ea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 name="Google Shape;122;g317f7a2452c_0_110"/>
          <p:cNvSpPr txBox="1"/>
          <p:nvPr/>
        </p:nvSpPr>
        <p:spPr>
          <a:xfrm>
            <a:off x="2751150" y="2383473"/>
            <a:ext cx="6689700" cy="1908174"/>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Clr>
                <a:srgbClr val="8EB719"/>
              </a:buClr>
              <a:buSzPts val="3600"/>
              <a:buFont typeface="Calibri" panose="020F0502020204030204"/>
              <a:buNone/>
            </a:pPr>
            <a:r>
              <a:rPr lang="en-US" sz="5900" b="1" dirty="0">
                <a:solidFill>
                  <a:schemeClr val="dk1"/>
                </a:solidFill>
              </a:rPr>
              <a:t>Conclusion and Future Work</a:t>
            </a:r>
            <a:endParaRPr lang="en-US" sz="59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Google Shape;127;g317f7a2452c_0_114"/>
          <p:cNvSpPr txBox="1"/>
          <p:nvPr/>
        </p:nvSpPr>
        <p:spPr>
          <a:xfrm>
            <a:off x="34925" y="404495"/>
            <a:ext cx="942721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EB719"/>
              </a:buClr>
              <a:buSzPts val="3600"/>
              <a:buFont typeface="Calibri" panose="020F0502020204030204"/>
              <a:buNone/>
            </a:pPr>
            <a:r>
              <a:rPr lang="en-US" sz="3600" b="1" dirty="0">
                <a:solidFill>
                  <a:srgbClr val="8EB719"/>
                </a:solidFill>
                <a:latin typeface="Calibri" panose="020F0502020204030204"/>
                <a:ea typeface="Calibri" panose="020F0502020204030204"/>
                <a:cs typeface="Calibri" panose="020F0502020204030204"/>
                <a:sym typeface="Calibri" panose="020F0502020204030204"/>
              </a:rPr>
              <a:t>Project Outcomes Summary</a:t>
            </a:r>
            <a:endParaRPr lang="en-US" sz="3600" b="1" dirty="0">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7" name="Rectangle 1"/>
          <p:cNvSpPr/>
          <p:nvPr/>
        </p:nvSpPr>
        <p:spPr>
          <a:xfrm>
            <a:off x="121285" y="1166495"/>
            <a:ext cx="11336020" cy="48520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 Box 15"/>
          <p:cNvSpPr txBox="1"/>
          <p:nvPr/>
        </p:nvSpPr>
        <p:spPr>
          <a:xfrm>
            <a:off x="254000" y="1308735"/>
            <a:ext cx="10962005" cy="2383155"/>
          </a:xfrm>
          <a:prstGeom prst="rect">
            <a:avLst/>
          </a:prstGeom>
        </p:spPr>
        <p:txBody>
          <a:bodyPr wrap="square">
            <a:spAutoFit/>
          </a:bodyPr>
          <a:p>
            <a:pPr>
              <a:spcAft>
                <a:spcPct val="60000"/>
              </a:spcAft>
            </a:pPr>
            <a:r>
              <a:rPr lang="en-US" altLang="en-US" sz="1600" b="1">
                <a:latin typeface="Times New Roman" panose="02020603050405020304" pitchFamily="18" charset="0"/>
                <a:cs typeface="Times New Roman" panose="02020603050405020304" pitchFamily="18" charset="0"/>
              </a:rPr>
              <a:t>Final Deliverable</a:t>
            </a:r>
            <a:endParaRPr lang="en-US" altLang="en-US" sz="1600" b="1">
              <a:latin typeface="Times New Roman" panose="02020603050405020304" pitchFamily="18" charset="0"/>
              <a:cs typeface="Times New Roman" panose="02020603050405020304" pitchFamily="18" charset="0"/>
            </a:endParaRPr>
          </a:p>
          <a:p>
            <a:pPr>
              <a:spcAft>
                <a:spcPct val="60000"/>
              </a:spcAft>
            </a:pPr>
            <a:r>
              <a:rPr lang="en-US" altLang="en-US" sz="1600">
                <a:latin typeface="Times New Roman" panose="02020603050405020304" pitchFamily="18" charset="0"/>
                <a:cs typeface="Times New Roman" panose="02020603050405020304" pitchFamily="18" charset="0"/>
              </a:rPr>
              <a:t>The project successfully delivered a fully functional Library Management System (LMS) with the following capabilities:</a:t>
            </a:r>
            <a:endParaRPr lang="en-US" altLang="en-US" sz="1600">
              <a:latin typeface="Times New Roman" panose="02020603050405020304" pitchFamily="18" charset="0"/>
              <a:cs typeface="Times New Roman" panose="02020603050405020304" pitchFamily="18" charset="0"/>
            </a:endParaRPr>
          </a:p>
          <a:p>
            <a:pPr>
              <a:spcAft>
                <a:spcPct val="60000"/>
              </a:spcAft>
            </a:pPr>
            <a:endParaRPr lang="en-US" altLang="en-US" sz="1600">
              <a:latin typeface="Times New Roman" panose="02020603050405020304" pitchFamily="18" charset="0"/>
              <a:cs typeface="Times New Roman" panose="02020603050405020304" pitchFamily="18" charset="0"/>
            </a:endParaRPr>
          </a:p>
          <a:p>
            <a:pPr>
              <a:spcAft>
                <a:spcPct val="60000"/>
              </a:spcAft>
            </a:pPr>
            <a:r>
              <a:rPr lang="en-US" altLang="en-US" sz="1600">
                <a:latin typeface="Times New Roman" panose="02020603050405020304" pitchFamily="18" charset="0"/>
                <a:cs typeface="Times New Roman" panose="02020603050405020304" pitchFamily="18" charset="0"/>
              </a:rPr>
              <a:t>User Management: Secure login, registration, and role-based access (students, staff, administrators).</a:t>
            </a:r>
            <a:endParaRPr lang="en-US" altLang="en-US" sz="1600">
              <a:latin typeface="Times New Roman" panose="02020603050405020304" pitchFamily="18" charset="0"/>
              <a:cs typeface="Times New Roman" panose="02020603050405020304" pitchFamily="18" charset="0"/>
            </a:endParaRPr>
          </a:p>
          <a:p>
            <a:pPr>
              <a:spcAft>
                <a:spcPct val="60000"/>
              </a:spcAft>
            </a:pPr>
            <a:r>
              <a:rPr lang="en-US" altLang="en-US" sz="1600">
                <a:latin typeface="Times New Roman" panose="02020603050405020304" pitchFamily="18" charset="0"/>
                <a:cs typeface="Times New Roman" panose="02020603050405020304" pitchFamily="18" charset="0"/>
              </a:rPr>
              <a:t>Book Management: Features for adding, editing, deleting, and categorizing books.</a:t>
            </a:r>
            <a:endParaRPr lang="en-US" altLang="en-US" sz="1600">
              <a:latin typeface="Times New Roman" panose="02020603050405020304" pitchFamily="18" charset="0"/>
              <a:cs typeface="Times New Roman" panose="02020603050405020304" pitchFamily="18" charset="0"/>
            </a:endParaRPr>
          </a:p>
          <a:p>
            <a:pPr>
              <a:spcAft>
                <a:spcPct val="60000"/>
              </a:spcAft>
            </a:pPr>
            <a:r>
              <a:rPr lang="en-US" altLang="en-US" sz="1600">
                <a:latin typeface="Times New Roman" panose="02020603050405020304" pitchFamily="18" charset="0"/>
                <a:cs typeface="Times New Roman" panose="02020603050405020304" pitchFamily="18" charset="0"/>
              </a:rPr>
              <a:t>Borrowing: Automated transaction tracking, with real-time updates to book inventory.</a:t>
            </a:r>
            <a:endParaRPr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469120" cy="64389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dirty="0">
                <a:solidFill>
                  <a:srgbClr val="8EB719"/>
                </a:solidFill>
                <a:latin typeface="Calibri" panose="020F0502020204030204"/>
                <a:ea typeface="Calibri" panose="020F0502020204030204"/>
                <a:cs typeface="Calibri" panose="020F0502020204030204"/>
                <a:sym typeface="Calibri" panose="020F0502020204030204"/>
              </a:rPr>
              <a:t>Future Optimization Directions</a:t>
            </a:r>
            <a:endParaRPr lang="en-US" sz="3600" b="1" dirty="0">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5" name="Rectangle 1"/>
          <p:cNvSpPr/>
          <p:nvPr/>
        </p:nvSpPr>
        <p:spPr>
          <a:xfrm>
            <a:off x="121285" y="1166495"/>
            <a:ext cx="11386185" cy="48520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MY"/>
          </a:p>
        </p:txBody>
      </p:sp>
      <p:sp>
        <p:nvSpPr>
          <p:cNvPr id="7" name="Text Box 6"/>
          <p:cNvSpPr txBox="1"/>
          <p:nvPr/>
        </p:nvSpPr>
        <p:spPr>
          <a:xfrm>
            <a:off x="325120" y="1345565"/>
            <a:ext cx="10819765" cy="2958465"/>
          </a:xfrm>
          <a:prstGeom prst="rect">
            <a:avLst/>
          </a:prstGeom>
        </p:spPr>
        <p:txBody>
          <a:bodyPr wrap="square">
            <a:spAutoFit/>
          </a:bodyPr>
          <a:p>
            <a:pPr marL="266700" indent="-266700" defTabSz="266700">
              <a:spcBef>
                <a:spcPts val="500"/>
              </a:spcBef>
              <a:spcAft>
                <a:spcPts val="500"/>
              </a:spcAft>
            </a:pPr>
            <a:r>
              <a:rPr sz="1600" b="1">
                <a:latin typeface="Wingdings" panose="05000000000000000000"/>
                <a:ea typeface="Wingdings" panose="05000000000000000000"/>
              </a:rPr>
              <a:t>v </a:t>
            </a:r>
            <a:r>
              <a:rPr sz="1600" b="1">
                <a:latin typeface="Times New Roman" panose="02020603050405020304"/>
                <a:ea typeface="Times New Roman" panose="02020603050405020304"/>
              </a:rPr>
              <a:t>Mobile Application</a:t>
            </a:r>
            <a:r>
              <a:rPr sz="1600">
                <a:latin typeface="Times New Roman" panose="02020603050405020304"/>
                <a:ea typeface="Times New Roman" panose="02020603050405020304"/>
              </a:rPr>
              <a:t>:</a:t>
            </a:r>
            <a:endParaRPr sz="1600">
              <a:latin typeface="Times New Roman" panose="02020603050405020304"/>
              <a:ea typeface="Times New Roman" panose="02020603050405020304"/>
            </a:endParaRPr>
          </a:p>
          <a:p>
            <a:pPr marL="266700" indent="-266700" defTabSz="266700">
              <a:spcBef>
                <a:spcPts val="500"/>
              </a:spcBef>
              <a:spcAft>
                <a:spcPts val="500"/>
              </a:spcAft>
            </a:pPr>
            <a:r>
              <a:rPr sz="1600">
                <a:latin typeface="Times New Roman" panose="02020603050405020304"/>
                <a:ea typeface="Times New Roman" panose="02020603050405020304"/>
              </a:rPr>
              <a:t>Develop a dedicated mobile app for iOS and Android to reach a broader audience and improve accessibility.</a:t>
            </a:r>
            <a:endParaRPr sz="1600">
              <a:latin typeface="Times New Roman" panose="02020603050405020304"/>
              <a:ea typeface="Times New Roman" panose="02020603050405020304"/>
            </a:endParaRPr>
          </a:p>
          <a:p>
            <a:pPr marL="266700" indent="-266700" defTabSz="266700">
              <a:spcBef>
                <a:spcPts val="500"/>
              </a:spcBef>
              <a:spcAft>
                <a:spcPts val="500"/>
              </a:spcAft>
            </a:pPr>
            <a:r>
              <a:rPr sz="1600" b="1">
                <a:latin typeface="Wingdings" panose="05000000000000000000"/>
                <a:ea typeface="Wingdings" panose="05000000000000000000"/>
              </a:rPr>
              <a:t>v </a:t>
            </a:r>
            <a:r>
              <a:rPr sz="1600" b="1">
                <a:latin typeface="Times New Roman" panose="02020603050405020304"/>
                <a:ea typeface="Times New Roman" panose="02020603050405020304"/>
              </a:rPr>
              <a:t>Advanced Analytics Dashboard</a:t>
            </a:r>
            <a:r>
              <a:rPr sz="1600">
                <a:latin typeface="Times New Roman" panose="02020603050405020304"/>
                <a:ea typeface="Times New Roman" panose="02020603050405020304"/>
              </a:rPr>
              <a:t>:</a:t>
            </a:r>
            <a:endParaRPr sz="1600">
              <a:latin typeface="Times New Roman" panose="02020603050405020304"/>
              <a:ea typeface="Times New Roman" panose="02020603050405020304"/>
            </a:endParaRPr>
          </a:p>
          <a:p>
            <a:pPr marL="266700" indent="-266700" defTabSz="266700">
              <a:spcBef>
                <a:spcPts val="500"/>
              </a:spcBef>
              <a:spcAft>
                <a:spcPts val="500"/>
              </a:spcAft>
            </a:pPr>
            <a:r>
              <a:rPr sz="1600">
                <a:latin typeface="Times New Roman" panose="02020603050405020304"/>
                <a:ea typeface="Times New Roman" panose="02020603050405020304"/>
              </a:rPr>
              <a:t>Introduce detailed insights for librarians, such as reading trends, most borrowed books, and user activity heatmaps.</a:t>
            </a:r>
            <a:endParaRPr sz="1600">
              <a:latin typeface="Times New Roman" panose="02020603050405020304"/>
              <a:ea typeface="Times New Roman" panose="02020603050405020304"/>
            </a:endParaRPr>
          </a:p>
          <a:p>
            <a:pPr marL="266700" indent="-266700" defTabSz="266700">
              <a:spcBef>
                <a:spcPts val="500"/>
              </a:spcBef>
              <a:spcAft>
                <a:spcPts val="500"/>
              </a:spcAft>
            </a:pPr>
            <a:r>
              <a:rPr sz="1600" b="1">
                <a:latin typeface="Wingdings" panose="05000000000000000000"/>
                <a:ea typeface="Wingdings" panose="05000000000000000000"/>
              </a:rPr>
              <a:t>v </a:t>
            </a:r>
            <a:r>
              <a:rPr sz="1600" b="1">
                <a:latin typeface="Times New Roman" panose="02020603050405020304"/>
                <a:ea typeface="Times New Roman" panose="02020603050405020304"/>
              </a:rPr>
              <a:t>Digital Library</a:t>
            </a:r>
            <a:r>
              <a:rPr sz="1600">
                <a:latin typeface="Times New Roman" panose="02020603050405020304"/>
                <a:ea typeface="Times New Roman" panose="02020603050405020304"/>
              </a:rPr>
              <a:t>:</a:t>
            </a:r>
            <a:endParaRPr sz="1600">
              <a:latin typeface="Times New Roman" panose="02020603050405020304"/>
              <a:ea typeface="Times New Roman" panose="02020603050405020304"/>
            </a:endParaRPr>
          </a:p>
          <a:p>
            <a:pPr marL="266700" indent="-266700" defTabSz="266700">
              <a:spcBef>
                <a:spcPts val="500"/>
              </a:spcBef>
              <a:spcAft>
                <a:spcPts val="500"/>
              </a:spcAft>
            </a:pPr>
            <a:r>
              <a:rPr sz="1600">
                <a:latin typeface="Times New Roman" panose="02020603050405020304"/>
                <a:ea typeface="Times New Roman" panose="02020603050405020304"/>
              </a:rPr>
              <a:t>Enable e-book borrowing and integration with digital content providers for users to read books online.</a:t>
            </a:r>
            <a:endParaRPr sz="1600">
              <a:latin typeface="Times New Roman" panose="02020603050405020304"/>
              <a:ea typeface="Times New Roman" panose="02020603050405020304"/>
            </a:endParaRPr>
          </a:p>
          <a:p>
            <a:pPr marL="266700" indent="-266700" defTabSz="266700">
              <a:spcBef>
                <a:spcPts val="500"/>
              </a:spcBef>
              <a:spcAft>
                <a:spcPts val="500"/>
              </a:spcAft>
            </a:pPr>
            <a:r>
              <a:rPr sz="1600" b="1">
                <a:latin typeface="Wingdings" panose="05000000000000000000"/>
                <a:ea typeface="Wingdings" panose="05000000000000000000"/>
              </a:rPr>
              <a:t>v </a:t>
            </a:r>
            <a:r>
              <a:rPr sz="1600" b="1">
                <a:latin typeface="Times New Roman" panose="02020603050405020304"/>
                <a:ea typeface="Times New Roman" panose="02020603050405020304"/>
              </a:rPr>
              <a:t>Multilingual Support</a:t>
            </a:r>
            <a:r>
              <a:rPr sz="1600">
                <a:latin typeface="Times New Roman" panose="02020603050405020304"/>
                <a:ea typeface="Times New Roman" panose="02020603050405020304"/>
              </a:rPr>
              <a:t>:</a:t>
            </a:r>
            <a:endParaRPr sz="1600">
              <a:latin typeface="Times New Roman" panose="02020603050405020304"/>
              <a:ea typeface="Times New Roman" panose="02020603050405020304"/>
            </a:endParaRPr>
          </a:p>
          <a:p>
            <a:pPr marL="266700" indent="-266700" defTabSz="266700">
              <a:spcBef>
                <a:spcPts val="500"/>
              </a:spcBef>
              <a:spcAft>
                <a:spcPts val="500"/>
              </a:spcAft>
            </a:pPr>
            <a:r>
              <a:rPr sz="1600">
                <a:latin typeface="Times New Roman" panose="02020603050405020304"/>
                <a:ea typeface="Times New Roman" panose="02020603050405020304"/>
              </a:rPr>
              <a:t>Add support for multiple languages to cater to a diverse user base.</a:t>
            </a:r>
            <a:endParaRPr sz="1600">
              <a:latin typeface="Times New Roman" panose="02020603050405020304"/>
              <a:ea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7" name="Google Shape;127;g317f7a2452c_0_114"/>
          <p:cNvSpPr txBox="1"/>
          <p:nvPr/>
        </p:nvSpPr>
        <p:spPr>
          <a:xfrm>
            <a:off x="34925" y="404495"/>
            <a:ext cx="9537065" cy="64389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dirty="0">
                <a:solidFill>
                  <a:srgbClr val="8EB719"/>
                </a:solidFill>
                <a:latin typeface="Calibri" panose="020F0502020204030204"/>
                <a:ea typeface="Calibri" panose="020F0502020204030204"/>
                <a:cs typeface="Calibri" panose="020F0502020204030204"/>
                <a:sym typeface="Calibri" panose="020F0502020204030204"/>
              </a:rPr>
              <a:t>Final Thoughts</a:t>
            </a:r>
            <a:endParaRPr lang="en-US" sz="3600" b="1" dirty="0">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5" name="Rectangle 1"/>
          <p:cNvSpPr/>
          <p:nvPr/>
        </p:nvSpPr>
        <p:spPr>
          <a:xfrm>
            <a:off x="121285" y="1166495"/>
            <a:ext cx="11468100" cy="48520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MY"/>
          </a:p>
        </p:txBody>
      </p:sp>
      <p:sp>
        <p:nvSpPr>
          <p:cNvPr id="7" name="Text Box 6"/>
          <p:cNvSpPr txBox="1"/>
          <p:nvPr/>
        </p:nvSpPr>
        <p:spPr>
          <a:xfrm>
            <a:off x="243840" y="1259840"/>
            <a:ext cx="10982325" cy="1824990"/>
          </a:xfrm>
          <a:prstGeom prst="rect">
            <a:avLst/>
          </a:prstGeom>
        </p:spPr>
        <p:txBody>
          <a:bodyPr wrap="square">
            <a:spAutoFit/>
          </a:bodyPr>
          <a:p>
            <a:pPr defTabSz="266700">
              <a:spcBef>
                <a:spcPts val="500"/>
              </a:spcBef>
              <a:spcAft>
                <a:spcPts val="500"/>
              </a:spcAft>
            </a:pPr>
            <a:r>
              <a:rPr sz="1600">
                <a:latin typeface="Times New Roman" panose="02020603050405020304"/>
                <a:ea typeface="Times New Roman" panose="02020603050405020304"/>
              </a:rPr>
              <a:t>The project has been a rewarding journey, resulting in a practical and user-friendly application that addresses the primary needs of a library system. Through effective collaboration, the team overcame technical and time-related challenges to deliver a robust solution.</a:t>
            </a:r>
            <a:endParaRPr sz="1600">
              <a:latin typeface="Times New Roman" panose="02020603050405020304"/>
              <a:ea typeface="Times New Roman" panose="02020603050405020304"/>
            </a:endParaRPr>
          </a:p>
          <a:p>
            <a:pPr defTabSz="266700">
              <a:spcBef>
                <a:spcPts val="500"/>
              </a:spcBef>
              <a:spcAft>
                <a:spcPts val="500"/>
              </a:spcAft>
            </a:pPr>
            <a:r>
              <a:rPr sz="1600">
                <a:latin typeface="Times New Roman" panose="02020603050405020304"/>
                <a:ea typeface="Times New Roman" panose="02020603050405020304"/>
              </a:rPr>
              <a:t>The lessons learned and the foundation laid in this project will serve as a stepping stone for future developments, enabling us to build even more feature-rich and scalable applications.</a:t>
            </a:r>
            <a:endParaRPr sz="1600">
              <a:latin typeface="Times New Roman" panose="02020603050405020304"/>
              <a:ea typeface="Times New Roman" panose="02020603050405020304"/>
            </a:endParaRPr>
          </a:p>
          <a:p>
            <a:pPr defTabSz="266700">
              <a:spcBef>
                <a:spcPts val="500"/>
              </a:spcBef>
              <a:spcAft>
                <a:spcPts val="500"/>
              </a:spcAft>
            </a:pPr>
            <a:r>
              <a:rPr sz="1600">
                <a:latin typeface="Times New Roman" panose="02020603050405020304"/>
                <a:ea typeface="Times New Roman" panose="02020603050405020304"/>
              </a:rPr>
              <a:t>The team takes pride in the accomplishments and looks forward to expanding the system’s capabilities in the future, ensuring it continues to meet the evolving needs of its users.</a:t>
            </a:r>
            <a:endParaRPr sz="1600">
              <a:latin typeface="Times New Roman" panose="02020603050405020304"/>
              <a:ea typeface="Times New Roman" panose="020206030504050203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 name="Google Shape;122;g317f7a2452c_0_110"/>
          <p:cNvSpPr txBox="1"/>
          <p:nvPr/>
        </p:nvSpPr>
        <p:spPr>
          <a:xfrm>
            <a:off x="2751150" y="2383473"/>
            <a:ext cx="6689700" cy="997585"/>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Clr>
                <a:srgbClr val="8EB719"/>
              </a:buClr>
              <a:buSzPts val="3600"/>
              <a:buFont typeface="Calibri" panose="020F0502020204030204"/>
              <a:buNone/>
            </a:pPr>
            <a:r>
              <a:rPr lang="en-US" sz="5900" dirty="0"/>
              <a:t>Thank You</a:t>
            </a:r>
            <a:endParaRPr lang="en-US" sz="5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Google Shape;43;g317f7a2452c_0_5"/>
          <p:cNvSpPr txBox="1"/>
          <p:nvPr/>
        </p:nvSpPr>
        <p:spPr>
          <a:xfrm>
            <a:off x="34925" y="404800"/>
            <a:ext cx="7154700" cy="64389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Project Objective</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44" name="Google Shape;44;g317f7a2452c_0_5"/>
          <p:cNvSpPr txBox="1"/>
          <p:nvPr/>
        </p:nvSpPr>
        <p:spPr>
          <a:xfrm>
            <a:off x="269240" y="1317625"/>
            <a:ext cx="11271885"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spcBef>
                <a:spcPts val="0"/>
              </a:spcBef>
              <a:spcAft>
                <a:spcPts val="0"/>
              </a:spcAft>
              <a:buClr>
                <a:srgbClr val="8EB719"/>
              </a:buClr>
              <a:buSzPts val="3600"/>
              <a:buFont typeface="Calibri" panose="020F0502020204030204"/>
              <a:buNone/>
            </a:pPr>
            <a:r>
              <a:rPr lang="en-US" sz="1800" b="1">
                <a:solidFill>
                  <a:srgbClr val="8EB719"/>
                </a:solidFill>
              </a:rPr>
              <a:t>Project Objective: </a:t>
            </a:r>
            <a:r>
              <a:rPr lang="en-US" sz="1800" b="1">
                <a:solidFill>
                  <a:schemeClr val="dk1"/>
                </a:solidFill>
                <a:highlight>
                  <a:srgbClr val="FFFFFF"/>
                </a:highlight>
              </a:rPr>
              <a:t>Develop a website for library.</a:t>
            </a:r>
            <a:endParaRPr sz="1800" b="1">
              <a:solidFill>
                <a:schemeClr val="dk1"/>
              </a:solidFill>
              <a:highlight>
                <a:srgbClr val="FFFFFF"/>
              </a:highlight>
            </a:endParaRPr>
          </a:p>
          <a:p>
            <a:pPr marL="0" lvl="0" indent="0" algn="l" rtl="0">
              <a:spcBef>
                <a:spcPts val="0"/>
              </a:spcBef>
              <a:spcAft>
                <a:spcPts val="0"/>
              </a:spcAft>
              <a:buClr>
                <a:srgbClr val="8EB719"/>
              </a:buClr>
              <a:buSzPts val="3600"/>
              <a:buFont typeface="Calibri" panose="020F0502020204030204"/>
              <a:buNone/>
            </a:pPr>
            <a:r>
              <a:rPr lang="en-US" sz="1800" b="1">
                <a:solidFill>
                  <a:schemeClr val="dk1"/>
                </a:solidFill>
                <a:highlight>
                  <a:srgbClr val="FFFFFF"/>
                </a:highlight>
              </a:rPr>
              <a:t>The goal is to simplify and optimize the library management system</a:t>
            </a:r>
            <a:endParaRPr lang="en-US" sz="1800" b="1">
              <a:solidFill>
                <a:schemeClr val="dk1"/>
              </a:solidFill>
              <a:highlight>
                <a:srgbClr val="FFFFFF"/>
              </a:highlight>
            </a:endParaRPr>
          </a:p>
          <a:p>
            <a:pPr marL="0" lvl="0" indent="0" algn="l" rtl="0">
              <a:spcBef>
                <a:spcPts val="0"/>
              </a:spcBef>
              <a:spcAft>
                <a:spcPts val="0"/>
              </a:spcAft>
              <a:buClr>
                <a:srgbClr val="8EB719"/>
              </a:buClr>
              <a:buSzPts val="3600"/>
              <a:buFont typeface="Calibri" panose="020F0502020204030204"/>
              <a:buNone/>
            </a:pPr>
            <a:endParaRPr sz="1800" b="1">
              <a:solidFill>
                <a:schemeClr val="dk1"/>
              </a:solidFill>
              <a:highlight>
                <a:srgbClr val="FFFFFF"/>
              </a:highlight>
            </a:endParaRPr>
          </a:p>
          <a:p>
            <a:pPr marL="457200" lvl="1" indent="0" algn="l" rtl="0">
              <a:spcBef>
                <a:spcPts val="0"/>
              </a:spcBef>
              <a:spcAft>
                <a:spcPts val="0"/>
              </a:spcAft>
              <a:buClr>
                <a:srgbClr val="8EB719"/>
              </a:buClr>
              <a:buSzPts val="3600"/>
              <a:buFont typeface="Calibri" panose="020F0502020204030204"/>
              <a:buNone/>
            </a:pPr>
            <a:r>
              <a:rPr lang="en-US" altLang="en-US" sz="1800" b="1">
                <a:solidFill>
                  <a:schemeClr val="tx1"/>
                </a:solidFill>
              </a:rPr>
              <a:t>1.Enhancing Efficiency: Automate repetitive tasks such as book borrowing, returns, and overdue notifications, reducing manual workload and errors.</a:t>
            </a:r>
            <a:endParaRPr lang="en-US" altLang="en-US" sz="1800" b="1">
              <a:solidFill>
                <a:schemeClr val="tx1"/>
              </a:solidFill>
            </a:endParaRPr>
          </a:p>
          <a:p>
            <a:pPr marL="457200" lvl="1" indent="0" algn="l" rtl="0">
              <a:spcBef>
                <a:spcPts val="0"/>
              </a:spcBef>
              <a:spcAft>
                <a:spcPts val="0"/>
              </a:spcAft>
              <a:buClr>
                <a:srgbClr val="8EB719"/>
              </a:buClr>
              <a:buSzPts val="3600"/>
              <a:buFont typeface="Calibri" panose="020F0502020204030204"/>
              <a:buNone/>
            </a:pPr>
            <a:endParaRPr lang="en-US" altLang="en-US" sz="1800" b="1">
              <a:solidFill>
                <a:schemeClr val="tx1"/>
              </a:solidFill>
            </a:endParaRPr>
          </a:p>
          <a:p>
            <a:pPr marL="457200" lvl="1" indent="0" algn="l" rtl="0">
              <a:spcBef>
                <a:spcPts val="0"/>
              </a:spcBef>
              <a:spcAft>
                <a:spcPts val="0"/>
              </a:spcAft>
              <a:buClr>
                <a:srgbClr val="8EB719"/>
              </a:buClr>
              <a:buSzPts val="3600"/>
              <a:buFont typeface="Calibri" panose="020F0502020204030204"/>
              <a:buNone/>
            </a:pPr>
            <a:r>
              <a:rPr lang="en-US" altLang="en-US" sz="1800" b="1">
                <a:solidFill>
                  <a:schemeClr val="tx1"/>
                </a:solidFill>
              </a:rPr>
              <a:t>2.Improving Accessibility: Provide a digital platform accessible via web browsers, enabling users to search and reserve books from anywhere.</a:t>
            </a:r>
            <a:endParaRPr lang="en-US" altLang="en-US" sz="1800" b="1">
              <a:solidFill>
                <a:schemeClr val="tx1"/>
              </a:solidFill>
            </a:endParaRPr>
          </a:p>
          <a:p>
            <a:pPr marL="457200" lvl="1" indent="0" algn="l" rtl="0">
              <a:spcBef>
                <a:spcPts val="0"/>
              </a:spcBef>
              <a:spcAft>
                <a:spcPts val="0"/>
              </a:spcAft>
              <a:buClr>
                <a:srgbClr val="8EB719"/>
              </a:buClr>
              <a:buSzPts val="3600"/>
              <a:buFont typeface="Calibri" panose="020F0502020204030204"/>
              <a:buNone/>
            </a:pPr>
            <a:endParaRPr lang="en-US" altLang="en-US" sz="1800" b="1">
              <a:solidFill>
                <a:schemeClr val="tx1"/>
              </a:solidFill>
            </a:endParaRPr>
          </a:p>
          <a:p>
            <a:pPr marL="457200" lvl="1" indent="0" algn="l" rtl="0">
              <a:spcBef>
                <a:spcPts val="0"/>
              </a:spcBef>
              <a:spcAft>
                <a:spcPts val="0"/>
              </a:spcAft>
              <a:buClr>
                <a:srgbClr val="8EB719"/>
              </a:buClr>
              <a:buSzPts val="3600"/>
              <a:buFont typeface="Calibri" panose="020F0502020204030204"/>
              <a:buNone/>
            </a:pPr>
            <a:r>
              <a:rPr lang="en-US" altLang="en-US" sz="1800" b="1">
                <a:solidFill>
                  <a:schemeClr val="tx1"/>
                </a:solidFill>
              </a:rPr>
              <a:t>3.Streamlining Resource Management: Facilitate real-time tracking of book inventory and ensure accurate status updates for borrowed, reserved, or available items.</a:t>
            </a:r>
            <a:endParaRPr lang="en-US" altLang="en-US" sz="1800" b="1">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 name="Google Shape;49;g317f7a2452c_0_12"/>
          <p:cNvSpPr txBox="1"/>
          <p:nvPr/>
        </p:nvSpPr>
        <p:spPr>
          <a:xfrm>
            <a:off x="34925" y="404800"/>
            <a:ext cx="7154700" cy="6465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Project Scope</a:t>
            </a:r>
            <a:endParaRPr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50" name="Google Shape;50;g317f7a2452c_0_12"/>
          <p:cNvSpPr txBox="1"/>
          <p:nvPr/>
        </p:nvSpPr>
        <p:spPr>
          <a:xfrm>
            <a:off x="269240" y="1317625"/>
            <a:ext cx="11168380"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15000"/>
              </a:lnSpc>
              <a:spcBef>
                <a:spcPts val="1200"/>
              </a:spcBef>
              <a:spcAft>
                <a:spcPts val="0"/>
              </a:spcAft>
              <a:buClr>
                <a:schemeClr val="dk1"/>
              </a:buClr>
              <a:buSzPts val="1100"/>
              <a:buFont typeface="Arial" panose="020B0604020202020204"/>
              <a:buNone/>
            </a:pPr>
            <a:r>
              <a:rPr lang="en-US" sz="1700">
                <a:solidFill>
                  <a:schemeClr val="dk1"/>
                </a:solidFill>
              </a:rPr>
              <a:t>The project involves developing a library management system</a:t>
            </a:r>
            <a:endParaRPr sz="1700">
              <a:solidFill>
                <a:schemeClr val="dk1"/>
              </a:solidFill>
            </a:endParaRPr>
          </a:p>
          <a:p>
            <a:pPr marL="457200" lvl="1" indent="0" algn="l" rtl="0">
              <a:spcBef>
                <a:spcPts val="1200"/>
              </a:spcBef>
              <a:spcAft>
                <a:spcPts val="0"/>
              </a:spcAft>
              <a:buClr>
                <a:srgbClr val="8EB719"/>
              </a:buClr>
              <a:buSzPts val="3600"/>
              <a:buFont typeface="Calibri" panose="020F0502020204030204"/>
              <a:buNone/>
            </a:pPr>
            <a:r>
              <a:rPr lang="en-US" altLang="en-US" sz="1800" b="1">
                <a:solidFill>
                  <a:schemeClr val="tx1"/>
                </a:solidFill>
              </a:rPr>
              <a:t>1)User Account Management: Role-based user access, including students, library staff, and administrators.</a:t>
            </a:r>
            <a:endParaRPr lang="en-US" altLang="en-US" sz="1800" b="1">
              <a:solidFill>
                <a:schemeClr val="tx1"/>
              </a:solidFill>
            </a:endParaRPr>
          </a:p>
          <a:p>
            <a:pPr marL="457200" lvl="1" indent="0" algn="l" rtl="0">
              <a:spcBef>
                <a:spcPts val="1200"/>
              </a:spcBef>
              <a:spcAft>
                <a:spcPts val="0"/>
              </a:spcAft>
              <a:buClr>
                <a:srgbClr val="8EB719"/>
              </a:buClr>
              <a:buSzPts val="3600"/>
              <a:buFont typeface="Calibri" panose="020F0502020204030204"/>
              <a:buNone/>
            </a:pPr>
            <a:r>
              <a:rPr lang="en-US" altLang="en-US" sz="1800" b="1">
                <a:solidFill>
                  <a:schemeClr val="tx1"/>
                </a:solidFill>
              </a:rPr>
              <a:t>2)Book Catalog: An interactive, searchable catalog with filters for title, author, genre, and availability status.</a:t>
            </a:r>
            <a:endParaRPr lang="en-US" altLang="en-US" sz="1800" b="1">
              <a:solidFill>
                <a:schemeClr val="tx1"/>
              </a:solidFill>
            </a:endParaRPr>
          </a:p>
          <a:p>
            <a:pPr marL="457200" lvl="1" indent="0" algn="l" rtl="0">
              <a:spcBef>
                <a:spcPts val="1200"/>
              </a:spcBef>
              <a:spcAft>
                <a:spcPts val="0"/>
              </a:spcAft>
              <a:buClr>
                <a:srgbClr val="8EB719"/>
              </a:buClr>
              <a:buSzPts val="3600"/>
              <a:buFont typeface="Calibri" panose="020F0502020204030204"/>
              <a:buNone/>
            </a:pPr>
            <a:r>
              <a:rPr lang="en-US" altLang="en-US" sz="1800" b="1">
                <a:solidFill>
                  <a:schemeClr val="tx1"/>
                </a:solidFill>
              </a:rPr>
              <a:t>3)Transaction Automation: Features for borrowing, returning, and reserving books, supported by real-time updates and notifications.</a:t>
            </a:r>
            <a:endParaRPr lang="en-US" altLang="en-US" sz="1800"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 name="Google Shape;61;g317f7a2452c_0_30"/>
          <p:cNvSpPr txBox="1"/>
          <p:nvPr/>
        </p:nvSpPr>
        <p:spPr>
          <a:xfrm>
            <a:off x="2750515" y="2020662"/>
            <a:ext cx="6689700" cy="2816700"/>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Clr>
                <a:srgbClr val="8EB719"/>
              </a:buClr>
              <a:buSzPts val="3600"/>
              <a:buFont typeface="Calibri" panose="020F0502020204030204"/>
              <a:buNone/>
            </a:pPr>
            <a:r>
              <a:rPr lang="en-US" sz="5900" b="1">
                <a:solidFill>
                  <a:schemeClr val="dk1"/>
                </a:solidFill>
              </a:rPr>
              <a:t>System Architecture and Design</a:t>
            </a:r>
            <a:endParaRPr sz="5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 name="Google Shape;66;g317f7a2452c_0_22"/>
          <p:cNvSpPr txBox="1"/>
          <p:nvPr/>
        </p:nvSpPr>
        <p:spPr>
          <a:xfrm>
            <a:off x="34925" y="404800"/>
            <a:ext cx="7154700" cy="6465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Technical Overview</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67" name="Google Shape;67;g317f7a2452c_0_22"/>
          <p:cNvSpPr txBox="1"/>
          <p:nvPr/>
        </p:nvSpPr>
        <p:spPr>
          <a:xfrm>
            <a:off x="269240" y="1317625"/>
            <a:ext cx="11260455"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spcBef>
                <a:spcPts val="0"/>
              </a:spcBef>
              <a:spcAft>
                <a:spcPts val="0"/>
              </a:spcAft>
              <a:buClr>
                <a:srgbClr val="8EB719"/>
              </a:buClr>
              <a:buSzPts val="3600"/>
              <a:buFont typeface="Calibri" panose="020F0502020204030204"/>
              <a:buNone/>
            </a:pPr>
            <a:r>
              <a:rPr lang="en-US" sz="1800" b="1">
                <a:solidFill>
                  <a:schemeClr val="dk1"/>
                </a:solidFill>
              </a:rPr>
              <a:t>To ensure the stability, security, and scalability of the system, the project adopts a variety of mainstream technologies. The key technologies used are:</a:t>
            </a:r>
            <a:endParaRPr sz="1800" b="1">
              <a:solidFill>
                <a:schemeClr val="dk1"/>
              </a:solidFill>
            </a:endParaRPr>
          </a:p>
          <a:p>
            <a:pPr marL="0" lvl="0" indent="0" algn="l" rtl="0">
              <a:spcBef>
                <a:spcPts val="0"/>
              </a:spcBef>
              <a:spcAft>
                <a:spcPts val="0"/>
              </a:spcAft>
              <a:buClr>
                <a:srgbClr val="8EB719"/>
              </a:buClr>
              <a:buSzPts val="3600"/>
              <a:buFont typeface="Calibri" panose="020F0502020204030204"/>
              <a:buNone/>
            </a:pPr>
            <a:br>
              <a:rPr lang="en-US" sz="1800" b="1">
                <a:solidFill>
                  <a:schemeClr val="dk1"/>
                </a:solidFill>
              </a:rPr>
            </a:br>
            <a:r>
              <a:rPr lang="en-US" sz="1800" b="1">
                <a:solidFill>
                  <a:schemeClr val="dk1"/>
                </a:solidFill>
              </a:rPr>
              <a:t>Programming language: </a:t>
            </a:r>
            <a:r>
              <a:rPr lang="en-US" sz="1800">
                <a:solidFill>
                  <a:schemeClr val="dk1"/>
                </a:solidFill>
              </a:rPr>
              <a:t>PHP is used in the backend to ensure system stability and scalability.</a:t>
            </a:r>
            <a:endParaRPr sz="1800" b="1">
              <a:solidFill>
                <a:schemeClr val="dk1"/>
              </a:solidFill>
            </a:endParaRPr>
          </a:p>
          <a:p>
            <a:pPr marL="0" lvl="0" indent="0" algn="l" rtl="0">
              <a:spcBef>
                <a:spcPts val="0"/>
              </a:spcBef>
              <a:spcAft>
                <a:spcPts val="0"/>
              </a:spcAft>
              <a:buClr>
                <a:srgbClr val="8EB719"/>
              </a:buClr>
              <a:buSzPts val="3600"/>
              <a:buFont typeface="Calibri" panose="020F0502020204030204"/>
              <a:buNone/>
            </a:pPr>
            <a:endParaRPr sz="1800" b="1">
              <a:solidFill>
                <a:schemeClr val="dk1"/>
              </a:solidFill>
            </a:endParaRPr>
          </a:p>
          <a:p>
            <a:pPr marL="0" lvl="0" indent="0" algn="l" rtl="0">
              <a:spcBef>
                <a:spcPts val="0"/>
              </a:spcBef>
              <a:spcAft>
                <a:spcPts val="0"/>
              </a:spcAft>
              <a:buClr>
                <a:schemeClr val="dk1"/>
              </a:buClr>
              <a:buSzPts val="1100"/>
              <a:buFont typeface="Arial" panose="020B0604020202020204"/>
              <a:buNone/>
            </a:pPr>
            <a:r>
              <a:rPr lang="en-US" sz="1800" b="1">
                <a:solidFill>
                  <a:schemeClr val="dk1"/>
                </a:solidFill>
              </a:rPr>
              <a:t>Front-end framework: </a:t>
            </a:r>
            <a:r>
              <a:rPr lang="en-US" sz="1800">
                <a:solidFill>
                  <a:schemeClr val="dk1"/>
                </a:solidFill>
              </a:rPr>
              <a:t>HTML, JavaScript and Bootstrap are used in the front end to achieve dynamic interaction and responsive layout.</a:t>
            </a:r>
            <a:endParaRPr sz="1800" b="1">
              <a:solidFill>
                <a:schemeClr val="dk1"/>
              </a:solidFill>
            </a:endParaRPr>
          </a:p>
          <a:p>
            <a:pPr marL="0" lvl="0" indent="0" algn="l" rtl="0">
              <a:spcBef>
                <a:spcPts val="0"/>
              </a:spcBef>
              <a:spcAft>
                <a:spcPts val="0"/>
              </a:spcAft>
              <a:buClr>
                <a:schemeClr val="dk1"/>
              </a:buClr>
              <a:buSzPts val="1100"/>
              <a:buFont typeface="Arial" panose="020B0604020202020204"/>
              <a:buNone/>
            </a:pPr>
            <a:endParaRPr sz="1800" b="1">
              <a:solidFill>
                <a:schemeClr val="dk1"/>
              </a:solidFill>
            </a:endParaRPr>
          </a:p>
          <a:p>
            <a:pPr marL="0" lvl="0" indent="0" algn="l" rtl="0">
              <a:spcBef>
                <a:spcPts val="0"/>
              </a:spcBef>
              <a:spcAft>
                <a:spcPts val="0"/>
              </a:spcAft>
              <a:buClr>
                <a:schemeClr val="dk1"/>
              </a:buClr>
              <a:buSzPts val="1100"/>
              <a:buFont typeface="Arial" panose="020B0604020202020204"/>
              <a:buNone/>
            </a:pPr>
            <a:r>
              <a:rPr lang="en-US" sz="1800" b="1">
                <a:solidFill>
                  <a:schemeClr val="dk1"/>
                </a:solidFill>
              </a:rPr>
              <a:t>Database system: </a:t>
            </a:r>
            <a:r>
              <a:rPr lang="en-US" sz="1800">
                <a:solidFill>
                  <a:schemeClr val="dk1"/>
                </a:solidFill>
              </a:rPr>
              <a:t>MySQL is selected to ensure data security and efficient access.</a:t>
            </a:r>
            <a:endParaRPr sz="1800" b="1">
              <a:solidFill>
                <a:schemeClr val="dk1"/>
              </a:solidFill>
            </a:endParaRPr>
          </a:p>
          <a:p>
            <a:pPr marL="0" lvl="0" indent="0" algn="l" rtl="0">
              <a:spcBef>
                <a:spcPts val="0"/>
              </a:spcBef>
              <a:spcAft>
                <a:spcPts val="0"/>
              </a:spcAft>
              <a:buClr>
                <a:schemeClr val="dk1"/>
              </a:buClr>
              <a:buSzPts val="1100"/>
              <a:buFont typeface="Arial" panose="020B0604020202020204"/>
              <a:buNone/>
            </a:pPr>
            <a:endParaRPr sz="1800" b="1">
              <a:solidFill>
                <a:schemeClr val="dk1"/>
              </a:solidFill>
            </a:endParaRPr>
          </a:p>
          <a:p>
            <a:pPr marL="0" lvl="0" indent="0" algn="l" rtl="0">
              <a:spcBef>
                <a:spcPts val="0"/>
              </a:spcBef>
              <a:spcAft>
                <a:spcPts val="0"/>
              </a:spcAft>
              <a:buClr>
                <a:schemeClr val="dk1"/>
              </a:buClr>
              <a:buSzPts val="1100"/>
              <a:buFont typeface="Arial" panose="020B0604020202020204"/>
              <a:buNone/>
            </a:pPr>
            <a:r>
              <a:rPr lang="en-US" sz="1800" b="1">
                <a:solidFill>
                  <a:schemeClr val="dk1"/>
                </a:solidFill>
              </a:rPr>
              <a:t>Development tools: </a:t>
            </a:r>
            <a:r>
              <a:rPr lang="en-US" sz="1800">
                <a:solidFill>
                  <a:schemeClr val="dk1"/>
                </a:solidFill>
              </a:rPr>
              <a:t>VSCode is used to provide efficient development environment and plug-in support.</a:t>
            </a:r>
            <a:endParaRPr sz="1800" b="1">
              <a:solidFill>
                <a:schemeClr val="dk1"/>
              </a:solidFill>
            </a:endParaRPr>
          </a:p>
          <a:p>
            <a:pPr marL="0" lvl="0" indent="0" algn="l" rtl="0">
              <a:spcBef>
                <a:spcPts val="0"/>
              </a:spcBef>
              <a:spcAft>
                <a:spcPts val="0"/>
              </a:spcAft>
              <a:buClr>
                <a:srgbClr val="8EB719"/>
              </a:buClr>
              <a:buSzPts val="3600"/>
              <a:buFont typeface="Calibri" panose="020F0502020204030204"/>
              <a:buNone/>
            </a:pPr>
            <a:endParaRPr sz="1800" b="1">
              <a:solidFill>
                <a:schemeClr val="dk1"/>
              </a:solidFill>
            </a:endParaRPr>
          </a:p>
          <a:p>
            <a:pPr marL="0" lvl="0" indent="0" algn="l" rtl="0">
              <a:spcBef>
                <a:spcPts val="0"/>
              </a:spcBef>
              <a:spcAft>
                <a:spcPts val="0"/>
              </a:spcAft>
              <a:buClr>
                <a:srgbClr val="8EB719"/>
              </a:buClr>
              <a:buSzPts val="3600"/>
              <a:buFont typeface="Calibri" panose="020F0502020204030204"/>
              <a:buNone/>
            </a:pPr>
            <a:endParaRPr sz="1800" b="1">
              <a:solidFill>
                <a:schemeClr val="dk1"/>
              </a:solidFill>
            </a:endParaRPr>
          </a:p>
          <a:p>
            <a:pPr marL="0" lvl="0" indent="0" algn="l" rtl="0">
              <a:spcBef>
                <a:spcPts val="0"/>
              </a:spcBef>
              <a:spcAft>
                <a:spcPts val="0"/>
              </a:spcAft>
              <a:buClr>
                <a:srgbClr val="8EB719"/>
              </a:buClr>
              <a:buSzPts val="3600"/>
              <a:buFont typeface="Calibri" panose="020F0502020204030204"/>
              <a:buNone/>
            </a:pPr>
            <a:endParaRPr sz="18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 name="Google Shape;72;g317f7a2452c_0_41"/>
          <p:cNvSpPr txBox="1"/>
          <p:nvPr/>
        </p:nvSpPr>
        <p:spPr>
          <a:xfrm>
            <a:off x="34925" y="404800"/>
            <a:ext cx="7154700" cy="6465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Technical Overview</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73" name="Google Shape;73;g317f7a2452c_0_41"/>
          <p:cNvSpPr txBox="1"/>
          <p:nvPr/>
        </p:nvSpPr>
        <p:spPr>
          <a:xfrm>
            <a:off x="269240" y="1317625"/>
            <a:ext cx="11156315"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15000"/>
              </a:lnSpc>
              <a:spcBef>
                <a:spcPts val="1400"/>
              </a:spcBef>
              <a:spcAft>
                <a:spcPts val="0"/>
              </a:spcAft>
              <a:buClr>
                <a:schemeClr val="dk1"/>
              </a:buClr>
              <a:buSzPts val="1100"/>
              <a:buFont typeface="Arial" panose="020B0604020202020204"/>
              <a:buNone/>
            </a:pPr>
            <a:r>
              <a:rPr lang="en-US" sz="1800" b="1">
                <a:solidFill>
                  <a:schemeClr val="dk1"/>
                </a:solidFill>
              </a:rPr>
              <a:t>Programming Language:</a:t>
            </a:r>
            <a:endParaRPr sz="1800" b="1">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1600" b="1">
                <a:solidFill>
                  <a:schemeClr val="dk1"/>
                </a:solidFill>
              </a:rPr>
              <a:t>Backend:</a:t>
            </a:r>
            <a:r>
              <a:rPr lang="en-US" sz="1600">
                <a:solidFill>
                  <a:schemeClr val="dk1"/>
                </a:solidFill>
              </a:rPr>
              <a:t> </a:t>
            </a:r>
            <a:r>
              <a:rPr lang="en-US" sz="1600" b="1">
                <a:solidFill>
                  <a:schemeClr val="dk1"/>
                </a:solidFill>
              </a:rPr>
              <a:t>PHP</a:t>
            </a:r>
            <a:endParaRPr sz="1600" b="1">
              <a:solidFill>
                <a:schemeClr val="dk1"/>
              </a:solidFill>
            </a:endParaRPr>
          </a:p>
          <a:p>
            <a:pPr marL="914400" lvl="1" indent="-330200" algn="l" rtl="0">
              <a:lnSpc>
                <a:spcPct val="115000"/>
              </a:lnSpc>
              <a:spcBef>
                <a:spcPts val="0"/>
              </a:spcBef>
              <a:spcAft>
                <a:spcPts val="0"/>
              </a:spcAft>
              <a:buClr>
                <a:schemeClr val="dk1"/>
              </a:buClr>
              <a:buSzPts val="1600"/>
              <a:buChar char="○"/>
            </a:pPr>
            <a:r>
              <a:rPr lang="en-US" altLang="en-US" sz="1600">
                <a:solidFill>
                  <a:schemeClr val="dk1"/>
                </a:solidFill>
              </a:rPr>
              <a:t>A widely-used server-side scripting language that's especially suited for web development. It allows you to create dynamic content and interact with databases.</a:t>
            </a:r>
            <a:endParaRPr lang="en-US" altLang="en-US" sz="1600">
              <a:solidFill>
                <a:schemeClr val="dk1"/>
              </a:solidFill>
            </a:endParaRPr>
          </a:p>
          <a:p>
            <a:pPr marL="584200" lvl="1" indent="0" algn="l" rtl="0">
              <a:lnSpc>
                <a:spcPct val="115000"/>
              </a:lnSpc>
              <a:spcBef>
                <a:spcPts val="0"/>
              </a:spcBef>
              <a:spcAft>
                <a:spcPts val="0"/>
              </a:spcAft>
              <a:buClr>
                <a:schemeClr val="dk1"/>
              </a:buClr>
              <a:buSzPts val="1600"/>
              <a:buNone/>
            </a:pPr>
            <a:endParaRPr sz="1600">
              <a:solidFill>
                <a:schemeClr val="dk1"/>
              </a:solidFill>
            </a:endParaRPr>
          </a:p>
          <a:p>
            <a:pPr marL="0" lvl="0" indent="0" algn="l" rtl="0">
              <a:lnSpc>
                <a:spcPct val="115000"/>
              </a:lnSpc>
              <a:spcBef>
                <a:spcPts val="1400"/>
              </a:spcBef>
              <a:spcAft>
                <a:spcPts val="0"/>
              </a:spcAft>
              <a:buClr>
                <a:schemeClr val="dk1"/>
              </a:buClr>
              <a:buSzPts val="1100"/>
              <a:buFont typeface="Arial" panose="020B0604020202020204"/>
              <a:buNone/>
            </a:pPr>
            <a:r>
              <a:rPr lang="en-US" sz="1800" b="1">
                <a:solidFill>
                  <a:schemeClr val="dk1"/>
                </a:solidFill>
              </a:rPr>
              <a:t>Frontend Framework:</a:t>
            </a:r>
            <a:endParaRPr sz="1800" b="1">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1600" b="1">
                <a:solidFill>
                  <a:schemeClr val="dk1"/>
                </a:solidFill>
              </a:rPr>
              <a:t>HTML, JavaScript, and Bootstrap</a:t>
            </a:r>
            <a:endParaRPr sz="1600" b="1">
              <a:solidFill>
                <a:schemeClr val="dk1"/>
              </a:solidFill>
            </a:endParaRPr>
          </a:p>
          <a:p>
            <a:pPr marL="914400" lvl="1" indent="-330200" algn="l" rtl="0">
              <a:lnSpc>
                <a:spcPct val="115000"/>
              </a:lnSpc>
              <a:spcBef>
                <a:spcPts val="0"/>
              </a:spcBef>
              <a:spcAft>
                <a:spcPts val="0"/>
              </a:spcAft>
              <a:buClr>
                <a:schemeClr val="dk1"/>
              </a:buClr>
              <a:buSzPts val="1600"/>
              <a:buChar char="○"/>
            </a:pPr>
            <a:r>
              <a:rPr lang="en-US" sz="1600" b="1">
                <a:solidFill>
                  <a:schemeClr val="dk1"/>
                </a:solidFill>
              </a:rPr>
              <a:t>HTML</a:t>
            </a:r>
            <a:r>
              <a:rPr lang="en-US" sz="1600">
                <a:solidFill>
                  <a:schemeClr val="dk1"/>
                </a:solidFill>
              </a:rPr>
              <a:t>: </a:t>
            </a:r>
            <a:r>
              <a:rPr lang="en-US" altLang="en-US" sz="1600">
                <a:solidFill>
                  <a:schemeClr val="dk1"/>
                </a:solidFill>
              </a:rPr>
              <a:t>The backbone of our webpage, defining the structure of our content.</a:t>
            </a:r>
            <a:endParaRPr lang="en-US" altLang="en-US"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US" sz="1600" b="1">
                <a:solidFill>
                  <a:schemeClr val="dk1"/>
                </a:solidFill>
              </a:rPr>
              <a:t>JavaScript</a:t>
            </a:r>
            <a:r>
              <a:rPr lang="en-US" sz="1600">
                <a:solidFill>
                  <a:schemeClr val="dk1"/>
                </a:solidFill>
              </a:rPr>
              <a:t>: </a:t>
            </a:r>
            <a:r>
              <a:rPr lang="en-US" altLang="en-US" sz="1600">
                <a:solidFill>
                  <a:schemeClr val="dk1"/>
                </a:solidFill>
              </a:rPr>
              <a:t>Adds interactivity and dynamic behavior to the user interface, such as form validation and interactive elements.</a:t>
            </a:r>
            <a:endParaRPr lang="en-US" altLang="en-US"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US" sz="1600" b="1">
                <a:solidFill>
                  <a:schemeClr val="dk1"/>
                </a:solidFill>
              </a:rPr>
              <a:t>Bootstrap</a:t>
            </a:r>
            <a:r>
              <a:rPr lang="en-US" sz="1600">
                <a:solidFill>
                  <a:schemeClr val="dk1"/>
                </a:solidFill>
              </a:rPr>
              <a:t>: </a:t>
            </a:r>
            <a:r>
              <a:rPr lang="en-US" altLang="en-US" sz="1600">
                <a:solidFill>
                  <a:schemeClr val="dk1"/>
                </a:solidFill>
              </a:rPr>
              <a:t>A front-end framework that simplifies responsive web design and provides pre-styled components like modals, buttons, and navigation bars.</a:t>
            </a:r>
            <a:endParaRPr sz="2300" b="1">
              <a:solidFill>
                <a:schemeClr val="dk1"/>
              </a:solidFill>
            </a:endParaRPr>
          </a:p>
        </p:txBody>
      </p:sp>
      <p:pic>
        <p:nvPicPr>
          <p:cNvPr id="75" name="Google Shape;75;g317f7a2452c_0_41"/>
          <p:cNvPicPr preferRelativeResize="0"/>
          <p:nvPr/>
        </p:nvPicPr>
        <p:blipFill>
          <a:blip r:embed="rId1"/>
          <a:stretch>
            <a:fillRect/>
          </a:stretch>
        </p:blipFill>
        <p:spPr>
          <a:xfrm>
            <a:off x="7173655" y="3026270"/>
            <a:ext cx="1013025" cy="1013025"/>
          </a:xfrm>
          <a:prstGeom prst="rect">
            <a:avLst/>
          </a:prstGeom>
          <a:noFill/>
          <a:ln>
            <a:noFill/>
          </a:ln>
        </p:spPr>
      </p:pic>
      <p:pic>
        <p:nvPicPr>
          <p:cNvPr id="76" name="Google Shape;76;g317f7a2452c_0_41"/>
          <p:cNvPicPr preferRelativeResize="0"/>
          <p:nvPr/>
        </p:nvPicPr>
        <p:blipFill>
          <a:blip r:embed="rId2"/>
          <a:stretch>
            <a:fillRect/>
          </a:stretch>
        </p:blipFill>
        <p:spPr>
          <a:xfrm>
            <a:off x="5819170" y="3026685"/>
            <a:ext cx="1012950" cy="1012950"/>
          </a:xfrm>
          <a:prstGeom prst="rect">
            <a:avLst/>
          </a:prstGeom>
          <a:noFill/>
          <a:ln>
            <a:noFill/>
          </a:ln>
        </p:spPr>
      </p:pic>
      <p:pic>
        <p:nvPicPr>
          <p:cNvPr id="77" name="Google Shape;77;g317f7a2452c_0_41"/>
          <p:cNvPicPr preferRelativeResize="0"/>
          <p:nvPr/>
        </p:nvPicPr>
        <p:blipFill>
          <a:blip r:embed="rId3"/>
          <a:stretch>
            <a:fillRect/>
          </a:stretch>
        </p:blipFill>
        <p:spPr>
          <a:xfrm>
            <a:off x="4464470" y="3026259"/>
            <a:ext cx="1013025" cy="805355"/>
          </a:xfrm>
          <a:prstGeom prst="rect">
            <a:avLst/>
          </a:prstGeom>
          <a:noFill/>
          <a:ln>
            <a:noFill/>
          </a:ln>
        </p:spPr>
      </p:pic>
      <p:pic>
        <p:nvPicPr>
          <p:cNvPr id="7" name="Content Placeholder 6" descr="phpnet_logo"/>
          <p:cNvPicPr>
            <a:picLocks noChangeAspect="1"/>
          </p:cNvPicPr>
          <p:nvPr>
            <p:ph idx="1"/>
          </p:nvPr>
        </p:nvPicPr>
        <p:blipFill>
          <a:blip r:embed="rId4"/>
          <a:stretch>
            <a:fillRect/>
          </a:stretch>
        </p:blipFill>
        <p:spPr>
          <a:xfrm>
            <a:off x="5477510" y="1453515"/>
            <a:ext cx="753110" cy="7531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Google Shape;82;g317f7a2452c_0_51"/>
          <p:cNvSpPr txBox="1"/>
          <p:nvPr/>
        </p:nvSpPr>
        <p:spPr>
          <a:xfrm>
            <a:off x="34925" y="404800"/>
            <a:ext cx="7154700" cy="6465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8EB719"/>
              </a:buClr>
              <a:buSzPts val="3600"/>
              <a:buFont typeface="Calibri" panose="020F0502020204030204"/>
              <a:buNone/>
            </a:pPr>
            <a:r>
              <a:rPr lang="en-US" sz="3600" b="1">
                <a:solidFill>
                  <a:srgbClr val="8EB719"/>
                </a:solidFill>
                <a:latin typeface="Calibri" panose="020F0502020204030204"/>
                <a:ea typeface="Calibri" panose="020F0502020204030204"/>
                <a:cs typeface="Calibri" panose="020F0502020204030204"/>
                <a:sym typeface="Calibri" panose="020F0502020204030204"/>
              </a:rPr>
              <a:t>Technical Overview</a:t>
            </a:r>
            <a:endParaRPr lang="en-US" sz="3600" b="1">
              <a:solidFill>
                <a:srgbClr val="8EB719"/>
              </a:solidFill>
              <a:latin typeface="Calibri" panose="020F0502020204030204"/>
              <a:ea typeface="Calibri" panose="020F0502020204030204"/>
              <a:cs typeface="Calibri" panose="020F0502020204030204"/>
              <a:sym typeface="Calibri" panose="020F0502020204030204"/>
            </a:endParaRPr>
          </a:p>
        </p:txBody>
      </p:sp>
      <p:sp>
        <p:nvSpPr>
          <p:cNvPr id="83" name="Google Shape;83;g317f7a2452c_0_51"/>
          <p:cNvSpPr txBox="1"/>
          <p:nvPr/>
        </p:nvSpPr>
        <p:spPr>
          <a:xfrm>
            <a:off x="269240" y="1317625"/>
            <a:ext cx="11572240" cy="462915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p>
            <a:pPr marL="0" lvl="0" indent="0" algn="l" rtl="0">
              <a:lnSpc>
                <a:spcPct val="115000"/>
              </a:lnSpc>
              <a:spcBef>
                <a:spcPts val="1400"/>
              </a:spcBef>
              <a:spcAft>
                <a:spcPts val="0"/>
              </a:spcAft>
              <a:buNone/>
            </a:pPr>
            <a:r>
              <a:rPr lang="en-US" sz="1800" b="1">
                <a:solidFill>
                  <a:schemeClr val="dk1"/>
                </a:solidFill>
              </a:rPr>
              <a:t>Database System:</a:t>
            </a:r>
            <a:endParaRPr sz="1800" b="1">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1600" b="1">
                <a:solidFill>
                  <a:schemeClr val="dk1"/>
                </a:solidFill>
              </a:rPr>
              <a:t>MySQL</a:t>
            </a:r>
            <a:endParaRPr sz="1600" b="1">
              <a:solidFill>
                <a:schemeClr val="dk1"/>
              </a:solidFill>
            </a:endParaRPr>
          </a:p>
          <a:p>
            <a:pPr marL="914400" lvl="1" indent="-330200" algn="l" rtl="0">
              <a:lnSpc>
                <a:spcPct val="115000"/>
              </a:lnSpc>
              <a:spcBef>
                <a:spcPts val="0"/>
              </a:spcBef>
              <a:spcAft>
                <a:spcPts val="0"/>
              </a:spcAft>
              <a:buClr>
                <a:schemeClr val="dk1"/>
              </a:buClr>
              <a:buSzPts val="1600"/>
              <a:buChar char="○"/>
            </a:pPr>
            <a:r>
              <a:rPr lang="en-US" altLang="en-US" sz="1600">
                <a:solidFill>
                  <a:schemeClr val="dk1"/>
                </a:solidFill>
              </a:rPr>
              <a:t>An open-source relational database management system. It's known for its reliability and efficiency in handling large amounts of data.</a:t>
            </a:r>
            <a:r>
              <a:rPr lang="en-US" sz="1600">
                <a:solidFill>
                  <a:schemeClr val="dk1"/>
                </a:solidFill>
              </a:rPr>
              <a:t> </a:t>
            </a:r>
            <a:endParaRPr sz="1600">
              <a:solidFill>
                <a:schemeClr val="dk1"/>
              </a:solidFill>
            </a:endParaRPr>
          </a:p>
          <a:p>
            <a:pPr marL="0" lvl="0" indent="0" algn="l" rtl="0">
              <a:lnSpc>
                <a:spcPct val="115000"/>
              </a:lnSpc>
              <a:spcBef>
                <a:spcPts val="1400"/>
              </a:spcBef>
              <a:spcAft>
                <a:spcPts val="0"/>
              </a:spcAft>
              <a:buNone/>
            </a:pPr>
            <a:r>
              <a:rPr lang="en-US" sz="1800" b="1">
                <a:solidFill>
                  <a:schemeClr val="dk1"/>
                </a:solidFill>
              </a:rPr>
              <a:t>Development Tools:</a:t>
            </a:r>
            <a:endParaRPr sz="1800" b="1">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1600" b="1">
                <a:solidFill>
                  <a:schemeClr val="dk1"/>
                </a:solidFill>
              </a:rPr>
              <a:t>Visual Studio Code</a:t>
            </a:r>
            <a:endParaRPr sz="1600" b="1">
              <a:solidFill>
                <a:schemeClr val="dk1"/>
              </a:solidFill>
            </a:endParaRPr>
          </a:p>
          <a:p>
            <a:pPr marL="914400" lvl="1" indent="-330200" algn="l" rtl="0">
              <a:lnSpc>
                <a:spcPct val="115000"/>
              </a:lnSpc>
              <a:spcBef>
                <a:spcPts val="0"/>
              </a:spcBef>
              <a:spcAft>
                <a:spcPts val="0"/>
              </a:spcAft>
              <a:buClr>
                <a:schemeClr val="dk1"/>
              </a:buClr>
              <a:buSzPts val="1600"/>
              <a:buChar char="○"/>
            </a:pPr>
            <a:r>
              <a:rPr lang="en-US" altLang="en-US" sz="1600">
                <a:solidFill>
                  <a:schemeClr val="dk1"/>
                </a:solidFill>
              </a:rPr>
              <a:t>A highly popular, free source-code editor developed by Microsoft. It includes support for debugging, embedded Git control, syntax highlighting, intelligent code completion</a:t>
            </a:r>
            <a:r>
              <a:rPr lang="en-US" sz="1600">
                <a:solidFill>
                  <a:schemeClr val="dk1"/>
                </a:solidFill>
              </a:rPr>
              <a:t>.</a:t>
            </a:r>
            <a:endParaRPr sz="2300" b="1">
              <a:solidFill>
                <a:schemeClr val="dk1"/>
              </a:solidFill>
            </a:endParaRPr>
          </a:p>
        </p:txBody>
      </p:sp>
      <p:pic>
        <p:nvPicPr>
          <p:cNvPr id="84" name="Google Shape;84;g317f7a2452c_0_51"/>
          <p:cNvPicPr preferRelativeResize="0"/>
          <p:nvPr/>
        </p:nvPicPr>
        <p:blipFill>
          <a:blip r:embed="rId1"/>
          <a:stretch>
            <a:fillRect/>
          </a:stretch>
        </p:blipFill>
        <p:spPr>
          <a:xfrm>
            <a:off x="8800130" y="1380100"/>
            <a:ext cx="1512875" cy="783450"/>
          </a:xfrm>
          <a:prstGeom prst="rect">
            <a:avLst/>
          </a:prstGeom>
          <a:noFill/>
          <a:ln>
            <a:noFill/>
          </a:ln>
        </p:spPr>
      </p:pic>
      <p:pic>
        <p:nvPicPr>
          <p:cNvPr id="85" name="Google Shape;85;g317f7a2452c_0_51"/>
          <p:cNvPicPr preferRelativeResize="0"/>
          <p:nvPr/>
        </p:nvPicPr>
        <p:blipFill>
          <a:blip r:embed="rId2"/>
          <a:stretch>
            <a:fillRect/>
          </a:stretch>
        </p:blipFill>
        <p:spPr>
          <a:xfrm>
            <a:off x="7882530" y="4392533"/>
            <a:ext cx="1181025" cy="11810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10992</Words>
  <Application>WPS Presentation</Application>
  <PresentationFormat>Widescreen</PresentationFormat>
  <Paragraphs>290</Paragraphs>
  <Slides>35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Arial</vt:lpstr>
      <vt:lpstr>宋体</vt:lpstr>
      <vt:lpstr>Wingdings</vt:lpstr>
      <vt:lpstr>Calibri</vt:lpstr>
      <vt:lpstr>Arial</vt:lpstr>
      <vt:lpstr>微软雅黑</vt:lpstr>
      <vt:lpstr>Arial Unicode MS</vt:lpstr>
      <vt:lpstr>Calibri Light</vt:lpstr>
      <vt:lpstr>Times New Roman</vt:lpstr>
      <vt:lpstr>Times New Roman</vt:lpstr>
      <vt:lpstr>Wingdings</vt:lpstr>
      <vt:lpstr>Cambria</vt:lpstr>
      <vt:lpstr>Office Theme</vt:lpstr>
      <vt:lpstr>Development of website for a Training Organization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website for a Training Organization</dc:title>
  <dc:creator/>
  <cp:lastModifiedBy>Park Kit Wong</cp:lastModifiedBy>
  <cp:revision>71</cp:revision>
  <dcterms:created xsi:type="dcterms:W3CDTF">2024-11-22T23:46:00Z</dcterms:created>
  <dcterms:modified xsi:type="dcterms:W3CDTF">2024-11-23T02:04:44Z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D339DDC343E440118E7B7710D1C48FFA_11</vt:lpwstr>
  </property>
  <property fmtid="{D5CDD505-2E9C-101B-9397-08002B2CF9AE}" pid="3" name="KSOProductBuildVer">
    <vt:lpwstr>1033-12.2.0.18911</vt:lpwstr>
  </property>
</Properties>
</file>